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26"/>
  </p:notesMasterIdLst>
  <p:handoutMasterIdLst>
    <p:handoutMasterId r:id="rId27"/>
  </p:handoutMasterIdLst>
  <p:sldIdLst>
    <p:sldId id="256" r:id="rId2"/>
    <p:sldId id="595" r:id="rId3"/>
    <p:sldId id="607" r:id="rId4"/>
    <p:sldId id="608" r:id="rId5"/>
    <p:sldId id="609" r:id="rId6"/>
    <p:sldId id="540" r:id="rId7"/>
    <p:sldId id="459" r:id="rId8"/>
    <p:sldId id="610" r:id="rId9"/>
    <p:sldId id="602" r:id="rId10"/>
    <p:sldId id="611" r:id="rId11"/>
    <p:sldId id="603" r:id="rId12"/>
    <p:sldId id="604" r:id="rId13"/>
    <p:sldId id="554" r:id="rId14"/>
    <p:sldId id="612" r:id="rId15"/>
    <p:sldId id="592" r:id="rId16"/>
    <p:sldId id="614" r:id="rId17"/>
    <p:sldId id="615" r:id="rId18"/>
    <p:sldId id="616" r:id="rId19"/>
    <p:sldId id="617" r:id="rId20"/>
    <p:sldId id="618" r:id="rId21"/>
    <p:sldId id="619" r:id="rId22"/>
    <p:sldId id="620" r:id="rId23"/>
    <p:sldId id="621" r:id="rId24"/>
    <p:sldId id="622" r:id="rId25"/>
  </p:sldIdLst>
  <p:sldSz cx="9144000" cy="6858000" type="screen4x3"/>
  <p:notesSz cx="6669088" cy="9928225"/>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333399"/>
    <a:srgbClr val="000099"/>
    <a:srgbClr val="660066"/>
    <a:srgbClr val="800000"/>
    <a:srgbClr val="CCECFF"/>
    <a:srgbClr val="003300"/>
    <a:srgbClr val="0033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37" autoAdjust="0"/>
    <p:restoredTop sz="75858" autoAdjust="0"/>
  </p:normalViewPr>
  <p:slideViewPr>
    <p:cSldViewPr>
      <p:cViewPr varScale="1">
        <p:scale>
          <a:sx n="78" d="100"/>
          <a:sy n="78" d="100"/>
        </p:scale>
        <p:origin x="-98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 Id="rId4"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4" Type="http://schemas.openxmlformats.org/officeDocument/2006/relationships/image" Target="../media/image40.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media/image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890838" cy="496888"/>
          </a:xfrm>
          <a:prstGeom prst="rect">
            <a:avLst/>
          </a:prstGeom>
          <a:noFill/>
          <a:ln>
            <a:noFill/>
          </a:ln>
          <a:effectLst/>
          <a:extLst/>
        </p:spPr>
        <p:txBody>
          <a:bodyPr vert="horz" wrap="square" lIns="91145" tIns="45572" rIns="91145" bIns="45572" numCol="1" anchor="t" anchorCtr="0" compatLnSpc="1">
            <a:prstTxWarp prst="textNoShape">
              <a:avLst/>
            </a:prstTxWarp>
          </a:bodyPr>
          <a:lstStyle>
            <a:lvl1pPr defTabSz="911014">
              <a:defRPr sz="1200">
                <a:cs typeface="+mn-cs"/>
              </a:defRPr>
            </a:lvl1pPr>
          </a:lstStyle>
          <a:p>
            <a:pPr>
              <a:defRPr/>
            </a:pPr>
            <a:endParaRPr lang="ru-RU" altLang="ru-RU"/>
          </a:p>
        </p:txBody>
      </p:sp>
      <p:sp>
        <p:nvSpPr>
          <p:cNvPr id="66563" name="Rectangle 3"/>
          <p:cNvSpPr>
            <a:spLocks noGrp="1" noChangeArrowheads="1"/>
          </p:cNvSpPr>
          <p:nvPr>
            <p:ph type="dt" sz="quarter" idx="1"/>
          </p:nvPr>
        </p:nvSpPr>
        <p:spPr bwMode="auto">
          <a:xfrm>
            <a:off x="3776663" y="0"/>
            <a:ext cx="2890837" cy="496888"/>
          </a:xfrm>
          <a:prstGeom prst="rect">
            <a:avLst/>
          </a:prstGeom>
          <a:noFill/>
          <a:ln>
            <a:noFill/>
          </a:ln>
          <a:effectLst/>
          <a:extLst/>
        </p:spPr>
        <p:txBody>
          <a:bodyPr vert="horz" wrap="square" lIns="91145" tIns="45572" rIns="91145" bIns="45572" numCol="1" anchor="t" anchorCtr="0" compatLnSpc="1">
            <a:prstTxWarp prst="textNoShape">
              <a:avLst/>
            </a:prstTxWarp>
          </a:bodyPr>
          <a:lstStyle>
            <a:lvl1pPr algn="r" defTabSz="911014">
              <a:defRPr sz="1200">
                <a:cs typeface="+mn-cs"/>
              </a:defRPr>
            </a:lvl1pPr>
          </a:lstStyle>
          <a:p>
            <a:pPr>
              <a:defRPr/>
            </a:pPr>
            <a:endParaRPr lang="ru-RU" altLang="ru-RU"/>
          </a:p>
        </p:txBody>
      </p:sp>
      <p:sp>
        <p:nvSpPr>
          <p:cNvPr id="66564" name="Rectangle 4"/>
          <p:cNvSpPr>
            <a:spLocks noGrp="1" noChangeArrowheads="1"/>
          </p:cNvSpPr>
          <p:nvPr>
            <p:ph type="ftr" sz="quarter" idx="2"/>
          </p:nvPr>
        </p:nvSpPr>
        <p:spPr bwMode="auto">
          <a:xfrm>
            <a:off x="0" y="9429750"/>
            <a:ext cx="2890838" cy="496888"/>
          </a:xfrm>
          <a:prstGeom prst="rect">
            <a:avLst/>
          </a:prstGeom>
          <a:noFill/>
          <a:ln>
            <a:noFill/>
          </a:ln>
          <a:effectLst/>
          <a:extLst/>
        </p:spPr>
        <p:txBody>
          <a:bodyPr vert="horz" wrap="square" lIns="91145" tIns="45572" rIns="91145" bIns="45572" numCol="1" anchor="b" anchorCtr="0" compatLnSpc="1">
            <a:prstTxWarp prst="textNoShape">
              <a:avLst/>
            </a:prstTxWarp>
          </a:bodyPr>
          <a:lstStyle>
            <a:lvl1pPr defTabSz="911014">
              <a:defRPr sz="1200">
                <a:cs typeface="+mn-cs"/>
              </a:defRPr>
            </a:lvl1pPr>
          </a:lstStyle>
          <a:p>
            <a:pPr>
              <a:defRPr/>
            </a:pPr>
            <a:endParaRPr lang="ru-RU" altLang="ru-RU"/>
          </a:p>
        </p:txBody>
      </p:sp>
      <p:sp>
        <p:nvSpPr>
          <p:cNvPr id="66565" name="Rectangle 5"/>
          <p:cNvSpPr>
            <a:spLocks noGrp="1" noChangeArrowheads="1"/>
          </p:cNvSpPr>
          <p:nvPr>
            <p:ph type="sldNum" sz="quarter" idx="3"/>
          </p:nvPr>
        </p:nvSpPr>
        <p:spPr bwMode="auto">
          <a:xfrm>
            <a:off x="3776663" y="9429750"/>
            <a:ext cx="2890837" cy="496888"/>
          </a:xfrm>
          <a:prstGeom prst="rect">
            <a:avLst/>
          </a:prstGeom>
          <a:noFill/>
          <a:ln>
            <a:noFill/>
          </a:ln>
          <a:effectLst/>
          <a:extLst/>
        </p:spPr>
        <p:txBody>
          <a:bodyPr vert="horz" wrap="square" lIns="91145" tIns="45572" rIns="91145" bIns="45572" numCol="1" anchor="b" anchorCtr="0" compatLnSpc="1">
            <a:prstTxWarp prst="textNoShape">
              <a:avLst/>
            </a:prstTxWarp>
          </a:bodyPr>
          <a:lstStyle>
            <a:lvl1pPr algn="r" defTabSz="911014">
              <a:defRPr sz="1200">
                <a:cs typeface="+mn-cs"/>
              </a:defRPr>
            </a:lvl1pPr>
          </a:lstStyle>
          <a:p>
            <a:pPr>
              <a:defRPr/>
            </a:pPr>
            <a:fld id="{DEF1A862-E82D-4B61-9590-1EF0DA6F94F7}" type="slidenum">
              <a:rPr lang="ru-RU" altLang="ru-RU"/>
              <a:pPr>
                <a:defRPr/>
              </a:pPr>
              <a:t>‹#›</a:t>
            </a:fld>
            <a:endParaRPr lang="ru-RU" altLang="ru-RU"/>
          </a:p>
        </p:txBody>
      </p:sp>
    </p:spTree>
    <p:extLst>
      <p:ext uri="{BB962C8B-B14F-4D97-AF65-F5344CB8AC3E}">
        <p14:creationId xmlns:p14="http://schemas.microsoft.com/office/powerpoint/2010/main" val="19201970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hdr" sz="quarter"/>
          </p:nvPr>
        </p:nvSpPr>
        <p:spPr bwMode="auto">
          <a:xfrm>
            <a:off x="0" y="0"/>
            <a:ext cx="2890838" cy="496888"/>
          </a:xfrm>
          <a:prstGeom prst="rect">
            <a:avLst/>
          </a:prstGeom>
          <a:noFill/>
          <a:ln>
            <a:noFill/>
          </a:ln>
          <a:effectLst/>
          <a:extLst/>
        </p:spPr>
        <p:txBody>
          <a:bodyPr vert="horz" wrap="square" lIns="91145" tIns="45572" rIns="91145" bIns="45572" numCol="1" anchor="t" anchorCtr="0" compatLnSpc="1">
            <a:prstTxWarp prst="textNoShape">
              <a:avLst/>
            </a:prstTxWarp>
          </a:bodyPr>
          <a:lstStyle>
            <a:lvl1pPr defTabSz="911014">
              <a:defRPr sz="1200">
                <a:cs typeface="+mn-cs"/>
              </a:defRPr>
            </a:lvl1pPr>
          </a:lstStyle>
          <a:p>
            <a:pPr>
              <a:defRPr/>
            </a:pPr>
            <a:endParaRPr lang="ru-RU" altLang="ru-RU"/>
          </a:p>
        </p:txBody>
      </p:sp>
      <p:sp>
        <p:nvSpPr>
          <p:cNvPr id="355331" name="Rectangle 3"/>
          <p:cNvSpPr>
            <a:spLocks noGrp="1" noChangeArrowheads="1"/>
          </p:cNvSpPr>
          <p:nvPr>
            <p:ph type="dt" idx="1"/>
          </p:nvPr>
        </p:nvSpPr>
        <p:spPr bwMode="auto">
          <a:xfrm>
            <a:off x="3776663" y="0"/>
            <a:ext cx="2890837" cy="496888"/>
          </a:xfrm>
          <a:prstGeom prst="rect">
            <a:avLst/>
          </a:prstGeom>
          <a:noFill/>
          <a:ln>
            <a:noFill/>
          </a:ln>
          <a:effectLst/>
          <a:extLst/>
        </p:spPr>
        <p:txBody>
          <a:bodyPr vert="horz" wrap="square" lIns="91145" tIns="45572" rIns="91145" bIns="45572" numCol="1" anchor="t" anchorCtr="0" compatLnSpc="1">
            <a:prstTxWarp prst="textNoShape">
              <a:avLst/>
            </a:prstTxWarp>
          </a:bodyPr>
          <a:lstStyle>
            <a:lvl1pPr algn="r" defTabSz="911014">
              <a:defRPr sz="1200">
                <a:cs typeface="+mn-cs"/>
              </a:defRPr>
            </a:lvl1pPr>
          </a:lstStyle>
          <a:p>
            <a:pPr>
              <a:defRPr/>
            </a:pPr>
            <a:endParaRPr lang="ru-RU" altLang="ru-RU"/>
          </a:p>
        </p:txBody>
      </p:sp>
      <p:sp>
        <p:nvSpPr>
          <p:cNvPr id="14340" name="Rectangle 4"/>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headEnd/>
            <a:tailEnd/>
          </a:ln>
        </p:spPr>
      </p:sp>
      <p:sp>
        <p:nvSpPr>
          <p:cNvPr id="355333" name="Rectangle 5"/>
          <p:cNvSpPr>
            <a:spLocks noGrp="1" noChangeArrowheads="1"/>
          </p:cNvSpPr>
          <p:nvPr>
            <p:ph type="body" sz="quarter" idx="3"/>
          </p:nvPr>
        </p:nvSpPr>
        <p:spPr bwMode="auto">
          <a:xfrm>
            <a:off x="666750" y="4714875"/>
            <a:ext cx="5335588" cy="4467225"/>
          </a:xfrm>
          <a:prstGeom prst="rect">
            <a:avLst/>
          </a:prstGeom>
          <a:noFill/>
          <a:ln>
            <a:noFill/>
          </a:ln>
          <a:effectLst/>
          <a:extLst/>
        </p:spPr>
        <p:txBody>
          <a:bodyPr vert="horz" wrap="square" lIns="91145" tIns="45572" rIns="91145" bIns="45572" numCol="1" anchor="t" anchorCtr="0" compatLnSpc="1">
            <a:prstTxWarp prst="textNoShape">
              <a:avLst/>
            </a:prstTxWarp>
          </a:bodyPr>
          <a:lstStyle/>
          <a:p>
            <a:pPr lvl="0"/>
            <a:r>
              <a:rPr lang="ru-RU" altLang="ru-RU" noProof="0" smtClean="0"/>
              <a:t>Образец текста</a:t>
            </a:r>
          </a:p>
          <a:p>
            <a:pPr lvl="1"/>
            <a:r>
              <a:rPr lang="ru-RU" altLang="ru-RU" noProof="0" smtClean="0"/>
              <a:t>Второй уровень</a:t>
            </a:r>
          </a:p>
          <a:p>
            <a:pPr lvl="2"/>
            <a:r>
              <a:rPr lang="ru-RU" altLang="ru-RU" noProof="0" smtClean="0"/>
              <a:t>Третий уровень</a:t>
            </a:r>
          </a:p>
          <a:p>
            <a:pPr lvl="3"/>
            <a:r>
              <a:rPr lang="ru-RU" altLang="ru-RU" noProof="0" smtClean="0"/>
              <a:t>Четвертый уровень</a:t>
            </a:r>
          </a:p>
          <a:p>
            <a:pPr lvl="4"/>
            <a:r>
              <a:rPr lang="ru-RU" altLang="ru-RU" noProof="0" smtClean="0"/>
              <a:t>Пятый уровень</a:t>
            </a:r>
          </a:p>
        </p:txBody>
      </p:sp>
      <p:sp>
        <p:nvSpPr>
          <p:cNvPr id="355334" name="Rectangle 6"/>
          <p:cNvSpPr>
            <a:spLocks noGrp="1" noChangeArrowheads="1"/>
          </p:cNvSpPr>
          <p:nvPr>
            <p:ph type="ftr" sz="quarter" idx="4"/>
          </p:nvPr>
        </p:nvSpPr>
        <p:spPr bwMode="auto">
          <a:xfrm>
            <a:off x="0" y="9429750"/>
            <a:ext cx="2890838" cy="496888"/>
          </a:xfrm>
          <a:prstGeom prst="rect">
            <a:avLst/>
          </a:prstGeom>
          <a:noFill/>
          <a:ln>
            <a:noFill/>
          </a:ln>
          <a:effectLst/>
          <a:extLst/>
        </p:spPr>
        <p:txBody>
          <a:bodyPr vert="horz" wrap="square" lIns="91145" tIns="45572" rIns="91145" bIns="45572" numCol="1" anchor="b" anchorCtr="0" compatLnSpc="1">
            <a:prstTxWarp prst="textNoShape">
              <a:avLst/>
            </a:prstTxWarp>
          </a:bodyPr>
          <a:lstStyle>
            <a:lvl1pPr defTabSz="911014">
              <a:defRPr sz="1200">
                <a:cs typeface="+mn-cs"/>
              </a:defRPr>
            </a:lvl1pPr>
          </a:lstStyle>
          <a:p>
            <a:pPr>
              <a:defRPr/>
            </a:pPr>
            <a:endParaRPr lang="ru-RU" altLang="ru-RU"/>
          </a:p>
        </p:txBody>
      </p:sp>
      <p:sp>
        <p:nvSpPr>
          <p:cNvPr id="355335" name="Rectangle 7"/>
          <p:cNvSpPr>
            <a:spLocks noGrp="1" noChangeArrowheads="1"/>
          </p:cNvSpPr>
          <p:nvPr>
            <p:ph type="sldNum" sz="quarter" idx="5"/>
          </p:nvPr>
        </p:nvSpPr>
        <p:spPr bwMode="auto">
          <a:xfrm>
            <a:off x="3776663" y="9429750"/>
            <a:ext cx="2890837" cy="496888"/>
          </a:xfrm>
          <a:prstGeom prst="rect">
            <a:avLst/>
          </a:prstGeom>
          <a:noFill/>
          <a:ln>
            <a:noFill/>
          </a:ln>
          <a:effectLst/>
          <a:extLst/>
        </p:spPr>
        <p:txBody>
          <a:bodyPr vert="horz" wrap="square" lIns="91145" tIns="45572" rIns="91145" bIns="45572" numCol="1" anchor="b" anchorCtr="0" compatLnSpc="1">
            <a:prstTxWarp prst="textNoShape">
              <a:avLst/>
            </a:prstTxWarp>
          </a:bodyPr>
          <a:lstStyle>
            <a:lvl1pPr algn="r" defTabSz="911014">
              <a:defRPr sz="1200">
                <a:cs typeface="+mn-cs"/>
              </a:defRPr>
            </a:lvl1pPr>
          </a:lstStyle>
          <a:p>
            <a:pPr>
              <a:defRPr/>
            </a:pPr>
            <a:fld id="{52C44861-3228-46B5-8ECF-C401D2F792DA}" type="slidenum">
              <a:rPr lang="ru-RU" altLang="ru-RU"/>
              <a:pPr>
                <a:defRPr/>
              </a:pPr>
              <a:t>‹#›</a:t>
            </a:fld>
            <a:endParaRPr lang="ru-RU" altLang="ru-RU"/>
          </a:p>
        </p:txBody>
      </p:sp>
    </p:spTree>
    <p:extLst>
      <p:ext uri="{BB962C8B-B14F-4D97-AF65-F5344CB8AC3E}">
        <p14:creationId xmlns:p14="http://schemas.microsoft.com/office/powerpoint/2010/main" val="32404734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Образ слайда 1"/>
          <p:cNvSpPr>
            <a:spLocks noGrp="1" noRot="1" noChangeAspect="1" noTextEdit="1"/>
          </p:cNvSpPr>
          <p:nvPr>
            <p:ph type="sldImg"/>
          </p:nvPr>
        </p:nvSpPr>
        <p:spPr>
          <a:ln/>
        </p:spPr>
      </p:sp>
      <p:sp>
        <p:nvSpPr>
          <p:cNvPr id="17410" name="Заметки 2"/>
          <p:cNvSpPr>
            <a:spLocks noGrp="1"/>
          </p:cNvSpPr>
          <p:nvPr>
            <p:ph type="body" idx="1"/>
          </p:nvPr>
        </p:nvSpPr>
        <p:spPr>
          <a:noFill/>
        </p:spPr>
        <p:txBody>
          <a:bodyPr/>
          <a:lstStyle/>
          <a:p>
            <a:endParaRPr lang="ru-RU" altLang="ru-RU" sz="1400" smtClean="0"/>
          </a:p>
        </p:txBody>
      </p:sp>
      <p:sp>
        <p:nvSpPr>
          <p:cNvPr id="17411" name="Номер слайда 3"/>
          <p:cNvSpPr>
            <a:spLocks noGrp="1"/>
          </p:cNvSpPr>
          <p:nvPr>
            <p:ph type="sldNum" sz="quarter" idx="5"/>
          </p:nvPr>
        </p:nvSpPr>
        <p:spPr>
          <a:noFill/>
          <a:ln>
            <a:miter lim="800000"/>
            <a:headEnd/>
            <a:tailEnd/>
          </a:ln>
        </p:spPr>
        <p:txBody>
          <a:bodyPr/>
          <a:lstStyle/>
          <a:p>
            <a:pPr defTabSz="909638"/>
            <a:fld id="{FE5B5308-E3A7-47A3-9360-35C5BE47D9EF}" type="slidenum">
              <a:rPr lang="ru-RU" altLang="ru-RU" smtClean="0">
                <a:cs typeface="Arial" charset="0"/>
              </a:rPr>
              <a:pPr defTabSz="909638"/>
              <a:t>1</a:t>
            </a:fld>
            <a:endParaRPr lang="ru-RU" altLang="ru-RU" smtClean="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Образ слайда 1"/>
          <p:cNvSpPr>
            <a:spLocks noGrp="1" noRot="1" noChangeAspect="1" noTextEdit="1"/>
          </p:cNvSpPr>
          <p:nvPr>
            <p:ph type="sldImg"/>
          </p:nvPr>
        </p:nvSpPr>
        <p:spPr>
          <a:ln/>
        </p:spPr>
      </p:sp>
      <p:sp>
        <p:nvSpPr>
          <p:cNvPr id="24578" name="Заметки 2"/>
          <p:cNvSpPr>
            <a:spLocks noGrp="1"/>
          </p:cNvSpPr>
          <p:nvPr>
            <p:ph type="body" idx="1"/>
          </p:nvPr>
        </p:nvSpPr>
        <p:spPr>
          <a:noFill/>
        </p:spPr>
        <p:txBody>
          <a:bodyPr/>
          <a:lstStyle/>
          <a:p>
            <a:r>
              <a:rPr lang="ru-RU" altLang="ru-RU" smtClean="0"/>
              <a:t>Tetrahedron, Octahedron, Hexahedron, Icosahedron, Dodecahedron</a:t>
            </a:r>
          </a:p>
          <a:p>
            <a:endParaRPr lang="ru-RU" altLang="ru-RU" smtClean="0"/>
          </a:p>
        </p:txBody>
      </p:sp>
      <p:sp>
        <p:nvSpPr>
          <p:cNvPr id="24579" name="Номер слайда 3"/>
          <p:cNvSpPr>
            <a:spLocks noGrp="1"/>
          </p:cNvSpPr>
          <p:nvPr>
            <p:ph type="sldNum" sz="quarter" idx="5"/>
          </p:nvPr>
        </p:nvSpPr>
        <p:spPr>
          <a:noFill/>
          <a:ln>
            <a:miter lim="800000"/>
            <a:headEnd/>
            <a:tailEnd/>
          </a:ln>
        </p:spPr>
        <p:txBody>
          <a:bodyPr/>
          <a:lstStyle/>
          <a:p>
            <a:pPr defTabSz="909638"/>
            <a:fld id="{3B4E1AE8-BAEB-4CF3-8E40-3386A5F9B46E}" type="slidenum">
              <a:rPr lang="ru-RU" altLang="ru-RU" smtClean="0">
                <a:cs typeface="Arial" charset="0"/>
              </a:rPr>
              <a:pPr defTabSz="909638"/>
              <a:t>4</a:t>
            </a:fld>
            <a:endParaRPr lang="ru-RU" altLang="ru-RU" smtClean="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p:spPr>
        <p:txBody>
          <a:bodyPr/>
          <a:lstStyle/>
          <a:p>
            <a:endParaRPr lang="ru-RU" alt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Образ слайда 1"/>
          <p:cNvSpPr>
            <a:spLocks noGrp="1" noRot="1" noChangeAspect="1" noTextEdit="1"/>
          </p:cNvSpPr>
          <p:nvPr>
            <p:ph type="sldImg"/>
          </p:nvPr>
        </p:nvSpPr>
        <p:spPr>
          <a:ln/>
        </p:spPr>
      </p:sp>
      <p:sp>
        <p:nvSpPr>
          <p:cNvPr id="30722" name="Заметки 2"/>
          <p:cNvSpPr>
            <a:spLocks noGrp="1"/>
          </p:cNvSpPr>
          <p:nvPr>
            <p:ph type="body" idx="1"/>
          </p:nvPr>
        </p:nvSpPr>
        <p:spPr>
          <a:noFill/>
        </p:spPr>
        <p:txBody>
          <a:bodyPr/>
          <a:lstStyle/>
          <a:p>
            <a:endParaRPr lang="ru-RU" altLang="ru-RU" smtClean="0"/>
          </a:p>
        </p:txBody>
      </p:sp>
      <p:sp>
        <p:nvSpPr>
          <p:cNvPr id="30723" name="Номер слайда 3"/>
          <p:cNvSpPr>
            <a:spLocks noGrp="1"/>
          </p:cNvSpPr>
          <p:nvPr>
            <p:ph type="sldNum" sz="quarter" idx="5"/>
          </p:nvPr>
        </p:nvSpPr>
        <p:spPr>
          <a:noFill/>
          <a:ln>
            <a:miter lim="800000"/>
            <a:headEnd/>
            <a:tailEnd/>
          </a:ln>
        </p:spPr>
        <p:txBody>
          <a:bodyPr/>
          <a:lstStyle/>
          <a:p>
            <a:pPr defTabSz="909638"/>
            <a:fld id="{6F30DFB9-4EC3-412D-B1D4-A7F9911A7525}" type="slidenum">
              <a:rPr lang="ru-RU" altLang="ru-RU" smtClean="0">
                <a:cs typeface="Arial" charset="0"/>
              </a:rPr>
              <a:pPr defTabSz="909638"/>
              <a:t>7</a:t>
            </a:fld>
            <a:endParaRPr lang="ru-RU" altLang="ru-RU" smtClean="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p:spPr>
        <p:txBody>
          <a:bodyPr/>
          <a:lstStyle/>
          <a:p>
            <a:r>
              <a:rPr lang="ru-RU" altLang="ru-RU"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Образ слайда 1"/>
          <p:cNvSpPr>
            <a:spLocks noGrp="1" noRot="1" noChangeAspect="1" noTextEdit="1"/>
          </p:cNvSpPr>
          <p:nvPr>
            <p:ph type="sldImg"/>
          </p:nvPr>
        </p:nvSpPr>
        <p:spPr>
          <a:ln/>
        </p:spPr>
      </p:sp>
      <p:sp>
        <p:nvSpPr>
          <p:cNvPr id="41986" name="Заметки 2"/>
          <p:cNvSpPr>
            <a:spLocks noGrp="1"/>
          </p:cNvSpPr>
          <p:nvPr>
            <p:ph type="body" idx="1"/>
          </p:nvPr>
        </p:nvSpPr>
        <p:spPr>
          <a:noFill/>
        </p:spPr>
        <p:txBody>
          <a:bodyPr/>
          <a:lstStyle/>
          <a:p>
            <a:endParaRPr lang="ru-RU" altLang="ru-RU" smtClean="0"/>
          </a:p>
        </p:txBody>
      </p:sp>
      <p:sp>
        <p:nvSpPr>
          <p:cNvPr id="41987" name="Номер слайда 3"/>
          <p:cNvSpPr>
            <a:spLocks noGrp="1"/>
          </p:cNvSpPr>
          <p:nvPr>
            <p:ph type="sldNum" sz="quarter" idx="5"/>
          </p:nvPr>
        </p:nvSpPr>
        <p:spPr>
          <a:noFill/>
          <a:ln>
            <a:miter lim="800000"/>
            <a:headEnd/>
            <a:tailEnd/>
          </a:ln>
        </p:spPr>
        <p:txBody>
          <a:bodyPr/>
          <a:lstStyle/>
          <a:p>
            <a:pPr defTabSz="909638"/>
            <a:fld id="{CC3F61B7-D61D-4983-9A0B-C0DD3068F7EF}" type="slidenum">
              <a:rPr lang="ru-RU" altLang="ru-RU" smtClean="0">
                <a:cs typeface="Arial" charset="0"/>
              </a:rPr>
              <a:pPr defTabSz="909638"/>
              <a:t>14</a:t>
            </a:fld>
            <a:endParaRPr lang="ru-RU" altLang="ru-RU" smtClean="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Образ слайда 1"/>
          <p:cNvSpPr>
            <a:spLocks noGrp="1" noRot="1" noChangeAspect="1" noTextEdit="1"/>
          </p:cNvSpPr>
          <p:nvPr>
            <p:ph type="sldImg"/>
          </p:nvPr>
        </p:nvSpPr>
        <p:spPr>
          <a:ln/>
        </p:spPr>
      </p:sp>
      <p:sp>
        <p:nvSpPr>
          <p:cNvPr id="44034" name="Заметки 2"/>
          <p:cNvSpPr>
            <a:spLocks noGrp="1"/>
          </p:cNvSpPr>
          <p:nvPr>
            <p:ph type="body" idx="1"/>
          </p:nvPr>
        </p:nvSpPr>
        <p:spPr>
          <a:noFill/>
        </p:spPr>
        <p:txBody>
          <a:bodyPr/>
          <a:lstStyle/>
          <a:p>
            <a:endParaRPr lang="ru-RU" altLang="ru-RU" smtClean="0"/>
          </a:p>
        </p:txBody>
      </p:sp>
      <p:sp>
        <p:nvSpPr>
          <p:cNvPr id="44035" name="Номер слайда 3"/>
          <p:cNvSpPr>
            <a:spLocks noGrp="1"/>
          </p:cNvSpPr>
          <p:nvPr>
            <p:ph type="sldNum" sz="quarter" idx="5"/>
          </p:nvPr>
        </p:nvSpPr>
        <p:spPr>
          <a:noFill/>
          <a:ln>
            <a:miter lim="800000"/>
            <a:headEnd/>
            <a:tailEnd/>
          </a:ln>
        </p:spPr>
        <p:txBody>
          <a:bodyPr/>
          <a:lstStyle/>
          <a:p>
            <a:pPr defTabSz="909638"/>
            <a:fld id="{9E6C76A2-C9A8-4296-904B-4ED29FFD6991}" type="slidenum">
              <a:rPr lang="ru-RU" altLang="ru-RU" smtClean="0">
                <a:cs typeface="Arial" charset="0"/>
              </a:rPr>
              <a:pPr defTabSz="909638"/>
              <a:t>15</a:t>
            </a:fld>
            <a:endParaRPr lang="ru-RU" altLang="ru-RU" smtClean="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Образ слайда 1"/>
          <p:cNvSpPr>
            <a:spLocks noGrp="1" noRot="1" noChangeAspect="1" noTextEdit="1"/>
          </p:cNvSpPr>
          <p:nvPr>
            <p:ph type="sldImg"/>
          </p:nvPr>
        </p:nvSpPr>
        <p:spPr>
          <a:ln/>
        </p:spPr>
      </p:sp>
      <p:sp>
        <p:nvSpPr>
          <p:cNvPr id="52226" name="Заметки 2"/>
          <p:cNvSpPr>
            <a:spLocks noGrp="1"/>
          </p:cNvSpPr>
          <p:nvPr>
            <p:ph type="body" idx="1"/>
          </p:nvPr>
        </p:nvSpPr>
        <p:spPr>
          <a:noFill/>
        </p:spPr>
        <p:txBody>
          <a:bodyPr/>
          <a:lstStyle/>
          <a:p>
            <a:endParaRPr lang="ru-RU" altLang="ru-RU" smtClean="0"/>
          </a:p>
        </p:txBody>
      </p:sp>
      <p:sp>
        <p:nvSpPr>
          <p:cNvPr id="52227" name="Номер слайда 3"/>
          <p:cNvSpPr>
            <a:spLocks noGrp="1"/>
          </p:cNvSpPr>
          <p:nvPr>
            <p:ph type="sldNum" sz="quarter" idx="5"/>
          </p:nvPr>
        </p:nvSpPr>
        <p:spPr>
          <a:noFill/>
          <a:ln>
            <a:miter lim="800000"/>
            <a:headEnd/>
            <a:tailEnd/>
          </a:ln>
        </p:spPr>
        <p:txBody>
          <a:bodyPr/>
          <a:lstStyle/>
          <a:p>
            <a:pPr defTabSz="909638"/>
            <a:fld id="{15E419F4-81A1-4665-AF8F-85E8E0208E0B}" type="slidenum">
              <a:rPr lang="ru-RU" altLang="ru-RU" smtClean="0">
                <a:cs typeface="Arial" charset="0"/>
              </a:rPr>
              <a:pPr defTabSz="909638"/>
              <a:t>20</a:t>
            </a:fld>
            <a:endParaRPr lang="ru-RU" altLang="ru-RU"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004E1B21-B55C-4D59-87D5-2DBB64CD5D5C}" type="datetime1">
              <a:rPr lang="ru-RU" altLang="ru-RU" smtClean="0"/>
              <a:t>30.07.2018</a:t>
            </a:fld>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A622A6D1-F55A-46B1-A6CC-7E40EA8E16B0}" type="slidenum">
              <a:rPr lang="ru-RU" altLang="ru-RU"/>
              <a:pPr>
                <a:defRPr/>
              </a:pPr>
              <a:t>‹#›</a:t>
            </a:fld>
            <a:endParaRPr lang="ru-RU" alt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C58D9F87-6410-43BF-A39D-9C61D22CED9C}" type="datetime1">
              <a:rPr lang="ru-RU" altLang="ru-RU" smtClean="0"/>
              <a:t>30.07.2018</a:t>
            </a:fld>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3B2DA3D0-7EC9-4008-9004-2CDF2A3E0713}" type="slidenum">
              <a:rPr lang="ru-RU" altLang="ru-RU"/>
              <a:pPr>
                <a:defRPr/>
              </a:pPr>
              <a:t>‹#›</a:t>
            </a:fld>
            <a:endParaRPr lang="ru-RU" alt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082C23A4-3008-4FC8-99E2-6D68923ED42C}" type="datetime1">
              <a:rPr lang="ru-RU" altLang="ru-RU" smtClean="0"/>
              <a:t>30.07.2018</a:t>
            </a:fld>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A6B02674-5B3F-40A3-8444-5D67857957B7}" type="slidenum">
              <a:rPr lang="ru-RU" altLang="ru-RU"/>
              <a:pPr>
                <a:defRPr/>
              </a:pPr>
              <a:t>‹#›</a:t>
            </a:fld>
            <a:endParaRPr lang="ru-RU" alt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DC28281B-8243-4546-BD8A-B5E640437ADB}" type="datetime1">
              <a:rPr lang="ru-RU" altLang="ru-RU" smtClean="0"/>
              <a:t>30.07.2018</a:t>
            </a:fld>
            <a:endParaRPr lang="ru-RU" alt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5" name="Rectangle 6"/>
          <p:cNvSpPr>
            <a:spLocks noGrp="1" noChangeArrowheads="1"/>
          </p:cNvSpPr>
          <p:nvPr>
            <p:ph type="sldNum" sz="quarter" idx="12"/>
          </p:nvPr>
        </p:nvSpPr>
        <p:spPr>
          <a:ln/>
        </p:spPr>
        <p:txBody>
          <a:bodyPr/>
          <a:lstStyle>
            <a:lvl1pPr>
              <a:defRPr/>
            </a:lvl1pPr>
          </a:lstStyle>
          <a:p>
            <a:pPr>
              <a:defRPr/>
            </a:pPr>
            <a:fld id="{9C76484B-265A-46A2-833B-83A40DAF5421}" type="slidenum">
              <a:rPr lang="ru-RU" altLang="ru-RU"/>
              <a:pPr>
                <a:defRPr/>
              </a:pPr>
              <a:t>‹#›</a:t>
            </a:fld>
            <a:endParaRPr lang="ru-RU" alt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9436695C-D8E7-4B97-AD17-EA46D308C461}" type="datetime1">
              <a:rPr lang="ru-RU" altLang="ru-RU" smtClean="0"/>
              <a:t>30.07.2018</a:t>
            </a:fld>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2DC83F8C-CEB0-423B-9727-397F138F26FD}" type="slidenum">
              <a:rPr lang="ru-RU" altLang="ru-RU"/>
              <a:pPr>
                <a:defRPr/>
              </a:pPr>
              <a:t>‹#›</a:t>
            </a:fld>
            <a:endParaRPr lang="ru-RU" alt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473C87C6-F6AE-4893-A9B2-69E43290E65F}" type="datetime1">
              <a:rPr lang="ru-RU" altLang="ru-RU" smtClean="0"/>
              <a:t>30.07.2018</a:t>
            </a:fld>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B55F6D80-46B0-4F2C-9E1C-CBE3660C0EFF}" type="slidenum">
              <a:rPr lang="ru-RU" altLang="ru-RU"/>
              <a:pPr>
                <a:defRPr/>
              </a:pPr>
              <a:t>‹#›</a:t>
            </a:fld>
            <a:endParaRPr lang="ru-RU" alt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A0EB0EDA-DF12-45CB-90E6-FA86E8011520}" type="datetime1">
              <a:rPr lang="ru-RU" altLang="ru-RU" smtClean="0"/>
              <a:t>30.07.2018</a:t>
            </a:fld>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7AD10DF9-DCDA-458D-8693-94BE9B16FA45}" type="slidenum">
              <a:rPr lang="ru-RU" altLang="ru-RU"/>
              <a:pPr>
                <a:defRPr/>
              </a:pPr>
              <a:t>‹#›</a:t>
            </a:fld>
            <a:endParaRPr lang="ru-RU" alt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A4ACCCE2-8CBD-4FD7-89D6-69857C1A2471}" type="datetime1">
              <a:rPr lang="ru-RU" altLang="ru-RU" smtClean="0"/>
              <a:t>30.07.2018</a:t>
            </a:fld>
            <a:endParaRPr lang="ru-RU" alt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9" name="Rectangle 6"/>
          <p:cNvSpPr>
            <a:spLocks noGrp="1" noChangeArrowheads="1"/>
          </p:cNvSpPr>
          <p:nvPr>
            <p:ph type="sldNum" sz="quarter" idx="12"/>
          </p:nvPr>
        </p:nvSpPr>
        <p:spPr>
          <a:ln/>
        </p:spPr>
        <p:txBody>
          <a:bodyPr/>
          <a:lstStyle>
            <a:lvl1pPr>
              <a:defRPr/>
            </a:lvl1pPr>
          </a:lstStyle>
          <a:p>
            <a:pPr>
              <a:defRPr/>
            </a:pPr>
            <a:fld id="{35E38F98-5086-44D5-B949-816F3F6776F4}" type="slidenum">
              <a:rPr lang="ru-RU" altLang="ru-RU"/>
              <a:pPr>
                <a:defRPr/>
              </a:pPr>
              <a:t>‹#›</a:t>
            </a:fld>
            <a:endParaRPr lang="ru-RU" alt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852B152F-81F5-4E30-86C3-0CFEE6EB3ABF}" type="datetime1">
              <a:rPr lang="ru-RU" altLang="ru-RU" smtClean="0"/>
              <a:t>30.07.2018</a:t>
            </a:fld>
            <a:endParaRPr lang="ru-RU" alt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5" name="Rectangle 6"/>
          <p:cNvSpPr>
            <a:spLocks noGrp="1" noChangeArrowheads="1"/>
          </p:cNvSpPr>
          <p:nvPr>
            <p:ph type="sldNum" sz="quarter" idx="12"/>
          </p:nvPr>
        </p:nvSpPr>
        <p:spPr>
          <a:ln/>
        </p:spPr>
        <p:txBody>
          <a:bodyPr/>
          <a:lstStyle>
            <a:lvl1pPr>
              <a:defRPr/>
            </a:lvl1pPr>
          </a:lstStyle>
          <a:p>
            <a:pPr>
              <a:defRPr/>
            </a:pPr>
            <a:fld id="{60D0D9E9-49F3-4CD3-AFD2-0DA5FB830D55}" type="slidenum">
              <a:rPr lang="ru-RU" altLang="ru-RU"/>
              <a:pPr>
                <a:defRPr/>
              </a:pPr>
              <a:t>‹#›</a:t>
            </a:fld>
            <a:endParaRPr lang="ru-RU" alt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D5F84D4-10D1-487C-A532-7FECCAC7E2C0}" type="datetime1">
              <a:rPr lang="ru-RU" altLang="ru-RU" smtClean="0"/>
              <a:t>30.07.2018</a:t>
            </a:fld>
            <a:endParaRPr lang="ru-RU" alt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4" name="Rectangle 6"/>
          <p:cNvSpPr>
            <a:spLocks noGrp="1" noChangeArrowheads="1"/>
          </p:cNvSpPr>
          <p:nvPr>
            <p:ph type="sldNum" sz="quarter" idx="12"/>
          </p:nvPr>
        </p:nvSpPr>
        <p:spPr>
          <a:ln/>
        </p:spPr>
        <p:txBody>
          <a:bodyPr/>
          <a:lstStyle>
            <a:lvl1pPr>
              <a:defRPr/>
            </a:lvl1pPr>
          </a:lstStyle>
          <a:p>
            <a:pPr>
              <a:defRPr/>
            </a:pPr>
            <a:fld id="{CD3DCA18-C3CA-4EB6-8F6A-29BADBE46B73}" type="slidenum">
              <a:rPr lang="ru-RU" altLang="ru-RU"/>
              <a:pPr>
                <a:defRPr/>
              </a:pPr>
              <a:t>‹#›</a:t>
            </a:fld>
            <a:endParaRPr lang="ru-RU" alt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F290E7D5-AD7A-403E-B2AD-2F757F166C7E}" type="datetime1">
              <a:rPr lang="ru-RU" altLang="ru-RU" smtClean="0"/>
              <a:t>30.07.2018</a:t>
            </a:fld>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461E7B55-0F2C-44CF-B39E-8D18B11B025B}" type="slidenum">
              <a:rPr lang="ru-RU" altLang="ru-RU"/>
              <a:pPr>
                <a:defRPr/>
              </a:pPr>
              <a:t>‹#›</a:t>
            </a:fld>
            <a:endParaRPr lang="ru-RU" alt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3114635D-2A4A-4FDA-9754-8A2C5F0D9C83}" type="datetime1">
              <a:rPr lang="ru-RU" altLang="ru-RU" smtClean="0"/>
              <a:t>30.07.2018</a:t>
            </a:fld>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A251212A-3A5A-4CCD-AE1E-219AFA58C464}" type="slidenum">
              <a:rPr lang="ru-RU" altLang="ru-RU"/>
              <a:pPr>
                <a:defRPr/>
              </a:pPr>
              <a:t>‹#›</a:t>
            </a:fld>
            <a:endParaRPr lang="ru-RU" alt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fld id="{A05E3E77-8CE7-458D-8EA7-F5A17AEEDB2D}" type="datetime1">
              <a:rPr lang="ru-RU" altLang="ru-RU" smtClean="0"/>
              <a:t>30.07.2018</a:t>
            </a:fld>
            <a:endParaRPr lang="ru-RU" altLang="ru-RU"/>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ru-RU" altLang="ru-RU"/>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6E9B9B7B-D753-4BB0-BDD7-356B8506ADA1}"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677" r:id="rId1"/>
    <p:sldLayoutId id="2147483676" r:id="rId2"/>
    <p:sldLayoutId id="2147483675" r:id="rId3"/>
    <p:sldLayoutId id="2147483674" r:id="rId4"/>
    <p:sldLayoutId id="2147483673" r:id="rId5"/>
    <p:sldLayoutId id="2147483672" r:id="rId6"/>
    <p:sldLayoutId id="2147483671" r:id="rId7"/>
    <p:sldLayoutId id="2147483670" r:id="rId8"/>
    <p:sldLayoutId id="2147483669" r:id="rId9"/>
    <p:sldLayoutId id="2147483668" r:id="rId10"/>
    <p:sldLayoutId id="2147483667" r:id="rId11"/>
    <p:sldLayoutId id="2147483666"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29.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30.wmf"/><Relationship Id="rId5" Type="http://schemas.openxmlformats.org/officeDocument/2006/relationships/oleObject" Target="../embeddings/oleObject9.bin"/><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0.bin"/><Relationship Id="rId5" Type="http://schemas.openxmlformats.org/officeDocument/2006/relationships/image" Target="../media/image34.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6.wmf"/></Relationships>
</file>

<file path=ppt/slides/_rels/slide16.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8.wmf"/><Relationship Id="rId5" Type="http://schemas.openxmlformats.org/officeDocument/2006/relationships/oleObject" Target="../embeddings/oleObject12.bin"/><Relationship Id="rId10" Type="http://schemas.openxmlformats.org/officeDocument/2006/relationships/image" Target="../media/image40.wmf"/><Relationship Id="rId4" Type="http://schemas.openxmlformats.org/officeDocument/2006/relationships/image" Target="../media/image37.wmf"/><Relationship Id="rId9" Type="http://schemas.openxmlformats.org/officeDocument/2006/relationships/oleObject" Target="../embeddings/oleObject14.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42.wmf"/><Relationship Id="rId5" Type="http://schemas.openxmlformats.org/officeDocument/2006/relationships/oleObject" Target="../embeddings/oleObject16.bin"/><Relationship Id="rId4" Type="http://schemas.openxmlformats.org/officeDocument/2006/relationships/image" Target="../media/image41.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47.emf"/><Relationship Id="rId11" Type="http://schemas.openxmlformats.org/officeDocument/2006/relationships/image" Target="../media/image51.jpeg"/><Relationship Id="rId5" Type="http://schemas.openxmlformats.org/officeDocument/2006/relationships/oleObject" Target="../embeddings/oleObject18.bin"/><Relationship Id="rId10" Type="http://schemas.openxmlformats.org/officeDocument/2006/relationships/image" Target="../media/image50.png"/><Relationship Id="rId4" Type="http://schemas.openxmlformats.org/officeDocument/2006/relationships/image" Target="../media/image46.emf"/><Relationship Id="rId9" Type="http://schemas.openxmlformats.org/officeDocument/2006/relationships/image" Target="../media/image4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6.jpeg"/><Relationship Id="rId5" Type="http://schemas.openxmlformats.org/officeDocument/2006/relationships/image" Target="../media/image4.wmf"/><Relationship Id="rId4" Type="http://schemas.openxmlformats.org/officeDocument/2006/relationships/oleObject" Target="../embeddings/oleObject1.bin"/><Relationship Id="rId9" Type="http://schemas.openxmlformats.org/officeDocument/2006/relationships/image" Target="../media/image5.wmf"/></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oleObject" Target="../embeddings/oleObject3.bin"/><Relationship Id="rId18" Type="http://schemas.openxmlformats.org/officeDocument/2006/relationships/oleObject" Target="../embeddings/oleObject5.bin"/><Relationship Id="rId3" Type="http://schemas.openxmlformats.org/officeDocument/2006/relationships/slideLayout" Target="../slideLayouts/slideLayout12.xml"/><Relationship Id="rId21" Type="http://schemas.openxmlformats.org/officeDocument/2006/relationships/image" Target="../media/image11.wmf"/><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9.wmf"/><Relationship Id="rId2" Type="http://schemas.openxmlformats.org/officeDocument/2006/relationships/tags" Target="../tags/tag2.xml"/><Relationship Id="rId16" Type="http://schemas.openxmlformats.org/officeDocument/2006/relationships/oleObject" Target="../embeddings/oleObject4.bin"/><Relationship Id="rId20" Type="http://schemas.openxmlformats.org/officeDocument/2006/relationships/oleObject" Target="../embeddings/oleObject6.bin"/><Relationship Id="rId1" Type="http://schemas.openxmlformats.org/officeDocument/2006/relationships/vmlDrawing" Target="../drawings/vmlDrawing2.v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0.png"/><Relationship Id="rId10" Type="http://schemas.openxmlformats.org/officeDocument/2006/relationships/image" Target="../media/image17.png"/><Relationship Id="rId19" Type="http://schemas.openxmlformats.org/officeDocument/2006/relationships/image" Target="../media/image10.wmf"/><Relationship Id="rId4" Type="http://schemas.openxmlformats.org/officeDocument/2006/relationships/notesSlide" Target="../notesSlides/notesSlide2.xml"/><Relationship Id="rId9" Type="http://schemas.openxmlformats.org/officeDocument/2006/relationships/image" Target="../media/image16.png"/><Relationship Id="rId14" Type="http://schemas.openxmlformats.org/officeDocument/2006/relationships/image" Target="../media/image8.wmf"/></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2.emf"/><Relationship Id="rId5" Type="http://schemas.openxmlformats.org/officeDocument/2006/relationships/oleObject" Target="../embeddings/oleObject7.bin"/><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4"/>
          <p:cNvSpPr txBox="1">
            <a:spLocks noChangeArrowheads="1"/>
          </p:cNvSpPr>
          <p:nvPr/>
        </p:nvSpPr>
        <p:spPr bwMode="auto">
          <a:xfrm>
            <a:off x="-35496" y="2924944"/>
            <a:ext cx="9144000" cy="1077218"/>
          </a:xfrm>
          <a:prstGeom prst="rect">
            <a:avLst/>
          </a:prstGeom>
          <a:noFill/>
          <a:ln w="9525">
            <a:noFill/>
            <a:miter lim="800000"/>
            <a:headEnd/>
            <a:tailEnd/>
          </a:ln>
        </p:spPr>
        <p:txBody>
          <a:bodyPr>
            <a:spAutoFit/>
          </a:bodyPr>
          <a:lstStyle/>
          <a:p>
            <a:pPr algn="ctr"/>
            <a:r>
              <a:rPr lang="en-US" altLang="ru-RU" sz="3200" b="1" dirty="0">
                <a:solidFill>
                  <a:srgbClr val="660066"/>
                </a:solidFill>
              </a:rPr>
              <a:t>Cherenkov water detector NEVOD </a:t>
            </a:r>
          </a:p>
          <a:p>
            <a:pPr algn="ctr"/>
            <a:r>
              <a:rPr lang="en-US" altLang="ru-RU" sz="3200" b="1" dirty="0">
                <a:solidFill>
                  <a:srgbClr val="660066"/>
                </a:solidFill>
              </a:rPr>
              <a:t>    and its further </a:t>
            </a:r>
            <a:r>
              <a:rPr lang="en-US" altLang="ru-RU" sz="3200" b="1" dirty="0" smtClean="0">
                <a:solidFill>
                  <a:srgbClr val="660066"/>
                </a:solidFill>
              </a:rPr>
              <a:t>development</a:t>
            </a:r>
            <a:endParaRPr lang="en-US" altLang="ru-RU" sz="3200" dirty="0">
              <a:solidFill>
                <a:srgbClr val="660066"/>
              </a:solidFill>
            </a:endParaRPr>
          </a:p>
        </p:txBody>
      </p:sp>
      <p:sp>
        <p:nvSpPr>
          <p:cNvPr id="40963" name="Text Box 21"/>
          <p:cNvSpPr txBox="1">
            <a:spLocks noChangeArrowheads="1"/>
          </p:cNvSpPr>
          <p:nvPr/>
        </p:nvSpPr>
        <p:spPr bwMode="auto">
          <a:xfrm>
            <a:off x="0" y="4819179"/>
            <a:ext cx="9144000" cy="573940"/>
          </a:xfrm>
          <a:prstGeom prst="rect">
            <a:avLst/>
          </a:prstGeom>
          <a:noFill/>
          <a:ln w="9525">
            <a:noFill/>
            <a:miter lim="800000"/>
            <a:headEnd/>
            <a:tailEnd/>
          </a:ln>
        </p:spPr>
        <p:txBody>
          <a:bodyPr>
            <a:spAutoFit/>
          </a:bodyPr>
          <a:lstStyle/>
          <a:p>
            <a:pPr algn="ctr">
              <a:lnSpc>
                <a:spcPct val="50000"/>
              </a:lnSpc>
            </a:pPr>
            <a:r>
              <a:rPr lang="en-US" altLang="ru-RU" sz="2000" i="1" dirty="0">
                <a:solidFill>
                  <a:srgbClr val="000099"/>
                </a:solidFill>
              </a:rPr>
              <a:t>National Research Nuclear University MEPhI</a:t>
            </a:r>
            <a:endParaRPr lang="ru-RU" altLang="ru-RU" sz="2000" i="1" dirty="0">
              <a:solidFill>
                <a:srgbClr val="000099"/>
              </a:solidFill>
            </a:endParaRPr>
          </a:p>
          <a:p>
            <a:pPr algn="ctr">
              <a:lnSpc>
                <a:spcPct val="50000"/>
              </a:lnSpc>
            </a:pPr>
            <a:endParaRPr lang="en-US" altLang="ru-RU" sz="2000" i="1" dirty="0">
              <a:solidFill>
                <a:srgbClr val="000099"/>
              </a:solidFill>
            </a:endParaRPr>
          </a:p>
          <a:p>
            <a:pPr algn="ctr">
              <a:lnSpc>
                <a:spcPct val="50000"/>
              </a:lnSpc>
            </a:pPr>
            <a:r>
              <a:rPr lang="en-US" altLang="ru-RU" sz="2000" i="1" dirty="0">
                <a:solidFill>
                  <a:srgbClr val="000099"/>
                </a:solidFill>
              </a:rPr>
              <a:t>(Moscow Engineering Physics Institute)</a:t>
            </a:r>
            <a:endParaRPr lang="ru-RU" altLang="ru-RU" sz="2000" i="1" dirty="0">
              <a:solidFill>
                <a:srgbClr val="000099"/>
              </a:solidFill>
            </a:endParaRPr>
          </a:p>
        </p:txBody>
      </p:sp>
      <p:sp>
        <p:nvSpPr>
          <p:cNvPr id="40964" name="Text Box 22"/>
          <p:cNvSpPr txBox="1">
            <a:spLocks noChangeArrowheads="1"/>
          </p:cNvSpPr>
          <p:nvPr/>
        </p:nvSpPr>
        <p:spPr bwMode="auto">
          <a:xfrm>
            <a:off x="0" y="4193331"/>
            <a:ext cx="9144000" cy="461963"/>
          </a:xfrm>
          <a:prstGeom prst="rect">
            <a:avLst/>
          </a:prstGeom>
          <a:noFill/>
          <a:ln w="9525">
            <a:noFill/>
            <a:miter lim="800000"/>
            <a:headEnd/>
            <a:tailEnd/>
          </a:ln>
        </p:spPr>
        <p:txBody>
          <a:bodyPr>
            <a:spAutoFit/>
          </a:bodyPr>
          <a:lstStyle/>
          <a:p>
            <a:pPr algn="ctr"/>
            <a:r>
              <a:rPr lang="en-US" altLang="ru-RU" sz="2400" i="1" dirty="0">
                <a:solidFill>
                  <a:srgbClr val="000099"/>
                </a:solidFill>
              </a:rPr>
              <a:t>Anatoly Petrukhin</a:t>
            </a:r>
            <a:endParaRPr lang="ru-RU" altLang="ru-RU" sz="2400" i="1" dirty="0">
              <a:solidFill>
                <a:srgbClr val="000099"/>
              </a:solidFill>
            </a:endParaRPr>
          </a:p>
        </p:txBody>
      </p:sp>
      <p:sp>
        <p:nvSpPr>
          <p:cNvPr id="40966" name="TextBox 1"/>
          <p:cNvSpPr txBox="1">
            <a:spLocks noChangeArrowheads="1"/>
          </p:cNvSpPr>
          <p:nvPr/>
        </p:nvSpPr>
        <p:spPr bwMode="auto">
          <a:xfrm>
            <a:off x="-36512" y="6155457"/>
            <a:ext cx="9144000" cy="369887"/>
          </a:xfrm>
          <a:prstGeom prst="rect">
            <a:avLst/>
          </a:prstGeom>
          <a:noFill/>
          <a:ln w="9525">
            <a:noFill/>
            <a:miter lim="800000"/>
            <a:headEnd/>
            <a:tailEnd/>
          </a:ln>
        </p:spPr>
        <p:txBody>
          <a:bodyPr>
            <a:spAutoFit/>
          </a:bodyPr>
          <a:lstStyle/>
          <a:p>
            <a:pPr algn="ctr"/>
            <a:r>
              <a:rPr lang="ru-RU" altLang="ru-RU" dirty="0"/>
              <a:t> </a:t>
            </a:r>
            <a:r>
              <a:rPr lang="en-US" altLang="ru-RU" dirty="0"/>
              <a:t>30 </a:t>
            </a:r>
            <a:r>
              <a:rPr lang="en-US" altLang="ru-RU" dirty="0" smtClean="0"/>
              <a:t>August </a:t>
            </a:r>
            <a:r>
              <a:rPr lang="en-US" altLang="ru-RU" dirty="0"/>
              <a:t>2018</a:t>
            </a:r>
            <a:endParaRPr lang="ru-RU" altLang="ru-RU" dirty="0"/>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649789"/>
            <a:ext cx="1872208" cy="1843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03" r="8546"/>
          <a:stretch/>
        </p:blipFill>
        <p:spPr bwMode="auto">
          <a:xfrm>
            <a:off x="6308767" y="847900"/>
            <a:ext cx="2655721" cy="1572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683619"/>
            <a:ext cx="2963046" cy="1953293"/>
          </a:xfrm>
          <a:prstGeom prst="rect">
            <a:avLst/>
          </a:prstGeom>
          <a:solidFill>
            <a:srgbClr val="00B0F0"/>
          </a:solidFill>
          <a:ln>
            <a:noFill/>
          </a:ln>
          <a:extLst/>
        </p:spPr>
      </p:pic>
      <p:sp>
        <p:nvSpPr>
          <p:cNvPr id="16" name="Прямоугольник 15"/>
          <p:cNvSpPr/>
          <p:nvPr/>
        </p:nvSpPr>
        <p:spPr>
          <a:xfrm>
            <a:off x="0" y="44624"/>
            <a:ext cx="9144000" cy="400110"/>
          </a:xfrm>
          <a:prstGeom prst="rect">
            <a:avLst/>
          </a:prstGeom>
        </p:spPr>
        <p:txBody>
          <a:bodyPr wrap="square">
            <a:spAutoFit/>
          </a:bodyPr>
          <a:lstStyle/>
          <a:p>
            <a:pPr algn="ctr"/>
            <a:r>
              <a:rPr lang="en-US" sz="2000" i="1" dirty="0" smtClean="0">
                <a:solidFill>
                  <a:srgbClr val="000099"/>
                </a:solidFill>
              </a:rPr>
              <a:t>Ring Imaging Cherenkov Detectors (RICH 2018) </a:t>
            </a:r>
            <a:endParaRPr lang="ru-RU" sz="2000" i="1" dirty="0">
              <a:solidFill>
                <a:srgbClr val="000099"/>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3" descr="Экспериментальный комплекс"/>
          <p:cNvPicPr>
            <a:picLocks noGrp="1" noChangeAspect="1" noChangeArrowheads="1"/>
          </p:cNvPicPr>
          <p:nvPr>
            <p:ph idx="1"/>
          </p:nvPr>
        </p:nvPicPr>
        <p:blipFill>
          <a:blip r:embed="rId2"/>
          <a:srcRect t="9508" r="8904" b="2374"/>
          <a:stretch>
            <a:fillRect/>
          </a:stretch>
        </p:blipFill>
        <p:spPr>
          <a:xfrm>
            <a:off x="107950" y="815975"/>
            <a:ext cx="9036050" cy="5419725"/>
          </a:xfrm>
          <a:ln>
            <a:solidFill>
              <a:schemeClr val="bg1"/>
            </a:solidFill>
          </a:ln>
        </p:spPr>
      </p:pic>
      <p:sp>
        <p:nvSpPr>
          <p:cNvPr id="35842" name="Text Box 5"/>
          <p:cNvSpPr txBox="1">
            <a:spLocks noChangeArrowheads="1"/>
          </p:cNvSpPr>
          <p:nvPr/>
        </p:nvSpPr>
        <p:spPr bwMode="auto">
          <a:xfrm>
            <a:off x="3795255" y="5573771"/>
            <a:ext cx="4341476" cy="1323439"/>
          </a:xfrm>
          <a:prstGeom prst="rect">
            <a:avLst/>
          </a:prstGeom>
          <a:noFill/>
          <a:ln w="9525">
            <a:noFill/>
            <a:miter lim="800000"/>
            <a:headEnd/>
            <a:tailEnd/>
          </a:ln>
        </p:spPr>
        <p:txBody>
          <a:bodyPr wrap="square">
            <a:spAutoFit/>
          </a:bodyPr>
          <a:lstStyle/>
          <a:p>
            <a:r>
              <a:rPr lang="en-US" altLang="ru-RU" sz="2000" dirty="0">
                <a:solidFill>
                  <a:srgbClr val="7030A0"/>
                </a:solidFill>
              </a:rPr>
              <a:t>Water tank sizes </a:t>
            </a:r>
            <a:r>
              <a:rPr lang="ru-RU" altLang="ru-RU" sz="2000" dirty="0">
                <a:solidFill>
                  <a:srgbClr val="7030A0"/>
                </a:solidFill>
              </a:rPr>
              <a:t>9 </a:t>
            </a:r>
            <a:r>
              <a:rPr lang="ru-RU" altLang="ru-RU" sz="2000" dirty="0">
                <a:solidFill>
                  <a:srgbClr val="7030A0"/>
                </a:solidFill>
                <a:sym typeface="Symbol" pitchFamily="18" charset="2"/>
              </a:rPr>
              <a:t> 9  26 </a:t>
            </a:r>
            <a:r>
              <a:rPr lang="en-US" altLang="ru-RU" sz="2000" dirty="0">
                <a:solidFill>
                  <a:srgbClr val="7030A0"/>
                </a:solidFill>
                <a:sym typeface="Symbol" pitchFamily="18" charset="2"/>
              </a:rPr>
              <a:t>m</a:t>
            </a:r>
            <a:r>
              <a:rPr lang="ru-RU" altLang="ru-RU" sz="2000" baseline="30000" dirty="0" smtClean="0">
                <a:solidFill>
                  <a:srgbClr val="7030A0"/>
                </a:solidFill>
                <a:sym typeface="Symbol" pitchFamily="18" charset="2"/>
              </a:rPr>
              <a:t>3</a:t>
            </a:r>
            <a:endParaRPr lang="en-US" altLang="ru-RU" sz="2000" dirty="0" smtClean="0">
              <a:solidFill>
                <a:srgbClr val="7030A0"/>
              </a:solidFill>
              <a:sym typeface="Symbol" pitchFamily="18" charset="2"/>
            </a:endParaRPr>
          </a:p>
          <a:p>
            <a:r>
              <a:rPr lang="en-US" altLang="ru-RU" sz="2000" dirty="0" smtClean="0">
                <a:solidFill>
                  <a:srgbClr val="7030A0"/>
                </a:solidFill>
                <a:sym typeface="Symbol" pitchFamily="18" charset="2"/>
              </a:rPr>
              <a:t>Size of each supermodule 8.4 m</a:t>
            </a:r>
            <a:r>
              <a:rPr lang="en-US" altLang="ru-RU" sz="2000" baseline="30000" dirty="0" smtClean="0">
                <a:solidFill>
                  <a:srgbClr val="7030A0"/>
                </a:solidFill>
                <a:sym typeface="Symbol" pitchFamily="18" charset="2"/>
              </a:rPr>
              <a:t>2</a:t>
            </a:r>
            <a:endParaRPr lang="en-US" altLang="ru-RU" sz="2000" dirty="0">
              <a:solidFill>
                <a:srgbClr val="7030A0"/>
              </a:solidFill>
              <a:sym typeface="Symbol" pitchFamily="18" charset="2"/>
            </a:endParaRPr>
          </a:p>
          <a:p>
            <a:r>
              <a:rPr lang="en-US" altLang="ru-RU" sz="2000" dirty="0" smtClean="0">
                <a:solidFill>
                  <a:srgbClr val="7030A0"/>
                </a:solidFill>
                <a:sym typeface="Symbol" pitchFamily="18" charset="2"/>
              </a:rPr>
              <a:t>Scintillation counters </a:t>
            </a:r>
            <a:r>
              <a:rPr lang="en-US" sz="2000" dirty="0">
                <a:solidFill>
                  <a:srgbClr val="7030A0"/>
                </a:solidFill>
              </a:rPr>
              <a:t>20 </a:t>
            </a:r>
            <a:r>
              <a:rPr lang="en-US" sz="2000" dirty="0">
                <a:solidFill>
                  <a:srgbClr val="7030A0"/>
                </a:solidFill>
                <a:sym typeface="Symbol"/>
              </a:rPr>
              <a:t>x 40 x 2 cm</a:t>
            </a:r>
            <a:r>
              <a:rPr lang="en-US" sz="2000" baseline="30000" dirty="0">
                <a:solidFill>
                  <a:srgbClr val="7030A0"/>
                </a:solidFill>
                <a:sym typeface="Symbol"/>
              </a:rPr>
              <a:t>3</a:t>
            </a:r>
            <a:r>
              <a:rPr lang="en-US" altLang="ru-RU" sz="2000" dirty="0" smtClean="0">
                <a:solidFill>
                  <a:srgbClr val="7030A0"/>
                </a:solidFill>
                <a:sym typeface="Symbol" pitchFamily="18" charset="2"/>
              </a:rPr>
              <a:t> </a:t>
            </a:r>
            <a:endParaRPr lang="en-US" altLang="ru-RU" sz="2000" dirty="0">
              <a:solidFill>
                <a:srgbClr val="7030A0"/>
              </a:solidFill>
              <a:sym typeface="Symbol" pitchFamily="18" charset="2"/>
            </a:endParaRPr>
          </a:p>
          <a:p>
            <a:endParaRPr lang="ru-RU" altLang="ru-RU" sz="2000" dirty="0">
              <a:solidFill>
                <a:srgbClr val="7030A0"/>
              </a:solidFill>
              <a:sym typeface="Symbol" pitchFamily="18" charset="2"/>
            </a:endParaRPr>
          </a:p>
        </p:txBody>
      </p:sp>
      <p:sp>
        <p:nvSpPr>
          <p:cNvPr id="2" name="Прямоугольник 1"/>
          <p:cNvSpPr/>
          <p:nvPr/>
        </p:nvSpPr>
        <p:spPr>
          <a:xfrm>
            <a:off x="250825" y="1481138"/>
            <a:ext cx="2305050" cy="57626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r>
              <a:rPr lang="en-US" sz="1600" dirty="0">
                <a:solidFill>
                  <a:srgbClr val="000099"/>
                </a:solidFill>
              </a:rPr>
              <a:t>Cherenkov water detector NEVOD</a:t>
            </a:r>
            <a:endParaRPr lang="ru-RU" sz="1600" dirty="0">
              <a:solidFill>
                <a:srgbClr val="000099"/>
              </a:solidFill>
            </a:endParaRPr>
          </a:p>
        </p:txBody>
      </p:sp>
      <p:sp>
        <p:nvSpPr>
          <p:cNvPr id="10" name="Прямоугольник 9"/>
          <p:cNvSpPr/>
          <p:nvPr/>
        </p:nvSpPr>
        <p:spPr>
          <a:xfrm>
            <a:off x="3132138" y="981075"/>
            <a:ext cx="3374548" cy="57626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600" dirty="0">
                <a:solidFill>
                  <a:srgbClr val="000099"/>
                </a:solidFill>
              </a:rPr>
              <a:t>System of </a:t>
            </a:r>
          </a:p>
          <a:p>
            <a:pPr algn="ctr">
              <a:defRPr/>
            </a:pPr>
            <a:r>
              <a:rPr lang="en-US" sz="1600" dirty="0">
                <a:solidFill>
                  <a:srgbClr val="000099"/>
                </a:solidFill>
              </a:rPr>
              <a:t>calibration </a:t>
            </a:r>
            <a:r>
              <a:rPr lang="en-US" sz="1600" dirty="0" smtClean="0">
                <a:solidFill>
                  <a:srgbClr val="000099"/>
                </a:solidFill>
              </a:rPr>
              <a:t>telescopes (SCT)</a:t>
            </a:r>
            <a:endParaRPr lang="ru-RU" sz="1600" dirty="0">
              <a:solidFill>
                <a:srgbClr val="000099"/>
              </a:solidFill>
            </a:endParaRPr>
          </a:p>
        </p:txBody>
      </p:sp>
      <p:sp>
        <p:nvSpPr>
          <p:cNvPr id="11" name="Прямоугольник 10"/>
          <p:cNvSpPr/>
          <p:nvPr/>
        </p:nvSpPr>
        <p:spPr>
          <a:xfrm>
            <a:off x="6588125" y="4797425"/>
            <a:ext cx="2447925" cy="57626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600" dirty="0">
                <a:solidFill>
                  <a:srgbClr val="000099"/>
                </a:solidFill>
              </a:rPr>
              <a:t>Coordinate detector DECOR</a:t>
            </a:r>
            <a:endParaRPr lang="ru-RU" sz="1600" dirty="0">
              <a:solidFill>
                <a:srgbClr val="000099"/>
              </a:solidFill>
            </a:endParaRPr>
          </a:p>
        </p:txBody>
      </p:sp>
      <p:sp>
        <p:nvSpPr>
          <p:cNvPr id="12" name="Прямоугольник 11"/>
          <p:cNvSpPr/>
          <p:nvPr/>
        </p:nvSpPr>
        <p:spPr>
          <a:xfrm>
            <a:off x="702658" y="3444240"/>
            <a:ext cx="791666" cy="28892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600" dirty="0">
                <a:solidFill>
                  <a:srgbClr val="000099"/>
                </a:solidFill>
              </a:rPr>
              <a:t>SM00</a:t>
            </a:r>
            <a:endParaRPr lang="ru-RU" sz="1600" dirty="0">
              <a:solidFill>
                <a:srgbClr val="000099"/>
              </a:solidFill>
            </a:endParaRPr>
          </a:p>
        </p:txBody>
      </p:sp>
      <p:sp>
        <p:nvSpPr>
          <p:cNvPr id="13" name="Прямоугольник 12"/>
          <p:cNvSpPr/>
          <p:nvPr/>
        </p:nvSpPr>
        <p:spPr>
          <a:xfrm>
            <a:off x="1274128" y="3784600"/>
            <a:ext cx="865187" cy="28892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600" dirty="0">
                <a:solidFill>
                  <a:srgbClr val="000099"/>
                </a:solidFill>
              </a:rPr>
              <a:t>SM01</a:t>
            </a:r>
            <a:endParaRPr lang="ru-RU" sz="1600" dirty="0">
              <a:solidFill>
                <a:srgbClr val="000099"/>
              </a:solidFill>
            </a:endParaRPr>
          </a:p>
        </p:txBody>
      </p:sp>
      <p:sp>
        <p:nvSpPr>
          <p:cNvPr id="14" name="Прямоугольник 13"/>
          <p:cNvSpPr/>
          <p:nvPr/>
        </p:nvSpPr>
        <p:spPr>
          <a:xfrm>
            <a:off x="2700338" y="5229225"/>
            <a:ext cx="863600" cy="28733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600" dirty="0">
                <a:solidFill>
                  <a:srgbClr val="000099"/>
                </a:solidFill>
              </a:rPr>
              <a:t>SM02</a:t>
            </a:r>
            <a:endParaRPr lang="ru-RU" sz="1600" dirty="0">
              <a:solidFill>
                <a:srgbClr val="000099"/>
              </a:solidFill>
            </a:endParaRPr>
          </a:p>
        </p:txBody>
      </p:sp>
      <p:sp>
        <p:nvSpPr>
          <p:cNvPr id="15" name="Прямоугольник 14"/>
          <p:cNvSpPr/>
          <p:nvPr/>
        </p:nvSpPr>
        <p:spPr>
          <a:xfrm>
            <a:off x="4533900" y="4599623"/>
            <a:ext cx="936625" cy="28892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600" dirty="0">
                <a:solidFill>
                  <a:srgbClr val="000099"/>
                </a:solidFill>
              </a:rPr>
              <a:t>SM03</a:t>
            </a:r>
            <a:endParaRPr lang="ru-RU" sz="1600" dirty="0">
              <a:solidFill>
                <a:srgbClr val="000099"/>
              </a:solidFill>
            </a:endParaRPr>
          </a:p>
        </p:txBody>
      </p:sp>
      <p:sp>
        <p:nvSpPr>
          <p:cNvPr id="16" name="Прямоугольник 15"/>
          <p:cNvSpPr/>
          <p:nvPr/>
        </p:nvSpPr>
        <p:spPr>
          <a:xfrm>
            <a:off x="6039168" y="4225925"/>
            <a:ext cx="935037" cy="28733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600" dirty="0">
                <a:solidFill>
                  <a:srgbClr val="000099"/>
                </a:solidFill>
              </a:rPr>
              <a:t>SM04</a:t>
            </a:r>
            <a:endParaRPr lang="ru-RU" sz="1600" dirty="0">
              <a:solidFill>
                <a:srgbClr val="000099"/>
              </a:solidFill>
            </a:endParaRPr>
          </a:p>
        </p:txBody>
      </p:sp>
      <p:sp>
        <p:nvSpPr>
          <p:cNvPr id="17" name="Прямоугольник 16"/>
          <p:cNvSpPr/>
          <p:nvPr/>
        </p:nvSpPr>
        <p:spPr>
          <a:xfrm>
            <a:off x="7092950" y="3860800"/>
            <a:ext cx="863600" cy="28892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600" dirty="0">
                <a:solidFill>
                  <a:srgbClr val="000099"/>
                </a:solidFill>
              </a:rPr>
              <a:t>SM05</a:t>
            </a:r>
            <a:endParaRPr lang="ru-RU" sz="1600" dirty="0">
              <a:solidFill>
                <a:srgbClr val="000099"/>
              </a:solidFill>
            </a:endParaRPr>
          </a:p>
        </p:txBody>
      </p:sp>
      <p:sp>
        <p:nvSpPr>
          <p:cNvPr id="18" name="Прямоугольник 17"/>
          <p:cNvSpPr/>
          <p:nvPr/>
        </p:nvSpPr>
        <p:spPr>
          <a:xfrm>
            <a:off x="7740650" y="2276475"/>
            <a:ext cx="792163" cy="28892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600" dirty="0">
                <a:solidFill>
                  <a:srgbClr val="000099"/>
                </a:solidFill>
              </a:rPr>
              <a:t>SM06</a:t>
            </a:r>
            <a:endParaRPr lang="ru-RU" sz="1600" dirty="0">
              <a:solidFill>
                <a:srgbClr val="000099"/>
              </a:solidFill>
            </a:endParaRPr>
          </a:p>
        </p:txBody>
      </p:sp>
      <p:sp>
        <p:nvSpPr>
          <p:cNvPr id="19" name="Прямоугольник 18"/>
          <p:cNvSpPr/>
          <p:nvPr/>
        </p:nvSpPr>
        <p:spPr>
          <a:xfrm>
            <a:off x="6875463" y="2133600"/>
            <a:ext cx="865187" cy="28733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600" dirty="0">
                <a:solidFill>
                  <a:srgbClr val="000099"/>
                </a:solidFill>
              </a:rPr>
              <a:t>SM07</a:t>
            </a:r>
            <a:endParaRPr lang="ru-RU" sz="1600" dirty="0">
              <a:solidFill>
                <a:srgbClr val="000099"/>
              </a:solidFill>
            </a:endParaRPr>
          </a:p>
        </p:txBody>
      </p:sp>
      <p:sp>
        <p:nvSpPr>
          <p:cNvPr id="3" name="Номер слайда 2"/>
          <p:cNvSpPr>
            <a:spLocks noGrp="1"/>
          </p:cNvSpPr>
          <p:nvPr>
            <p:ph type="sldNum" sz="quarter" idx="12"/>
          </p:nvPr>
        </p:nvSpPr>
        <p:spPr/>
        <p:txBody>
          <a:bodyPr/>
          <a:lstStyle/>
          <a:p>
            <a:pPr>
              <a:defRPr/>
            </a:pPr>
            <a:fld id="{2DC83F8C-CEB0-423B-9727-397F138F26FD}" type="slidenum">
              <a:rPr lang="ru-RU" altLang="ru-RU" smtClean="0"/>
              <a:pPr>
                <a:defRPr/>
              </a:pPr>
              <a:t>10</a:t>
            </a:fld>
            <a:endParaRPr lang="ru-RU" altLang="ru-RU" dirty="0"/>
          </a:p>
        </p:txBody>
      </p:sp>
      <p:sp>
        <p:nvSpPr>
          <p:cNvPr id="20" name="Rectangle 2"/>
          <p:cNvSpPr txBox="1">
            <a:spLocks noChangeArrowheads="1"/>
          </p:cNvSpPr>
          <p:nvPr/>
        </p:nvSpPr>
        <p:spPr bwMode="auto">
          <a:xfrm>
            <a:off x="107950" y="76200"/>
            <a:ext cx="8856663" cy="714375"/>
          </a:xfrm>
          <a:prstGeom prst="rect">
            <a:avLst/>
          </a:prstGeom>
          <a:noFill/>
          <a:ln w="9525">
            <a:noFill/>
            <a:miter lim="800000"/>
            <a:headEnd/>
            <a:tailEnd/>
          </a:ln>
          <a:extLst/>
        </p:spPr>
        <p:txBody>
          <a:bodyPr vert="horz" wrap="square" lIns="91440" tIns="45720" rIns="91440" bIns="45720" numCol="1" anchor="ctr" anchorCtr="0" compatLnSpc="1">
            <a:prstTxWarp prst="textNoShape">
              <a:avLst/>
            </a:prstTxWarp>
          </a:bodyPr>
          <a:lstStyle>
            <a:lvl1pPr algn="ctr" eaLnBrk="0" hangingPunct="0">
              <a:defRPr sz="3000" b="1">
                <a:solidFill>
                  <a:srgbClr val="000099"/>
                </a:solidFill>
                <a:latin typeface="+mj-lt"/>
                <a:ea typeface="+mj-ea"/>
                <a:cs typeface="+mj-cs"/>
              </a:defRPr>
            </a:lvl1pPr>
            <a:lvl2pPr algn="ctr" eaLnBrk="0" hangingPunct="0">
              <a:defRPr sz="4400">
                <a:solidFill>
                  <a:schemeClr val="tx2"/>
                </a:solidFill>
              </a:defRPr>
            </a:lvl2pPr>
            <a:lvl3pPr algn="ctr" eaLnBrk="0" hangingPunct="0">
              <a:defRPr sz="4400">
                <a:solidFill>
                  <a:schemeClr val="tx2"/>
                </a:solidFill>
              </a:defRPr>
            </a:lvl3pPr>
            <a:lvl4pPr algn="ctr" eaLnBrk="0" hangingPunct="0">
              <a:defRPr sz="4400">
                <a:solidFill>
                  <a:schemeClr val="tx2"/>
                </a:solidFill>
              </a:defRPr>
            </a:lvl4pPr>
            <a:lvl5pPr algn="ctr" eaLnBrk="0" hangingPunct="0">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n-US" altLang="ru-RU" dirty="0"/>
              <a:t>General scheme of</a:t>
            </a:r>
            <a:r>
              <a:rPr lang="ru-RU" altLang="ru-RU" dirty="0"/>
              <a:t> </a:t>
            </a:r>
            <a:r>
              <a:rPr lang="en-US" altLang="ru-RU" dirty="0" smtClean="0"/>
              <a:t>NEVOD  complex</a:t>
            </a:r>
            <a:endParaRPr lang="ru-RU" altLang="ru-RU"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Заголовок 1"/>
          <p:cNvSpPr>
            <a:spLocks noGrp="1"/>
          </p:cNvSpPr>
          <p:nvPr>
            <p:ph type="ctrTitle"/>
          </p:nvPr>
        </p:nvSpPr>
        <p:spPr>
          <a:xfrm>
            <a:off x="285750" y="0"/>
            <a:ext cx="8858250" cy="947738"/>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ru-RU" sz="3000" b="1" dirty="0">
                <a:solidFill>
                  <a:srgbClr val="000099"/>
                </a:solidFill>
              </a:rPr>
              <a:t> Calibration telescope system (CTS)</a:t>
            </a:r>
            <a:endParaRPr lang="ru-RU" altLang="ru-RU" sz="3000" b="1" dirty="0">
              <a:solidFill>
                <a:srgbClr val="000099"/>
              </a:solidFill>
            </a:endParaRPr>
          </a:p>
        </p:txBody>
      </p:sp>
      <p:sp>
        <p:nvSpPr>
          <p:cNvPr id="3" name="Подзаголовок 2"/>
          <p:cNvSpPr>
            <a:spLocks noGrp="1"/>
          </p:cNvSpPr>
          <p:nvPr>
            <p:ph type="subTitle" idx="1"/>
          </p:nvPr>
        </p:nvSpPr>
        <p:spPr>
          <a:xfrm>
            <a:off x="179512" y="1124793"/>
            <a:ext cx="5976664" cy="5616575"/>
          </a:xfrm>
        </p:spPr>
        <p:txBody>
          <a:bodyPr>
            <a:noAutofit/>
          </a:bodyPr>
          <a:lstStyle/>
          <a:p>
            <a:pPr marL="0" lvl="1" indent="457200" algn="l">
              <a:spcBef>
                <a:spcPts val="0"/>
              </a:spcBef>
              <a:spcAft>
                <a:spcPts val="600"/>
              </a:spcAft>
              <a:defRPr/>
            </a:pPr>
            <a:r>
              <a:rPr lang="en-US" sz="1800" dirty="0" smtClean="0">
                <a:solidFill>
                  <a:srgbClr val="002060"/>
                </a:solidFill>
              </a:rPr>
              <a:t>To calibrate QSM in the flux of muons with known trajectories, a specialized calibration system was developed.</a:t>
            </a:r>
          </a:p>
          <a:p>
            <a:pPr marL="0" lvl="1" indent="457200" algn="l">
              <a:spcBef>
                <a:spcPts val="0"/>
              </a:spcBef>
              <a:spcAft>
                <a:spcPts val="600"/>
              </a:spcAft>
              <a:defRPr/>
            </a:pPr>
            <a:r>
              <a:rPr lang="en-US" sz="1800" dirty="0" smtClean="0">
                <a:solidFill>
                  <a:srgbClr val="002060"/>
                </a:solidFill>
              </a:rPr>
              <a:t>Scintillation  counters  with sizes 20 </a:t>
            </a:r>
            <a:r>
              <a:rPr lang="en-US" sz="1800" dirty="0">
                <a:solidFill>
                  <a:srgbClr val="002060"/>
                </a:solidFill>
                <a:sym typeface="Symbol"/>
              </a:rPr>
              <a:t>x</a:t>
            </a:r>
            <a:r>
              <a:rPr lang="en-US" sz="1800" dirty="0" smtClean="0">
                <a:solidFill>
                  <a:srgbClr val="002060"/>
                </a:solidFill>
                <a:sym typeface="Symbol"/>
              </a:rPr>
              <a:t> 40 x 2 cm</a:t>
            </a:r>
            <a:r>
              <a:rPr lang="en-US" sz="1800" baseline="30000" dirty="0" smtClean="0">
                <a:solidFill>
                  <a:srgbClr val="002060"/>
                </a:solidFill>
                <a:sym typeface="Symbol"/>
              </a:rPr>
              <a:t>3</a:t>
            </a:r>
            <a:r>
              <a:rPr lang="en-US" sz="1800" dirty="0" smtClean="0">
                <a:solidFill>
                  <a:srgbClr val="002060"/>
                </a:solidFill>
                <a:sym typeface="Symbol"/>
              </a:rPr>
              <a:t> were placed on the top and the bottom of the water reservoir in staggered order, in total 2 x 40.</a:t>
            </a:r>
          </a:p>
          <a:p>
            <a:pPr marL="0" lvl="1" indent="457200" algn="l">
              <a:spcBef>
                <a:spcPts val="0"/>
              </a:spcBef>
              <a:spcAft>
                <a:spcPts val="600"/>
              </a:spcAft>
              <a:defRPr/>
            </a:pPr>
            <a:r>
              <a:rPr lang="en-US" sz="1800" dirty="0" smtClean="0">
                <a:solidFill>
                  <a:srgbClr val="002060"/>
                </a:solidFill>
                <a:sym typeface="Symbol"/>
              </a:rPr>
              <a:t>Each pair </a:t>
            </a:r>
            <a:r>
              <a:rPr lang="en-US" sz="1800" dirty="0">
                <a:solidFill>
                  <a:srgbClr val="002060"/>
                </a:solidFill>
                <a:sym typeface="Symbol"/>
              </a:rPr>
              <a:t>of </a:t>
            </a:r>
            <a:r>
              <a:rPr lang="en-US" sz="1800" dirty="0" smtClean="0">
                <a:solidFill>
                  <a:srgbClr val="002060"/>
                </a:solidFill>
                <a:sym typeface="Symbol"/>
              </a:rPr>
              <a:t>counters (one </a:t>
            </a:r>
            <a:r>
              <a:rPr lang="en-US" sz="1800" dirty="0">
                <a:solidFill>
                  <a:srgbClr val="002060"/>
                </a:solidFill>
                <a:sym typeface="Symbol"/>
              </a:rPr>
              <a:t>on </a:t>
            </a:r>
            <a:r>
              <a:rPr lang="en-US" sz="1800" dirty="0" smtClean="0">
                <a:solidFill>
                  <a:srgbClr val="002060"/>
                </a:solidFill>
                <a:sym typeface="Symbol"/>
              </a:rPr>
              <a:t>the </a:t>
            </a:r>
            <a:r>
              <a:rPr lang="en-US" sz="1800" dirty="0" smtClean="0">
                <a:solidFill>
                  <a:srgbClr val="002060"/>
                </a:solidFill>
                <a:sym typeface="Symbol"/>
              </a:rPr>
              <a:t>top </a:t>
            </a:r>
            <a:r>
              <a:rPr lang="en-US" sz="1800" dirty="0" smtClean="0">
                <a:solidFill>
                  <a:srgbClr val="002060"/>
                </a:solidFill>
                <a:sym typeface="Symbol"/>
              </a:rPr>
              <a:t>and one on </a:t>
            </a:r>
            <a:r>
              <a:rPr lang="en-US" sz="1800" dirty="0" smtClean="0">
                <a:solidFill>
                  <a:srgbClr val="002060"/>
                </a:solidFill>
                <a:sym typeface="Symbol"/>
              </a:rPr>
              <a:t>the bottom</a:t>
            </a:r>
            <a:r>
              <a:rPr lang="en-US" sz="1800" dirty="0" smtClean="0">
                <a:solidFill>
                  <a:srgbClr val="002060"/>
                </a:solidFill>
                <a:sym typeface="Symbol"/>
              </a:rPr>
              <a:t>) form a telescope, which gives position and direction of muon with a good accuracy. </a:t>
            </a:r>
          </a:p>
          <a:p>
            <a:pPr marL="0" lvl="1" indent="457200" algn="l">
              <a:spcBef>
                <a:spcPts val="0"/>
              </a:spcBef>
              <a:spcAft>
                <a:spcPts val="600"/>
              </a:spcAft>
              <a:defRPr/>
            </a:pPr>
            <a:r>
              <a:rPr lang="en-US" sz="1800" dirty="0" smtClean="0">
                <a:solidFill>
                  <a:srgbClr val="002060"/>
                </a:solidFill>
                <a:sym typeface="Symbol"/>
              </a:rPr>
              <a:t>In total, there are 1600 telescopes which allow to calibrate QSMs by Cherenkov light from muons passing at different distances and angles.</a:t>
            </a:r>
          </a:p>
          <a:p>
            <a:pPr marL="0" lvl="1" indent="457200" algn="l">
              <a:spcBef>
                <a:spcPts val="0"/>
              </a:spcBef>
              <a:spcAft>
                <a:spcPts val="600"/>
              </a:spcAft>
              <a:defRPr/>
            </a:pPr>
            <a:endParaRPr lang="en-US" sz="1800" dirty="0" smtClean="0">
              <a:solidFill>
                <a:srgbClr val="002060"/>
              </a:solidFill>
              <a:sym typeface="Symbol"/>
            </a:endParaRPr>
          </a:p>
          <a:p>
            <a:pPr marL="0" lvl="1" indent="457200" algn="l">
              <a:spcBef>
                <a:spcPts val="0"/>
              </a:spcBef>
              <a:spcAft>
                <a:spcPts val="600"/>
              </a:spcAft>
              <a:defRPr/>
            </a:pPr>
            <a:r>
              <a:rPr lang="en-US" sz="1800" b="1" dirty="0" smtClean="0">
                <a:solidFill>
                  <a:srgbClr val="002060"/>
                </a:solidFill>
                <a:sym typeface="Symbol"/>
              </a:rPr>
              <a:t>Additionally</a:t>
            </a:r>
            <a:r>
              <a:rPr lang="en-US" sz="1800" dirty="0" smtClean="0">
                <a:solidFill>
                  <a:srgbClr val="002060"/>
                </a:solidFill>
                <a:sym typeface="Symbol"/>
              </a:rPr>
              <a:t>, CTS  can be used as EAS detector:</a:t>
            </a:r>
          </a:p>
          <a:p>
            <a:pPr lvl="1" indent="-457200" algn="l">
              <a:spcBef>
                <a:spcPts val="0"/>
              </a:spcBef>
              <a:spcAft>
                <a:spcPts val="600"/>
              </a:spcAft>
              <a:buFont typeface="Arial" panose="020B0604020202020204" pitchFamily="34" charset="0"/>
              <a:buChar char="•"/>
              <a:defRPr/>
            </a:pPr>
            <a:r>
              <a:rPr lang="en-US" sz="1800" dirty="0" smtClean="0">
                <a:solidFill>
                  <a:srgbClr val="002060"/>
                </a:solidFill>
                <a:sym typeface="Symbol"/>
              </a:rPr>
              <a:t>Top layer – for electromagnetic component;</a:t>
            </a:r>
          </a:p>
          <a:p>
            <a:pPr lvl="1" indent="-457200" algn="l">
              <a:spcBef>
                <a:spcPts val="0"/>
              </a:spcBef>
              <a:spcAft>
                <a:spcPts val="600"/>
              </a:spcAft>
              <a:buFont typeface="Arial" panose="020B0604020202020204" pitchFamily="34" charset="0"/>
              <a:buChar char="•"/>
              <a:defRPr/>
            </a:pPr>
            <a:r>
              <a:rPr lang="en-US" sz="1800" dirty="0" smtClean="0">
                <a:solidFill>
                  <a:srgbClr val="002060"/>
                </a:solidFill>
                <a:sym typeface="Symbol"/>
              </a:rPr>
              <a:t>Bottom layer – for muon component.</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124744"/>
            <a:ext cx="2783862" cy="5321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p:txBody>
          <a:bodyPr/>
          <a:lstStyle/>
          <a:p>
            <a:pPr>
              <a:defRPr/>
            </a:pPr>
            <a:fld id="{A622A6D1-F55A-46B1-A6CC-7E40EA8E16B0}" type="slidenum">
              <a:rPr lang="ru-RU" altLang="ru-RU" smtClean="0"/>
              <a:pPr>
                <a:defRPr/>
              </a:pPr>
              <a:t>11</a:t>
            </a:fld>
            <a:endParaRPr lang="ru-RU" altLang="ru-RU"/>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Заголовок 1"/>
          <p:cNvSpPr>
            <a:spLocks noGrp="1"/>
          </p:cNvSpPr>
          <p:nvPr>
            <p:ph type="ctrTitle"/>
          </p:nvPr>
        </p:nvSpPr>
        <p:spPr>
          <a:xfrm>
            <a:off x="250825" y="33338"/>
            <a:ext cx="8858250" cy="947737"/>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ru-RU" sz="3000" b="1" dirty="0">
                <a:solidFill>
                  <a:srgbClr val="000099"/>
                </a:solidFill>
              </a:rPr>
              <a:t>Coordinate-Tracking Detector (DECOR)</a:t>
            </a:r>
            <a:endParaRPr lang="ru-RU" altLang="ru-RU" sz="3000" b="1" dirty="0">
              <a:solidFill>
                <a:srgbClr val="000099"/>
              </a:solidFill>
            </a:endParaRPr>
          </a:p>
        </p:txBody>
      </p:sp>
      <p:sp>
        <p:nvSpPr>
          <p:cNvPr id="34818" name="Подзаголовок 2"/>
          <p:cNvSpPr>
            <a:spLocks noGrp="1"/>
          </p:cNvSpPr>
          <p:nvPr>
            <p:ph type="subTitle" idx="1"/>
          </p:nvPr>
        </p:nvSpPr>
        <p:spPr>
          <a:xfrm>
            <a:off x="179512" y="836712"/>
            <a:ext cx="8784976" cy="1080120"/>
          </a:xfrm>
        </p:spPr>
        <p:txBody>
          <a:bodyPr/>
          <a:lstStyle/>
          <a:p>
            <a:pPr marL="0" lvl="1" indent="457200" algn="l">
              <a:lnSpc>
                <a:spcPct val="120000"/>
              </a:lnSpc>
              <a:spcBef>
                <a:spcPct val="0"/>
              </a:spcBef>
              <a:spcAft>
                <a:spcPts val="600"/>
              </a:spcAft>
            </a:pPr>
            <a:r>
              <a:rPr lang="en-US" altLang="ru-RU" sz="1800" dirty="0" smtClean="0">
                <a:solidFill>
                  <a:srgbClr val="002060"/>
                </a:solidFill>
                <a:sym typeface="Symbol" pitchFamily="18" charset="2"/>
              </a:rPr>
              <a:t>To improve angular accuracy of investigations of cosmic rays, the coordinate-tracking detector (DECOR) consisting of streamer tubes was constructed around CWD NEVOD. It has a modular structure and includes 8 </a:t>
            </a:r>
            <a:r>
              <a:rPr lang="en-US" altLang="ru-RU" sz="1800" dirty="0" err="1" smtClean="0">
                <a:solidFill>
                  <a:srgbClr val="002060"/>
                </a:solidFill>
                <a:sym typeface="Symbol" pitchFamily="18" charset="2"/>
              </a:rPr>
              <a:t>supermodules</a:t>
            </a:r>
            <a:r>
              <a:rPr lang="en-US" altLang="ru-RU" sz="1800" dirty="0" smtClean="0">
                <a:solidFill>
                  <a:srgbClr val="002060"/>
                </a:solidFill>
                <a:sym typeface="Symbol" pitchFamily="18" charset="2"/>
              </a:rPr>
              <a:t> (SMs).</a:t>
            </a:r>
          </a:p>
        </p:txBody>
      </p:sp>
      <p:graphicFrame>
        <p:nvGraphicFramePr>
          <p:cNvPr id="2" name="Объект 1"/>
          <p:cNvGraphicFramePr>
            <a:graphicFrameLocks noGrp="1" noChangeAspect="1"/>
          </p:cNvGraphicFramePr>
          <p:nvPr>
            <p:extLst>
              <p:ext uri="{D42A27DB-BD31-4B8C-83A1-F6EECF244321}">
                <p14:modId xmlns:p14="http://schemas.microsoft.com/office/powerpoint/2010/main" val="2797011286"/>
              </p:ext>
            </p:extLst>
          </p:nvPr>
        </p:nvGraphicFramePr>
        <p:xfrm>
          <a:off x="107504" y="2060848"/>
          <a:ext cx="6192688" cy="4325231"/>
        </p:xfrm>
        <a:graphic>
          <a:graphicData uri="http://schemas.openxmlformats.org/presentationml/2006/ole">
            <mc:AlternateContent xmlns:mc="http://schemas.openxmlformats.org/markup-compatibility/2006">
              <mc:Choice xmlns:v="urn:schemas-microsoft-com:vml" Requires="v">
                <p:oleObj spid="_x0000_s27689" name="VISIO" r:id="rId3" imgW="4653000" imgH="3120840" progId="Visio.Drawing.11">
                  <p:embed/>
                </p:oleObj>
              </mc:Choice>
              <mc:Fallback>
                <p:oleObj name="VISIO" r:id="rId3" imgW="4653000" imgH="3120840" progId="Visio.Drawing.11">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060848"/>
                        <a:ext cx="6192688" cy="4325231"/>
                      </a:xfrm>
                      <a:prstGeom prst="rect">
                        <a:avLst/>
                      </a:prstGeom>
                      <a:noFill/>
                      <a:ln>
                        <a:noFill/>
                      </a:ln>
                    </p:spPr>
                  </p:pic>
                </p:oleObj>
              </mc:Fallback>
            </mc:AlternateContent>
          </a:graphicData>
        </a:graphic>
      </p:graphicFrame>
      <p:sp>
        <p:nvSpPr>
          <p:cNvPr id="3" name="Прямоугольник 2"/>
          <p:cNvSpPr/>
          <p:nvPr/>
        </p:nvSpPr>
        <p:spPr>
          <a:xfrm>
            <a:off x="6300192" y="2204864"/>
            <a:ext cx="2808312" cy="37444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lvl="1" indent="92075" eaLnBrk="0" hangingPunct="0">
              <a:lnSpc>
                <a:spcPct val="120000"/>
              </a:lnSpc>
              <a:spcAft>
                <a:spcPts val="600"/>
              </a:spcAft>
            </a:pPr>
            <a:r>
              <a:rPr lang="en-US" altLang="ru-RU" dirty="0" smtClean="0">
                <a:solidFill>
                  <a:srgbClr val="002060"/>
                </a:solidFill>
                <a:latin typeface="+mn-lt"/>
                <a:sym typeface="Symbol" pitchFamily="18" charset="2"/>
              </a:rPr>
              <a:t>Each SM is independent and consists of 8 planes of streamer tubes 1 c</a:t>
            </a:r>
            <a:r>
              <a:rPr lang="en-US" altLang="ru-RU" dirty="0" smtClean="0">
                <a:solidFill>
                  <a:srgbClr val="7030A0"/>
                </a:solidFill>
                <a:sym typeface="Symbol" pitchFamily="18" charset="2"/>
              </a:rPr>
              <a:t>m</a:t>
            </a:r>
            <a:r>
              <a:rPr lang="en-US" altLang="ru-RU" baseline="30000" dirty="0" smtClean="0">
                <a:solidFill>
                  <a:srgbClr val="7030A0"/>
                </a:solidFill>
                <a:sym typeface="Symbol" pitchFamily="18" charset="2"/>
              </a:rPr>
              <a:t>2</a:t>
            </a:r>
            <a:r>
              <a:rPr lang="en-US" altLang="ru-RU" dirty="0" smtClean="0">
                <a:solidFill>
                  <a:srgbClr val="7030A0"/>
                </a:solidFill>
                <a:sym typeface="Symbol" pitchFamily="18" charset="2"/>
              </a:rPr>
              <a:t> </a:t>
            </a:r>
            <a:r>
              <a:rPr lang="en-US" altLang="ru-RU" dirty="0" smtClean="0">
                <a:solidFill>
                  <a:srgbClr val="002060"/>
                </a:solidFill>
                <a:latin typeface="+mn-lt"/>
                <a:sym typeface="Symbol" pitchFamily="18" charset="2"/>
              </a:rPr>
              <a:t>combined in chambers </a:t>
            </a:r>
            <a:r>
              <a:rPr lang="ru-RU" altLang="ru-RU" dirty="0" smtClean="0">
                <a:solidFill>
                  <a:srgbClr val="002060"/>
                </a:solidFill>
                <a:latin typeface="+mn-lt"/>
                <a:sym typeface="Symbol" pitchFamily="18" charset="2"/>
              </a:rPr>
              <a:t>w</a:t>
            </a:r>
            <a:r>
              <a:rPr lang="en-US" altLang="ru-RU" dirty="0" err="1" smtClean="0">
                <a:solidFill>
                  <a:srgbClr val="002060"/>
                </a:solidFill>
                <a:latin typeface="+mn-lt"/>
                <a:sym typeface="Symbol" pitchFamily="18" charset="2"/>
              </a:rPr>
              <a:t>ith</a:t>
            </a:r>
            <a:r>
              <a:rPr lang="en-US" altLang="ru-RU" dirty="0" smtClean="0">
                <a:solidFill>
                  <a:srgbClr val="002060"/>
                </a:solidFill>
                <a:latin typeface="+mn-lt"/>
                <a:sym typeface="Symbol" pitchFamily="18" charset="2"/>
              </a:rPr>
              <a:t> 16 tubes each. </a:t>
            </a:r>
            <a:endParaRPr lang="ru-RU" altLang="ru-RU" dirty="0" smtClean="0">
              <a:solidFill>
                <a:srgbClr val="002060"/>
              </a:solidFill>
              <a:latin typeface="+mn-lt"/>
              <a:sym typeface="Symbol" pitchFamily="18" charset="2"/>
            </a:endParaRPr>
          </a:p>
          <a:p>
            <a:pPr marL="0" lvl="1" indent="182563" eaLnBrk="0" hangingPunct="0">
              <a:lnSpc>
                <a:spcPct val="120000"/>
              </a:lnSpc>
              <a:spcAft>
                <a:spcPts val="600"/>
              </a:spcAft>
            </a:pPr>
            <a:endParaRPr lang="en-US" altLang="ru-RU" dirty="0">
              <a:solidFill>
                <a:srgbClr val="002060"/>
              </a:solidFill>
              <a:latin typeface="+mn-lt"/>
              <a:sym typeface="Symbol" pitchFamily="18" charset="2"/>
            </a:endParaRPr>
          </a:p>
          <a:p>
            <a:pPr marL="0" lvl="1" indent="92075" eaLnBrk="0" hangingPunct="0">
              <a:lnSpc>
                <a:spcPct val="120000"/>
              </a:lnSpc>
              <a:spcAft>
                <a:spcPts val="600"/>
              </a:spcAft>
            </a:pPr>
            <a:r>
              <a:rPr lang="en-US" altLang="ru-RU" dirty="0">
                <a:solidFill>
                  <a:srgbClr val="002060"/>
                </a:solidFill>
                <a:latin typeface="+mn-lt"/>
                <a:sym typeface="Symbol" pitchFamily="18" charset="2"/>
              </a:rPr>
              <a:t>The modules are placed vertically and have the maximal efficiency for the detection of near-horizontal cosmic </a:t>
            </a:r>
            <a:r>
              <a:rPr lang="en-US" altLang="ru-RU" dirty="0" smtClean="0">
                <a:solidFill>
                  <a:srgbClr val="002060"/>
                </a:solidFill>
                <a:latin typeface="+mn-lt"/>
                <a:sym typeface="Symbol" pitchFamily="18" charset="2"/>
              </a:rPr>
              <a:t>ray</a:t>
            </a:r>
            <a:r>
              <a:rPr lang="en-US" altLang="ru-RU" dirty="0">
                <a:solidFill>
                  <a:srgbClr val="002060"/>
                </a:solidFill>
                <a:latin typeface="+mn-lt"/>
                <a:sym typeface="Symbol" pitchFamily="18" charset="2"/>
              </a:rPr>
              <a:t>s</a:t>
            </a:r>
            <a:r>
              <a:rPr lang="en-US" altLang="ru-RU" dirty="0" smtClean="0">
                <a:solidFill>
                  <a:srgbClr val="002060"/>
                </a:solidFill>
                <a:latin typeface="+mn-lt"/>
                <a:sym typeface="Symbol" pitchFamily="18" charset="2"/>
              </a:rPr>
              <a:t>.</a:t>
            </a:r>
            <a:endParaRPr lang="en-US" altLang="ru-RU" dirty="0">
              <a:solidFill>
                <a:srgbClr val="002060"/>
              </a:solidFill>
              <a:latin typeface="+mn-lt"/>
              <a:sym typeface="Symbol" pitchFamily="18" charset="2"/>
            </a:endParaRPr>
          </a:p>
        </p:txBody>
      </p:sp>
      <p:sp>
        <p:nvSpPr>
          <p:cNvPr id="4" name="Номер слайда 3"/>
          <p:cNvSpPr>
            <a:spLocks noGrp="1"/>
          </p:cNvSpPr>
          <p:nvPr>
            <p:ph type="sldNum" sz="quarter" idx="12"/>
          </p:nvPr>
        </p:nvSpPr>
        <p:spPr/>
        <p:txBody>
          <a:bodyPr/>
          <a:lstStyle/>
          <a:p>
            <a:pPr>
              <a:defRPr/>
            </a:pPr>
            <a:fld id="{A622A6D1-F55A-46B1-A6CC-7E40EA8E16B0}" type="slidenum">
              <a:rPr lang="ru-RU" altLang="ru-RU" smtClean="0"/>
              <a:pPr>
                <a:defRPr/>
              </a:pPr>
              <a:t>12</a:t>
            </a:fld>
            <a:endParaRPr lang="ru-RU" altLang="ru-RU"/>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7" name="Rectangle 6"/>
          <p:cNvSpPr>
            <a:spLocks noGrp="1" noChangeArrowheads="1"/>
          </p:cNvSpPr>
          <p:nvPr>
            <p:ph type="sldNum" sz="quarter" idx="12"/>
          </p:nvPr>
        </p:nvSpPr>
        <p:spPr>
          <a:noFill/>
          <a:ln>
            <a:miter lim="800000"/>
            <a:headEnd/>
            <a:tailEnd/>
          </a:ln>
        </p:spPr>
        <p:txBody>
          <a:bodyPr/>
          <a:lstStyle/>
          <a:p>
            <a:fld id="{6F575290-AFA6-4EE5-BA98-FC834B8507FF}" type="slidenum">
              <a:rPr lang="ru-RU" altLang="ru-RU" smtClean="0">
                <a:cs typeface="Arial" charset="0"/>
              </a:rPr>
              <a:pPr/>
              <a:t>13</a:t>
            </a:fld>
            <a:endParaRPr lang="ru-RU" altLang="ru-RU" smtClean="0">
              <a:cs typeface="Arial" charset="0"/>
            </a:endParaRPr>
          </a:p>
        </p:txBody>
      </p:sp>
      <p:pic>
        <p:nvPicPr>
          <p:cNvPr id="21518" name="Picture 4"/>
          <p:cNvPicPr>
            <a:picLocks noChangeAspect="1" noChangeArrowheads="1"/>
          </p:cNvPicPr>
          <p:nvPr/>
        </p:nvPicPr>
        <p:blipFill>
          <a:blip r:embed="rId4"/>
          <a:srcRect l="10072" t="25591" r="2690" b="6299"/>
          <a:stretch>
            <a:fillRect/>
          </a:stretch>
        </p:blipFill>
        <p:spPr bwMode="auto">
          <a:xfrm>
            <a:off x="6350" y="2106613"/>
            <a:ext cx="4997450" cy="2906712"/>
          </a:xfrm>
          <a:prstGeom prst="rect">
            <a:avLst/>
          </a:prstGeom>
          <a:noFill/>
          <a:ln w="9525">
            <a:noFill/>
            <a:miter lim="800000"/>
            <a:headEnd/>
            <a:tailEnd/>
          </a:ln>
        </p:spPr>
      </p:pic>
      <p:sp>
        <p:nvSpPr>
          <p:cNvPr id="21519" name="Text Box 6"/>
          <p:cNvSpPr txBox="1">
            <a:spLocks noChangeArrowheads="1"/>
          </p:cNvSpPr>
          <p:nvPr/>
        </p:nvSpPr>
        <p:spPr bwMode="auto">
          <a:xfrm>
            <a:off x="196850" y="5051425"/>
            <a:ext cx="4464050" cy="830263"/>
          </a:xfrm>
          <a:prstGeom prst="rect">
            <a:avLst/>
          </a:prstGeom>
          <a:noFill/>
          <a:ln w="9525">
            <a:noFill/>
            <a:miter lim="800000"/>
            <a:headEnd/>
            <a:tailEnd/>
          </a:ln>
        </p:spPr>
        <p:txBody>
          <a:bodyPr>
            <a:spAutoFit/>
          </a:bodyPr>
          <a:lstStyle/>
          <a:p>
            <a:pPr algn="just"/>
            <a:r>
              <a:rPr lang="en-US" altLang="ru-RU" sz="1600"/>
              <a:t>Example</a:t>
            </a:r>
            <a:r>
              <a:rPr lang="ru-RU" altLang="ru-RU" sz="1600"/>
              <a:t> </a:t>
            </a:r>
            <a:r>
              <a:rPr lang="en-US" altLang="ru-RU" sz="1600"/>
              <a:t>of CWD response on single</a:t>
            </a:r>
            <a:r>
              <a:rPr lang="ru-RU" altLang="ru-RU" sz="1600"/>
              <a:t> </a:t>
            </a:r>
            <a:r>
              <a:rPr lang="en-US" altLang="ru-RU" sz="1600"/>
              <a:t>muon.</a:t>
            </a:r>
            <a:endParaRPr lang="ru-RU" altLang="ru-RU" sz="1600"/>
          </a:p>
          <a:p>
            <a:r>
              <a:rPr lang="ru-RU" altLang="ru-RU" sz="1600"/>
              <a:t>61 </a:t>
            </a:r>
            <a:r>
              <a:rPr lang="en-US" altLang="ru-RU" sz="1600"/>
              <a:t>QSM and</a:t>
            </a:r>
            <a:r>
              <a:rPr lang="ru-RU" altLang="ru-RU" sz="1600"/>
              <a:t> 107 </a:t>
            </a:r>
            <a:r>
              <a:rPr lang="en-US" altLang="ru-RU" sz="1600"/>
              <a:t>PMTs were triggered</a:t>
            </a:r>
            <a:r>
              <a:rPr lang="ru-RU" altLang="ru-RU" sz="1600"/>
              <a:t>, </a:t>
            </a:r>
            <a:br>
              <a:rPr lang="ru-RU" altLang="ru-RU" sz="1600"/>
            </a:br>
            <a:r>
              <a:rPr lang="ru-RU" altLang="ru-RU" sz="1600">
                <a:sym typeface="Symbol" pitchFamily="18" charset="2"/>
              </a:rPr>
              <a:t></a:t>
            </a:r>
            <a:r>
              <a:rPr lang="en-US" altLang="ru-RU" sz="1600" baseline="-25000">
                <a:sym typeface="Symbol" pitchFamily="18" charset="2"/>
              </a:rPr>
              <a:t>amp</a:t>
            </a:r>
            <a:r>
              <a:rPr lang="ru-RU" altLang="ru-RU" sz="1600">
                <a:sym typeface="Symbol" pitchFamily="18" charset="2"/>
              </a:rPr>
              <a:t> =</a:t>
            </a:r>
            <a:r>
              <a:rPr lang="ru-RU" altLang="ru-RU" sz="1600"/>
              <a:t> 233 </a:t>
            </a:r>
            <a:r>
              <a:rPr lang="en-US" altLang="ru-RU" sz="1600"/>
              <a:t>ph.e.</a:t>
            </a:r>
            <a:endParaRPr lang="ru-RU" altLang="ru-RU" sz="1600"/>
          </a:p>
        </p:txBody>
      </p:sp>
      <p:sp>
        <p:nvSpPr>
          <p:cNvPr id="21520" name="Прямоугольник 2"/>
          <p:cNvSpPr>
            <a:spLocks noChangeArrowheads="1"/>
          </p:cNvSpPr>
          <p:nvPr/>
        </p:nvSpPr>
        <p:spPr bwMode="auto">
          <a:xfrm>
            <a:off x="268288" y="950666"/>
            <a:ext cx="8785225" cy="678134"/>
          </a:xfrm>
          <a:prstGeom prst="rect">
            <a:avLst/>
          </a:prstGeom>
          <a:noFill/>
          <a:ln w="9525">
            <a:noFill/>
            <a:miter lim="800000"/>
            <a:headEnd/>
            <a:tailEnd/>
          </a:ln>
        </p:spPr>
        <p:txBody>
          <a:bodyPr>
            <a:spAutoFit/>
          </a:bodyPr>
          <a:lstStyle/>
          <a:p>
            <a:pPr>
              <a:lnSpc>
                <a:spcPct val="110000"/>
              </a:lnSpc>
            </a:pPr>
            <a:r>
              <a:rPr lang="en-US" altLang="ru-RU" dirty="0"/>
              <a:t>Response of QSM photomultipliers  on single muons is the calibration point for measurements of cascade showers and energy deposit of muon bundles. </a:t>
            </a:r>
            <a:endParaRPr lang="ru-RU" altLang="ru-RU" dirty="0"/>
          </a:p>
        </p:txBody>
      </p:sp>
      <p:sp>
        <p:nvSpPr>
          <p:cNvPr id="21521" name="Text Box 7"/>
          <p:cNvSpPr txBox="1">
            <a:spLocks noChangeArrowheads="1"/>
          </p:cNvSpPr>
          <p:nvPr/>
        </p:nvSpPr>
        <p:spPr bwMode="auto">
          <a:xfrm>
            <a:off x="0" y="131763"/>
            <a:ext cx="9144000" cy="55399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hangingPunct="0">
              <a:defRPr sz="3000" b="1">
                <a:solidFill>
                  <a:srgbClr val="000099"/>
                </a:solidFill>
                <a:latin typeface="+mj-lt"/>
                <a:ea typeface="+mj-ea"/>
                <a:cs typeface="+mj-cs"/>
              </a:defRPr>
            </a:lvl1pPr>
            <a:lvl2pPr algn="ctr" eaLnBrk="0" hangingPunct="0">
              <a:defRPr sz="4400">
                <a:solidFill>
                  <a:schemeClr val="tx2"/>
                </a:solidFill>
              </a:defRPr>
            </a:lvl2pPr>
            <a:lvl3pPr algn="ctr" eaLnBrk="0" hangingPunct="0">
              <a:defRPr sz="4400">
                <a:solidFill>
                  <a:schemeClr val="tx2"/>
                </a:solidFill>
              </a:defRPr>
            </a:lvl3pPr>
            <a:lvl4pPr algn="ctr" eaLnBrk="0" hangingPunct="0">
              <a:defRPr sz="4400">
                <a:solidFill>
                  <a:schemeClr val="tx2"/>
                </a:solidFill>
              </a:defRPr>
            </a:lvl4pPr>
            <a:lvl5pPr algn="ctr" eaLnBrk="0" hangingPunct="0">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n-US" altLang="ru-RU" dirty="0"/>
              <a:t>Response of CWD NEVOD on single muons</a:t>
            </a:r>
            <a:endParaRPr lang="ru-RU" altLang="ru-RU" dirty="0"/>
          </a:p>
        </p:txBody>
      </p:sp>
      <p:sp>
        <p:nvSpPr>
          <p:cNvPr id="21522" name="Rectangle 18"/>
          <p:cNvSpPr>
            <a:spLocks noChangeArrowheads="1"/>
          </p:cNvSpPr>
          <p:nvPr/>
        </p:nvSpPr>
        <p:spPr bwMode="auto">
          <a:xfrm>
            <a:off x="4356100" y="5013176"/>
            <a:ext cx="4679950" cy="1231900"/>
          </a:xfrm>
          <a:prstGeom prst="rect">
            <a:avLst/>
          </a:prstGeom>
          <a:noFill/>
          <a:ln w="9525">
            <a:noFill/>
            <a:miter lim="800000"/>
            <a:headEnd/>
            <a:tailEnd/>
          </a:ln>
        </p:spPr>
        <p:txBody>
          <a:bodyPr>
            <a:spAutoFit/>
          </a:bodyPr>
          <a:lstStyle/>
          <a:p>
            <a:r>
              <a:rPr lang="en-US" altLang="ru-RU" sz="1600" i="1">
                <a:solidFill>
                  <a:srgbClr val="333399"/>
                </a:solidFill>
              </a:rPr>
              <a:t>Red line</a:t>
            </a:r>
            <a:r>
              <a:rPr lang="ru-RU" altLang="ru-RU" sz="1600" i="1">
                <a:solidFill>
                  <a:srgbClr val="333399"/>
                </a:solidFill>
              </a:rPr>
              <a:t> </a:t>
            </a:r>
            <a:r>
              <a:rPr lang="ru-RU" altLang="ru-RU" sz="1600"/>
              <a:t>– </a:t>
            </a:r>
            <a:r>
              <a:rPr lang="en-US" altLang="ru-RU" sz="1600"/>
              <a:t>all events triggered by DECOR SMs in short galleries</a:t>
            </a:r>
            <a:r>
              <a:rPr lang="ru-RU" altLang="ru-RU" sz="1600"/>
              <a:t> (</a:t>
            </a:r>
            <a:r>
              <a:rPr lang="en-US" altLang="ru-RU" sz="1600"/>
              <a:t>without track reconstruction).</a:t>
            </a:r>
          </a:p>
          <a:p>
            <a:endParaRPr lang="ru-RU" altLang="ru-RU" sz="1000" i="1">
              <a:solidFill>
                <a:srgbClr val="333399"/>
              </a:solidFill>
            </a:endParaRPr>
          </a:p>
          <a:p>
            <a:r>
              <a:rPr lang="en-US" altLang="ru-RU" sz="1600" i="1">
                <a:solidFill>
                  <a:srgbClr val="333399"/>
                </a:solidFill>
              </a:rPr>
              <a:t>Black line</a:t>
            </a:r>
            <a:r>
              <a:rPr lang="ru-RU" altLang="ru-RU" sz="1600" i="1">
                <a:solidFill>
                  <a:srgbClr val="333399"/>
                </a:solidFill>
              </a:rPr>
              <a:t> </a:t>
            </a:r>
            <a:r>
              <a:rPr lang="ru-RU" altLang="ru-RU" sz="1600" i="1"/>
              <a:t>– </a:t>
            </a:r>
            <a:r>
              <a:rPr lang="en-US" altLang="ru-RU" sz="1600"/>
              <a:t>single horizontal muons reconstructed by means of DECOR data.</a:t>
            </a:r>
            <a:r>
              <a:rPr lang="ru-RU" altLang="ru-RU" sz="1600"/>
              <a:t> </a:t>
            </a:r>
          </a:p>
        </p:txBody>
      </p:sp>
      <p:graphicFrame>
        <p:nvGraphicFramePr>
          <p:cNvPr id="21516" name="Object 12"/>
          <p:cNvGraphicFramePr>
            <a:graphicFrameLocks noChangeAspect="1"/>
          </p:cNvGraphicFramePr>
          <p:nvPr/>
        </p:nvGraphicFramePr>
        <p:xfrm>
          <a:off x="5076825" y="1844675"/>
          <a:ext cx="3862388" cy="3071813"/>
        </p:xfrm>
        <a:graphic>
          <a:graphicData uri="http://schemas.openxmlformats.org/presentationml/2006/ole">
            <mc:AlternateContent xmlns:mc="http://schemas.openxmlformats.org/markup-compatibility/2006">
              <mc:Choice xmlns:v="urn:schemas-microsoft-com:vml" Requires="v">
                <p:oleObj spid="_x0000_s21555" name="Graph" r:id="rId5" imgW="3863645" imgH="3071165" progId="Origin50.Graph">
                  <p:embed/>
                </p:oleObj>
              </mc:Choice>
              <mc:Fallback>
                <p:oleObj name="Graph" r:id="rId5" imgW="3863645" imgH="3071165" progId="Origin50.Graph">
                  <p:embed/>
                  <p:pic>
                    <p:nvPicPr>
                      <p:cNvPr id="0" name="Picture 12"/>
                      <p:cNvPicPr>
                        <a:picLocks noChangeAspect="1" noChangeArrowheads="1"/>
                      </p:cNvPicPr>
                      <p:nvPr/>
                    </p:nvPicPr>
                    <p:blipFill>
                      <a:blip r:embed="rId6">
                        <a:extLst>
                          <a:ext uri="{28A0092B-C50C-407E-A947-70E740481C1C}">
                            <a14:useLocalDpi xmlns:a14="http://schemas.microsoft.com/office/drawing/2010/main" val="0"/>
                          </a:ext>
                        </a:extLst>
                      </a:blip>
                      <a:srcRect l="4239" t="8974" r="6703" b="4507"/>
                      <a:stretch>
                        <a:fillRect/>
                      </a:stretch>
                    </p:blipFill>
                    <p:spPr bwMode="auto">
                      <a:xfrm>
                        <a:off x="5076825" y="1844675"/>
                        <a:ext cx="3862388" cy="3071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30" name="Picture 12" descr="D:\Projects\Каскады (11 серия)\Results\Рисунки\Восстановление каскада.jpg"/>
          <p:cNvPicPr>
            <a:picLocks noChangeAspect="1" noChangeArrowheads="1"/>
          </p:cNvPicPr>
          <p:nvPr/>
        </p:nvPicPr>
        <p:blipFill>
          <a:blip r:embed="rId4"/>
          <a:srcRect/>
          <a:stretch>
            <a:fillRect/>
          </a:stretch>
        </p:blipFill>
        <p:spPr bwMode="auto">
          <a:xfrm>
            <a:off x="188913" y="3429000"/>
            <a:ext cx="4306887" cy="2819400"/>
          </a:xfrm>
          <a:prstGeom prst="rect">
            <a:avLst/>
          </a:prstGeom>
          <a:noFill/>
          <a:ln w="9525">
            <a:noFill/>
            <a:miter lim="800000"/>
            <a:headEnd/>
            <a:tailEnd/>
          </a:ln>
        </p:spPr>
      </p:pic>
      <p:sp>
        <p:nvSpPr>
          <p:cNvPr id="16431" name="Text Box 4"/>
          <p:cNvSpPr txBox="1">
            <a:spLocks noChangeArrowheads="1"/>
          </p:cNvSpPr>
          <p:nvPr/>
        </p:nvSpPr>
        <p:spPr bwMode="auto">
          <a:xfrm>
            <a:off x="3984376" y="6314330"/>
            <a:ext cx="4764088" cy="427038"/>
          </a:xfrm>
          <a:prstGeom prst="rect">
            <a:avLst/>
          </a:prstGeom>
          <a:noFill/>
          <a:ln w="9525">
            <a:noFill/>
            <a:miter lim="800000"/>
            <a:headEnd/>
            <a:tailEnd/>
          </a:ln>
        </p:spPr>
        <p:txBody>
          <a:bodyPr>
            <a:spAutoFit/>
          </a:bodyPr>
          <a:lstStyle/>
          <a:p>
            <a:pPr marL="88900" indent="-88900">
              <a:lnSpc>
                <a:spcPct val="120000"/>
              </a:lnSpc>
            </a:pPr>
            <a:r>
              <a:rPr lang="en-US" altLang="ru-RU" sz="2000" dirty="0">
                <a:solidFill>
                  <a:srgbClr val="C00000"/>
                </a:solidFill>
              </a:rPr>
              <a:t>For more details, see Poster, Board 2</a:t>
            </a:r>
            <a:endParaRPr lang="el-GR" altLang="ru-RU" sz="2000" dirty="0">
              <a:solidFill>
                <a:srgbClr val="C00000"/>
              </a:solidFill>
              <a:sym typeface="Symbol" pitchFamily="18" charset="2"/>
            </a:endParaRPr>
          </a:p>
        </p:txBody>
      </p:sp>
      <p:pic>
        <p:nvPicPr>
          <p:cNvPr id="16432" name="Picture 5"/>
          <p:cNvPicPr>
            <a:picLocks noGrp="1" noChangeAspect="1" noChangeArrowheads="1"/>
          </p:cNvPicPr>
          <p:nvPr>
            <p:ph idx="1"/>
          </p:nvPr>
        </p:nvPicPr>
        <p:blipFill>
          <a:blip r:embed="rId5"/>
          <a:srcRect/>
          <a:stretch>
            <a:fillRect/>
          </a:stretch>
        </p:blipFill>
        <p:spPr>
          <a:xfrm>
            <a:off x="4191000" y="1020763"/>
            <a:ext cx="4845050" cy="2408237"/>
          </a:xfrm>
        </p:spPr>
      </p:pic>
      <p:sp>
        <p:nvSpPr>
          <p:cNvPr id="16433" name="Rectangle 2"/>
          <p:cNvSpPr>
            <a:spLocks noGrp="1" noChangeArrowheads="1"/>
          </p:cNvSpPr>
          <p:nvPr>
            <p:ph type="title"/>
          </p:nvPr>
        </p:nvSpPr>
        <p:spPr>
          <a:xfrm>
            <a:off x="539552" y="44624"/>
            <a:ext cx="8534400" cy="6858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ru-RU" sz="3000" b="1" dirty="0">
                <a:solidFill>
                  <a:srgbClr val="000099"/>
                </a:solidFill>
              </a:rPr>
              <a:t>Investigation of cascade showers </a:t>
            </a:r>
            <a:endParaRPr lang="ru-RU" altLang="ru-RU" sz="3000" b="1" dirty="0">
              <a:solidFill>
                <a:srgbClr val="000099"/>
              </a:solidFill>
            </a:endParaRPr>
          </a:p>
        </p:txBody>
      </p:sp>
      <p:sp>
        <p:nvSpPr>
          <p:cNvPr id="16434" name="Rectangle 6"/>
          <p:cNvSpPr>
            <a:spLocks noChangeArrowheads="1"/>
          </p:cNvSpPr>
          <p:nvPr/>
        </p:nvSpPr>
        <p:spPr bwMode="auto">
          <a:xfrm>
            <a:off x="228600" y="1090613"/>
            <a:ext cx="3962400" cy="2122487"/>
          </a:xfrm>
          <a:prstGeom prst="rect">
            <a:avLst/>
          </a:prstGeom>
          <a:noFill/>
          <a:ln w="9525">
            <a:noFill/>
            <a:miter lim="800000"/>
            <a:headEnd/>
            <a:tailEnd/>
          </a:ln>
        </p:spPr>
        <p:txBody>
          <a:bodyPr/>
          <a:lstStyle/>
          <a:p>
            <a:pPr>
              <a:spcBef>
                <a:spcPct val="20000"/>
              </a:spcBef>
            </a:pPr>
            <a:r>
              <a:rPr lang="en-US" altLang="ru-RU" sz="1700"/>
              <a:t>The cascades produced by nearly horizontal muo</a:t>
            </a:r>
            <a:r>
              <a:rPr lang="ru-RU" altLang="ru-RU" sz="1700"/>
              <a:t>n</a:t>
            </a:r>
            <a:r>
              <a:rPr lang="en-US" altLang="ru-RU" sz="1700"/>
              <a:t>s were investigated.</a:t>
            </a:r>
          </a:p>
          <a:p>
            <a:pPr>
              <a:spcBef>
                <a:spcPct val="20000"/>
              </a:spcBef>
            </a:pPr>
            <a:endParaRPr lang="en-US" altLang="ru-RU" sz="1700"/>
          </a:p>
          <a:p>
            <a:pPr>
              <a:spcBef>
                <a:spcPct val="20000"/>
              </a:spcBef>
            </a:pPr>
            <a:r>
              <a:rPr lang="en-US" altLang="ru-RU" sz="1600"/>
              <a:t>Transition from responses of PMTs to the number of particles radiating Cherenkov light at the axes of showers was performed in the bins with the size of one radiation length each.</a:t>
            </a:r>
            <a:r>
              <a:rPr lang="ru-RU" altLang="ru-RU" sz="1600"/>
              <a:t/>
            </a:r>
            <a:br>
              <a:rPr lang="ru-RU" altLang="ru-RU" sz="1600"/>
            </a:br>
            <a:endParaRPr lang="ru-RU" altLang="ru-RU" sz="1600"/>
          </a:p>
          <a:p>
            <a:pPr>
              <a:spcBef>
                <a:spcPct val="20000"/>
              </a:spcBef>
            </a:pPr>
            <a:endParaRPr lang="en-US" altLang="ru-RU" sz="1700"/>
          </a:p>
          <a:p>
            <a:pPr>
              <a:spcBef>
                <a:spcPct val="20000"/>
              </a:spcBef>
            </a:pPr>
            <a:r>
              <a:rPr lang="ru-RU" altLang="ru-RU" sz="1700"/>
              <a:t>. </a:t>
            </a:r>
          </a:p>
        </p:txBody>
      </p:sp>
      <p:sp>
        <p:nvSpPr>
          <p:cNvPr id="16435" name="Rectangle 10"/>
          <p:cNvSpPr>
            <a:spLocks noChangeArrowheads="1"/>
          </p:cNvSpPr>
          <p:nvPr/>
        </p:nvSpPr>
        <p:spPr bwMode="auto">
          <a:xfrm>
            <a:off x="195263" y="2676525"/>
            <a:ext cx="4300537" cy="307975"/>
          </a:xfrm>
          <a:prstGeom prst="rect">
            <a:avLst/>
          </a:prstGeom>
          <a:noFill/>
          <a:ln w="9525">
            <a:noFill/>
            <a:miter lim="800000"/>
            <a:headEnd/>
            <a:tailEnd/>
          </a:ln>
        </p:spPr>
        <p:txBody>
          <a:bodyPr>
            <a:spAutoFit/>
          </a:bodyPr>
          <a:lstStyle/>
          <a:p>
            <a:r>
              <a:rPr lang="fr-FR" altLang="ru-RU" sz="1400">
                <a:solidFill>
                  <a:srgbClr val="A50021"/>
                </a:solidFill>
              </a:rPr>
              <a:t>.</a:t>
            </a:r>
            <a:r>
              <a:rPr lang="ru-RU" altLang="ru-RU" sz="1400"/>
              <a:t> </a:t>
            </a:r>
            <a:endParaRPr lang="en-US" altLang="ru-RU" sz="1400"/>
          </a:p>
        </p:txBody>
      </p:sp>
      <p:sp>
        <p:nvSpPr>
          <p:cNvPr id="16436" name="Стрелка вправо 2"/>
          <p:cNvSpPr>
            <a:spLocks noChangeArrowheads="1"/>
          </p:cNvSpPr>
          <p:nvPr/>
        </p:nvSpPr>
        <p:spPr bwMode="auto">
          <a:xfrm>
            <a:off x="4724400" y="4495800"/>
            <a:ext cx="533400" cy="533400"/>
          </a:xfrm>
          <a:prstGeom prst="rightArrow">
            <a:avLst>
              <a:gd name="adj1" fmla="val 50000"/>
              <a:gd name="adj2" fmla="val 50000"/>
            </a:avLst>
          </a:prstGeom>
          <a:solidFill>
            <a:schemeClr val="bg1"/>
          </a:solidFill>
          <a:ln w="19050" algn="ctr">
            <a:solidFill>
              <a:schemeClr val="tx1"/>
            </a:solidFill>
            <a:round/>
            <a:headEnd/>
            <a:tailEnd/>
          </a:ln>
        </p:spPr>
        <p:txBody>
          <a:bodyPr/>
          <a:lstStyle/>
          <a:p>
            <a:endParaRPr lang="ru-RU" altLang="ru-RU"/>
          </a:p>
        </p:txBody>
      </p:sp>
      <p:graphicFrame>
        <p:nvGraphicFramePr>
          <p:cNvPr id="16429" name="Object 45"/>
          <p:cNvGraphicFramePr>
            <a:graphicFrameLocks noChangeAspect="1"/>
          </p:cNvGraphicFramePr>
          <p:nvPr/>
        </p:nvGraphicFramePr>
        <p:xfrm>
          <a:off x="5508625" y="3500438"/>
          <a:ext cx="5148263" cy="4019550"/>
        </p:xfrm>
        <a:graphic>
          <a:graphicData uri="http://schemas.openxmlformats.org/presentationml/2006/ole">
            <mc:AlternateContent xmlns:mc="http://schemas.openxmlformats.org/markup-compatibility/2006">
              <mc:Choice xmlns:v="urn:schemas-microsoft-com:vml" Requires="v">
                <p:oleObj spid="_x0000_s16467" name="Graph" r:id="rId6" imgW="3959962" imgH="3091891" progId="Origin50.Graph">
                  <p:embed/>
                </p:oleObj>
              </mc:Choice>
              <mc:Fallback>
                <p:oleObj name="Graph" r:id="rId6" imgW="3959962" imgH="3091891" progId="Origin50.Graph">
                  <p:embed/>
                  <p:pic>
                    <p:nvPicPr>
                      <p:cNvPr id="0" name="Picture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625" y="3500438"/>
                        <a:ext cx="5148263" cy="401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Номер слайда 1"/>
          <p:cNvSpPr>
            <a:spLocks noGrp="1"/>
          </p:cNvSpPr>
          <p:nvPr>
            <p:ph type="sldNum" sz="quarter" idx="12"/>
          </p:nvPr>
        </p:nvSpPr>
        <p:spPr/>
        <p:txBody>
          <a:bodyPr/>
          <a:lstStyle/>
          <a:p>
            <a:pPr>
              <a:defRPr/>
            </a:pPr>
            <a:fld id="{2DC83F8C-CEB0-423B-9727-397F138F26FD}" type="slidenum">
              <a:rPr lang="ru-RU" altLang="ru-RU" smtClean="0"/>
              <a:pPr>
                <a:defRPr/>
              </a:pPr>
              <a:t>14</a:t>
            </a:fld>
            <a:endParaRPr lang="ru-RU" altLang="ru-RU"/>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0" y="-27384"/>
            <a:ext cx="9144000" cy="55399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en-US" altLang="ru-RU" sz="3000" b="1" dirty="0">
                <a:solidFill>
                  <a:srgbClr val="000099"/>
                </a:solidFill>
                <a:latin typeface="+mj-lt"/>
                <a:ea typeface="+mj-ea"/>
                <a:cs typeface="+mj-cs"/>
              </a:rPr>
              <a:t>Detection of muon bundles in inclined EAS</a:t>
            </a:r>
            <a:endParaRPr lang="ru-RU" altLang="ru-RU" sz="3000" b="1" dirty="0">
              <a:solidFill>
                <a:srgbClr val="000099"/>
              </a:solidFill>
              <a:latin typeface="+mj-lt"/>
              <a:ea typeface="+mj-ea"/>
              <a:cs typeface="+mj-cs"/>
            </a:endParaRPr>
          </a:p>
        </p:txBody>
      </p:sp>
      <p:pic>
        <p:nvPicPr>
          <p:cNvPr id="43011" name="Рисунок 110" descr="Событие271-0008"/>
          <p:cNvPicPr>
            <a:picLocks noChangeAspect="1" noChangeArrowheads="1"/>
          </p:cNvPicPr>
          <p:nvPr/>
        </p:nvPicPr>
        <p:blipFill>
          <a:blip r:embed="rId3"/>
          <a:srcRect l="15485" t="20845" r="3551" b="15535"/>
          <a:stretch>
            <a:fillRect/>
          </a:stretch>
        </p:blipFill>
        <p:spPr bwMode="auto">
          <a:xfrm>
            <a:off x="250825" y="4005263"/>
            <a:ext cx="5899150" cy="2328862"/>
          </a:xfrm>
          <a:prstGeom prst="rect">
            <a:avLst/>
          </a:prstGeom>
          <a:noFill/>
          <a:ln w="9525">
            <a:noFill/>
            <a:miter lim="800000"/>
            <a:headEnd/>
            <a:tailEnd/>
          </a:ln>
        </p:spPr>
      </p:pic>
      <p:pic>
        <p:nvPicPr>
          <p:cNvPr id="43012" name="Рисунок 109" descr="Событие271-0008(ДЕКОР)"/>
          <p:cNvPicPr>
            <a:picLocks noChangeAspect="1" noChangeArrowheads="1"/>
          </p:cNvPicPr>
          <p:nvPr/>
        </p:nvPicPr>
        <p:blipFill>
          <a:blip r:embed="rId4"/>
          <a:srcRect r="57547" b="59514"/>
          <a:stretch>
            <a:fillRect/>
          </a:stretch>
        </p:blipFill>
        <p:spPr bwMode="auto">
          <a:xfrm>
            <a:off x="323850" y="613792"/>
            <a:ext cx="5848350" cy="2743200"/>
          </a:xfrm>
          <a:prstGeom prst="rect">
            <a:avLst/>
          </a:prstGeom>
          <a:noFill/>
          <a:ln w="9525">
            <a:noFill/>
            <a:miter lim="800000"/>
            <a:headEnd/>
            <a:tailEnd/>
          </a:ln>
        </p:spPr>
      </p:pic>
      <p:sp>
        <p:nvSpPr>
          <p:cNvPr id="43013" name="Rectangle 7"/>
          <p:cNvSpPr>
            <a:spLocks noChangeArrowheads="1"/>
          </p:cNvSpPr>
          <p:nvPr/>
        </p:nvSpPr>
        <p:spPr bwMode="auto">
          <a:xfrm>
            <a:off x="0" y="3420864"/>
            <a:ext cx="9144000" cy="584200"/>
          </a:xfrm>
          <a:prstGeom prst="rect">
            <a:avLst/>
          </a:prstGeom>
          <a:noFill/>
          <a:ln w="9525">
            <a:noFill/>
            <a:miter lim="800000"/>
            <a:headEnd/>
            <a:tailEnd/>
          </a:ln>
        </p:spPr>
        <p:txBody>
          <a:bodyPr anchor="ctr">
            <a:spAutoFit/>
          </a:bodyPr>
          <a:lstStyle/>
          <a:p>
            <a:pPr algn="ctr"/>
            <a:r>
              <a:rPr lang="en-US" altLang="ja-JP" sz="1600" dirty="0">
                <a:ea typeface="ＭＳ Ｐゴシック" pitchFamily="34" charset="-128"/>
              </a:rPr>
              <a:t>Event # </a:t>
            </a:r>
            <a:r>
              <a:rPr lang="ru-RU" altLang="ja-JP" sz="1600" dirty="0"/>
              <a:t>271/4414</a:t>
            </a:r>
            <a:r>
              <a:rPr lang="en-US" altLang="ja-JP" sz="1600" dirty="0">
                <a:ea typeface="ＭＳ Ｐゴシック" pitchFamily="34" charset="-128"/>
              </a:rPr>
              <a:t> with muon bundle in coordinate-tracking detector DECOR.</a:t>
            </a:r>
            <a:r>
              <a:rPr lang="ru-RU" altLang="ja-JP" sz="1600" dirty="0"/>
              <a:t/>
            </a:r>
            <a:br>
              <a:rPr lang="ru-RU" altLang="ja-JP" sz="1600" dirty="0"/>
            </a:br>
            <a:r>
              <a:rPr lang="en-US" altLang="ja-JP" sz="1600" dirty="0">
                <a:ea typeface="ＭＳ Ｐゴシック" pitchFamily="34" charset="-128"/>
              </a:rPr>
              <a:t>Left projection gives azimuth angle, right projection – zenith angle.</a:t>
            </a:r>
            <a:endParaRPr lang="ru-RU" altLang="ja-JP" sz="1600" dirty="0"/>
          </a:p>
        </p:txBody>
      </p:sp>
      <p:sp>
        <p:nvSpPr>
          <p:cNvPr id="43014" name="Text Box 9"/>
          <p:cNvSpPr txBox="1">
            <a:spLocks noChangeArrowheads="1"/>
          </p:cNvSpPr>
          <p:nvPr/>
        </p:nvSpPr>
        <p:spPr bwMode="auto">
          <a:xfrm>
            <a:off x="6227763" y="4389438"/>
            <a:ext cx="2700337" cy="1200150"/>
          </a:xfrm>
          <a:prstGeom prst="rect">
            <a:avLst/>
          </a:prstGeom>
          <a:noFill/>
          <a:ln w="9525">
            <a:noFill/>
            <a:miter lim="800000"/>
            <a:headEnd/>
            <a:tailEnd/>
          </a:ln>
        </p:spPr>
        <p:txBody>
          <a:bodyPr>
            <a:spAutoFit/>
          </a:bodyPr>
          <a:lstStyle/>
          <a:p>
            <a:pPr>
              <a:spcBef>
                <a:spcPct val="50000"/>
              </a:spcBef>
            </a:pPr>
            <a:r>
              <a:rPr lang="en-US" altLang="ru-RU"/>
              <a:t>Cherenkov water detector allows measure total energy deposit of muon bundles</a:t>
            </a:r>
            <a:endParaRPr lang="en-US" altLang="ru-RU" sz="1600">
              <a:sym typeface="Symbol" pitchFamily="18" charset="2"/>
            </a:endParaRPr>
          </a:p>
        </p:txBody>
      </p:sp>
      <p:sp>
        <p:nvSpPr>
          <p:cNvPr id="43015" name="Rectangle 13"/>
          <p:cNvSpPr>
            <a:spLocks noChangeArrowheads="1"/>
          </p:cNvSpPr>
          <p:nvPr/>
        </p:nvSpPr>
        <p:spPr bwMode="auto">
          <a:xfrm>
            <a:off x="576263" y="6227763"/>
            <a:ext cx="7539037" cy="366712"/>
          </a:xfrm>
          <a:prstGeom prst="rect">
            <a:avLst/>
          </a:prstGeom>
          <a:noFill/>
          <a:ln w="9525">
            <a:noFill/>
            <a:miter lim="800000"/>
            <a:headEnd/>
            <a:tailEnd/>
          </a:ln>
        </p:spPr>
        <p:txBody>
          <a:bodyPr wrap="none">
            <a:spAutoFit/>
          </a:bodyPr>
          <a:lstStyle/>
          <a:p>
            <a:pPr algn="ctr"/>
            <a:r>
              <a:rPr lang="el-GR" altLang="ru-RU"/>
              <a:t>Σ</a:t>
            </a:r>
            <a:r>
              <a:rPr lang="ru-RU" altLang="ru-RU"/>
              <a:t> </a:t>
            </a:r>
            <a:r>
              <a:rPr lang="en-US" altLang="ru-RU" i="1"/>
              <a:t>N </a:t>
            </a:r>
            <a:r>
              <a:rPr lang="ru-RU" altLang="ru-RU"/>
              <a:t>(</a:t>
            </a:r>
            <a:r>
              <a:rPr lang="en-US" altLang="ru-RU"/>
              <a:t>ph.e.</a:t>
            </a:r>
            <a:r>
              <a:rPr lang="ru-RU" altLang="ru-RU"/>
              <a:t>) </a:t>
            </a:r>
            <a:r>
              <a:rPr lang="en-US" altLang="ru-RU"/>
              <a:t>/</a:t>
            </a:r>
            <a:r>
              <a:rPr lang="ru-RU" altLang="ru-RU"/>
              <a:t> </a:t>
            </a:r>
            <a:r>
              <a:rPr lang="en-US" altLang="ru-RU" i="1"/>
              <a:t>D</a:t>
            </a:r>
            <a:r>
              <a:rPr lang="en-US" altLang="ru-RU">
                <a:sym typeface="Symbol" pitchFamily="18" charset="2"/>
              </a:rPr>
              <a:t> – normalized energy deposit calculated per muon density.</a:t>
            </a:r>
            <a:endParaRPr lang="ru-RU" altLang="ru-RU" sz="1600"/>
          </a:p>
        </p:txBody>
      </p:sp>
      <p:sp>
        <p:nvSpPr>
          <p:cNvPr id="43016" name="Text Box 9"/>
          <p:cNvSpPr txBox="1">
            <a:spLocks noChangeArrowheads="1"/>
          </p:cNvSpPr>
          <p:nvPr/>
        </p:nvSpPr>
        <p:spPr bwMode="auto">
          <a:xfrm>
            <a:off x="6516688" y="932954"/>
            <a:ext cx="2484437" cy="1631950"/>
          </a:xfrm>
          <a:prstGeom prst="rect">
            <a:avLst/>
          </a:prstGeom>
          <a:noFill/>
          <a:ln w="9525">
            <a:noFill/>
            <a:miter lim="800000"/>
            <a:headEnd/>
            <a:tailEnd/>
          </a:ln>
        </p:spPr>
        <p:txBody>
          <a:bodyPr>
            <a:spAutoFit/>
          </a:bodyPr>
          <a:lstStyle/>
          <a:p>
            <a:pPr>
              <a:spcBef>
                <a:spcPct val="50000"/>
              </a:spcBef>
            </a:pPr>
            <a:r>
              <a:rPr lang="en-US" altLang="ru-RU" i="1" dirty="0"/>
              <a:t>D</a:t>
            </a:r>
            <a:r>
              <a:rPr lang="ru-RU" altLang="ru-RU" dirty="0"/>
              <a:t> = </a:t>
            </a:r>
            <a:r>
              <a:rPr lang="ru-RU" altLang="ru-RU" i="1" dirty="0"/>
              <a:t>m</a:t>
            </a:r>
            <a:r>
              <a:rPr lang="en-US" altLang="ru-RU" dirty="0"/>
              <a:t>/</a:t>
            </a:r>
            <a:r>
              <a:rPr lang="ru-RU" altLang="ru-RU" i="1" dirty="0"/>
              <a:t>S</a:t>
            </a:r>
            <a:r>
              <a:rPr lang="en-US" altLang="ru-RU" dirty="0">
                <a:sym typeface="Symbol" pitchFamily="18" charset="2"/>
              </a:rPr>
              <a:t> – local muon density,</a:t>
            </a:r>
            <a:endParaRPr lang="ru-RU" altLang="ru-RU" sz="1600" dirty="0">
              <a:sym typeface="Symbol" pitchFamily="18" charset="2"/>
            </a:endParaRPr>
          </a:p>
          <a:p>
            <a:pPr>
              <a:spcBef>
                <a:spcPct val="50000"/>
              </a:spcBef>
            </a:pPr>
            <a:r>
              <a:rPr lang="en-US" altLang="ru-RU" sz="1600" i="1" dirty="0">
                <a:sym typeface="Symbol" pitchFamily="18" charset="2"/>
              </a:rPr>
              <a:t>m</a:t>
            </a:r>
            <a:r>
              <a:rPr lang="en-US" altLang="ru-RU" sz="1600" dirty="0">
                <a:sym typeface="Symbol" pitchFamily="18" charset="2"/>
              </a:rPr>
              <a:t> – multiplicity of muons in bundles,</a:t>
            </a:r>
            <a:endParaRPr lang="ru-RU" altLang="ru-RU" sz="1600" dirty="0">
              <a:sym typeface="Symbol" pitchFamily="18" charset="2"/>
            </a:endParaRPr>
          </a:p>
          <a:p>
            <a:pPr>
              <a:spcBef>
                <a:spcPct val="50000"/>
              </a:spcBef>
            </a:pPr>
            <a:r>
              <a:rPr lang="ru-RU" altLang="ru-RU" sz="1600" i="1" dirty="0">
                <a:sym typeface="Symbol" pitchFamily="18" charset="2"/>
              </a:rPr>
              <a:t>S</a:t>
            </a:r>
            <a:r>
              <a:rPr lang="en-US" altLang="ru-RU" sz="1600" dirty="0">
                <a:sym typeface="Symbol" pitchFamily="18" charset="2"/>
              </a:rPr>
              <a:t> – effective area </a:t>
            </a:r>
          </a:p>
        </p:txBody>
      </p:sp>
      <p:sp>
        <p:nvSpPr>
          <p:cNvPr id="2" name="Номер слайда 1"/>
          <p:cNvSpPr>
            <a:spLocks noGrp="1"/>
          </p:cNvSpPr>
          <p:nvPr>
            <p:ph type="sldNum" sz="quarter" idx="12"/>
          </p:nvPr>
        </p:nvSpPr>
        <p:spPr/>
        <p:txBody>
          <a:bodyPr/>
          <a:lstStyle/>
          <a:p>
            <a:pPr>
              <a:defRPr/>
            </a:pPr>
            <a:fld id="{CD3DCA18-C3CA-4EB6-8F6A-29BADBE46B73}" type="slidenum">
              <a:rPr lang="ru-RU" altLang="ru-RU" smtClean="0"/>
              <a:pPr>
                <a:defRPr/>
              </a:pPr>
              <a:t>15</a:t>
            </a:fld>
            <a:endParaRPr lang="ru-RU" altLang="ru-RU"/>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90" name="Rectangle 2"/>
          <p:cNvSpPr>
            <a:spLocks noChangeArrowheads="1"/>
          </p:cNvSpPr>
          <p:nvPr/>
        </p:nvSpPr>
        <p:spPr bwMode="auto">
          <a:xfrm>
            <a:off x="219075" y="44450"/>
            <a:ext cx="4065588" cy="504825"/>
          </a:xfrm>
          <a:prstGeom prst="rect">
            <a:avLst/>
          </a:prstGeom>
          <a:noFill/>
          <a:ln w="9525">
            <a:noFill/>
            <a:miter lim="800000"/>
            <a:headEnd/>
            <a:tailEnd/>
          </a:ln>
        </p:spPr>
        <p:txBody>
          <a:bodyPr anchor="ctr"/>
          <a:lstStyle/>
          <a:p>
            <a:pPr algn="ctr"/>
            <a:r>
              <a:rPr lang="en-US" altLang="ru-RU" b="1">
                <a:solidFill>
                  <a:srgbClr val="C00000"/>
                </a:solidFill>
              </a:rPr>
              <a:t>Low angles: around the “knee”</a:t>
            </a:r>
            <a:endParaRPr lang="ru-RU" altLang="ru-RU" b="1" baseline="30000">
              <a:solidFill>
                <a:srgbClr val="C00000"/>
              </a:solidFill>
            </a:endParaRPr>
          </a:p>
        </p:txBody>
      </p:sp>
      <p:sp>
        <p:nvSpPr>
          <p:cNvPr id="18591" name="Rectangle 8"/>
          <p:cNvSpPr>
            <a:spLocks noChangeArrowheads="1"/>
          </p:cNvSpPr>
          <p:nvPr/>
        </p:nvSpPr>
        <p:spPr bwMode="auto">
          <a:xfrm>
            <a:off x="4356100" y="44450"/>
            <a:ext cx="3962400" cy="431800"/>
          </a:xfrm>
          <a:prstGeom prst="rect">
            <a:avLst/>
          </a:prstGeom>
          <a:noFill/>
          <a:ln w="9525">
            <a:noFill/>
            <a:miter lim="800000"/>
            <a:headEnd/>
            <a:tailEnd/>
          </a:ln>
        </p:spPr>
        <p:txBody>
          <a:bodyPr anchor="ctr"/>
          <a:lstStyle/>
          <a:p>
            <a:pPr algn="ctr"/>
            <a:r>
              <a:rPr lang="en-US" altLang="ru-RU" b="1">
                <a:solidFill>
                  <a:srgbClr val="C00000"/>
                </a:solidFill>
              </a:rPr>
              <a:t> </a:t>
            </a:r>
            <a:r>
              <a:rPr lang="el-GR" altLang="ru-RU" b="1">
                <a:solidFill>
                  <a:srgbClr val="C00000"/>
                </a:solidFill>
                <a:latin typeface="Times New Roman" pitchFamily="18" charset="0"/>
                <a:cs typeface="Times New Roman" pitchFamily="18" charset="0"/>
              </a:rPr>
              <a:t>θ</a:t>
            </a:r>
            <a:r>
              <a:rPr lang="en-US" altLang="ru-RU" b="1">
                <a:solidFill>
                  <a:srgbClr val="C00000"/>
                </a:solidFill>
                <a:latin typeface="Times New Roman" pitchFamily="18" charset="0"/>
                <a:cs typeface="Times New Roman" pitchFamily="18" charset="0"/>
              </a:rPr>
              <a:t> = </a:t>
            </a:r>
            <a:r>
              <a:rPr lang="en-US" altLang="ru-RU" b="1">
                <a:solidFill>
                  <a:srgbClr val="C00000"/>
                </a:solidFill>
                <a:cs typeface="Times New Roman" pitchFamily="18" charset="0"/>
              </a:rPr>
              <a:t>50</a:t>
            </a:r>
            <a:r>
              <a:rPr lang="en-US" altLang="ru-RU" b="1">
                <a:solidFill>
                  <a:srgbClr val="C00000"/>
                </a:solidFill>
                <a:latin typeface="Times New Roman" pitchFamily="18" charset="0"/>
                <a:cs typeface="Times New Roman" pitchFamily="18" charset="0"/>
              </a:rPr>
              <a:t>º</a:t>
            </a:r>
            <a:r>
              <a:rPr lang="en-US" altLang="ru-RU" b="1">
                <a:solidFill>
                  <a:srgbClr val="C00000"/>
                </a:solidFill>
              </a:rPr>
              <a:t> : 10</a:t>
            </a:r>
            <a:r>
              <a:rPr lang="en-US" altLang="ru-RU" b="1" baseline="30000">
                <a:solidFill>
                  <a:srgbClr val="C00000"/>
                </a:solidFill>
              </a:rPr>
              <a:t>15</a:t>
            </a:r>
            <a:r>
              <a:rPr lang="en-US" altLang="ru-RU" b="1">
                <a:solidFill>
                  <a:srgbClr val="C00000"/>
                </a:solidFill>
              </a:rPr>
              <a:t> – 10</a:t>
            </a:r>
            <a:r>
              <a:rPr lang="en-US" altLang="ru-RU" b="1" baseline="30000">
                <a:solidFill>
                  <a:srgbClr val="C00000"/>
                </a:solidFill>
              </a:rPr>
              <a:t>17</a:t>
            </a:r>
            <a:r>
              <a:rPr lang="en-US" altLang="ru-RU" b="1">
                <a:solidFill>
                  <a:srgbClr val="C00000"/>
                </a:solidFill>
              </a:rPr>
              <a:t> eV</a:t>
            </a:r>
          </a:p>
        </p:txBody>
      </p:sp>
      <p:sp>
        <p:nvSpPr>
          <p:cNvPr id="18592" name="Rectangle 9"/>
          <p:cNvSpPr>
            <a:spLocks noChangeArrowheads="1"/>
          </p:cNvSpPr>
          <p:nvPr/>
        </p:nvSpPr>
        <p:spPr bwMode="auto">
          <a:xfrm>
            <a:off x="468313" y="3429000"/>
            <a:ext cx="3386137" cy="360363"/>
          </a:xfrm>
          <a:prstGeom prst="rect">
            <a:avLst/>
          </a:prstGeom>
          <a:noFill/>
          <a:ln w="9525">
            <a:noFill/>
            <a:miter lim="800000"/>
            <a:headEnd/>
            <a:tailEnd/>
          </a:ln>
        </p:spPr>
        <p:txBody>
          <a:bodyPr anchor="ctr"/>
          <a:lstStyle/>
          <a:p>
            <a:pPr algn="ctr"/>
            <a:r>
              <a:rPr lang="el-GR" altLang="ru-RU" b="1">
                <a:solidFill>
                  <a:srgbClr val="C00000"/>
                </a:solidFill>
                <a:latin typeface="Times New Roman" pitchFamily="18" charset="0"/>
                <a:cs typeface="Times New Roman" pitchFamily="18" charset="0"/>
              </a:rPr>
              <a:t>θ</a:t>
            </a:r>
            <a:r>
              <a:rPr lang="en-US" altLang="ru-RU" b="1">
                <a:solidFill>
                  <a:srgbClr val="C00000"/>
                </a:solidFill>
                <a:latin typeface="Times New Roman" pitchFamily="18" charset="0"/>
                <a:cs typeface="Times New Roman" pitchFamily="18" charset="0"/>
              </a:rPr>
              <a:t> = </a:t>
            </a:r>
            <a:r>
              <a:rPr lang="en-US" altLang="ru-RU" b="1">
                <a:solidFill>
                  <a:srgbClr val="C00000"/>
                </a:solidFill>
                <a:cs typeface="Times New Roman" pitchFamily="18" charset="0"/>
              </a:rPr>
              <a:t>65</a:t>
            </a:r>
            <a:r>
              <a:rPr lang="en-US" altLang="ru-RU" b="1">
                <a:solidFill>
                  <a:srgbClr val="C00000"/>
                </a:solidFill>
                <a:latin typeface="Times New Roman" pitchFamily="18" charset="0"/>
                <a:cs typeface="Times New Roman" pitchFamily="18" charset="0"/>
              </a:rPr>
              <a:t>º</a:t>
            </a:r>
            <a:r>
              <a:rPr lang="en-US" altLang="ru-RU" b="1">
                <a:solidFill>
                  <a:srgbClr val="C00000"/>
                </a:solidFill>
              </a:rPr>
              <a:t> : 10</a:t>
            </a:r>
            <a:r>
              <a:rPr lang="en-US" altLang="ru-RU" b="1" baseline="30000">
                <a:solidFill>
                  <a:srgbClr val="C00000"/>
                </a:solidFill>
              </a:rPr>
              <a:t>16</a:t>
            </a:r>
            <a:r>
              <a:rPr lang="en-US" altLang="ru-RU" b="1">
                <a:solidFill>
                  <a:srgbClr val="C00000"/>
                </a:solidFill>
              </a:rPr>
              <a:t> – 10</a:t>
            </a:r>
            <a:r>
              <a:rPr lang="en-US" altLang="ru-RU" b="1" baseline="30000">
                <a:solidFill>
                  <a:srgbClr val="C00000"/>
                </a:solidFill>
              </a:rPr>
              <a:t>18</a:t>
            </a:r>
            <a:r>
              <a:rPr lang="en-US" altLang="ru-RU" b="1">
                <a:solidFill>
                  <a:srgbClr val="C00000"/>
                </a:solidFill>
              </a:rPr>
              <a:t> eV</a:t>
            </a:r>
          </a:p>
        </p:txBody>
      </p:sp>
      <p:sp>
        <p:nvSpPr>
          <p:cNvPr id="18593" name="Rectangle 10"/>
          <p:cNvSpPr>
            <a:spLocks noChangeArrowheads="1"/>
          </p:cNvSpPr>
          <p:nvPr/>
        </p:nvSpPr>
        <p:spPr bwMode="auto">
          <a:xfrm>
            <a:off x="4570413" y="3429000"/>
            <a:ext cx="3673475" cy="360363"/>
          </a:xfrm>
          <a:prstGeom prst="rect">
            <a:avLst/>
          </a:prstGeom>
          <a:noFill/>
          <a:ln w="9525">
            <a:noFill/>
            <a:miter lim="800000"/>
            <a:headEnd/>
            <a:tailEnd/>
          </a:ln>
        </p:spPr>
        <p:txBody>
          <a:bodyPr anchor="ctr"/>
          <a:lstStyle/>
          <a:p>
            <a:pPr algn="ctr"/>
            <a:r>
              <a:rPr lang="en-US" altLang="ru-RU" b="1">
                <a:solidFill>
                  <a:srgbClr val="C00000"/>
                </a:solidFill>
              </a:rPr>
              <a:t>Large angles: around 10</a:t>
            </a:r>
            <a:r>
              <a:rPr lang="en-US" altLang="ru-RU" b="1" baseline="30000">
                <a:solidFill>
                  <a:srgbClr val="C00000"/>
                </a:solidFill>
              </a:rPr>
              <a:t>18</a:t>
            </a:r>
            <a:r>
              <a:rPr lang="en-US" altLang="ru-RU" b="1">
                <a:solidFill>
                  <a:srgbClr val="C00000"/>
                </a:solidFill>
              </a:rPr>
              <a:t> eV</a:t>
            </a:r>
            <a:endParaRPr lang="ru-RU" altLang="ru-RU" b="1">
              <a:solidFill>
                <a:srgbClr val="C00000"/>
              </a:solidFill>
            </a:endParaRPr>
          </a:p>
        </p:txBody>
      </p:sp>
      <p:sp>
        <p:nvSpPr>
          <p:cNvPr id="18594" name="Rectangle 9"/>
          <p:cNvSpPr>
            <a:spLocks noChangeArrowheads="1"/>
          </p:cNvSpPr>
          <p:nvPr/>
        </p:nvSpPr>
        <p:spPr bwMode="auto">
          <a:xfrm>
            <a:off x="0" y="2224088"/>
            <a:ext cx="9144000" cy="0"/>
          </a:xfrm>
          <a:prstGeom prst="rect">
            <a:avLst/>
          </a:prstGeom>
          <a:noFill/>
          <a:ln w="9525">
            <a:noFill/>
            <a:miter lim="800000"/>
            <a:headEnd/>
            <a:tailEnd/>
          </a:ln>
        </p:spPr>
        <p:txBody>
          <a:bodyPr wrap="none" anchor="ctr">
            <a:spAutoFit/>
          </a:bodyPr>
          <a:lstStyle/>
          <a:p>
            <a:endParaRPr lang="ru-RU" altLang="ru-RU"/>
          </a:p>
        </p:txBody>
      </p:sp>
      <p:graphicFrame>
        <p:nvGraphicFramePr>
          <p:cNvPr id="18586" name="Object 154"/>
          <p:cNvGraphicFramePr>
            <a:graphicFrameLocks noChangeAspect="1"/>
          </p:cNvGraphicFramePr>
          <p:nvPr/>
        </p:nvGraphicFramePr>
        <p:xfrm>
          <a:off x="250825" y="476250"/>
          <a:ext cx="3946525" cy="2895600"/>
        </p:xfrm>
        <a:graphic>
          <a:graphicData uri="http://schemas.openxmlformats.org/presentationml/2006/ole">
            <mc:AlternateContent xmlns:mc="http://schemas.openxmlformats.org/markup-compatibility/2006">
              <mc:Choice xmlns:v="urn:schemas-microsoft-com:vml" Requires="v">
                <p:oleObj spid="_x0000_s18738" name="Graph" r:id="rId3" imgW="3822192" imgH="2967533" progId="Origin50.Graph">
                  <p:embed/>
                </p:oleObj>
              </mc:Choice>
              <mc:Fallback>
                <p:oleObj name="Graph" r:id="rId3" imgW="3822192" imgH="2967533" progId="Origin50.Graph">
                  <p:embed/>
                  <p:pic>
                    <p:nvPicPr>
                      <p:cNvPr id="0" name="Picture 154"/>
                      <p:cNvPicPr>
                        <a:picLocks noChangeAspect="1" noChangeArrowheads="1"/>
                      </p:cNvPicPr>
                      <p:nvPr/>
                    </p:nvPicPr>
                    <p:blipFill>
                      <a:blip r:embed="rId4">
                        <a:extLst>
                          <a:ext uri="{28A0092B-C50C-407E-A947-70E740481C1C}">
                            <a14:useLocalDpi xmlns:a14="http://schemas.microsoft.com/office/drawing/2010/main" val="0"/>
                          </a:ext>
                        </a:extLst>
                      </a:blip>
                      <a:srcRect l="5652" t="11768" r="8194" b="6915"/>
                      <a:stretch>
                        <a:fillRect/>
                      </a:stretch>
                    </p:blipFill>
                    <p:spPr bwMode="auto">
                      <a:xfrm>
                        <a:off x="250825" y="476250"/>
                        <a:ext cx="3946525" cy="2895600"/>
                      </a:xfrm>
                      <a:prstGeom prst="rect">
                        <a:avLst/>
                      </a:prstGeom>
                      <a:solidFill>
                        <a:schemeClr val="bg1"/>
                      </a:solidFill>
                    </p:spPr>
                  </p:pic>
                </p:oleObj>
              </mc:Fallback>
            </mc:AlternateContent>
          </a:graphicData>
        </a:graphic>
      </p:graphicFrame>
      <p:sp>
        <p:nvSpPr>
          <p:cNvPr id="18595" name="Rectangle 11"/>
          <p:cNvSpPr>
            <a:spLocks noChangeArrowheads="1"/>
          </p:cNvSpPr>
          <p:nvPr/>
        </p:nvSpPr>
        <p:spPr bwMode="auto">
          <a:xfrm>
            <a:off x="0" y="2243138"/>
            <a:ext cx="9144000" cy="0"/>
          </a:xfrm>
          <a:prstGeom prst="rect">
            <a:avLst/>
          </a:prstGeom>
          <a:noFill/>
          <a:ln w="9525">
            <a:noFill/>
            <a:miter lim="800000"/>
            <a:headEnd/>
            <a:tailEnd/>
          </a:ln>
        </p:spPr>
        <p:txBody>
          <a:bodyPr wrap="none" anchor="ctr">
            <a:spAutoFit/>
          </a:bodyPr>
          <a:lstStyle/>
          <a:p>
            <a:endParaRPr lang="ru-RU" altLang="ru-RU"/>
          </a:p>
        </p:txBody>
      </p:sp>
      <p:graphicFrame>
        <p:nvGraphicFramePr>
          <p:cNvPr id="18587" name="Object 155"/>
          <p:cNvGraphicFramePr>
            <a:graphicFrameLocks noChangeAspect="1"/>
          </p:cNvGraphicFramePr>
          <p:nvPr/>
        </p:nvGraphicFramePr>
        <p:xfrm>
          <a:off x="4411663" y="476250"/>
          <a:ext cx="3975100" cy="2841625"/>
        </p:xfrm>
        <a:graphic>
          <a:graphicData uri="http://schemas.openxmlformats.org/presentationml/2006/ole">
            <mc:AlternateContent xmlns:mc="http://schemas.openxmlformats.org/markup-compatibility/2006">
              <mc:Choice xmlns:v="urn:schemas-microsoft-com:vml" Requires="v">
                <p:oleObj spid="_x0000_s18739" name="Graph" r:id="rId5" imgW="3822192" imgH="2939491" progId="Origin50.Graph">
                  <p:embed/>
                </p:oleObj>
              </mc:Choice>
              <mc:Fallback>
                <p:oleObj name="Graph" r:id="rId5" imgW="3822192" imgH="2939491" progId="Origin50.Graph">
                  <p:embed/>
                  <p:pic>
                    <p:nvPicPr>
                      <p:cNvPr id="0" name="Picture 155"/>
                      <p:cNvPicPr>
                        <a:picLocks noChangeAspect="1" noChangeArrowheads="1"/>
                      </p:cNvPicPr>
                      <p:nvPr/>
                    </p:nvPicPr>
                    <p:blipFill>
                      <a:blip r:embed="rId6">
                        <a:extLst>
                          <a:ext uri="{28A0092B-C50C-407E-A947-70E740481C1C}">
                            <a14:useLocalDpi xmlns:a14="http://schemas.microsoft.com/office/drawing/2010/main" val="0"/>
                          </a:ext>
                        </a:extLst>
                      </a:blip>
                      <a:srcRect l="5745" t="12003" r="7629" b="7225"/>
                      <a:stretch>
                        <a:fillRect/>
                      </a:stretch>
                    </p:blipFill>
                    <p:spPr bwMode="auto">
                      <a:xfrm>
                        <a:off x="4411663" y="476250"/>
                        <a:ext cx="3975100" cy="2841625"/>
                      </a:xfrm>
                      <a:prstGeom prst="rect">
                        <a:avLst/>
                      </a:prstGeom>
                      <a:solidFill>
                        <a:schemeClr val="bg1"/>
                      </a:solidFill>
                    </p:spPr>
                  </p:pic>
                </p:oleObj>
              </mc:Fallback>
            </mc:AlternateContent>
          </a:graphicData>
        </a:graphic>
      </p:graphicFrame>
      <p:sp>
        <p:nvSpPr>
          <p:cNvPr id="18596" name="Rectangle 13"/>
          <p:cNvSpPr>
            <a:spLocks noChangeAspect="1" noChangeArrowheads="1"/>
          </p:cNvSpPr>
          <p:nvPr/>
        </p:nvSpPr>
        <p:spPr bwMode="auto">
          <a:xfrm>
            <a:off x="0" y="2190750"/>
            <a:ext cx="1588" cy="1588"/>
          </a:xfrm>
          <a:prstGeom prst="rect">
            <a:avLst/>
          </a:prstGeom>
          <a:noFill/>
          <a:ln w="9525">
            <a:noFill/>
            <a:miter lim="800000"/>
            <a:headEnd/>
            <a:tailEnd/>
          </a:ln>
        </p:spPr>
        <p:txBody>
          <a:bodyPr wrap="none" anchor="ctr">
            <a:spAutoFit/>
          </a:bodyPr>
          <a:lstStyle/>
          <a:p>
            <a:endParaRPr lang="ru-RU" altLang="ru-RU"/>
          </a:p>
        </p:txBody>
      </p:sp>
      <p:graphicFrame>
        <p:nvGraphicFramePr>
          <p:cNvPr id="18588" name="Object 156"/>
          <p:cNvGraphicFramePr>
            <a:graphicFrameLocks noChangeAspect="1"/>
          </p:cNvGraphicFramePr>
          <p:nvPr/>
        </p:nvGraphicFramePr>
        <p:xfrm>
          <a:off x="250825" y="3789363"/>
          <a:ext cx="3975100" cy="2970212"/>
        </p:xfrm>
        <a:graphic>
          <a:graphicData uri="http://schemas.openxmlformats.org/presentationml/2006/ole">
            <mc:AlternateContent xmlns:mc="http://schemas.openxmlformats.org/markup-compatibility/2006">
              <mc:Choice xmlns:v="urn:schemas-microsoft-com:vml" Requires="v">
                <p:oleObj spid="_x0000_s18740" name="Graph" r:id="rId7" imgW="3822192" imgH="2967533" progId="Origin50.Graph">
                  <p:embed/>
                </p:oleObj>
              </mc:Choice>
              <mc:Fallback>
                <p:oleObj name="Graph" r:id="rId7" imgW="3822192" imgH="2967533" progId="Origin50.Graph">
                  <p:embed/>
                  <p:pic>
                    <p:nvPicPr>
                      <p:cNvPr id="0" name="Picture 156"/>
                      <p:cNvPicPr>
                        <a:picLocks noChangeAspect="1" noChangeArrowheads="1"/>
                      </p:cNvPicPr>
                      <p:nvPr/>
                    </p:nvPicPr>
                    <p:blipFill>
                      <a:blip r:embed="rId8">
                        <a:extLst>
                          <a:ext uri="{28A0092B-C50C-407E-A947-70E740481C1C}">
                            <a14:useLocalDpi xmlns:a14="http://schemas.microsoft.com/office/drawing/2010/main" val="0"/>
                          </a:ext>
                        </a:extLst>
                      </a:blip>
                      <a:srcRect l="5745" t="10918" r="7629" b="5580"/>
                      <a:stretch>
                        <a:fillRect/>
                      </a:stretch>
                    </p:blipFill>
                    <p:spPr bwMode="auto">
                      <a:xfrm>
                        <a:off x="250825" y="3789363"/>
                        <a:ext cx="3975100" cy="2970212"/>
                      </a:xfrm>
                      <a:prstGeom prst="rect">
                        <a:avLst/>
                      </a:prstGeom>
                      <a:solidFill>
                        <a:schemeClr val="bg1"/>
                      </a:solidFill>
                    </p:spPr>
                  </p:pic>
                </p:oleObj>
              </mc:Fallback>
            </mc:AlternateContent>
          </a:graphicData>
        </a:graphic>
      </p:graphicFrame>
      <p:sp>
        <p:nvSpPr>
          <p:cNvPr id="18597" name="Rectangle 15"/>
          <p:cNvSpPr>
            <a:spLocks noChangeArrowheads="1"/>
          </p:cNvSpPr>
          <p:nvPr/>
        </p:nvSpPr>
        <p:spPr bwMode="auto">
          <a:xfrm>
            <a:off x="0" y="2200275"/>
            <a:ext cx="9144000" cy="0"/>
          </a:xfrm>
          <a:prstGeom prst="rect">
            <a:avLst/>
          </a:prstGeom>
          <a:noFill/>
          <a:ln w="9525">
            <a:noFill/>
            <a:miter lim="800000"/>
            <a:headEnd/>
            <a:tailEnd/>
          </a:ln>
        </p:spPr>
        <p:txBody>
          <a:bodyPr wrap="none" anchor="ctr">
            <a:spAutoFit/>
          </a:bodyPr>
          <a:lstStyle/>
          <a:p>
            <a:endParaRPr lang="ru-RU" altLang="ru-RU"/>
          </a:p>
        </p:txBody>
      </p:sp>
      <p:graphicFrame>
        <p:nvGraphicFramePr>
          <p:cNvPr id="18589" name="Object 157"/>
          <p:cNvGraphicFramePr>
            <a:graphicFrameLocks noChangeAspect="1"/>
          </p:cNvGraphicFramePr>
          <p:nvPr/>
        </p:nvGraphicFramePr>
        <p:xfrm>
          <a:off x="4371975" y="3789363"/>
          <a:ext cx="3943350" cy="2949575"/>
        </p:xfrm>
        <a:graphic>
          <a:graphicData uri="http://schemas.openxmlformats.org/presentationml/2006/ole">
            <mc:AlternateContent xmlns:mc="http://schemas.openxmlformats.org/markup-compatibility/2006">
              <mc:Choice xmlns:v="urn:schemas-microsoft-com:vml" Requires="v">
                <p:oleObj spid="_x0000_s18741" name="Graph" r:id="rId9" imgW="3822192" imgH="2967533" progId="Origin50.Graph">
                  <p:embed/>
                </p:oleObj>
              </mc:Choice>
              <mc:Fallback>
                <p:oleObj name="Graph" r:id="rId9" imgW="3822192" imgH="2967533" progId="Origin50.Graph">
                  <p:embed/>
                  <p:pic>
                    <p:nvPicPr>
                      <p:cNvPr id="0" name="Picture 157"/>
                      <p:cNvPicPr>
                        <a:picLocks noChangeAspect="1" noChangeArrowheads="1"/>
                      </p:cNvPicPr>
                      <p:nvPr/>
                    </p:nvPicPr>
                    <p:blipFill>
                      <a:blip r:embed="rId10">
                        <a:extLst>
                          <a:ext uri="{28A0092B-C50C-407E-A947-70E740481C1C}">
                            <a14:useLocalDpi xmlns:a14="http://schemas.microsoft.com/office/drawing/2010/main" val="0"/>
                          </a:ext>
                        </a:extLst>
                      </a:blip>
                      <a:srcRect l="5652" t="10918" r="8383" b="6308"/>
                      <a:stretch>
                        <a:fillRect/>
                      </a:stretch>
                    </p:blipFill>
                    <p:spPr bwMode="auto">
                      <a:xfrm>
                        <a:off x="4371975" y="3789363"/>
                        <a:ext cx="3943350" cy="2949575"/>
                      </a:xfrm>
                      <a:prstGeom prst="rect">
                        <a:avLst/>
                      </a:prstGeom>
                      <a:solidFill>
                        <a:schemeClr val="bg1"/>
                      </a:solidFill>
                    </p:spPr>
                  </p:pic>
                </p:oleObj>
              </mc:Fallback>
            </mc:AlternateContent>
          </a:graphicData>
        </a:graphic>
      </p:graphicFrame>
      <p:sp>
        <p:nvSpPr>
          <p:cNvPr id="2" name="Номер слайда 1"/>
          <p:cNvSpPr>
            <a:spLocks noGrp="1"/>
          </p:cNvSpPr>
          <p:nvPr>
            <p:ph type="sldNum" sz="quarter" idx="12"/>
          </p:nvPr>
        </p:nvSpPr>
        <p:spPr/>
        <p:txBody>
          <a:bodyPr/>
          <a:lstStyle/>
          <a:p>
            <a:pPr>
              <a:defRPr/>
            </a:pPr>
            <a:fld id="{2DC83F8C-CEB0-423B-9727-397F138F26FD}" type="slidenum">
              <a:rPr lang="ru-RU" altLang="ru-RU" smtClean="0"/>
              <a:pPr>
                <a:defRPr/>
              </a:pPr>
              <a:t>16</a:t>
            </a:fld>
            <a:endParaRPr lang="ru-RU" altLang="ru-RU"/>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91" name="Номер слайда 1"/>
          <p:cNvSpPr>
            <a:spLocks noGrp="1"/>
          </p:cNvSpPr>
          <p:nvPr>
            <p:ph type="sldNum" sz="quarter" idx="12"/>
          </p:nvPr>
        </p:nvSpPr>
        <p:spPr>
          <a:noFill/>
          <a:ln>
            <a:miter lim="800000"/>
            <a:headEnd/>
            <a:tailEnd/>
          </a:ln>
        </p:spPr>
        <p:txBody>
          <a:bodyPr/>
          <a:lstStyle/>
          <a:p>
            <a:fld id="{5750B5C8-FE28-443A-8263-951C8158C354}" type="slidenum">
              <a:rPr lang="ru-RU" altLang="ru-RU" smtClean="0">
                <a:cs typeface="Arial" charset="0"/>
              </a:rPr>
              <a:pPr/>
              <a:t>17</a:t>
            </a:fld>
            <a:endParaRPr lang="ru-RU" altLang="ru-RU" smtClean="0">
              <a:cs typeface="Arial" charset="0"/>
            </a:endParaRPr>
          </a:p>
        </p:txBody>
      </p:sp>
      <p:graphicFrame>
        <p:nvGraphicFramePr>
          <p:cNvPr id="19489" name="Object 33"/>
          <p:cNvGraphicFramePr>
            <a:graphicFrameLocks noChangeAspect="1"/>
          </p:cNvGraphicFramePr>
          <p:nvPr>
            <p:extLst>
              <p:ext uri="{D42A27DB-BD31-4B8C-83A1-F6EECF244321}">
                <p14:modId xmlns:p14="http://schemas.microsoft.com/office/powerpoint/2010/main" val="2097555677"/>
              </p:ext>
            </p:extLst>
          </p:nvPr>
        </p:nvGraphicFramePr>
        <p:xfrm>
          <a:off x="211019" y="1556792"/>
          <a:ext cx="4108569" cy="3211066"/>
        </p:xfrm>
        <a:graphic>
          <a:graphicData uri="http://schemas.openxmlformats.org/presentationml/2006/ole">
            <mc:AlternateContent xmlns:mc="http://schemas.openxmlformats.org/markup-compatibility/2006">
              <mc:Choice xmlns:v="urn:schemas-microsoft-com:vml" Requires="v">
                <p:oleObj spid="_x0000_s19566" name="Graph" r:id="rId3" imgW="3924605" imgH="3067507" progId="Origin50.Graph">
                  <p:embed/>
                </p:oleObj>
              </mc:Choice>
              <mc:Fallback>
                <p:oleObj name="Graph" r:id="rId3" imgW="3924605" imgH="3067507" progId="Origin50.Graph">
                  <p:embed/>
                  <p:pic>
                    <p:nvPicPr>
                      <p:cNvPr id="0" name="Picture 33"/>
                      <p:cNvPicPr>
                        <a:picLocks noChangeAspect="1" noChangeArrowheads="1"/>
                      </p:cNvPicPr>
                      <p:nvPr/>
                    </p:nvPicPr>
                    <p:blipFill>
                      <a:blip r:embed="rId4">
                        <a:extLst>
                          <a:ext uri="{28A0092B-C50C-407E-A947-70E740481C1C}">
                            <a14:useLocalDpi xmlns:a14="http://schemas.microsoft.com/office/drawing/2010/main" val="0"/>
                          </a:ext>
                        </a:extLst>
                      </a:blip>
                      <a:srcRect l="3156" t="8385" r="6311" b="4968"/>
                      <a:stretch>
                        <a:fillRect/>
                      </a:stretch>
                    </p:blipFill>
                    <p:spPr bwMode="auto">
                      <a:xfrm>
                        <a:off x="211019" y="1556792"/>
                        <a:ext cx="4108569" cy="3211066"/>
                      </a:xfrm>
                      <a:prstGeom prst="rect">
                        <a:avLst/>
                      </a:prstGeom>
                      <a:solidFill>
                        <a:schemeClr val="bg1"/>
                      </a:solidFill>
                    </p:spPr>
                  </p:pic>
                </p:oleObj>
              </mc:Fallback>
            </mc:AlternateContent>
          </a:graphicData>
        </a:graphic>
      </p:graphicFrame>
      <p:graphicFrame>
        <p:nvGraphicFramePr>
          <p:cNvPr id="19490" name="Object 34"/>
          <p:cNvGraphicFramePr>
            <a:graphicFrameLocks noChangeAspect="1"/>
          </p:cNvGraphicFramePr>
          <p:nvPr>
            <p:extLst>
              <p:ext uri="{D42A27DB-BD31-4B8C-83A1-F6EECF244321}">
                <p14:modId xmlns:p14="http://schemas.microsoft.com/office/powerpoint/2010/main" val="509760009"/>
              </p:ext>
            </p:extLst>
          </p:nvPr>
        </p:nvGraphicFramePr>
        <p:xfrm>
          <a:off x="4716462" y="1560306"/>
          <a:ext cx="4176713" cy="3308558"/>
        </p:xfrm>
        <a:graphic>
          <a:graphicData uri="http://schemas.openxmlformats.org/presentationml/2006/ole">
            <mc:AlternateContent xmlns:mc="http://schemas.openxmlformats.org/markup-compatibility/2006">
              <mc:Choice xmlns:v="urn:schemas-microsoft-com:vml" Requires="v">
                <p:oleObj spid="_x0000_s19567" name="Graph" r:id="rId5" imgW="3879494" imgH="3073603" progId="Origin50.Graph">
                  <p:embed/>
                </p:oleObj>
              </mc:Choice>
              <mc:Fallback>
                <p:oleObj name="Graph" r:id="rId5" imgW="3879494" imgH="3073603" progId="Origin50.Graph">
                  <p:embed/>
                  <p:pic>
                    <p:nvPicPr>
                      <p:cNvPr id="0" name="Picture 34"/>
                      <p:cNvPicPr>
                        <a:picLocks noChangeAspect="1" noChangeArrowheads="1"/>
                      </p:cNvPicPr>
                      <p:nvPr/>
                    </p:nvPicPr>
                    <p:blipFill>
                      <a:blip r:embed="rId6">
                        <a:extLst>
                          <a:ext uri="{28A0092B-C50C-407E-A947-70E740481C1C}">
                            <a14:useLocalDpi xmlns:a14="http://schemas.microsoft.com/office/drawing/2010/main" val="0"/>
                          </a:ext>
                        </a:extLst>
                      </a:blip>
                      <a:srcRect l="2444" t="8669" r="6357" b="3406"/>
                      <a:stretch>
                        <a:fillRect/>
                      </a:stretch>
                    </p:blipFill>
                    <p:spPr bwMode="auto">
                      <a:xfrm>
                        <a:off x="4716462" y="1560306"/>
                        <a:ext cx="4176713" cy="3308558"/>
                      </a:xfrm>
                      <a:prstGeom prst="rect">
                        <a:avLst/>
                      </a:prstGeom>
                      <a:solidFill>
                        <a:schemeClr val="bg1"/>
                      </a:solidFill>
                    </p:spPr>
                  </p:pic>
                </p:oleObj>
              </mc:Fallback>
            </mc:AlternateContent>
          </a:graphicData>
        </a:graphic>
      </p:graphicFrame>
      <p:sp>
        <p:nvSpPr>
          <p:cNvPr id="19492" name="TextBox 5"/>
          <p:cNvSpPr txBox="1">
            <a:spLocks noChangeArrowheads="1"/>
          </p:cNvSpPr>
          <p:nvPr/>
        </p:nvSpPr>
        <p:spPr bwMode="auto">
          <a:xfrm>
            <a:off x="395288" y="222250"/>
            <a:ext cx="8497887" cy="892552"/>
          </a:xfrm>
          <a:prstGeom prst="rect">
            <a:avLst/>
          </a:prstGeom>
          <a:noFill/>
          <a:ln w="9525">
            <a:noFill/>
            <a:miter lim="800000"/>
            <a:headEnd/>
            <a:tailEnd/>
          </a:ln>
        </p:spPr>
        <p:txBody>
          <a:bodyPr>
            <a:spAutoFit/>
          </a:bodyPr>
          <a:lstStyle/>
          <a:p>
            <a:pPr algn="ctr"/>
            <a:r>
              <a:rPr lang="en-US" altLang="ru-RU" sz="2600" b="1" dirty="0">
                <a:solidFill>
                  <a:srgbClr val="000099"/>
                </a:solidFill>
                <a:latin typeface="+mj-lt"/>
                <a:ea typeface="+mj-ea"/>
                <a:cs typeface="+mj-cs"/>
              </a:rPr>
              <a:t>Dependence of the average specific energy </a:t>
            </a:r>
            <a:r>
              <a:rPr lang="en-US" altLang="ru-RU" sz="2600" b="1" dirty="0" smtClean="0">
                <a:solidFill>
                  <a:srgbClr val="000099"/>
                </a:solidFill>
                <a:latin typeface="+mj-lt"/>
                <a:ea typeface="+mj-ea"/>
                <a:cs typeface="+mj-cs"/>
              </a:rPr>
              <a:t>deposit on </a:t>
            </a:r>
            <a:r>
              <a:rPr lang="en-US" altLang="ru-RU" sz="2600" b="1" dirty="0">
                <a:solidFill>
                  <a:srgbClr val="000099"/>
                </a:solidFill>
                <a:latin typeface="+mj-lt"/>
                <a:ea typeface="+mj-ea"/>
                <a:cs typeface="+mj-cs"/>
              </a:rPr>
              <a:t>zenith angle and muon density in the bundles</a:t>
            </a:r>
            <a:endParaRPr lang="ru-RU" altLang="ru-RU" sz="2600" b="1" dirty="0">
              <a:solidFill>
                <a:srgbClr val="000099"/>
              </a:solidFill>
              <a:latin typeface="+mj-lt"/>
              <a:ea typeface="+mj-ea"/>
              <a:cs typeface="+mj-cs"/>
            </a:endParaRPr>
          </a:p>
        </p:txBody>
      </p:sp>
      <p:sp>
        <p:nvSpPr>
          <p:cNvPr id="19493" name="TextBox 6"/>
          <p:cNvSpPr txBox="1">
            <a:spLocks noChangeArrowheads="1"/>
          </p:cNvSpPr>
          <p:nvPr/>
        </p:nvSpPr>
        <p:spPr bwMode="auto">
          <a:xfrm>
            <a:off x="899592" y="6098307"/>
            <a:ext cx="4425950" cy="427037"/>
          </a:xfrm>
          <a:prstGeom prst="rect">
            <a:avLst/>
          </a:prstGeom>
          <a:noFill/>
          <a:ln w="9525">
            <a:noFill/>
            <a:miter lim="800000"/>
            <a:headEnd/>
            <a:tailEnd/>
          </a:ln>
        </p:spPr>
        <p:txBody>
          <a:bodyPr wrap="none">
            <a:spAutoFit/>
          </a:bodyPr>
          <a:lstStyle/>
          <a:p>
            <a:pPr>
              <a:lnSpc>
                <a:spcPct val="120000"/>
              </a:lnSpc>
            </a:pPr>
            <a:r>
              <a:rPr lang="en-US" altLang="ru-RU" sz="2000" dirty="0">
                <a:solidFill>
                  <a:srgbClr val="C00000"/>
                </a:solidFill>
              </a:rPr>
              <a:t>For more details, see Poster, Board 4</a:t>
            </a:r>
            <a:endParaRPr lang="el-GR" altLang="ru-RU" sz="2000" dirty="0">
              <a:solidFill>
                <a:srgbClr val="C00000"/>
              </a:solidFill>
              <a:sym typeface="Symbol" pitchFamily="18" charset="2"/>
            </a:endParaRPr>
          </a:p>
        </p:txBody>
      </p:sp>
      <p:sp>
        <p:nvSpPr>
          <p:cNvPr id="8" name="Rectangle 7"/>
          <p:cNvSpPr>
            <a:spLocks noChangeArrowheads="1"/>
          </p:cNvSpPr>
          <p:nvPr/>
        </p:nvSpPr>
        <p:spPr bwMode="auto">
          <a:xfrm>
            <a:off x="539552" y="4797152"/>
            <a:ext cx="3816424" cy="338554"/>
          </a:xfrm>
          <a:prstGeom prst="rect">
            <a:avLst/>
          </a:prstGeom>
          <a:noFill/>
          <a:ln w="9525">
            <a:noFill/>
            <a:miter lim="800000"/>
            <a:headEnd/>
            <a:tailEnd/>
          </a:ln>
        </p:spPr>
        <p:txBody>
          <a:bodyPr wrap="square" anchor="ctr">
            <a:spAutoFit/>
          </a:bodyPr>
          <a:lstStyle/>
          <a:p>
            <a:pPr algn="ctr"/>
            <a:r>
              <a:rPr lang="en-US" altLang="ja-JP" sz="1600" i="1" dirty="0" smtClean="0">
                <a:ea typeface="ＭＳ Ｐゴシック" pitchFamily="34" charset="-128"/>
              </a:rPr>
              <a:t>Dependence on </a:t>
            </a:r>
            <a:r>
              <a:rPr lang="en-US" altLang="ja-JP" sz="1600" i="1" dirty="0">
                <a:ea typeface="ＭＳ Ｐゴシック" pitchFamily="34" charset="-128"/>
              </a:rPr>
              <a:t>zenith </a:t>
            </a:r>
            <a:r>
              <a:rPr lang="en-US" altLang="ja-JP" sz="1600" i="1" dirty="0" smtClean="0">
                <a:ea typeface="ＭＳ Ｐゴシック" pitchFamily="34" charset="-128"/>
              </a:rPr>
              <a:t>angle</a:t>
            </a:r>
            <a:endParaRPr lang="ru-RU" altLang="ja-JP" sz="1600" i="1" dirty="0"/>
          </a:p>
        </p:txBody>
      </p:sp>
      <p:sp>
        <p:nvSpPr>
          <p:cNvPr id="9" name="Rectangle 7"/>
          <p:cNvSpPr>
            <a:spLocks noChangeArrowheads="1"/>
          </p:cNvSpPr>
          <p:nvPr/>
        </p:nvSpPr>
        <p:spPr bwMode="auto">
          <a:xfrm>
            <a:off x="5220072" y="4818638"/>
            <a:ext cx="3816424" cy="338554"/>
          </a:xfrm>
          <a:prstGeom prst="rect">
            <a:avLst/>
          </a:prstGeom>
          <a:noFill/>
          <a:ln w="9525">
            <a:noFill/>
            <a:miter lim="800000"/>
            <a:headEnd/>
            <a:tailEnd/>
          </a:ln>
        </p:spPr>
        <p:txBody>
          <a:bodyPr wrap="square" anchor="ctr">
            <a:spAutoFit/>
          </a:bodyPr>
          <a:lstStyle/>
          <a:p>
            <a:pPr algn="ctr"/>
            <a:r>
              <a:rPr lang="en-US" altLang="ja-JP" sz="1600" i="1" dirty="0" smtClean="0">
                <a:ea typeface="ＭＳ Ｐゴシック" pitchFamily="34" charset="-128"/>
              </a:rPr>
              <a:t>Dependence on muon density</a:t>
            </a:r>
            <a:endParaRPr lang="ru-RU" altLang="ja-JP" sz="1600" i="1" dirty="0"/>
          </a:p>
        </p:txBody>
      </p:sp>
      <p:sp>
        <p:nvSpPr>
          <p:cNvPr id="10" name="Rectangle 7"/>
          <p:cNvSpPr>
            <a:spLocks noChangeArrowheads="1"/>
          </p:cNvSpPr>
          <p:nvPr/>
        </p:nvSpPr>
        <p:spPr bwMode="auto">
          <a:xfrm>
            <a:off x="827584" y="5466710"/>
            <a:ext cx="7632848" cy="338554"/>
          </a:xfrm>
          <a:prstGeom prst="rect">
            <a:avLst/>
          </a:prstGeom>
          <a:noFill/>
          <a:ln w="9525">
            <a:noFill/>
            <a:miter lim="800000"/>
            <a:headEnd/>
            <a:tailEnd/>
          </a:ln>
        </p:spPr>
        <p:txBody>
          <a:bodyPr wrap="square" anchor="ctr">
            <a:spAutoFit/>
          </a:bodyPr>
          <a:lstStyle/>
          <a:p>
            <a:pPr algn="ctr"/>
            <a:r>
              <a:rPr lang="en-US" altLang="ja-JP" sz="1600" dirty="0" smtClean="0">
                <a:solidFill>
                  <a:srgbClr val="333399"/>
                </a:solidFill>
                <a:ea typeface="ＭＳ Ｐゴシック" pitchFamily="34" charset="-128"/>
              </a:rPr>
              <a:t>Excess of muon bundles and high energy </a:t>
            </a:r>
            <a:r>
              <a:rPr lang="en-US" altLang="ja-JP" sz="1600" dirty="0" err="1" smtClean="0">
                <a:solidFill>
                  <a:srgbClr val="333399"/>
                </a:solidFill>
                <a:ea typeface="ＭＳ Ｐゴシック" pitchFamily="34" charset="-128"/>
              </a:rPr>
              <a:t>muons</a:t>
            </a:r>
            <a:r>
              <a:rPr lang="en-US" altLang="ja-JP" sz="1600" dirty="0" smtClean="0">
                <a:solidFill>
                  <a:srgbClr val="333399"/>
                </a:solidFill>
                <a:ea typeface="ＭＳ Ｐゴシック" pitchFamily="34" charset="-128"/>
              </a:rPr>
              <a:t> has got name “muon puzzle”</a:t>
            </a:r>
            <a:endParaRPr lang="ru-RU" altLang="ja-JP" sz="1600" dirty="0">
              <a:solidFill>
                <a:srgbClr val="333399"/>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Номер слайда 1"/>
          <p:cNvSpPr>
            <a:spLocks noGrp="1"/>
          </p:cNvSpPr>
          <p:nvPr>
            <p:ph type="sldNum" sz="quarter" idx="12"/>
          </p:nvPr>
        </p:nvSpPr>
        <p:spPr>
          <a:xfrm>
            <a:off x="6588125" y="6381750"/>
            <a:ext cx="2133600" cy="476250"/>
          </a:xfrm>
          <a:noFill/>
          <a:ln>
            <a:miter lim="800000"/>
            <a:headEnd/>
            <a:tailEnd/>
          </a:ln>
        </p:spPr>
        <p:txBody>
          <a:bodyPr/>
          <a:lstStyle/>
          <a:p>
            <a:fld id="{04707F16-46FE-40B8-AC11-F6631087AC87}" type="slidenum">
              <a:rPr lang="ru-RU" altLang="ru-RU" smtClean="0">
                <a:cs typeface="Arial" charset="0"/>
              </a:rPr>
              <a:pPr/>
              <a:t>18</a:t>
            </a:fld>
            <a:endParaRPr lang="ru-RU" altLang="ru-RU" smtClean="0">
              <a:cs typeface="Arial" charset="0"/>
            </a:endParaRPr>
          </a:p>
        </p:txBody>
      </p:sp>
      <p:sp>
        <p:nvSpPr>
          <p:cNvPr id="49154" name="Прямоугольник 1"/>
          <p:cNvSpPr>
            <a:spLocks noChangeArrowheads="1"/>
          </p:cNvSpPr>
          <p:nvPr/>
        </p:nvSpPr>
        <p:spPr bwMode="auto">
          <a:xfrm>
            <a:off x="323602" y="1196752"/>
            <a:ext cx="8424862" cy="4708981"/>
          </a:xfrm>
          <a:prstGeom prst="rect">
            <a:avLst/>
          </a:prstGeom>
          <a:noFill/>
          <a:ln w="9525">
            <a:noFill/>
            <a:miter lim="800000"/>
            <a:headEnd/>
            <a:tailEnd/>
          </a:ln>
        </p:spPr>
        <p:txBody>
          <a:bodyPr>
            <a:spAutoFit/>
          </a:bodyPr>
          <a:lstStyle/>
          <a:p>
            <a:pPr>
              <a:tabLst>
                <a:tab pos="450850" algn="l"/>
              </a:tabLst>
            </a:pPr>
            <a:r>
              <a:rPr lang="en-US" sz="2000" dirty="0" smtClean="0"/>
              <a:t>	Presented </a:t>
            </a:r>
            <a:r>
              <a:rPr lang="en-US" sz="2000" dirty="0"/>
              <a:t>results show that NEVOD complex can solve “muon puzzle” since there are possibilities of separate measurements of muon number by means of coordinate-tracking detector DECOR and their energy deposit by means of CWD NEVOD.</a:t>
            </a:r>
          </a:p>
          <a:p>
            <a:endParaRPr lang="ru-RU" sz="2000" dirty="0"/>
          </a:p>
          <a:p>
            <a:pPr>
              <a:tabLst>
                <a:tab pos="450850" algn="l"/>
              </a:tabLst>
            </a:pPr>
            <a:r>
              <a:rPr lang="en-US" sz="2000" dirty="0" smtClean="0"/>
              <a:t>	But </a:t>
            </a:r>
            <a:r>
              <a:rPr lang="en-US" sz="2000" dirty="0"/>
              <a:t>existing detectors have some drawbacks: </a:t>
            </a:r>
          </a:p>
          <a:p>
            <a:endParaRPr lang="ru-RU" sz="2000" dirty="0"/>
          </a:p>
          <a:p>
            <a:pPr>
              <a:tabLst>
                <a:tab pos="450850" algn="l"/>
              </a:tabLst>
            </a:pPr>
            <a:r>
              <a:rPr lang="en-US" sz="2000" dirty="0" smtClean="0"/>
              <a:t>	DECOR </a:t>
            </a:r>
            <a:r>
              <a:rPr lang="en-US" sz="2000" dirty="0"/>
              <a:t>consists of separate supermodules between which there </a:t>
            </a:r>
            <a:r>
              <a:rPr lang="en-US" sz="2000" dirty="0" smtClean="0"/>
              <a:t/>
            </a:r>
            <a:br>
              <a:rPr lang="en-US" sz="2000" dirty="0" smtClean="0"/>
            </a:br>
            <a:r>
              <a:rPr lang="en-US" sz="2000" dirty="0" smtClean="0"/>
              <a:t>are </a:t>
            </a:r>
            <a:r>
              <a:rPr lang="en-US" sz="2000" dirty="0"/>
              <a:t>relatively big empty spaces, its spatial resolution is 1 cm, which allows separate two </a:t>
            </a:r>
            <a:r>
              <a:rPr lang="en-US" sz="2000" dirty="0" smtClean="0"/>
              <a:t>particles </a:t>
            </a:r>
            <a:r>
              <a:rPr lang="en-US" sz="2000" dirty="0"/>
              <a:t>at distances not less than 3 cm only.</a:t>
            </a:r>
          </a:p>
          <a:p>
            <a:r>
              <a:rPr lang="en-US" sz="2000" dirty="0"/>
              <a:t> </a:t>
            </a:r>
            <a:endParaRPr lang="ru-RU" sz="2000" dirty="0"/>
          </a:p>
          <a:p>
            <a:pPr>
              <a:tabLst>
                <a:tab pos="450850" algn="l"/>
              </a:tabLst>
            </a:pPr>
            <a:r>
              <a:rPr lang="en-US" sz="2000" dirty="0" smtClean="0"/>
              <a:t>	In </a:t>
            </a:r>
            <a:r>
              <a:rPr lang="en-US" sz="2000" dirty="0"/>
              <a:t>CWD NEVOD, at present, only 40% of the total volume of the water reservoir is filled with quasispherical modules (QSM-6) and the response to particles passing through water tank in various places is </a:t>
            </a:r>
            <a:r>
              <a:rPr lang="ru-RU" sz="2000" dirty="0"/>
              <a:t>substantially </a:t>
            </a:r>
            <a:r>
              <a:rPr lang="en-US" sz="2000" dirty="0"/>
              <a:t>different</a:t>
            </a:r>
            <a:r>
              <a:rPr lang="en-US" sz="2000" dirty="0" smtClean="0"/>
              <a:t>.</a:t>
            </a:r>
            <a:r>
              <a:rPr lang="en-US" dirty="0"/>
              <a:t>	</a:t>
            </a:r>
            <a:endParaRPr lang="ru-RU" dirty="0"/>
          </a:p>
        </p:txBody>
      </p:sp>
      <p:sp>
        <p:nvSpPr>
          <p:cNvPr id="2" name="Прямоугольник 1"/>
          <p:cNvSpPr/>
          <p:nvPr/>
        </p:nvSpPr>
        <p:spPr>
          <a:xfrm>
            <a:off x="683568" y="241484"/>
            <a:ext cx="8064896" cy="523220"/>
          </a:xfrm>
          <a:prstGeom prst="rect">
            <a:avLst/>
          </a:prstGeom>
        </p:spPr>
        <p:txBody>
          <a:bodyPr wrap="square">
            <a:spAutoFit/>
          </a:bodyPr>
          <a:lstStyle/>
          <a:p>
            <a:pPr lvl="0" algn="ctr"/>
            <a:r>
              <a:rPr lang="en-US" sz="2800" b="1" dirty="0">
                <a:solidFill>
                  <a:srgbClr val="000099"/>
                </a:solidFill>
                <a:latin typeface="Arial"/>
              </a:rPr>
              <a:t>NEVOD Complex and “Muon puzzle”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Номер слайда 1"/>
          <p:cNvSpPr>
            <a:spLocks noGrp="1"/>
          </p:cNvSpPr>
          <p:nvPr>
            <p:ph type="sldNum" sz="quarter" idx="12"/>
          </p:nvPr>
        </p:nvSpPr>
        <p:spPr>
          <a:noFill/>
          <a:ln>
            <a:miter lim="800000"/>
            <a:headEnd/>
            <a:tailEnd/>
          </a:ln>
        </p:spPr>
        <p:txBody>
          <a:bodyPr/>
          <a:lstStyle/>
          <a:p>
            <a:fld id="{2A667575-721A-42D6-AFC2-104A6D90074B}" type="slidenum">
              <a:rPr lang="ru-RU" altLang="ru-RU" smtClean="0">
                <a:cs typeface="Arial" charset="0"/>
              </a:rPr>
              <a:pPr/>
              <a:t>19</a:t>
            </a:fld>
            <a:endParaRPr lang="ru-RU" altLang="ru-RU" smtClean="0">
              <a:cs typeface="Arial" charset="0"/>
            </a:endParaRPr>
          </a:p>
        </p:txBody>
      </p:sp>
      <p:sp>
        <p:nvSpPr>
          <p:cNvPr id="50178" name="Прямоугольник 3"/>
          <p:cNvSpPr>
            <a:spLocks noChangeArrowheads="1"/>
          </p:cNvSpPr>
          <p:nvPr/>
        </p:nvSpPr>
        <p:spPr bwMode="auto">
          <a:xfrm>
            <a:off x="395288" y="165988"/>
            <a:ext cx="8424862" cy="523220"/>
          </a:xfrm>
          <a:prstGeom prst="rect">
            <a:avLst/>
          </a:prstGeom>
          <a:noFill/>
          <a:ln w="9525">
            <a:noFill/>
            <a:miter lim="800000"/>
            <a:headEnd/>
            <a:tailEnd/>
          </a:ln>
        </p:spPr>
        <p:txBody>
          <a:bodyPr>
            <a:spAutoFit/>
          </a:bodyPr>
          <a:lstStyle/>
          <a:p>
            <a:pPr algn="ctr"/>
            <a:r>
              <a:rPr lang="en-US" sz="2800" b="1" dirty="0" smtClean="0">
                <a:solidFill>
                  <a:srgbClr val="000099"/>
                </a:solidFill>
                <a:latin typeface="+mj-lt"/>
                <a:ea typeface="+mj-ea"/>
                <a:cs typeface="+mj-cs"/>
              </a:rPr>
              <a:t>The </a:t>
            </a:r>
            <a:r>
              <a:rPr lang="en-US" sz="2800" b="1" dirty="0">
                <a:solidFill>
                  <a:srgbClr val="000099"/>
                </a:solidFill>
                <a:latin typeface="+mj-lt"/>
                <a:ea typeface="+mj-ea"/>
                <a:cs typeface="+mj-cs"/>
              </a:rPr>
              <a:t>new coordinate-tracking detector TREK</a:t>
            </a:r>
          </a:p>
        </p:txBody>
      </p:sp>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67"/>
          <a:stretch/>
        </p:blipFill>
        <p:spPr bwMode="auto">
          <a:xfrm>
            <a:off x="0" y="2564904"/>
            <a:ext cx="5410831"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5652120" y="4410978"/>
            <a:ext cx="3384376" cy="1754326"/>
          </a:xfrm>
          <a:prstGeom prst="rect">
            <a:avLst/>
          </a:prstGeom>
        </p:spPr>
        <p:txBody>
          <a:bodyPr wrap="square">
            <a:spAutoFit/>
          </a:bodyPr>
          <a:lstStyle/>
          <a:p>
            <a:r>
              <a:rPr lang="en-US" dirty="0" smtClean="0"/>
              <a:t>Its </a:t>
            </a:r>
            <a:r>
              <a:rPr lang="en-US" dirty="0"/>
              <a:t>total area will be 250 m</a:t>
            </a:r>
            <a:r>
              <a:rPr lang="en-US" baseline="30000" dirty="0"/>
              <a:t>2</a:t>
            </a:r>
            <a:r>
              <a:rPr lang="en-US" dirty="0"/>
              <a:t>, spatial resolution 1 mm, which allows separate two particle tracks at the distance of 3 mm, ten times better than in the existing detector DECOR.</a:t>
            </a:r>
          </a:p>
        </p:txBody>
      </p:sp>
      <p:sp>
        <p:nvSpPr>
          <p:cNvPr id="3" name="Прямоугольник 2"/>
          <p:cNvSpPr/>
          <p:nvPr/>
        </p:nvSpPr>
        <p:spPr>
          <a:xfrm>
            <a:off x="179512" y="860519"/>
            <a:ext cx="8784976" cy="1200329"/>
          </a:xfrm>
          <a:prstGeom prst="rect">
            <a:avLst/>
          </a:prstGeom>
        </p:spPr>
        <p:txBody>
          <a:bodyPr wrap="square">
            <a:spAutoFit/>
          </a:bodyPr>
          <a:lstStyle/>
          <a:p>
            <a:r>
              <a:rPr lang="en-US" dirty="0"/>
              <a:t>	In order to essentially increase the sizes of coordinate-tracking detector, to eliminate empty spaces and to improve the accuracy of the number of particle measurements, the new coordinate-tracking detector TREK consisting of </a:t>
            </a:r>
            <a:r>
              <a:rPr lang="en-US" dirty="0" err="1"/>
              <a:t>multiwire</a:t>
            </a:r>
            <a:r>
              <a:rPr lang="en-US" dirty="0"/>
              <a:t> drift chambers of large volume (400 x 50 x 12) cm</a:t>
            </a:r>
            <a:r>
              <a:rPr lang="en-US" baseline="30000" dirty="0"/>
              <a:t>3</a:t>
            </a:r>
            <a:r>
              <a:rPr lang="en-US" dirty="0"/>
              <a:t> will be constructed.</a:t>
            </a:r>
          </a:p>
        </p:txBody>
      </p:sp>
      <p:pic>
        <p:nvPicPr>
          <p:cNvPr id="286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2184702"/>
            <a:ext cx="3240360" cy="1748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Заголовок 1"/>
          <p:cNvSpPr>
            <a:spLocks noGrp="1"/>
          </p:cNvSpPr>
          <p:nvPr>
            <p:ph type="ctrTitle"/>
          </p:nvPr>
        </p:nvSpPr>
        <p:spPr>
          <a:xfrm>
            <a:off x="755650" y="33338"/>
            <a:ext cx="7772400" cy="947737"/>
          </a:xfrm>
        </p:spPr>
        <p:txBody>
          <a:bodyPr/>
          <a:lstStyle/>
          <a:p>
            <a:r>
              <a:rPr lang="en-US" altLang="ru-RU" sz="3000" b="1" dirty="0" smtClean="0">
                <a:solidFill>
                  <a:srgbClr val="000099"/>
                </a:solidFill>
              </a:rPr>
              <a:t>Introduction</a:t>
            </a:r>
            <a:endParaRPr lang="ru-RU" altLang="ru-RU" sz="3000" b="1" dirty="0" smtClean="0">
              <a:solidFill>
                <a:srgbClr val="000099"/>
              </a:solidFill>
            </a:endParaRPr>
          </a:p>
        </p:txBody>
      </p:sp>
      <p:sp>
        <p:nvSpPr>
          <p:cNvPr id="3" name="Подзаголовок 2"/>
          <p:cNvSpPr>
            <a:spLocks noGrp="1"/>
          </p:cNvSpPr>
          <p:nvPr>
            <p:ph type="subTitle" idx="1"/>
          </p:nvPr>
        </p:nvSpPr>
        <p:spPr>
          <a:xfrm>
            <a:off x="467866" y="1268537"/>
            <a:ext cx="8352606" cy="4896767"/>
          </a:xfrm>
        </p:spPr>
        <p:txBody>
          <a:bodyPr>
            <a:normAutofit/>
          </a:bodyPr>
          <a:lstStyle/>
          <a:p>
            <a:pPr algn="l">
              <a:tabLst>
                <a:tab pos="531813" algn="l"/>
              </a:tabLst>
              <a:defRPr/>
            </a:pPr>
            <a:r>
              <a:rPr lang="en-US" sz="2400" dirty="0" smtClean="0">
                <a:solidFill>
                  <a:srgbClr val="002060"/>
                </a:solidFill>
              </a:rPr>
              <a:t>	Cherenkov Water Detectors (CWD) are widely used for various investigations in which large volume or mass of detectors are required.</a:t>
            </a:r>
          </a:p>
          <a:p>
            <a:pPr algn="l">
              <a:defRPr/>
            </a:pPr>
            <a:endParaRPr lang="en-US" sz="2400" dirty="0" smtClean="0">
              <a:solidFill>
                <a:srgbClr val="002060"/>
              </a:solidFill>
            </a:endParaRPr>
          </a:p>
          <a:p>
            <a:pPr algn="l">
              <a:tabLst>
                <a:tab pos="531813" algn="l"/>
              </a:tabLst>
              <a:defRPr/>
            </a:pPr>
            <a:r>
              <a:rPr lang="en-US" sz="2400" dirty="0" smtClean="0">
                <a:solidFill>
                  <a:srgbClr val="002060"/>
                </a:solidFill>
              </a:rPr>
              <a:t>	</a:t>
            </a:r>
            <a:r>
              <a:rPr lang="en-US" sz="2400" dirty="0" smtClean="0">
                <a:solidFill>
                  <a:srgbClr val="002060"/>
                </a:solidFill>
              </a:rPr>
              <a:t>The basic characteristics </a:t>
            </a:r>
            <a:r>
              <a:rPr lang="en-US" sz="2400" dirty="0" smtClean="0">
                <a:solidFill>
                  <a:srgbClr val="002060"/>
                </a:solidFill>
              </a:rPr>
              <a:t>of water – large </a:t>
            </a:r>
            <a:r>
              <a:rPr lang="en-US" sz="2400" dirty="0">
                <a:solidFill>
                  <a:srgbClr val="002060"/>
                </a:solidFill>
              </a:rPr>
              <a:t>angle </a:t>
            </a:r>
            <a:r>
              <a:rPr lang="en-US" sz="2400" dirty="0" smtClean="0">
                <a:solidFill>
                  <a:srgbClr val="002060"/>
                </a:solidFill>
              </a:rPr>
              <a:t>of Cherenkov light emission and good transparency for its </a:t>
            </a:r>
            <a:r>
              <a:rPr lang="en-US" sz="2400" dirty="0">
                <a:solidFill>
                  <a:srgbClr val="002060"/>
                </a:solidFill>
              </a:rPr>
              <a:t>propagation make it possible to construct installations of </a:t>
            </a:r>
            <a:r>
              <a:rPr lang="en-US" sz="2400" dirty="0" smtClean="0">
                <a:solidFill>
                  <a:srgbClr val="002060"/>
                </a:solidFill>
              </a:rPr>
              <a:t>very large </a:t>
            </a:r>
            <a:r>
              <a:rPr lang="en-US" sz="2400" dirty="0">
                <a:solidFill>
                  <a:srgbClr val="002060"/>
                </a:solidFill>
              </a:rPr>
              <a:t>dimensions with a relatively small number of Cherenkov radiation detectors (photomultipliers</a:t>
            </a:r>
            <a:r>
              <a:rPr lang="en-US" sz="2400" dirty="0" smtClean="0">
                <a:solidFill>
                  <a:srgbClr val="002060"/>
                </a:solidFill>
              </a:rPr>
              <a:t>).</a:t>
            </a:r>
          </a:p>
          <a:p>
            <a:pPr algn="l">
              <a:tabLst>
                <a:tab pos="531813" algn="l"/>
              </a:tabLst>
              <a:defRPr/>
            </a:pPr>
            <a:endParaRPr lang="en-US" sz="2400" dirty="0">
              <a:solidFill>
                <a:srgbClr val="002060"/>
              </a:solidFill>
            </a:endParaRPr>
          </a:p>
          <a:p>
            <a:pPr algn="l">
              <a:tabLst>
                <a:tab pos="531813" algn="l"/>
              </a:tabLst>
              <a:defRPr/>
            </a:pPr>
            <a:r>
              <a:rPr lang="en-US" sz="2400" dirty="0" smtClean="0">
                <a:solidFill>
                  <a:srgbClr val="002060"/>
                </a:solidFill>
              </a:rPr>
              <a:t>	At that a problem of dependence of response PMT on Cherenkov light direction exists.</a:t>
            </a:r>
            <a:endParaRPr lang="en-US" sz="2400" dirty="0">
              <a:solidFill>
                <a:srgbClr val="002060"/>
              </a:solidFill>
            </a:endParaRPr>
          </a:p>
          <a:p>
            <a:pPr algn="l">
              <a:tabLst>
                <a:tab pos="531813" algn="l"/>
              </a:tabLst>
              <a:defRPr/>
            </a:pPr>
            <a:endParaRPr lang="en-US" sz="2400" dirty="0" smtClean="0">
              <a:solidFill>
                <a:srgbClr val="002060"/>
              </a:solidFill>
            </a:endParaRPr>
          </a:p>
        </p:txBody>
      </p:sp>
      <p:sp>
        <p:nvSpPr>
          <p:cNvPr id="2" name="Номер слайда 1"/>
          <p:cNvSpPr>
            <a:spLocks noGrp="1"/>
          </p:cNvSpPr>
          <p:nvPr>
            <p:ph type="sldNum" sz="quarter" idx="12"/>
          </p:nvPr>
        </p:nvSpPr>
        <p:spPr/>
        <p:txBody>
          <a:bodyPr/>
          <a:lstStyle/>
          <a:p>
            <a:pPr>
              <a:defRPr/>
            </a:pPr>
            <a:fld id="{A622A6D1-F55A-46B1-A6CC-7E40EA8E16B0}" type="slidenum">
              <a:rPr lang="ru-RU" altLang="ru-RU" smtClean="0"/>
              <a:pPr>
                <a:defRPr/>
              </a:pPr>
              <a:t>2</a:t>
            </a:fld>
            <a:endParaRPr lang="ru-RU" altLang="ru-RU"/>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6"/>
          <p:cNvSpPr>
            <a:spLocks noGrp="1" noChangeArrowheads="1"/>
          </p:cNvSpPr>
          <p:nvPr>
            <p:ph type="sldNum" sz="quarter" idx="12"/>
          </p:nvPr>
        </p:nvSpPr>
        <p:spPr>
          <a:noFill/>
          <a:ln>
            <a:miter lim="800000"/>
            <a:headEnd/>
            <a:tailEnd/>
          </a:ln>
        </p:spPr>
        <p:txBody>
          <a:bodyPr/>
          <a:lstStyle/>
          <a:p>
            <a:fld id="{170E466B-5429-4AC9-BEA8-FA79188EB6ED}" type="slidenum">
              <a:rPr lang="ru-RU" altLang="ru-RU" smtClean="0">
                <a:cs typeface="Arial" charset="0"/>
              </a:rPr>
              <a:pPr/>
              <a:t>20</a:t>
            </a:fld>
            <a:endParaRPr lang="ru-RU" altLang="ru-RU" smtClean="0">
              <a:cs typeface="Arial" charset="0"/>
            </a:endParaRPr>
          </a:p>
        </p:txBody>
      </p:sp>
      <p:sp>
        <p:nvSpPr>
          <p:cNvPr id="51202" name="Прямоугольник 4"/>
          <p:cNvSpPr>
            <a:spLocks noChangeArrowheads="1"/>
          </p:cNvSpPr>
          <p:nvPr/>
        </p:nvSpPr>
        <p:spPr bwMode="auto">
          <a:xfrm>
            <a:off x="540072" y="980728"/>
            <a:ext cx="8280400" cy="5078313"/>
          </a:xfrm>
          <a:prstGeom prst="rect">
            <a:avLst/>
          </a:prstGeom>
          <a:noFill/>
          <a:ln w="9525">
            <a:noFill/>
            <a:miter lim="800000"/>
            <a:headEnd/>
            <a:tailEnd/>
          </a:ln>
        </p:spPr>
        <p:txBody>
          <a:bodyPr>
            <a:spAutoFit/>
          </a:bodyPr>
          <a:lstStyle/>
          <a:p>
            <a:r>
              <a:rPr lang="en-US" sz="2400" dirty="0">
                <a:solidFill>
                  <a:srgbClr val="CC0000"/>
                </a:solidFill>
              </a:rPr>
              <a:t> </a:t>
            </a:r>
            <a:endParaRPr lang="ru-RU" sz="2400" dirty="0">
              <a:solidFill>
                <a:srgbClr val="CC0000"/>
              </a:solidFill>
            </a:endParaRPr>
          </a:p>
          <a:p>
            <a:r>
              <a:rPr lang="en-US" dirty="0"/>
              <a:t>	</a:t>
            </a:r>
            <a:r>
              <a:rPr lang="en-US" sz="2000" dirty="0"/>
              <a:t>It is supposed to reform the existing spatial lattice of QSM-6 by increasing the distances between them and to add additional new </a:t>
            </a:r>
            <a:r>
              <a:rPr lang="ru-RU" sz="2000" dirty="0"/>
              <a:t>quasispherical </a:t>
            </a:r>
            <a:r>
              <a:rPr lang="ru-RU" sz="2000" dirty="0" err="1"/>
              <a:t>modules</a:t>
            </a:r>
            <a:r>
              <a:rPr lang="ru-RU" sz="2000" dirty="0"/>
              <a:t> (QSM-14), </a:t>
            </a:r>
            <a:r>
              <a:rPr lang="ru-RU" sz="2000" dirty="0" err="1"/>
              <a:t>which</a:t>
            </a:r>
            <a:r>
              <a:rPr lang="ru-RU" sz="2000" dirty="0"/>
              <a:t> </a:t>
            </a:r>
            <a:r>
              <a:rPr lang="ru-RU" sz="2000" dirty="0" err="1"/>
              <a:t>will</a:t>
            </a:r>
            <a:r>
              <a:rPr lang="ru-RU" sz="2000" dirty="0"/>
              <a:t> </a:t>
            </a:r>
            <a:r>
              <a:rPr lang="ru-RU" sz="2000" dirty="0" err="1"/>
              <a:t>be</a:t>
            </a:r>
            <a:r>
              <a:rPr lang="ru-RU" sz="2000" dirty="0"/>
              <a:t> </a:t>
            </a:r>
            <a:r>
              <a:rPr lang="ru-RU" sz="2000" dirty="0" err="1"/>
              <a:t>developed</a:t>
            </a:r>
            <a:r>
              <a:rPr lang="en-US" sz="2000" dirty="0"/>
              <a:t>.</a:t>
            </a:r>
          </a:p>
          <a:p>
            <a:endParaRPr lang="en-US" sz="2000" dirty="0"/>
          </a:p>
          <a:p>
            <a:r>
              <a:rPr lang="en-US" sz="2000" dirty="0"/>
              <a:t>	I</a:t>
            </a:r>
            <a:r>
              <a:rPr lang="ru-RU" sz="2000" dirty="0"/>
              <a:t>t </a:t>
            </a:r>
            <a:r>
              <a:rPr lang="ru-RU" sz="2000" dirty="0" err="1"/>
              <a:t>is</a:t>
            </a:r>
            <a:r>
              <a:rPr lang="ru-RU" sz="2000" dirty="0"/>
              <a:t> </a:t>
            </a:r>
            <a:r>
              <a:rPr lang="en-US" sz="2000" dirty="0"/>
              <a:t>supposed</a:t>
            </a:r>
            <a:r>
              <a:rPr lang="ru-RU" sz="2000" dirty="0"/>
              <a:t> </a:t>
            </a:r>
            <a:r>
              <a:rPr lang="en-US" sz="2000" dirty="0"/>
              <a:t>also </a:t>
            </a:r>
            <a:r>
              <a:rPr lang="ru-RU" sz="2000" dirty="0" err="1"/>
              <a:t>to</a:t>
            </a:r>
            <a:r>
              <a:rPr lang="ru-RU" sz="2000" dirty="0"/>
              <a:t> </a:t>
            </a:r>
            <a:r>
              <a:rPr lang="ru-RU" sz="2000" dirty="0" err="1"/>
              <a:t>place</a:t>
            </a:r>
            <a:r>
              <a:rPr lang="ru-RU" sz="2000" dirty="0"/>
              <a:t> </a:t>
            </a:r>
            <a:r>
              <a:rPr lang="ru-RU" sz="2000" dirty="0" err="1"/>
              <a:t>new</a:t>
            </a:r>
            <a:r>
              <a:rPr lang="ru-RU" sz="2000" dirty="0"/>
              <a:t> </a:t>
            </a:r>
            <a:r>
              <a:rPr lang="ru-RU" sz="2000" dirty="0" err="1"/>
              <a:t>modules</a:t>
            </a:r>
            <a:r>
              <a:rPr lang="ru-RU" sz="2000" dirty="0"/>
              <a:t> </a:t>
            </a:r>
            <a:r>
              <a:rPr lang="ru-RU" sz="2000" dirty="0" err="1"/>
              <a:t>of</a:t>
            </a:r>
            <a:r>
              <a:rPr lang="ru-RU" sz="2000" dirty="0"/>
              <a:t> </a:t>
            </a:r>
            <a:r>
              <a:rPr lang="ru-RU" sz="2000" dirty="0" err="1"/>
              <a:t>the</a:t>
            </a:r>
            <a:r>
              <a:rPr lang="ru-RU" sz="2000" dirty="0"/>
              <a:t> </a:t>
            </a:r>
            <a:r>
              <a:rPr lang="ru-RU" sz="2000" dirty="0" err="1"/>
              <a:t>largest</a:t>
            </a:r>
            <a:r>
              <a:rPr lang="ru-RU" sz="2000" dirty="0"/>
              <a:t> </a:t>
            </a:r>
            <a:r>
              <a:rPr lang="ru-RU" sz="2000" dirty="0" err="1"/>
              <a:t>neutrino</a:t>
            </a:r>
            <a:r>
              <a:rPr lang="ru-RU" sz="2000" dirty="0"/>
              <a:t> </a:t>
            </a:r>
            <a:r>
              <a:rPr lang="ru-RU" sz="2000" dirty="0" err="1"/>
              <a:t>telescopes</a:t>
            </a:r>
            <a:r>
              <a:rPr lang="ru-RU" sz="2000" dirty="0"/>
              <a:t> </a:t>
            </a:r>
            <a:r>
              <a:rPr lang="ru-RU" sz="2000" dirty="0" err="1"/>
              <a:t>in</a:t>
            </a:r>
            <a:r>
              <a:rPr lang="ru-RU" sz="2000" dirty="0"/>
              <a:t> </a:t>
            </a:r>
            <a:r>
              <a:rPr lang="ru-RU" sz="2000" dirty="0" err="1"/>
              <a:t>the</a:t>
            </a:r>
            <a:r>
              <a:rPr lang="ru-RU" sz="2000" dirty="0"/>
              <a:t> </a:t>
            </a:r>
            <a:r>
              <a:rPr lang="ru-RU" sz="2000" dirty="0" err="1"/>
              <a:t>water</a:t>
            </a:r>
            <a:r>
              <a:rPr lang="ru-RU" sz="2000" dirty="0"/>
              <a:t> </a:t>
            </a:r>
            <a:r>
              <a:rPr lang="ru-RU" sz="2000" dirty="0" err="1"/>
              <a:t>reservoir</a:t>
            </a:r>
            <a:r>
              <a:rPr lang="ru-RU" sz="2000" dirty="0"/>
              <a:t>: </a:t>
            </a:r>
            <a:r>
              <a:rPr lang="ru-RU" sz="2000" dirty="0" err="1"/>
              <a:t>IceCube</a:t>
            </a:r>
            <a:r>
              <a:rPr lang="ru-RU" sz="2000" dirty="0"/>
              <a:t>, </a:t>
            </a:r>
            <a:r>
              <a:rPr lang="ru-RU" sz="2000" dirty="0" smtClean="0"/>
              <a:t>KM3Ne</a:t>
            </a:r>
            <a:r>
              <a:rPr lang="en-US" sz="2000" dirty="0" smtClean="0"/>
              <a:t>T</a:t>
            </a:r>
            <a:r>
              <a:rPr lang="ru-RU" sz="2000" dirty="0" smtClean="0"/>
              <a:t> </a:t>
            </a:r>
            <a:r>
              <a:rPr lang="ru-RU" sz="2000" dirty="0" err="1"/>
              <a:t>and</a:t>
            </a:r>
            <a:r>
              <a:rPr lang="ru-RU" sz="2000" dirty="0"/>
              <a:t> </a:t>
            </a:r>
            <a:r>
              <a:rPr lang="ru-RU" sz="2000" dirty="0" err="1"/>
              <a:t>Baikal</a:t>
            </a:r>
            <a:r>
              <a:rPr lang="en-US" sz="2000" dirty="0"/>
              <a:t> - </a:t>
            </a:r>
            <a:r>
              <a:rPr lang="ru-RU" sz="2000" dirty="0" err="1"/>
              <a:t>several</a:t>
            </a:r>
            <a:r>
              <a:rPr lang="ru-RU" sz="2000" dirty="0"/>
              <a:t> </a:t>
            </a:r>
            <a:r>
              <a:rPr lang="ru-RU" sz="2000" dirty="0" err="1"/>
              <a:t>samples</a:t>
            </a:r>
            <a:r>
              <a:rPr lang="ru-RU" sz="2000" dirty="0"/>
              <a:t> </a:t>
            </a:r>
            <a:r>
              <a:rPr lang="ru-RU" sz="2000" dirty="0" err="1"/>
              <a:t>of</a:t>
            </a:r>
            <a:r>
              <a:rPr lang="ru-RU" sz="2000" dirty="0"/>
              <a:t> </a:t>
            </a:r>
            <a:r>
              <a:rPr lang="ru-RU" sz="2000" dirty="0" err="1"/>
              <a:t>each</a:t>
            </a:r>
            <a:r>
              <a:rPr lang="ru-RU" sz="2000" dirty="0"/>
              <a:t> </a:t>
            </a:r>
            <a:r>
              <a:rPr lang="ru-RU" sz="2000" dirty="0" err="1"/>
              <a:t>module</a:t>
            </a:r>
            <a:r>
              <a:rPr lang="en-US" sz="2000" dirty="0"/>
              <a:t>.</a:t>
            </a:r>
          </a:p>
          <a:p>
            <a:endParaRPr lang="ru-RU" sz="2000" dirty="0"/>
          </a:p>
          <a:p>
            <a:r>
              <a:rPr lang="en-US" sz="2000" dirty="0"/>
              <a:t> 	The purpose of this experiment: </a:t>
            </a:r>
          </a:p>
          <a:p>
            <a:endParaRPr lang="en-US" sz="2000" dirty="0"/>
          </a:p>
          <a:p>
            <a:r>
              <a:rPr lang="en-US" sz="2000" dirty="0"/>
              <a:t>     - to </a:t>
            </a:r>
            <a:r>
              <a:rPr lang="ru-RU" sz="2000" dirty="0" err="1"/>
              <a:t>carry</a:t>
            </a:r>
            <a:r>
              <a:rPr lang="ru-RU" sz="2000" dirty="0"/>
              <a:t> </a:t>
            </a:r>
            <a:r>
              <a:rPr lang="ru-RU" sz="2000" dirty="0" err="1"/>
              <a:t>out</a:t>
            </a:r>
            <a:r>
              <a:rPr lang="ru-RU" sz="2000" dirty="0"/>
              <a:t> </a:t>
            </a:r>
            <a:r>
              <a:rPr lang="ru-RU" sz="2000" dirty="0" err="1">
                <a:solidFill>
                  <a:srgbClr val="000099"/>
                </a:solidFill>
              </a:rPr>
              <a:t>mutual</a:t>
            </a:r>
            <a:r>
              <a:rPr lang="ru-RU" sz="2000" dirty="0">
                <a:solidFill>
                  <a:srgbClr val="000099"/>
                </a:solidFill>
              </a:rPr>
              <a:t> </a:t>
            </a:r>
            <a:r>
              <a:rPr lang="ru-RU" sz="2000" dirty="0" err="1">
                <a:solidFill>
                  <a:srgbClr val="000099"/>
                </a:solidFill>
              </a:rPr>
              <a:t>calibration</a:t>
            </a:r>
            <a:r>
              <a:rPr lang="ru-RU" sz="2000" dirty="0">
                <a:solidFill>
                  <a:srgbClr val="000099"/>
                </a:solidFill>
              </a:rPr>
              <a:t> </a:t>
            </a:r>
            <a:r>
              <a:rPr lang="ru-RU" sz="2000" dirty="0" err="1"/>
              <a:t>of</a:t>
            </a:r>
            <a:r>
              <a:rPr lang="ru-RU" sz="2000" dirty="0"/>
              <a:t> </a:t>
            </a:r>
            <a:r>
              <a:rPr lang="ru-RU" sz="2000" dirty="0" err="1"/>
              <a:t>all</a:t>
            </a:r>
            <a:r>
              <a:rPr lang="ru-RU" sz="2000" dirty="0"/>
              <a:t> </a:t>
            </a:r>
            <a:r>
              <a:rPr lang="ru-RU" sz="2000" dirty="0" err="1"/>
              <a:t>modules</a:t>
            </a:r>
            <a:r>
              <a:rPr lang="ru-RU" sz="2000" dirty="0"/>
              <a:t> </a:t>
            </a:r>
            <a:r>
              <a:rPr lang="ru-RU" sz="2000" dirty="0" err="1"/>
              <a:t>at</a:t>
            </a:r>
            <a:r>
              <a:rPr lang="ru-RU" sz="2000" dirty="0"/>
              <a:t> </a:t>
            </a:r>
            <a:r>
              <a:rPr lang="en-US" sz="2000" dirty="0"/>
              <a:t>detection of:</a:t>
            </a:r>
            <a:r>
              <a:rPr lang="ru-RU" sz="2000" dirty="0"/>
              <a:t> </a:t>
            </a:r>
            <a:endParaRPr lang="en-US" sz="2000" dirty="0"/>
          </a:p>
          <a:p>
            <a:r>
              <a:rPr lang="ru-RU" sz="2000" dirty="0" err="1"/>
              <a:t>single</a:t>
            </a:r>
            <a:r>
              <a:rPr lang="ru-RU" sz="2000" dirty="0"/>
              <a:t> muons, muon </a:t>
            </a:r>
            <a:r>
              <a:rPr lang="en-US" sz="2000" dirty="0"/>
              <a:t>bundles</a:t>
            </a:r>
            <a:r>
              <a:rPr lang="ru-RU" sz="2000" dirty="0"/>
              <a:t>, </a:t>
            </a:r>
            <a:r>
              <a:rPr lang="ru-RU" sz="2000" dirty="0" err="1"/>
              <a:t>cascade</a:t>
            </a:r>
            <a:r>
              <a:rPr lang="ru-RU" sz="2000" dirty="0"/>
              <a:t> </a:t>
            </a:r>
            <a:r>
              <a:rPr lang="ru-RU" sz="2000" dirty="0" err="1"/>
              <a:t>showers</a:t>
            </a:r>
            <a:r>
              <a:rPr lang="en-US" sz="2000" dirty="0"/>
              <a:t>;</a:t>
            </a:r>
          </a:p>
          <a:p>
            <a:r>
              <a:rPr lang="ru-RU" sz="2000" dirty="0"/>
              <a:t> </a:t>
            </a:r>
            <a:endParaRPr lang="en-US" sz="2000" dirty="0"/>
          </a:p>
          <a:p>
            <a:r>
              <a:rPr lang="en-US" sz="2000" dirty="0"/>
              <a:t>     - </a:t>
            </a:r>
            <a:r>
              <a:rPr lang="ru-RU" sz="2000" dirty="0" err="1"/>
              <a:t>to</a:t>
            </a:r>
            <a:r>
              <a:rPr lang="ru-RU" sz="2000" dirty="0"/>
              <a:t> </a:t>
            </a:r>
            <a:r>
              <a:rPr lang="ru-RU" sz="2000" dirty="0" err="1"/>
              <a:t>study</a:t>
            </a:r>
            <a:r>
              <a:rPr lang="ru-RU" sz="2000" dirty="0"/>
              <a:t> </a:t>
            </a:r>
            <a:r>
              <a:rPr lang="en-US" sz="2000" dirty="0" smtClean="0"/>
              <a:t>characteristics </a:t>
            </a:r>
            <a:r>
              <a:rPr lang="ru-RU" sz="2000" dirty="0" err="1"/>
              <a:t>of</a:t>
            </a:r>
            <a:r>
              <a:rPr lang="ru-RU" sz="2000" dirty="0"/>
              <a:t> </a:t>
            </a:r>
            <a:r>
              <a:rPr lang="ru-RU" sz="2000" dirty="0" err="1"/>
              <a:t>the</a:t>
            </a:r>
            <a:r>
              <a:rPr lang="ru-RU" sz="2000" dirty="0"/>
              <a:t> </a:t>
            </a:r>
            <a:r>
              <a:rPr lang="ru-RU" sz="2000" dirty="0" err="1"/>
              <a:t>modules</a:t>
            </a:r>
            <a:r>
              <a:rPr lang="en-US" sz="2000" dirty="0"/>
              <a:t> </a:t>
            </a:r>
            <a:r>
              <a:rPr lang="en-US" sz="2000" dirty="0" smtClean="0"/>
              <a:t>and their </a:t>
            </a:r>
            <a:r>
              <a:rPr lang="ru-RU" sz="2000" dirty="0" err="1" smtClean="0">
                <a:solidFill>
                  <a:srgbClr val="000099"/>
                </a:solidFill>
              </a:rPr>
              <a:t>temporal</a:t>
            </a:r>
            <a:r>
              <a:rPr lang="ru-RU" sz="2000" dirty="0" smtClean="0">
                <a:solidFill>
                  <a:srgbClr val="000099"/>
                </a:solidFill>
              </a:rPr>
              <a:t> </a:t>
            </a:r>
            <a:r>
              <a:rPr lang="ru-RU" sz="2000" dirty="0" err="1">
                <a:solidFill>
                  <a:srgbClr val="000099"/>
                </a:solidFill>
              </a:rPr>
              <a:t>stability</a:t>
            </a:r>
            <a:r>
              <a:rPr lang="ru-RU" sz="2000" dirty="0">
                <a:solidFill>
                  <a:srgbClr val="000099"/>
                </a:solidFill>
              </a:rPr>
              <a:t> </a:t>
            </a:r>
            <a:r>
              <a:rPr lang="ru-RU" sz="2000" dirty="0" err="1" smtClean="0"/>
              <a:t>over</a:t>
            </a:r>
            <a:r>
              <a:rPr lang="ru-RU" sz="2000" dirty="0" smtClean="0"/>
              <a:t> </a:t>
            </a:r>
            <a:r>
              <a:rPr lang="ru-RU" sz="2000" dirty="0"/>
              <a:t>a </a:t>
            </a:r>
            <a:r>
              <a:rPr lang="ru-RU" sz="2000" dirty="0" err="1"/>
              <a:t>long</a:t>
            </a:r>
            <a:r>
              <a:rPr lang="ru-RU" sz="2000" dirty="0"/>
              <a:t> </a:t>
            </a:r>
            <a:r>
              <a:rPr lang="ru-RU" sz="2000" dirty="0" err="1"/>
              <a:t>period</a:t>
            </a:r>
            <a:r>
              <a:rPr lang="en-US" sz="2000" dirty="0"/>
              <a:t> of time</a:t>
            </a:r>
            <a:r>
              <a:rPr lang="en-US" sz="2000" dirty="0" smtClean="0"/>
              <a:t>.</a:t>
            </a:r>
            <a:endParaRPr lang="en-US" sz="2000" dirty="0"/>
          </a:p>
        </p:txBody>
      </p:sp>
      <p:sp>
        <p:nvSpPr>
          <p:cNvPr id="2" name="Прямоугольник 1"/>
          <p:cNvSpPr/>
          <p:nvPr/>
        </p:nvSpPr>
        <p:spPr>
          <a:xfrm>
            <a:off x="395536" y="313492"/>
            <a:ext cx="8707189" cy="523220"/>
          </a:xfrm>
          <a:prstGeom prst="rect">
            <a:avLst/>
          </a:prstGeom>
          <a:noFill/>
          <a:ln w="9525">
            <a:noFill/>
            <a:miter lim="800000"/>
            <a:headEnd/>
            <a:tailEnd/>
          </a:ln>
        </p:spPr>
        <p:txBody>
          <a:bodyPr wrap="square">
            <a:spAutoFit/>
          </a:bodyPr>
          <a:lstStyle/>
          <a:p>
            <a:pPr algn="ctr"/>
            <a:r>
              <a:rPr lang="en-US" sz="2800" b="1" dirty="0">
                <a:solidFill>
                  <a:srgbClr val="000099"/>
                </a:solidFill>
                <a:latin typeface="+mj-lt"/>
                <a:ea typeface="+mj-ea"/>
                <a:cs typeface="+mj-cs"/>
              </a:rPr>
              <a:t>Perspectives of CWD NEVOD development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Номер слайда 1"/>
          <p:cNvSpPr>
            <a:spLocks noGrp="1"/>
          </p:cNvSpPr>
          <p:nvPr>
            <p:ph type="sldNum" sz="quarter" idx="12"/>
          </p:nvPr>
        </p:nvSpPr>
        <p:spPr>
          <a:noFill/>
          <a:ln>
            <a:miter lim="800000"/>
            <a:headEnd/>
            <a:tailEnd/>
          </a:ln>
        </p:spPr>
        <p:txBody>
          <a:bodyPr/>
          <a:lstStyle/>
          <a:p>
            <a:fld id="{E0444EDE-4BE8-4EF7-B972-332A6E1F26F6}" type="slidenum">
              <a:rPr lang="ru-RU" altLang="ru-RU" smtClean="0">
                <a:cs typeface="Arial" charset="0"/>
              </a:rPr>
              <a:pPr/>
              <a:t>21</a:t>
            </a:fld>
            <a:endParaRPr lang="ru-RU" altLang="ru-RU" smtClean="0">
              <a:cs typeface="Arial" charset="0"/>
            </a:endParaRPr>
          </a:p>
        </p:txBody>
      </p:sp>
      <p:sp>
        <p:nvSpPr>
          <p:cNvPr id="53250" name="Прямоугольник 2"/>
          <p:cNvSpPr>
            <a:spLocks noChangeArrowheads="1"/>
          </p:cNvSpPr>
          <p:nvPr/>
        </p:nvSpPr>
        <p:spPr bwMode="auto">
          <a:xfrm>
            <a:off x="539552" y="166006"/>
            <a:ext cx="7829674" cy="523220"/>
          </a:xfrm>
          <a:prstGeom prst="rect">
            <a:avLst/>
          </a:prstGeom>
          <a:noFill/>
          <a:ln w="9525">
            <a:noFill/>
            <a:miter lim="800000"/>
            <a:headEnd/>
            <a:tailEnd/>
          </a:ln>
        </p:spPr>
        <p:txBody>
          <a:bodyPr wrap="square">
            <a:spAutoFit/>
          </a:bodyPr>
          <a:lstStyle/>
          <a:p>
            <a:pPr algn="ctr"/>
            <a:r>
              <a:rPr lang="en-US" sz="2800" b="1" dirty="0" smtClean="0">
                <a:solidFill>
                  <a:srgbClr val="000099"/>
                </a:solidFill>
                <a:latin typeface="+mj-lt"/>
                <a:ea typeface="+mj-ea"/>
                <a:cs typeface="+mj-cs"/>
              </a:rPr>
              <a:t>A scheme </a:t>
            </a:r>
            <a:r>
              <a:rPr lang="en-US" sz="2800" b="1" dirty="0">
                <a:solidFill>
                  <a:srgbClr val="000099"/>
                </a:solidFill>
                <a:latin typeface="+mj-lt"/>
                <a:ea typeface="+mj-ea"/>
                <a:cs typeface="+mj-cs"/>
              </a:rPr>
              <a:t>of new generation of CWD NEVOD</a:t>
            </a:r>
            <a:endParaRPr lang="ru-RU" sz="2800" b="1" dirty="0">
              <a:solidFill>
                <a:srgbClr val="000099"/>
              </a:solidFill>
              <a:latin typeface="+mj-lt"/>
              <a:ea typeface="+mj-ea"/>
              <a:cs typeface="+mj-cs"/>
            </a:endParaRPr>
          </a:p>
        </p:txBody>
      </p:sp>
      <p:grpSp>
        <p:nvGrpSpPr>
          <p:cNvPr id="3" name="Группа 2"/>
          <p:cNvGrpSpPr/>
          <p:nvPr/>
        </p:nvGrpSpPr>
        <p:grpSpPr>
          <a:xfrm>
            <a:off x="323528" y="879569"/>
            <a:ext cx="8568952" cy="5717783"/>
            <a:chOff x="323528" y="879569"/>
            <a:chExt cx="8568952" cy="5717783"/>
          </a:xfrm>
        </p:grpSpPr>
        <p:pic>
          <p:nvPicPr>
            <p:cNvPr id="24578" name="Picture 2" descr="\\Shef\Public\NS\RICH\New_NEVO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879569"/>
              <a:ext cx="8568952" cy="571778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716016" y="908720"/>
              <a:ext cx="2160240" cy="245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Optical module KM3NeT</a:t>
              </a:r>
              <a:endParaRPr lang="ru-RU" sz="1400" dirty="0">
                <a:solidFill>
                  <a:schemeClr val="tx1"/>
                </a:solidFill>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3" name="Object 5"/>
          <p:cNvGraphicFramePr>
            <a:graphicFrameLocks noChangeAspect="1"/>
          </p:cNvGraphicFramePr>
          <p:nvPr>
            <p:extLst>
              <p:ext uri="{D42A27DB-BD31-4B8C-83A1-F6EECF244321}">
                <p14:modId xmlns:p14="http://schemas.microsoft.com/office/powerpoint/2010/main" val="2325863959"/>
              </p:ext>
            </p:extLst>
          </p:nvPr>
        </p:nvGraphicFramePr>
        <p:xfrm>
          <a:off x="395536" y="995114"/>
          <a:ext cx="2592388" cy="1989138"/>
        </p:xfrm>
        <a:graphic>
          <a:graphicData uri="http://schemas.openxmlformats.org/presentationml/2006/ole">
            <mc:AlternateContent xmlns:mc="http://schemas.openxmlformats.org/markup-compatibility/2006">
              <mc:Choice xmlns:v="urn:schemas-microsoft-com:vml" Requires="v">
                <p:oleObj spid="_x0000_s22647" name="Visio" r:id="rId3" imgW="3307690" imgH="2538679" progId="Visio.Drawing.11">
                  <p:embed/>
                </p:oleObj>
              </mc:Choice>
              <mc:Fallback>
                <p:oleObj name="Visio" r:id="rId3" imgW="3307690" imgH="2538679" progId="Visio.Drawing.11">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995114"/>
                        <a:ext cx="2592388" cy="1989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534" name="Object 6"/>
          <p:cNvGraphicFramePr>
            <a:graphicFrameLocks noChangeAspect="1"/>
          </p:cNvGraphicFramePr>
          <p:nvPr>
            <p:extLst>
              <p:ext uri="{D42A27DB-BD31-4B8C-83A1-F6EECF244321}">
                <p14:modId xmlns:p14="http://schemas.microsoft.com/office/powerpoint/2010/main" val="1198368273"/>
              </p:ext>
            </p:extLst>
          </p:nvPr>
        </p:nvGraphicFramePr>
        <p:xfrm>
          <a:off x="3348286" y="995114"/>
          <a:ext cx="2590800" cy="1990725"/>
        </p:xfrm>
        <a:graphic>
          <a:graphicData uri="http://schemas.openxmlformats.org/presentationml/2006/ole">
            <mc:AlternateContent xmlns:mc="http://schemas.openxmlformats.org/markup-compatibility/2006">
              <mc:Choice xmlns:v="urn:schemas-microsoft-com:vml" Requires="v">
                <p:oleObj spid="_x0000_s22648" name="Visio" r:id="rId5" imgW="3323234" imgH="2554834" progId="Visio.Drawing.11">
                  <p:embed/>
                </p:oleObj>
              </mc:Choice>
              <mc:Fallback>
                <p:oleObj name="Visio" r:id="rId5" imgW="3323234" imgH="2554834" progId="Visio.Drawing.11">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8286" y="995114"/>
                        <a:ext cx="2590800" cy="1990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536" name="Rectangle 3"/>
          <p:cNvSpPr>
            <a:spLocks noGrp="1" noChangeArrowheads="1"/>
          </p:cNvSpPr>
          <p:nvPr>
            <p:ph type="ctrTitle"/>
          </p:nvPr>
        </p:nvSpPr>
        <p:spPr>
          <a:xfrm>
            <a:off x="19050" y="70971"/>
            <a:ext cx="9017000" cy="523220"/>
          </a:xfrm>
          <a:noFill/>
          <a:ln w="9525">
            <a:noFill/>
            <a:miter lim="800000"/>
            <a:headEnd/>
            <a:tailEnd/>
          </a:ln>
        </p:spPr>
        <p:txBody>
          <a:bodyPr>
            <a:spAutoFit/>
          </a:bodyPr>
          <a:lstStyle/>
          <a:p>
            <a:r>
              <a:rPr lang="en-US" altLang="ru-RU" sz="2800" b="1" kern="1200" dirty="0">
                <a:solidFill>
                  <a:srgbClr val="000099"/>
                </a:solidFill>
              </a:rPr>
              <a:t>Tendency of CWD measuring module development</a:t>
            </a:r>
            <a:endParaRPr lang="ru-RU" altLang="ru-RU" sz="2800" b="1" kern="1200" dirty="0">
              <a:solidFill>
                <a:srgbClr val="000099"/>
              </a:solidFill>
            </a:endParaRPr>
          </a:p>
        </p:txBody>
      </p:sp>
      <p:sp>
        <p:nvSpPr>
          <p:cNvPr id="22537"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tLang="ru-RU"/>
          </a:p>
        </p:txBody>
      </p:sp>
      <p:graphicFrame>
        <p:nvGraphicFramePr>
          <p:cNvPr id="22535" name="Object 7"/>
          <p:cNvGraphicFramePr>
            <a:graphicFrameLocks noChangeAspect="1"/>
          </p:cNvGraphicFramePr>
          <p:nvPr>
            <p:extLst>
              <p:ext uri="{D42A27DB-BD31-4B8C-83A1-F6EECF244321}">
                <p14:modId xmlns:p14="http://schemas.microsoft.com/office/powerpoint/2010/main" val="711308576"/>
              </p:ext>
            </p:extLst>
          </p:nvPr>
        </p:nvGraphicFramePr>
        <p:xfrm>
          <a:off x="6301036" y="995114"/>
          <a:ext cx="2663825" cy="2001838"/>
        </p:xfrm>
        <a:graphic>
          <a:graphicData uri="http://schemas.openxmlformats.org/presentationml/2006/ole">
            <mc:AlternateContent xmlns:mc="http://schemas.openxmlformats.org/markup-compatibility/2006">
              <mc:Choice xmlns:v="urn:schemas-microsoft-com:vml" Requires="v">
                <p:oleObj spid="_x0000_s22649" name="Visio" r:id="rId7" imgW="3361639" imgH="2524049" progId="Visio.Drawing.11">
                  <p:embed/>
                </p:oleObj>
              </mc:Choice>
              <mc:Fallback>
                <p:oleObj name="Visio" r:id="rId7" imgW="3361639" imgH="2524049" progId="Visio.Drawing.11">
                  <p:embed/>
                  <p:pic>
                    <p:nvPicPr>
                      <p:cNvPr id="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1036" y="995114"/>
                        <a:ext cx="2663825" cy="2001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2538" name="Рисунок 1"/>
          <p:cNvPicPr>
            <a:picLocks noChangeAspect="1"/>
          </p:cNvPicPr>
          <p:nvPr/>
        </p:nvPicPr>
        <p:blipFill>
          <a:blip r:embed="rId9"/>
          <a:srcRect/>
          <a:stretch>
            <a:fillRect/>
          </a:stretch>
        </p:blipFill>
        <p:spPr bwMode="auto">
          <a:xfrm>
            <a:off x="6372474" y="3626445"/>
            <a:ext cx="2592387" cy="2489200"/>
          </a:xfrm>
          <a:prstGeom prst="rect">
            <a:avLst/>
          </a:prstGeom>
          <a:noFill/>
          <a:ln w="9525">
            <a:noFill/>
            <a:miter lim="800000"/>
            <a:headEnd/>
            <a:tailEnd/>
          </a:ln>
        </p:spPr>
      </p:pic>
      <p:pic>
        <p:nvPicPr>
          <p:cNvPr id="22539" name="Picture 13"/>
          <p:cNvPicPr>
            <a:picLocks noChangeAspect="1" noChangeArrowheads="1"/>
          </p:cNvPicPr>
          <p:nvPr/>
        </p:nvPicPr>
        <p:blipFill>
          <a:blip r:embed="rId10"/>
          <a:srcRect/>
          <a:stretch>
            <a:fillRect/>
          </a:stretch>
        </p:blipFill>
        <p:spPr bwMode="auto">
          <a:xfrm>
            <a:off x="3529261" y="3610570"/>
            <a:ext cx="2411413" cy="2554287"/>
          </a:xfrm>
          <a:prstGeom prst="rect">
            <a:avLst/>
          </a:prstGeom>
          <a:noFill/>
          <a:ln w="9525">
            <a:noFill/>
            <a:miter lim="800000"/>
            <a:headEnd/>
            <a:tailEnd/>
          </a:ln>
        </p:spPr>
      </p:pic>
      <p:pic>
        <p:nvPicPr>
          <p:cNvPr id="22540" name="Picture 13" descr="D:\Буклет\Figi\page3_pic2.JPG"/>
          <p:cNvPicPr>
            <a:picLocks noChangeAspect="1" noChangeArrowheads="1"/>
          </p:cNvPicPr>
          <p:nvPr/>
        </p:nvPicPr>
        <p:blipFill>
          <a:blip r:embed="rId11"/>
          <a:srcRect/>
          <a:stretch>
            <a:fillRect/>
          </a:stretch>
        </p:blipFill>
        <p:spPr bwMode="auto">
          <a:xfrm>
            <a:off x="403474" y="3645024"/>
            <a:ext cx="2513012" cy="2592388"/>
          </a:xfrm>
          <a:prstGeom prst="rect">
            <a:avLst/>
          </a:prstGeom>
          <a:noFill/>
          <a:ln w="9525">
            <a:noFill/>
            <a:miter lim="800000"/>
            <a:headEnd/>
            <a:tailEnd/>
          </a:ln>
        </p:spPr>
      </p:pic>
      <p:sp>
        <p:nvSpPr>
          <p:cNvPr id="2" name="TextBox 1"/>
          <p:cNvSpPr txBox="1"/>
          <p:nvPr/>
        </p:nvSpPr>
        <p:spPr>
          <a:xfrm>
            <a:off x="971600" y="6309320"/>
            <a:ext cx="1672253" cy="369332"/>
          </a:xfrm>
          <a:prstGeom prst="rect">
            <a:avLst/>
          </a:prstGeom>
          <a:noFill/>
        </p:spPr>
        <p:txBody>
          <a:bodyPr wrap="none" rtlCol="0">
            <a:spAutoFit/>
          </a:bodyPr>
          <a:lstStyle/>
          <a:p>
            <a:r>
              <a:rPr lang="en-US" dirty="0" smtClean="0"/>
              <a:t>NEVOD (6,14)</a:t>
            </a:r>
            <a:endParaRPr lang="ru-RU" dirty="0"/>
          </a:p>
        </p:txBody>
      </p:sp>
      <p:sp>
        <p:nvSpPr>
          <p:cNvPr id="11" name="TextBox 10"/>
          <p:cNvSpPr txBox="1"/>
          <p:nvPr/>
        </p:nvSpPr>
        <p:spPr>
          <a:xfrm>
            <a:off x="1043608" y="3068960"/>
            <a:ext cx="1390124" cy="369332"/>
          </a:xfrm>
          <a:prstGeom prst="rect">
            <a:avLst/>
          </a:prstGeom>
          <a:noFill/>
        </p:spPr>
        <p:txBody>
          <a:bodyPr wrap="none" rtlCol="0">
            <a:spAutoFit/>
          </a:bodyPr>
          <a:lstStyle/>
          <a:p>
            <a:r>
              <a:rPr lang="en-US" dirty="0" err="1" smtClean="0"/>
              <a:t>IceCube</a:t>
            </a:r>
            <a:r>
              <a:rPr lang="en-US" dirty="0" smtClean="0"/>
              <a:t> (1)</a:t>
            </a:r>
            <a:endParaRPr lang="ru-RU" dirty="0"/>
          </a:p>
        </p:txBody>
      </p:sp>
      <p:sp>
        <p:nvSpPr>
          <p:cNvPr id="12" name="TextBox 11"/>
          <p:cNvSpPr txBox="1"/>
          <p:nvPr/>
        </p:nvSpPr>
        <p:spPr>
          <a:xfrm>
            <a:off x="4213029" y="3068960"/>
            <a:ext cx="1159292" cy="369332"/>
          </a:xfrm>
          <a:prstGeom prst="rect">
            <a:avLst/>
          </a:prstGeom>
          <a:noFill/>
        </p:spPr>
        <p:txBody>
          <a:bodyPr wrap="none" rtlCol="0">
            <a:spAutoFit/>
          </a:bodyPr>
          <a:lstStyle/>
          <a:p>
            <a:r>
              <a:rPr lang="en-US" dirty="0" smtClean="0"/>
              <a:t>Baikal (2)</a:t>
            </a:r>
            <a:endParaRPr lang="ru-RU" dirty="0"/>
          </a:p>
        </p:txBody>
      </p:sp>
      <p:sp>
        <p:nvSpPr>
          <p:cNvPr id="13" name="TextBox 12"/>
          <p:cNvSpPr txBox="1"/>
          <p:nvPr/>
        </p:nvSpPr>
        <p:spPr>
          <a:xfrm>
            <a:off x="6876256" y="3068960"/>
            <a:ext cx="1603837" cy="369332"/>
          </a:xfrm>
          <a:prstGeom prst="rect">
            <a:avLst/>
          </a:prstGeom>
          <a:noFill/>
        </p:spPr>
        <p:txBody>
          <a:bodyPr wrap="none" rtlCol="0">
            <a:spAutoFit/>
          </a:bodyPr>
          <a:lstStyle/>
          <a:p>
            <a:r>
              <a:rPr lang="en-US" dirty="0" smtClean="0"/>
              <a:t>ANTARES (3)</a:t>
            </a:r>
            <a:endParaRPr lang="ru-RU" dirty="0"/>
          </a:p>
        </p:txBody>
      </p:sp>
      <p:sp>
        <p:nvSpPr>
          <p:cNvPr id="14" name="TextBox 13"/>
          <p:cNvSpPr txBox="1"/>
          <p:nvPr/>
        </p:nvSpPr>
        <p:spPr>
          <a:xfrm>
            <a:off x="3707904" y="6309320"/>
            <a:ext cx="2159566" cy="369332"/>
          </a:xfrm>
          <a:prstGeom prst="rect">
            <a:avLst/>
          </a:prstGeom>
          <a:noFill/>
        </p:spPr>
        <p:txBody>
          <a:bodyPr wrap="none" rtlCol="0">
            <a:spAutoFit/>
          </a:bodyPr>
          <a:lstStyle/>
          <a:p>
            <a:r>
              <a:rPr lang="en-US" dirty="0" smtClean="0"/>
              <a:t>IceCube-Gen2 (24)</a:t>
            </a:r>
            <a:endParaRPr lang="ru-RU" dirty="0"/>
          </a:p>
        </p:txBody>
      </p:sp>
      <p:sp>
        <p:nvSpPr>
          <p:cNvPr id="15" name="TextBox 14"/>
          <p:cNvSpPr txBox="1"/>
          <p:nvPr/>
        </p:nvSpPr>
        <p:spPr>
          <a:xfrm>
            <a:off x="6804248" y="6311662"/>
            <a:ext cx="1565493" cy="369332"/>
          </a:xfrm>
          <a:prstGeom prst="rect">
            <a:avLst/>
          </a:prstGeom>
          <a:noFill/>
        </p:spPr>
        <p:txBody>
          <a:bodyPr wrap="none" rtlCol="0">
            <a:spAutoFit/>
          </a:bodyPr>
          <a:lstStyle/>
          <a:p>
            <a:r>
              <a:rPr lang="en-US" dirty="0" smtClean="0"/>
              <a:t>KM3NeT (31)</a:t>
            </a:r>
            <a:endParaRPr lang="ru-RU" dirty="0"/>
          </a:p>
        </p:txBody>
      </p:sp>
      <p:sp>
        <p:nvSpPr>
          <p:cNvPr id="3" name="Номер слайда 2"/>
          <p:cNvSpPr>
            <a:spLocks noGrp="1"/>
          </p:cNvSpPr>
          <p:nvPr>
            <p:ph type="sldNum" sz="quarter" idx="12"/>
          </p:nvPr>
        </p:nvSpPr>
        <p:spPr/>
        <p:txBody>
          <a:bodyPr/>
          <a:lstStyle/>
          <a:p>
            <a:pPr>
              <a:defRPr/>
            </a:pPr>
            <a:fld id="{A622A6D1-F55A-46B1-A6CC-7E40EA8E16B0}" type="slidenum">
              <a:rPr lang="ru-RU" altLang="ru-RU" smtClean="0"/>
              <a:pPr>
                <a:defRPr/>
              </a:pPr>
              <a:t>22</a:t>
            </a:fld>
            <a:endParaRPr lang="ru-RU" altLang="ru-RU"/>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Номер слайда 1"/>
          <p:cNvSpPr>
            <a:spLocks noGrp="1"/>
          </p:cNvSpPr>
          <p:nvPr>
            <p:ph type="sldNum" sz="quarter" idx="12"/>
          </p:nvPr>
        </p:nvSpPr>
        <p:spPr>
          <a:noFill/>
          <a:ln>
            <a:miter lim="800000"/>
            <a:headEnd/>
            <a:tailEnd/>
          </a:ln>
        </p:spPr>
        <p:txBody>
          <a:bodyPr/>
          <a:lstStyle/>
          <a:p>
            <a:fld id="{56145D54-11B2-43FA-A4FC-39716EDCC5F6}" type="slidenum">
              <a:rPr lang="ru-RU" altLang="ru-RU" smtClean="0">
                <a:cs typeface="Arial" charset="0"/>
              </a:rPr>
              <a:pPr/>
              <a:t>23</a:t>
            </a:fld>
            <a:endParaRPr lang="ru-RU" altLang="ru-RU" smtClean="0">
              <a:cs typeface="Arial" charset="0"/>
            </a:endParaRPr>
          </a:p>
        </p:txBody>
      </p:sp>
      <p:sp>
        <p:nvSpPr>
          <p:cNvPr id="2" name="Прямоугольник 1"/>
          <p:cNvSpPr/>
          <p:nvPr/>
        </p:nvSpPr>
        <p:spPr>
          <a:xfrm>
            <a:off x="251520" y="1437973"/>
            <a:ext cx="8622258" cy="4007251"/>
          </a:xfrm>
          <a:prstGeom prst="rect">
            <a:avLst/>
          </a:prstGeom>
        </p:spPr>
        <p:txBody>
          <a:bodyPr wrap="square">
            <a:spAutoFit/>
          </a:bodyPr>
          <a:lstStyle/>
          <a:p>
            <a:r>
              <a:rPr lang="en-US" sz="2400" dirty="0">
                <a:solidFill>
                  <a:srgbClr val="002060"/>
                </a:solidFill>
              </a:rPr>
              <a:t> </a:t>
            </a:r>
            <a:endParaRPr lang="ru-RU" sz="2400" dirty="0">
              <a:solidFill>
                <a:srgbClr val="002060"/>
              </a:solidFill>
            </a:endParaRPr>
          </a:p>
          <a:p>
            <a:pPr marL="342900" indent="-342900">
              <a:lnSpc>
                <a:spcPct val="120000"/>
              </a:lnSpc>
              <a:spcBef>
                <a:spcPts val="0"/>
              </a:spcBef>
              <a:buFont typeface="Arial" panose="020B0604020202020204" pitchFamily="34" charset="0"/>
              <a:buChar char="•"/>
            </a:pPr>
            <a:r>
              <a:rPr lang="en-US" sz="2400" dirty="0" smtClean="0">
                <a:solidFill>
                  <a:srgbClr val="002060"/>
                </a:solidFill>
              </a:rPr>
              <a:t>NEVOD </a:t>
            </a:r>
            <a:r>
              <a:rPr lang="en-US" sz="2400" dirty="0">
                <a:solidFill>
                  <a:srgbClr val="002060"/>
                </a:solidFill>
              </a:rPr>
              <a:t>is the first and up to present </a:t>
            </a:r>
            <a:r>
              <a:rPr lang="en-US" sz="2400" dirty="0" smtClean="0">
                <a:solidFill>
                  <a:srgbClr val="002060"/>
                </a:solidFill>
              </a:rPr>
              <a:t>the only in </a:t>
            </a:r>
            <a:r>
              <a:rPr lang="en-US" sz="2400" dirty="0">
                <a:solidFill>
                  <a:srgbClr val="002060"/>
                </a:solidFill>
              </a:rPr>
              <a:t>the </a:t>
            </a:r>
            <a:r>
              <a:rPr lang="en-US" sz="2400" dirty="0" smtClean="0">
                <a:solidFill>
                  <a:srgbClr val="002060"/>
                </a:solidFill>
              </a:rPr>
              <a:t/>
            </a:r>
            <a:br>
              <a:rPr lang="en-US" sz="2400" dirty="0" smtClean="0">
                <a:solidFill>
                  <a:srgbClr val="002060"/>
                </a:solidFill>
              </a:rPr>
            </a:br>
            <a:r>
              <a:rPr lang="en-US" sz="2400" dirty="0" smtClean="0">
                <a:solidFill>
                  <a:srgbClr val="002060"/>
                </a:solidFill>
              </a:rPr>
              <a:t>world </a:t>
            </a:r>
            <a:r>
              <a:rPr lang="en-US" sz="2400" dirty="0">
                <a:solidFill>
                  <a:srgbClr val="CC0000"/>
                </a:solidFill>
              </a:rPr>
              <a:t>multi-purpose</a:t>
            </a:r>
            <a:r>
              <a:rPr lang="en-US" sz="2400" dirty="0">
                <a:solidFill>
                  <a:srgbClr val="002060"/>
                </a:solidFill>
              </a:rPr>
              <a:t> Cherenkov water detector </a:t>
            </a:r>
            <a:r>
              <a:rPr lang="en-US" sz="2400" dirty="0">
                <a:solidFill>
                  <a:srgbClr val="CC0000"/>
                </a:solidFill>
              </a:rPr>
              <a:t>on the Earth’s surface</a:t>
            </a:r>
            <a:r>
              <a:rPr lang="en-US" sz="2400" dirty="0" smtClean="0">
                <a:solidFill>
                  <a:srgbClr val="CC0000"/>
                </a:solidFill>
              </a:rPr>
              <a:t>.</a:t>
            </a:r>
            <a:endParaRPr lang="ru-RU" sz="2400" dirty="0" smtClean="0">
              <a:solidFill>
                <a:srgbClr val="CC0000"/>
              </a:solidFill>
            </a:endParaRPr>
          </a:p>
          <a:p>
            <a:pPr marL="342900" indent="-342900">
              <a:lnSpc>
                <a:spcPct val="120000"/>
              </a:lnSpc>
              <a:spcBef>
                <a:spcPts val="0"/>
              </a:spcBef>
              <a:buFont typeface="Arial" panose="020B0604020202020204" pitchFamily="34" charset="0"/>
              <a:buChar char="•"/>
            </a:pPr>
            <a:endParaRPr lang="ru-RU" sz="2400" dirty="0">
              <a:solidFill>
                <a:srgbClr val="002060"/>
              </a:solidFill>
            </a:endParaRPr>
          </a:p>
          <a:p>
            <a:pPr marL="342900" indent="-342900">
              <a:lnSpc>
                <a:spcPct val="120000"/>
              </a:lnSpc>
              <a:spcBef>
                <a:spcPts val="0"/>
              </a:spcBef>
              <a:buFont typeface="Arial" panose="020B0604020202020204" pitchFamily="34" charset="0"/>
              <a:buChar char="•"/>
            </a:pPr>
            <a:r>
              <a:rPr lang="en-US" sz="2400" dirty="0" smtClean="0">
                <a:solidFill>
                  <a:srgbClr val="002060"/>
                </a:solidFill>
              </a:rPr>
              <a:t>Its </a:t>
            </a:r>
            <a:r>
              <a:rPr lang="en-US" sz="2400" dirty="0">
                <a:solidFill>
                  <a:srgbClr val="002060"/>
                </a:solidFill>
              </a:rPr>
              <a:t>further development is connected with </a:t>
            </a:r>
            <a:r>
              <a:rPr lang="en-US" sz="2400" dirty="0">
                <a:solidFill>
                  <a:srgbClr val="CC0000"/>
                </a:solidFill>
              </a:rPr>
              <a:t>solution of “muon puzzle”</a:t>
            </a:r>
            <a:r>
              <a:rPr lang="en-US" sz="2400" dirty="0">
                <a:solidFill>
                  <a:srgbClr val="002060"/>
                </a:solidFill>
              </a:rPr>
              <a:t> and creation of universal </a:t>
            </a:r>
            <a:r>
              <a:rPr lang="en-US" sz="2400" dirty="0">
                <a:solidFill>
                  <a:srgbClr val="CC0000"/>
                </a:solidFill>
              </a:rPr>
              <a:t>test </a:t>
            </a:r>
            <a:r>
              <a:rPr lang="en-US" sz="2400" dirty="0" smtClean="0">
                <a:solidFill>
                  <a:srgbClr val="CC0000"/>
                </a:solidFill>
              </a:rPr>
              <a:t>facility </a:t>
            </a:r>
            <a:r>
              <a:rPr lang="en-US" sz="2400" dirty="0" smtClean="0">
                <a:solidFill>
                  <a:srgbClr val="002060"/>
                </a:solidFill>
              </a:rPr>
              <a:t>for investigations </a:t>
            </a:r>
            <a:r>
              <a:rPr lang="en-US" sz="2400" dirty="0">
                <a:solidFill>
                  <a:srgbClr val="002060"/>
                </a:solidFill>
              </a:rPr>
              <a:t>of characteristics and </a:t>
            </a:r>
            <a:r>
              <a:rPr lang="en-US" sz="2400" dirty="0">
                <a:solidFill>
                  <a:srgbClr val="CC0000"/>
                </a:solidFill>
              </a:rPr>
              <a:t>mutual calibration </a:t>
            </a:r>
            <a:r>
              <a:rPr lang="en-US" sz="2400" dirty="0">
                <a:solidFill>
                  <a:srgbClr val="002060"/>
                </a:solidFill>
              </a:rPr>
              <a:t>of measuring modules of any kind Cherenkov water detectors.</a:t>
            </a:r>
            <a:endParaRPr lang="ru-RU" sz="2400" dirty="0">
              <a:solidFill>
                <a:srgbClr val="002060"/>
              </a:solidFill>
            </a:endParaRPr>
          </a:p>
        </p:txBody>
      </p:sp>
      <p:sp>
        <p:nvSpPr>
          <p:cNvPr id="5" name="Rectangle 3"/>
          <p:cNvSpPr txBox="1">
            <a:spLocks noChangeArrowheads="1"/>
          </p:cNvSpPr>
          <p:nvPr/>
        </p:nvSpPr>
        <p:spPr>
          <a:xfrm>
            <a:off x="19050" y="745540"/>
            <a:ext cx="9017000" cy="523220"/>
          </a:xfrm>
          <a:prstGeom prst="rect">
            <a:avLst/>
          </a:prstGeom>
          <a:noFill/>
          <a:ln w="9525">
            <a:noFill/>
            <a:miter lim="800000"/>
            <a:headEnd/>
            <a:tailEnd/>
          </a:ln>
        </p:spPr>
        <p:txBody>
          <a:bodyP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ru-RU" sz="2800" b="1" kern="1200" dirty="0" smtClean="0">
                <a:solidFill>
                  <a:srgbClr val="000099"/>
                </a:solidFill>
              </a:rPr>
              <a:t>Conclusion</a:t>
            </a:r>
            <a:endParaRPr lang="ru-RU" altLang="ru-RU" sz="2800" b="1" kern="1200" dirty="0">
              <a:solidFill>
                <a:srgbClr val="000099"/>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Номер слайда 1"/>
          <p:cNvSpPr>
            <a:spLocks noGrp="1"/>
          </p:cNvSpPr>
          <p:nvPr>
            <p:ph type="sldNum" sz="quarter" idx="12"/>
          </p:nvPr>
        </p:nvSpPr>
        <p:spPr>
          <a:noFill/>
          <a:ln>
            <a:miter lim="800000"/>
            <a:headEnd/>
            <a:tailEnd/>
          </a:ln>
        </p:spPr>
        <p:txBody>
          <a:bodyPr/>
          <a:lstStyle/>
          <a:p>
            <a:fld id="{266F87B3-74B8-4020-AF14-27E362F93BE8}" type="slidenum">
              <a:rPr lang="ru-RU" altLang="ru-RU" smtClean="0">
                <a:cs typeface="Arial" charset="0"/>
              </a:rPr>
              <a:pPr/>
              <a:t>24</a:t>
            </a:fld>
            <a:endParaRPr lang="ru-RU" altLang="ru-RU" smtClean="0">
              <a:cs typeface="Arial" charset="0"/>
            </a:endParaRPr>
          </a:p>
        </p:txBody>
      </p:sp>
      <p:sp>
        <p:nvSpPr>
          <p:cNvPr id="56322" name="Прямоугольник 2"/>
          <p:cNvSpPr>
            <a:spLocks noChangeArrowheads="1"/>
          </p:cNvSpPr>
          <p:nvPr/>
        </p:nvSpPr>
        <p:spPr bwMode="auto">
          <a:xfrm>
            <a:off x="971600" y="2716178"/>
            <a:ext cx="7306808" cy="707886"/>
          </a:xfrm>
          <a:prstGeom prst="rect">
            <a:avLst/>
          </a:prstGeom>
          <a:noFill/>
          <a:ln w="9525">
            <a:noFill/>
            <a:miter lim="800000"/>
            <a:headEnd/>
            <a:tailEnd/>
          </a:ln>
        </p:spPr>
        <p:txBody>
          <a:bodyPr wrap="none">
            <a:spAutoFit/>
          </a:bodyPr>
          <a:lstStyle/>
          <a:p>
            <a:r>
              <a:rPr lang="en-US" sz="4000" b="1" dirty="0">
                <a:solidFill>
                  <a:srgbClr val="000099"/>
                </a:solidFill>
              </a:rPr>
              <a:t>Thank you for your attention!</a:t>
            </a:r>
            <a:endParaRPr lang="ru-RU" sz="4000" dirty="0">
              <a:solidFill>
                <a:srgbClr val="000099"/>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03" name="Номер слайда 4"/>
          <p:cNvSpPr>
            <a:spLocks noGrp="1"/>
          </p:cNvSpPr>
          <p:nvPr>
            <p:ph type="sldNum" sz="quarter" idx="12"/>
          </p:nvPr>
        </p:nvSpPr>
        <p:spPr>
          <a:noFill/>
          <a:ln>
            <a:miter lim="800000"/>
            <a:headEnd/>
            <a:tailEnd/>
          </a:ln>
        </p:spPr>
        <p:txBody>
          <a:bodyPr/>
          <a:lstStyle/>
          <a:p>
            <a:fld id="{73DEEC6C-712F-423B-85C0-87AA48EEAB2F}" type="slidenum">
              <a:rPr lang="ru-RU" altLang="ru-RU" smtClean="0">
                <a:cs typeface="Arial" charset="0"/>
              </a:rPr>
              <a:pPr/>
              <a:t>3</a:t>
            </a:fld>
            <a:endParaRPr lang="ru-RU" altLang="ru-RU" smtClean="0">
              <a:cs typeface="Arial" charset="0"/>
            </a:endParaRPr>
          </a:p>
        </p:txBody>
      </p:sp>
      <p:sp>
        <p:nvSpPr>
          <p:cNvPr id="5204" name="Rectangle 4"/>
          <p:cNvSpPr>
            <a:spLocks noChangeArrowheads="1"/>
          </p:cNvSpPr>
          <p:nvPr/>
        </p:nvSpPr>
        <p:spPr bwMode="auto">
          <a:xfrm>
            <a:off x="228600" y="44450"/>
            <a:ext cx="8785225" cy="573088"/>
          </a:xfrm>
          <a:prstGeom prst="rect">
            <a:avLst/>
          </a:prstGeom>
          <a:noFill/>
          <a:ln w="9525">
            <a:noFill/>
            <a:miter lim="800000"/>
            <a:headEnd/>
            <a:tailEnd/>
          </a:ln>
        </p:spPr>
        <p:txBody>
          <a:bodyPr anchor="ctr"/>
          <a:lstStyle/>
          <a:p>
            <a:pPr algn="ctr" eaLnBrk="0" hangingPunct="0"/>
            <a:r>
              <a:rPr lang="en-US" altLang="ru-RU" sz="2800" b="1" dirty="0">
                <a:solidFill>
                  <a:srgbClr val="000099"/>
                </a:solidFill>
                <a:latin typeface="+mj-lt"/>
                <a:ea typeface="+mj-ea"/>
                <a:cs typeface="+mj-cs"/>
              </a:rPr>
              <a:t>PMTs with flat and hemispherical photocathodes</a:t>
            </a:r>
            <a:endParaRPr lang="ru-RU" altLang="ru-RU" sz="2800" b="1" dirty="0">
              <a:solidFill>
                <a:srgbClr val="000099"/>
              </a:solidFill>
              <a:latin typeface="+mj-lt"/>
              <a:ea typeface="+mj-ea"/>
              <a:cs typeface="+mj-cs"/>
            </a:endParaRPr>
          </a:p>
        </p:txBody>
      </p:sp>
      <p:sp>
        <p:nvSpPr>
          <p:cNvPr id="5205" name="Text Box 5"/>
          <p:cNvSpPr txBox="1">
            <a:spLocks noChangeArrowheads="1"/>
          </p:cNvSpPr>
          <p:nvPr/>
        </p:nvSpPr>
        <p:spPr bwMode="auto">
          <a:xfrm>
            <a:off x="4305300" y="685800"/>
            <a:ext cx="4838700" cy="369888"/>
          </a:xfrm>
          <a:prstGeom prst="rect">
            <a:avLst/>
          </a:prstGeom>
          <a:noFill/>
          <a:ln w="9525">
            <a:noFill/>
            <a:miter lim="800000"/>
            <a:headEnd/>
            <a:tailEnd/>
          </a:ln>
        </p:spPr>
        <p:txBody>
          <a:bodyPr>
            <a:spAutoFit/>
          </a:bodyPr>
          <a:lstStyle/>
          <a:p>
            <a:pPr eaLnBrk="0" hangingPunct="0">
              <a:spcBef>
                <a:spcPct val="30000"/>
              </a:spcBef>
            </a:pPr>
            <a:r>
              <a:rPr lang="en-US" altLang="ru-RU">
                <a:solidFill>
                  <a:schemeClr val="tx2"/>
                </a:solidFill>
              </a:rPr>
              <a:t>   PMT with hemispherical photocathode</a:t>
            </a:r>
            <a:endParaRPr lang="ru-RU" altLang="ru-RU"/>
          </a:p>
        </p:txBody>
      </p:sp>
      <p:sp>
        <p:nvSpPr>
          <p:cNvPr id="5206" name="Text Box 6"/>
          <p:cNvSpPr txBox="1">
            <a:spLocks noChangeArrowheads="1"/>
          </p:cNvSpPr>
          <p:nvPr/>
        </p:nvSpPr>
        <p:spPr bwMode="auto">
          <a:xfrm>
            <a:off x="479176" y="5417393"/>
            <a:ext cx="8269288" cy="1323975"/>
          </a:xfrm>
          <a:prstGeom prst="rect">
            <a:avLst/>
          </a:prstGeom>
          <a:noFill/>
          <a:ln w="9525">
            <a:noFill/>
            <a:miter lim="800000"/>
            <a:headEnd/>
            <a:tailEnd/>
          </a:ln>
        </p:spPr>
        <p:txBody>
          <a:bodyPr>
            <a:spAutoFit/>
          </a:bodyPr>
          <a:lstStyle/>
          <a:p>
            <a:pPr marL="88900" eaLnBrk="0" hangingPunct="0">
              <a:tabLst>
                <a:tab pos="531813" algn="l"/>
              </a:tabLst>
            </a:pPr>
            <a:r>
              <a:rPr lang="en-US" altLang="ru-RU" sz="2000" dirty="0" smtClean="0">
                <a:solidFill>
                  <a:srgbClr val="002060"/>
                </a:solidFill>
              </a:rPr>
              <a:t>	Response </a:t>
            </a:r>
            <a:r>
              <a:rPr lang="en-US" altLang="ru-RU" sz="2000" dirty="0">
                <a:solidFill>
                  <a:srgbClr val="002060"/>
                </a:solidFill>
              </a:rPr>
              <a:t>of PMT with flat photocathode depends on the angle of incidence of Cherenkov light, but response of some configurations of such PMTs does not depend on Cherenkov light direction. </a:t>
            </a:r>
          </a:p>
          <a:p>
            <a:pPr marL="88900" eaLnBrk="0" hangingPunct="0"/>
            <a:r>
              <a:rPr lang="en-US" altLang="ru-RU" sz="2000" dirty="0">
                <a:solidFill>
                  <a:srgbClr val="002060"/>
                </a:solidFill>
              </a:rPr>
              <a:t>Such combinations are named quasispherical modules (QSMs).</a:t>
            </a:r>
            <a:endParaRPr lang="ru-RU" altLang="ru-RU" sz="2000" dirty="0"/>
          </a:p>
        </p:txBody>
      </p:sp>
      <p:graphicFrame>
        <p:nvGraphicFramePr>
          <p:cNvPr id="5201" name="Object 81"/>
          <p:cNvGraphicFramePr>
            <a:graphicFrameLocks noChangeAspect="1"/>
          </p:cNvGraphicFramePr>
          <p:nvPr>
            <p:extLst>
              <p:ext uri="{D42A27DB-BD31-4B8C-83A1-F6EECF244321}">
                <p14:modId xmlns:p14="http://schemas.microsoft.com/office/powerpoint/2010/main" val="561105474"/>
              </p:ext>
            </p:extLst>
          </p:nvPr>
        </p:nvGraphicFramePr>
        <p:xfrm>
          <a:off x="5943426" y="3520430"/>
          <a:ext cx="2012950" cy="628650"/>
        </p:xfrm>
        <a:graphic>
          <a:graphicData uri="http://schemas.openxmlformats.org/presentationml/2006/ole">
            <mc:AlternateContent xmlns:mc="http://schemas.openxmlformats.org/markup-compatibility/2006">
              <mc:Choice xmlns:v="urn:schemas-microsoft-com:vml" Requires="v">
                <p:oleObj spid="_x0000_s5277" name="Equation" r:id="rId4" imgW="1828800" imgH="571500" progId="">
                  <p:embed/>
                </p:oleObj>
              </mc:Choice>
              <mc:Fallback>
                <p:oleObj name="Equation" r:id="rId4" imgW="1828800" imgH="571500" progId="">
                  <p:embed/>
                  <p:pic>
                    <p:nvPicPr>
                      <p:cNvPr id="0" name="Picture 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426" y="3520430"/>
                        <a:ext cx="2012950" cy="62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207" name="Picture 12"/>
          <p:cNvPicPr>
            <a:picLocks noChangeAspect="1" noChangeArrowheads="1"/>
          </p:cNvPicPr>
          <p:nvPr/>
        </p:nvPicPr>
        <p:blipFill>
          <a:blip r:embed="rId6"/>
          <a:srcRect/>
          <a:stretch>
            <a:fillRect/>
          </a:stretch>
        </p:blipFill>
        <p:spPr bwMode="auto">
          <a:xfrm>
            <a:off x="838200" y="1114425"/>
            <a:ext cx="3238500" cy="2144713"/>
          </a:xfrm>
          <a:prstGeom prst="rect">
            <a:avLst/>
          </a:prstGeom>
          <a:noFill/>
          <a:ln w="9525">
            <a:noFill/>
            <a:miter lim="800000"/>
            <a:headEnd/>
            <a:tailEnd/>
          </a:ln>
        </p:spPr>
      </p:pic>
      <p:pic>
        <p:nvPicPr>
          <p:cNvPr id="5208" name="Picture 13"/>
          <p:cNvPicPr>
            <a:picLocks noChangeAspect="1" noChangeArrowheads="1"/>
          </p:cNvPicPr>
          <p:nvPr/>
        </p:nvPicPr>
        <p:blipFill>
          <a:blip r:embed="rId7"/>
          <a:srcRect/>
          <a:stretch>
            <a:fillRect/>
          </a:stretch>
        </p:blipFill>
        <p:spPr bwMode="auto">
          <a:xfrm>
            <a:off x="4724400" y="1079500"/>
            <a:ext cx="3429000" cy="2273300"/>
          </a:xfrm>
          <a:prstGeom prst="rect">
            <a:avLst/>
          </a:prstGeom>
          <a:noFill/>
          <a:ln w="9525">
            <a:noFill/>
            <a:miter lim="800000"/>
            <a:headEnd/>
            <a:tailEnd/>
          </a:ln>
        </p:spPr>
      </p:pic>
      <p:sp>
        <p:nvSpPr>
          <p:cNvPr id="5209" name="Text Box 5"/>
          <p:cNvSpPr txBox="1">
            <a:spLocks noChangeArrowheads="1"/>
          </p:cNvSpPr>
          <p:nvPr/>
        </p:nvSpPr>
        <p:spPr bwMode="auto">
          <a:xfrm>
            <a:off x="457200" y="679450"/>
            <a:ext cx="3676650" cy="728663"/>
          </a:xfrm>
          <a:prstGeom prst="rect">
            <a:avLst/>
          </a:prstGeom>
          <a:noFill/>
          <a:ln w="9525">
            <a:noFill/>
            <a:miter lim="800000"/>
            <a:headEnd/>
            <a:tailEnd/>
          </a:ln>
        </p:spPr>
        <p:txBody>
          <a:bodyPr>
            <a:spAutoFit/>
          </a:bodyPr>
          <a:lstStyle/>
          <a:p>
            <a:pPr eaLnBrk="0" hangingPunct="0">
              <a:spcBef>
                <a:spcPct val="30000"/>
              </a:spcBef>
            </a:pPr>
            <a:r>
              <a:rPr lang="en-US" altLang="ru-RU">
                <a:solidFill>
                  <a:schemeClr val="tx2"/>
                </a:solidFill>
              </a:rPr>
              <a:t>       PMT with flat photocathode</a:t>
            </a:r>
            <a:endParaRPr lang="ru-RU" altLang="ru-RU"/>
          </a:p>
          <a:p>
            <a:pPr eaLnBrk="0" hangingPunct="0">
              <a:spcBef>
                <a:spcPct val="30000"/>
              </a:spcBef>
            </a:pPr>
            <a:r>
              <a:rPr lang="en-US" altLang="ru-RU">
                <a:solidFill>
                  <a:schemeClr val="tx2"/>
                </a:solidFill>
              </a:rPr>
              <a:t> </a:t>
            </a:r>
            <a:endParaRPr lang="ru-RU" altLang="ru-RU"/>
          </a:p>
        </p:txBody>
      </p:sp>
      <p:graphicFrame>
        <p:nvGraphicFramePr>
          <p:cNvPr id="5202" name="Object 82"/>
          <p:cNvGraphicFramePr>
            <a:graphicFrameLocks noChangeAspect="1"/>
          </p:cNvGraphicFramePr>
          <p:nvPr>
            <p:extLst>
              <p:ext uri="{D42A27DB-BD31-4B8C-83A1-F6EECF244321}">
                <p14:modId xmlns:p14="http://schemas.microsoft.com/office/powerpoint/2010/main" val="3509502905"/>
              </p:ext>
            </p:extLst>
          </p:nvPr>
        </p:nvGraphicFramePr>
        <p:xfrm>
          <a:off x="611188" y="3554958"/>
          <a:ext cx="6399212" cy="1746250"/>
        </p:xfrm>
        <a:graphic>
          <a:graphicData uri="http://schemas.openxmlformats.org/presentationml/2006/ole">
            <mc:AlternateContent xmlns:mc="http://schemas.openxmlformats.org/markup-compatibility/2006">
              <mc:Choice xmlns:v="urn:schemas-microsoft-com:vml" Requires="v">
                <p:oleObj spid="_x0000_s5278" name="Equation" r:id="rId8" imgW="5816520" imgH="1587240" progId="">
                  <p:embed/>
                </p:oleObj>
              </mc:Choice>
              <mc:Fallback>
                <p:oleObj name="Equation" r:id="rId8" imgW="5816520" imgH="1587240" progId="">
                  <p:embed/>
                  <p:pic>
                    <p:nvPicPr>
                      <p:cNvPr id="0" name="Picture 8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188" y="3554958"/>
                        <a:ext cx="6399212" cy="174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16" name="Text Box 5"/>
          <p:cNvSpPr txBox="1">
            <a:spLocks noRot="1" noChangeAspect="1" noMove="1" noResize="1" noEditPoints="1" noAdjustHandles="1" noChangeArrowheads="1" noChangeShapeType="1" noTextEdit="1"/>
          </p:cNvSpPr>
          <p:nvPr/>
        </p:nvSpPr>
        <p:spPr bwMode="auto">
          <a:xfrm>
            <a:off x="5652120" y="1028014"/>
            <a:ext cx="3300511" cy="1930208"/>
          </a:xfrm>
          <a:prstGeom prst="rect">
            <a:avLst/>
          </a:prstGeom>
          <a:blipFill rotWithShape="1">
            <a:blip r:embed="rId5"/>
            <a:stretch>
              <a:fillRect/>
            </a:stretch>
          </a:blipFill>
          <a:ln>
            <a:noFill/>
          </a:ln>
          <a:effectLst/>
          <a:extLst/>
        </p:spPr>
        <p:txBody>
          <a:bodyPr/>
          <a:lstStyle/>
          <a:p>
            <a:pPr>
              <a:defRPr/>
            </a:pPr>
            <a:r>
              <a:rPr lang="ru-RU">
                <a:noFill/>
                <a:cs typeface="+mn-cs"/>
              </a:rPr>
              <a:t> </a:t>
            </a:r>
          </a:p>
        </p:txBody>
      </p:sp>
      <p:sp>
        <p:nvSpPr>
          <p:cNvPr id="6323" name="Номер слайда 4"/>
          <p:cNvSpPr>
            <a:spLocks noGrp="1"/>
          </p:cNvSpPr>
          <p:nvPr>
            <p:ph type="sldNum" sz="quarter" idx="12"/>
          </p:nvPr>
        </p:nvSpPr>
        <p:spPr>
          <a:xfrm>
            <a:off x="6553200" y="6381750"/>
            <a:ext cx="2133600" cy="476250"/>
          </a:xfrm>
          <a:noFill/>
          <a:ln>
            <a:miter lim="800000"/>
            <a:headEnd/>
            <a:tailEnd/>
          </a:ln>
        </p:spPr>
        <p:txBody>
          <a:bodyPr/>
          <a:lstStyle/>
          <a:p>
            <a:fld id="{EE8A3808-F6CC-470E-BE50-DEF27CDB29C4}" type="slidenum">
              <a:rPr lang="ru-RU" altLang="ru-RU" smtClean="0">
                <a:cs typeface="Arial" charset="0"/>
              </a:rPr>
              <a:pPr/>
              <a:t>4</a:t>
            </a:fld>
            <a:endParaRPr lang="ru-RU" altLang="ru-RU" smtClean="0">
              <a:cs typeface="Arial" charset="0"/>
            </a:endParaRPr>
          </a:p>
        </p:txBody>
      </p:sp>
      <p:sp>
        <p:nvSpPr>
          <p:cNvPr id="6324" name="Rectangle 4"/>
          <p:cNvSpPr>
            <a:spLocks noChangeArrowheads="1"/>
          </p:cNvSpPr>
          <p:nvPr/>
        </p:nvSpPr>
        <p:spPr bwMode="auto">
          <a:xfrm>
            <a:off x="152400" y="44450"/>
            <a:ext cx="8785225" cy="573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en-US" altLang="ru-RU" sz="3000" b="1" dirty="0">
                <a:solidFill>
                  <a:srgbClr val="000099"/>
                </a:solidFill>
                <a:latin typeface="+mj-lt"/>
                <a:ea typeface="+mj-ea"/>
                <a:cs typeface="+mj-cs"/>
              </a:rPr>
              <a:t>Quasispherical modules</a:t>
            </a:r>
            <a:endParaRPr lang="ru-RU" altLang="ru-RU" sz="3000" b="1" dirty="0">
              <a:solidFill>
                <a:srgbClr val="000099"/>
              </a:solidFill>
              <a:latin typeface="+mj-lt"/>
              <a:ea typeface="+mj-ea"/>
              <a:cs typeface="+mj-cs"/>
            </a:endParaRPr>
          </a:p>
        </p:txBody>
      </p:sp>
      <p:sp>
        <p:nvSpPr>
          <p:cNvPr id="6325" name="Text Box 5"/>
          <p:cNvSpPr txBox="1">
            <a:spLocks noChangeArrowheads="1"/>
          </p:cNvSpPr>
          <p:nvPr/>
        </p:nvSpPr>
        <p:spPr bwMode="auto">
          <a:xfrm>
            <a:off x="273050" y="642938"/>
            <a:ext cx="8596313" cy="1006475"/>
          </a:xfrm>
          <a:prstGeom prst="rect">
            <a:avLst/>
          </a:prstGeom>
          <a:noFill/>
          <a:ln w="9525">
            <a:noFill/>
            <a:miter lim="800000"/>
            <a:headEnd/>
            <a:tailEnd/>
          </a:ln>
        </p:spPr>
        <p:txBody>
          <a:bodyPr>
            <a:spAutoFit/>
          </a:bodyPr>
          <a:lstStyle/>
          <a:p>
            <a:pPr eaLnBrk="0" hangingPunct="0">
              <a:spcBef>
                <a:spcPct val="30000"/>
              </a:spcBef>
            </a:pPr>
            <a:r>
              <a:rPr lang="en-US" altLang="ru-RU">
                <a:solidFill>
                  <a:srgbClr val="002060"/>
                </a:solidFill>
              </a:rPr>
              <a:t>If to place PMTs with flat photocathodes at the faces (or edges, or vertices) of regular polyhedron, the summarized response of all PMTs</a:t>
            </a:r>
          </a:p>
          <a:p>
            <a:pPr eaLnBrk="0" hangingPunct="0">
              <a:spcBef>
                <a:spcPct val="30000"/>
              </a:spcBef>
            </a:pPr>
            <a:endParaRPr lang="ru-RU" altLang="ru-RU"/>
          </a:p>
        </p:txBody>
      </p:sp>
      <p:graphicFrame>
        <p:nvGraphicFramePr>
          <p:cNvPr id="2" name="Таблица 1"/>
          <p:cNvGraphicFramePr>
            <a:graphicFrameLocks noGrp="1"/>
          </p:cNvGraphicFramePr>
          <p:nvPr/>
        </p:nvGraphicFramePr>
        <p:xfrm>
          <a:off x="179388" y="1412875"/>
          <a:ext cx="4754560" cy="365760"/>
        </p:xfrm>
        <a:graphic>
          <a:graphicData uri="http://schemas.openxmlformats.org/drawingml/2006/table">
            <a:tbl>
              <a:tblPr firstRow="1" firstCol="1" lastRow="1" lastCol="1" bandRow="1" bandCol="1">
                <a:tableStyleId>{5C22544A-7EE6-4342-B048-85BDC9FD1C3A}</a:tableStyleId>
              </a:tblPr>
              <a:tblGrid>
                <a:gridCol w="950912"/>
                <a:gridCol w="950912"/>
                <a:gridCol w="950912"/>
                <a:gridCol w="950912"/>
                <a:gridCol w="950912"/>
              </a:tblGrid>
              <a:tr h="365125">
                <a:tc>
                  <a:txBody>
                    <a:bodyPr/>
                    <a:lstStyle/>
                    <a:p>
                      <a:pPr algn="ctr">
                        <a:spcAft>
                          <a:spcPts val="0"/>
                        </a:spcAft>
                      </a:pPr>
                      <a:r>
                        <a:rPr lang="en-US" sz="1200" dirty="0" smtClean="0">
                          <a:solidFill>
                            <a:schemeClr val="tx1"/>
                          </a:solidFill>
                          <a:effectLst/>
                          <a:latin typeface="+mn-lt"/>
                          <a:ea typeface="+mn-ea"/>
                        </a:rPr>
                        <a:t>Tetra</a:t>
                      </a:r>
                      <a:endParaRPr lang="ru-RU" sz="1200" dirty="0">
                        <a:solidFill>
                          <a:schemeClr val="tx1"/>
                        </a:solidFill>
                        <a:effectLst/>
                        <a:latin typeface="Times New Roman"/>
                        <a:ea typeface="Times New Roman"/>
                      </a:endParaRPr>
                    </a:p>
                  </a:txBody>
                  <a:tcPr marL="68570" marR="68570" marT="0" marB="0" anchor="ctr">
                    <a:solidFill>
                      <a:schemeClr val="bg1"/>
                    </a:solidFill>
                  </a:tcPr>
                </a:tc>
                <a:tc>
                  <a:txBody>
                    <a:bodyPr/>
                    <a:lstStyle/>
                    <a:p>
                      <a:pPr algn="ctr">
                        <a:spcAft>
                          <a:spcPts val="0"/>
                        </a:spcAft>
                      </a:pPr>
                      <a:r>
                        <a:rPr lang="en-US" sz="1200" dirty="0" err="1" smtClean="0">
                          <a:solidFill>
                            <a:schemeClr val="tx1"/>
                          </a:solidFill>
                          <a:effectLst/>
                          <a:latin typeface="+mn-lt"/>
                          <a:ea typeface="+mn-ea"/>
                        </a:rPr>
                        <a:t>Hexa</a:t>
                      </a:r>
                      <a:r>
                        <a:rPr lang="en-US" sz="1200" baseline="0" dirty="0" smtClean="0">
                          <a:solidFill>
                            <a:schemeClr val="tx1"/>
                          </a:solidFill>
                          <a:effectLst/>
                          <a:latin typeface="+mn-lt"/>
                          <a:ea typeface="+mn-ea"/>
                        </a:rPr>
                        <a:t> (cube)</a:t>
                      </a:r>
                      <a:endParaRPr lang="ru-RU" sz="1200" dirty="0">
                        <a:solidFill>
                          <a:schemeClr val="tx1"/>
                        </a:solidFill>
                        <a:effectLst/>
                        <a:latin typeface="Times New Roman"/>
                        <a:ea typeface="Times New Roman"/>
                      </a:endParaRPr>
                    </a:p>
                  </a:txBody>
                  <a:tcPr marL="68570" marR="68570" marT="0" marB="0" anchor="ctr">
                    <a:solidFill>
                      <a:schemeClr val="bg1"/>
                    </a:solidFill>
                  </a:tcPr>
                </a:tc>
                <a:tc>
                  <a:txBody>
                    <a:bodyPr/>
                    <a:lstStyle/>
                    <a:p>
                      <a:pPr algn="ctr">
                        <a:spcAft>
                          <a:spcPts val="0"/>
                        </a:spcAft>
                      </a:pPr>
                      <a:r>
                        <a:rPr lang="en-US" sz="1200" dirty="0" err="1" smtClean="0">
                          <a:solidFill>
                            <a:schemeClr val="tx1"/>
                          </a:solidFill>
                          <a:effectLst/>
                          <a:latin typeface="+mn-lt"/>
                          <a:ea typeface="+mn-ea"/>
                        </a:rPr>
                        <a:t>Octa</a:t>
                      </a:r>
                      <a:endParaRPr lang="ru-RU" sz="1200" dirty="0">
                        <a:solidFill>
                          <a:schemeClr val="tx1"/>
                        </a:solidFill>
                        <a:effectLst/>
                        <a:latin typeface="Times New Roman"/>
                        <a:ea typeface="Times New Roman"/>
                      </a:endParaRPr>
                    </a:p>
                  </a:txBody>
                  <a:tcPr marL="68570" marR="68570" marT="0" marB="0" anchor="ctr">
                    <a:solidFill>
                      <a:schemeClr val="bg1"/>
                    </a:solidFill>
                  </a:tcPr>
                </a:tc>
                <a:tc>
                  <a:txBody>
                    <a:bodyPr/>
                    <a:lstStyle/>
                    <a:p>
                      <a:pPr algn="ctr">
                        <a:spcAft>
                          <a:spcPts val="0"/>
                        </a:spcAft>
                      </a:pPr>
                      <a:r>
                        <a:rPr lang="en-US" sz="1200" dirty="0" err="1" smtClean="0">
                          <a:solidFill>
                            <a:schemeClr val="tx1"/>
                          </a:solidFill>
                          <a:effectLst/>
                        </a:rPr>
                        <a:t>Icosa</a:t>
                      </a:r>
                      <a:endParaRPr lang="ru-RU" sz="1200" dirty="0">
                        <a:solidFill>
                          <a:schemeClr val="tx1"/>
                        </a:solidFill>
                        <a:effectLst/>
                        <a:latin typeface="Times New Roman"/>
                        <a:ea typeface="Times New Roman"/>
                      </a:endParaRPr>
                    </a:p>
                  </a:txBody>
                  <a:tcPr marL="68570" marR="68570" marT="0" marB="0" anchor="ctr">
                    <a:solidFill>
                      <a:schemeClr val="bg1"/>
                    </a:solidFill>
                  </a:tcPr>
                </a:tc>
                <a:tc>
                  <a:txBody>
                    <a:bodyPr/>
                    <a:lstStyle/>
                    <a:p>
                      <a:pPr algn="ctr">
                        <a:spcAft>
                          <a:spcPts val="0"/>
                        </a:spcAft>
                      </a:pPr>
                      <a:r>
                        <a:rPr lang="en-US" sz="1200" dirty="0" err="1" smtClean="0">
                          <a:solidFill>
                            <a:schemeClr val="tx1"/>
                          </a:solidFill>
                          <a:effectLst/>
                        </a:rPr>
                        <a:t>Dode</a:t>
                      </a:r>
                      <a:endParaRPr lang="ru-RU" sz="1200" dirty="0">
                        <a:solidFill>
                          <a:schemeClr val="tx1"/>
                        </a:solidFill>
                        <a:effectLst/>
                        <a:latin typeface="Times New Roman"/>
                        <a:ea typeface="Times New Roman"/>
                      </a:endParaRPr>
                    </a:p>
                  </a:txBody>
                  <a:tcPr marL="68570" marR="68570" marT="0" marB="0" anchor="ctr">
                    <a:solidFill>
                      <a:schemeClr val="bg1"/>
                    </a:solidFill>
                  </a:tcPr>
                </a:tc>
              </a:tr>
            </a:tbl>
          </a:graphicData>
        </a:graphic>
      </p:graphicFrame>
      <p:pic>
        <p:nvPicPr>
          <p:cNvPr id="6340" name="Picture 6" descr="&amp;Tcy;&amp;iecy;&amp;tcy;&amp;rcy;&amp;acy;&amp;ecy;&amp;dcy;&amp;rcy;"/>
          <p:cNvPicPr>
            <a:picLocks noChangeAspect="1" noChangeArrowheads="1"/>
          </p:cNvPicPr>
          <p:nvPr/>
        </p:nvPicPr>
        <p:blipFill>
          <a:blip r:embed="rId6"/>
          <a:srcRect/>
          <a:stretch>
            <a:fillRect/>
          </a:stretch>
        </p:blipFill>
        <p:spPr bwMode="auto">
          <a:xfrm>
            <a:off x="309563" y="1954213"/>
            <a:ext cx="750887" cy="712787"/>
          </a:xfrm>
          <a:prstGeom prst="rect">
            <a:avLst/>
          </a:prstGeom>
          <a:noFill/>
          <a:ln w="9525">
            <a:noFill/>
            <a:miter lim="800000"/>
            <a:headEnd/>
            <a:tailEnd/>
          </a:ln>
        </p:spPr>
      </p:pic>
      <p:pic>
        <p:nvPicPr>
          <p:cNvPr id="6341" name="Picture 7" descr="&amp;Gcy;&amp;iecy;&amp;kcy;&amp;scy;&amp;acy;&amp;ecy;&amp;dcy;&amp;rcy; (&amp;kcy;&amp;ucy;&amp;bcy;)"/>
          <p:cNvPicPr>
            <a:picLocks noChangeAspect="1" noChangeArrowheads="1"/>
          </p:cNvPicPr>
          <p:nvPr/>
        </p:nvPicPr>
        <p:blipFill>
          <a:blip r:embed="rId7"/>
          <a:srcRect/>
          <a:stretch>
            <a:fillRect/>
          </a:stretch>
        </p:blipFill>
        <p:spPr bwMode="auto">
          <a:xfrm>
            <a:off x="1287463" y="1906588"/>
            <a:ext cx="693737" cy="760412"/>
          </a:xfrm>
          <a:prstGeom prst="rect">
            <a:avLst/>
          </a:prstGeom>
          <a:noFill/>
          <a:ln w="9525">
            <a:noFill/>
            <a:miter lim="800000"/>
            <a:headEnd/>
            <a:tailEnd/>
          </a:ln>
        </p:spPr>
      </p:pic>
      <p:pic>
        <p:nvPicPr>
          <p:cNvPr id="6342" name="Picture 8" descr="&amp;Ocy;&amp;kcy;&amp;tcy;&amp;acy;&amp;ecy;&amp;dcy;&amp;rcy;"/>
          <p:cNvPicPr>
            <a:picLocks noChangeAspect="1" noChangeArrowheads="1"/>
          </p:cNvPicPr>
          <p:nvPr/>
        </p:nvPicPr>
        <p:blipFill>
          <a:blip r:embed="rId8"/>
          <a:srcRect/>
          <a:stretch>
            <a:fillRect/>
          </a:stretch>
        </p:blipFill>
        <p:spPr bwMode="auto">
          <a:xfrm>
            <a:off x="2195513" y="1906588"/>
            <a:ext cx="771525" cy="758825"/>
          </a:xfrm>
          <a:prstGeom prst="rect">
            <a:avLst/>
          </a:prstGeom>
          <a:noFill/>
          <a:ln w="9525">
            <a:noFill/>
            <a:miter lim="800000"/>
            <a:headEnd/>
            <a:tailEnd/>
          </a:ln>
        </p:spPr>
      </p:pic>
      <p:pic>
        <p:nvPicPr>
          <p:cNvPr id="6343" name="Picture 9" descr="&amp;Icy;&amp;kcy;&amp;ocy;&amp;scy;&amp;acy;&amp;ecy;&amp;dcy;&amp;rcy;"/>
          <p:cNvPicPr>
            <a:picLocks noChangeAspect="1" noChangeArrowheads="1"/>
          </p:cNvPicPr>
          <p:nvPr/>
        </p:nvPicPr>
        <p:blipFill>
          <a:blip r:embed="rId9"/>
          <a:srcRect/>
          <a:stretch>
            <a:fillRect/>
          </a:stretch>
        </p:blipFill>
        <p:spPr bwMode="auto">
          <a:xfrm>
            <a:off x="3138488" y="1914525"/>
            <a:ext cx="779462" cy="750888"/>
          </a:xfrm>
          <a:prstGeom prst="rect">
            <a:avLst/>
          </a:prstGeom>
          <a:noFill/>
          <a:ln w="9525">
            <a:noFill/>
            <a:miter lim="800000"/>
            <a:headEnd/>
            <a:tailEnd/>
          </a:ln>
        </p:spPr>
      </p:pic>
      <p:pic>
        <p:nvPicPr>
          <p:cNvPr id="6344" name="Picture 10" descr="&amp;Dcy;&amp;ocy;&amp;dcy;&amp;iecy;&amp;kcy;&amp;acy;&amp;ecy;&amp;dcy;&amp;rcy;"/>
          <p:cNvPicPr>
            <a:picLocks noChangeAspect="1" noChangeArrowheads="1"/>
          </p:cNvPicPr>
          <p:nvPr/>
        </p:nvPicPr>
        <p:blipFill>
          <a:blip r:embed="rId10"/>
          <a:srcRect/>
          <a:stretch>
            <a:fillRect/>
          </a:stretch>
        </p:blipFill>
        <p:spPr bwMode="auto">
          <a:xfrm>
            <a:off x="4159250" y="1914525"/>
            <a:ext cx="749300" cy="750888"/>
          </a:xfrm>
          <a:prstGeom prst="rect">
            <a:avLst/>
          </a:prstGeom>
          <a:noFill/>
          <a:ln w="9525">
            <a:noFill/>
            <a:miter lim="800000"/>
            <a:headEnd/>
            <a:tailEnd/>
          </a:ln>
        </p:spPr>
      </p:pic>
      <p:pic>
        <p:nvPicPr>
          <p:cNvPr id="6345" name="Picture 11"/>
          <p:cNvPicPr>
            <a:picLocks noChangeAspect="1" noChangeArrowheads="1"/>
          </p:cNvPicPr>
          <p:nvPr/>
        </p:nvPicPr>
        <p:blipFill>
          <a:blip r:embed="rId11"/>
          <a:srcRect/>
          <a:stretch>
            <a:fillRect/>
          </a:stretch>
        </p:blipFill>
        <p:spPr bwMode="auto">
          <a:xfrm>
            <a:off x="352425" y="2924175"/>
            <a:ext cx="2859088" cy="3276600"/>
          </a:xfrm>
          <a:prstGeom prst="rect">
            <a:avLst/>
          </a:prstGeom>
          <a:noFill/>
          <a:ln w="9525">
            <a:noFill/>
            <a:miter lim="800000"/>
            <a:headEnd/>
            <a:tailEnd/>
          </a:ln>
        </p:spPr>
      </p:pic>
      <p:pic>
        <p:nvPicPr>
          <p:cNvPr id="6346" name="Picture 12"/>
          <p:cNvPicPr>
            <a:picLocks noChangeAspect="1" noChangeArrowheads="1"/>
          </p:cNvPicPr>
          <p:nvPr/>
        </p:nvPicPr>
        <p:blipFill>
          <a:blip r:embed="rId12"/>
          <a:srcRect/>
          <a:stretch>
            <a:fillRect/>
          </a:stretch>
        </p:blipFill>
        <p:spPr bwMode="auto">
          <a:xfrm>
            <a:off x="3636963" y="3032125"/>
            <a:ext cx="1773237" cy="1600200"/>
          </a:xfrm>
          <a:prstGeom prst="rect">
            <a:avLst/>
          </a:prstGeom>
          <a:noFill/>
          <a:ln w="9525">
            <a:noFill/>
            <a:miter lim="800000"/>
            <a:headEnd/>
            <a:tailEnd/>
          </a:ln>
        </p:spPr>
      </p:pic>
      <p:sp>
        <p:nvSpPr>
          <p:cNvPr id="6347"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ru-RU" altLang="ru-RU"/>
          </a:p>
        </p:txBody>
      </p:sp>
      <p:graphicFrame>
        <p:nvGraphicFramePr>
          <p:cNvPr id="6318" name="Object 174"/>
          <p:cNvGraphicFramePr>
            <a:graphicFrameLocks noChangeAspect="1"/>
          </p:cNvGraphicFramePr>
          <p:nvPr/>
        </p:nvGraphicFramePr>
        <p:xfrm>
          <a:off x="6121400" y="3052763"/>
          <a:ext cx="2914650" cy="2201862"/>
        </p:xfrm>
        <a:graphic>
          <a:graphicData uri="http://schemas.openxmlformats.org/presentationml/2006/ole">
            <mc:AlternateContent xmlns:mc="http://schemas.openxmlformats.org/markup-compatibility/2006">
              <mc:Choice xmlns:v="urn:schemas-microsoft-com:vml" Requires="v">
                <p:oleObj spid="_x0000_s6470" name="Graph" r:id="rId13" imgW="3738240" imgH="3214080" progId="Origin50.Graph">
                  <p:embed/>
                </p:oleObj>
              </mc:Choice>
              <mc:Fallback>
                <p:oleObj name="Graph" r:id="rId13" imgW="3738240" imgH="3214080" progId="Origin50.Graph">
                  <p:embed/>
                  <p:pic>
                    <p:nvPicPr>
                      <p:cNvPr id="0" name="Picture 174"/>
                      <p:cNvPicPr>
                        <a:picLocks noChangeAspect="1" noChangeArrowheads="1"/>
                      </p:cNvPicPr>
                      <p:nvPr/>
                    </p:nvPicPr>
                    <p:blipFill>
                      <a:blip r:embed="rId14">
                        <a:extLst>
                          <a:ext uri="{28A0092B-C50C-407E-A947-70E740481C1C}">
                            <a14:useLocalDpi xmlns:a14="http://schemas.microsoft.com/office/drawing/2010/main" val="0"/>
                          </a:ext>
                        </a:extLst>
                      </a:blip>
                      <a:srcRect t="8397" b="3600"/>
                      <a:stretch>
                        <a:fillRect/>
                      </a:stretch>
                    </p:blipFill>
                    <p:spPr bwMode="auto">
                      <a:xfrm>
                        <a:off x="6121400" y="3052763"/>
                        <a:ext cx="2914650" cy="2201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348" name="Picture 15"/>
          <p:cNvPicPr>
            <a:picLocks noChangeAspect="1" noChangeArrowheads="1"/>
          </p:cNvPicPr>
          <p:nvPr/>
        </p:nvPicPr>
        <p:blipFill>
          <a:blip r:embed="rId15"/>
          <a:srcRect/>
          <a:stretch>
            <a:fillRect/>
          </a:stretch>
        </p:blipFill>
        <p:spPr bwMode="auto">
          <a:xfrm>
            <a:off x="4079875" y="4984750"/>
            <a:ext cx="1643063" cy="1628775"/>
          </a:xfrm>
          <a:prstGeom prst="rect">
            <a:avLst/>
          </a:prstGeom>
          <a:noFill/>
          <a:ln w="9525">
            <a:noFill/>
            <a:miter lim="800000"/>
            <a:headEnd/>
            <a:tailEnd/>
          </a:ln>
        </p:spPr>
      </p:pic>
      <p:graphicFrame>
        <p:nvGraphicFramePr>
          <p:cNvPr id="6319" name="Object 175"/>
          <p:cNvGraphicFramePr>
            <a:graphicFrameLocks noChangeAspect="1"/>
          </p:cNvGraphicFramePr>
          <p:nvPr/>
        </p:nvGraphicFramePr>
        <p:xfrm>
          <a:off x="762000" y="6237288"/>
          <a:ext cx="3003550" cy="390525"/>
        </p:xfrm>
        <a:graphic>
          <a:graphicData uri="http://schemas.openxmlformats.org/presentationml/2006/ole">
            <mc:AlternateContent xmlns:mc="http://schemas.openxmlformats.org/markup-compatibility/2006">
              <mc:Choice xmlns:v="urn:schemas-microsoft-com:vml" Requires="v">
                <p:oleObj spid="_x0000_s6471" name="Equation" r:id="rId16" imgW="2730500" imgH="355600" progId="">
                  <p:embed/>
                </p:oleObj>
              </mc:Choice>
              <mc:Fallback>
                <p:oleObj name="Equation" r:id="rId16" imgW="2730500" imgH="355600" progId="">
                  <p:embed/>
                  <p:pic>
                    <p:nvPicPr>
                      <p:cNvPr id="0" name="Picture 17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2000" y="6237288"/>
                        <a:ext cx="300355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20" name="Object 176"/>
          <p:cNvGraphicFramePr>
            <a:graphicFrameLocks noChangeAspect="1"/>
          </p:cNvGraphicFramePr>
          <p:nvPr/>
        </p:nvGraphicFramePr>
        <p:xfrm>
          <a:off x="6013450" y="5840413"/>
          <a:ext cx="1438275" cy="684212"/>
        </p:xfrm>
        <a:graphic>
          <a:graphicData uri="http://schemas.openxmlformats.org/presentationml/2006/ole">
            <mc:AlternateContent xmlns:mc="http://schemas.openxmlformats.org/markup-compatibility/2006">
              <mc:Choice xmlns:v="urn:schemas-microsoft-com:vml" Requires="v">
                <p:oleObj spid="_x0000_s6472" name="Equation" r:id="rId18" imgW="1307532" imgH="622030" progId="">
                  <p:embed/>
                </p:oleObj>
              </mc:Choice>
              <mc:Fallback>
                <p:oleObj name="Equation" r:id="rId18" imgW="1307532" imgH="622030" progId="">
                  <p:embed/>
                  <p:pic>
                    <p:nvPicPr>
                      <p:cNvPr id="0" name="Picture 17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13450" y="5840413"/>
                        <a:ext cx="1438275" cy="684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21" name="Object 177"/>
          <p:cNvGraphicFramePr>
            <a:graphicFrameLocks noChangeAspect="1"/>
          </p:cNvGraphicFramePr>
          <p:nvPr/>
        </p:nvGraphicFramePr>
        <p:xfrm>
          <a:off x="5219700" y="2860675"/>
          <a:ext cx="939800" cy="622300"/>
        </p:xfrm>
        <a:graphic>
          <a:graphicData uri="http://schemas.openxmlformats.org/presentationml/2006/ole">
            <mc:AlternateContent xmlns:mc="http://schemas.openxmlformats.org/markup-compatibility/2006">
              <mc:Choice xmlns:v="urn:schemas-microsoft-com:vml" Requires="v">
                <p:oleObj spid="_x0000_s6473" name="Equation" r:id="rId20" imgW="939392" imgH="622030" progId="">
                  <p:embed/>
                </p:oleObj>
              </mc:Choice>
              <mc:Fallback>
                <p:oleObj name="Equation" r:id="rId20" imgW="939392" imgH="622030" progId="">
                  <p:embed/>
                  <p:pic>
                    <p:nvPicPr>
                      <p:cNvPr id="0" name="Picture 17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219700" y="2860675"/>
                        <a:ext cx="939800" cy="622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1" name="Номер слайда 4"/>
          <p:cNvSpPr>
            <a:spLocks noGrp="1"/>
          </p:cNvSpPr>
          <p:nvPr>
            <p:ph type="sldNum" sz="quarter" idx="12"/>
          </p:nvPr>
        </p:nvSpPr>
        <p:spPr>
          <a:noFill/>
          <a:ln>
            <a:miter lim="800000"/>
            <a:headEnd/>
            <a:tailEnd/>
          </a:ln>
        </p:spPr>
        <p:txBody>
          <a:bodyPr/>
          <a:lstStyle/>
          <a:p>
            <a:fld id="{6AF3997A-8E7F-45F4-A95C-6336CA0BF78E}" type="slidenum">
              <a:rPr lang="ru-RU" altLang="ru-RU" smtClean="0">
                <a:cs typeface="Arial" charset="0"/>
              </a:rPr>
              <a:pPr/>
              <a:t>5</a:t>
            </a:fld>
            <a:endParaRPr lang="ru-RU" altLang="ru-RU" smtClean="0">
              <a:cs typeface="Arial" charset="0"/>
            </a:endParaRPr>
          </a:p>
        </p:txBody>
      </p:sp>
      <p:sp>
        <p:nvSpPr>
          <p:cNvPr id="25602" name="Rectangle 4"/>
          <p:cNvSpPr>
            <a:spLocks noChangeArrowheads="1"/>
          </p:cNvSpPr>
          <p:nvPr/>
        </p:nvSpPr>
        <p:spPr bwMode="auto">
          <a:xfrm>
            <a:off x="284163" y="44450"/>
            <a:ext cx="8462962" cy="573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en-US" altLang="ru-RU" sz="3000" b="1" dirty="0">
                <a:solidFill>
                  <a:srgbClr val="000099"/>
                </a:solidFill>
                <a:latin typeface="+mj-lt"/>
                <a:ea typeface="+mj-ea"/>
                <a:cs typeface="+mj-cs"/>
              </a:rPr>
              <a:t>QSM with 6 PMTs</a:t>
            </a:r>
            <a:endParaRPr lang="ru-RU" altLang="ru-RU" sz="3000" b="1" dirty="0">
              <a:solidFill>
                <a:srgbClr val="000099"/>
              </a:solidFill>
              <a:latin typeface="+mj-lt"/>
              <a:ea typeface="+mj-ea"/>
              <a:cs typeface="+mj-cs"/>
            </a:endParaRPr>
          </a:p>
        </p:txBody>
      </p:sp>
      <p:sp>
        <p:nvSpPr>
          <p:cNvPr id="7172" name="Text Box 5"/>
          <p:cNvSpPr txBox="1">
            <a:spLocks noChangeArrowheads="1"/>
          </p:cNvSpPr>
          <p:nvPr/>
        </p:nvSpPr>
        <p:spPr bwMode="auto">
          <a:xfrm>
            <a:off x="304800" y="2860774"/>
            <a:ext cx="8763000" cy="3508375"/>
          </a:xfrm>
          <a:prstGeom prst="rect">
            <a:avLst/>
          </a:prstGeom>
          <a:no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30000"/>
              </a:spcBef>
              <a:defRPr/>
            </a:pPr>
            <a:endParaRPr lang="ru-RU" altLang="ru-RU" dirty="0">
              <a:cs typeface="+mn-cs"/>
            </a:endParaRPr>
          </a:p>
          <a:p>
            <a:pPr>
              <a:spcBef>
                <a:spcPct val="30000"/>
              </a:spcBef>
              <a:defRPr/>
            </a:pPr>
            <a:r>
              <a:rPr lang="en-US" altLang="ru-RU" sz="2000" dirty="0">
                <a:cs typeface="+mn-cs"/>
              </a:rPr>
              <a:t>Module with six PMTs oriented along </a:t>
            </a:r>
            <a:r>
              <a:rPr lang="en-US" altLang="ru-RU" sz="2000" dirty="0" smtClean="0">
                <a:cs typeface="+mn-cs"/>
              </a:rPr>
              <a:t>the axes </a:t>
            </a:r>
            <a:r>
              <a:rPr lang="en-US" altLang="ru-RU" sz="2000" dirty="0">
                <a:cs typeface="+mn-cs"/>
              </a:rPr>
              <a:t>of orthogonal coordinate system is the simplest configuration of photomultipliers with flat photocathodes, the response of which </a:t>
            </a:r>
            <a:r>
              <a:rPr lang="en-US" altLang="ru-RU" sz="2000" dirty="0" smtClean="0">
                <a:cs typeface="+mn-cs"/>
              </a:rPr>
              <a:t>does not </a:t>
            </a:r>
            <a:r>
              <a:rPr lang="en-US" altLang="ru-RU" sz="2000" dirty="0">
                <a:cs typeface="+mn-cs"/>
              </a:rPr>
              <a:t>depend on Cherenkov light direction.</a:t>
            </a:r>
            <a:endParaRPr lang="ru-RU" altLang="ru-RU" sz="2000" dirty="0">
              <a:cs typeface="+mn-cs"/>
            </a:endParaRPr>
          </a:p>
          <a:p>
            <a:pPr>
              <a:spcBef>
                <a:spcPct val="30000"/>
              </a:spcBef>
              <a:defRPr/>
            </a:pPr>
            <a:r>
              <a:rPr lang="en-US" altLang="ru-RU" sz="2000" dirty="0" smtClean="0">
                <a:cs typeface="+mn-cs"/>
              </a:rPr>
              <a:t>Besides </a:t>
            </a:r>
            <a:r>
              <a:rPr lang="en-US" altLang="ru-RU" sz="2000" dirty="0">
                <a:cs typeface="+mn-cs"/>
              </a:rPr>
              <a:t>independence of response of QSMs on Cherenkov light direction quasispherical modules allow </a:t>
            </a:r>
            <a:r>
              <a:rPr lang="en-US" altLang="ru-RU" sz="2000" dirty="0" smtClean="0">
                <a:cs typeface="+mn-cs"/>
              </a:rPr>
              <a:t>to determine </a:t>
            </a:r>
            <a:r>
              <a:rPr lang="en-US" altLang="ru-RU" sz="2000" dirty="0">
                <a:cs typeface="+mn-cs"/>
              </a:rPr>
              <a:t>this direction </a:t>
            </a:r>
            <a:r>
              <a:rPr lang="en-US" altLang="ru-RU" sz="2000" dirty="0" smtClean="0">
                <a:cs typeface="+mn-cs"/>
              </a:rPr>
              <a:t>using </a:t>
            </a:r>
            <a:r>
              <a:rPr lang="en-US" altLang="ru-RU" sz="2000" dirty="0">
                <a:cs typeface="+mn-cs"/>
              </a:rPr>
              <a:t>the amplitudes of signals from each PMT.</a:t>
            </a:r>
          </a:p>
          <a:p>
            <a:pPr>
              <a:spcBef>
                <a:spcPct val="30000"/>
              </a:spcBef>
              <a:defRPr/>
            </a:pPr>
            <a:endParaRPr lang="en-US" altLang="ru-RU" sz="2000" dirty="0">
              <a:solidFill>
                <a:schemeClr val="accent5">
                  <a:lumMod val="75000"/>
                </a:schemeClr>
              </a:solidFill>
              <a:cs typeface="+mn-cs"/>
            </a:endParaRPr>
          </a:p>
          <a:p>
            <a:pPr>
              <a:spcBef>
                <a:spcPct val="30000"/>
              </a:spcBef>
              <a:defRPr/>
            </a:pPr>
            <a:r>
              <a:rPr lang="en-US" altLang="ru-RU" sz="2000" dirty="0">
                <a:solidFill>
                  <a:srgbClr val="C00000"/>
                </a:solidFill>
                <a:cs typeface="+mn-cs"/>
              </a:rPr>
              <a:t>For more detailed </a:t>
            </a:r>
            <a:r>
              <a:rPr lang="en-US" altLang="ru-RU" sz="2000" dirty="0" smtClean="0">
                <a:solidFill>
                  <a:srgbClr val="C00000"/>
                </a:solidFill>
                <a:cs typeface="+mn-cs"/>
              </a:rPr>
              <a:t>information, </a:t>
            </a:r>
            <a:r>
              <a:rPr lang="en-US" altLang="ru-RU" sz="2000" dirty="0">
                <a:solidFill>
                  <a:srgbClr val="C00000"/>
                </a:solidFill>
                <a:cs typeface="+mn-cs"/>
              </a:rPr>
              <a:t>see </a:t>
            </a:r>
            <a:r>
              <a:rPr lang="en-US" altLang="ru-RU" sz="2000" dirty="0" smtClean="0">
                <a:solidFill>
                  <a:srgbClr val="C00000"/>
                </a:solidFill>
                <a:cs typeface="+mn-cs"/>
              </a:rPr>
              <a:t>Poster, </a:t>
            </a:r>
            <a:r>
              <a:rPr lang="en-US" altLang="ru-RU" sz="2000" dirty="0">
                <a:solidFill>
                  <a:srgbClr val="C00000"/>
                </a:solidFill>
                <a:cs typeface="+mn-cs"/>
              </a:rPr>
              <a:t>Board 23</a:t>
            </a:r>
            <a:endParaRPr lang="ru-RU" altLang="ru-RU" sz="2000" dirty="0">
              <a:solidFill>
                <a:srgbClr val="C00000"/>
              </a:solidFill>
              <a:cs typeface="+mn-cs"/>
            </a:endParaRPr>
          </a:p>
        </p:txBody>
      </p:sp>
      <p:sp>
        <p:nvSpPr>
          <p:cNvPr id="25604" name="Text Box 5"/>
          <p:cNvSpPr txBox="1">
            <a:spLocks noChangeArrowheads="1"/>
          </p:cNvSpPr>
          <p:nvPr/>
        </p:nvSpPr>
        <p:spPr bwMode="auto">
          <a:xfrm>
            <a:off x="323528" y="1148854"/>
            <a:ext cx="5888037" cy="1416050"/>
          </a:xfrm>
          <a:prstGeom prst="rect">
            <a:avLst/>
          </a:prstGeom>
          <a:noFill/>
          <a:ln w="9525">
            <a:noFill/>
            <a:miter lim="800000"/>
            <a:headEnd/>
            <a:tailEnd/>
          </a:ln>
        </p:spPr>
        <p:txBody>
          <a:bodyPr>
            <a:spAutoFit/>
          </a:bodyPr>
          <a:lstStyle/>
          <a:p>
            <a:pPr eaLnBrk="0" hangingPunct="0">
              <a:spcBef>
                <a:spcPct val="30000"/>
              </a:spcBef>
            </a:pPr>
            <a:r>
              <a:rPr lang="en-US" altLang="ru-RU" sz="2000" dirty="0">
                <a:solidFill>
                  <a:srgbClr val="000099"/>
                </a:solidFill>
              </a:rPr>
              <a:t>Idea of construction of quasispherical modules from PMTs with flat photocathodes was presented at Cosmic Ray Conference in Kyoto in</a:t>
            </a:r>
            <a:r>
              <a:rPr lang="ru-RU" altLang="ru-RU" sz="2000" dirty="0">
                <a:solidFill>
                  <a:srgbClr val="000099"/>
                </a:solidFill>
              </a:rPr>
              <a:t> 1979 </a:t>
            </a:r>
          </a:p>
          <a:p>
            <a:pPr eaLnBrk="0" hangingPunct="0">
              <a:spcBef>
                <a:spcPct val="30000"/>
              </a:spcBef>
            </a:pPr>
            <a:r>
              <a:rPr lang="ru-RU" altLang="ru-RU" sz="2000" i="1" dirty="0"/>
              <a:t>(</a:t>
            </a:r>
            <a:r>
              <a:rPr lang="en-US" altLang="ru-RU" sz="2000" i="1" dirty="0" err="1"/>
              <a:t>Borog</a:t>
            </a:r>
            <a:r>
              <a:rPr lang="en-US" altLang="ru-RU" sz="2000" i="1" dirty="0"/>
              <a:t> V.V. et al., Proc. 16th ICRC</a:t>
            </a:r>
            <a:r>
              <a:rPr lang="ru-RU" altLang="ru-RU" sz="2000" i="1" dirty="0"/>
              <a:t>, 1979</a:t>
            </a:r>
            <a:r>
              <a:rPr lang="en-US" altLang="ru-RU" sz="2000" i="1" dirty="0"/>
              <a:t> 10, 380</a:t>
            </a:r>
            <a:r>
              <a:rPr lang="ru-RU" altLang="ru-RU" sz="2000" i="1" dirty="0"/>
              <a:t>)</a:t>
            </a:r>
          </a:p>
        </p:txBody>
      </p:sp>
      <p:pic>
        <p:nvPicPr>
          <p:cNvPr id="25605" name="Picture 22" descr="page3_pic2"/>
          <p:cNvPicPr>
            <a:picLocks noChangeAspect="1" noChangeArrowheads="1"/>
          </p:cNvPicPr>
          <p:nvPr/>
        </p:nvPicPr>
        <p:blipFill>
          <a:blip r:embed="rId3"/>
          <a:srcRect/>
          <a:stretch>
            <a:fillRect/>
          </a:stretch>
        </p:blipFill>
        <p:spPr bwMode="auto">
          <a:xfrm>
            <a:off x="6451600" y="836712"/>
            <a:ext cx="2311400" cy="2335212"/>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35" name="Rectangle 6"/>
          <p:cNvSpPr>
            <a:spLocks noGrp="1" noChangeArrowheads="1"/>
          </p:cNvSpPr>
          <p:nvPr>
            <p:ph type="sldNum" sz="quarter" idx="12"/>
          </p:nvPr>
        </p:nvSpPr>
        <p:spPr>
          <a:noFill/>
          <a:ln>
            <a:miter lim="800000"/>
            <a:headEnd/>
            <a:tailEnd/>
          </a:ln>
        </p:spPr>
        <p:txBody>
          <a:bodyPr/>
          <a:lstStyle/>
          <a:p>
            <a:fld id="{F5EBC968-5274-4AE7-BE08-519DA27F22A8}" type="slidenum">
              <a:rPr lang="ru-RU" altLang="ru-RU" smtClean="0">
                <a:cs typeface="Arial" charset="0"/>
              </a:rPr>
              <a:pPr/>
              <a:t>6</a:t>
            </a:fld>
            <a:endParaRPr lang="ru-RU" altLang="ru-RU" smtClean="0">
              <a:cs typeface="Arial" charset="0"/>
            </a:endParaRPr>
          </a:p>
        </p:txBody>
      </p:sp>
      <p:sp>
        <p:nvSpPr>
          <p:cNvPr id="8236" name="Rectangle 3"/>
          <p:cNvSpPr>
            <a:spLocks noChangeArrowheads="1"/>
          </p:cNvSpPr>
          <p:nvPr/>
        </p:nvSpPr>
        <p:spPr bwMode="auto">
          <a:xfrm>
            <a:off x="0" y="131763"/>
            <a:ext cx="9069388" cy="523220"/>
          </a:xfrm>
          <a:prstGeom prst="rect">
            <a:avLst/>
          </a:prstGeom>
          <a:noFill/>
          <a:ln w="9525">
            <a:noFill/>
            <a:miter lim="800000"/>
            <a:headEnd/>
            <a:tailEnd/>
          </a:ln>
        </p:spPr>
        <p:txBody>
          <a:bodyPr>
            <a:spAutoFit/>
          </a:bodyPr>
          <a:lstStyle/>
          <a:p>
            <a:pPr algn="ctr"/>
            <a:r>
              <a:rPr lang="en-US" altLang="ru-RU" sz="2800" b="1" dirty="0">
                <a:solidFill>
                  <a:srgbClr val="000099"/>
                </a:solidFill>
                <a:latin typeface="+mj-lt"/>
                <a:ea typeface="+mj-ea"/>
                <a:cs typeface="+mj-cs"/>
              </a:rPr>
              <a:t>Cherenkov Water Detector NEVOD-91 (1994)</a:t>
            </a:r>
            <a:endParaRPr lang="ru-RU" altLang="ru-RU" sz="2800" b="1" dirty="0">
              <a:solidFill>
                <a:srgbClr val="000099"/>
              </a:solidFill>
              <a:latin typeface="+mj-lt"/>
              <a:ea typeface="+mj-ea"/>
              <a:cs typeface="+mj-cs"/>
            </a:endParaRPr>
          </a:p>
        </p:txBody>
      </p:sp>
      <p:graphicFrame>
        <p:nvGraphicFramePr>
          <p:cNvPr id="8234" name="Object 42"/>
          <p:cNvGraphicFramePr>
            <a:graphicFrameLocks noGrp="1" noChangeAspect="1"/>
          </p:cNvGraphicFramePr>
          <p:nvPr>
            <p:ph/>
          </p:nvPr>
        </p:nvGraphicFramePr>
        <p:xfrm>
          <a:off x="252413" y="762000"/>
          <a:ext cx="5616575" cy="4683125"/>
        </p:xfrm>
        <a:graphic>
          <a:graphicData uri="http://schemas.openxmlformats.org/presentationml/2006/ole">
            <mc:AlternateContent xmlns:mc="http://schemas.openxmlformats.org/markup-compatibility/2006">
              <mc:Choice xmlns:v="urn:schemas-microsoft-com:vml" Requires="v">
                <p:oleObj spid="_x0000_s8272" name="Visio" r:id="rId5" imgW="10306812" imgH="8596884" progId="Visio.Drawing.11">
                  <p:embed/>
                </p:oleObj>
              </mc:Choice>
              <mc:Fallback>
                <p:oleObj name="Visio" r:id="rId5" imgW="10306812" imgH="8596884" progId="Visio.Drawing.11">
                  <p:embed/>
                  <p:pic>
                    <p:nvPicPr>
                      <p:cNvPr id="0" name="Picture 4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413" y="762000"/>
                        <a:ext cx="5616575" cy="468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269" name="Text Box 4"/>
          <p:cNvSpPr txBox="1">
            <a:spLocks noChangeArrowheads="1"/>
          </p:cNvSpPr>
          <p:nvPr/>
        </p:nvSpPr>
        <p:spPr bwMode="auto">
          <a:xfrm>
            <a:off x="5796136" y="1131888"/>
            <a:ext cx="3168650" cy="4154984"/>
          </a:xfrm>
          <a:prstGeom prst="rect">
            <a:avLst/>
          </a:prstGeom>
          <a:noFill/>
          <a:ln>
            <a:noFill/>
          </a:ln>
          <a:effectLst/>
          <a:extLst/>
        </p:spPr>
        <p:txBody>
          <a:bodyPr>
            <a:spAutoFit/>
          </a:bodyPr>
          <a:lstStyle>
            <a:lvl1pPr marL="88900" indent="-88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ts val="1200"/>
              </a:spcBef>
              <a:buFontTx/>
              <a:buChar char="•"/>
              <a:defRPr/>
            </a:pPr>
            <a:r>
              <a:rPr lang="ru-RU" altLang="ru-RU" dirty="0" smtClean="0">
                <a:cs typeface="+mn-cs"/>
              </a:rPr>
              <a:t> </a:t>
            </a:r>
            <a:r>
              <a:rPr lang="en-US" altLang="ru-RU" dirty="0" smtClean="0">
                <a:solidFill>
                  <a:srgbClr val="002060"/>
                </a:solidFill>
                <a:cs typeface="+mn-cs"/>
              </a:rPr>
              <a:t>Sizes 9 x 9 x 26 = 2100 m</a:t>
            </a:r>
            <a:r>
              <a:rPr lang="ru-RU" altLang="ru-RU" baseline="30000" dirty="0" smtClean="0">
                <a:solidFill>
                  <a:srgbClr val="002060"/>
                </a:solidFill>
                <a:cs typeface="+mn-cs"/>
              </a:rPr>
              <a:t>3</a:t>
            </a:r>
            <a:endParaRPr lang="ru-RU" altLang="ru-RU" dirty="0" smtClean="0">
              <a:solidFill>
                <a:srgbClr val="002060"/>
              </a:solidFill>
              <a:cs typeface="+mn-cs"/>
            </a:endParaRPr>
          </a:p>
          <a:p>
            <a:pPr marL="173038" indent="-173038">
              <a:spcBef>
                <a:spcPts val="1200"/>
              </a:spcBef>
              <a:buFontTx/>
              <a:buChar char="•"/>
              <a:defRPr/>
            </a:pPr>
            <a:r>
              <a:rPr lang="en-US" dirty="0" smtClean="0">
                <a:solidFill>
                  <a:srgbClr val="002060"/>
                </a:solidFill>
                <a:cs typeface="+mn-cs"/>
                <a:sym typeface="Symbol"/>
              </a:rPr>
              <a:t>Spatial lattice from 91 QGM with steps</a:t>
            </a:r>
            <a:r>
              <a:rPr lang="ru-RU" altLang="ru-RU" dirty="0" smtClean="0">
                <a:cs typeface="+mn-cs"/>
              </a:rPr>
              <a:t> </a:t>
            </a:r>
            <a:r>
              <a:rPr lang="en-US" altLang="ru-RU" dirty="0" smtClean="0">
                <a:cs typeface="+mn-cs"/>
              </a:rPr>
              <a:t>2</a:t>
            </a:r>
            <a:r>
              <a:rPr lang="ru-RU" altLang="ru-RU" dirty="0" smtClean="0">
                <a:cs typeface="+mn-cs"/>
              </a:rPr>
              <a:t> </a:t>
            </a:r>
            <a:r>
              <a:rPr lang="en-US" altLang="ru-RU" dirty="0" smtClean="0">
                <a:cs typeface="+mn-cs"/>
                <a:sym typeface="Symbol" pitchFamily="18" charset="2"/>
              </a:rPr>
              <a:t></a:t>
            </a:r>
            <a:r>
              <a:rPr lang="ru-RU" altLang="ru-RU" dirty="0" smtClean="0">
                <a:cs typeface="+mn-cs"/>
              </a:rPr>
              <a:t> </a:t>
            </a:r>
            <a:r>
              <a:rPr lang="en-US" altLang="ru-RU" dirty="0" smtClean="0">
                <a:cs typeface="+mn-cs"/>
              </a:rPr>
              <a:t>2</a:t>
            </a:r>
            <a:r>
              <a:rPr lang="ru-RU" altLang="ru-RU" dirty="0" smtClean="0">
                <a:cs typeface="+mn-cs"/>
              </a:rPr>
              <a:t> </a:t>
            </a:r>
            <a:r>
              <a:rPr lang="en-US" altLang="ru-RU" dirty="0" smtClean="0">
                <a:cs typeface="+mn-cs"/>
                <a:sym typeface="Symbol" pitchFamily="18" charset="2"/>
              </a:rPr>
              <a:t></a:t>
            </a:r>
            <a:r>
              <a:rPr lang="ru-RU" altLang="ru-RU" dirty="0" smtClean="0">
                <a:cs typeface="+mn-cs"/>
                <a:sym typeface="Symbol" pitchFamily="18" charset="2"/>
              </a:rPr>
              <a:t> </a:t>
            </a:r>
            <a:r>
              <a:rPr lang="en-US" altLang="ru-RU" dirty="0" smtClean="0">
                <a:cs typeface="+mn-cs"/>
              </a:rPr>
              <a:t>2.5</a:t>
            </a:r>
            <a:r>
              <a:rPr lang="ru-RU" altLang="ru-RU" dirty="0" smtClean="0">
                <a:cs typeface="+mn-cs"/>
              </a:rPr>
              <a:t> </a:t>
            </a:r>
            <a:r>
              <a:rPr lang="en-US" altLang="ru-RU" dirty="0" smtClean="0">
                <a:cs typeface="+mn-cs"/>
              </a:rPr>
              <a:t>m</a:t>
            </a:r>
            <a:r>
              <a:rPr lang="ru-RU" altLang="ru-RU" baseline="30000" dirty="0" smtClean="0">
                <a:cs typeface="+mn-cs"/>
              </a:rPr>
              <a:t>3</a:t>
            </a:r>
            <a:r>
              <a:rPr lang="en-US" altLang="ru-RU" dirty="0" smtClean="0">
                <a:cs typeface="+mn-cs"/>
              </a:rPr>
              <a:t>.</a:t>
            </a:r>
            <a:endParaRPr lang="ru-RU" altLang="ru-RU" dirty="0" smtClean="0">
              <a:cs typeface="+mn-cs"/>
            </a:endParaRPr>
          </a:p>
          <a:p>
            <a:pPr marL="173038" indent="-173038">
              <a:spcBef>
                <a:spcPts val="1200"/>
              </a:spcBef>
              <a:buFontTx/>
              <a:buChar char="•"/>
              <a:defRPr/>
            </a:pPr>
            <a:r>
              <a:rPr lang="en-US" dirty="0" smtClean="0">
                <a:solidFill>
                  <a:srgbClr val="002060"/>
                </a:solidFill>
                <a:cs typeface="+mn-cs"/>
                <a:sym typeface="Symbol"/>
              </a:rPr>
              <a:t>Russian PMTs – FEU-49, FEU-125 (now, FEU-200)</a:t>
            </a:r>
          </a:p>
          <a:p>
            <a:pPr marL="173038" indent="-173038">
              <a:spcBef>
                <a:spcPts val="1200"/>
              </a:spcBef>
              <a:buFontTx/>
              <a:buChar char="•"/>
              <a:defRPr/>
            </a:pPr>
            <a:r>
              <a:rPr lang="en-US" dirty="0" smtClean="0">
                <a:solidFill>
                  <a:srgbClr val="002060"/>
                </a:solidFill>
                <a:cs typeface="+mn-cs"/>
                <a:sym typeface="Symbol"/>
              </a:rPr>
              <a:t>Placement of CWD NEVOD on the ground level allows investigate all components of cosmic rays reaching the Earth’s surface, including neutrinos from the bottom hemisphere.</a:t>
            </a:r>
            <a:endParaRPr lang="ru-RU" dirty="0" smtClean="0">
              <a:solidFill>
                <a:srgbClr val="002060"/>
              </a:solidFill>
              <a:cs typeface="+mn-cs"/>
            </a:endParaRPr>
          </a:p>
        </p:txBody>
      </p:sp>
      <p:sp>
        <p:nvSpPr>
          <p:cNvPr id="8238" name="TextBox 1"/>
          <p:cNvSpPr txBox="1">
            <a:spLocks noChangeArrowheads="1"/>
          </p:cNvSpPr>
          <p:nvPr/>
        </p:nvSpPr>
        <p:spPr bwMode="auto">
          <a:xfrm>
            <a:off x="250825" y="5469210"/>
            <a:ext cx="8353425" cy="1277273"/>
          </a:xfrm>
          <a:prstGeom prst="rect">
            <a:avLst/>
          </a:prstGeom>
          <a:noFill/>
          <a:ln w="9525">
            <a:noFill/>
            <a:miter lim="800000"/>
            <a:headEnd/>
            <a:tailEnd/>
          </a:ln>
        </p:spPr>
        <p:txBody>
          <a:bodyPr>
            <a:spAutoFit/>
          </a:bodyPr>
          <a:lstStyle/>
          <a:p>
            <a:r>
              <a:rPr lang="en-US" b="1" dirty="0">
                <a:solidFill>
                  <a:srgbClr val="000099"/>
                </a:solidFill>
              </a:rPr>
              <a:t>Registering System </a:t>
            </a:r>
            <a:r>
              <a:rPr lang="en-US" dirty="0" smtClean="0"/>
              <a:t>allows </a:t>
            </a:r>
            <a:r>
              <a:rPr lang="en-US" dirty="0"/>
              <a:t>measure signals in the dynamic range from 1 to 10</a:t>
            </a:r>
            <a:r>
              <a:rPr lang="en-US" baseline="30000" dirty="0"/>
              <a:t>5</a:t>
            </a:r>
            <a:r>
              <a:rPr lang="en-US" dirty="0"/>
              <a:t> </a:t>
            </a:r>
            <a:r>
              <a:rPr lang="en-US" dirty="0" err="1"/>
              <a:t>ph.e</a:t>
            </a:r>
            <a:r>
              <a:rPr lang="en-US" dirty="0"/>
              <a:t>.  for each  photomultiplier.</a:t>
            </a:r>
          </a:p>
          <a:p>
            <a:pPr>
              <a:spcBef>
                <a:spcPts val="600"/>
              </a:spcBef>
            </a:pPr>
            <a:r>
              <a:rPr lang="en-US" b="1" dirty="0" err="1">
                <a:solidFill>
                  <a:srgbClr val="000099"/>
                </a:solidFill>
              </a:rPr>
              <a:t>Trggering</a:t>
            </a:r>
            <a:r>
              <a:rPr lang="en-US" b="1" dirty="0">
                <a:solidFill>
                  <a:srgbClr val="000099"/>
                </a:solidFill>
              </a:rPr>
              <a:t> System </a:t>
            </a:r>
            <a:r>
              <a:rPr lang="en-US" dirty="0" smtClean="0"/>
              <a:t>allows </a:t>
            </a:r>
            <a:r>
              <a:rPr lang="en-US" dirty="0"/>
              <a:t>separate events produced by particles coming from the top, the bottom, and any side.</a:t>
            </a:r>
            <a:endParaRPr lang="ru-RU" dirty="0"/>
          </a:p>
        </p:txBody>
      </p:sp>
    </p:spTree>
    <p:custDataLst>
      <p:tags r:id="rId2"/>
    </p:custData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6"/>
          <p:cNvSpPr>
            <a:spLocks noGrp="1" noChangeArrowheads="1"/>
          </p:cNvSpPr>
          <p:nvPr>
            <p:ph type="sldNum" sz="quarter" idx="12"/>
          </p:nvPr>
        </p:nvSpPr>
        <p:spPr>
          <a:noFill/>
          <a:ln>
            <a:miter lim="800000"/>
            <a:headEnd/>
            <a:tailEnd/>
          </a:ln>
        </p:spPr>
        <p:txBody>
          <a:bodyPr/>
          <a:lstStyle/>
          <a:p>
            <a:fld id="{6566BB33-C264-4B33-BC95-BFECDE496675}" type="slidenum">
              <a:rPr lang="ru-RU" altLang="ru-RU" smtClean="0">
                <a:cs typeface="Arial" charset="0"/>
              </a:rPr>
              <a:pPr/>
              <a:t>7</a:t>
            </a:fld>
            <a:endParaRPr lang="ru-RU" altLang="ru-RU" smtClean="0">
              <a:cs typeface="Arial" charset="0"/>
            </a:endParaRPr>
          </a:p>
        </p:txBody>
      </p:sp>
      <p:pic>
        <p:nvPicPr>
          <p:cNvPr id="29698" name="Picture 2" descr="http://www.nevod.mephi.ru/images/GALLERY/2.png"/>
          <p:cNvPicPr>
            <a:picLocks noChangeAspect="1" noChangeArrowheads="1"/>
          </p:cNvPicPr>
          <p:nvPr/>
        </p:nvPicPr>
        <p:blipFill>
          <a:blip r:embed="rId3"/>
          <a:srcRect t="10655"/>
          <a:stretch>
            <a:fillRect/>
          </a:stretch>
        </p:blipFill>
        <p:spPr bwMode="auto">
          <a:xfrm>
            <a:off x="507600" y="764729"/>
            <a:ext cx="8168856" cy="5472583"/>
          </a:xfrm>
          <a:prstGeom prst="rect">
            <a:avLst/>
          </a:prstGeom>
          <a:noFill/>
          <a:ln w="9525">
            <a:noFill/>
            <a:miter lim="800000"/>
            <a:headEnd/>
            <a:tailEnd/>
          </a:ln>
        </p:spPr>
      </p:pic>
      <p:sp>
        <p:nvSpPr>
          <p:cNvPr id="4" name="Rectangle 3"/>
          <p:cNvSpPr>
            <a:spLocks noChangeArrowheads="1"/>
          </p:cNvSpPr>
          <p:nvPr/>
        </p:nvSpPr>
        <p:spPr bwMode="auto">
          <a:xfrm>
            <a:off x="0" y="131763"/>
            <a:ext cx="9069388" cy="523220"/>
          </a:xfrm>
          <a:prstGeom prst="rect">
            <a:avLst/>
          </a:prstGeom>
          <a:noFill/>
          <a:ln w="9525">
            <a:noFill/>
            <a:miter lim="800000"/>
            <a:headEnd/>
            <a:tailEnd/>
          </a:ln>
        </p:spPr>
        <p:txBody>
          <a:bodyPr>
            <a:spAutoFit/>
          </a:bodyPr>
          <a:lstStyle/>
          <a:p>
            <a:pPr algn="ctr"/>
            <a:r>
              <a:rPr lang="en-US" altLang="ru-RU" sz="2800" b="1" dirty="0">
                <a:solidFill>
                  <a:srgbClr val="000099"/>
                </a:solidFill>
                <a:latin typeface="+mj-lt"/>
                <a:ea typeface="+mj-ea"/>
                <a:cs typeface="+mj-cs"/>
              </a:rPr>
              <a:t>Cherenkov Water Detector NEVOD-91 (1994)</a:t>
            </a:r>
            <a:endParaRPr lang="ru-RU" altLang="ru-RU" sz="2800" b="1" dirty="0">
              <a:solidFill>
                <a:srgbClr val="000099"/>
              </a:solidFill>
              <a:latin typeface="+mj-lt"/>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Заголовок 1"/>
          <p:cNvSpPr>
            <a:spLocks noGrp="1"/>
          </p:cNvSpPr>
          <p:nvPr>
            <p:ph type="ctrTitle"/>
          </p:nvPr>
        </p:nvSpPr>
        <p:spPr>
          <a:xfrm>
            <a:off x="0" y="44624"/>
            <a:ext cx="9144000" cy="947738"/>
          </a:xfrm>
        </p:spPr>
        <p:txBody>
          <a:bodyPr/>
          <a:lstStyle/>
          <a:p>
            <a:r>
              <a:rPr lang="en-US" altLang="ru-RU" sz="2800" b="1" dirty="0">
                <a:solidFill>
                  <a:srgbClr val="000099"/>
                </a:solidFill>
              </a:rPr>
              <a:t>Cosmic ray neutrino </a:t>
            </a:r>
            <a:r>
              <a:rPr lang="en-US" altLang="ru-RU" sz="2800" b="1" dirty="0" smtClean="0">
                <a:solidFill>
                  <a:srgbClr val="000099"/>
                </a:solidFill>
              </a:rPr>
              <a:t>detection </a:t>
            </a:r>
            <a:br>
              <a:rPr lang="en-US" altLang="ru-RU" sz="2800" b="1" dirty="0" smtClean="0">
                <a:solidFill>
                  <a:srgbClr val="000099"/>
                </a:solidFill>
              </a:rPr>
            </a:br>
            <a:r>
              <a:rPr lang="en-US" altLang="ru-RU" sz="2800" b="1" dirty="0" smtClean="0">
                <a:solidFill>
                  <a:srgbClr val="000099"/>
                </a:solidFill>
              </a:rPr>
              <a:t>on </a:t>
            </a:r>
            <a:r>
              <a:rPr lang="en-US" altLang="ru-RU" sz="2800" b="1" dirty="0">
                <a:solidFill>
                  <a:srgbClr val="000099"/>
                </a:solidFill>
              </a:rPr>
              <a:t>the Earth’s surface</a:t>
            </a:r>
            <a:endParaRPr lang="ru-RU" altLang="ru-RU" sz="2800" b="1" dirty="0">
              <a:solidFill>
                <a:srgbClr val="000099"/>
              </a:solidFill>
            </a:endParaRPr>
          </a:p>
        </p:txBody>
      </p:sp>
      <p:pic>
        <p:nvPicPr>
          <p:cNvPr id="307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5147"/>
          <a:stretch/>
        </p:blipFill>
        <p:spPr bwMode="auto">
          <a:xfrm>
            <a:off x="395536" y="1074365"/>
            <a:ext cx="8352928" cy="5667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Прямая соединительная линия 4"/>
          <p:cNvCxnSpPr/>
          <p:nvPr/>
        </p:nvCxnSpPr>
        <p:spPr>
          <a:xfrm>
            <a:off x="10044608" y="3429000"/>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7" name="Номер слайда 6"/>
          <p:cNvSpPr>
            <a:spLocks noGrp="1"/>
          </p:cNvSpPr>
          <p:nvPr>
            <p:ph type="sldNum" sz="quarter" idx="12"/>
          </p:nvPr>
        </p:nvSpPr>
        <p:spPr/>
        <p:txBody>
          <a:bodyPr/>
          <a:lstStyle/>
          <a:p>
            <a:pPr>
              <a:defRPr/>
            </a:pPr>
            <a:fld id="{A622A6D1-F55A-46B1-A6CC-7E40EA8E16B0}" type="slidenum">
              <a:rPr lang="ru-RU" altLang="ru-RU" smtClean="0"/>
              <a:pPr>
                <a:defRPr/>
              </a:pPr>
              <a:t>8</a:t>
            </a:fld>
            <a:endParaRPr lang="ru-RU" altLang="ru-RU"/>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Заголовок 1"/>
          <p:cNvSpPr>
            <a:spLocks noGrp="1"/>
          </p:cNvSpPr>
          <p:nvPr>
            <p:ph type="ctrTitle"/>
          </p:nvPr>
        </p:nvSpPr>
        <p:spPr>
          <a:xfrm>
            <a:off x="250825" y="-27384"/>
            <a:ext cx="8858250" cy="947737"/>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altLang="ru-RU" sz="3000" b="1" dirty="0">
                <a:solidFill>
                  <a:srgbClr val="000099"/>
                </a:solidFill>
              </a:rPr>
              <a:t>Examples of events with n </a:t>
            </a:r>
            <a:r>
              <a:rPr lang="en-US" altLang="ru-RU" sz="3000" b="1" dirty="0" smtClean="0">
                <a:solidFill>
                  <a:srgbClr val="000099"/>
                </a:solidFill>
                <a:sym typeface="Symbol"/>
              </a:rPr>
              <a:t></a:t>
            </a:r>
            <a:r>
              <a:rPr lang="en-US" altLang="ru-RU" sz="3000" b="1" dirty="0" smtClean="0">
                <a:solidFill>
                  <a:srgbClr val="000099"/>
                </a:solidFill>
              </a:rPr>
              <a:t> </a:t>
            </a:r>
            <a:r>
              <a:rPr lang="en-US" altLang="ru-RU" sz="3000" b="1" dirty="0">
                <a:solidFill>
                  <a:srgbClr val="000099"/>
                </a:solidFill>
              </a:rPr>
              <a:t>8</a:t>
            </a:r>
            <a:endParaRPr lang="ru-RU" altLang="ru-RU" sz="3000" b="1" dirty="0">
              <a:solidFill>
                <a:srgbClr val="000099"/>
              </a:solidFill>
            </a:endParaRPr>
          </a:p>
        </p:txBody>
      </p:sp>
      <p:sp>
        <p:nvSpPr>
          <p:cNvPr id="32770" name="Подзаголовок 2"/>
          <p:cNvSpPr>
            <a:spLocks noGrp="1"/>
          </p:cNvSpPr>
          <p:nvPr>
            <p:ph type="subTitle" idx="1"/>
          </p:nvPr>
        </p:nvSpPr>
        <p:spPr>
          <a:xfrm>
            <a:off x="323850" y="908050"/>
            <a:ext cx="4032250" cy="649288"/>
          </a:xfrm>
        </p:spPr>
        <p:txBody>
          <a:bodyPr/>
          <a:lstStyle/>
          <a:p>
            <a:r>
              <a:rPr lang="en-US" altLang="ru-RU" sz="2800" dirty="0" err="1" smtClean="0"/>
              <a:t>Downgoing</a:t>
            </a:r>
            <a:r>
              <a:rPr lang="en-US" altLang="ru-RU" sz="2800" dirty="0" smtClean="0"/>
              <a:t> muon</a:t>
            </a:r>
            <a:endParaRPr lang="ru-RU" altLang="ru-RU" sz="2800" dirty="0" smtClean="0"/>
          </a:p>
        </p:txBody>
      </p:sp>
      <p:sp>
        <p:nvSpPr>
          <p:cNvPr id="32771" name="Подзаголовок 2"/>
          <p:cNvSpPr txBox="1">
            <a:spLocks/>
          </p:cNvSpPr>
          <p:nvPr/>
        </p:nvSpPr>
        <p:spPr bwMode="auto">
          <a:xfrm>
            <a:off x="4858643" y="908050"/>
            <a:ext cx="4033837" cy="647700"/>
          </a:xfrm>
          <a:prstGeom prst="rect">
            <a:avLst/>
          </a:prstGeom>
          <a:noFill/>
          <a:ln w="9525">
            <a:noFill/>
            <a:miter lim="800000"/>
            <a:headEnd/>
            <a:tailEnd/>
          </a:ln>
        </p:spPr>
        <p:txBody>
          <a:bodyPr/>
          <a:lstStyle/>
          <a:p>
            <a:pPr algn="ctr">
              <a:spcBef>
                <a:spcPct val="20000"/>
              </a:spcBef>
              <a:buFont typeface="Arial" charset="0"/>
              <a:buNone/>
            </a:pPr>
            <a:r>
              <a:rPr lang="en-US" altLang="ru-RU" sz="2800" dirty="0" err="1"/>
              <a:t>Upgoing</a:t>
            </a:r>
            <a:r>
              <a:rPr lang="en-US" altLang="ru-RU" sz="2800" dirty="0"/>
              <a:t> muon</a:t>
            </a:r>
            <a:endParaRPr lang="ru-RU" altLang="ru-RU" sz="2800"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439" y="1513610"/>
            <a:ext cx="3359001" cy="496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555750"/>
            <a:ext cx="3384376" cy="4956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a:xfrm>
            <a:off x="6758880" y="6245225"/>
            <a:ext cx="2133600" cy="476250"/>
          </a:xfrm>
        </p:spPr>
        <p:txBody>
          <a:bodyPr/>
          <a:lstStyle/>
          <a:p>
            <a:pPr>
              <a:defRPr/>
            </a:pPr>
            <a:fld id="{A622A6D1-F55A-46B1-A6CC-7E40EA8E16B0}" type="slidenum">
              <a:rPr lang="ru-RU" altLang="ru-RU" smtClean="0"/>
              <a:pPr>
                <a:defRPr/>
              </a:pPr>
              <a:t>9</a:t>
            </a:fld>
            <a:endParaRPr lang="ru-RU" altLang="ru-RU"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ags/tag2.xml><?xml version="1.0" encoding="utf-8"?>
<p:tagLst xmlns:a="http://schemas.openxmlformats.org/drawingml/2006/main" xmlns:r="http://schemas.openxmlformats.org/officeDocument/2006/relationships" xmlns:p="http://schemas.openxmlformats.org/presentationml/2006/main">
  <p:tag name="TIMING" val="|0|5"/>
</p:tagLst>
</file>

<file path=ppt/tags/tag3.xml><?xml version="1.0" encoding="utf-8"?>
<p:tagLst xmlns:a="http://schemas.openxmlformats.org/drawingml/2006/main" xmlns:r="http://schemas.openxmlformats.org/officeDocument/2006/relationships" xmlns:p="http://schemas.openxmlformats.org/presentationml/2006/main">
  <p:tag name="TIMING" val="|0|5"/>
</p:tagLst>
</file>

<file path=ppt/tags/tag4.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34228</TotalTime>
  <Words>1024</Words>
  <Application>Microsoft Office PowerPoint</Application>
  <PresentationFormat>Экран (4:3)</PresentationFormat>
  <Paragraphs>178</Paragraphs>
  <Slides>24</Slides>
  <Notes>8</Notes>
  <HiddenSlides>0</HiddenSlides>
  <MMClips>0</MMClips>
  <ScaleCrop>false</ScaleCrop>
  <HeadingPairs>
    <vt:vector size="6" baseType="variant">
      <vt:variant>
        <vt:lpstr>Тема</vt:lpstr>
      </vt:variant>
      <vt:variant>
        <vt:i4>1</vt:i4>
      </vt:variant>
      <vt:variant>
        <vt:lpstr>Внедренные серверы OLE</vt:lpstr>
      </vt:variant>
      <vt:variant>
        <vt:i4>4</vt:i4>
      </vt:variant>
      <vt:variant>
        <vt:lpstr>Заголовки слайдов</vt:lpstr>
      </vt:variant>
      <vt:variant>
        <vt:i4>24</vt:i4>
      </vt:variant>
    </vt:vector>
  </HeadingPairs>
  <TitlesOfParts>
    <vt:vector size="29" baseType="lpstr">
      <vt:lpstr>Оформление по умолчанию</vt:lpstr>
      <vt:lpstr>Equation</vt:lpstr>
      <vt:lpstr>Graph</vt:lpstr>
      <vt:lpstr>Visio</vt:lpstr>
      <vt:lpstr>VISIO</vt:lpstr>
      <vt:lpstr>Презентация PowerPoint</vt:lpstr>
      <vt:lpstr>Introduction</vt:lpstr>
      <vt:lpstr>Презентация PowerPoint</vt:lpstr>
      <vt:lpstr>Презентация PowerPoint</vt:lpstr>
      <vt:lpstr>Презентация PowerPoint</vt:lpstr>
      <vt:lpstr>Презентация PowerPoint</vt:lpstr>
      <vt:lpstr>Презентация PowerPoint</vt:lpstr>
      <vt:lpstr>Cosmic ray neutrino detection  on the Earth’s surface</vt:lpstr>
      <vt:lpstr>Examples of events with n  8</vt:lpstr>
      <vt:lpstr>Презентация PowerPoint</vt:lpstr>
      <vt:lpstr> Calibration telescope system (CTS)</vt:lpstr>
      <vt:lpstr>Coordinate-Tracking Detector (DECOR)</vt:lpstr>
      <vt:lpstr>Презентация PowerPoint</vt:lpstr>
      <vt:lpstr>Investigation of cascade showers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Tendency of CWD measuring module development</vt:lpstr>
      <vt:lpstr>Презентация PowerPoint</vt:lpstr>
      <vt:lpstr>Презентация PowerPoint</vt:lpstr>
    </vt:vector>
  </TitlesOfParts>
  <Company>НЕВОД</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Митя</dc:creator>
  <cp:lastModifiedBy>Шеф</cp:lastModifiedBy>
  <cp:revision>869</cp:revision>
  <cp:lastPrinted>2015-12-19T12:56:19Z</cp:lastPrinted>
  <dcterms:created xsi:type="dcterms:W3CDTF">2006-02-20T12:21:28Z</dcterms:created>
  <dcterms:modified xsi:type="dcterms:W3CDTF">2018-07-30T09:39:00Z</dcterms:modified>
</cp:coreProperties>
</file>