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sldIdLst>
    <p:sldId id="257" r:id="rId2"/>
  </p:sldIdLst>
  <p:sldSz cx="25199975" cy="3239928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E"/>
    <a:srgbClr val="000099"/>
    <a:srgbClr val="5CA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934" autoAdjust="0"/>
    <p:restoredTop sz="94660"/>
  </p:normalViewPr>
  <p:slideViewPr>
    <p:cSldViewPr snapToGrid="0">
      <p:cViewPr>
        <p:scale>
          <a:sx n="25" d="100"/>
          <a:sy n="25"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302386"/>
            <a:ext cx="21419979" cy="11279752"/>
          </a:xfrm>
        </p:spPr>
        <p:txBody>
          <a:bodyPr anchor="b"/>
          <a:lstStyle>
            <a:lvl1pPr algn="ctr">
              <a:defRPr sz="16535"/>
            </a:lvl1pPr>
          </a:lstStyle>
          <a:p>
            <a:r>
              <a:rPr lang="ru-RU"/>
              <a:t>Образец заголовка</a:t>
            </a:r>
            <a:endParaRPr lang="en-US" dirty="0"/>
          </a:p>
        </p:txBody>
      </p:sp>
      <p:sp>
        <p:nvSpPr>
          <p:cNvPr id="3" name="Subtitle 2"/>
          <p:cNvSpPr>
            <a:spLocks noGrp="1"/>
          </p:cNvSpPr>
          <p:nvPr>
            <p:ph type="subTitle" idx="1"/>
          </p:nvPr>
        </p:nvSpPr>
        <p:spPr>
          <a:xfrm>
            <a:off x="3149997" y="17017128"/>
            <a:ext cx="18899981" cy="7822326"/>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3AC3043-4BA6-4C5A-B07B-408AD725656F}" type="datetimeFigureOut">
              <a:rPr lang="ru-RU" smtClean="0"/>
              <a:t>29.07.2018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425013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3AC3043-4BA6-4C5A-B07B-408AD725656F}" type="datetimeFigureOut">
              <a:rPr lang="ru-RU" smtClean="0"/>
              <a:t>29.07.2018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89233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724962"/>
            <a:ext cx="5433745" cy="2745689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732500" y="1724962"/>
            <a:ext cx="15986234" cy="274568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3AC3043-4BA6-4C5A-B07B-408AD725656F}" type="datetimeFigureOut">
              <a:rPr lang="ru-RU" smtClean="0"/>
              <a:t>29.07.2018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200117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3AC3043-4BA6-4C5A-B07B-408AD725656F}" type="datetimeFigureOut">
              <a:rPr lang="ru-RU" smtClean="0"/>
              <a:t>29.07.2018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294493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19375" y="8077332"/>
            <a:ext cx="21734978" cy="13477201"/>
          </a:xfrm>
        </p:spPr>
        <p:txBody>
          <a:bodyPr anchor="b"/>
          <a:lstStyle>
            <a:lvl1pPr>
              <a:defRPr sz="16535"/>
            </a:lvl1pPr>
          </a:lstStyle>
          <a:p>
            <a:r>
              <a:rPr lang="ru-RU"/>
              <a:t>Образец заголовка</a:t>
            </a:r>
            <a:endParaRPr lang="en-US" dirty="0"/>
          </a:p>
        </p:txBody>
      </p:sp>
      <p:sp>
        <p:nvSpPr>
          <p:cNvPr id="3" name="Text Placeholder 2"/>
          <p:cNvSpPr>
            <a:spLocks noGrp="1"/>
          </p:cNvSpPr>
          <p:nvPr>
            <p:ph type="body" idx="1"/>
          </p:nvPr>
        </p:nvSpPr>
        <p:spPr>
          <a:xfrm>
            <a:off x="1719375" y="21682033"/>
            <a:ext cx="21734978" cy="7087342"/>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3AC3043-4BA6-4C5A-B07B-408AD725656F}" type="datetimeFigureOut">
              <a:rPr lang="ru-RU" smtClean="0"/>
              <a:t>29.07.2018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186806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732498" y="8624810"/>
            <a:ext cx="10709989" cy="205570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2757488" y="8624810"/>
            <a:ext cx="10709989" cy="205570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3AC3043-4BA6-4C5A-B07B-408AD725656F}" type="datetimeFigureOut">
              <a:rPr lang="ru-RU" smtClean="0"/>
              <a:t>29.07.2018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400405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735781" y="1724969"/>
            <a:ext cx="21734978" cy="6262365"/>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735783" y="7942328"/>
            <a:ext cx="10660769" cy="3892412"/>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ru-RU"/>
              <a:t>Образец текста</a:t>
            </a:r>
          </a:p>
        </p:txBody>
      </p:sp>
      <p:sp>
        <p:nvSpPr>
          <p:cNvPr id="4" name="Content Placeholder 3"/>
          <p:cNvSpPr>
            <a:spLocks noGrp="1"/>
          </p:cNvSpPr>
          <p:nvPr>
            <p:ph sz="half" idx="2"/>
          </p:nvPr>
        </p:nvSpPr>
        <p:spPr>
          <a:xfrm>
            <a:off x="1735783" y="11834740"/>
            <a:ext cx="10660769" cy="174071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2757489" y="7942328"/>
            <a:ext cx="10713272" cy="3892412"/>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ru-RU"/>
              <a:t>Образец текста</a:t>
            </a:r>
          </a:p>
        </p:txBody>
      </p:sp>
      <p:sp>
        <p:nvSpPr>
          <p:cNvPr id="6" name="Content Placeholder 5"/>
          <p:cNvSpPr>
            <a:spLocks noGrp="1"/>
          </p:cNvSpPr>
          <p:nvPr>
            <p:ph sz="quarter" idx="4"/>
          </p:nvPr>
        </p:nvSpPr>
        <p:spPr>
          <a:xfrm>
            <a:off x="12757489" y="11834740"/>
            <a:ext cx="10713272" cy="174071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3AC3043-4BA6-4C5A-B07B-408AD725656F}" type="datetimeFigureOut">
              <a:rPr lang="ru-RU" smtClean="0"/>
              <a:t>29.07.2018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33039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3AC3043-4BA6-4C5A-B07B-408AD725656F}" type="datetimeFigureOut">
              <a:rPr lang="ru-RU" smtClean="0"/>
              <a:t>29.07.2018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52728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C3043-4BA6-4C5A-B07B-408AD725656F}" type="datetimeFigureOut">
              <a:rPr lang="ru-RU" smtClean="0"/>
              <a:t>29.07.2018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296793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35780" y="2159952"/>
            <a:ext cx="8127648" cy="7559834"/>
          </a:xfrm>
        </p:spPr>
        <p:txBody>
          <a:bodyPr anchor="b"/>
          <a:lstStyle>
            <a:lvl1pPr>
              <a:defRPr sz="8819"/>
            </a:lvl1pPr>
          </a:lstStyle>
          <a:p>
            <a:r>
              <a:rPr lang="ru-RU"/>
              <a:t>Образец заголовка</a:t>
            </a:r>
            <a:endParaRPr lang="en-US" dirty="0"/>
          </a:p>
        </p:txBody>
      </p:sp>
      <p:sp>
        <p:nvSpPr>
          <p:cNvPr id="3" name="Content Placeholder 2"/>
          <p:cNvSpPr>
            <a:spLocks noGrp="1"/>
          </p:cNvSpPr>
          <p:nvPr>
            <p:ph idx="1"/>
          </p:nvPr>
        </p:nvSpPr>
        <p:spPr>
          <a:xfrm>
            <a:off x="10713272" y="4664905"/>
            <a:ext cx="12757487" cy="23024494"/>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735780" y="9719786"/>
            <a:ext cx="8127648" cy="18007107"/>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ru-RU"/>
              <a:t>Образец текста</a:t>
            </a:r>
          </a:p>
        </p:txBody>
      </p:sp>
      <p:sp>
        <p:nvSpPr>
          <p:cNvPr id="5" name="Date Placeholder 4"/>
          <p:cNvSpPr>
            <a:spLocks noGrp="1"/>
          </p:cNvSpPr>
          <p:nvPr>
            <p:ph type="dt" sz="half" idx="10"/>
          </p:nvPr>
        </p:nvSpPr>
        <p:spPr/>
        <p:txBody>
          <a:bodyPr/>
          <a:lstStyle/>
          <a:p>
            <a:fld id="{C3AC3043-4BA6-4C5A-B07B-408AD725656F}" type="datetimeFigureOut">
              <a:rPr lang="ru-RU" smtClean="0"/>
              <a:t>29.07.2018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28380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35780" y="2159952"/>
            <a:ext cx="8127648" cy="7559834"/>
          </a:xfrm>
        </p:spPr>
        <p:txBody>
          <a:bodyPr anchor="b"/>
          <a:lstStyle>
            <a:lvl1pPr>
              <a:defRPr sz="8819"/>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713272" y="4664905"/>
            <a:ext cx="12757487" cy="23024494"/>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ru-RU"/>
              <a:t>Вставка рисунка</a:t>
            </a:r>
            <a:endParaRPr lang="en-US" dirty="0"/>
          </a:p>
        </p:txBody>
      </p:sp>
      <p:sp>
        <p:nvSpPr>
          <p:cNvPr id="4" name="Text Placeholder 3"/>
          <p:cNvSpPr>
            <a:spLocks noGrp="1"/>
          </p:cNvSpPr>
          <p:nvPr>
            <p:ph type="body" sz="half" idx="2"/>
          </p:nvPr>
        </p:nvSpPr>
        <p:spPr>
          <a:xfrm>
            <a:off x="1735780" y="9719786"/>
            <a:ext cx="8127648" cy="18007107"/>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ru-RU"/>
              <a:t>Образец текста</a:t>
            </a:r>
          </a:p>
        </p:txBody>
      </p:sp>
      <p:sp>
        <p:nvSpPr>
          <p:cNvPr id="5" name="Date Placeholder 4"/>
          <p:cNvSpPr>
            <a:spLocks noGrp="1"/>
          </p:cNvSpPr>
          <p:nvPr>
            <p:ph type="dt" sz="half" idx="10"/>
          </p:nvPr>
        </p:nvSpPr>
        <p:spPr/>
        <p:txBody>
          <a:bodyPr/>
          <a:lstStyle/>
          <a:p>
            <a:fld id="{C3AC3043-4BA6-4C5A-B07B-408AD725656F}" type="datetimeFigureOut">
              <a:rPr lang="ru-RU" smtClean="0"/>
              <a:t>29.07.2018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709A7C-D2F4-4799-B79E-20F2FD3C4BA5}" type="slidenum">
              <a:rPr lang="ru-RU" smtClean="0"/>
              <a:t>‹#›</a:t>
            </a:fld>
            <a:endParaRPr lang="ru-RU"/>
          </a:p>
        </p:txBody>
      </p:sp>
    </p:spTree>
    <p:extLst>
      <p:ext uri="{BB962C8B-B14F-4D97-AF65-F5344CB8AC3E}">
        <p14:creationId xmlns:p14="http://schemas.microsoft.com/office/powerpoint/2010/main" val="372613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724969"/>
            <a:ext cx="21734978" cy="62623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732499" y="8624810"/>
            <a:ext cx="21734978" cy="2055705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732498" y="30029347"/>
            <a:ext cx="5669994" cy="1724962"/>
          </a:xfrm>
          <a:prstGeom prst="rect">
            <a:avLst/>
          </a:prstGeom>
        </p:spPr>
        <p:txBody>
          <a:bodyPr vert="horz" lIns="91440" tIns="45720" rIns="91440" bIns="45720" rtlCol="0" anchor="ctr"/>
          <a:lstStyle>
            <a:lvl1pPr algn="l">
              <a:defRPr sz="3307">
                <a:solidFill>
                  <a:schemeClr val="tx1">
                    <a:tint val="75000"/>
                  </a:schemeClr>
                </a:solidFill>
              </a:defRPr>
            </a:lvl1pPr>
          </a:lstStyle>
          <a:p>
            <a:fld id="{C3AC3043-4BA6-4C5A-B07B-408AD725656F}" type="datetimeFigureOut">
              <a:rPr lang="ru-RU" smtClean="0"/>
              <a:t>29.07.2018</a:t>
            </a:fld>
            <a:endParaRPr lang="ru-RU"/>
          </a:p>
        </p:txBody>
      </p:sp>
      <p:sp>
        <p:nvSpPr>
          <p:cNvPr id="5" name="Footer Placeholder 4"/>
          <p:cNvSpPr>
            <a:spLocks noGrp="1"/>
          </p:cNvSpPr>
          <p:nvPr>
            <p:ph type="ftr" sz="quarter" idx="3"/>
          </p:nvPr>
        </p:nvSpPr>
        <p:spPr>
          <a:xfrm>
            <a:off x="8347492" y="30029347"/>
            <a:ext cx="8504992" cy="1724962"/>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7797483" y="30029347"/>
            <a:ext cx="5669994" cy="1724962"/>
          </a:xfrm>
          <a:prstGeom prst="rect">
            <a:avLst/>
          </a:prstGeom>
        </p:spPr>
        <p:txBody>
          <a:bodyPr vert="horz" lIns="91440" tIns="45720" rIns="91440" bIns="45720" rtlCol="0" anchor="ctr"/>
          <a:lstStyle>
            <a:lvl1pPr algn="r">
              <a:defRPr sz="3307">
                <a:solidFill>
                  <a:schemeClr val="tx1">
                    <a:tint val="75000"/>
                  </a:schemeClr>
                </a:solidFill>
              </a:defRPr>
            </a:lvl1pPr>
          </a:lstStyle>
          <a:p>
            <a:fld id="{F1709A7C-D2F4-4799-B79E-20F2FD3C4BA5}" type="slidenum">
              <a:rPr lang="ru-RU" smtClean="0"/>
              <a:t>‹#›</a:t>
            </a:fld>
            <a:endParaRPr lang="ru-RU"/>
          </a:p>
        </p:txBody>
      </p:sp>
    </p:spTree>
    <p:extLst>
      <p:ext uri="{BB962C8B-B14F-4D97-AF65-F5344CB8AC3E}">
        <p14:creationId xmlns:p14="http://schemas.microsoft.com/office/powerpoint/2010/main" val="2807820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p:nvSpPr>
        <p:spPr>
          <a:xfrm>
            <a:off x="3262141" y="33174"/>
            <a:ext cx="19016319" cy="1446550"/>
          </a:xfrm>
          <a:prstGeom prst="rect">
            <a:avLst/>
          </a:prstGeom>
        </p:spPr>
        <p:txBody>
          <a:bodyPr wrap="square">
            <a:spAutoFit/>
          </a:bodyPr>
          <a:lstStyle/>
          <a:p>
            <a:pPr algn="ctr"/>
            <a:r>
              <a:rPr lang="en-US" sz="4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Fully integrated digital readout </a:t>
            </a:r>
            <a:r>
              <a:rPr lang="en-US" sz="4400" b="1" dirty="0">
                <a:solidFill>
                  <a:srgbClr val="000099"/>
                </a:solidFill>
                <a:latin typeface="Times New Roman" panose="02020603050405020304" pitchFamily="18" charset="0"/>
                <a:cs typeface="Times New Roman" panose="02020603050405020304" pitchFamily="18" charset="0"/>
              </a:rPr>
              <a:t>for the new Fast Interaction Trigger</a:t>
            </a:r>
          </a:p>
          <a:p>
            <a:pPr algn="ctr"/>
            <a:r>
              <a:rPr lang="en-US" sz="4400" b="1" dirty="0">
                <a:solidFill>
                  <a:srgbClr val="000099"/>
                </a:solidFill>
                <a:latin typeface="Times New Roman" panose="02020603050405020304" pitchFamily="18" charset="0"/>
                <a:cs typeface="Times New Roman" panose="02020603050405020304" pitchFamily="18" charset="0"/>
              </a:rPr>
              <a:t>for the ALICE upgrade</a:t>
            </a:r>
          </a:p>
        </p:txBody>
      </p:sp>
      <p:cxnSp>
        <p:nvCxnSpPr>
          <p:cNvPr id="3" name="Прямая соединительная линия 2"/>
          <p:cNvCxnSpPr/>
          <p:nvPr/>
        </p:nvCxnSpPr>
        <p:spPr>
          <a:xfrm>
            <a:off x="436017" y="6775599"/>
            <a:ext cx="24120000" cy="0"/>
          </a:xfrm>
          <a:prstGeom prst="line">
            <a:avLst/>
          </a:prstGeom>
          <a:ln w="28575">
            <a:solidFill>
              <a:srgbClr val="0000FE"/>
            </a:solidFill>
          </a:ln>
          <a:effectLst/>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710300" y="14422919"/>
            <a:ext cx="24120000" cy="0"/>
          </a:xfrm>
          <a:prstGeom prst="line">
            <a:avLst/>
          </a:prstGeom>
          <a:ln w="28575">
            <a:solidFill>
              <a:srgbClr val="0000FE"/>
            </a:solidFill>
          </a:ln>
          <a:effectLst/>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39986" y="24877999"/>
            <a:ext cx="24120000" cy="0"/>
          </a:xfrm>
          <a:prstGeom prst="line">
            <a:avLst/>
          </a:prstGeom>
          <a:ln w="28575">
            <a:solidFill>
              <a:srgbClr val="0000FE"/>
            </a:solidFill>
          </a:ln>
          <a:effectLst/>
        </p:spPr>
        <p:style>
          <a:lnRef idx="1">
            <a:schemeClr val="accent1"/>
          </a:lnRef>
          <a:fillRef idx="0">
            <a:schemeClr val="accent1"/>
          </a:fillRef>
          <a:effectRef idx="0">
            <a:schemeClr val="accent1"/>
          </a:effectRef>
          <a:fontRef idx="minor">
            <a:schemeClr val="tx1"/>
          </a:fontRef>
        </p:style>
      </p:cxnSp>
      <p:sp>
        <p:nvSpPr>
          <p:cNvPr id="127" name="Rectangle 2"/>
          <p:cNvSpPr>
            <a:spLocks noChangeArrowheads="1"/>
          </p:cNvSpPr>
          <p:nvPr/>
        </p:nvSpPr>
        <p:spPr bwMode="auto">
          <a:xfrm>
            <a:off x="9853371" y="23931011"/>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sz="2000" b="1"/>
          </a:p>
        </p:txBody>
      </p:sp>
      <p:pic>
        <p:nvPicPr>
          <p:cNvPr id="69" name="Picture 5" descr="FIT logo.gif">
            <a:extLst>
              <a:ext uri="{FF2B5EF4-FFF2-40B4-BE49-F238E27FC236}">
                <a16:creationId xmlns:a16="http://schemas.microsoft.com/office/drawing/2014/main" id="{300F5325-5CAA-4C91-B5CB-7FF465ABDBAE}"/>
              </a:ext>
            </a:extLst>
          </p:cNvPr>
          <p:cNvPicPr>
            <a:picLocks noChangeAspect="1"/>
          </p:cNvPicPr>
          <p:nvPr/>
        </p:nvPicPr>
        <p:blipFill>
          <a:blip r:embed="rId2" cstate="print"/>
          <a:srcRect l="28333" t="18108" r="32407" b="20308"/>
          <a:stretch>
            <a:fillRect/>
          </a:stretch>
        </p:blipFill>
        <p:spPr bwMode="auto">
          <a:xfrm>
            <a:off x="2385099" y="558175"/>
            <a:ext cx="1781632" cy="1960264"/>
          </a:xfrm>
          <a:prstGeom prst="rect">
            <a:avLst/>
          </a:prstGeom>
          <a:noFill/>
          <a:ln>
            <a:noFill/>
          </a:ln>
          <a:effectLst>
            <a:outerShdw blurRad="292100" dist="139700" dir="2700000" algn="tl" rotWithShape="0">
              <a:srgbClr val="333333">
                <a:alpha val="64999"/>
              </a:srgbClr>
            </a:outerShdw>
          </a:effectLst>
          <a:extLst/>
        </p:spPr>
      </p:pic>
      <p:pic>
        <p:nvPicPr>
          <p:cNvPr id="70" name="Рисунок 1">
            <a:extLst>
              <a:ext uri="{FF2B5EF4-FFF2-40B4-BE49-F238E27FC236}">
                <a16:creationId xmlns:a16="http://schemas.microsoft.com/office/drawing/2014/main" id="{3642F65F-F070-4D3F-952B-86008AF427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017" y="617706"/>
            <a:ext cx="1479371" cy="199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id="{5ECB3D91-BE14-4F73-BF17-1D6469309F32}"/>
              </a:ext>
            </a:extLst>
          </p:cNvPr>
          <p:cNvSpPr/>
          <p:nvPr/>
        </p:nvSpPr>
        <p:spPr>
          <a:xfrm>
            <a:off x="8991712" y="7107056"/>
            <a:ext cx="3339022" cy="2650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11" name="Прямоугольник 10">
            <a:extLst>
              <a:ext uri="{FF2B5EF4-FFF2-40B4-BE49-F238E27FC236}">
                <a16:creationId xmlns:a16="http://schemas.microsoft.com/office/drawing/2014/main" id="{6419FD5F-FF8F-4A5B-BB55-5EF41B16494F}"/>
              </a:ext>
            </a:extLst>
          </p:cNvPr>
          <p:cNvSpPr/>
          <p:nvPr/>
        </p:nvSpPr>
        <p:spPr>
          <a:xfrm>
            <a:off x="5760365" y="1610554"/>
            <a:ext cx="14930201" cy="1077218"/>
          </a:xfrm>
          <a:prstGeom prst="rect">
            <a:avLst/>
          </a:prstGeom>
        </p:spPr>
        <p:txBody>
          <a:bodyPr wrap="square">
            <a:spAutoFit/>
          </a:bodyPr>
          <a:lstStyle/>
          <a:p>
            <a:pPr algn="ctr"/>
            <a:r>
              <a:rPr lang="en-US" dirty="0">
                <a:solidFill>
                  <a:srgbClr val="FF0000"/>
                </a:solidFill>
              </a:rPr>
              <a:t> </a:t>
            </a:r>
            <a:r>
              <a:rPr lang="en-US" sz="3200" b="1" dirty="0"/>
              <a:t>Dmitry Finogeev on behalf of the ALICE collaboration,</a:t>
            </a:r>
          </a:p>
          <a:p>
            <a:pPr algn="ctr"/>
            <a:r>
              <a:rPr lang="en-US" sz="3200" b="1" dirty="0"/>
              <a:t>Institute for Nuclear Research of the Russian Academy of Sciences, </a:t>
            </a:r>
            <a:r>
              <a:rPr lang="ru-RU" sz="3200" b="1" dirty="0"/>
              <a:t> </a:t>
            </a:r>
            <a:r>
              <a:rPr lang="en-US" sz="3200" b="1" dirty="0"/>
              <a:t>Moscow, Russia. </a:t>
            </a:r>
            <a:endParaRPr lang="ru-RU" sz="3200" b="1" dirty="0"/>
          </a:p>
        </p:txBody>
      </p:sp>
      <p:grpSp>
        <p:nvGrpSpPr>
          <p:cNvPr id="42" name="Группа 41">
            <a:extLst>
              <a:ext uri="{FF2B5EF4-FFF2-40B4-BE49-F238E27FC236}">
                <a16:creationId xmlns:a16="http://schemas.microsoft.com/office/drawing/2014/main" id="{04DC6317-3C73-4C8B-9C44-59CED0491508}"/>
              </a:ext>
            </a:extLst>
          </p:cNvPr>
          <p:cNvGrpSpPr/>
          <p:nvPr/>
        </p:nvGrpSpPr>
        <p:grpSpPr>
          <a:xfrm>
            <a:off x="9306367" y="19829914"/>
            <a:ext cx="8520684" cy="1015664"/>
            <a:chOff x="-11375547" y="24960611"/>
            <a:chExt cx="8520684" cy="823032"/>
          </a:xfrm>
        </p:grpSpPr>
        <p:sp>
          <p:nvSpPr>
            <p:cNvPr id="17" name="Прямоугольник 16">
              <a:extLst>
                <a:ext uri="{FF2B5EF4-FFF2-40B4-BE49-F238E27FC236}">
                  <a16:creationId xmlns:a16="http://schemas.microsoft.com/office/drawing/2014/main" id="{AB780B90-4EE7-4975-ACCC-31824C583195}"/>
                </a:ext>
              </a:extLst>
            </p:cNvPr>
            <p:cNvSpPr/>
            <p:nvPr/>
          </p:nvSpPr>
          <p:spPr>
            <a:xfrm>
              <a:off x="-11375547" y="24960611"/>
              <a:ext cx="4425791" cy="823032"/>
            </a:xfrm>
            <a:prstGeom prst="rect">
              <a:avLst/>
            </a:prstGeom>
          </p:spPr>
          <p:txBody>
            <a:bodyPr wrap="square">
              <a:spAutoFit/>
            </a:bodyPr>
            <a:lstStyle/>
            <a:p>
              <a:r>
                <a:rPr lang="en-US" sz="2000" b="1" dirty="0">
                  <a:solidFill>
                    <a:srgbClr val="000099"/>
                  </a:solidFill>
                </a:rPr>
                <a:t>4-channel prototype </a:t>
              </a:r>
              <a:r>
                <a:rPr lang="en-US" sz="2000" dirty="0"/>
                <a:t>of the Processing Module with Frontend Electronics mezzanine board (</a:t>
              </a:r>
              <a:r>
                <a:rPr lang="en-US" sz="2000" dirty="0" err="1"/>
                <a:t>Amplifer</a:t>
              </a:r>
              <a:r>
                <a:rPr lang="en-US" sz="2000" dirty="0"/>
                <a:t> &amp;CFD). </a:t>
              </a:r>
              <a:endParaRPr lang="ru-RU" sz="2000" dirty="0"/>
            </a:p>
          </p:txBody>
        </p:sp>
        <p:sp>
          <p:nvSpPr>
            <p:cNvPr id="18" name="Прямоугольник 17">
              <a:extLst>
                <a:ext uri="{FF2B5EF4-FFF2-40B4-BE49-F238E27FC236}">
                  <a16:creationId xmlns:a16="http://schemas.microsoft.com/office/drawing/2014/main" id="{FE06D694-7E02-4DCF-8ED8-BC4EE8CA2ED8}"/>
                </a:ext>
              </a:extLst>
            </p:cNvPr>
            <p:cNvSpPr/>
            <p:nvPr/>
          </p:nvSpPr>
          <p:spPr>
            <a:xfrm>
              <a:off x="-6936669" y="24960611"/>
              <a:ext cx="4081806" cy="573628"/>
            </a:xfrm>
            <a:prstGeom prst="rect">
              <a:avLst/>
            </a:prstGeom>
          </p:spPr>
          <p:txBody>
            <a:bodyPr wrap="square">
              <a:spAutoFit/>
            </a:bodyPr>
            <a:lstStyle/>
            <a:p>
              <a:r>
                <a:rPr lang="en-US" sz="2000" b="1" dirty="0">
                  <a:solidFill>
                    <a:srgbClr val="000099"/>
                  </a:solidFill>
                </a:rPr>
                <a:t>TCM prototype</a:t>
              </a:r>
              <a:r>
                <a:rPr lang="en-US" sz="2000" dirty="0">
                  <a:solidFill>
                    <a:srgbClr val="000099"/>
                  </a:solidFill>
                </a:rPr>
                <a:t> </a:t>
              </a:r>
              <a:r>
                <a:rPr lang="en-US" sz="2000" dirty="0"/>
                <a:t>based on </a:t>
              </a:r>
              <a:r>
                <a:rPr lang="en-US" sz="2000" dirty="0" err="1"/>
                <a:t>Kintex</a:t>
              </a:r>
              <a:r>
                <a:rPr lang="en-US" sz="2000" dirty="0"/>
                <a:t> 705 Evaluation board</a:t>
              </a:r>
              <a:endParaRPr lang="ru-RU" sz="2000" dirty="0"/>
            </a:p>
          </p:txBody>
        </p:sp>
      </p:grpSp>
      <p:sp>
        <p:nvSpPr>
          <p:cNvPr id="47" name="TextBox 5">
            <a:extLst>
              <a:ext uri="{FF2B5EF4-FFF2-40B4-BE49-F238E27FC236}">
                <a16:creationId xmlns:a16="http://schemas.microsoft.com/office/drawing/2014/main" id="{35400BC2-8E57-4E6E-838F-1A972A1B9236}"/>
              </a:ext>
            </a:extLst>
          </p:cNvPr>
          <p:cNvSpPr txBox="1">
            <a:spLocks noChangeArrowheads="1"/>
          </p:cNvSpPr>
          <p:nvPr/>
        </p:nvSpPr>
        <p:spPr bwMode="auto">
          <a:xfrm>
            <a:off x="9299641" y="15900359"/>
            <a:ext cx="8589854" cy="3847207"/>
          </a:xfrm>
          <a:prstGeom prst="rect">
            <a:avLst/>
          </a:prstGeom>
          <a:noFill/>
          <a:ln w="9525">
            <a:noFill/>
            <a:miter lim="800000"/>
            <a:headEnd/>
            <a:tailEnd/>
          </a:ln>
        </p:spPr>
        <p:txBody>
          <a:bodyPr wrap="square">
            <a:spAutoFit/>
          </a:bodyPr>
          <a:lstStyle/>
          <a:p>
            <a:pPr algn="ctr"/>
            <a:r>
              <a:rPr lang="en-US" sz="2600" b="1" dirty="0">
                <a:solidFill>
                  <a:srgbClr val="000099"/>
                </a:solidFill>
              </a:rPr>
              <a:t>PM analog input parameters:</a:t>
            </a:r>
          </a:p>
          <a:p>
            <a:pPr marL="342900" indent="-342900">
              <a:buFont typeface="Arial" panose="020B0604020202020204" pitchFamily="34" charset="0"/>
              <a:buChar char="•"/>
            </a:pPr>
            <a:r>
              <a:rPr lang="en-US" sz="2000" dirty="0"/>
              <a:t>Tested noise count threshold limit from the FIT prototype in ALICE – 3 mV.</a:t>
            </a:r>
          </a:p>
          <a:p>
            <a:pPr marL="342900" indent="-342900">
              <a:buFont typeface="Arial" panose="020B0604020202020204" pitchFamily="34" charset="0"/>
              <a:buChar char="•"/>
            </a:pPr>
            <a:r>
              <a:rPr lang="en-US" sz="2000" dirty="0"/>
              <a:t>CFD linear range – 1 mV (Thermal noise limit) – 300 mV (CFD amplifier output saturation). To keep maximum possible input range for CFD, it is connected to input through 1/3 resistive divider, this gives linear input range for CFD 3 – 900 mV.</a:t>
            </a:r>
          </a:p>
          <a:p>
            <a:pPr marL="342900" indent="-342900">
              <a:buFont typeface="Arial" panose="020B0604020202020204" pitchFamily="34" charset="0"/>
              <a:buChar char="•"/>
            </a:pPr>
            <a:r>
              <a:rPr lang="en-US" sz="2000" dirty="0"/>
              <a:t>Charge integrator input range is  0 – 2 V to 0 – 5 V (defined by resistors). ADC resolution is 12 bit.</a:t>
            </a:r>
          </a:p>
          <a:p>
            <a:pPr marL="342900" indent="-342900">
              <a:buFont typeface="Arial" panose="020B0604020202020204" pitchFamily="34" charset="0"/>
              <a:buChar char="•"/>
            </a:pPr>
            <a:r>
              <a:rPr lang="en-US" sz="2000" dirty="0"/>
              <a:t>For FIT T0+ part input range is 0 – 2 V, thus gives 0.5 mV for ADC LSB. </a:t>
            </a:r>
          </a:p>
          <a:p>
            <a:pPr marL="342900" indent="-342900">
              <a:buFont typeface="Arial" panose="020B0604020202020204" pitchFamily="34" charset="0"/>
              <a:buChar char="•"/>
            </a:pPr>
            <a:r>
              <a:rPr lang="en-US" sz="2000" dirty="0"/>
              <a:t>1 </a:t>
            </a:r>
            <a:r>
              <a:rPr lang="en-US" sz="2000" dirty="0" err="1"/>
              <a:t>mip</a:t>
            </a:r>
            <a:r>
              <a:rPr lang="en-US" sz="2000" dirty="0"/>
              <a:t> = 7.5 mV = 15 LSB. MCP pulse dispersion at 1 </a:t>
            </a:r>
            <a:r>
              <a:rPr lang="en-US" sz="2000" dirty="0" err="1"/>
              <a:t>mip</a:t>
            </a:r>
            <a:r>
              <a:rPr lang="en-US" sz="2000" dirty="0"/>
              <a:t> at 50% level is ~3 LSB, this gives clear 1 </a:t>
            </a:r>
            <a:r>
              <a:rPr lang="en-US" sz="2000" dirty="0" err="1"/>
              <a:t>mip</a:t>
            </a:r>
            <a:r>
              <a:rPr lang="en-US" sz="2000" dirty="0"/>
              <a:t> peaks resolution.</a:t>
            </a:r>
            <a:endParaRPr lang="ru-RU" sz="2000" dirty="0"/>
          </a:p>
          <a:p>
            <a:pPr marL="342900" indent="-342900">
              <a:buFont typeface="Arial" panose="020B0604020202020204" pitchFamily="34" charset="0"/>
              <a:buChar char="•"/>
            </a:pPr>
            <a:endParaRPr lang="ru-RU" sz="2000" dirty="0"/>
          </a:p>
        </p:txBody>
      </p:sp>
      <p:sp>
        <p:nvSpPr>
          <p:cNvPr id="60" name="Text Box 7">
            <a:extLst>
              <a:ext uri="{FF2B5EF4-FFF2-40B4-BE49-F238E27FC236}">
                <a16:creationId xmlns:a16="http://schemas.microsoft.com/office/drawing/2014/main" id="{746CC09D-B472-41B2-A9A2-3C3906B12728}"/>
              </a:ext>
            </a:extLst>
          </p:cNvPr>
          <p:cNvSpPr txBox="1">
            <a:spLocks noChangeArrowheads="1"/>
          </p:cNvSpPr>
          <p:nvPr/>
        </p:nvSpPr>
        <p:spPr bwMode="auto">
          <a:xfrm>
            <a:off x="-9745717" y="23182755"/>
            <a:ext cx="184731" cy="400110"/>
          </a:xfrm>
          <a:prstGeom prst="rect">
            <a:avLst/>
          </a:prstGeom>
          <a:noFill/>
          <a:ln w="9525">
            <a:noFill/>
            <a:miter lim="800000"/>
            <a:headEnd/>
            <a:tailEnd/>
          </a:ln>
        </p:spPr>
        <p:txBody>
          <a:bodyPr wrap="none">
            <a:spAutoFit/>
          </a:bodyPr>
          <a:lstStyle/>
          <a:p>
            <a:endParaRPr lang="ru-RU" sz="2000"/>
          </a:p>
        </p:txBody>
      </p:sp>
      <p:sp>
        <p:nvSpPr>
          <p:cNvPr id="20" name="Прямоугольник 19">
            <a:extLst>
              <a:ext uri="{FF2B5EF4-FFF2-40B4-BE49-F238E27FC236}">
                <a16:creationId xmlns:a16="http://schemas.microsoft.com/office/drawing/2014/main" id="{088E67B6-C867-43C5-8691-40BDD16638F2}"/>
              </a:ext>
            </a:extLst>
          </p:cNvPr>
          <p:cNvSpPr/>
          <p:nvPr/>
        </p:nvSpPr>
        <p:spPr>
          <a:xfrm>
            <a:off x="535794" y="2785309"/>
            <a:ext cx="24273611" cy="3888052"/>
          </a:xfrm>
          <a:prstGeom prst="rect">
            <a:avLst/>
          </a:prstGeom>
        </p:spPr>
        <p:txBody>
          <a:bodyPr wrap="square">
            <a:spAutoFit/>
          </a:bodyPr>
          <a:lstStyle/>
          <a:p>
            <a:pPr algn="just">
              <a:lnSpc>
                <a:spcPct val="115000"/>
              </a:lnSpc>
              <a:spcAft>
                <a:spcPts val="1000"/>
              </a:spcAft>
            </a:pPr>
            <a:r>
              <a:rPr lang="en-US" sz="2400" dirty="0">
                <a:ea typeface="Times New Roman" panose="02020603050405020304" pitchFamily="18" charset="0"/>
                <a:cs typeface="Arial" panose="020B0604020202020204" pitchFamily="34" charset="0"/>
              </a:rPr>
              <a:t>Fully integrated digital readout, pulse analysis, extraction of time and charge, signal alignment, multiplicity analysis and trigger generation electronics have been developed for the new Cherenkov-based Fast Interaction Trigger (FIT) for the upgrade of the ALICE detector at LHC,CERN. </a:t>
            </a:r>
            <a:r>
              <a:rPr lang="en-US" sz="2400" dirty="0">
                <a:ea typeface="SimSun" panose="02010600030101010101" pitchFamily="2" charset="-122"/>
                <a:cs typeface="Arial" panose="020B0604020202020204" pitchFamily="34" charset="0"/>
              </a:rPr>
              <a:t>The main sensor will be </a:t>
            </a:r>
            <a:r>
              <a:rPr lang="en-US" sz="2400" dirty="0" err="1">
                <a:ea typeface="SimSun" panose="02010600030101010101" pitchFamily="2" charset="-122"/>
                <a:cs typeface="Arial" panose="020B0604020202020204" pitchFamily="34" charset="0"/>
              </a:rPr>
              <a:t>Planacon</a:t>
            </a:r>
            <a:r>
              <a:rPr lang="en-US" sz="2400" dirty="0">
                <a:ea typeface="SimSun" panose="02010600030101010101" pitchFamily="2" charset="-122"/>
                <a:cs typeface="Arial" panose="020B0604020202020204" pitchFamily="34" charset="0"/>
              </a:rPr>
              <a:t> XP85012/FIT-Q – a modified MCP-PMT with a pore size 25 um. Among the many challenges of this project are a high dynamic range (1:250), requirement to operate with the sustained bunch crossing of 25 ns, provide time resolution below 50 </a:t>
            </a:r>
            <a:r>
              <a:rPr lang="en-US" sz="2400" dirty="0" err="1">
                <a:ea typeface="SimSun" panose="02010600030101010101" pitchFamily="2" charset="-122"/>
                <a:cs typeface="Arial" panose="020B0604020202020204" pitchFamily="34" charset="0"/>
              </a:rPr>
              <a:t>ps</a:t>
            </a:r>
            <a:r>
              <a:rPr lang="en-US" sz="2400" dirty="0">
                <a:ea typeface="SimSun" panose="02010600030101010101" pitchFamily="2" charset="-122"/>
                <a:cs typeface="Arial" panose="020B0604020202020204" pitchFamily="34" charset="0"/>
              </a:rPr>
              <a:t>, complete the entire signal processing and trigger generation within 205 ns, etc. To ensure proper operation over the required running time, a very low output amplitude of 10 mV/MIP at the detector output will be used, requiring special cabling and low-noise fast electronics.  Event time will be evaluated by a CFD and then digitized with an accuracy better than 50 </a:t>
            </a:r>
            <a:r>
              <a:rPr lang="en-US" sz="2400" dirty="0" err="1">
                <a:ea typeface="SimSun" panose="02010600030101010101" pitchFamily="2" charset="-122"/>
                <a:cs typeface="Arial" panose="020B0604020202020204" pitchFamily="34" charset="0"/>
              </a:rPr>
              <a:t>ps</a:t>
            </a:r>
            <a:r>
              <a:rPr lang="en-US" sz="2400" dirty="0">
                <a:ea typeface="SimSun" panose="02010600030101010101" pitchFamily="2" charset="-122"/>
                <a:cs typeface="Arial" panose="020B0604020202020204" pitchFamily="34" charset="0"/>
              </a:rPr>
              <a:t> over the entire dynamic range. The input charge will be integrated and measured by an ADC. The digitized event data will be sent to the Common Readout Unit (CRU) by 4.8 Gbps optical links. Trigger data processing will be done in the two-level FPGA processor, based on the Kintex-7 Xilinx FPGAs with a 320 MHz main processing clock and a 600 MHz timing input clock. In total, FIT electronics will be processing 256 independent channels in parallel. The project has already completed and passed the Engineering Design Review. The prototype testing has been completed and the 205 ns total processing time was confirmed. The first prototype of the sensor and the front-end electronics have been installed inside of the ALICE magnet and were used to collect data from LHC collisions since 2016.</a:t>
            </a:r>
            <a:endParaRPr lang="ru-RU" sz="2400" dirty="0">
              <a:effectLst/>
              <a:ea typeface="SimSun" panose="02010600030101010101" pitchFamily="2" charset="-122"/>
              <a:cs typeface="Arial" panose="020B0604020202020204" pitchFamily="34" charset="0"/>
            </a:endParaRPr>
          </a:p>
        </p:txBody>
      </p:sp>
      <p:sp>
        <p:nvSpPr>
          <p:cNvPr id="74" name="Slide Number Placeholder 4">
            <a:extLst>
              <a:ext uri="{FF2B5EF4-FFF2-40B4-BE49-F238E27FC236}">
                <a16:creationId xmlns:a16="http://schemas.microsoft.com/office/drawing/2014/main" id="{A757E050-0DB3-41FE-8D38-E59675B17714}"/>
              </a:ext>
            </a:extLst>
          </p:cNvPr>
          <p:cNvSpPr>
            <a:spLocks noGrp="1"/>
          </p:cNvSpPr>
          <p:nvPr>
            <p:ph type="sldNum" sz="quarter" idx="12"/>
          </p:nvPr>
        </p:nvSpPr>
        <p:spPr>
          <a:xfrm>
            <a:off x="-2873132" y="29494952"/>
            <a:ext cx="2133600" cy="273844"/>
          </a:xfrm>
        </p:spPr>
        <p:txBody>
          <a:bodyPr/>
          <a:lstStyle/>
          <a:p>
            <a:pPr>
              <a:defRPr/>
            </a:pPr>
            <a:fld id="{AF7D8221-3E4F-4139-A143-075447E9C61A}" type="slidenum">
              <a:rPr lang="ru-RU" sz="2000" smtClean="0"/>
              <a:pPr>
                <a:defRPr/>
              </a:pPr>
              <a:t>1</a:t>
            </a:fld>
            <a:endParaRPr lang="ru-RU" sz="2000" dirty="0"/>
          </a:p>
        </p:txBody>
      </p:sp>
      <p:sp>
        <p:nvSpPr>
          <p:cNvPr id="36" name="Прямоугольник 35">
            <a:extLst>
              <a:ext uri="{FF2B5EF4-FFF2-40B4-BE49-F238E27FC236}">
                <a16:creationId xmlns:a16="http://schemas.microsoft.com/office/drawing/2014/main" id="{AA3F27F7-85D6-4F0A-9639-71100F6E61CD}"/>
              </a:ext>
            </a:extLst>
          </p:cNvPr>
          <p:cNvSpPr/>
          <p:nvPr/>
        </p:nvSpPr>
        <p:spPr>
          <a:xfrm>
            <a:off x="436017" y="14462192"/>
            <a:ext cx="24303895" cy="1631216"/>
          </a:xfrm>
          <a:prstGeom prst="rect">
            <a:avLst/>
          </a:prstGeom>
        </p:spPr>
        <p:txBody>
          <a:bodyPr wrap="square">
            <a:spAutoFit/>
          </a:bodyPr>
          <a:lstStyle/>
          <a:p>
            <a:pPr algn="just"/>
            <a:r>
              <a:rPr lang="en-US" sz="2000" dirty="0">
                <a:ea typeface="Calibri" panose="020F0502020204030204" pitchFamily="34" charset="0"/>
                <a:cs typeface="Times New Roman" panose="02020603050405020304" pitchFamily="18" charset="0"/>
              </a:rPr>
              <a:t>Analog signals from the detector comes to the Processing Modules (PM), where arrival time and charge value of the pulse is evaluated and digitized by the Time to Digital converters and ADCs. Each processor module has  12 analog inputs (One PM per 3 Cherenkov module.)  Processing module sends digitized data to the next processing level (O</a:t>
            </a:r>
            <a:r>
              <a:rPr lang="en-US" sz="2000" baseline="30000" dirty="0">
                <a:ea typeface="Calibri" panose="020F0502020204030204" pitchFamily="34" charset="0"/>
                <a:cs typeface="Times New Roman" panose="02020603050405020304" pitchFamily="18" charset="0"/>
              </a:rPr>
              <a:t>2</a:t>
            </a:r>
            <a:r>
              <a:rPr lang="en-US" sz="2000" dirty="0">
                <a:ea typeface="Calibri" panose="020F0502020204030204" pitchFamily="34" charset="0"/>
                <a:cs typeface="Times New Roman" panose="02020603050405020304" pitchFamily="18" charset="0"/>
              </a:rPr>
              <a:t>) by the 4.8 Gbps optical link with CERN proprietary protocol GBT. This protocol includes Reed-Solomon error correction mechanism and has well-defined data latency, the later allows transferring of the trigger information to the detector in the downlink. Also, the PM module will provide first level of data processing for triggers. It packs the data from the inputs to the 32-bit data, which transmits every 25 ns to the Trigger and Control Module (TCM) through 4 differential links.</a:t>
            </a:r>
          </a:p>
          <a:p>
            <a:pPr algn="just"/>
            <a:endParaRPr lang="ru-RU" sz="2000" dirty="0"/>
          </a:p>
        </p:txBody>
      </p:sp>
      <p:sp>
        <p:nvSpPr>
          <p:cNvPr id="77" name="Прямоугольник 76">
            <a:extLst>
              <a:ext uri="{FF2B5EF4-FFF2-40B4-BE49-F238E27FC236}">
                <a16:creationId xmlns:a16="http://schemas.microsoft.com/office/drawing/2014/main" id="{EFC2B0D7-5D27-4FBF-9054-365EA02E6840}"/>
              </a:ext>
            </a:extLst>
          </p:cNvPr>
          <p:cNvSpPr/>
          <p:nvPr/>
        </p:nvSpPr>
        <p:spPr>
          <a:xfrm>
            <a:off x="8716857" y="25025710"/>
            <a:ext cx="7050962" cy="3785652"/>
          </a:xfrm>
          <a:prstGeom prst="rect">
            <a:avLst/>
          </a:prstGeom>
        </p:spPr>
        <p:txBody>
          <a:bodyPr wrap="square">
            <a:spAutoFit/>
          </a:bodyPr>
          <a:lstStyle/>
          <a:p>
            <a:pPr algn="just"/>
            <a:r>
              <a:rPr lang="en-US" sz="2000" dirty="0">
                <a:ea typeface="Calibri" panose="020F0502020204030204" pitchFamily="34" charset="0"/>
                <a:cs typeface="Times New Roman" panose="02020603050405020304" pitchFamily="18" charset="0"/>
              </a:rPr>
              <a:t>Trigger and Controller module receives the “pre-trigger” data from all PM modules in the system (up to 20) and forms the trigger signals, most important of them are ORs (at least one channel on the side has signal, arrived in the correct time), TVX (Both side has events from interaction and the time difference between them indicates that interaction occurs in the predefined area) and multiplicity triggers, which indicates that total charge in the detector exceeds the predefined thresholds. </a:t>
            </a:r>
            <a:r>
              <a:rPr lang="en-US" sz="2000" dirty="0"/>
              <a:t>TCM module receives commands and configuration through the 1 Gb Ethernet optical link and transmit important parameters, such as event counters to the Detector Control System. TCM also provides synchronous high-quality clock for all PMs.</a:t>
            </a:r>
            <a:endParaRPr lang="ru-RU" sz="2000" dirty="0"/>
          </a:p>
        </p:txBody>
      </p:sp>
      <p:pic>
        <p:nvPicPr>
          <p:cNvPr id="5" name="Рисунок 4"/>
          <p:cNvPicPr>
            <a:picLocks noChangeAspect="1"/>
          </p:cNvPicPr>
          <p:nvPr/>
        </p:nvPicPr>
        <p:blipFill>
          <a:blip r:embed="rId4"/>
          <a:stretch>
            <a:fillRect/>
          </a:stretch>
        </p:blipFill>
        <p:spPr>
          <a:xfrm>
            <a:off x="23093539" y="557277"/>
            <a:ext cx="1854393" cy="1820052"/>
          </a:xfrm>
          <a:prstGeom prst="rect">
            <a:avLst/>
          </a:prstGeom>
          <a:effectLst>
            <a:outerShdw blurRad="50800" dist="38100" dir="2700000" algn="tl" rotWithShape="0">
              <a:prstClr val="black">
                <a:alpha val="40000"/>
              </a:prst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10343" y="580248"/>
            <a:ext cx="1860187" cy="1860187"/>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23748095" y="2030540"/>
            <a:ext cx="1281706" cy="400110"/>
          </a:xfrm>
          <a:prstGeom prst="rect">
            <a:avLst/>
          </a:prstGeom>
          <a:noFill/>
        </p:spPr>
        <p:txBody>
          <a:bodyPr wrap="square" rtlCol="0">
            <a:spAutoFit/>
          </a:bodyPr>
          <a:lstStyle/>
          <a:p>
            <a:r>
              <a:rPr lang="en-US" sz="2000" cap="all" dirty="0">
                <a:solidFill>
                  <a:srgbClr val="FFFF00"/>
                </a:solidFill>
              </a:rPr>
              <a:t>Rich-2018</a:t>
            </a:r>
            <a:endParaRPr lang="ru-RU" sz="2000" cap="all" dirty="0">
              <a:solidFill>
                <a:srgbClr val="FFFF00"/>
              </a:solidFill>
            </a:endParaRPr>
          </a:p>
        </p:txBody>
      </p:sp>
      <p:sp>
        <p:nvSpPr>
          <p:cNvPr id="88" name="Rectangle 6"/>
          <p:cNvSpPr/>
          <p:nvPr/>
        </p:nvSpPr>
        <p:spPr>
          <a:xfrm>
            <a:off x="436017" y="18792044"/>
            <a:ext cx="8903515" cy="1015663"/>
          </a:xfrm>
          <a:prstGeom prst="rect">
            <a:avLst/>
          </a:prstGeom>
          <a:ln w="28575">
            <a:noFill/>
          </a:ln>
        </p:spPr>
        <p:txBody>
          <a:bodyPr wrap="square">
            <a:spAutoFit/>
          </a:bodyPr>
          <a:lstStyle/>
          <a:p>
            <a:pPr algn="just"/>
            <a:r>
              <a:rPr lang="en-US" sz="2000" b="1" dirty="0"/>
              <a:t>Fully integrated system </a:t>
            </a:r>
            <a:r>
              <a:rPr lang="en-US" sz="2000" dirty="0"/>
              <a:t>based on an amplifier , a CFD, on-board TDC/ADCs and FPGA</a:t>
            </a:r>
          </a:p>
          <a:p>
            <a:pPr algn="just"/>
            <a:r>
              <a:rPr lang="en-US" sz="2000" dirty="0"/>
              <a:t>processors which allow digital trigger processing and GBT based read-out.</a:t>
            </a:r>
          </a:p>
          <a:p>
            <a:pPr algn="just"/>
            <a:r>
              <a:rPr lang="en-US" sz="2000" b="1" dirty="0"/>
              <a:t>Trigger decision based on digitized data (after TDCs &amp; ADCs) </a:t>
            </a:r>
          </a:p>
        </p:txBody>
      </p:sp>
      <p:pic>
        <p:nvPicPr>
          <p:cNvPr id="13" name="Рисунок 12"/>
          <p:cNvPicPr>
            <a:picLocks noChangeAspect="1"/>
          </p:cNvPicPr>
          <p:nvPr/>
        </p:nvPicPr>
        <p:blipFill>
          <a:blip r:embed="rId6"/>
          <a:stretch>
            <a:fillRect/>
          </a:stretch>
        </p:blipFill>
        <p:spPr>
          <a:xfrm>
            <a:off x="495683" y="6861208"/>
            <a:ext cx="6013635" cy="4395190"/>
          </a:xfrm>
          <a:prstGeom prst="rect">
            <a:avLst/>
          </a:prstGeom>
        </p:spPr>
      </p:pic>
      <p:pic>
        <p:nvPicPr>
          <p:cNvPr id="14" name="Рисунок 13"/>
          <p:cNvPicPr>
            <a:picLocks noChangeAspect="1"/>
          </p:cNvPicPr>
          <p:nvPr/>
        </p:nvPicPr>
        <p:blipFill>
          <a:blip r:embed="rId7"/>
          <a:stretch>
            <a:fillRect/>
          </a:stretch>
        </p:blipFill>
        <p:spPr>
          <a:xfrm>
            <a:off x="537336" y="11102624"/>
            <a:ext cx="5876362" cy="3183012"/>
          </a:xfrm>
          <a:prstGeom prst="rect">
            <a:avLst/>
          </a:prstGeom>
        </p:spPr>
      </p:pic>
      <p:pic>
        <p:nvPicPr>
          <p:cNvPr id="16" name="Рисунок 15"/>
          <p:cNvPicPr>
            <a:picLocks noChangeAspect="1"/>
          </p:cNvPicPr>
          <p:nvPr/>
        </p:nvPicPr>
        <p:blipFill>
          <a:blip r:embed="rId8"/>
          <a:stretch>
            <a:fillRect/>
          </a:stretch>
        </p:blipFill>
        <p:spPr>
          <a:xfrm>
            <a:off x="14437049" y="6862476"/>
            <a:ext cx="10710426" cy="7515435"/>
          </a:xfrm>
          <a:prstGeom prst="rect">
            <a:avLst/>
          </a:prstGeom>
        </p:spPr>
      </p:pic>
      <p:pic>
        <p:nvPicPr>
          <p:cNvPr id="24" name="Рисунок 23"/>
          <p:cNvPicPr>
            <a:picLocks noChangeAspect="1"/>
          </p:cNvPicPr>
          <p:nvPr/>
        </p:nvPicPr>
        <p:blipFill>
          <a:blip r:embed="rId9"/>
          <a:stretch>
            <a:fillRect/>
          </a:stretch>
        </p:blipFill>
        <p:spPr>
          <a:xfrm>
            <a:off x="6525145" y="7008730"/>
            <a:ext cx="7800456" cy="4314520"/>
          </a:xfrm>
          <a:prstGeom prst="rect">
            <a:avLst/>
          </a:prstGeom>
        </p:spPr>
      </p:pic>
      <p:pic>
        <p:nvPicPr>
          <p:cNvPr id="25" name="Рисунок 24"/>
          <p:cNvPicPr>
            <a:picLocks noChangeAspect="1"/>
          </p:cNvPicPr>
          <p:nvPr/>
        </p:nvPicPr>
        <p:blipFill>
          <a:blip r:embed="rId10"/>
          <a:stretch>
            <a:fillRect/>
          </a:stretch>
        </p:blipFill>
        <p:spPr>
          <a:xfrm>
            <a:off x="7841217" y="11256398"/>
            <a:ext cx="5053366" cy="3139804"/>
          </a:xfrm>
          <a:prstGeom prst="rect">
            <a:avLst/>
          </a:prstGeom>
        </p:spPr>
      </p:pic>
      <p:pic>
        <p:nvPicPr>
          <p:cNvPr id="26" name="Рисунок 25"/>
          <p:cNvPicPr>
            <a:picLocks noChangeAspect="1"/>
          </p:cNvPicPr>
          <p:nvPr/>
        </p:nvPicPr>
        <p:blipFill>
          <a:blip r:embed="rId11"/>
          <a:stretch>
            <a:fillRect/>
          </a:stretch>
        </p:blipFill>
        <p:spPr>
          <a:xfrm>
            <a:off x="17714051" y="15478283"/>
            <a:ext cx="7307459" cy="5102094"/>
          </a:xfrm>
          <a:prstGeom prst="rect">
            <a:avLst/>
          </a:prstGeom>
        </p:spPr>
      </p:pic>
      <p:pic>
        <p:nvPicPr>
          <p:cNvPr id="30" name="Рисунок 29"/>
          <p:cNvPicPr>
            <a:picLocks noChangeAspect="1"/>
          </p:cNvPicPr>
          <p:nvPr/>
        </p:nvPicPr>
        <p:blipFill>
          <a:blip r:embed="rId12"/>
          <a:stretch>
            <a:fillRect/>
          </a:stretch>
        </p:blipFill>
        <p:spPr>
          <a:xfrm>
            <a:off x="437706" y="16015946"/>
            <a:ext cx="8766273" cy="2656128"/>
          </a:xfrm>
          <a:prstGeom prst="rect">
            <a:avLst/>
          </a:prstGeom>
        </p:spPr>
      </p:pic>
      <p:pic>
        <p:nvPicPr>
          <p:cNvPr id="31" name="Рисунок 30"/>
          <p:cNvPicPr>
            <a:picLocks noChangeAspect="1"/>
          </p:cNvPicPr>
          <p:nvPr/>
        </p:nvPicPr>
        <p:blipFill>
          <a:blip r:embed="rId13"/>
          <a:stretch>
            <a:fillRect/>
          </a:stretch>
        </p:blipFill>
        <p:spPr>
          <a:xfrm>
            <a:off x="464420" y="19982943"/>
            <a:ext cx="8703870" cy="4501421"/>
          </a:xfrm>
          <a:prstGeom prst="rect">
            <a:avLst/>
          </a:prstGeom>
        </p:spPr>
      </p:pic>
      <p:pic>
        <p:nvPicPr>
          <p:cNvPr id="32" name="Рисунок 31"/>
          <p:cNvPicPr>
            <a:picLocks noChangeAspect="1"/>
          </p:cNvPicPr>
          <p:nvPr/>
        </p:nvPicPr>
        <p:blipFill>
          <a:blip r:embed="rId14"/>
          <a:stretch>
            <a:fillRect/>
          </a:stretch>
        </p:blipFill>
        <p:spPr>
          <a:xfrm>
            <a:off x="17711051" y="20619850"/>
            <a:ext cx="7436423" cy="3203012"/>
          </a:xfrm>
          <a:prstGeom prst="rect">
            <a:avLst/>
          </a:prstGeom>
        </p:spPr>
      </p:pic>
      <p:sp>
        <p:nvSpPr>
          <p:cNvPr id="75" name="Text Box 8">
            <a:extLst>
              <a:ext uri="{FF2B5EF4-FFF2-40B4-BE49-F238E27FC236}">
                <a16:creationId xmlns:a16="http://schemas.microsoft.com/office/drawing/2014/main" id="{8D4543C9-CDA6-46FF-B7FE-2697F5454B47}"/>
              </a:ext>
            </a:extLst>
          </p:cNvPr>
          <p:cNvSpPr txBox="1">
            <a:spLocks noChangeArrowheads="1"/>
          </p:cNvSpPr>
          <p:nvPr/>
        </p:nvSpPr>
        <p:spPr bwMode="auto">
          <a:xfrm>
            <a:off x="17810293" y="23862336"/>
            <a:ext cx="7211217" cy="1015663"/>
          </a:xfrm>
          <a:prstGeom prst="rect">
            <a:avLst/>
          </a:prstGeom>
          <a:noFill/>
          <a:ln w="9525">
            <a:noFill/>
            <a:miter lim="800000"/>
            <a:headEnd/>
            <a:tailEnd/>
          </a:ln>
        </p:spPr>
        <p:txBody>
          <a:bodyPr wrap="square">
            <a:spAutoFit/>
          </a:bodyPr>
          <a:lstStyle/>
          <a:p>
            <a:r>
              <a:rPr lang="en-US" sz="2000" dirty="0"/>
              <a:t>7.5 mV – 1 </a:t>
            </a:r>
            <a:r>
              <a:rPr lang="en-US" sz="2000" dirty="0" err="1"/>
              <a:t>mip</a:t>
            </a:r>
            <a:r>
              <a:rPr lang="en-US" sz="2000" dirty="0"/>
              <a:t>, 1 V –  CFD input amplifier saturation point, 1.9 V (250 </a:t>
            </a:r>
            <a:r>
              <a:rPr lang="en-US" sz="2000" dirty="0" err="1"/>
              <a:t>mip</a:t>
            </a:r>
            <a:r>
              <a:rPr lang="en-US" sz="2000" dirty="0"/>
              <a:t>)– end of dynamic range. For low pulse amplitudes jitter is defined by the thermal noise of the input amplifier.</a:t>
            </a:r>
            <a:endParaRPr lang="ru-RU" sz="2000" dirty="0"/>
          </a:p>
        </p:txBody>
      </p:sp>
      <p:pic>
        <p:nvPicPr>
          <p:cNvPr id="39" name="Рисунок 38"/>
          <p:cNvPicPr>
            <a:picLocks noChangeAspect="1"/>
          </p:cNvPicPr>
          <p:nvPr/>
        </p:nvPicPr>
        <p:blipFill>
          <a:blip r:embed="rId15"/>
          <a:stretch>
            <a:fillRect/>
          </a:stretch>
        </p:blipFill>
        <p:spPr>
          <a:xfrm>
            <a:off x="16181490" y="25906285"/>
            <a:ext cx="8840020" cy="6130564"/>
          </a:xfrm>
          <a:prstGeom prst="rect">
            <a:avLst/>
          </a:prstGeom>
        </p:spPr>
      </p:pic>
      <p:sp>
        <p:nvSpPr>
          <p:cNvPr id="78" name="Rectangle 4">
            <a:extLst>
              <a:ext uri="{FF2B5EF4-FFF2-40B4-BE49-F238E27FC236}">
                <a16:creationId xmlns:a16="http://schemas.microsoft.com/office/drawing/2014/main" id="{DE852C3E-2CB0-4191-91E2-DCC61328650C}"/>
              </a:ext>
            </a:extLst>
          </p:cNvPr>
          <p:cNvSpPr txBox="1">
            <a:spLocks noChangeArrowheads="1"/>
          </p:cNvSpPr>
          <p:nvPr/>
        </p:nvSpPr>
        <p:spPr>
          <a:xfrm>
            <a:off x="16022053" y="25111671"/>
            <a:ext cx="8808247" cy="686683"/>
          </a:xfrm>
          <a:prstGeom prst="rect">
            <a:avLst/>
          </a:prstGeom>
        </p:spPr>
        <p:txBody>
          <a:bodyPr vert="horz" lIns="91440" tIns="45720" rIns="91440" bIns="45720" rtlCol="0" anchor="ctr">
            <a:noAutofit/>
          </a:bodyPr>
          <a:lst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a:lstStyle>
          <a:p>
            <a:r>
              <a:rPr lang="en-US" altLang="en-US" sz="2000" dirty="0">
                <a:latin typeface="+mn-lt"/>
                <a:cs typeface="Arial" charset="0"/>
              </a:rPr>
              <a:t>Trigger circuits in the FPGAs in the PM and TVX and OR A/C in TCM. Summing times from all channels, calculating average time per side and comparing them with thresholds). </a:t>
            </a:r>
            <a:endParaRPr lang="ru-RU" altLang="en-US" sz="2000" dirty="0">
              <a:latin typeface="+mn-lt"/>
              <a:cs typeface="Arial" charset="0"/>
            </a:endParaRPr>
          </a:p>
        </p:txBody>
      </p:sp>
      <p:pic>
        <p:nvPicPr>
          <p:cNvPr id="45" name="Рисунок 44"/>
          <p:cNvPicPr>
            <a:picLocks noChangeAspect="1"/>
          </p:cNvPicPr>
          <p:nvPr/>
        </p:nvPicPr>
        <p:blipFill>
          <a:blip r:embed="rId16"/>
          <a:stretch>
            <a:fillRect/>
          </a:stretch>
        </p:blipFill>
        <p:spPr>
          <a:xfrm>
            <a:off x="460394" y="24922414"/>
            <a:ext cx="7842792" cy="4362129"/>
          </a:xfrm>
          <a:prstGeom prst="rect">
            <a:avLst/>
          </a:prstGeom>
        </p:spPr>
      </p:pic>
      <p:sp>
        <p:nvSpPr>
          <p:cNvPr id="82" name="Прямоугольник 81">
            <a:extLst>
              <a:ext uri="{FF2B5EF4-FFF2-40B4-BE49-F238E27FC236}">
                <a16:creationId xmlns:a16="http://schemas.microsoft.com/office/drawing/2014/main" id="{528E3D9D-86D0-4602-866E-EE0ED6B476BF}"/>
              </a:ext>
            </a:extLst>
          </p:cNvPr>
          <p:cNvSpPr/>
          <p:nvPr/>
        </p:nvSpPr>
        <p:spPr>
          <a:xfrm>
            <a:off x="402851" y="29389264"/>
            <a:ext cx="3763880" cy="707886"/>
          </a:xfrm>
          <a:prstGeom prst="rect">
            <a:avLst/>
          </a:prstGeom>
        </p:spPr>
        <p:txBody>
          <a:bodyPr wrap="square">
            <a:spAutoFit/>
          </a:bodyPr>
          <a:lstStyle/>
          <a:p>
            <a:r>
              <a:rPr lang="en-US" sz="2000" dirty="0"/>
              <a:t>Timing resolution with MCP PMT for average pulse amplitude 3 mV</a:t>
            </a:r>
            <a:endParaRPr lang="ru-RU" sz="2000" dirty="0"/>
          </a:p>
        </p:txBody>
      </p:sp>
      <p:sp>
        <p:nvSpPr>
          <p:cNvPr id="85" name="Прямоугольник 84">
            <a:extLst>
              <a:ext uri="{FF2B5EF4-FFF2-40B4-BE49-F238E27FC236}">
                <a16:creationId xmlns:a16="http://schemas.microsoft.com/office/drawing/2014/main" id="{13823C2D-9A34-4087-A128-D0EC187117BA}"/>
              </a:ext>
            </a:extLst>
          </p:cNvPr>
          <p:cNvSpPr/>
          <p:nvPr/>
        </p:nvSpPr>
        <p:spPr>
          <a:xfrm>
            <a:off x="3931638" y="29306007"/>
            <a:ext cx="4015316" cy="1015663"/>
          </a:xfrm>
          <a:prstGeom prst="rect">
            <a:avLst/>
          </a:prstGeom>
        </p:spPr>
        <p:txBody>
          <a:bodyPr wrap="square">
            <a:spAutoFit/>
          </a:bodyPr>
          <a:lstStyle/>
          <a:p>
            <a:pPr algn="ctr"/>
            <a:r>
              <a:rPr lang="en-US" sz="2000" dirty="0"/>
              <a:t>Charge measurement for 1 </a:t>
            </a:r>
            <a:r>
              <a:rPr lang="en-US" sz="2000" dirty="0" err="1"/>
              <a:t>mip</a:t>
            </a:r>
            <a:r>
              <a:rPr lang="en-US" sz="2000" dirty="0"/>
              <a:t> signal, two ADCs (baseline not subtracted).</a:t>
            </a:r>
          </a:p>
        </p:txBody>
      </p:sp>
      <p:sp>
        <p:nvSpPr>
          <p:cNvPr id="86" name="Text Box 8">
            <a:extLst>
              <a:ext uri="{FF2B5EF4-FFF2-40B4-BE49-F238E27FC236}">
                <a16:creationId xmlns:a16="http://schemas.microsoft.com/office/drawing/2014/main" id="{61CA2536-15AF-4B85-A8F5-A942E76AC932}"/>
              </a:ext>
            </a:extLst>
          </p:cNvPr>
          <p:cNvSpPr txBox="1">
            <a:spLocks noChangeArrowheads="1"/>
          </p:cNvSpPr>
          <p:nvPr/>
        </p:nvSpPr>
        <p:spPr bwMode="auto">
          <a:xfrm>
            <a:off x="439931" y="30198502"/>
            <a:ext cx="8379165" cy="2246769"/>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000" dirty="0"/>
              <a:t>Timing resolution with MCP PMT for average pulse amplitude 3 mV – 56 ps.</a:t>
            </a:r>
          </a:p>
          <a:p>
            <a:pPr marL="342900" indent="-342900">
              <a:buFont typeface="Arial" panose="020B0604020202020204" pitchFamily="34" charset="0"/>
              <a:buChar char="•"/>
            </a:pPr>
            <a:r>
              <a:rPr lang="en-US" sz="2000" dirty="0"/>
              <a:t>Timing resolution for 1 MIP pulse (7.5 mV average amplitude) is 27 ps.</a:t>
            </a:r>
          </a:p>
          <a:p>
            <a:pPr marL="285750" indent="-285750">
              <a:buFont typeface="Arial" panose="020B0604020202020204" pitchFamily="34" charset="0"/>
              <a:buChar char="•"/>
            </a:pPr>
            <a:r>
              <a:rPr lang="en-US" sz="2000" dirty="0"/>
              <a:t>MCP PMT pulse dispersion for 1 </a:t>
            </a:r>
            <a:r>
              <a:rPr lang="en-US" sz="2000" dirty="0" err="1"/>
              <a:t>mip</a:t>
            </a:r>
            <a:r>
              <a:rPr lang="en-US" sz="2000" dirty="0"/>
              <a:t> is about 6% (0.9 LSB).</a:t>
            </a:r>
          </a:p>
          <a:p>
            <a:pPr marL="285750" indent="-285750">
              <a:buFont typeface="Arial" panose="020B0604020202020204" pitchFamily="34" charset="0"/>
              <a:buChar char="•"/>
            </a:pPr>
            <a:r>
              <a:rPr lang="en-US" sz="2000" dirty="0"/>
              <a:t>One sigma for this plot is ~ 3 LSB. This is the noise level of the charge measurement channel, as MCP PMT contribution to the noise is negligible.</a:t>
            </a:r>
          </a:p>
          <a:p>
            <a:pPr marL="285750" indent="-285750">
              <a:buFont typeface="Arial" panose="020B0604020202020204" pitchFamily="34" charset="0"/>
              <a:buChar char="•"/>
            </a:pPr>
            <a:r>
              <a:rPr lang="en-US" sz="2000" dirty="0"/>
              <a:t>The signal/noise ratio for 1 </a:t>
            </a:r>
            <a:r>
              <a:rPr lang="en-US" sz="2000" dirty="0" err="1"/>
              <a:t>mip</a:t>
            </a:r>
            <a:r>
              <a:rPr lang="en-US" sz="2000" dirty="0"/>
              <a:t> is 5. (1 </a:t>
            </a:r>
            <a:r>
              <a:rPr lang="en-US" sz="2000" dirty="0" err="1"/>
              <a:t>mip</a:t>
            </a:r>
            <a:r>
              <a:rPr lang="en-US" sz="2000" dirty="0"/>
              <a:t> = 15 LSB)</a:t>
            </a:r>
          </a:p>
          <a:p>
            <a:pPr marL="342900" indent="-342900">
              <a:buFont typeface="Arial" panose="020B0604020202020204" pitchFamily="34" charset="0"/>
              <a:buChar char="•"/>
            </a:pPr>
            <a:endParaRPr lang="ru-RU" sz="2000" dirty="0"/>
          </a:p>
        </p:txBody>
      </p:sp>
      <p:pic>
        <p:nvPicPr>
          <p:cNvPr id="46" name="Рисунок 45"/>
          <p:cNvPicPr>
            <a:picLocks noChangeAspect="1"/>
          </p:cNvPicPr>
          <p:nvPr/>
        </p:nvPicPr>
        <p:blipFill>
          <a:blip r:embed="rId17"/>
          <a:stretch>
            <a:fillRect/>
          </a:stretch>
        </p:blipFill>
        <p:spPr>
          <a:xfrm>
            <a:off x="8716857" y="28811362"/>
            <a:ext cx="7050962" cy="2888500"/>
          </a:xfrm>
          <a:prstGeom prst="rect">
            <a:avLst/>
          </a:prstGeom>
        </p:spPr>
      </p:pic>
      <p:sp>
        <p:nvSpPr>
          <p:cNvPr id="87" name="TextBox 86">
            <a:extLst>
              <a:ext uri="{FF2B5EF4-FFF2-40B4-BE49-F238E27FC236}">
                <a16:creationId xmlns:a16="http://schemas.microsoft.com/office/drawing/2014/main" id="{C582C9A3-D297-4C38-84CE-6F992F97E851}"/>
              </a:ext>
            </a:extLst>
          </p:cNvPr>
          <p:cNvSpPr txBox="1"/>
          <p:nvPr/>
        </p:nvSpPr>
        <p:spPr>
          <a:xfrm>
            <a:off x="8804053" y="31621350"/>
            <a:ext cx="8379165" cy="707886"/>
          </a:xfrm>
          <a:prstGeom prst="rect">
            <a:avLst/>
          </a:prstGeom>
          <a:noFill/>
        </p:spPr>
        <p:txBody>
          <a:bodyPr wrap="square" rtlCol="0">
            <a:spAutoFit/>
          </a:bodyPr>
          <a:lstStyle/>
          <a:p>
            <a:r>
              <a:rPr lang="en-US" sz="2000" dirty="0">
                <a:cs typeface="Times New Roman" panose="02020603050405020304" pitchFamily="18" charset="0"/>
              </a:rPr>
              <a:t>Purple – laser pulse, Yellow – Analog input, Blue – trigger</a:t>
            </a:r>
          </a:p>
          <a:p>
            <a:r>
              <a:rPr lang="en-US" sz="2000" dirty="0">
                <a:cs typeface="Times New Roman" panose="02020603050405020304" pitchFamily="18" charset="0"/>
              </a:rPr>
              <a:t> output delay is 203.5 ns.</a:t>
            </a:r>
            <a:endParaRPr lang="ru-RU" sz="2000" dirty="0">
              <a:cs typeface="Times New Roman" panose="02020603050405020304" pitchFamily="18" charset="0"/>
            </a:endParaRPr>
          </a:p>
        </p:txBody>
      </p:sp>
      <p:pic>
        <p:nvPicPr>
          <p:cNvPr id="48" name="Рисунок 47"/>
          <p:cNvPicPr>
            <a:picLocks noChangeAspect="1"/>
          </p:cNvPicPr>
          <p:nvPr/>
        </p:nvPicPr>
        <p:blipFill>
          <a:blip r:embed="rId18"/>
          <a:stretch>
            <a:fillRect/>
          </a:stretch>
        </p:blipFill>
        <p:spPr>
          <a:xfrm>
            <a:off x="9306366" y="20816749"/>
            <a:ext cx="8391597" cy="3901287"/>
          </a:xfrm>
          <a:prstGeom prst="rect">
            <a:avLst/>
          </a:prstGeom>
        </p:spPr>
      </p:pic>
      <p:pic>
        <p:nvPicPr>
          <p:cNvPr id="49" name="Picture 3" descr="tvdc">
            <a:extLst>
              <a:ext uri="{FF2B5EF4-FFF2-40B4-BE49-F238E27FC236}">
                <a16:creationId xmlns:a16="http://schemas.microsoft.com/office/drawing/2014/main" id="{E2977302-859A-4CC7-8E17-CDD7EEA68CE0}"/>
              </a:ext>
            </a:extLst>
          </p:cNvPr>
          <p:cNvPicPr>
            <a:picLocks noChangeAspect="1" noChangeArrowheads="1"/>
          </p:cNvPicPr>
          <p:nvPr/>
        </p:nvPicPr>
        <p:blipFill>
          <a:blip r:embed="rId19" cstate="print"/>
          <a:stretch>
            <a:fillRect/>
          </a:stretch>
        </p:blipFill>
        <p:spPr bwMode="auto">
          <a:xfrm>
            <a:off x="16383000" y="26252866"/>
            <a:ext cx="8356581" cy="5566174"/>
          </a:xfrm>
          <a:prstGeom prst="rect">
            <a:avLst/>
          </a:prstGeom>
          <a:noFill/>
          <a:ln w="9525">
            <a:noFill/>
            <a:miter lim="800000"/>
            <a:headEnd/>
            <a:tailEnd/>
          </a:ln>
        </p:spPr>
      </p:pic>
      <p:sp>
        <p:nvSpPr>
          <p:cNvPr id="9" name="TextBox 8">
            <a:extLst>
              <a:ext uri="{FF2B5EF4-FFF2-40B4-BE49-F238E27FC236}">
                <a16:creationId xmlns:a16="http://schemas.microsoft.com/office/drawing/2014/main" id="{1AE74A93-D3E8-42AC-9FB5-9C6FB44650B6}"/>
              </a:ext>
            </a:extLst>
          </p:cNvPr>
          <p:cNvSpPr txBox="1"/>
          <p:nvPr/>
        </p:nvSpPr>
        <p:spPr>
          <a:xfrm>
            <a:off x="14984373" y="7547561"/>
            <a:ext cx="4164052" cy="2246769"/>
          </a:xfrm>
          <a:prstGeom prst="rect">
            <a:avLst/>
          </a:prstGeom>
          <a:solidFill>
            <a:schemeClr val="bg1"/>
          </a:solidFill>
        </p:spPr>
        <p:txBody>
          <a:bodyPr wrap="square" rtlCol="0">
            <a:spAutoFit/>
          </a:bodyPr>
          <a:lstStyle/>
          <a:p>
            <a:r>
              <a:rPr lang="en-US" sz="2000" b="1" dirty="0"/>
              <a:t>V0+ segmented </a:t>
            </a:r>
            <a:r>
              <a:rPr lang="en-US" sz="2000" dirty="0"/>
              <a:t>detector:</a:t>
            </a:r>
          </a:p>
          <a:p>
            <a:pPr marL="285750" indent="-285750">
              <a:buFont typeface="Arial" panose="020B0604020202020204" pitchFamily="34" charset="0"/>
              <a:buChar char="•"/>
            </a:pPr>
            <a:r>
              <a:rPr lang="en-US" sz="2000" dirty="0"/>
              <a:t>Improved V0</a:t>
            </a:r>
          </a:p>
          <a:p>
            <a:pPr marL="285750" indent="-285750">
              <a:buFont typeface="Arial" panose="020B0604020202020204" pitchFamily="34" charset="0"/>
              <a:buChar char="•"/>
            </a:pPr>
            <a:r>
              <a:rPr lang="en-US" sz="2000" dirty="0"/>
              <a:t>Faster plastic scintillator</a:t>
            </a:r>
          </a:p>
          <a:p>
            <a:pPr marL="285750" indent="-285750">
              <a:buFont typeface="Arial" panose="020B0604020202020204" pitchFamily="34" charset="0"/>
              <a:buChar char="•"/>
            </a:pPr>
            <a:r>
              <a:rPr lang="en-US" sz="2000" dirty="0"/>
              <a:t>Monolithic structure</a:t>
            </a:r>
          </a:p>
          <a:p>
            <a:pPr marL="285750" indent="-285750">
              <a:buFont typeface="Arial" panose="020B0604020202020204" pitchFamily="34" charset="0"/>
              <a:buChar char="•"/>
            </a:pPr>
            <a:r>
              <a:rPr lang="en-US" sz="2000" dirty="0"/>
              <a:t>Reduced fiber length</a:t>
            </a:r>
          </a:p>
          <a:p>
            <a:pPr marL="285750" indent="-285750">
              <a:buFont typeface="Arial" panose="020B0604020202020204" pitchFamily="34" charset="0"/>
              <a:buChar char="•"/>
            </a:pPr>
            <a:r>
              <a:rPr lang="en-US" sz="2000" dirty="0"/>
              <a:t>Light sensors: 1.5” | 2” FM-PMT</a:t>
            </a:r>
          </a:p>
          <a:p>
            <a:pPr marL="285750" indent="-285750">
              <a:buFont typeface="Arial" panose="020B0604020202020204" pitchFamily="34" charset="0"/>
              <a:buChar char="•"/>
            </a:pPr>
            <a:r>
              <a:rPr lang="en-US" sz="2000" dirty="0"/>
              <a:t>New electronics and readout</a:t>
            </a:r>
            <a:endParaRPr lang="ru-RU" sz="2000" dirty="0"/>
          </a:p>
        </p:txBody>
      </p:sp>
      <p:sp>
        <p:nvSpPr>
          <p:cNvPr id="12" name="TextBox 11">
            <a:extLst>
              <a:ext uri="{FF2B5EF4-FFF2-40B4-BE49-F238E27FC236}">
                <a16:creationId xmlns:a16="http://schemas.microsoft.com/office/drawing/2014/main" id="{13CFD880-5540-4056-8A9C-5BD3E8122637}"/>
              </a:ext>
            </a:extLst>
          </p:cNvPr>
          <p:cNvSpPr txBox="1"/>
          <p:nvPr/>
        </p:nvSpPr>
        <p:spPr>
          <a:xfrm>
            <a:off x="20124747" y="11233929"/>
            <a:ext cx="4431269" cy="2246769"/>
          </a:xfrm>
          <a:prstGeom prst="rect">
            <a:avLst/>
          </a:prstGeom>
          <a:solidFill>
            <a:schemeClr val="bg1"/>
          </a:solidFill>
        </p:spPr>
        <p:txBody>
          <a:bodyPr wrap="square" rtlCol="0">
            <a:spAutoFit/>
          </a:bodyPr>
          <a:lstStyle/>
          <a:p>
            <a:r>
              <a:rPr lang="en-US" sz="2000" b="1" dirty="0"/>
              <a:t>T0+ modular detector:</a:t>
            </a:r>
          </a:p>
          <a:p>
            <a:pPr marL="285750" indent="-285750">
              <a:buFont typeface="Arial" panose="020B0604020202020204" pitchFamily="34" charset="0"/>
              <a:buChar char="•"/>
            </a:pPr>
            <a:r>
              <a:rPr lang="en-US" sz="2000" dirty="0"/>
              <a:t>Improved T0</a:t>
            </a:r>
          </a:p>
          <a:p>
            <a:pPr marL="285750" indent="-285750">
              <a:buFont typeface="Arial" panose="020B0604020202020204" pitchFamily="34" charset="0"/>
              <a:buChar char="•"/>
            </a:pPr>
            <a:r>
              <a:rPr lang="en-US" sz="2000" dirty="0"/>
              <a:t>Rectangular quartz radiators</a:t>
            </a:r>
          </a:p>
          <a:p>
            <a:pPr marL="285750" indent="-285750">
              <a:buFont typeface="Arial" panose="020B0604020202020204" pitchFamily="34" charset="0"/>
              <a:buChar char="•"/>
            </a:pPr>
            <a:r>
              <a:rPr lang="en-US" sz="2000" dirty="0"/>
              <a:t>New sensors MCP-PMT</a:t>
            </a:r>
          </a:p>
          <a:p>
            <a:pPr marL="285750" indent="-285750">
              <a:buFont typeface="Arial" panose="020B0604020202020204" pitchFamily="34" charset="0"/>
              <a:buChar char="•"/>
            </a:pPr>
            <a:r>
              <a:rPr lang="en-US" sz="2000" dirty="0"/>
              <a:t>Larger acceptance</a:t>
            </a:r>
          </a:p>
          <a:p>
            <a:pPr marL="285750" indent="-285750">
              <a:buFont typeface="Arial" panose="020B0604020202020204" pitchFamily="34" charset="0"/>
              <a:buChar char="•"/>
            </a:pPr>
            <a:r>
              <a:rPr lang="en-US" sz="2000" dirty="0"/>
              <a:t>More channels</a:t>
            </a:r>
          </a:p>
          <a:p>
            <a:pPr marL="285750" indent="-285750">
              <a:buFont typeface="Arial" panose="020B0604020202020204" pitchFamily="34" charset="0"/>
              <a:buChar char="•"/>
            </a:pPr>
            <a:r>
              <a:rPr lang="en-US" sz="2000" dirty="0"/>
              <a:t>Upgraded electronics and readout</a:t>
            </a:r>
            <a:endParaRPr lang="ru-RU" sz="2000" dirty="0"/>
          </a:p>
        </p:txBody>
      </p:sp>
      <p:sp>
        <p:nvSpPr>
          <p:cNvPr id="50" name="Прямоугольник 49">
            <a:extLst>
              <a:ext uri="{FF2B5EF4-FFF2-40B4-BE49-F238E27FC236}">
                <a16:creationId xmlns:a16="http://schemas.microsoft.com/office/drawing/2014/main" id="{75733D40-AD53-4427-A7BB-784C44910868}"/>
              </a:ext>
            </a:extLst>
          </p:cNvPr>
          <p:cNvSpPr/>
          <p:nvPr/>
        </p:nvSpPr>
        <p:spPr>
          <a:xfrm>
            <a:off x="895652" y="7427378"/>
            <a:ext cx="5155898" cy="347787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2000" b="1" dirty="0"/>
              <a:t>Luminosity monitoring &amp; feedback to LHC</a:t>
            </a:r>
          </a:p>
          <a:p>
            <a:pPr marL="742950" lvl="1" indent="-285750">
              <a:buFont typeface="Arial" panose="020B0604020202020204" pitchFamily="34" charset="0"/>
              <a:buChar char="•"/>
            </a:pPr>
            <a:r>
              <a:rPr lang="en-US" sz="2000" b="1" dirty="0"/>
              <a:t>Essential for the operation of ALICE</a:t>
            </a:r>
          </a:p>
          <a:p>
            <a:pPr marL="285750" indent="-285750">
              <a:buFont typeface="Arial" panose="020B0604020202020204" pitchFamily="34" charset="0"/>
              <a:buChar char="•"/>
            </a:pPr>
            <a:r>
              <a:rPr lang="en-US" sz="2000" b="1" dirty="0"/>
              <a:t>Fast Interaction Trigger with LM latency &lt; 425 ns</a:t>
            </a:r>
          </a:p>
          <a:p>
            <a:pPr marL="742950" lvl="1" indent="-285750">
              <a:buFont typeface="Arial" panose="020B0604020202020204" pitchFamily="34" charset="0"/>
              <a:buChar char="•"/>
            </a:pPr>
            <a:r>
              <a:rPr lang="en-US" sz="2000" b="1" dirty="0"/>
              <a:t>Online Vertex determination</a:t>
            </a:r>
          </a:p>
          <a:p>
            <a:pPr marL="742950" lvl="1" indent="-285750">
              <a:buFont typeface="Arial" panose="020B0604020202020204" pitchFamily="34" charset="0"/>
              <a:buChar char="•"/>
            </a:pPr>
            <a:r>
              <a:rPr lang="en-US" sz="2000" b="1" dirty="0"/>
              <a:t>Minimum Bias and centrality selection</a:t>
            </a:r>
          </a:p>
          <a:p>
            <a:pPr marL="742950" lvl="1" indent="-285750">
              <a:buFont typeface="Arial" panose="020B0604020202020204" pitchFamily="34" charset="0"/>
              <a:buChar char="•"/>
            </a:pPr>
            <a:r>
              <a:rPr lang="en-US" sz="2000" b="1" dirty="0"/>
              <a:t>Rejection of beam/gas events</a:t>
            </a:r>
          </a:p>
          <a:p>
            <a:pPr marL="742950" lvl="1" indent="-285750">
              <a:buFont typeface="Arial" panose="020B0604020202020204" pitchFamily="34" charset="0"/>
              <a:buChar char="•"/>
            </a:pPr>
            <a:r>
              <a:rPr lang="en-US" sz="2000" b="1" dirty="0"/>
              <a:t>Veto for Ultra Peripheral Collisions </a:t>
            </a:r>
          </a:p>
          <a:p>
            <a:pPr marL="285750" indent="-285750">
              <a:buFont typeface="Arial" panose="020B0604020202020204" pitchFamily="34" charset="0"/>
              <a:buChar char="•"/>
            </a:pPr>
            <a:r>
              <a:rPr lang="en-US" sz="2000" b="1" dirty="0"/>
              <a:t>Collision time for Time-Of-Flight particle ID</a:t>
            </a:r>
          </a:p>
          <a:p>
            <a:pPr marL="742950" lvl="1" indent="-285750">
              <a:buFont typeface="Arial" panose="020B0604020202020204" pitchFamily="34" charset="0"/>
              <a:buChar char="•"/>
            </a:pPr>
            <a:r>
              <a:rPr lang="en-US" sz="2000" b="1" dirty="0"/>
              <a:t>time resolution better than 50 ps. </a:t>
            </a:r>
          </a:p>
          <a:p>
            <a:pPr marL="285750" indent="-285750">
              <a:buFont typeface="Arial" panose="020B0604020202020204" pitchFamily="34" charset="0"/>
              <a:buChar char="•"/>
            </a:pPr>
            <a:r>
              <a:rPr lang="en-US" sz="2000" b="1" dirty="0"/>
              <a:t>Multiplicity, Centrality and Event Plane</a:t>
            </a:r>
            <a:endParaRPr lang="ru-RU" sz="2000" b="1" dirty="0"/>
          </a:p>
        </p:txBody>
      </p:sp>
      <p:sp>
        <p:nvSpPr>
          <p:cNvPr id="51" name="Прямоугольник 50">
            <a:extLst>
              <a:ext uri="{FF2B5EF4-FFF2-40B4-BE49-F238E27FC236}">
                <a16:creationId xmlns:a16="http://schemas.microsoft.com/office/drawing/2014/main" id="{BF200C42-EB6C-443B-9216-7546103F98D7}"/>
              </a:ext>
            </a:extLst>
          </p:cNvPr>
          <p:cNvSpPr/>
          <p:nvPr/>
        </p:nvSpPr>
        <p:spPr>
          <a:xfrm>
            <a:off x="919991" y="11724283"/>
            <a:ext cx="5165018" cy="2246769"/>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000" b="1" dirty="0"/>
              <a:t>Interaction Rates: 50 kHz for Pb-Pb, and up to 200 kHz for p-p  (max 1-2 MHz)</a:t>
            </a:r>
          </a:p>
          <a:p>
            <a:pPr marL="285750" indent="-285750">
              <a:buFont typeface="Arial" panose="020B0604020202020204" pitchFamily="34" charset="0"/>
              <a:buChar char="•"/>
            </a:pPr>
            <a:r>
              <a:rPr lang="en-US" sz="2000" b="1" dirty="0"/>
              <a:t> 2 modes of running for detectors: triggered and continuous</a:t>
            </a:r>
          </a:p>
          <a:p>
            <a:pPr marL="285750" indent="-285750">
              <a:buFont typeface="Arial" panose="020B0604020202020204" pitchFamily="34" charset="0"/>
              <a:buChar char="•"/>
            </a:pPr>
            <a:r>
              <a:rPr lang="en-US" sz="2000" b="1" dirty="0"/>
              <a:t> The main “interaction” trigger via the “FIT” detector </a:t>
            </a:r>
          </a:p>
          <a:p>
            <a:pPr marL="285750" indent="-285750">
              <a:buFont typeface="Arial" panose="020B0604020202020204" pitchFamily="34" charset="0"/>
              <a:buChar char="•"/>
            </a:pPr>
            <a:r>
              <a:rPr lang="en-US" sz="2000" b="1" dirty="0"/>
              <a:t>LM trigger input latency &lt;= 425 ns</a:t>
            </a:r>
            <a:endParaRPr lang="ru-RU" sz="2000" b="1" dirty="0"/>
          </a:p>
        </p:txBody>
      </p:sp>
      <p:sp>
        <p:nvSpPr>
          <p:cNvPr id="19" name="TextBox 18">
            <a:extLst>
              <a:ext uri="{FF2B5EF4-FFF2-40B4-BE49-F238E27FC236}">
                <a16:creationId xmlns:a16="http://schemas.microsoft.com/office/drawing/2014/main" id="{3A98DA2A-1872-4DF0-A83E-2FD30F3E0FE4}"/>
              </a:ext>
            </a:extLst>
          </p:cNvPr>
          <p:cNvSpPr txBox="1"/>
          <p:nvPr/>
        </p:nvSpPr>
        <p:spPr>
          <a:xfrm>
            <a:off x="6719759" y="7240717"/>
            <a:ext cx="1748511" cy="1323439"/>
          </a:xfrm>
          <a:prstGeom prst="rect">
            <a:avLst/>
          </a:prstGeom>
          <a:solidFill>
            <a:schemeClr val="bg1"/>
          </a:solidFill>
        </p:spPr>
        <p:txBody>
          <a:bodyPr wrap="square" rtlCol="0">
            <a:spAutoFit/>
          </a:bodyPr>
          <a:lstStyle/>
          <a:p>
            <a:pPr algn="ctr"/>
            <a:r>
              <a:rPr lang="en-US" sz="2000" b="1" dirty="0">
                <a:solidFill>
                  <a:srgbClr val="0000FE"/>
                </a:solidFill>
              </a:rPr>
              <a:t>V0+ A</a:t>
            </a:r>
          </a:p>
          <a:p>
            <a:pPr algn="ctr"/>
            <a:r>
              <a:rPr lang="en-US" sz="2000" b="1" dirty="0">
                <a:solidFill>
                  <a:srgbClr val="0000FE"/>
                </a:solidFill>
              </a:rPr>
              <a:t>scintillation detector</a:t>
            </a:r>
          </a:p>
          <a:p>
            <a:pPr algn="ctr"/>
            <a:r>
              <a:rPr lang="en-US" sz="2000" dirty="0"/>
              <a:t>2.2 ≤ ɳ ≤ 5.0</a:t>
            </a:r>
            <a:endParaRPr lang="ru-RU" sz="2000" dirty="0"/>
          </a:p>
        </p:txBody>
      </p:sp>
      <p:sp>
        <p:nvSpPr>
          <p:cNvPr id="52" name="TextBox 51">
            <a:extLst>
              <a:ext uri="{FF2B5EF4-FFF2-40B4-BE49-F238E27FC236}">
                <a16:creationId xmlns:a16="http://schemas.microsoft.com/office/drawing/2014/main" id="{A191021E-531B-4643-8E5F-B5587166AE70}"/>
              </a:ext>
            </a:extLst>
          </p:cNvPr>
          <p:cNvSpPr txBox="1"/>
          <p:nvPr/>
        </p:nvSpPr>
        <p:spPr>
          <a:xfrm>
            <a:off x="6748217" y="8481781"/>
            <a:ext cx="1748511" cy="1631216"/>
          </a:xfrm>
          <a:prstGeom prst="rect">
            <a:avLst/>
          </a:prstGeom>
          <a:solidFill>
            <a:schemeClr val="bg1"/>
          </a:solidFill>
        </p:spPr>
        <p:txBody>
          <a:bodyPr wrap="square" rtlCol="0">
            <a:spAutoFit/>
          </a:bodyPr>
          <a:lstStyle/>
          <a:p>
            <a:pPr algn="ctr"/>
            <a:r>
              <a:rPr lang="en-US" sz="2000" b="1" dirty="0">
                <a:solidFill>
                  <a:srgbClr val="0000FE"/>
                </a:solidFill>
              </a:rPr>
              <a:t>T0+ A</a:t>
            </a:r>
          </a:p>
          <a:p>
            <a:pPr algn="ctr"/>
            <a:r>
              <a:rPr lang="en-US" sz="2000" b="1" dirty="0">
                <a:solidFill>
                  <a:srgbClr val="0000FE"/>
                </a:solidFill>
              </a:rPr>
              <a:t>Cherenkov detector</a:t>
            </a:r>
          </a:p>
          <a:p>
            <a:pPr algn="ctr"/>
            <a:r>
              <a:rPr lang="en-US" sz="2000" dirty="0"/>
              <a:t>3.8 ≤ ɳ ≤ 5.0</a:t>
            </a:r>
          </a:p>
          <a:p>
            <a:pPr algn="ctr"/>
            <a:r>
              <a:rPr lang="en-US" sz="2000" dirty="0"/>
              <a:t>3.5 m from IP</a:t>
            </a:r>
            <a:endParaRPr lang="ru-RU" sz="2000" dirty="0"/>
          </a:p>
        </p:txBody>
      </p:sp>
      <p:sp>
        <p:nvSpPr>
          <p:cNvPr id="53" name="TextBox 52">
            <a:extLst>
              <a:ext uri="{FF2B5EF4-FFF2-40B4-BE49-F238E27FC236}">
                <a16:creationId xmlns:a16="http://schemas.microsoft.com/office/drawing/2014/main" id="{9A1E48F1-A579-4A78-A756-66A8771B6262}"/>
              </a:ext>
            </a:extLst>
          </p:cNvPr>
          <p:cNvSpPr txBox="1"/>
          <p:nvPr/>
        </p:nvSpPr>
        <p:spPr>
          <a:xfrm>
            <a:off x="12242338" y="7220666"/>
            <a:ext cx="1748511" cy="1015663"/>
          </a:xfrm>
          <a:prstGeom prst="rect">
            <a:avLst/>
          </a:prstGeom>
          <a:solidFill>
            <a:schemeClr val="bg1"/>
          </a:solidFill>
        </p:spPr>
        <p:txBody>
          <a:bodyPr wrap="square" rtlCol="0">
            <a:spAutoFit/>
          </a:bodyPr>
          <a:lstStyle/>
          <a:p>
            <a:pPr algn="ctr"/>
            <a:r>
              <a:rPr lang="en-US" sz="2000" b="1" dirty="0">
                <a:solidFill>
                  <a:srgbClr val="0000FE"/>
                </a:solidFill>
              </a:rPr>
              <a:t>T0+ C</a:t>
            </a:r>
          </a:p>
          <a:p>
            <a:pPr algn="ctr"/>
            <a:r>
              <a:rPr lang="en-US" sz="2000" b="1" dirty="0">
                <a:solidFill>
                  <a:srgbClr val="0000FE"/>
                </a:solidFill>
              </a:rPr>
              <a:t>Cherenkov detector</a:t>
            </a:r>
          </a:p>
        </p:txBody>
      </p:sp>
      <p:sp>
        <p:nvSpPr>
          <p:cNvPr id="54" name="TextBox 53">
            <a:extLst>
              <a:ext uri="{FF2B5EF4-FFF2-40B4-BE49-F238E27FC236}">
                <a16:creationId xmlns:a16="http://schemas.microsoft.com/office/drawing/2014/main" id="{ED2DDA22-E2C5-4B97-95B3-5D5CC6ECA29A}"/>
              </a:ext>
            </a:extLst>
          </p:cNvPr>
          <p:cNvSpPr txBox="1"/>
          <p:nvPr/>
        </p:nvSpPr>
        <p:spPr>
          <a:xfrm>
            <a:off x="12230769" y="9808771"/>
            <a:ext cx="1748511" cy="707886"/>
          </a:xfrm>
          <a:prstGeom prst="rect">
            <a:avLst/>
          </a:prstGeom>
          <a:solidFill>
            <a:schemeClr val="bg1"/>
          </a:solidFill>
        </p:spPr>
        <p:txBody>
          <a:bodyPr wrap="square" rtlCol="0">
            <a:spAutoFit/>
          </a:bodyPr>
          <a:lstStyle/>
          <a:p>
            <a:pPr algn="ctr"/>
            <a:r>
              <a:rPr lang="en-US" sz="2000" dirty="0"/>
              <a:t>-3.4 ≤ ɳ ≤ -2.3</a:t>
            </a:r>
          </a:p>
          <a:p>
            <a:pPr algn="ctr"/>
            <a:r>
              <a:rPr lang="en-US" sz="2000" dirty="0"/>
              <a:t>-0.8 m from IP</a:t>
            </a:r>
            <a:endParaRPr lang="ru-RU" sz="2000" dirty="0"/>
          </a:p>
        </p:txBody>
      </p:sp>
      <p:sp>
        <p:nvSpPr>
          <p:cNvPr id="21" name="TextBox 20">
            <a:extLst>
              <a:ext uri="{FF2B5EF4-FFF2-40B4-BE49-F238E27FC236}">
                <a16:creationId xmlns:a16="http://schemas.microsoft.com/office/drawing/2014/main" id="{D5939901-F80B-4112-B5A0-BA03499A88AA}"/>
              </a:ext>
            </a:extLst>
          </p:cNvPr>
          <p:cNvSpPr txBox="1"/>
          <p:nvPr/>
        </p:nvSpPr>
        <p:spPr>
          <a:xfrm>
            <a:off x="18295254" y="20573902"/>
            <a:ext cx="6268016" cy="400110"/>
          </a:xfrm>
          <a:prstGeom prst="rect">
            <a:avLst/>
          </a:prstGeom>
          <a:solidFill>
            <a:schemeClr val="bg1"/>
          </a:solidFill>
        </p:spPr>
        <p:txBody>
          <a:bodyPr wrap="square" rtlCol="0">
            <a:spAutoFit/>
          </a:bodyPr>
          <a:lstStyle/>
          <a:p>
            <a:pPr algn="ctr"/>
            <a:r>
              <a:rPr lang="en-US" sz="2000" b="1" dirty="0">
                <a:solidFill>
                  <a:srgbClr val="0000FE"/>
                </a:solidFill>
              </a:rPr>
              <a:t>CFD timing parameters (with MCP-PMT, cables and laser)</a:t>
            </a:r>
            <a:endParaRPr lang="ru-RU" sz="2000" b="1" dirty="0">
              <a:solidFill>
                <a:srgbClr val="0000FE"/>
              </a:solidFill>
            </a:endParaRPr>
          </a:p>
        </p:txBody>
      </p:sp>
      <p:sp>
        <p:nvSpPr>
          <p:cNvPr id="56" name="TextBox 55">
            <a:extLst>
              <a:ext uri="{FF2B5EF4-FFF2-40B4-BE49-F238E27FC236}">
                <a16:creationId xmlns:a16="http://schemas.microsoft.com/office/drawing/2014/main" id="{989E0441-1E48-462E-B8BA-45036FEC9132}"/>
              </a:ext>
            </a:extLst>
          </p:cNvPr>
          <p:cNvSpPr txBox="1"/>
          <p:nvPr/>
        </p:nvSpPr>
        <p:spPr>
          <a:xfrm>
            <a:off x="18178295" y="25739637"/>
            <a:ext cx="4468167" cy="584775"/>
          </a:xfrm>
          <a:prstGeom prst="rect">
            <a:avLst/>
          </a:prstGeom>
          <a:solidFill>
            <a:schemeClr val="bg1"/>
          </a:solidFill>
        </p:spPr>
        <p:txBody>
          <a:bodyPr wrap="square" rtlCol="0">
            <a:spAutoFit/>
          </a:bodyPr>
          <a:lstStyle/>
          <a:p>
            <a:pPr algn="ctr"/>
            <a:r>
              <a:rPr lang="en-US" sz="3200" b="1" dirty="0">
                <a:solidFill>
                  <a:srgbClr val="0000FE"/>
                </a:solidFill>
              </a:rPr>
              <a:t>Trigger processing delay</a:t>
            </a:r>
            <a:endParaRPr lang="ru-RU" sz="3200" b="1" dirty="0">
              <a:solidFill>
                <a:srgbClr val="0000FE"/>
              </a:solidFill>
            </a:endParaRPr>
          </a:p>
        </p:txBody>
      </p:sp>
      <p:sp>
        <p:nvSpPr>
          <p:cNvPr id="57" name="TextBox 56">
            <a:extLst>
              <a:ext uri="{FF2B5EF4-FFF2-40B4-BE49-F238E27FC236}">
                <a16:creationId xmlns:a16="http://schemas.microsoft.com/office/drawing/2014/main" id="{250989F1-7861-4431-9A6F-B7ADC0FD297A}"/>
              </a:ext>
            </a:extLst>
          </p:cNvPr>
          <p:cNvSpPr txBox="1"/>
          <p:nvPr/>
        </p:nvSpPr>
        <p:spPr>
          <a:xfrm>
            <a:off x="1354456" y="24922414"/>
            <a:ext cx="6268016" cy="400110"/>
          </a:xfrm>
          <a:prstGeom prst="rect">
            <a:avLst/>
          </a:prstGeom>
          <a:solidFill>
            <a:schemeClr val="bg1"/>
          </a:solidFill>
        </p:spPr>
        <p:txBody>
          <a:bodyPr wrap="square" rtlCol="0">
            <a:spAutoFit/>
          </a:bodyPr>
          <a:lstStyle/>
          <a:p>
            <a:pPr algn="ctr"/>
            <a:r>
              <a:rPr lang="en-US" sz="2000" b="1" dirty="0">
                <a:solidFill>
                  <a:srgbClr val="0000FE"/>
                </a:solidFill>
              </a:rPr>
              <a:t>Timing, amplitude resolution of the FIT FE electronics</a:t>
            </a:r>
            <a:endParaRPr lang="ru-RU" sz="2000" b="1" dirty="0">
              <a:solidFill>
                <a:srgbClr val="0000FE"/>
              </a:solidFill>
            </a:endParaRPr>
          </a:p>
        </p:txBody>
      </p:sp>
      <p:sp>
        <p:nvSpPr>
          <p:cNvPr id="58" name="TextBox 57">
            <a:extLst>
              <a:ext uri="{FF2B5EF4-FFF2-40B4-BE49-F238E27FC236}">
                <a16:creationId xmlns:a16="http://schemas.microsoft.com/office/drawing/2014/main" id="{31AAE596-3AA6-401B-94AF-5FB5E2D78101}"/>
              </a:ext>
            </a:extLst>
          </p:cNvPr>
          <p:cNvSpPr txBox="1"/>
          <p:nvPr/>
        </p:nvSpPr>
        <p:spPr>
          <a:xfrm>
            <a:off x="18941690" y="15405728"/>
            <a:ext cx="5079045" cy="400110"/>
          </a:xfrm>
          <a:prstGeom prst="rect">
            <a:avLst/>
          </a:prstGeom>
          <a:solidFill>
            <a:schemeClr val="bg1"/>
          </a:solidFill>
        </p:spPr>
        <p:txBody>
          <a:bodyPr wrap="square" rtlCol="0">
            <a:spAutoFit/>
          </a:bodyPr>
          <a:lstStyle/>
          <a:p>
            <a:pPr algn="ctr"/>
            <a:r>
              <a:rPr lang="en-US" sz="2000" b="1" dirty="0">
                <a:solidFill>
                  <a:srgbClr val="0000FE"/>
                </a:solidFill>
              </a:rPr>
              <a:t>Front-End Electronics for Processing Module</a:t>
            </a:r>
            <a:endParaRPr lang="ru-RU" sz="2000" b="1" dirty="0">
              <a:solidFill>
                <a:srgbClr val="0000FE"/>
              </a:solidFill>
            </a:endParaRPr>
          </a:p>
        </p:txBody>
      </p:sp>
      <p:sp>
        <p:nvSpPr>
          <p:cNvPr id="59" name="TextBox 58">
            <a:extLst>
              <a:ext uri="{FF2B5EF4-FFF2-40B4-BE49-F238E27FC236}">
                <a16:creationId xmlns:a16="http://schemas.microsoft.com/office/drawing/2014/main" id="{75F75646-56B5-468B-82E8-712B827B3F46}"/>
              </a:ext>
            </a:extLst>
          </p:cNvPr>
          <p:cNvSpPr txBox="1"/>
          <p:nvPr/>
        </p:nvSpPr>
        <p:spPr>
          <a:xfrm>
            <a:off x="2474799" y="15922561"/>
            <a:ext cx="4189856" cy="461665"/>
          </a:xfrm>
          <a:prstGeom prst="rect">
            <a:avLst/>
          </a:prstGeom>
          <a:solidFill>
            <a:schemeClr val="bg1"/>
          </a:solidFill>
        </p:spPr>
        <p:txBody>
          <a:bodyPr wrap="square" rtlCol="0">
            <a:spAutoFit/>
          </a:bodyPr>
          <a:lstStyle/>
          <a:p>
            <a:pPr algn="ctr"/>
            <a:r>
              <a:rPr lang="en-US" sz="2400" b="1" dirty="0">
                <a:solidFill>
                  <a:srgbClr val="0000FE"/>
                </a:solidFill>
              </a:rPr>
              <a:t>Trigger &amp; readout concept</a:t>
            </a:r>
            <a:endParaRPr lang="ru-RU" sz="2400" b="1" dirty="0">
              <a:solidFill>
                <a:srgbClr val="0000FE"/>
              </a:solidFill>
            </a:endParaRPr>
          </a:p>
        </p:txBody>
      </p:sp>
      <p:sp>
        <p:nvSpPr>
          <p:cNvPr id="61" name="TextBox 60">
            <a:extLst>
              <a:ext uri="{FF2B5EF4-FFF2-40B4-BE49-F238E27FC236}">
                <a16:creationId xmlns:a16="http://schemas.microsoft.com/office/drawing/2014/main" id="{C1A2DAE1-0D93-4E3C-A713-A175717E79D3}"/>
              </a:ext>
            </a:extLst>
          </p:cNvPr>
          <p:cNvSpPr txBox="1"/>
          <p:nvPr/>
        </p:nvSpPr>
        <p:spPr>
          <a:xfrm>
            <a:off x="18047369" y="6964715"/>
            <a:ext cx="3296761" cy="584775"/>
          </a:xfrm>
          <a:prstGeom prst="rect">
            <a:avLst/>
          </a:prstGeom>
          <a:solidFill>
            <a:schemeClr val="bg1"/>
          </a:solidFill>
        </p:spPr>
        <p:txBody>
          <a:bodyPr wrap="square" rtlCol="0">
            <a:spAutoFit/>
          </a:bodyPr>
          <a:lstStyle/>
          <a:p>
            <a:pPr algn="ctr"/>
            <a:r>
              <a:rPr lang="en-US" sz="3200" b="1" dirty="0">
                <a:solidFill>
                  <a:srgbClr val="0000FE"/>
                </a:solidFill>
              </a:rPr>
              <a:t>FIT = T0 + and V0+</a:t>
            </a:r>
            <a:endParaRPr lang="ru-RU" sz="3200" b="1" dirty="0">
              <a:solidFill>
                <a:srgbClr val="0000FE"/>
              </a:solidFill>
            </a:endParaRPr>
          </a:p>
        </p:txBody>
      </p:sp>
      <p:sp>
        <p:nvSpPr>
          <p:cNvPr id="62" name="TextBox 61">
            <a:extLst>
              <a:ext uri="{FF2B5EF4-FFF2-40B4-BE49-F238E27FC236}">
                <a16:creationId xmlns:a16="http://schemas.microsoft.com/office/drawing/2014/main" id="{35666A63-D969-42E1-99E7-3C760DCDED98}"/>
              </a:ext>
            </a:extLst>
          </p:cNvPr>
          <p:cNvSpPr txBox="1"/>
          <p:nvPr/>
        </p:nvSpPr>
        <p:spPr>
          <a:xfrm>
            <a:off x="1637219" y="6909579"/>
            <a:ext cx="3730562" cy="584775"/>
          </a:xfrm>
          <a:prstGeom prst="rect">
            <a:avLst/>
          </a:prstGeom>
          <a:solidFill>
            <a:schemeClr val="bg1"/>
          </a:solidFill>
        </p:spPr>
        <p:txBody>
          <a:bodyPr wrap="square" rtlCol="0">
            <a:spAutoFit/>
          </a:bodyPr>
          <a:lstStyle/>
          <a:p>
            <a:pPr algn="ctr"/>
            <a:r>
              <a:rPr lang="en-US" sz="3200" b="1" dirty="0">
                <a:solidFill>
                  <a:srgbClr val="0000FE"/>
                </a:solidFill>
              </a:rPr>
              <a:t>ALICE needs FIT for:</a:t>
            </a:r>
            <a:endParaRPr lang="ru-RU" sz="3200" b="1" dirty="0">
              <a:solidFill>
                <a:srgbClr val="0000FE"/>
              </a:solidFill>
            </a:endParaRPr>
          </a:p>
        </p:txBody>
      </p:sp>
      <p:sp>
        <p:nvSpPr>
          <p:cNvPr id="63" name="TextBox 62">
            <a:extLst>
              <a:ext uri="{FF2B5EF4-FFF2-40B4-BE49-F238E27FC236}">
                <a16:creationId xmlns:a16="http://schemas.microsoft.com/office/drawing/2014/main" id="{4CC5DB5B-5D36-4B33-BBAB-9380AF11BD23}"/>
              </a:ext>
            </a:extLst>
          </p:cNvPr>
          <p:cNvSpPr txBox="1"/>
          <p:nvPr/>
        </p:nvSpPr>
        <p:spPr>
          <a:xfrm>
            <a:off x="1032566" y="11058210"/>
            <a:ext cx="4801880" cy="584775"/>
          </a:xfrm>
          <a:prstGeom prst="rect">
            <a:avLst/>
          </a:prstGeom>
          <a:solidFill>
            <a:schemeClr val="bg1"/>
          </a:solidFill>
        </p:spPr>
        <p:txBody>
          <a:bodyPr wrap="square" rtlCol="0">
            <a:spAutoFit/>
          </a:bodyPr>
          <a:lstStyle/>
          <a:p>
            <a:pPr algn="ctr"/>
            <a:r>
              <a:rPr lang="en-US" sz="3200" b="1" dirty="0">
                <a:solidFill>
                  <a:srgbClr val="0000FE"/>
                </a:solidFill>
              </a:rPr>
              <a:t>Requirements for RUN3</a:t>
            </a:r>
            <a:endParaRPr lang="ru-RU" sz="3200" b="1" dirty="0">
              <a:solidFill>
                <a:srgbClr val="0000FE"/>
              </a:solidFill>
            </a:endParaRPr>
          </a:p>
        </p:txBody>
      </p:sp>
      <p:sp>
        <p:nvSpPr>
          <p:cNvPr id="64" name="TextBox 63">
            <a:extLst>
              <a:ext uri="{FF2B5EF4-FFF2-40B4-BE49-F238E27FC236}">
                <a16:creationId xmlns:a16="http://schemas.microsoft.com/office/drawing/2014/main" id="{C58868B8-E57E-4B30-B89C-DBEFA1B983FF}"/>
              </a:ext>
            </a:extLst>
          </p:cNvPr>
          <p:cNvSpPr txBox="1"/>
          <p:nvPr/>
        </p:nvSpPr>
        <p:spPr>
          <a:xfrm>
            <a:off x="8991452" y="6971073"/>
            <a:ext cx="3086021" cy="461665"/>
          </a:xfrm>
          <a:prstGeom prst="rect">
            <a:avLst/>
          </a:prstGeom>
          <a:solidFill>
            <a:schemeClr val="bg1"/>
          </a:solidFill>
        </p:spPr>
        <p:txBody>
          <a:bodyPr wrap="square" rtlCol="0">
            <a:spAutoFit/>
          </a:bodyPr>
          <a:lstStyle/>
          <a:p>
            <a:pPr algn="ctr"/>
            <a:r>
              <a:rPr lang="en-US" sz="2400" b="1" dirty="0">
                <a:solidFill>
                  <a:srgbClr val="0000FE"/>
                </a:solidFill>
              </a:rPr>
              <a:t>Geometry of FIT arrays</a:t>
            </a:r>
            <a:endParaRPr lang="ru-RU" sz="2400" b="1" dirty="0">
              <a:solidFill>
                <a:srgbClr val="0000FE"/>
              </a:solidFill>
            </a:endParaRPr>
          </a:p>
        </p:txBody>
      </p:sp>
      <p:sp>
        <p:nvSpPr>
          <p:cNvPr id="65" name="TextBox 64">
            <a:extLst>
              <a:ext uri="{FF2B5EF4-FFF2-40B4-BE49-F238E27FC236}">
                <a16:creationId xmlns:a16="http://schemas.microsoft.com/office/drawing/2014/main" id="{03AD9CFD-8C63-4FF6-A5FA-09454460B1E9}"/>
              </a:ext>
            </a:extLst>
          </p:cNvPr>
          <p:cNvSpPr txBox="1"/>
          <p:nvPr/>
        </p:nvSpPr>
        <p:spPr>
          <a:xfrm>
            <a:off x="8716857" y="11233635"/>
            <a:ext cx="3086021" cy="461665"/>
          </a:xfrm>
          <a:prstGeom prst="rect">
            <a:avLst/>
          </a:prstGeom>
          <a:solidFill>
            <a:schemeClr val="bg1"/>
          </a:solidFill>
        </p:spPr>
        <p:txBody>
          <a:bodyPr wrap="square" rtlCol="0">
            <a:spAutoFit/>
          </a:bodyPr>
          <a:lstStyle/>
          <a:p>
            <a:pPr algn="ctr"/>
            <a:r>
              <a:rPr lang="en-US" sz="2400" b="1" dirty="0">
                <a:solidFill>
                  <a:srgbClr val="0000FE"/>
                </a:solidFill>
              </a:rPr>
              <a:t>FIT-A side: V0+ &amp; T0+</a:t>
            </a:r>
            <a:endParaRPr lang="ru-RU" sz="2400" b="1" dirty="0">
              <a:solidFill>
                <a:srgbClr val="0000FE"/>
              </a:solidFill>
            </a:endParaRPr>
          </a:p>
        </p:txBody>
      </p:sp>
      <p:pic>
        <p:nvPicPr>
          <p:cNvPr id="66" name="Picture 5" descr="7_5mv-2chan">
            <a:extLst>
              <a:ext uri="{FF2B5EF4-FFF2-40B4-BE49-F238E27FC236}">
                <a16:creationId xmlns:a16="http://schemas.microsoft.com/office/drawing/2014/main" id="{5615B458-E8B5-40C7-995F-0A695A744D5D}"/>
              </a:ext>
            </a:extLst>
          </p:cNvPr>
          <p:cNvPicPr>
            <a:picLocks noChangeAspect="1" noChangeArrowheads="1"/>
          </p:cNvPicPr>
          <p:nvPr/>
        </p:nvPicPr>
        <p:blipFill>
          <a:blip r:embed="rId20" cstate="print"/>
          <a:stretch>
            <a:fillRect/>
          </a:stretch>
        </p:blipFill>
        <p:spPr bwMode="auto">
          <a:xfrm>
            <a:off x="710301" y="25343988"/>
            <a:ext cx="3272186" cy="3700912"/>
          </a:xfrm>
          <a:prstGeom prst="rect">
            <a:avLst/>
          </a:prstGeom>
          <a:noFill/>
          <a:ln w="9525">
            <a:noFill/>
            <a:miter lim="800000"/>
            <a:headEnd/>
            <a:tailEnd/>
          </a:ln>
        </p:spPr>
      </p:pic>
      <p:pic>
        <p:nvPicPr>
          <p:cNvPr id="67" name="Picture 4" descr="la170509_204644_chan2_1mip">
            <a:extLst>
              <a:ext uri="{FF2B5EF4-FFF2-40B4-BE49-F238E27FC236}">
                <a16:creationId xmlns:a16="http://schemas.microsoft.com/office/drawing/2014/main" id="{1FDC6538-DE8A-46A8-B210-05615149BF4E}"/>
              </a:ext>
            </a:extLst>
          </p:cNvPr>
          <p:cNvPicPr>
            <a:picLocks noChangeAspect="1" noChangeArrowheads="1"/>
          </p:cNvPicPr>
          <p:nvPr/>
        </p:nvPicPr>
        <p:blipFill>
          <a:blip r:embed="rId21" cstate="print"/>
          <a:stretch>
            <a:fillRect/>
          </a:stretch>
        </p:blipFill>
        <p:spPr bwMode="auto">
          <a:xfrm>
            <a:off x="4166731" y="25356328"/>
            <a:ext cx="3780223" cy="3699304"/>
          </a:xfrm>
          <a:prstGeom prst="rect">
            <a:avLst/>
          </a:prstGeom>
          <a:noFill/>
          <a:ln w="9525">
            <a:noFill/>
            <a:miter lim="800000"/>
            <a:headEnd/>
            <a:tailEnd/>
          </a:ln>
        </p:spPr>
      </p:pic>
    </p:spTree>
    <p:extLst>
      <p:ext uri="{BB962C8B-B14F-4D97-AF65-F5344CB8AC3E}">
        <p14:creationId xmlns:p14="http://schemas.microsoft.com/office/powerpoint/2010/main" val="387089226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5052</TotalTime>
  <Words>1322</Words>
  <Application>Microsoft Office PowerPoint</Application>
  <PresentationFormat>Произвольный</PresentationFormat>
  <Paragraphs>80</Paragraphs>
  <Slides>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vt:i4>
      </vt:variant>
    </vt:vector>
  </HeadingPairs>
  <TitlesOfParts>
    <vt:vector size="7" baseType="lpstr">
      <vt:lpstr>SimSun</vt:lpstr>
      <vt:lpstr>Arial</vt:lpstr>
      <vt:lpstr>Calibri</vt:lpstr>
      <vt:lpstr>Calibri Light</vt:lpstr>
      <vt:lpstr>Times New Roman</vt:lpstr>
      <vt:lpstr>Тема Office</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nikolay</dc:creator>
  <cp:lastModifiedBy>Дмитрий Ф</cp:lastModifiedBy>
  <cp:revision>201</cp:revision>
  <dcterms:created xsi:type="dcterms:W3CDTF">2018-05-10T10:47:48Z</dcterms:created>
  <dcterms:modified xsi:type="dcterms:W3CDTF">2018-07-29T20:54:36Z</dcterms:modified>
</cp:coreProperties>
</file>