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37" r:id="rId2"/>
    <p:sldId id="799" r:id="rId3"/>
    <p:sldId id="762" r:id="rId4"/>
    <p:sldId id="833" r:id="rId5"/>
    <p:sldId id="825" r:id="rId6"/>
    <p:sldId id="829" r:id="rId7"/>
    <p:sldId id="828" r:id="rId8"/>
    <p:sldId id="830" r:id="rId9"/>
    <p:sldId id="765" r:id="rId10"/>
    <p:sldId id="796" r:id="rId11"/>
    <p:sldId id="711" r:id="rId12"/>
    <p:sldId id="841" r:id="rId13"/>
    <p:sldId id="806" r:id="rId14"/>
    <p:sldId id="822" r:id="rId15"/>
    <p:sldId id="801" r:id="rId16"/>
    <p:sldId id="802" r:id="rId17"/>
    <p:sldId id="803" r:id="rId18"/>
    <p:sldId id="807" r:id="rId19"/>
    <p:sldId id="808" r:id="rId20"/>
    <p:sldId id="810" r:id="rId21"/>
    <p:sldId id="809" r:id="rId22"/>
    <p:sldId id="774" r:id="rId23"/>
    <p:sldId id="79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C3BEE"/>
    <a:srgbClr val="75BFD7"/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8" autoAdjust="0"/>
    <p:restoredTop sz="93206" autoAdjust="0"/>
  </p:normalViewPr>
  <p:slideViewPr>
    <p:cSldViewPr snapToGrid="0" snapToObjects="1">
      <p:cViewPr>
        <p:scale>
          <a:sx n="105" d="100"/>
          <a:sy n="105" d="100"/>
        </p:scale>
        <p:origin x="-1456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31/07/18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31/07/18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relazione</a:t>
            </a:r>
            <a:r>
              <a:rPr lang="en-US" dirty="0" smtClean="0"/>
              <a:t> con blue luminosity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31/07/18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31/07/18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31/07/18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31/07/18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31/07/18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31/07/18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31/07/18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jp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74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4" y="1133646"/>
            <a:ext cx="7798741" cy="5583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25781"/>
            <a:ext cx="80586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Single Photon Detection with the Multi-anode CLAS12 RICH Detector  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704802"/>
            <a:ext cx="5816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M. Contalbrigo </a:t>
            </a:r>
            <a:r>
              <a:rPr lang="mr-IN" sz="1600" dirty="0">
                <a:solidFill>
                  <a:schemeClr val="bg1"/>
                </a:solidFill>
              </a:rPr>
              <a:t>–</a:t>
            </a:r>
            <a:r>
              <a:rPr lang="en-US" sz="1600" dirty="0">
                <a:solidFill>
                  <a:schemeClr val="bg1"/>
                </a:solidFill>
              </a:rPr>
              <a:t> INFN </a:t>
            </a:r>
            <a:r>
              <a:rPr lang="en-US" sz="1600" dirty="0" smtClean="0">
                <a:solidFill>
                  <a:schemeClr val="bg1"/>
                </a:solidFill>
              </a:rPr>
              <a:t>Ferrara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on behalf of the CLAS12 RICH group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03" y="6033910"/>
            <a:ext cx="3058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10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International Workshop on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Ring </a:t>
            </a:r>
            <a:r>
              <a:rPr lang="en-US" sz="1600" dirty="0">
                <a:solidFill>
                  <a:schemeClr val="bg1"/>
                </a:solidFill>
              </a:rPr>
              <a:t>Imaging Cherenkov </a:t>
            </a:r>
            <a:r>
              <a:rPr lang="en-US" sz="1600" dirty="0" smtClean="0">
                <a:solidFill>
                  <a:schemeClr val="bg1"/>
                </a:solidFill>
              </a:rPr>
              <a:t>Detectors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944" y="6042940"/>
            <a:ext cx="3390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31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July 2018,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Russian </a:t>
            </a:r>
            <a:r>
              <a:rPr lang="en-US" sz="1600" dirty="0">
                <a:solidFill>
                  <a:srgbClr val="FFFFFF"/>
                </a:solidFill>
              </a:rPr>
              <a:t>Academy of Science - </a:t>
            </a:r>
            <a:r>
              <a:rPr lang="en-US" sz="1600" dirty="0" smtClean="0">
                <a:solidFill>
                  <a:srgbClr val="FFFFFF"/>
                </a:solidFill>
              </a:rPr>
              <a:t>Moscow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9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4" y="54824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83" y="3652992"/>
            <a:ext cx="4724213" cy="3102622"/>
            <a:chOff x="4923632" y="3520291"/>
            <a:chExt cx="4724213" cy="310262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6689" y="35202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635993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7982" y="3739487"/>
            <a:ext cx="4441768" cy="2985974"/>
            <a:chOff x="4889691" y="636341"/>
            <a:chExt cx="4441768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02052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6086" y="573637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56032" y="548248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85274" y="-76200"/>
            <a:ext cx="56274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Single-photon Discrimination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156526" y="603762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99052" y="-76200"/>
            <a:ext cx="579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 Photon Electron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3ns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36895" y="740085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Typical time-walk with charge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0634" y="3845577"/>
            <a:ext cx="6647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no offsets                                    no 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6895" y="1079201"/>
            <a:ext cx="3330113" cy="2546052"/>
            <a:chOff x="874107" y="1027807"/>
            <a:chExt cx="3330113" cy="2546052"/>
          </a:xfrm>
        </p:grpSpPr>
        <p:pic>
          <p:nvPicPr>
            <p:cNvPr id="28" name="Picture 27" descr="TWalk_me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07" y="1027807"/>
              <a:ext cx="2871850" cy="2546052"/>
            </a:xfrm>
            <a:prstGeom prst="rect">
              <a:avLst/>
            </a:prstGeom>
          </p:spPr>
        </p:pic>
        <p:pic>
          <p:nvPicPr>
            <p:cNvPr id="30" name="Picture 29" descr="Twalk_g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981" y="1064894"/>
              <a:ext cx="1501239" cy="877040"/>
            </a:xfrm>
            <a:prstGeom prst="rect">
              <a:avLst/>
            </a:prstGeom>
          </p:spPr>
        </p:pic>
      </p:grpSp>
      <p:pic>
        <p:nvPicPr>
          <p:cNvPr id="6" name="Picture 5" descr="Duration_vs_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73198"/>
            <a:ext cx="2987040" cy="2710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840" y="744562"/>
            <a:ext cx="196639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4" y="687044"/>
            <a:ext cx="337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over threshold relates to charge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425325" y="3423920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5084624" y="1499039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42658" y="3410404"/>
            <a:ext cx="11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Duration  [ns]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077649" y="1498868"/>
            <a:ext cx="8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Tme</a:t>
            </a:r>
            <a:r>
              <a:rPr lang="en-US" sz="1400" dirty="0" smtClean="0"/>
              <a:t>  [ns]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2375132" y="3412361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51446" y="1650504"/>
            <a:ext cx="1451147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24154" y="3368276"/>
            <a:ext cx="174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ADC amplitude [DAC]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80017" y="1645045"/>
            <a:ext cx="160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over THR  [ns]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57319" y="1696720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7688" y="1233596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517" y="1028329"/>
            <a:ext cx="24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</a:t>
            </a:r>
            <a:endParaRPr 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7529658" y="3602983"/>
            <a:ext cx="10951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Cherenkov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angle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58377" y="-76200"/>
            <a:ext cx="3281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Installation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0" y="826938"/>
            <a:ext cx="3075547" cy="5498266"/>
          </a:xfrm>
          <a:prstGeom prst="rect">
            <a:avLst/>
          </a:prstGeom>
        </p:spPr>
      </p:pic>
      <p:pic>
        <p:nvPicPr>
          <p:cNvPr id="16" name="Picture 15" descr="RICH_official_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39" y="869648"/>
            <a:ext cx="4071938" cy="541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5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i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" y="3947540"/>
            <a:ext cx="3607872" cy="265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6" y="6476681"/>
            <a:ext cx="3228878" cy="143705"/>
          </a:xfrm>
          <a:prstGeom prst="rect">
            <a:avLst/>
          </a:prstGeom>
        </p:spPr>
      </p:pic>
      <p:pic>
        <p:nvPicPr>
          <p:cNvPr id="16" name="Picture 15" descr="display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48" y="3780923"/>
            <a:ext cx="3794326" cy="2939097"/>
          </a:xfrm>
          <a:prstGeom prst="rect">
            <a:avLst/>
          </a:prstGeom>
        </p:spPr>
      </p:pic>
      <p:pic>
        <p:nvPicPr>
          <p:cNvPr id="14" name="Picture 13" descr="ped3_sing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83" y="732692"/>
            <a:ext cx="4363733" cy="3083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3315" y="-76200"/>
            <a:ext cx="3931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Electronic Pedestals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displa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2" y="732691"/>
            <a:ext cx="3959976" cy="3067410"/>
          </a:xfrm>
          <a:prstGeom prst="rect">
            <a:avLst/>
          </a:prstGeom>
        </p:spPr>
      </p:pic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3760" y="3742809"/>
            <a:ext cx="1981200" cy="265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8960" y="3674094"/>
            <a:ext cx="737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 [DAC unit]:  without                                                    and with grounding grid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3032" y="1236609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--  off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--  1000 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6566" y="1229087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BF00BE"/>
                </a:solidFill>
              </a:rPr>
              <a:t>--  off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--  1000 V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520" y="356233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4456" y="1098109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599517" y="638466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48965" y="63685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2784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809440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49" y="3944437"/>
            <a:ext cx="202111" cy="25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3161" y="-76200"/>
            <a:ext cx="38117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Equalization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110740"/>
            <a:ext cx="9144000" cy="342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880" y="1148080"/>
            <a:ext cx="820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equalization:  distributions narrower and less sensitive to the common threshold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saturate signals and cross-talk well separate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5665206"/>
            <a:ext cx="7934960" cy="4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5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page35image1807424">
            <a:extLst>
              <a:ext uri="{FF2B5EF4-FFF2-40B4-BE49-F238E27FC236}">
                <a16:creationId xmlns:a16="http://schemas.microsoft.com/office/drawing/2014/main" xmlns="" id="{7877254F-0346-AD45-82E4-2FE59F53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987" y="1962967"/>
            <a:ext cx="4158650" cy="462344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7760" y="1788160"/>
            <a:ext cx="1615440" cy="518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89648" y="-76200"/>
            <a:ext cx="54187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 Photon Time Analysis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xmlns="" id="{A64EFD29-5BB8-A949-825E-0EB66622EE0B}"/>
              </a:ext>
            </a:extLst>
          </p:cNvPr>
          <p:cNvSpPr/>
          <p:nvPr/>
        </p:nvSpPr>
        <p:spPr>
          <a:xfrm rot="16200000">
            <a:off x="7722601" y="5359203"/>
            <a:ext cx="182880" cy="592531"/>
          </a:xfrm>
          <a:prstGeom prst="leftBracke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45ABF0-95EF-BA4F-B6C5-1F6F8DAA699C}"/>
              </a:ext>
            </a:extLst>
          </p:cNvPr>
          <p:cNvSpPr txBox="1"/>
          <p:nvPr/>
        </p:nvSpPr>
        <p:spPr>
          <a:xfrm>
            <a:off x="6358632" y="5711309"/>
            <a:ext cx="1202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Dark counts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DF741926-2912-C149-970D-AD77DC635A9F}"/>
              </a:ext>
            </a:extLst>
          </p:cNvPr>
          <p:cNvCxnSpPr>
            <a:cxnSpLocks/>
          </p:cNvCxnSpPr>
          <p:nvPr/>
        </p:nvCxnSpPr>
        <p:spPr>
          <a:xfrm>
            <a:off x="6968232" y="3058160"/>
            <a:ext cx="591004" cy="78562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B59B768-D7C4-5842-AEE7-38A981B4B3BA}"/>
              </a:ext>
            </a:extLst>
          </p:cNvPr>
          <p:cNvSpPr txBox="1"/>
          <p:nvPr/>
        </p:nvSpPr>
        <p:spPr>
          <a:xfrm>
            <a:off x="6204063" y="2701075"/>
            <a:ext cx="1253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Other </a:t>
            </a:r>
            <a:r>
              <a:rPr lang="en-US" sz="1600" b="1" dirty="0">
                <a:solidFill>
                  <a:srgbClr val="FFFFFF"/>
                </a:solidFill>
              </a:rPr>
              <a:t>bunch</a:t>
            </a: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634" y="2499360"/>
            <a:ext cx="40837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CLAS12 Reconstructed Time and Position:</a:t>
            </a:r>
          </a:p>
          <a:p>
            <a:r>
              <a:rPr lang="en-US" dirty="0" smtClean="0"/>
              <a:t>Photons are traced using information</a:t>
            </a:r>
          </a:p>
          <a:p>
            <a:r>
              <a:rPr lang="en-US" dirty="0"/>
              <a:t>f</a:t>
            </a:r>
            <a:r>
              <a:rPr lang="en-US" dirty="0" smtClean="0"/>
              <a:t>rom other CLAS12 detectors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RICH Measured Time and Position:</a:t>
            </a:r>
          </a:p>
          <a:p>
            <a:r>
              <a:rPr lang="en-US" dirty="0" smtClean="0"/>
              <a:t>Defined by the RICH DAQ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634" y="4582160"/>
            <a:ext cx="2846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photons should match </a:t>
            </a:r>
          </a:p>
          <a:p>
            <a:r>
              <a:rPr lang="en-US" dirty="0"/>
              <a:t>i</a:t>
            </a:r>
            <a:r>
              <a:rPr lang="en-US" dirty="0" smtClean="0"/>
              <a:t>n time and space</a:t>
            </a:r>
          </a:p>
          <a:p>
            <a:endParaRPr lang="en-US" dirty="0"/>
          </a:p>
          <a:p>
            <a:r>
              <a:rPr lang="en-US" dirty="0" smtClean="0"/>
              <a:t>Time analysis allows to </a:t>
            </a:r>
          </a:p>
          <a:p>
            <a:r>
              <a:rPr lang="en-US" dirty="0" smtClean="0"/>
              <a:t>separate spurious signals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80" y="822446"/>
            <a:ext cx="7851159" cy="13558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8426268" y="722353"/>
            <a:ext cx="86361" cy="14559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0474" y="3413842"/>
            <a:ext cx="5814696" cy="3107516"/>
            <a:chOff x="60474" y="3413842"/>
            <a:chExt cx="5814696" cy="31075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771" y="3448918"/>
              <a:ext cx="5125399" cy="27075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965" y="6120191"/>
              <a:ext cx="4720892" cy="2678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74" y="3462456"/>
              <a:ext cx="713487" cy="265773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34381" y="6375984"/>
              <a:ext cx="2213429" cy="14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4610" y="3413842"/>
              <a:ext cx="2213429" cy="14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360" y="2302992"/>
            <a:ext cx="3197861" cy="2083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66264" y="-76200"/>
            <a:ext cx="32655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Time Calibration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" descr="page39image1812352">
            <a:extLst>
              <a:ext uri="{FF2B5EF4-FFF2-40B4-BE49-F238E27FC236}">
                <a16:creationId xmlns:a16="http://schemas.microsoft.com/office/drawing/2014/main" xmlns="" id="{34D513E5-B076-DC43-A2D7-94B83E175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07" y="733303"/>
            <a:ext cx="5758953" cy="27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92240" y="122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8240" y="1391920"/>
            <a:ext cx="224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Duration </a:t>
            </a:r>
          </a:p>
          <a:p>
            <a:r>
              <a:rPr lang="en-US" dirty="0" smtClean="0"/>
              <a:t>after offset correction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6072" y="4795520"/>
            <a:ext cx="21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Duration </a:t>
            </a:r>
          </a:p>
          <a:p>
            <a:r>
              <a:rPr lang="en-US" dirty="0"/>
              <a:t>a</a:t>
            </a:r>
            <a:r>
              <a:rPr lang="en-US" dirty="0" smtClean="0"/>
              <a:t>fter walk correction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55526" y="55880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Cross-talk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0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7479" y="-76200"/>
            <a:ext cx="59430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Single-photon Time Resolution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1" descr="page43image3857984">
            <a:extLst>
              <a:ext uri="{FF2B5EF4-FFF2-40B4-BE49-F238E27FC236}">
                <a16:creationId xmlns:a16="http://schemas.microsoft.com/office/drawing/2014/main" xmlns="" id="{99127771-8358-1A4E-A0B8-56C940A250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21" y="2117494"/>
            <a:ext cx="4823879" cy="3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ge43image3862464">
            <a:extLst>
              <a:ext uri="{FF2B5EF4-FFF2-40B4-BE49-F238E27FC236}">
                <a16:creationId xmlns:a16="http://schemas.microsoft.com/office/drawing/2014/main" xmlns="" id="{35EB8669-878E-2541-8315-6545D868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6" y="2141674"/>
            <a:ext cx="4668902" cy="32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621425-51D9-5742-91CB-BC82DAC29733}"/>
              </a:ext>
            </a:extLst>
          </p:cNvPr>
          <p:cNvSpPr txBox="1"/>
          <p:nvPr/>
        </p:nvSpPr>
        <p:spPr>
          <a:xfrm>
            <a:off x="754411" y="2665499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270</a:t>
            </a:r>
          </a:p>
          <a:p>
            <a:endParaRPr lang="en-US" sz="800" dirty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0.58 ns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2C19EA-6823-E546-8597-FAD1A3667E60}"/>
              </a:ext>
            </a:extLst>
          </p:cNvPr>
          <p:cNvSpPr txBox="1"/>
          <p:nvPr/>
        </p:nvSpPr>
        <p:spPr>
          <a:xfrm>
            <a:off x="5049649" y="2648758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 </a:t>
            </a:r>
            <a:r>
              <a:rPr lang="en-US" dirty="0" smtClean="0"/>
              <a:t>52</a:t>
            </a:r>
          </a:p>
          <a:p>
            <a:endParaRPr lang="en-US" sz="800" dirty="0" smtClean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0.66 ns</a:t>
            </a:r>
            <a:endParaRPr lang="en-US" dirty="0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360" y="5779254"/>
            <a:ext cx="280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efore time-walk correction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9120" y="5974080"/>
            <a:ext cx="28705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8892" y="5789414"/>
            <a:ext cx="263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time-walk correction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32652" y="5984240"/>
            <a:ext cx="28705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71600" y="2117494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79520" y="2117494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71600" y="1414026"/>
            <a:ext cx="617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Single-photon time resolution better than the  1 ns specification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0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3630" y="-76200"/>
            <a:ext cx="66107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Cherenkov Photon Reconstruction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ck_4345766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" y="1348375"/>
            <a:ext cx="4708340" cy="4708340"/>
          </a:xfrm>
          <a:prstGeom prst="rect">
            <a:avLst/>
          </a:prstGeom>
        </p:spPr>
      </p:pic>
      <p:pic>
        <p:nvPicPr>
          <p:cNvPr id="16" name="Picture 15" descr="ck_4345826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60" y="1348375"/>
            <a:ext cx="4708340" cy="4708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320" y="995680"/>
            <a:ext cx="757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signal hits identified by time consistent with CLAS12 reconstruction </a:t>
            </a:r>
            <a:endParaRPr lang="en-US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320" y="5872049"/>
            <a:ext cx="116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ring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8054" y="5839783"/>
            <a:ext cx="197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</a:t>
            </a:r>
            <a:r>
              <a:rPr lang="en-US" dirty="0" err="1" smtClean="0"/>
              <a:t>recflected</a:t>
            </a:r>
            <a:r>
              <a:rPr lang="en-US" dirty="0" smtClean="0"/>
              <a:t> ring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2107421" y="5837939"/>
            <a:ext cx="1642100" cy="67132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</a:t>
            </a:r>
          </a:p>
          <a:p>
            <a:pPr algn="ctr"/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7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5287" y="-76200"/>
            <a:ext cx="51874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Direct Cherenkov Photons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634" y="826350"/>
            <a:ext cx="3456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18 photons for a center</a:t>
            </a:r>
          </a:p>
          <a:p>
            <a:r>
              <a:rPr lang="en-US" dirty="0"/>
              <a:t>r</a:t>
            </a:r>
            <a:r>
              <a:rPr lang="en-US" dirty="0" smtClean="0"/>
              <a:t>ing (no reflection accounted for)</a:t>
            </a:r>
          </a:p>
          <a:p>
            <a:endParaRPr lang="en-US" dirty="0"/>
          </a:p>
          <a:p>
            <a:r>
              <a:rPr lang="en-US" dirty="0" smtClean="0"/>
              <a:t>Consistent with the TDR projection</a:t>
            </a:r>
            <a:endParaRPr lang="en-US" dirty="0"/>
          </a:p>
        </p:txBody>
      </p:sp>
      <p:pic>
        <p:nvPicPr>
          <p:cNvPr id="11" name="Picture 1" descr="page50image1801600">
            <a:extLst>
              <a:ext uri="{FF2B5EF4-FFF2-40B4-BE49-F238E27FC236}">
                <a16:creationId xmlns:a16="http://schemas.microsoft.com/office/drawing/2014/main" xmlns="" id="{53CA47BB-B37F-7341-995F-078D2282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" y="2437925"/>
            <a:ext cx="4411566" cy="342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5185" y="810385"/>
            <a:ext cx="36482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single photon Cherenkov </a:t>
            </a:r>
          </a:p>
          <a:p>
            <a:r>
              <a:rPr lang="en-US" dirty="0"/>
              <a:t>a</a:t>
            </a:r>
            <a:r>
              <a:rPr lang="en-US" dirty="0" smtClean="0"/>
              <a:t>ngle resolution = 6 </a:t>
            </a:r>
            <a:r>
              <a:rPr lang="en-US" dirty="0" err="1" smtClean="0"/>
              <a:t>mrad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Close to the 4.5 </a:t>
            </a:r>
            <a:r>
              <a:rPr lang="en-US" dirty="0" err="1" smtClean="0"/>
              <a:t>mrad</a:t>
            </a:r>
            <a:r>
              <a:rPr lang="en-US" dirty="0" smtClean="0"/>
              <a:t> goal despite </a:t>
            </a:r>
          </a:p>
          <a:p>
            <a:r>
              <a:rPr lang="en-US" dirty="0" smtClean="0"/>
              <a:t>     No alignment  </a:t>
            </a:r>
          </a:p>
          <a:p>
            <a:r>
              <a:rPr lang="en-US" dirty="0" smtClean="0"/>
              <a:t>     Nominal (no real) optical property</a:t>
            </a:r>
            <a:endParaRPr lang="en-US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109" y="6071812"/>
            <a:ext cx="822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principle enough for a Cherenkov resolution at track level of 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1</a:t>
            </a:r>
            <a:r>
              <a:rPr lang="en-US" dirty="0" smtClean="0"/>
              <a:t>/√N ~ 1.5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0634" y="6083907"/>
            <a:ext cx="8222830" cy="36933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713" y="2590325"/>
            <a:ext cx="4363241" cy="3276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6285" y="2993088"/>
            <a:ext cx="109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= 8 </a:t>
            </a:r>
            <a:r>
              <a:rPr lang="en-US" sz="1600" dirty="0" err="1" smtClean="0"/>
              <a:t>mrad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997478" y="3629354"/>
            <a:ext cx="109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C3BEE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DC3BEE"/>
                </a:solidFill>
              </a:rPr>
              <a:t> = 6 </a:t>
            </a:r>
            <a:r>
              <a:rPr lang="en-US" sz="1600" dirty="0" err="1" smtClean="0">
                <a:solidFill>
                  <a:srgbClr val="DC3BEE"/>
                </a:solidFill>
              </a:rPr>
              <a:t>mrad</a:t>
            </a:r>
            <a:endParaRPr lang="en-US" sz="1600" dirty="0">
              <a:solidFill>
                <a:srgbClr val="DC3B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9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0037" y="4050216"/>
            <a:ext cx="8138095" cy="2532786"/>
            <a:chOff x="790038" y="4091214"/>
            <a:chExt cx="7378602" cy="2108509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38" y="4091214"/>
              <a:ext cx="7145502" cy="19760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41493" y="5969125"/>
              <a:ext cx="1827147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Cherenkov angle (</a:t>
              </a:r>
              <a:r>
                <a:rPr lang="en-US" sz="1200" b="1" dirty="0" err="1" smtClean="0"/>
                <a:t>mrad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42556" y="4409752"/>
              <a:ext cx="771842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7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8553" y="4396512"/>
              <a:ext cx="754636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423" y="4411439"/>
              <a:ext cx="920721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51384" y="4423936"/>
              <a:ext cx="494244" cy="610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770" y="5098607"/>
              <a:ext cx="306171" cy="30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06662"/>
              </p:ext>
            </p:extLst>
          </p:nvPr>
        </p:nvGraphicFramePr>
        <p:xfrm>
          <a:off x="4833119" y="772091"/>
          <a:ext cx="4054374" cy="2959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912913" y="5525488"/>
            <a:ext cx="3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9039" y="4046479"/>
            <a:ext cx="6746240" cy="36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173" y="4050216"/>
            <a:ext cx="472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Goal </a:t>
            </a:r>
            <a:r>
              <a:rPr lang="en-US" sz="1400" b="1" dirty="0" err="1" smtClean="0"/>
              <a:t>kaon</a:t>
            </a:r>
            <a:r>
              <a:rPr lang="en-US" sz="1400" b="1" dirty="0" smtClean="0"/>
              <a:t>-pion separation up to 8 GeV/c (prototype results):</a:t>
            </a:r>
            <a:endParaRPr lang="en-US" sz="1400" b="1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54" y="10160"/>
            <a:ext cx="3962399" cy="40665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10350" y="-76200"/>
            <a:ext cx="25772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CLAS12 RICH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44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0" y="4227873"/>
            <a:ext cx="7390302" cy="21066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2271" y="4112423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867799" y="3512065"/>
            <a:ext cx="2222482" cy="46169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0136" y="-76200"/>
            <a:ext cx="62577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Modular RICH @EIC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3864" y="1216134"/>
            <a:ext cx="4629127" cy="2452573"/>
            <a:chOff x="1918010" y="4046488"/>
            <a:chExt cx="3925229" cy="23185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698427" y="877019"/>
            <a:ext cx="3068581" cy="2566050"/>
            <a:chOff x="5679775" y="1342984"/>
            <a:chExt cx="3068581" cy="25660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4" r="1662" b="5311"/>
            <a:stretch/>
          </p:blipFill>
          <p:spPr>
            <a:xfrm>
              <a:off x="5959342" y="1469908"/>
              <a:ext cx="2684250" cy="2371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79775" y="3532872"/>
              <a:ext cx="906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Aerogel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0703" y="1342984"/>
              <a:ext cx="1295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Fresnel lens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53422" y="3539702"/>
              <a:ext cx="13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Sensor plane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6460060" y="1628349"/>
              <a:ext cx="143107" cy="4806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117629" y="3274125"/>
              <a:ext cx="401543" cy="3870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8136852" y="3012291"/>
              <a:ext cx="113530" cy="6474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79588" y="819277"/>
            <a:ext cx="523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Compact and modular RICH </a:t>
            </a:r>
            <a:r>
              <a:rPr lang="en-US" dirty="0" err="1" smtClean="0"/>
              <a:t>indipendent</a:t>
            </a:r>
            <a:r>
              <a:rPr lang="en-US" dirty="0" smtClean="0"/>
              <a:t> elements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588" y="3743091"/>
            <a:ext cx="436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H13700 to reach the 3 mm spatial resolution</a:t>
            </a:r>
            <a:endParaRPr lang="en-US" dirty="0"/>
          </a:p>
        </p:txBody>
      </p:sp>
      <p:pic>
        <p:nvPicPr>
          <p:cNvPr id="2" name="Picture 1" descr="IMG_20180705_1123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75" y="4204782"/>
            <a:ext cx="3751552" cy="2106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3808" y="3561116"/>
            <a:ext cx="1820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See </a:t>
            </a:r>
            <a:r>
              <a:rPr lang="en-US" sz="1500" dirty="0" err="1" smtClean="0"/>
              <a:t>Xiaochun</a:t>
            </a:r>
            <a:r>
              <a:rPr lang="en-US" sz="1500" dirty="0" smtClean="0"/>
              <a:t> He talk </a:t>
            </a:r>
            <a:endParaRPr lang="en-US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324" y="3934393"/>
            <a:ext cx="2806920" cy="25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3213" y="-76200"/>
            <a:ext cx="47916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SiPM Arrays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" y="858820"/>
            <a:ext cx="3077907" cy="5444997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74" y="3678924"/>
            <a:ext cx="3776244" cy="28321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5455" y="3498273"/>
            <a:ext cx="484155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57" y="616375"/>
            <a:ext cx="3803826" cy="34098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81453" y="3841533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743037" y="1087704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7192819" y="4421909"/>
            <a:ext cx="1731817" cy="577273"/>
          </a:xfrm>
          <a:prstGeom prst="wedgeRoundRectCallout">
            <a:avLst>
              <a:gd name="adj1" fmla="val -111233"/>
              <a:gd name="adj2" fmla="val 68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92819" y="4375942"/>
            <a:ext cx="1977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Peltier</a:t>
            </a:r>
            <a:r>
              <a:rPr lang="en-US" sz="1600" dirty="0" smtClean="0"/>
              <a:t> cell cooling </a:t>
            </a:r>
          </a:p>
          <a:p>
            <a:r>
              <a:rPr lang="en-US" sz="1600" dirty="0" smtClean="0"/>
              <a:t>Down to -30</a:t>
            </a:r>
            <a:r>
              <a:rPr lang="en-US" sz="1600" baseline="30000" dirty="0" smtClean="0"/>
              <a:t>o </a:t>
            </a:r>
            <a:r>
              <a:rPr lang="en-US" sz="1600" dirty="0" smtClean="0"/>
              <a:t>in N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24257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7008" y="-76200"/>
            <a:ext cx="51640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DIRC @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GlueX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Glu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50478"/>
            <a:ext cx="5323840" cy="2985015"/>
          </a:xfrm>
          <a:prstGeom prst="rect">
            <a:avLst/>
          </a:prstGeom>
        </p:spPr>
      </p:pic>
      <p:pic>
        <p:nvPicPr>
          <p:cNvPr id="4" name="Picture 3" descr="Gluex_sig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1" y="4281400"/>
            <a:ext cx="3532489" cy="2308981"/>
          </a:xfrm>
          <a:prstGeom prst="rect">
            <a:avLst/>
          </a:prstGeom>
        </p:spPr>
      </p:pic>
      <p:pic>
        <p:nvPicPr>
          <p:cNvPr id="5" name="Picture 4" descr="Gluex_box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0" y="624933"/>
            <a:ext cx="1975530" cy="3169920"/>
          </a:xfrm>
          <a:prstGeom prst="rect">
            <a:avLst/>
          </a:prstGeom>
        </p:spPr>
      </p:pic>
      <p:pic>
        <p:nvPicPr>
          <p:cNvPr id="6" name="Picture 5" descr="Gluex_box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794853"/>
            <a:ext cx="2812140" cy="2821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991" y="3865901"/>
            <a:ext cx="98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H12700 +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CLAS12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readout</a:t>
            </a:r>
            <a:endParaRPr lang="en-US" sz="1600" b="1" dirty="0">
              <a:solidFill>
                <a:srgbClr val="FC00B3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7081028" y="4281400"/>
            <a:ext cx="779963" cy="310920"/>
          </a:xfrm>
          <a:prstGeom prst="straightConnector1">
            <a:avLst/>
          </a:prstGeom>
          <a:ln>
            <a:solidFill>
              <a:srgbClr val="FC00B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288" y="3991094"/>
            <a:ext cx="369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Hadron discrimination up to 4 GeV/c</a:t>
            </a:r>
            <a:endParaRPr lang="en-US" b="1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85760" y="2358568"/>
            <a:ext cx="6198807" cy="35680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956" y="779113"/>
            <a:ext cx="8339667" cy="566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CLAS12 RICH designed to provide hadron identification in the 3 to 8 GeV/c momentum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A hybrid-optic design has been adopted to minimize the instrumented area to about 1 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endParaRPr lang="en-US" sz="1600" dirty="0" smtClean="0"/>
          </a:p>
          <a:p>
            <a:r>
              <a:rPr lang="en-US" sz="1600" dirty="0" smtClean="0"/>
              <a:t>Flat-panel multi-anode PMTs are being used for the first module</a:t>
            </a:r>
          </a:p>
          <a:p>
            <a:r>
              <a:rPr lang="en-US" sz="1600" dirty="0" err="1" smtClean="0"/>
              <a:t>SiPMs</a:t>
            </a:r>
            <a:r>
              <a:rPr lang="en-US" sz="1600" dirty="0" smtClean="0"/>
              <a:t> are being investigated for the second module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               The readout electronics is designed to offer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</a:t>
            </a:r>
            <a:r>
              <a:rPr lang="en-US" sz="1400" dirty="0"/>
              <a:t>Discrimination down to few % of </a:t>
            </a:r>
            <a:r>
              <a:rPr lang="en-US" sz="1400" dirty="0" smtClean="0"/>
              <a:t>SPE</a:t>
            </a:r>
            <a:endParaRPr lang="en-US" sz="1400" dirty="0"/>
          </a:p>
          <a:p>
            <a:r>
              <a:rPr lang="en-US" sz="1400" dirty="0"/>
              <a:t>                        Time resolution of 1 </a:t>
            </a:r>
            <a:r>
              <a:rPr lang="en-US" sz="1400" dirty="0" smtClean="0"/>
              <a:t>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Negligible dead time at 30 KHz</a:t>
            </a:r>
            <a:endParaRPr lang="en-US" sz="1400" dirty="0"/>
          </a:p>
          <a:p>
            <a:r>
              <a:rPr lang="en-US" sz="1400" dirty="0" smtClean="0"/>
              <a:t>                         Trigger latency up to 8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/>
              <a:t>s</a:t>
            </a:r>
            <a:endParaRPr lang="en-US" sz="1400" dirty="0" smtClean="0"/>
          </a:p>
          <a:p>
            <a:r>
              <a:rPr lang="en-US" sz="1400" dirty="0" smtClean="0"/>
              <a:t>                 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Featuring: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                 Compatibility with various sensors and applications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Modular </a:t>
            </a:r>
            <a:r>
              <a:rPr lang="en-US" sz="1400" dirty="0"/>
              <a:t>Front-End (Mechanical adapter, ASIC, FPGA)</a:t>
            </a:r>
          </a:p>
          <a:p>
            <a:r>
              <a:rPr lang="en-US" sz="1400" dirty="0" smtClean="0"/>
              <a:t>                         Scalable </a:t>
            </a:r>
            <a:r>
              <a:rPr lang="en-US" sz="1400" dirty="0"/>
              <a:t>fiber optic DAQ (TCP/IP or SSP)</a:t>
            </a:r>
          </a:p>
          <a:p>
            <a:r>
              <a:rPr lang="en-US" sz="1400" dirty="0" smtClean="0"/>
              <a:t>                         Compact and tessellated geometry (</a:t>
            </a:r>
            <a:r>
              <a:rPr lang="en-US" sz="1400" dirty="0"/>
              <a:t>common HV, LV and optical fiber)</a:t>
            </a:r>
          </a:p>
          <a:p>
            <a:r>
              <a:rPr lang="en-US" sz="1400" dirty="0" smtClean="0"/>
              <a:t>                         Flexible trigger logic (external, auto, self)</a:t>
            </a:r>
            <a:endParaRPr lang="en-US" sz="1400" dirty="0"/>
          </a:p>
          <a:p>
            <a:r>
              <a:rPr lang="en-US" sz="1400" dirty="0" smtClean="0"/>
              <a:t>                         Charge measurement (multiplexed ADC or time-over-threshold)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600" dirty="0" smtClean="0"/>
              <a:t>Multi purpose  electronics: in use also for </a:t>
            </a:r>
            <a:r>
              <a:rPr lang="en-US" sz="1600" dirty="0" err="1" smtClean="0"/>
              <a:t>GlueX</a:t>
            </a:r>
            <a:r>
              <a:rPr lang="en-US" sz="1600" dirty="0" smtClean="0"/>
              <a:t> DIRC and EIC R&amp;D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2191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1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736113"/>
            <a:ext cx="4439865" cy="3820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2591" y="-76200"/>
            <a:ext cx="48128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Sensor: MA-PMT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3" y="3397643"/>
            <a:ext cx="3504870" cy="3113464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806263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806263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MA-PMT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842461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3487" y="5709920"/>
            <a:ext cx="216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m</a:t>
            </a:r>
            <a:r>
              <a:rPr lang="en-US" baseline="30000" dirty="0" smtClean="0"/>
              <a:t>2</a:t>
            </a:r>
            <a:r>
              <a:rPr lang="en-US" dirty="0" smtClean="0"/>
              <a:t> active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9" y="210957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73514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1652" y="3660583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HV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7457" y="4056577"/>
            <a:ext cx="392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</a:rPr>
              <a:t>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94208" y="3216601"/>
            <a:ext cx="791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Optical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Fiber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203038" y="3624143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14834" y="3695137"/>
            <a:ext cx="283911" cy="1512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23160" y="4144136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52400" y="4144136"/>
            <a:ext cx="467360" cy="250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82754" y="4315236"/>
            <a:ext cx="409100" cy="338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0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09" y="996783"/>
            <a:ext cx="4565303" cy="2563593"/>
          </a:xfrm>
          <a:prstGeom prst="rect">
            <a:avLst/>
          </a:prstGeom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1" y="4830073"/>
            <a:ext cx="1422400" cy="17143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629" y="4497574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pic>
        <p:nvPicPr>
          <p:cNvPr id="23" name="Picture 22" descr="FPGA_He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1" y="4777852"/>
            <a:ext cx="2367279" cy="17514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48261" y="4465442"/>
            <a:ext cx="269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Tile power dissipation ~ 3.5 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003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ular Callout 50"/>
          <p:cNvSpPr/>
          <p:nvPr/>
        </p:nvSpPr>
        <p:spPr>
          <a:xfrm>
            <a:off x="6035040" y="2748913"/>
            <a:ext cx="2826282" cy="1715587"/>
          </a:xfrm>
          <a:prstGeom prst="wedgeRectCallout">
            <a:avLst>
              <a:gd name="adj1" fmla="val -60736"/>
              <a:gd name="adj2" fmla="val 30520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5040" y="4135120"/>
            <a:ext cx="1560886" cy="477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10" y="2757537"/>
            <a:ext cx="2826282" cy="1855103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cxnSp>
        <p:nvCxnSpPr>
          <p:cNvPr id="34" name="Straight Connector 33"/>
          <p:cNvCxnSpPr/>
          <p:nvPr/>
        </p:nvCxnSpPr>
        <p:spPr>
          <a:xfrm>
            <a:off x="7139460" y="3413099"/>
            <a:ext cx="1743032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139460" y="3413099"/>
            <a:ext cx="7068" cy="51483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65056" y="3136249"/>
            <a:ext cx="6605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Charge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24880" y="4819373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response</a:t>
            </a:r>
          </a:p>
          <a:p>
            <a:endParaRPr lang="en-US" sz="1600" dirty="0" smtClean="0"/>
          </a:p>
          <a:p>
            <a:r>
              <a:rPr lang="en-US" sz="1600" dirty="0" smtClean="0"/>
              <a:t>Multiplexed readout</a:t>
            </a:r>
          </a:p>
          <a:p>
            <a:r>
              <a:rPr lang="en-US" sz="1600" dirty="0" smtClean="0"/>
              <a:t>Limited holding time delays</a:t>
            </a:r>
          </a:p>
          <a:p>
            <a:endParaRPr lang="en-US" sz="1600" dirty="0" smtClean="0"/>
          </a:p>
          <a:p>
            <a:r>
              <a:rPr lang="en-US" sz="1600" dirty="0" smtClean="0"/>
              <a:t>Used for calibrations</a:t>
            </a:r>
            <a:endParaRPr lang="en-US" sz="16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415" y="4164536"/>
            <a:ext cx="2001633" cy="2141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18841" y="-76200"/>
            <a:ext cx="53603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Front-End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06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2" y="355442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17243" y="-76200"/>
            <a:ext cx="51635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ADC Charge Measurement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933096"/>
            <a:ext cx="3612513" cy="2403815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0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ular Callout 42"/>
          <p:cNvSpPr/>
          <p:nvPr/>
        </p:nvSpPr>
        <p:spPr>
          <a:xfrm>
            <a:off x="6056210" y="4744720"/>
            <a:ext cx="2826282" cy="1715587"/>
          </a:xfrm>
          <a:prstGeom prst="wedgeRectCallout">
            <a:avLst>
              <a:gd name="adj1" fmla="val -60736"/>
              <a:gd name="adj2" fmla="val -54759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10" y="4605204"/>
            <a:ext cx="2826282" cy="1855103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43" idx="3"/>
          </p:cNvCxnSpPr>
          <p:nvPr/>
        </p:nvCxnSpPr>
        <p:spPr>
          <a:xfrm>
            <a:off x="6056210" y="5601128"/>
            <a:ext cx="2826282" cy="138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67393" y="6054673"/>
            <a:ext cx="8576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Start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>
            <a:stCxn id="27" idx="0"/>
          </p:cNvCxnSpPr>
          <p:nvPr/>
        </p:nvCxnSpPr>
        <p:spPr>
          <a:xfrm flipH="1" flipV="1">
            <a:off x="8265056" y="5610200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2471" y="6043562"/>
            <a:ext cx="8393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Stop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6784599" y="5601128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56210" y="2849594"/>
            <a:ext cx="25725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Digital response</a:t>
            </a:r>
          </a:p>
          <a:p>
            <a:r>
              <a:rPr lang="en-US" sz="1600" dirty="0"/>
              <a:t>Working in saturated </a:t>
            </a:r>
            <a:r>
              <a:rPr lang="en-US" sz="1600" dirty="0" smtClean="0"/>
              <a:t>regime</a:t>
            </a:r>
          </a:p>
          <a:p>
            <a:endParaRPr lang="en-US" sz="1200" dirty="0" smtClean="0"/>
          </a:p>
          <a:p>
            <a:r>
              <a:rPr lang="en-US" sz="1600" dirty="0" smtClean="0"/>
              <a:t>64 parallel channel readout</a:t>
            </a:r>
            <a:endParaRPr lang="en-US" sz="1600" dirty="0"/>
          </a:p>
          <a:p>
            <a:endParaRPr lang="en-US" sz="1200" dirty="0" smtClean="0"/>
          </a:p>
          <a:p>
            <a:r>
              <a:rPr lang="en-US" sz="1600" dirty="0" smtClean="0"/>
              <a:t>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 FIFO and delays</a:t>
            </a:r>
          </a:p>
          <a:p>
            <a:r>
              <a:rPr lang="en-US" sz="1600" dirty="0" smtClean="0"/>
              <a:t>1 ns time resolution 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818841" y="-76200"/>
            <a:ext cx="53603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Front-End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2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4893" y="-76200"/>
            <a:ext cx="39282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TDC Digital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5731" y="1600944"/>
            <a:ext cx="286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</a:t>
            </a:r>
            <a:r>
              <a:rPr lang="en-US" sz="1400" b="1" dirty="0" err="1" smtClean="0"/>
              <a:t>rms</a:t>
            </a:r>
            <a:r>
              <a:rPr lang="en-US" sz="1400" b="1" dirty="0" smtClean="0"/>
              <a:t>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4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918" y="695952"/>
            <a:ext cx="5861821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25510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1169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8739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1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056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0671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20056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54085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38914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0557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8534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398455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35767" y="3036387"/>
            <a:ext cx="1317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Gain    x 4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THR ~ 1/80 SPE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64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83" y="672270"/>
            <a:ext cx="1454830" cy="18495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48772" y="4687153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4655487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88967" y="47138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5521887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77243" y="5540081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21795" y="6359282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10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RICH Workshop, 31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2018, RAS - Moscow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46132" y="-76200"/>
            <a:ext cx="63057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Optical and Electronic Cross-talk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56177</TotalTime>
  <Words>1652</Words>
  <Application>Microsoft Macintosh PowerPoint</Application>
  <PresentationFormat>On-screen Show (4:3)</PresentationFormat>
  <Paragraphs>388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1068</cp:revision>
  <dcterms:created xsi:type="dcterms:W3CDTF">2012-03-30T13:12:09Z</dcterms:created>
  <dcterms:modified xsi:type="dcterms:W3CDTF">2018-07-31T10:48:17Z</dcterms:modified>
</cp:coreProperties>
</file>