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3" r:id="rId1"/>
  </p:sldMasterIdLst>
  <p:notesMasterIdLst>
    <p:notesMasterId r:id="rId32"/>
  </p:notesMasterIdLst>
  <p:sldIdLst>
    <p:sldId id="256" r:id="rId2"/>
    <p:sldId id="461" r:id="rId3"/>
    <p:sldId id="415" r:id="rId4"/>
    <p:sldId id="405" r:id="rId5"/>
    <p:sldId id="436" r:id="rId6"/>
    <p:sldId id="430" r:id="rId7"/>
    <p:sldId id="455" r:id="rId8"/>
    <p:sldId id="394" r:id="rId9"/>
    <p:sldId id="460" r:id="rId10"/>
    <p:sldId id="444" r:id="rId11"/>
    <p:sldId id="435" r:id="rId12"/>
    <p:sldId id="445" r:id="rId13"/>
    <p:sldId id="387" r:id="rId14"/>
    <p:sldId id="451" r:id="rId15"/>
    <p:sldId id="452" r:id="rId16"/>
    <p:sldId id="448" r:id="rId17"/>
    <p:sldId id="449" r:id="rId18"/>
    <p:sldId id="453" r:id="rId19"/>
    <p:sldId id="440" r:id="rId20"/>
    <p:sldId id="427" r:id="rId21"/>
    <p:sldId id="456" r:id="rId22"/>
    <p:sldId id="457" r:id="rId23"/>
    <p:sldId id="442" r:id="rId24"/>
    <p:sldId id="441" r:id="rId25"/>
    <p:sldId id="459" r:id="rId26"/>
    <p:sldId id="439" r:id="rId27"/>
    <p:sldId id="458" r:id="rId28"/>
    <p:sldId id="443" r:id="rId29"/>
    <p:sldId id="454" r:id="rId30"/>
    <p:sldId id="365" r:id="rId31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34800"/>
    <a:srgbClr val="00928F"/>
    <a:srgbClr val="FFFFFF"/>
    <a:srgbClr val="E1813B"/>
    <a:srgbClr val="FFFFCC"/>
    <a:srgbClr val="CB0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9" autoAdjust="0"/>
    <p:restoredTop sz="92718" autoAdjust="0"/>
  </p:normalViewPr>
  <p:slideViewPr>
    <p:cSldViewPr>
      <p:cViewPr>
        <p:scale>
          <a:sx n="70" d="100"/>
          <a:sy n="70" d="100"/>
        </p:scale>
        <p:origin x="1229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zyl\Downloads\abs_refl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zyl\Downloads\abs_refl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zyl\Documents\&#1060;&#1060;\3%20&#1082;&#1091;&#1088;&#1089;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zyl\Documents\&#1060;&#1060;\3%20&#1082;&#1091;&#1088;&#1089;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Tomsk samples: Al(215nm) + SiO</a:t>
            </a:r>
            <a:r>
              <a:rPr lang="en-US" sz="1400" baseline="-250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4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(130 nm)</a:t>
            </a:r>
            <a:endParaRPr lang="ru-RU" sz="1400" baseline="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096586125705125"/>
          <c:y val="4.9800933974162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Монохроматор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'SiO2_130-3'!$A$182:$A$392</c:f>
              <c:numCache>
                <c:formatCode>General</c:formatCode>
                <c:ptCount val="211"/>
                <c:pt idx="0">
                  <c:v>380</c:v>
                </c:pt>
                <c:pt idx="1">
                  <c:v>381</c:v>
                </c:pt>
                <c:pt idx="2">
                  <c:v>382</c:v>
                </c:pt>
                <c:pt idx="3">
                  <c:v>383</c:v>
                </c:pt>
                <c:pt idx="4">
                  <c:v>384</c:v>
                </c:pt>
                <c:pt idx="5">
                  <c:v>385</c:v>
                </c:pt>
                <c:pt idx="6">
                  <c:v>386</c:v>
                </c:pt>
                <c:pt idx="7">
                  <c:v>387</c:v>
                </c:pt>
                <c:pt idx="8">
                  <c:v>388</c:v>
                </c:pt>
                <c:pt idx="9">
                  <c:v>389</c:v>
                </c:pt>
                <c:pt idx="10">
                  <c:v>390</c:v>
                </c:pt>
                <c:pt idx="11">
                  <c:v>391</c:v>
                </c:pt>
                <c:pt idx="12">
                  <c:v>392</c:v>
                </c:pt>
                <c:pt idx="13">
                  <c:v>393</c:v>
                </c:pt>
                <c:pt idx="14">
                  <c:v>394</c:v>
                </c:pt>
                <c:pt idx="15">
                  <c:v>395</c:v>
                </c:pt>
                <c:pt idx="16">
                  <c:v>396</c:v>
                </c:pt>
                <c:pt idx="17">
                  <c:v>397</c:v>
                </c:pt>
                <c:pt idx="18">
                  <c:v>398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406</c:v>
                </c:pt>
                <c:pt idx="27">
                  <c:v>407</c:v>
                </c:pt>
                <c:pt idx="28">
                  <c:v>408</c:v>
                </c:pt>
                <c:pt idx="29">
                  <c:v>409</c:v>
                </c:pt>
                <c:pt idx="30">
                  <c:v>410</c:v>
                </c:pt>
                <c:pt idx="31">
                  <c:v>411</c:v>
                </c:pt>
                <c:pt idx="32">
                  <c:v>412</c:v>
                </c:pt>
                <c:pt idx="33">
                  <c:v>413</c:v>
                </c:pt>
                <c:pt idx="34">
                  <c:v>414</c:v>
                </c:pt>
                <c:pt idx="35">
                  <c:v>415</c:v>
                </c:pt>
                <c:pt idx="36">
                  <c:v>416</c:v>
                </c:pt>
                <c:pt idx="37">
                  <c:v>417</c:v>
                </c:pt>
                <c:pt idx="38">
                  <c:v>418</c:v>
                </c:pt>
                <c:pt idx="39">
                  <c:v>419</c:v>
                </c:pt>
                <c:pt idx="40">
                  <c:v>420</c:v>
                </c:pt>
                <c:pt idx="41">
                  <c:v>421</c:v>
                </c:pt>
                <c:pt idx="42">
                  <c:v>422</c:v>
                </c:pt>
                <c:pt idx="43">
                  <c:v>423</c:v>
                </c:pt>
                <c:pt idx="44">
                  <c:v>424</c:v>
                </c:pt>
                <c:pt idx="45">
                  <c:v>425</c:v>
                </c:pt>
                <c:pt idx="46">
                  <c:v>426</c:v>
                </c:pt>
                <c:pt idx="47">
                  <c:v>427</c:v>
                </c:pt>
                <c:pt idx="48">
                  <c:v>428</c:v>
                </c:pt>
                <c:pt idx="49">
                  <c:v>429</c:v>
                </c:pt>
                <c:pt idx="50">
                  <c:v>430</c:v>
                </c:pt>
                <c:pt idx="51">
                  <c:v>431</c:v>
                </c:pt>
                <c:pt idx="52">
                  <c:v>432</c:v>
                </c:pt>
                <c:pt idx="53">
                  <c:v>433</c:v>
                </c:pt>
                <c:pt idx="54">
                  <c:v>434</c:v>
                </c:pt>
                <c:pt idx="55">
                  <c:v>435</c:v>
                </c:pt>
                <c:pt idx="56">
                  <c:v>436</c:v>
                </c:pt>
                <c:pt idx="57">
                  <c:v>437</c:v>
                </c:pt>
                <c:pt idx="58">
                  <c:v>438</c:v>
                </c:pt>
                <c:pt idx="59">
                  <c:v>439</c:v>
                </c:pt>
                <c:pt idx="60">
                  <c:v>440</c:v>
                </c:pt>
                <c:pt idx="61">
                  <c:v>441</c:v>
                </c:pt>
                <c:pt idx="62">
                  <c:v>442</c:v>
                </c:pt>
                <c:pt idx="63">
                  <c:v>443</c:v>
                </c:pt>
                <c:pt idx="64">
                  <c:v>444</c:v>
                </c:pt>
                <c:pt idx="65">
                  <c:v>445</c:v>
                </c:pt>
                <c:pt idx="66">
                  <c:v>446</c:v>
                </c:pt>
                <c:pt idx="67">
                  <c:v>447</c:v>
                </c:pt>
                <c:pt idx="68">
                  <c:v>448</c:v>
                </c:pt>
                <c:pt idx="69">
                  <c:v>449</c:v>
                </c:pt>
                <c:pt idx="70">
                  <c:v>450</c:v>
                </c:pt>
                <c:pt idx="71">
                  <c:v>451</c:v>
                </c:pt>
                <c:pt idx="72">
                  <c:v>452</c:v>
                </c:pt>
                <c:pt idx="73">
                  <c:v>453</c:v>
                </c:pt>
                <c:pt idx="74">
                  <c:v>454</c:v>
                </c:pt>
                <c:pt idx="75">
                  <c:v>455</c:v>
                </c:pt>
                <c:pt idx="76">
                  <c:v>456</c:v>
                </c:pt>
                <c:pt idx="77">
                  <c:v>457</c:v>
                </c:pt>
                <c:pt idx="78">
                  <c:v>458</c:v>
                </c:pt>
                <c:pt idx="79">
                  <c:v>459</c:v>
                </c:pt>
                <c:pt idx="80">
                  <c:v>460</c:v>
                </c:pt>
                <c:pt idx="81">
                  <c:v>461</c:v>
                </c:pt>
                <c:pt idx="82">
                  <c:v>462</c:v>
                </c:pt>
                <c:pt idx="83">
                  <c:v>463</c:v>
                </c:pt>
                <c:pt idx="84">
                  <c:v>464</c:v>
                </c:pt>
                <c:pt idx="85">
                  <c:v>465</c:v>
                </c:pt>
                <c:pt idx="86">
                  <c:v>466</c:v>
                </c:pt>
                <c:pt idx="87">
                  <c:v>467</c:v>
                </c:pt>
                <c:pt idx="88">
                  <c:v>468</c:v>
                </c:pt>
                <c:pt idx="89">
                  <c:v>469</c:v>
                </c:pt>
                <c:pt idx="90">
                  <c:v>470</c:v>
                </c:pt>
                <c:pt idx="91">
                  <c:v>471</c:v>
                </c:pt>
                <c:pt idx="92">
                  <c:v>472</c:v>
                </c:pt>
                <c:pt idx="93">
                  <c:v>473</c:v>
                </c:pt>
                <c:pt idx="94">
                  <c:v>474</c:v>
                </c:pt>
                <c:pt idx="95">
                  <c:v>475</c:v>
                </c:pt>
                <c:pt idx="96">
                  <c:v>476</c:v>
                </c:pt>
                <c:pt idx="97">
                  <c:v>477</c:v>
                </c:pt>
                <c:pt idx="98">
                  <c:v>478</c:v>
                </c:pt>
                <c:pt idx="99">
                  <c:v>479</c:v>
                </c:pt>
                <c:pt idx="100">
                  <c:v>480</c:v>
                </c:pt>
                <c:pt idx="101">
                  <c:v>481</c:v>
                </c:pt>
                <c:pt idx="102">
                  <c:v>482</c:v>
                </c:pt>
                <c:pt idx="103">
                  <c:v>483</c:v>
                </c:pt>
                <c:pt idx="104">
                  <c:v>484</c:v>
                </c:pt>
                <c:pt idx="105">
                  <c:v>485</c:v>
                </c:pt>
                <c:pt idx="106">
                  <c:v>486</c:v>
                </c:pt>
                <c:pt idx="107">
                  <c:v>487</c:v>
                </c:pt>
                <c:pt idx="108">
                  <c:v>488</c:v>
                </c:pt>
                <c:pt idx="109">
                  <c:v>489</c:v>
                </c:pt>
                <c:pt idx="110">
                  <c:v>490</c:v>
                </c:pt>
                <c:pt idx="111">
                  <c:v>491</c:v>
                </c:pt>
                <c:pt idx="112">
                  <c:v>492</c:v>
                </c:pt>
                <c:pt idx="113">
                  <c:v>493</c:v>
                </c:pt>
                <c:pt idx="114">
                  <c:v>494</c:v>
                </c:pt>
                <c:pt idx="115">
                  <c:v>495</c:v>
                </c:pt>
                <c:pt idx="116">
                  <c:v>496</c:v>
                </c:pt>
                <c:pt idx="117">
                  <c:v>497</c:v>
                </c:pt>
                <c:pt idx="118">
                  <c:v>498</c:v>
                </c:pt>
                <c:pt idx="119">
                  <c:v>499</c:v>
                </c:pt>
                <c:pt idx="120">
                  <c:v>500</c:v>
                </c:pt>
                <c:pt idx="121">
                  <c:v>501</c:v>
                </c:pt>
                <c:pt idx="122">
                  <c:v>502</c:v>
                </c:pt>
                <c:pt idx="123">
                  <c:v>503</c:v>
                </c:pt>
                <c:pt idx="124">
                  <c:v>504</c:v>
                </c:pt>
                <c:pt idx="125">
                  <c:v>505</c:v>
                </c:pt>
                <c:pt idx="126">
                  <c:v>506</c:v>
                </c:pt>
                <c:pt idx="127">
                  <c:v>507</c:v>
                </c:pt>
                <c:pt idx="128">
                  <c:v>508</c:v>
                </c:pt>
                <c:pt idx="129">
                  <c:v>509</c:v>
                </c:pt>
                <c:pt idx="130">
                  <c:v>510</c:v>
                </c:pt>
                <c:pt idx="131">
                  <c:v>511</c:v>
                </c:pt>
                <c:pt idx="132">
                  <c:v>512</c:v>
                </c:pt>
                <c:pt idx="133">
                  <c:v>513</c:v>
                </c:pt>
                <c:pt idx="134">
                  <c:v>514</c:v>
                </c:pt>
                <c:pt idx="135">
                  <c:v>515</c:v>
                </c:pt>
                <c:pt idx="136">
                  <c:v>516</c:v>
                </c:pt>
                <c:pt idx="137">
                  <c:v>517</c:v>
                </c:pt>
                <c:pt idx="138">
                  <c:v>518</c:v>
                </c:pt>
                <c:pt idx="139">
                  <c:v>519</c:v>
                </c:pt>
                <c:pt idx="140">
                  <c:v>520</c:v>
                </c:pt>
                <c:pt idx="141">
                  <c:v>521</c:v>
                </c:pt>
                <c:pt idx="142">
                  <c:v>522</c:v>
                </c:pt>
                <c:pt idx="143">
                  <c:v>523</c:v>
                </c:pt>
                <c:pt idx="144">
                  <c:v>524</c:v>
                </c:pt>
                <c:pt idx="145">
                  <c:v>525</c:v>
                </c:pt>
                <c:pt idx="146">
                  <c:v>526</c:v>
                </c:pt>
                <c:pt idx="147">
                  <c:v>527</c:v>
                </c:pt>
                <c:pt idx="148">
                  <c:v>528</c:v>
                </c:pt>
                <c:pt idx="149">
                  <c:v>529</c:v>
                </c:pt>
                <c:pt idx="150">
                  <c:v>530</c:v>
                </c:pt>
                <c:pt idx="151">
                  <c:v>531</c:v>
                </c:pt>
                <c:pt idx="152">
                  <c:v>532</c:v>
                </c:pt>
                <c:pt idx="153">
                  <c:v>533</c:v>
                </c:pt>
                <c:pt idx="154">
                  <c:v>534</c:v>
                </c:pt>
                <c:pt idx="155">
                  <c:v>535</c:v>
                </c:pt>
                <c:pt idx="156">
                  <c:v>536</c:v>
                </c:pt>
                <c:pt idx="157">
                  <c:v>537</c:v>
                </c:pt>
                <c:pt idx="158">
                  <c:v>538</c:v>
                </c:pt>
                <c:pt idx="159">
                  <c:v>539</c:v>
                </c:pt>
                <c:pt idx="160">
                  <c:v>540</c:v>
                </c:pt>
                <c:pt idx="161">
                  <c:v>541</c:v>
                </c:pt>
                <c:pt idx="162">
                  <c:v>542</c:v>
                </c:pt>
                <c:pt idx="163">
                  <c:v>543</c:v>
                </c:pt>
                <c:pt idx="164">
                  <c:v>544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552</c:v>
                </c:pt>
                <c:pt idx="173">
                  <c:v>553</c:v>
                </c:pt>
                <c:pt idx="174">
                  <c:v>554</c:v>
                </c:pt>
                <c:pt idx="175">
                  <c:v>555</c:v>
                </c:pt>
                <c:pt idx="176">
                  <c:v>556</c:v>
                </c:pt>
                <c:pt idx="177">
                  <c:v>557</c:v>
                </c:pt>
                <c:pt idx="178">
                  <c:v>558</c:v>
                </c:pt>
                <c:pt idx="179">
                  <c:v>559</c:v>
                </c:pt>
                <c:pt idx="180">
                  <c:v>560</c:v>
                </c:pt>
                <c:pt idx="181">
                  <c:v>561</c:v>
                </c:pt>
                <c:pt idx="182">
                  <c:v>562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566</c:v>
                </c:pt>
                <c:pt idx="187">
                  <c:v>567</c:v>
                </c:pt>
                <c:pt idx="188">
                  <c:v>568</c:v>
                </c:pt>
                <c:pt idx="189">
                  <c:v>569</c:v>
                </c:pt>
                <c:pt idx="190">
                  <c:v>570</c:v>
                </c:pt>
                <c:pt idx="191">
                  <c:v>571</c:v>
                </c:pt>
                <c:pt idx="192">
                  <c:v>572</c:v>
                </c:pt>
                <c:pt idx="193">
                  <c:v>573</c:v>
                </c:pt>
                <c:pt idx="194">
                  <c:v>574</c:v>
                </c:pt>
                <c:pt idx="195">
                  <c:v>575</c:v>
                </c:pt>
                <c:pt idx="196">
                  <c:v>576</c:v>
                </c:pt>
                <c:pt idx="197">
                  <c:v>577</c:v>
                </c:pt>
                <c:pt idx="198">
                  <c:v>578</c:v>
                </c:pt>
                <c:pt idx="199">
                  <c:v>579</c:v>
                </c:pt>
                <c:pt idx="200">
                  <c:v>580</c:v>
                </c:pt>
                <c:pt idx="201">
                  <c:v>581</c:v>
                </c:pt>
                <c:pt idx="202">
                  <c:v>582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586</c:v>
                </c:pt>
                <c:pt idx="207">
                  <c:v>587</c:v>
                </c:pt>
                <c:pt idx="208">
                  <c:v>588</c:v>
                </c:pt>
                <c:pt idx="209">
                  <c:v>589</c:v>
                </c:pt>
                <c:pt idx="210">
                  <c:v>590</c:v>
                </c:pt>
              </c:numCache>
            </c:numRef>
          </c:xVal>
          <c:yVal>
            <c:numRef>
              <c:f>'SiO2_130-3'!$B$182:$B$392</c:f>
              <c:numCache>
                <c:formatCode>0.000000000</c:formatCode>
                <c:ptCount val="211"/>
                <c:pt idx="0">
                  <c:v>0.82592505199999999</c:v>
                </c:pt>
                <c:pt idx="1">
                  <c:v>0.82659155100000004</c:v>
                </c:pt>
                <c:pt idx="2">
                  <c:v>0.82594585399999998</c:v>
                </c:pt>
                <c:pt idx="3">
                  <c:v>0.82580983600000002</c:v>
                </c:pt>
                <c:pt idx="4">
                  <c:v>0.82871300000000003</c:v>
                </c:pt>
                <c:pt idx="5">
                  <c:v>0.83195167800000003</c:v>
                </c:pt>
                <c:pt idx="6">
                  <c:v>0.83044934299999995</c:v>
                </c:pt>
                <c:pt idx="7">
                  <c:v>0.83048570200000005</c:v>
                </c:pt>
                <c:pt idx="8">
                  <c:v>0.83131283499999997</c:v>
                </c:pt>
                <c:pt idx="9">
                  <c:v>0.830316901</c:v>
                </c:pt>
                <c:pt idx="10">
                  <c:v>0.829781294</c:v>
                </c:pt>
                <c:pt idx="11">
                  <c:v>0.82946300500000003</c:v>
                </c:pt>
                <c:pt idx="12">
                  <c:v>0.82675135099999997</c:v>
                </c:pt>
                <c:pt idx="13">
                  <c:v>0.83196353899999997</c:v>
                </c:pt>
                <c:pt idx="14">
                  <c:v>0.836464286</c:v>
                </c:pt>
                <c:pt idx="15">
                  <c:v>0.83824926600000005</c:v>
                </c:pt>
                <c:pt idx="16">
                  <c:v>0.84068119500000005</c:v>
                </c:pt>
                <c:pt idx="17">
                  <c:v>0.842032373</c:v>
                </c:pt>
                <c:pt idx="18">
                  <c:v>0.84231931000000004</c:v>
                </c:pt>
                <c:pt idx="19">
                  <c:v>0.84235179400000004</c:v>
                </c:pt>
                <c:pt idx="20">
                  <c:v>0.84222221399999997</c:v>
                </c:pt>
                <c:pt idx="21">
                  <c:v>0.84386307000000005</c:v>
                </c:pt>
                <c:pt idx="22">
                  <c:v>0.84629523799999995</c:v>
                </c:pt>
                <c:pt idx="23">
                  <c:v>0.84525972599999999</c:v>
                </c:pt>
                <c:pt idx="24">
                  <c:v>0.84592091999999997</c:v>
                </c:pt>
                <c:pt idx="25">
                  <c:v>0.84651702600000001</c:v>
                </c:pt>
                <c:pt idx="26">
                  <c:v>0.84818506199999999</c:v>
                </c:pt>
                <c:pt idx="27">
                  <c:v>0.84752625199999998</c:v>
                </c:pt>
                <c:pt idx="28">
                  <c:v>0.84743553400000005</c:v>
                </c:pt>
                <c:pt idx="29">
                  <c:v>0.848920703</c:v>
                </c:pt>
                <c:pt idx="30">
                  <c:v>0.85039114999999998</c:v>
                </c:pt>
                <c:pt idx="31">
                  <c:v>0.84938865900000005</c:v>
                </c:pt>
                <c:pt idx="32">
                  <c:v>0.84955716100000001</c:v>
                </c:pt>
                <c:pt idx="33">
                  <c:v>0.84999334800000004</c:v>
                </c:pt>
                <c:pt idx="34">
                  <c:v>0.85201704499999997</c:v>
                </c:pt>
                <c:pt idx="35">
                  <c:v>0.85216337399999997</c:v>
                </c:pt>
                <c:pt idx="36">
                  <c:v>0.851516783</c:v>
                </c:pt>
                <c:pt idx="37">
                  <c:v>0.85297054100000003</c:v>
                </c:pt>
                <c:pt idx="38">
                  <c:v>0.85413730099999996</c:v>
                </c:pt>
                <c:pt idx="39">
                  <c:v>0.853910744</c:v>
                </c:pt>
                <c:pt idx="40">
                  <c:v>0.85391050599999996</c:v>
                </c:pt>
                <c:pt idx="41">
                  <c:v>0.85403180099999998</c:v>
                </c:pt>
                <c:pt idx="42">
                  <c:v>0.85414648100000001</c:v>
                </c:pt>
                <c:pt idx="43">
                  <c:v>0.85585975599999997</c:v>
                </c:pt>
                <c:pt idx="44">
                  <c:v>0.85453814299999997</c:v>
                </c:pt>
                <c:pt idx="45">
                  <c:v>0.85565799499999995</c:v>
                </c:pt>
                <c:pt idx="46">
                  <c:v>0.85603994100000003</c:v>
                </c:pt>
                <c:pt idx="47">
                  <c:v>0.85733884599999999</c:v>
                </c:pt>
                <c:pt idx="48">
                  <c:v>0.85622245100000005</c:v>
                </c:pt>
                <c:pt idx="49">
                  <c:v>0.85592997100000001</c:v>
                </c:pt>
                <c:pt idx="50">
                  <c:v>0.85720539100000004</c:v>
                </c:pt>
                <c:pt idx="51">
                  <c:v>0.85763513999999996</c:v>
                </c:pt>
                <c:pt idx="52">
                  <c:v>0.85804969099999995</c:v>
                </c:pt>
                <c:pt idx="53">
                  <c:v>0.85667294299999996</c:v>
                </c:pt>
                <c:pt idx="54">
                  <c:v>0.85731256</c:v>
                </c:pt>
                <c:pt idx="55">
                  <c:v>0.85726445900000003</c:v>
                </c:pt>
                <c:pt idx="56">
                  <c:v>0.85827904899999996</c:v>
                </c:pt>
                <c:pt idx="57">
                  <c:v>0.85801053000000005</c:v>
                </c:pt>
                <c:pt idx="58">
                  <c:v>0.85812735600000001</c:v>
                </c:pt>
                <c:pt idx="59">
                  <c:v>0.85776203900000003</c:v>
                </c:pt>
                <c:pt idx="60">
                  <c:v>0.85926645999999995</c:v>
                </c:pt>
                <c:pt idx="61">
                  <c:v>0.85871273299999995</c:v>
                </c:pt>
                <c:pt idx="62">
                  <c:v>0.85866373799999995</c:v>
                </c:pt>
                <c:pt idx="63">
                  <c:v>0.85855632999999998</c:v>
                </c:pt>
                <c:pt idx="64">
                  <c:v>0.85924828099999995</c:v>
                </c:pt>
                <c:pt idx="65">
                  <c:v>0.85936987399999998</c:v>
                </c:pt>
                <c:pt idx="66">
                  <c:v>0.85892295799999996</c:v>
                </c:pt>
                <c:pt idx="67">
                  <c:v>0.85910695800000003</c:v>
                </c:pt>
                <c:pt idx="68">
                  <c:v>0.85967111600000001</c:v>
                </c:pt>
                <c:pt idx="69">
                  <c:v>0.860723197</c:v>
                </c:pt>
                <c:pt idx="70">
                  <c:v>0.85985225399999998</c:v>
                </c:pt>
                <c:pt idx="71">
                  <c:v>0.85927873799999999</c:v>
                </c:pt>
                <c:pt idx="72">
                  <c:v>0.85957789399999995</c:v>
                </c:pt>
                <c:pt idx="73">
                  <c:v>0.86026656599999995</c:v>
                </c:pt>
                <c:pt idx="74">
                  <c:v>0.85997021200000001</c:v>
                </c:pt>
                <c:pt idx="75">
                  <c:v>0.85936403299999997</c:v>
                </c:pt>
                <c:pt idx="76">
                  <c:v>0.85996031799999995</c:v>
                </c:pt>
                <c:pt idx="77">
                  <c:v>0.85997104599999996</c:v>
                </c:pt>
                <c:pt idx="78">
                  <c:v>0.86008435500000002</c:v>
                </c:pt>
                <c:pt idx="79">
                  <c:v>0.85968196399999997</c:v>
                </c:pt>
                <c:pt idx="80">
                  <c:v>0.85963565099999995</c:v>
                </c:pt>
                <c:pt idx="81">
                  <c:v>0.85962766400000001</c:v>
                </c:pt>
                <c:pt idx="82">
                  <c:v>0.85937434400000001</c:v>
                </c:pt>
                <c:pt idx="83">
                  <c:v>0.85967338100000001</c:v>
                </c:pt>
                <c:pt idx="84">
                  <c:v>0.85958695399999996</c:v>
                </c:pt>
                <c:pt idx="85">
                  <c:v>0.85939657700000005</c:v>
                </c:pt>
                <c:pt idx="86">
                  <c:v>0.85922682299999997</c:v>
                </c:pt>
                <c:pt idx="87">
                  <c:v>0.85947638800000004</c:v>
                </c:pt>
                <c:pt idx="88">
                  <c:v>0.85927951300000005</c:v>
                </c:pt>
                <c:pt idx="89">
                  <c:v>0.85926616199999994</c:v>
                </c:pt>
                <c:pt idx="90">
                  <c:v>0.859285831</c:v>
                </c:pt>
                <c:pt idx="91">
                  <c:v>0.85889023499999995</c:v>
                </c:pt>
                <c:pt idx="92">
                  <c:v>0.85913097900000002</c:v>
                </c:pt>
                <c:pt idx="93">
                  <c:v>0.85870850099999996</c:v>
                </c:pt>
                <c:pt idx="94">
                  <c:v>0.85867404899999999</c:v>
                </c:pt>
                <c:pt idx="95">
                  <c:v>0.85873460800000001</c:v>
                </c:pt>
                <c:pt idx="96">
                  <c:v>0.85882341900000003</c:v>
                </c:pt>
                <c:pt idx="97">
                  <c:v>0.85891497100000003</c:v>
                </c:pt>
                <c:pt idx="98">
                  <c:v>0.85824745899999999</c:v>
                </c:pt>
                <c:pt idx="99">
                  <c:v>0.85834342200000002</c:v>
                </c:pt>
                <c:pt idx="100">
                  <c:v>0.85845053199999999</c:v>
                </c:pt>
                <c:pt idx="101">
                  <c:v>0.85819727199999996</c:v>
                </c:pt>
                <c:pt idx="102">
                  <c:v>0.85795563500000005</c:v>
                </c:pt>
                <c:pt idx="103">
                  <c:v>0.85802042499999998</c:v>
                </c:pt>
                <c:pt idx="104">
                  <c:v>0.85804438599999999</c:v>
                </c:pt>
                <c:pt idx="105">
                  <c:v>0.85760629200000005</c:v>
                </c:pt>
                <c:pt idx="106">
                  <c:v>0.85772955399999995</c:v>
                </c:pt>
                <c:pt idx="107">
                  <c:v>0.85745185599999996</c:v>
                </c:pt>
                <c:pt idx="108">
                  <c:v>0.85705095499999995</c:v>
                </c:pt>
                <c:pt idx="109">
                  <c:v>0.85706216099999999</c:v>
                </c:pt>
                <c:pt idx="110">
                  <c:v>0.85710167900000001</c:v>
                </c:pt>
                <c:pt idx="111">
                  <c:v>0.85649651299999996</c:v>
                </c:pt>
                <c:pt idx="112">
                  <c:v>0.85624831899999998</c:v>
                </c:pt>
                <c:pt idx="113">
                  <c:v>0.85613542799999998</c:v>
                </c:pt>
                <c:pt idx="114">
                  <c:v>0.85613650100000005</c:v>
                </c:pt>
                <c:pt idx="115">
                  <c:v>0.85622960299999995</c:v>
                </c:pt>
                <c:pt idx="116">
                  <c:v>0.85604876299999999</c:v>
                </c:pt>
                <c:pt idx="117">
                  <c:v>0.85605370999999997</c:v>
                </c:pt>
                <c:pt idx="118">
                  <c:v>0.85542273499999999</c:v>
                </c:pt>
                <c:pt idx="119">
                  <c:v>0.855535567</c:v>
                </c:pt>
                <c:pt idx="120">
                  <c:v>0.85510700900000003</c:v>
                </c:pt>
                <c:pt idx="121">
                  <c:v>0.85498565400000004</c:v>
                </c:pt>
                <c:pt idx="122">
                  <c:v>0.85481441000000002</c:v>
                </c:pt>
                <c:pt idx="123">
                  <c:v>0.85477334299999996</c:v>
                </c:pt>
                <c:pt idx="124">
                  <c:v>0.85426664399999996</c:v>
                </c:pt>
                <c:pt idx="125">
                  <c:v>0.85389423399999997</c:v>
                </c:pt>
                <c:pt idx="126">
                  <c:v>0.853875995</c:v>
                </c:pt>
                <c:pt idx="127">
                  <c:v>0.85362499999999997</c:v>
                </c:pt>
                <c:pt idx="128">
                  <c:v>0.85336315600000001</c:v>
                </c:pt>
                <c:pt idx="129">
                  <c:v>0.85304754999999999</c:v>
                </c:pt>
                <c:pt idx="130">
                  <c:v>0.85282272100000001</c:v>
                </c:pt>
                <c:pt idx="131">
                  <c:v>0.85236108300000002</c:v>
                </c:pt>
                <c:pt idx="132">
                  <c:v>0.85200178599999998</c:v>
                </c:pt>
                <c:pt idx="133">
                  <c:v>0.85179322999999996</c:v>
                </c:pt>
                <c:pt idx="134">
                  <c:v>0.85188359000000002</c:v>
                </c:pt>
                <c:pt idx="135">
                  <c:v>0.851375997</c:v>
                </c:pt>
                <c:pt idx="136">
                  <c:v>0.85124272099999998</c:v>
                </c:pt>
                <c:pt idx="137">
                  <c:v>0.85128021200000004</c:v>
                </c:pt>
                <c:pt idx="138">
                  <c:v>0.85101610400000005</c:v>
                </c:pt>
                <c:pt idx="139">
                  <c:v>0.85009676199999995</c:v>
                </c:pt>
                <c:pt idx="140">
                  <c:v>0.85008203999999998</c:v>
                </c:pt>
                <c:pt idx="141">
                  <c:v>0.84997415499999995</c:v>
                </c:pt>
                <c:pt idx="142">
                  <c:v>0.84935379</c:v>
                </c:pt>
                <c:pt idx="143">
                  <c:v>0.849180877</c:v>
                </c:pt>
                <c:pt idx="144">
                  <c:v>0.84919238100000005</c:v>
                </c:pt>
                <c:pt idx="145">
                  <c:v>0.84890687499999995</c:v>
                </c:pt>
                <c:pt idx="146">
                  <c:v>0.84862130899999999</c:v>
                </c:pt>
                <c:pt idx="147">
                  <c:v>0.84841316899999997</c:v>
                </c:pt>
                <c:pt idx="148">
                  <c:v>0.84777510199999995</c:v>
                </c:pt>
                <c:pt idx="149">
                  <c:v>0.84769457599999998</c:v>
                </c:pt>
                <c:pt idx="150">
                  <c:v>0.84753674300000004</c:v>
                </c:pt>
                <c:pt idx="151">
                  <c:v>0.84691590100000003</c:v>
                </c:pt>
                <c:pt idx="152">
                  <c:v>0.84653329799999999</c:v>
                </c:pt>
                <c:pt idx="153">
                  <c:v>0.84629726400000005</c:v>
                </c:pt>
                <c:pt idx="154">
                  <c:v>0.84588503800000003</c:v>
                </c:pt>
                <c:pt idx="155">
                  <c:v>0.84559005499999995</c:v>
                </c:pt>
                <c:pt idx="156">
                  <c:v>0.84535342499999999</c:v>
                </c:pt>
                <c:pt idx="157">
                  <c:v>0.84509581300000003</c:v>
                </c:pt>
                <c:pt idx="158">
                  <c:v>0.84471386699999995</c:v>
                </c:pt>
                <c:pt idx="159">
                  <c:v>0.84450358199999997</c:v>
                </c:pt>
                <c:pt idx="160">
                  <c:v>0.84417939200000003</c:v>
                </c:pt>
                <c:pt idx="161">
                  <c:v>0.84375113199999996</c:v>
                </c:pt>
                <c:pt idx="162">
                  <c:v>0.84355002599999995</c:v>
                </c:pt>
                <c:pt idx="163">
                  <c:v>0.843111634</c:v>
                </c:pt>
                <c:pt idx="164">
                  <c:v>0.84278339099999999</c:v>
                </c:pt>
                <c:pt idx="165">
                  <c:v>0.84222716099999995</c:v>
                </c:pt>
                <c:pt idx="166">
                  <c:v>0.84178531199999995</c:v>
                </c:pt>
                <c:pt idx="167">
                  <c:v>0.84137964200000004</c:v>
                </c:pt>
                <c:pt idx="168">
                  <c:v>0.84098488100000002</c:v>
                </c:pt>
                <c:pt idx="169">
                  <c:v>0.84072387199999998</c:v>
                </c:pt>
                <c:pt idx="170">
                  <c:v>0.84033870700000002</c:v>
                </c:pt>
                <c:pt idx="171">
                  <c:v>0.83972686500000004</c:v>
                </c:pt>
                <c:pt idx="172">
                  <c:v>0.83941918599999998</c:v>
                </c:pt>
                <c:pt idx="173">
                  <c:v>0.83922517299999999</c:v>
                </c:pt>
                <c:pt idx="174">
                  <c:v>0.83890312899999997</c:v>
                </c:pt>
                <c:pt idx="175">
                  <c:v>0.83835738900000001</c:v>
                </c:pt>
                <c:pt idx="176">
                  <c:v>0.83801740400000002</c:v>
                </c:pt>
                <c:pt idx="177">
                  <c:v>0.83759909899999996</c:v>
                </c:pt>
                <c:pt idx="178">
                  <c:v>0.83731561899999996</c:v>
                </c:pt>
                <c:pt idx="179">
                  <c:v>0.83696538200000004</c:v>
                </c:pt>
                <c:pt idx="180">
                  <c:v>0.83660763500000002</c:v>
                </c:pt>
                <c:pt idx="181">
                  <c:v>0.83627158400000001</c:v>
                </c:pt>
                <c:pt idx="182">
                  <c:v>0.83566766999999997</c:v>
                </c:pt>
                <c:pt idx="183">
                  <c:v>0.83547323900000003</c:v>
                </c:pt>
                <c:pt idx="184">
                  <c:v>0.83510923400000003</c:v>
                </c:pt>
                <c:pt idx="185">
                  <c:v>0.83464550999999998</c:v>
                </c:pt>
                <c:pt idx="186">
                  <c:v>0.83414018199999995</c:v>
                </c:pt>
                <c:pt idx="187">
                  <c:v>0.83375912900000004</c:v>
                </c:pt>
                <c:pt idx="188">
                  <c:v>0.83334654600000002</c:v>
                </c:pt>
                <c:pt idx="189">
                  <c:v>0.83291596199999995</c:v>
                </c:pt>
                <c:pt idx="190">
                  <c:v>0.83230900799999996</c:v>
                </c:pt>
                <c:pt idx="191">
                  <c:v>0.83222574000000005</c:v>
                </c:pt>
                <c:pt idx="192">
                  <c:v>0.831668615</c:v>
                </c:pt>
                <c:pt idx="193">
                  <c:v>0.831147254</c:v>
                </c:pt>
                <c:pt idx="194">
                  <c:v>0.83080846100000005</c:v>
                </c:pt>
                <c:pt idx="195">
                  <c:v>0.83029174800000005</c:v>
                </c:pt>
                <c:pt idx="196">
                  <c:v>0.82982999099999999</c:v>
                </c:pt>
                <c:pt idx="197">
                  <c:v>0.82959133399999996</c:v>
                </c:pt>
                <c:pt idx="198">
                  <c:v>0.82932418600000002</c:v>
                </c:pt>
                <c:pt idx="199">
                  <c:v>0.82863700399999995</c:v>
                </c:pt>
                <c:pt idx="200">
                  <c:v>0.82813918600000003</c:v>
                </c:pt>
                <c:pt idx="201">
                  <c:v>0.82761311500000001</c:v>
                </c:pt>
                <c:pt idx="202">
                  <c:v>0.82724678500000004</c:v>
                </c:pt>
                <c:pt idx="203">
                  <c:v>0.82657128599999996</c:v>
                </c:pt>
                <c:pt idx="204">
                  <c:v>0.82646822900000005</c:v>
                </c:pt>
                <c:pt idx="205">
                  <c:v>0.82595276799999995</c:v>
                </c:pt>
                <c:pt idx="206">
                  <c:v>0.82539844500000004</c:v>
                </c:pt>
                <c:pt idx="207">
                  <c:v>0.82496243700000005</c:v>
                </c:pt>
                <c:pt idx="208">
                  <c:v>0.82453399900000002</c:v>
                </c:pt>
                <c:pt idx="209">
                  <c:v>0.82405096300000003</c:v>
                </c:pt>
                <c:pt idx="210">
                  <c:v>0.82341682900000002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57-4755-9971-D6BE9D0EEBBA}"/>
            </c:ext>
          </c:extLst>
        </c:ser>
        <c:ser>
          <c:idx val="0"/>
          <c:order val="1"/>
          <c:tx>
            <c:strRef>
              <c:f>'SiO2_260-3'!$F$3</c:f>
              <c:strCache>
                <c:ptCount val="1"/>
                <c:pt idx="0">
                  <c:v>130-2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'SiO2_260-3'!$I$3</c:f>
                <c:numCache>
                  <c:formatCode>General</c:formatCode>
                  <c:ptCount val="1"/>
                  <c:pt idx="0">
                    <c:v>0.03</c:v>
                  </c:pt>
                </c:numCache>
              </c:numRef>
            </c:plus>
            <c:minus>
              <c:numRef>
                <c:f>'SiO2_260-3'!$I$3</c:f>
                <c:numCache>
                  <c:formatCode>General</c:formatCode>
                  <c:ptCount val="1"/>
                  <c:pt idx="0">
                    <c:v>0.03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>
                    <a:alpha val="42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'SiO2_260-3'!$G$3:$H$3</c:f>
              <c:numCache>
                <c:formatCode>General</c:formatCode>
                <c:ptCount val="2"/>
                <c:pt idx="0">
                  <c:v>0.88</c:v>
                </c:pt>
                <c:pt idx="1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57-4755-9971-D6BE9D0EEBBA}"/>
            </c:ext>
          </c:extLst>
        </c:ser>
        <c:ser>
          <c:idx val="2"/>
          <c:order val="2"/>
          <c:tx>
            <c:strRef>
              <c:f>'SiO2_260-3'!$F$4</c:f>
              <c:strCache>
                <c:ptCount val="1"/>
                <c:pt idx="0">
                  <c:v>130-4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'SiO2_260-3'!$G$4:$H$4</c:f>
              <c:numCache>
                <c:formatCode>General</c:formatCode>
                <c:ptCount val="2"/>
                <c:pt idx="0">
                  <c:v>0.89</c:v>
                </c:pt>
                <c:pt idx="1">
                  <c:v>0.87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257-4755-9971-D6BE9D0EEBBA}"/>
            </c:ext>
          </c:extLst>
        </c:ser>
        <c:ser>
          <c:idx val="3"/>
          <c:order val="3"/>
          <c:tx>
            <c:strRef>
              <c:f>'SiO2_260-3'!$F$5</c:f>
              <c:strCache>
                <c:ptCount val="1"/>
                <c:pt idx="0">
                  <c:v>130-5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'SiO2_260-3'!$G$5:$H$5</c:f>
              <c:numCache>
                <c:formatCode>General</c:formatCode>
                <c:ptCount val="2"/>
                <c:pt idx="0">
                  <c:v>0.9</c:v>
                </c:pt>
                <c:pt idx="1">
                  <c:v>0.88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257-4755-9971-D6BE9D0EEBBA}"/>
            </c:ext>
          </c:extLst>
        </c:ser>
        <c:ser>
          <c:idx val="4"/>
          <c:order val="4"/>
          <c:tx>
            <c:strRef>
              <c:f>'SiO2_260-3'!$F$6</c:f>
              <c:strCache>
                <c:ptCount val="1"/>
                <c:pt idx="0">
                  <c:v>130-6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'SiO2_260-3'!$G$6:$H$6</c:f>
              <c:numCache>
                <c:formatCode>General</c:formatCode>
                <c:ptCount val="2"/>
                <c:pt idx="0">
                  <c:v>0.85</c:v>
                </c:pt>
                <c:pt idx="1">
                  <c:v>0.84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257-4755-9971-D6BE9D0EEBBA}"/>
            </c:ext>
          </c:extLst>
        </c:ser>
        <c:ser>
          <c:idx val="5"/>
          <c:order val="5"/>
          <c:tx>
            <c:strRef>
              <c:f>'SiO2_260-3'!$F$7</c:f>
              <c:strCache>
                <c:ptCount val="1"/>
                <c:pt idx="0">
                  <c:v>130-7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'SiO2_260-3'!$G$7:$H$7</c:f>
              <c:numCache>
                <c:formatCode>General</c:formatCode>
                <c:ptCount val="2"/>
                <c:pt idx="0">
                  <c:v>0.89</c:v>
                </c:pt>
                <c:pt idx="1">
                  <c:v>0.89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257-4755-9971-D6BE9D0EE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177304"/>
        <c:axId val="248186160"/>
      </c:scatterChart>
      <c:valAx>
        <c:axId val="248177304"/>
        <c:scaling>
          <c:orientation val="minMax"/>
          <c:max val="590"/>
          <c:min val="3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</a:rPr>
                  <a:t>Wavelength, nm</a:t>
                </a:r>
                <a:endParaRPr lang="ru-RU" baseline="0" dirty="0">
                  <a:solidFill>
                    <a:sysClr val="windowText" lastClr="000000"/>
                  </a:solidFill>
                  <a:latin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8186160"/>
        <c:crosses val="autoZero"/>
        <c:crossBetween val="midCat"/>
      </c:valAx>
      <c:valAx>
        <c:axId val="248186160"/>
        <c:scaling>
          <c:orientation val="minMax"/>
          <c:max val="0.95000000000000007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</a:rPr>
                  <a:t>Reflectivity</a:t>
                </a:r>
                <a:endParaRPr lang="ru-RU" baseline="0" dirty="0">
                  <a:solidFill>
                    <a:sysClr val="windowText" lastClr="000000"/>
                  </a:solidFill>
                  <a:latin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8177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6413242462341"/>
          <c:y val="0.32755049640534062"/>
          <c:w val="0.20142217516928035"/>
          <c:h val="0.38943825520261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0" i="0" baseline="0" dirty="0">
                <a:effectLst/>
                <a:latin typeface="+mj-lt"/>
              </a:rPr>
              <a:t>Tomsk samples: Al(215nm) + SiO</a:t>
            </a:r>
            <a:r>
              <a:rPr lang="en-US" sz="1400" b="0" i="0" baseline="-25000" dirty="0">
                <a:effectLst/>
                <a:latin typeface="+mj-lt"/>
              </a:rPr>
              <a:t>2</a:t>
            </a:r>
            <a:r>
              <a:rPr lang="en-US" sz="1400" b="0" i="0" baseline="0" dirty="0">
                <a:effectLst/>
                <a:latin typeface="+mj-lt"/>
              </a:rPr>
              <a:t>(260 nm)</a:t>
            </a:r>
            <a:endParaRPr lang="ru-RU" sz="1000" dirty="0">
              <a:effectLst/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Монохроматор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'SiO2_260-3'!$A$182:$A$392</c:f>
              <c:numCache>
                <c:formatCode>General</c:formatCode>
                <c:ptCount val="211"/>
                <c:pt idx="0">
                  <c:v>380</c:v>
                </c:pt>
                <c:pt idx="1">
                  <c:v>381</c:v>
                </c:pt>
                <c:pt idx="2">
                  <c:v>382</c:v>
                </c:pt>
                <c:pt idx="3">
                  <c:v>383</c:v>
                </c:pt>
                <c:pt idx="4">
                  <c:v>384</c:v>
                </c:pt>
                <c:pt idx="5">
                  <c:v>385</c:v>
                </c:pt>
                <c:pt idx="6">
                  <c:v>386</c:v>
                </c:pt>
                <c:pt idx="7">
                  <c:v>387</c:v>
                </c:pt>
                <c:pt idx="8">
                  <c:v>388</c:v>
                </c:pt>
                <c:pt idx="9">
                  <c:v>389</c:v>
                </c:pt>
                <c:pt idx="10">
                  <c:v>390</c:v>
                </c:pt>
                <c:pt idx="11">
                  <c:v>391</c:v>
                </c:pt>
                <c:pt idx="12">
                  <c:v>392</c:v>
                </c:pt>
                <c:pt idx="13">
                  <c:v>393</c:v>
                </c:pt>
                <c:pt idx="14">
                  <c:v>394</c:v>
                </c:pt>
                <c:pt idx="15">
                  <c:v>395</c:v>
                </c:pt>
                <c:pt idx="16">
                  <c:v>396</c:v>
                </c:pt>
                <c:pt idx="17">
                  <c:v>397</c:v>
                </c:pt>
                <c:pt idx="18">
                  <c:v>398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406</c:v>
                </c:pt>
                <c:pt idx="27">
                  <c:v>407</c:v>
                </c:pt>
                <c:pt idx="28">
                  <c:v>408</c:v>
                </c:pt>
                <c:pt idx="29">
                  <c:v>409</c:v>
                </c:pt>
                <c:pt idx="30">
                  <c:v>410</c:v>
                </c:pt>
                <c:pt idx="31">
                  <c:v>411</c:v>
                </c:pt>
                <c:pt idx="32">
                  <c:v>412</c:v>
                </c:pt>
                <c:pt idx="33">
                  <c:v>413</c:v>
                </c:pt>
                <c:pt idx="34">
                  <c:v>414</c:v>
                </c:pt>
                <c:pt idx="35">
                  <c:v>415</c:v>
                </c:pt>
                <c:pt idx="36">
                  <c:v>416</c:v>
                </c:pt>
                <c:pt idx="37">
                  <c:v>417</c:v>
                </c:pt>
                <c:pt idx="38">
                  <c:v>418</c:v>
                </c:pt>
                <c:pt idx="39">
                  <c:v>419</c:v>
                </c:pt>
                <c:pt idx="40">
                  <c:v>420</c:v>
                </c:pt>
                <c:pt idx="41">
                  <c:v>421</c:v>
                </c:pt>
                <c:pt idx="42">
                  <c:v>422</c:v>
                </c:pt>
                <c:pt idx="43">
                  <c:v>423</c:v>
                </c:pt>
                <c:pt idx="44">
                  <c:v>424</c:v>
                </c:pt>
                <c:pt idx="45">
                  <c:v>425</c:v>
                </c:pt>
                <c:pt idx="46">
                  <c:v>426</c:v>
                </c:pt>
                <c:pt idx="47">
                  <c:v>427</c:v>
                </c:pt>
                <c:pt idx="48">
                  <c:v>428</c:v>
                </c:pt>
                <c:pt idx="49">
                  <c:v>429</c:v>
                </c:pt>
                <c:pt idx="50">
                  <c:v>430</c:v>
                </c:pt>
                <c:pt idx="51">
                  <c:v>431</c:v>
                </c:pt>
                <c:pt idx="52">
                  <c:v>432</c:v>
                </c:pt>
                <c:pt idx="53">
                  <c:v>433</c:v>
                </c:pt>
                <c:pt idx="54">
                  <c:v>434</c:v>
                </c:pt>
                <c:pt idx="55">
                  <c:v>435</c:v>
                </c:pt>
                <c:pt idx="56">
                  <c:v>436</c:v>
                </c:pt>
                <c:pt idx="57">
                  <c:v>437</c:v>
                </c:pt>
                <c:pt idx="58">
                  <c:v>438</c:v>
                </c:pt>
                <c:pt idx="59">
                  <c:v>439</c:v>
                </c:pt>
                <c:pt idx="60">
                  <c:v>440</c:v>
                </c:pt>
                <c:pt idx="61">
                  <c:v>441</c:v>
                </c:pt>
                <c:pt idx="62">
                  <c:v>442</c:v>
                </c:pt>
                <c:pt idx="63">
                  <c:v>443</c:v>
                </c:pt>
                <c:pt idx="64">
                  <c:v>444</c:v>
                </c:pt>
                <c:pt idx="65">
                  <c:v>445</c:v>
                </c:pt>
                <c:pt idx="66">
                  <c:v>446</c:v>
                </c:pt>
                <c:pt idx="67">
                  <c:v>447</c:v>
                </c:pt>
                <c:pt idx="68">
                  <c:v>448</c:v>
                </c:pt>
                <c:pt idx="69">
                  <c:v>449</c:v>
                </c:pt>
                <c:pt idx="70">
                  <c:v>450</c:v>
                </c:pt>
                <c:pt idx="71">
                  <c:v>451</c:v>
                </c:pt>
                <c:pt idx="72">
                  <c:v>452</c:v>
                </c:pt>
                <c:pt idx="73">
                  <c:v>453</c:v>
                </c:pt>
                <c:pt idx="74">
                  <c:v>454</c:v>
                </c:pt>
                <c:pt idx="75">
                  <c:v>455</c:v>
                </c:pt>
                <c:pt idx="76">
                  <c:v>456</c:v>
                </c:pt>
                <c:pt idx="77">
                  <c:v>457</c:v>
                </c:pt>
                <c:pt idx="78">
                  <c:v>458</c:v>
                </c:pt>
                <c:pt idx="79">
                  <c:v>459</c:v>
                </c:pt>
                <c:pt idx="80">
                  <c:v>460</c:v>
                </c:pt>
                <c:pt idx="81">
                  <c:v>461</c:v>
                </c:pt>
                <c:pt idx="82">
                  <c:v>462</c:v>
                </c:pt>
                <c:pt idx="83">
                  <c:v>463</c:v>
                </c:pt>
                <c:pt idx="84">
                  <c:v>464</c:v>
                </c:pt>
                <c:pt idx="85">
                  <c:v>465</c:v>
                </c:pt>
                <c:pt idx="86">
                  <c:v>466</c:v>
                </c:pt>
                <c:pt idx="87">
                  <c:v>467</c:v>
                </c:pt>
                <c:pt idx="88">
                  <c:v>468</c:v>
                </c:pt>
                <c:pt idx="89">
                  <c:v>469</c:v>
                </c:pt>
                <c:pt idx="90">
                  <c:v>470</c:v>
                </c:pt>
                <c:pt idx="91">
                  <c:v>471</c:v>
                </c:pt>
                <c:pt idx="92">
                  <c:v>472</c:v>
                </c:pt>
                <c:pt idx="93">
                  <c:v>473</c:v>
                </c:pt>
                <c:pt idx="94">
                  <c:v>474</c:v>
                </c:pt>
                <c:pt idx="95">
                  <c:v>475</c:v>
                </c:pt>
                <c:pt idx="96">
                  <c:v>476</c:v>
                </c:pt>
                <c:pt idx="97">
                  <c:v>477</c:v>
                </c:pt>
                <c:pt idx="98">
                  <c:v>478</c:v>
                </c:pt>
                <c:pt idx="99">
                  <c:v>479</c:v>
                </c:pt>
                <c:pt idx="100">
                  <c:v>480</c:v>
                </c:pt>
                <c:pt idx="101">
                  <c:v>481</c:v>
                </c:pt>
                <c:pt idx="102">
                  <c:v>482</c:v>
                </c:pt>
                <c:pt idx="103">
                  <c:v>483</c:v>
                </c:pt>
                <c:pt idx="104">
                  <c:v>484</c:v>
                </c:pt>
                <c:pt idx="105">
                  <c:v>485</c:v>
                </c:pt>
                <c:pt idx="106">
                  <c:v>486</c:v>
                </c:pt>
                <c:pt idx="107">
                  <c:v>487</c:v>
                </c:pt>
                <c:pt idx="108">
                  <c:v>488</c:v>
                </c:pt>
                <c:pt idx="109">
                  <c:v>489</c:v>
                </c:pt>
                <c:pt idx="110">
                  <c:v>490</c:v>
                </c:pt>
                <c:pt idx="111">
                  <c:v>491</c:v>
                </c:pt>
                <c:pt idx="112">
                  <c:v>492</c:v>
                </c:pt>
                <c:pt idx="113">
                  <c:v>493</c:v>
                </c:pt>
                <c:pt idx="114">
                  <c:v>494</c:v>
                </c:pt>
                <c:pt idx="115">
                  <c:v>495</c:v>
                </c:pt>
                <c:pt idx="116">
                  <c:v>496</c:v>
                </c:pt>
                <c:pt idx="117">
                  <c:v>497</c:v>
                </c:pt>
                <c:pt idx="118">
                  <c:v>498</c:v>
                </c:pt>
                <c:pt idx="119">
                  <c:v>499</c:v>
                </c:pt>
                <c:pt idx="120">
                  <c:v>500</c:v>
                </c:pt>
                <c:pt idx="121">
                  <c:v>501</c:v>
                </c:pt>
                <c:pt idx="122">
                  <c:v>502</c:v>
                </c:pt>
                <c:pt idx="123">
                  <c:v>503</c:v>
                </c:pt>
                <c:pt idx="124">
                  <c:v>504</c:v>
                </c:pt>
                <c:pt idx="125">
                  <c:v>505</c:v>
                </c:pt>
                <c:pt idx="126">
                  <c:v>506</c:v>
                </c:pt>
                <c:pt idx="127">
                  <c:v>507</c:v>
                </c:pt>
                <c:pt idx="128">
                  <c:v>508</c:v>
                </c:pt>
                <c:pt idx="129">
                  <c:v>509</c:v>
                </c:pt>
                <c:pt idx="130">
                  <c:v>510</c:v>
                </c:pt>
                <c:pt idx="131">
                  <c:v>511</c:v>
                </c:pt>
                <c:pt idx="132">
                  <c:v>512</c:v>
                </c:pt>
                <c:pt idx="133">
                  <c:v>513</c:v>
                </c:pt>
                <c:pt idx="134">
                  <c:v>514</c:v>
                </c:pt>
                <c:pt idx="135">
                  <c:v>515</c:v>
                </c:pt>
                <c:pt idx="136">
                  <c:v>516</c:v>
                </c:pt>
                <c:pt idx="137">
                  <c:v>517</c:v>
                </c:pt>
                <c:pt idx="138">
                  <c:v>518</c:v>
                </c:pt>
                <c:pt idx="139">
                  <c:v>519</c:v>
                </c:pt>
                <c:pt idx="140">
                  <c:v>520</c:v>
                </c:pt>
                <c:pt idx="141">
                  <c:v>521</c:v>
                </c:pt>
                <c:pt idx="142">
                  <c:v>522</c:v>
                </c:pt>
                <c:pt idx="143">
                  <c:v>523</c:v>
                </c:pt>
                <c:pt idx="144">
                  <c:v>524</c:v>
                </c:pt>
                <c:pt idx="145">
                  <c:v>525</c:v>
                </c:pt>
                <c:pt idx="146">
                  <c:v>526</c:v>
                </c:pt>
                <c:pt idx="147">
                  <c:v>527</c:v>
                </c:pt>
                <c:pt idx="148">
                  <c:v>528</c:v>
                </c:pt>
                <c:pt idx="149">
                  <c:v>529</c:v>
                </c:pt>
                <c:pt idx="150">
                  <c:v>530</c:v>
                </c:pt>
                <c:pt idx="151">
                  <c:v>531</c:v>
                </c:pt>
                <c:pt idx="152">
                  <c:v>532</c:v>
                </c:pt>
                <c:pt idx="153">
                  <c:v>533</c:v>
                </c:pt>
                <c:pt idx="154">
                  <c:v>534</c:v>
                </c:pt>
                <c:pt idx="155">
                  <c:v>535</c:v>
                </c:pt>
                <c:pt idx="156">
                  <c:v>536</c:v>
                </c:pt>
                <c:pt idx="157">
                  <c:v>537</c:v>
                </c:pt>
                <c:pt idx="158">
                  <c:v>538</c:v>
                </c:pt>
                <c:pt idx="159">
                  <c:v>539</c:v>
                </c:pt>
                <c:pt idx="160">
                  <c:v>540</c:v>
                </c:pt>
                <c:pt idx="161">
                  <c:v>541</c:v>
                </c:pt>
                <c:pt idx="162">
                  <c:v>542</c:v>
                </c:pt>
                <c:pt idx="163">
                  <c:v>543</c:v>
                </c:pt>
                <c:pt idx="164">
                  <c:v>544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552</c:v>
                </c:pt>
                <c:pt idx="173">
                  <c:v>553</c:v>
                </c:pt>
                <c:pt idx="174">
                  <c:v>554</c:v>
                </c:pt>
                <c:pt idx="175">
                  <c:v>555</c:v>
                </c:pt>
                <c:pt idx="176">
                  <c:v>556</c:v>
                </c:pt>
                <c:pt idx="177">
                  <c:v>557</c:v>
                </c:pt>
                <c:pt idx="178">
                  <c:v>558</c:v>
                </c:pt>
                <c:pt idx="179">
                  <c:v>559</c:v>
                </c:pt>
                <c:pt idx="180">
                  <c:v>560</c:v>
                </c:pt>
                <c:pt idx="181">
                  <c:v>561</c:v>
                </c:pt>
                <c:pt idx="182">
                  <c:v>562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566</c:v>
                </c:pt>
                <c:pt idx="187">
                  <c:v>567</c:v>
                </c:pt>
                <c:pt idx="188">
                  <c:v>568</c:v>
                </c:pt>
                <c:pt idx="189">
                  <c:v>569</c:v>
                </c:pt>
                <c:pt idx="190">
                  <c:v>570</c:v>
                </c:pt>
                <c:pt idx="191">
                  <c:v>571</c:v>
                </c:pt>
                <c:pt idx="192">
                  <c:v>572</c:v>
                </c:pt>
                <c:pt idx="193">
                  <c:v>573</c:v>
                </c:pt>
                <c:pt idx="194">
                  <c:v>574</c:v>
                </c:pt>
                <c:pt idx="195">
                  <c:v>575</c:v>
                </c:pt>
                <c:pt idx="196">
                  <c:v>576</c:v>
                </c:pt>
                <c:pt idx="197">
                  <c:v>577</c:v>
                </c:pt>
                <c:pt idx="198">
                  <c:v>578</c:v>
                </c:pt>
                <c:pt idx="199">
                  <c:v>579</c:v>
                </c:pt>
                <c:pt idx="200">
                  <c:v>580</c:v>
                </c:pt>
                <c:pt idx="201">
                  <c:v>581</c:v>
                </c:pt>
                <c:pt idx="202">
                  <c:v>582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586</c:v>
                </c:pt>
                <c:pt idx="207">
                  <c:v>587</c:v>
                </c:pt>
                <c:pt idx="208">
                  <c:v>588</c:v>
                </c:pt>
                <c:pt idx="209">
                  <c:v>589</c:v>
                </c:pt>
                <c:pt idx="210">
                  <c:v>590</c:v>
                </c:pt>
              </c:numCache>
            </c:numRef>
          </c:xVal>
          <c:yVal>
            <c:numRef>
              <c:f>'SiO2_260-3'!$B$182:$B$392</c:f>
              <c:numCache>
                <c:formatCode>0.000000000</c:formatCode>
                <c:ptCount val="211"/>
                <c:pt idx="0">
                  <c:v>0.78237295200000001</c:v>
                </c:pt>
                <c:pt idx="1">
                  <c:v>0.78662127299999995</c:v>
                </c:pt>
                <c:pt idx="2">
                  <c:v>0.78617763500000004</c:v>
                </c:pt>
                <c:pt idx="3">
                  <c:v>0.78792125000000002</c:v>
                </c:pt>
                <c:pt idx="4">
                  <c:v>0.79148501199999999</c:v>
                </c:pt>
                <c:pt idx="5">
                  <c:v>0.79102522099999995</c:v>
                </c:pt>
                <c:pt idx="6">
                  <c:v>0.79238790299999995</c:v>
                </c:pt>
                <c:pt idx="7">
                  <c:v>0.79639321600000001</c:v>
                </c:pt>
                <c:pt idx="8">
                  <c:v>0.79724913799999997</c:v>
                </c:pt>
                <c:pt idx="9">
                  <c:v>0.79595345299999998</c:v>
                </c:pt>
                <c:pt idx="10">
                  <c:v>0.79946267599999998</c:v>
                </c:pt>
                <c:pt idx="11">
                  <c:v>0.79931759800000002</c:v>
                </c:pt>
                <c:pt idx="12">
                  <c:v>0.80057323000000002</c:v>
                </c:pt>
                <c:pt idx="13">
                  <c:v>0.80379343000000003</c:v>
                </c:pt>
                <c:pt idx="14">
                  <c:v>0.80717313300000004</c:v>
                </c:pt>
                <c:pt idx="15">
                  <c:v>0.81032782800000003</c:v>
                </c:pt>
                <c:pt idx="16">
                  <c:v>0.81253576299999997</c:v>
                </c:pt>
                <c:pt idx="17">
                  <c:v>0.81541454800000002</c:v>
                </c:pt>
                <c:pt idx="18">
                  <c:v>0.81645595999999998</c:v>
                </c:pt>
                <c:pt idx="19">
                  <c:v>0.81717246799999999</c:v>
                </c:pt>
                <c:pt idx="20">
                  <c:v>0.81673049900000005</c:v>
                </c:pt>
                <c:pt idx="21">
                  <c:v>0.82137268799999996</c:v>
                </c:pt>
                <c:pt idx="22">
                  <c:v>0.82190132100000002</c:v>
                </c:pt>
                <c:pt idx="23">
                  <c:v>0.82255619800000002</c:v>
                </c:pt>
                <c:pt idx="24">
                  <c:v>0.82369548100000001</c:v>
                </c:pt>
                <c:pt idx="25">
                  <c:v>0.826320112</c:v>
                </c:pt>
                <c:pt idx="26">
                  <c:v>0.82686048700000003</c:v>
                </c:pt>
                <c:pt idx="27">
                  <c:v>0.82517707299999998</c:v>
                </c:pt>
                <c:pt idx="28">
                  <c:v>0.82785201100000005</c:v>
                </c:pt>
                <c:pt idx="29">
                  <c:v>0.83027821800000001</c:v>
                </c:pt>
                <c:pt idx="30">
                  <c:v>0.83100074499999999</c:v>
                </c:pt>
                <c:pt idx="31">
                  <c:v>0.82996779700000001</c:v>
                </c:pt>
                <c:pt idx="32">
                  <c:v>0.83081340800000003</c:v>
                </c:pt>
                <c:pt idx="33">
                  <c:v>0.83236885100000002</c:v>
                </c:pt>
                <c:pt idx="34">
                  <c:v>0.83421397200000003</c:v>
                </c:pt>
                <c:pt idx="35">
                  <c:v>0.83314800300000003</c:v>
                </c:pt>
                <c:pt idx="36">
                  <c:v>0.83382493300000005</c:v>
                </c:pt>
                <c:pt idx="37">
                  <c:v>0.83506846400000001</c:v>
                </c:pt>
                <c:pt idx="38">
                  <c:v>0.836664081</c:v>
                </c:pt>
                <c:pt idx="39">
                  <c:v>0.83679950199999997</c:v>
                </c:pt>
                <c:pt idx="40">
                  <c:v>0.83582669499999995</c:v>
                </c:pt>
                <c:pt idx="41">
                  <c:v>0.83782762300000002</c:v>
                </c:pt>
                <c:pt idx="42">
                  <c:v>0.83854162700000001</c:v>
                </c:pt>
                <c:pt idx="43">
                  <c:v>0.83867907500000005</c:v>
                </c:pt>
                <c:pt idx="44">
                  <c:v>0.83706724600000004</c:v>
                </c:pt>
                <c:pt idx="45">
                  <c:v>0.83865696199999995</c:v>
                </c:pt>
                <c:pt idx="46">
                  <c:v>0.83942139100000002</c:v>
                </c:pt>
                <c:pt idx="47">
                  <c:v>0.83943271600000002</c:v>
                </c:pt>
                <c:pt idx="48">
                  <c:v>0.83830672500000003</c:v>
                </c:pt>
                <c:pt idx="49">
                  <c:v>0.83956503900000001</c:v>
                </c:pt>
                <c:pt idx="50">
                  <c:v>0.84054160099999997</c:v>
                </c:pt>
                <c:pt idx="51">
                  <c:v>0.83917790699999995</c:v>
                </c:pt>
                <c:pt idx="52">
                  <c:v>0.83896261500000002</c:v>
                </c:pt>
                <c:pt idx="53">
                  <c:v>0.83944141900000002</c:v>
                </c:pt>
                <c:pt idx="54">
                  <c:v>0.83956593300000004</c:v>
                </c:pt>
                <c:pt idx="55">
                  <c:v>0.83980149000000004</c:v>
                </c:pt>
                <c:pt idx="56">
                  <c:v>0.83949202300000003</c:v>
                </c:pt>
                <c:pt idx="57">
                  <c:v>0.83983904099999995</c:v>
                </c:pt>
                <c:pt idx="58">
                  <c:v>0.83979433800000003</c:v>
                </c:pt>
                <c:pt idx="59">
                  <c:v>0.83943051099999999</c:v>
                </c:pt>
                <c:pt idx="60">
                  <c:v>0.83881461599999996</c:v>
                </c:pt>
                <c:pt idx="61">
                  <c:v>0.83916330299999997</c:v>
                </c:pt>
                <c:pt idx="62">
                  <c:v>0.83946615499999999</c:v>
                </c:pt>
                <c:pt idx="63">
                  <c:v>0.839246571</c:v>
                </c:pt>
                <c:pt idx="64">
                  <c:v>0.83862239100000002</c:v>
                </c:pt>
                <c:pt idx="65">
                  <c:v>0.83855909100000003</c:v>
                </c:pt>
                <c:pt idx="66">
                  <c:v>0.83773189800000003</c:v>
                </c:pt>
                <c:pt idx="67">
                  <c:v>0.83806538600000002</c:v>
                </c:pt>
                <c:pt idx="68">
                  <c:v>0.83817404500000003</c:v>
                </c:pt>
                <c:pt idx="69">
                  <c:v>0.83742648399999997</c:v>
                </c:pt>
                <c:pt idx="70">
                  <c:v>0.83702760899999995</c:v>
                </c:pt>
                <c:pt idx="71">
                  <c:v>0.83635360000000003</c:v>
                </c:pt>
                <c:pt idx="72">
                  <c:v>0.83654868599999999</c:v>
                </c:pt>
                <c:pt idx="73">
                  <c:v>0.83618497800000002</c:v>
                </c:pt>
                <c:pt idx="74">
                  <c:v>0.83513605599999996</c:v>
                </c:pt>
                <c:pt idx="75">
                  <c:v>0.83515268600000003</c:v>
                </c:pt>
                <c:pt idx="76">
                  <c:v>0.83475488399999997</c:v>
                </c:pt>
                <c:pt idx="77">
                  <c:v>0.83384841700000001</c:v>
                </c:pt>
                <c:pt idx="78">
                  <c:v>0.83287751700000001</c:v>
                </c:pt>
                <c:pt idx="79">
                  <c:v>0.83195579099999994</c:v>
                </c:pt>
                <c:pt idx="80">
                  <c:v>0.83147651</c:v>
                </c:pt>
                <c:pt idx="81">
                  <c:v>0.83101844800000002</c:v>
                </c:pt>
                <c:pt idx="82">
                  <c:v>0.83086305900000001</c:v>
                </c:pt>
                <c:pt idx="83">
                  <c:v>0.83006018400000003</c:v>
                </c:pt>
                <c:pt idx="84">
                  <c:v>0.82904905100000004</c:v>
                </c:pt>
                <c:pt idx="85">
                  <c:v>0.82885074599999997</c:v>
                </c:pt>
                <c:pt idx="86">
                  <c:v>0.82839792999999995</c:v>
                </c:pt>
                <c:pt idx="87">
                  <c:v>0.82776773000000003</c:v>
                </c:pt>
                <c:pt idx="88">
                  <c:v>0.82676655099999996</c:v>
                </c:pt>
                <c:pt idx="89">
                  <c:v>0.82551807200000005</c:v>
                </c:pt>
                <c:pt idx="90">
                  <c:v>0.82488614299999996</c:v>
                </c:pt>
                <c:pt idx="91">
                  <c:v>0.82418429900000001</c:v>
                </c:pt>
                <c:pt idx="92">
                  <c:v>0.82318413300000004</c:v>
                </c:pt>
                <c:pt idx="93">
                  <c:v>0.82235002499999998</c:v>
                </c:pt>
                <c:pt idx="94">
                  <c:v>0.82186770399999998</c:v>
                </c:pt>
                <c:pt idx="95">
                  <c:v>0.82072198399999996</c:v>
                </c:pt>
                <c:pt idx="96">
                  <c:v>0.81998568800000005</c:v>
                </c:pt>
                <c:pt idx="97">
                  <c:v>0.81933927500000003</c:v>
                </c:pt>
                <c:pt idx="98">
                  <c:v>0.81847387599999999</c:v>
                </c:pt>
                <c:pt idx="99">
                  <c:v>0.81750118699999996</c:v>
                </c:pt>
                <c:pt idx="100">
                  <c:v>0.81659221599999998</c:v>
                </c:pt>
                <c:pt idx="101">
                  <c:v>0.81601750900000003</c:v>
                </c:pt>
                <c:pt idx="102">
                  <c:v>0.81482183900000005</c:v>
                </c:pt>
                <c:pt idx="103">
                  <c:v>0.81391251099999995</c:v>
                </c:pt>
                <c:pt idx="104">
                  <c:v>0.81324189899999999</c:v>
                </c:pt>
                <c:pt idx="105">
                  <c:v>0.81173360299999997</c:v>
                </c:pt>
                <c:pt idx="106">
                  <c:v>0.81034713999999997</c:v>
                </c:pt>
                <c:pt idx="107">
                  <c:v>0.80925571900000004</c:v>
                </c:pt>
                <c:pt idx="108">
                  <c:v>0.80846631499999999</c:v>
                </c:pt>
                <c:pt idx="109">
                  <c:v>0.807144046</c:v>
                </c:pt>
                <c:pt idx="110">
                  <c:v>0.80621600199999999</c:v>
                </c:pt>
                <c:pt idx="111">
                  <c:v>0.80543661099999997</c:v>
                </c:pt>
                <c:pt idx="112">
                  <c:v>0.80419820500000005</c:v>
                </c:pt>
                <c:pt idx="113">
                  <c:v>0.80302321899999995</c:v>
                </c:pt>
                <c:pt idx="114">
                  <c:v>0.80193346700000001</c:v>
                </c:pt>
                <c:pt idx="115">
                  <c:v>0.80053699</c:v>
                </c:pt>
                <c:pt idx="116">
                  <c:v>0.79965311299999997</c:v>
                </c:pt>
                <c:pt idx="117">
                  <c:v>0.79833853200000005</c:v>
                </c:pt>
                <c:pt idx="118">
                  <c:v>0.79657435399999998</c:v>
                </c:pt>
                <c:pt idx="119">
                  <c:v>0.79530990099999999</c:v>
                </c:pt>
                <c:pt idx="120">
                  <c:v>0.79442918299999998</c:v>
                </c:pt>
                <c:pt idx="121">
                  <c:v>0.79333686800000003</c:v>
                </c:pt>
                <c:pt idx="122">
                  <c:v>0.79157632600000005</c:v>
                </c:pt>
                <c:pt idx="123">
                  <c:v>0.79041457199999998</c:v>
                </c:pt>
                <c:pt idx="124">
                  <c:v>0.78948372600000005</c:v>
                </c:pt>
                <c:pt idx="125">
                  <c:v>0.78812432300000002</c:v>
                </c:pt>
                <c:pt idx="126">
                  <c:v>0.78698325199999997</c:v>
                </c:pt>
                <c:pt idx="127">
                  <c:v>0.78571754699999996</c:v>
                </c:pt>
                <c:pt idx="128">
                  <c:v>0.78430515499999998</c:v>
                </c:pt>
                <c:pt idx="129">
                  <c:v>0.78322040999999998</c:v>
                </c:pt>
                <c:pt idx="130">
                  <c:v>0.78178066000000002</c:v>
                </c:pt>
                <c:pt idx="131">
                  <c:v>0.78060352799999999</c:v>
                </c:pt>
                <c:pt idx="132">
                  <c:v>0.77908688800000003</c:v>
                </c:pt>
                <c:pt idx="133">
                  <c:v>0.777793705</c:v>
                </c:pt>
                <c:pt idx="134">
                  <c:v>0.77656984299999998</c:v>
                </c:pt>
                <c:pt idx="135">
                  <c:v>0.77515769000000001</c:v>
                </c:pt>
                <c:pt idx="136">
                  <c:v>0.77360367799999996</c:v>
                </c:pt>
                <c:pt idx="137">
                  <c:v>0.77210074699999998</c:v>
                </c:pt>
                <c:pt idx="138">
                  <c:v>0.77082604200000004</c:v>
                </c:pt>
                <c:pt idx="139">
                  <c:v>0.76939559000000002</c:v>
                </c:pt>
                <c:pt idx="140">
                  <c:v>0.76856821799999997</c:v>
                </c:pt>
                <c:pt idx="141">
                  <c:v>0.76731109600000003</c:v>
                </c:pt>
                <c:pt idx="142">
                  <c:v>0.76583635800000005</c:v>
                </c:pt>
                <c:pt idx="143">
                  <c:v>0.76442289399999996</c:v>
                </c:pt>
                <c:pt idx="144">
                  <c:v>0.76325607299999998</c:v>
                </c:pt>
                <c:pt idx="145">
                  <c:v>0.76263785399999995</c:v>
                </c:pt>
                <c:pt idx="146">
                  <c:v>0.76201969400000003</c:v>
                </c:pt>
                <c:pt idx="147">
                  <c:v>0.76038247299999995</c:v>
                </c:pt>
                <c:pt idx="148">
                  <c:v>0.75928795299999996</c:v>
                </c:pt>
                <c:pt idx="149">
                  <c:v>0.75824189200000003</c:v>
                </c:pt>
                <c:pt idx="150">
                  <c:v>0.75695490799999998</c:v>
                </c:pt>
                <c:pt idx="151">
                  <c:v>0.75548976700000003</c:v>
                </c:pt>
                <c:pt idx="152">
                  <c:v>0.75425761899999999</c:v>
                </c:pt>
                <c:pt idx="153">
                  <c:v>0.75289201699999997</c:v>
                </c:pt>
                <c:pt idx="154">
                  <c:v>0.75156629100000005</c:v>
                </c:pt>
                <c:pt idx="155">
                  <c:v>0.75091069899999996</c:v>
                </c:pt>
                <c:pt idx="156">
                  <c:v>0.74964821299999995</c:v>
                </c:pt>
                <c:pt idx="157">
                  <c:v>0.74866432000000005</c:v>
                </c:pt>
                <c:pt idx="158">
                  <c:v>0.74751496299999998</c:v>
                </c:pt>
                <c:pt idx="159">
                  <c:v>0.74653798299999996</c:v>
                </c:pt>
                <c:pt idx="160">
                  <c:v>0.74553745999999999</c:v>
                </c:pt>
                <c:pt idx="161">
                  <c:v>0.744370639</c:v>
                </c:pt>
                <c:pt idx="162">
                  <c:v>0.74360942799999996</c:v>
                </c:pt>
                <c:pt idx="163">
                  <c:v>0.74241822999999996</c:v>
                </c:pt>
                <c:pt idx="164">
                  <c:v>0.74143266699999999</c:v>
                </c:pt>
                <c:pt idx="165">
                  <c:v>0.74036169100000004</c:v>
                </c:pt>
                <c:pt idx="166">
                  <c:v>0.73938602200000003</c:v>
                </c:pt>
                <c:pt idx="167">
                  <c:v>0.73852747699999999</c:v>
                </c:pt>
                <c:pt idx="168">
                  <c:v>0.73749011799999997</c:v>
                </c:pt>
                <c:pt idx="169">
                  <c:v>0.73645365200000001</c:v>
                </c:pt>
                <c:pt idx="170">
                  <c:v>0.73562926100000003</c:v>
                </c:pt>
                <c:pt idx="171">
                  <c:v>0.73515892000000005</c:v>
                </c:pt>
                <c:pt idx="172">
                  <c:v>0.73429161300000001</c:v>
                </c:pt>
                <c:pt idx="173">
                  <c:v>0.73364454499999998</c:v>
                </c:pt>
                <c:pt idx="174">
                  <c:v>0.73281574199999999</c:v>
                </c:pt>
                <c:pt idx="175">
                  <c:v>0.73217868799999997</c:v>
                </c:pt>
                <c:pt idx="176">
                  <c:v>0.73170083799999996</c:v>
                </c:pt>
                <c:pt idx="177">
                  <c:v>0.73111820199999999</c:v>
                </c:pt>
                <c:pt idx="178">
                  <c:v>0.73042786100000001</c:v>
                </c:pt>
                <c:pt idx="179">
                  <c:v>0.72990697599999999</c:v>
                </c:pt>
                <c:pt idx="180">
                  <c:v>0.72947817999999998</c:v>
                </c:pt>
                <c:pt idx="181">
                  <c:v>0.72899031599999997</c:v>
                </c:pt>
                <c:pt idx="182">
                  <c:v>0.72846663</c:v>
                </c:pt>
                <c:pt idx="183">
                  <c:v>0.72824191999999999</c:v>
                </c:pt>
                <c:pt idx="184">
                  <c:v>0.72779661399999995</c:v>
                </c:pt>
                <c:pt idx="185">
                  <c:v>0.72714859200000004</c:v>
                </c:pt>
                <c:pt idx="186">
                  <c:v>0.726888537</c:v>
                </c:pt>
                <c:pt idx="187">
                  <c:v>0.726705253</c:v>
                </c:pt>
                <c:pt idx="188">
                  <c:v>0.72624725099999998</c:v>
                </c:pt>
                <c:pt idx="189">
                  <c:v>0.72586476799999999</c:v>
                </c:pt>
                <c:pt idx="190">
                  <c:v>0.725804687</c:v>
                </c:pt>
                <c:pt idx="191">
                  <c:v>0.72580611699999997</c:v>
                </c:pt>
                <c:pt idx="192">
                  <c:v>0.72570145100000005</c:v>
                </c:pt>
                <c:pt idx="193">
                  <c:v>0.72531479600000004</c:v>
                </c:pt>
                <c:pt idx="194">
                  <c:v>0.72552537900000003</c:v>
                </c:pt>
                <c:pt idx="195">
                  <c:v>0.72556752000000002</c:v>
                </c:pt>
                <c:pt idx="196">
                  <c:v>0.72552853799999995</c:v>
                </c:pt>
                <c:pt idx="197">
                  <c:v>0.725579262</c:v>
                </c:pt>
                <c:pt idx="198">
                  <c:v>0.72571849799999999</c:v>
                </c:pt>
                <c:pt idx="199">
                  <c:v>0.72566801299999995</c:v>
                </c:pt>
                <c:pt idx="200">
                  <c:v>0.72574907499999997</c:v>
                </c:pt>
                <c:pt idx="201">
                  <c:v>0.72587955000000004</c:v>
                </c:pt>
                <c:pt idx="202">
                  <c:v>0.72607737800000005</c:v>
                </c:pt>
                <c:pt idx="203">
                  <c:v>0.72649544499999996</c:v>
                </c:pt>
                <c:pt idx="204">
                  <c:v>0.72658151400000004</c:v>
                </c:pt>
                <c:pt idx="205">
                  <c:v>0.72692257199999999</c:v>
                </c:pt>
                <c:pt idx="206">
                  <c:v>0.72715234799999995</c:v>
                </c:pt>
                <c:pt idx="207">
                  <c:v>0.72748816000000005</c:v>
                </c:pt>
                <c:pt idx="208">
                  <c:v>0.72772151200000001</c:v>
                </c:pt>
                <c:pt idx="209">
                  <c:v>0.72808086900000002</c:v>
                </c:pt>
                <c:pt idx="210">
                  <c:v>0.72853642699999999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AD-4089-83D5-8574C06E39DB}"/>
            </c:ext>
          </c:extLst>
        </c:ser>
        <c:ser>
          <c:idx val="1"/>
          <c:order val="1"/>
          <c:tx>
            <c:strRef>
              <c:f>'SiO2_260-3'!$F$8</c:f>
              <c:strCache>
                <c:ptCount val="1"/>
                <c:pt idx="0">
                  <c:v>260-1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squar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4AD-4089-83D5-8574C06E39DB}"/>
              </c:ext>
            </c:extLst>
          </c:dPt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'SiO2_260-3'!$G$8:$H$8</c:f>
              <c:numCache>
                <c:formatCode>General</c:formatCode>
                <c:ptCount val="2"/>
                <c:pt idx="0">
                  <c:v>0.83</c:v>
                </c:pt>
                <c:pt idx="1">
                  <c:v>0.77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4AD-4089-83D5-8574C06E39DB}"/>
            </c:ext>
          </c:extLst>
        </c:ser>
        <c:ser>
          <c:idx val="2"/>
          <c:order val="2"/>
          <c:tx>
            <c:strRef>
              <c:f>'SiO2_260-3'!$F$9</c:f>
              <c:strCache>
                <c:ptCount val="1"/>
                <c:pt idx="0">
                  <c:v>260-2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'SiO2_260-3'!$I$9</c:f>
                <c:numCache>
                  <c:formatCode>General</c:formatCode>
                  <c:ptCount val="1"/>
                  <c:pt idx="0">
                    <c:v>0.03</c:v>
                  </c:pt>
                </c:numCache>
              </c:numRef>
            </c:plus>
            <c:minus>
              <c:numRef>
                <c:f>'SiO2_260-3'!$I$9</c:f>
                <c:numCache>
                  <c:formatCode>General</c:formatCode>
                  <c:ptCount val="1"/>
                  <c:pt idx="0">
                    <c:v>0.03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'SiO2_260-3'!$G$9:$H$9</c:f>
              <c:numCache>
                <c:formatCode>General</c:formatCode>
                <c:ptCount val="2"/>
                <c:pt idx="0">
                  <c:v>0.83</c:v>
                </c:pt>
                <c:pt idx="1">
                  <c:v>0.84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4AD-4089-83D5-8574C06E39DB}"/>
            </c:ext>
          </c:extLst>
        </c:ser>
        <c:ser>
          <c:idx val="3"/>
          <c:order val="3"/>
          <c:tx>
            <c:strRef>
              <c:f>'SiO2_260-3'!$F$10</c:f>
              <c:strCache>
                <c:ptCount val="1"/>
                <c:pt idx="0">
                  <c:v>260-3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dPt>
            <c:idx val="1"/>
            <c:marker>
              <c:symbol val="plus"/>
              <c:size val="5"/>
              <c:spPr>
                <a:noFill/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4AD-4089-83D5-8574C06E39DB}"/>
              </c:ext>
            </c:extLst>
          </c:dPt>
          <c:xVal>
            <c:numRef>
              <c:f>'SiO2_260-3'!$G$1:$H$1</c:f>
              <c:numCache>
                <c:formatCode>General</c:formatCode>
                <c:ptCount val="2"/>
                <c:pt idx="0">
                  <c:v>520</c:v>
                </c:pt>
                <c:pt idx="1">
                  <c:v>406</c:v>
                </c:pt>
              </c:numCache>
            </c:numRef>
          </c:xVal>
          <c:yVal>
            <c:numRef>
              <c:f>'SiO2_260-3'!$G$10:$H$10</c:f>
              <c:numCache>
                <c:formatCode>General</c:formatCode>
                <c:ptCount val="2"/>
                <c:pt idx="0">
                  <c:v>0.9</c:v>
                </c:pt>
                <c:pt idx="1">
                  <c:v>0.87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4AD-4089-83D5-8574C06E3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177304"/>
        <c:axId val="248186160"/>
      </c:scatterChart>
      <c:valAx>
        <c:axId val="248177304"/>
        <c:scaling>
          <c:orientation val="minMax"/>
          <c:max val="590"/>
          <c:min val="3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</a:rPr>
                  <a:t>Wavelength, nm</a:t>
                </a:r>
                <a:endParaRPr lang="ru-RU" baseline="0" dirty="0">
                  <a:solidFill>
                    <a:sysClr val="windowText" lastClr="000000"/>
                  </a:solidFill>
                  <a:latin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8186160"/>
        <c:crosses val="autoZero"/>
        <c:crossBetween val="midCat"/>
      </c:valAx>
      <c:valAx>
        <c:axId val="248186160"/>
        <c:scaling>
          <c:orientation val="minMax"/>
          <c:max val="0.95000000000000007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</a:rPr>
                  <a:t>Reflectivity</a:t>
                </a:r>
                <a:endParaRPr lang="ru-RU" baseline="0" dirty="0">
                  <a:solidFill>
                    <a:sysClr val="windowText" lastClr="000000"/>
                  </a:solidFill>
                  <a:latin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1778539596516225E-2"/>
              <c:y val="0.38873894314335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8177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19347581552289"/>
          <c:y val="0.37204912525866007"/>
          <c:w val="0.20755774278215222"/>
          <c:h val="0.27020719679664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l-GR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λ</a:t>
            </a:r>
            <a:r>
              <a:rPr lang="en-US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ru-RU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518 </a:t>
            </a:r>
            <a:r>
              <a:rPr lang="en-US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nm</a:t>
            </a:r>
            <a:endParaRPr lang="ru-RU" sz="16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852511450424297"/>
          <c:y val="6.20811579153675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33735022252653"/>
          <c:y val="0.15569198465576417"/>
          <c:w val="0.73515753348056978"/>
          <c:h val="0.69710726279724544"/>
        </c:manualLayout>
      </c:layout>
      <c:scatterChart>
        <c:scatterStyle val="lineMarker"/>
        <c:varyColors val="0"/>
        <c:ser>
          <c:idx val="1"/>
          <c:order val="0"/>
          <c:tx>
            <c:v>130-5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'обработка 2'!$C$8:$C$12</c:f>
              <c:numCache>
                <c:formatCode>0.00</c:formatCode>
                <c:ptCount val="5"/>
                <c:pt idx="0">
                  <c:v>68.198591676990731</c:v>
                </c:pt>
                <c:pt idx="1">
                  <c:v>29.981639880280969</c:v>
                </c:pt>
                <c:pt idx="2">
                  <c:v>17.185706437381317</c:v>
                </c:pt>
                <c:pt idx="3">
                  <c:v>11.929322380730632</c:v>
                </c:pt>
                <c:pt idx="4">
                  <c:v>9.6197279637937196</c:v>
                </c:pt>
              </c:numCache>
            </c:numRef>
          </c:xVal>
          <c:yVal>
            <c:numRef>
              <c:f>'обработка 2'!$I$16:$I$20</c:f>
              <c:numCache>
                <c:formatCode>0.00</c:formatCode>
                <c:ptCount val="5"/>
                <c:pt idx="0">
                  <c:v>0.83333333333333337</c:v>
                </c:pt>
                <c:pt idx="1">
                  <c:v>0.84</c:v>
                </c:pt>
                <c:pt idx="2">
                  <c:v>0.86451612903225805</c:v>
                </c:pt>
                <c:pt idx="3">
                  <c:v>0.88387096774193552</c:v>
                </c:pt>
                <c:pt idx="4">
                  <c:v>0.88157894736842113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35-47F8-A1EF-82B97A5D7594}"/>
            </c:ext>
          </c:extLst>
        </c:ser>
        <c:ser>
          <c:idx val="2"/>
          <c:order val="1"/>
          <c:tx>
            <c:v>260-1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'обработка 2'!$C$8:$C$12</c:f>
              <c:numCache>
                <c:formatCode>0.00</c:formatCode>
                <c:ptCount val="5"/>
                <c:pt idx="0">
                  <c:v>68.198591676990731</c:v>
                </c:pt>
                <c:pt idx="1">
                  <c:v>29.981639880280969</c:v>
                </c:pt>
                <c:pt idx="2">
                  <c:v>17.185706437381317</c:v>
                </c:pt>
                <c:pt idx="3">
                  <c:v>11.929322380730632</c:v>
                </c:pt>
                <c:pt idx="4">
                  <c:v>9.6197279637937196</c:v>
                </c:pt>
              </c:numCache>
            </c:numRef>
          </c:xVal>
          <c:yVal>
            <c:numRef>
              <c:f>'обработка 2'!$L$16:$L$20</c:f>
              <c:numCache>
                <c:formatCode>0.00</c:formatCode>
                <c:ptCount val="5"/>
                <c:pt idx="0">
                  <c:v>0.81045751633986929</c:v>
                </c:pt>
                <c:pt idx="1">
                  <c:v>0.79738562091503262</c:v>
                </c:pt>
                <c:pt idx="2">
                  <c:v>0.81699346405228757</c:v>
                </c:pt>
                <c:pt idx="3">
                  <c:v>0.82467532467532467</c:v>
                </c:pt>
                <c:pt idx="4">
                  <c:v>0.83006535947712423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35-47F8-A1EF-82B97A5D7594}"/>
            </c:ext>
          </c:extLst>
        </c:ser>
        <c:ser>
          <c:idx val="0"/>
          <c:order val="2"/>
          <c:tx>
            <c:v>312-2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'обработка 2'!$O$16</c:f>
                <c:numCache>
                  <c:formatCode>General</c:formatCode>
                  <c:ptCount val="1"/>
                  <c:pt idx="0">
                    <c:v>5.381437908496732E-2</c:v>
                  </c:pt>
                </c:numCache>
              </c:numRef>
            </c:plus>
            <c:minus>
              <c:numRef>
                <c:f>'обработка 2'!$O$16</c:f>
                <c:numCache>
                  <c:formatCode>General</c:formatCode>
                  <c:ptCount val="1"/>
                  <c:pt idx="0">
                    <c:v>5.381437908496732E-2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'обработка 2'!$C$8:$C$12</c:f>
              <c:numCache>
                <c:formatCode>0.00</c:formatCode>
                <c:ptCount val="5"/>
                <c:pt idx="0">
                  <c:v>68.198591676990731</c:v>
                </c:pt>
                <c:pt idx="1">
                  <c:v>29.981639880280969</c:v>
                </c:pt>
                <c:pt idx="2">
                  <c:v>17.185706437381317</c:v>
                </c:pt>
                <c:pt idx="3">
                  <c:v>11.929322380730632</c:v>
                </c:pt>
                <c:pt idx="4">
                  <c:v>9.6197279637937196</c:v>
                </c:pt>
              </c:numCache>
            </c:numRef>
          </c:xVal>
          <c:yVal>
            <c:numRef>
              <c:f>'обработка 2'!$F$16:$F$20</c:f>
              <c:numCache>
                <c:formatCode>0.00</c:formatCode>
                <c:ptCount val="5"/>
                <c:pt idx="0">
                  <c:v>0.77142857142857157</c:v>
                </c:pt>
                <c:pt idx="1">
                  <c:v>0.80141843971631199</c:v>
                </c:pt>
                <c:pt idx="2">
                  <c:v>0.80000000000000016</c:v>
                </c:pt>
                <c:pt idx="3">
                  <c:v>0.82269503546099287</c:v>
                </c:pt>
                <c:pt idx="4">
                  <c:v>0.84172661870503596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35-47F8-A1EF-82B97A5D7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620056"/>
        <c:axId val="419616120"/>
      </c:scatterChart>
      <c:valAx>
        <c:axId val="41962005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 of incidence, degrees</a:t>
                </a:r>
                <a:endParaRPr lang="ru-RU" sz="1000" b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2566475038371068"/>
              <c:y val="0.91764355474374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616120"/>
        <c:crosses val="autoZero"/>
        <c:crossBetween val="midCat"/>
      </c:valAx>
      <c:valAx>
        <c:axId val="419616120"/>
        <c:scaling>
          <c:orientation val="minMax"/>
          <c:max val="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Reflectivity</a:t>
                </a:r>
                <a:endParaRPr lang="ru-RU" sz="1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109639963472617E-2"/>
              <c:y val="0.356678571428571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620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94298459347008"/>
          <c:y val="0.34862444451982766"/>
          <c:w val="0.10343447297100891"/>
          <c:h val="0.19480646973379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l-GR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λ</a:t>
            </a:r>
            <a:r>
              <a:rPr lang="en-US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ru-RU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473 </a:t>
            </a:r>
            <a:r>
              <a:rPr lang="en-US" sz="160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nm</a:t>
            </a:r>
            <a:endParaRPr lang="ru-RU" sz="16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916939752605891"/>
          <c:y val="4.82332408418080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429393320831979"/>
          <c:y val="0.13928163551454709"/>
          <c:w val="0.73515753348056978"/>
          <c:h val="0.69710726279724544"/>
        </c:manualLayout>
      </c:layout>
      <c:scatterChart>
        <c:scatterStyle val="lineMarker"/>
        <c:varyColors val="0"/>
        <c:ser>
          <c:idx val="1"/>
          <c:order val="0"/>
          <c:tx>
            <c:v>130-5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'обработка 2'!$C$8:$C$12</c:f>
              <c:numCache>
                <c:formatCode>0.00</c:formatCode>
                <c:ptCount val="5"/>
                <c:pt idx="0">
                  <c:v>68.198591676990731</c:v>
                </c:pt>
                <c:pt idx="1">
                  <c:v>29.981639880280969</c:v>
                </c:pt>
                <c:pt idx="2">
                  <c:v>17.185706437381317</c:v>
                </c:pt>
                <c:pt idx="3">
                  <c:v>11.929322380730632</c:v>
                </c:pt>
                <c:pt idx="4">
                  <c:v>9.6197279637937196</c:v>
                </c:pt>
              </c:numCache>
            </c:numRef>
          </c:xVal>
          <c:yVal>
            <c:numRef>
              <c:f>'обработка 2'!$I$8:$I$12</c:f>
              <c:numCache>
                <c:formatCode>0.00</c:formatCode>
                <c:ptCount val="5"/>
                <c:pt idx="0">
                  <c:v>0.77900552486187835</c:v>
                </c:pt>
                <c:pt idx="1">
                  <c:v>0.86813186813186816</c:v>
                </c:pt>
                <c:pt idx="2">
                  <c:v>0.87845303867403313</c:v>
                </c:pt>
                <c:pt idx="3">
                  <c:v>0.86740331491712708</c:v>
                </c:pt>
                <c:pt idx="4">
                  <c:v>0.88950276243093929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55-49B6-A2E1-3BA3221F9A73}"/>
            </c:ext>
          </c:extLst>
        </c:ser>
        <c:ser>
          <c:idx val="2"/>
          <c:order val="1"/>
          <c:tx>
            <c:v>260-1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'обработка 2'!$C$8:$C$12</c:f>
              <c:numCache>
                <c:formatCode>0.00</c:formatCode>
                <c:ptCount val="5"/>
                <c:pt idx="0">
                  <c:v>68.198591676990731</c:v>
                </c:pt>
                <c:pt idx="1">
                  <c:v>29.981639880280969</c:v>
                </c:pt>
                <c:pt idx="2">
                  <c:v>17.185706437381317</c:v>
                </c:pt>
                <c:pt idx="3">
                  <c:v>11.929322380730632</c:v>
                </c:pt>
                <c:pt idx="4">
                  <c:v>9.6197279637937196</c:v>
                </c:pt>
              </c:numCache>
            </c:numRef>
          </c:xVal>
          <c:yVal>
            <c:numRef>
              <c:f>'обработка 2'!$L$8:$L$12</c:f>
              <c:numCache>
                <c:formatCode>0.00</c:formatCode>
                <c:ptCount val="5"/>
                <c:pt idx="0">
                  <c:v>0.73437499999999989</c:v>
                </c:pt>
                <c:pt idx="1">
                  <c:v>0.8582677165354331</c:v>
                </c:pt>
                <c:pt idx="2">
                  <c:v>0.86046511627906985</c:v>
                </c:pt>
                <c:pt idx="3">
                  <c:v>0.89062499999999989</c:v>
                </c:pt>
                <c:pt idx="4">
                  <c:v>0.87596899224806191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55-49B6-A2E1-3BA3221F9A73}"/>
            </c:ext>
          </c:extLst>
        </c:ser>
        <c:ser>
          <c:idx val="0"/>
          <c:order val="2"/>
          <c:tx>
            <c:v>312-2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'обработка 2'!$O$16</c:f>
                <c:numCache>
                  <c:formatCode>General</c:formatCode>
                  <c:ptCount val="1"/>
                  <c:pt idx="0">
                    <c:v>5.381437908496732E-2</c:v>
                  </c:pt>
                </c:numCache>
              </c:numRef>
            </c:plus>
            <c:minus>
              <c:numRef>
                <c:f>'обработка 2'!$O$16</c:f>
                <c:numCache>
                  <c:formatCode>General</c:formatCode>
                  <c:ptCount val="1"/>
                  <c:pt idx="0">
                    <c:v>5.381437908496732E-2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'обработка 2'!$C$8:$C$12</c:f>
              <c:numCache>
                <c:formatCode>0.00</c:formatCode>
                <c:ptCount val="5"/>
                <c:pt idx="0">
                  <c:v>68.198591676990731</c:v>
                </c:pt>
                <c:pt idx="1">
                  <c:v>29.981639880280969</c:v>
                </c:pt>
                <c:pt idx="2">
                  <c:v>17.185706437381317</c:v>
                </c:pt>
                <c:pt idx="3">
                  <c:v>11.929322380730632</c:v>
                </c:pt>
                <c:pt idx="4">
                  <c:v>9.6197279637937196</c:v>
                </c:pt>
              </c:numCache>
            </c:numRef>
          </c:xVal>
          <c:yVal>
            <c:numRef>
              <c:f>'обработка 2'!$F$8:$F$12</c:f>
              <c:numCache>
                <c:formatCode>0.00</c:formatCode>
                <c:ptCount val="5"/>
                <c:pt idx="0">
                  <c:v>0.80662983425414359</c:v>
                </c:pt>
                <c:pt idx="1">
                  <c:v>0.8666666666666667</c:v>
                </c:pt>
                <c:pt idx="2">
                  <c:v>0.89444444444444449</c:v>
                </c:pt>
                <c:pt idx="3">
                  <c:v>0.90109890109890101</c:v>
                </c:pt>
                <c:pt idx="4">
                  <c:v>0.90607734806629825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55-49B6-A2E1-3BA3221F9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620056"/>
        <c:axId val="419616120"/>
      </c:scatterChart>
      <c:valAx>
        <c:axId val="41962005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 of incidence, degrees</a:t>
                </a:r>
              </a:p>
            </c:rich>
          </c:tx>
          <c:layout>
            <c:manualLayout>
              <c:xMode val="edge"/>
              <c:yMode val="edge"/>
              <c:x val="0.32783537474482355"/>
              <c:y val="0.89674485926417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616120"/>
        <c:crosses val="autoZero"/>
        <c:crossBetween val="midCat"/>
      </c:valAx>
      <c:valAx>
        <c:axId val="419616120"/>
        <c:scaling>
          <c:orientation val="minMax"/>
          <c:max val="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00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Reflectivity</a:t>
                </a:r>
                <a:endParaRPr lang="ru-RU" sz="1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1747314354135201E-2"/>
              <c:y val="0.40707500000000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620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94298459347008"/>
          <c:y val="0.34862444451982766"/>
          <c:w val="0.10343447297100891"/>
          <c:h val="0.19480646973379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18605B-0BB6-41E1-ABBF-FE2AF35FB1C2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4EC3D3-89E8-48D9-92D1-31C48D8CB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2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49409-37A1-438A-8231-9690654F100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6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4AD0-823E-4D4B-86E3-3323365D89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C3D3-89E8-48D9-92D1-31C48D8CB0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C3D3-89E8-48D9-92D1-31C48D8CB0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C3D3-89E8-48D9-92D1-31C48D8CB0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287F-AF48-45F8-89BB-DDA840E5D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54B5-1B3A-4DCD-8BEF-10590A864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A73-9806-4C20-9BF5-5CB895E55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0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E341-5B2B-483D-B783-8F8F54F62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D65E-A464-4C72-ABB7-2A05DFBF4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13E4-5A64-46BB-941E-CE76827DC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023E-8A96-4347-A170-3875993A6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BACC-F0E0-4B1F-923F-3B4505C26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3216-158D-49E2-9712-E21653088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75CB-1CBE-4B23-B70B-3F3BD8006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A8D-400A-4801-9D5B-217BB3DCE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08DB0-EC1C-4E7D-BCE8-864730AEC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0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0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88009" y="267624"/>
            <a:ext cx="8071764" cy="18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of the PANDA Forward RICH with an aerogel radiator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0874" y="1981215"/>
            <a:ext cx="7709768" cy="21602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Sergey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Kononov</a:t>
            </a:r>
            <a:r>
              <a:rPr lang="en-US" sz="18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the PANDA Forward RICH group</a:t>
            </a:r>
          </a:p>
          <a:p>
            <a:pPr marL="1800000" algn="l"/>
            <a:r>
              <a:rPr lang="en-US" sz="1400" i="1" baseline="30000" dirty="0"/>
              <a:t>a</a:t>
            </a:r>
            <a:r>
              <a:rPr lang="en-US" sz="1400" dirty="0"/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Budker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Institute of Nuclear Physics, Novosibirsk,  Russia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1800000" algn="l" fontAlgn="auto">
              <a:spcAft>
                <a:spcPts val="0"/>
              </a:spcAft>
              <a:defRPr/>
            </a:pP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Novosibirsk State University, Novosibirsk,  Russia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International Workshop on Ring Imaging Cherenkov Detectors (RICH2018)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03.August.2018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216" y="4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45" y="119076"/>
            <a:ext cx="743664" cy="8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73" y="1000299"/>
            <a:ext cx="743038" cy="8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31" y="2817578"/>
            <a:ext cx="1103429" cy="864000"/>
          </a:xfrm>
          <a:prstGeom prst="rect">
            <a:avLst/>
          </a:prstGeom>
        </p:spPr>
      </p:pic>
      <p:pic>
        <p:nvPicPr>
          <p:cNvPr id="1040" name="Picture 16" descr="http://en.nstu.ru/img/logo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54242" y="1936355"/>
            <a:ext cx="104960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BD1A3-BCA4-4B6D-B5D0-DD59DEF20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58" y="4211214"/>
            <a:ext cx="3513779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FFB8FE-0703-4953-81DD-6201E06366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09" y="4237312"/>
            <a:ext cx="3287514" cy="2520000"/>
          </a:xfrm>
          <a:prstGeom prst="rect">
            <a:avLst/>
          </a:prstGeom>
        </p:spPr>
      </p:pic>
    </p:spTree>
  </p:cSld>
  <p:clrMapOvr>
    <a:masterClrMapping/>
  </p:clrMapOvr>
  <p:transition spd="slow" advTm="776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09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 simulation of the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 Forward RICH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4327" y="1724214"/>
            <a:ext cx="8135346" cy="4104456"/>
            <a:chOff x="457200" y="1340769"/>
            <a:chExt cx="8135346" cy="4104456"/>
          </a:xfrm>
        </p:grpSpPr>
        <p:pic>
          <p:nvPicPr>
            <p:cNvPr id="37" name="Изображение 3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49"/>
            <a:stretch/>
          </p:blipFill>
          <p:spPr>
            <a:xfrm>
              <a:off x="457200" y="1340769"/>
              <a:ext cx="8135346" cy="410445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478925" y="2204864"/>
              <a:ext cx="795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FRICH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427984" y="2204864"/>
              <a:ext cx="897554" cy="22322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2651" y="1354882"/>
            <a:ext cx="54786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PANDA Forward Spectrometer geometry in </a:t>
            </a:r>
            <a:r>
              <a:rPr lang="en-US" dirty="0" err="1"/>
              <a:t>PandaRoot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89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45A05-5C69-4543-B95A-0C4F9540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02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Description of inactive material in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PandaRoot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5E8B5-E490-494F-A49C-CD7578026F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081779"/>
            <a:ext cx="3382677" cy="3862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76FA6-3742-4186-872E-E00E92C93D6C}"/>
              </a:ext>
            </a:extLst>
          </p:cNvPr>
          <p:cNvSpPr txBox="1"/>
          <p:nvPr/>
        </p:nvSpPr>
        <p:spPr>
          <a:xfrm>
            <a:off x="6213373" y="2626764"/>
            <a:ext cx="259705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Elements to be described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Aerogel+Frame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Mirror+Frame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Photodetector+Frame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Envelope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5C785A-3221-4C5D-9962-78B015948E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89" y="2309566"/>
            <a:ext cx="1387043" cy="3370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C6501D-561F-40D8-B0FC-AE7EEED11285}"/>
              </a:ext>
            </a:extLst>
          </p:cNvPr>
          <p:cNvSpPr txBox="1"/>
          <p:nvPr/>
        </p:nvSpPr>
        <p:spPr>
          <a:xfrm>
            <a:off x="394060" y="1476118"/>
            <a:ext cx="20308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Current version</a:t>
            </a:r>
          </a:p>
          <a:p>
            <a:pPr algn="ctr"/>
            <a:r>
              <a:rPr lang="en-US" dirty="0"/>
              <a:t>only main elements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630A4-3BDA-431F-BC57-A191905AD1F1}"/>
              </a:ext>
            </a:extLst>
          </p:cNvPr>
          <p:cNvSpPr txBox="1"/>
          <p:nvPr/>
        </p:nvSpPr>
        <p:spPr>
          <a:xfrm>
            <a:off x="3813040" y="1476117"/>
            <a:ext cx="12840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Full version</a:t>
            </a:r>
          </a:p>
          <a:p>
            <a:pPr algn="ctr"/>
            <a:r>
              <a:rPr lang="en-US" dirty="0"/>
              <a:t>in progress</a:t>
            </a:r>
            <a:endParaRPr lang="ru-RU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37C3121F-A2B6-415C-916F-EAE151B9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2A3CF666-4865-4275-95BC-AB84D8CA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3FD77C6-5129-47F2-986B-0AA62423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5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60" y="177660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Simulation code variants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184784" y="2176023"/>
          <a:ext cx="6768752" cy="3566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9246904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09485765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FULL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FAST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264445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Passage of particles through matter</a:t>
                      </a:r>
                      <a:endParaRPr lang="ru-RU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196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Optical processes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-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653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Digitization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359646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Tracking</a:t>
                      </a:r>
                      <a:endParaRPr lang="ru-RU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73437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Full event reconstruction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Calibration</a:t>
                      </a:r>
                      <a:r>
                        <a:rPr lang="en-US" sz="2400" baseline="0" dirty="0"/>
                        <a:t> based event reconstruction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348425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PID</a:t>
                      </a:r>
                      <a:endParaRPr lang="ru-RU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8934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6872" y="1499607"/>
            <a:ext cx="51845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Processes described in two simulation variants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3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 pre-selection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346" y="1486760"/>
            <a:ext cx="4264819" cy="3929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54" y="1464222"/>
            <a:ext cx="3708005" cy="2478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8" y="3942773"/>
            <a:ext cx="2475391" cy="1654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479" y="3942775"/>
            <a:ext cx="2475391" cy="1654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019" y="4392168"/>
            <a:ext cx="5647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A</a:t>
            </a:r>
            <a:r>
              <a:rPr lang="en-US" sz="1350" dirty="0"/>
              <a:t>, ns</a:t>
            </a:r>
            <a:endParaRPr lang="ru-R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8264449" y="4682790"/>
            <a:ext cx="6503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/>
              <a:t>θ</a:t>
            </a:r>
            <a:r>
              <a:rPr lang="en-US" sz="1350" baseline="-25000" dirty="0"/>
              <a:t>C</a:t>
            </a:r>
            <a:r>
              <a:rPr lang="en-US" sz="1350" dirty="0"/>
              <a:t>, rad</a:t>
            </a:r>
            <a:endParaRPr lang="ru-RU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2868491" y="1668341"/>
            <a:ext cx="1039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1000 events</a:t>
            </a:r>
            <a:endParaRPr lang="ru-RU" sz="135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285DC-53BB-4CCB-835C-B1C2A120BC59}"/>
              </a:ext>
            </a:extLst>
          </p:cNvPr>
          <p:cNvSpPr txBox="1"/>
          <p:nvPr/>
        </p:nvSpPr>
        <p:spPr>
          <a:xfrm>
            <a:off x="5233058" y="5484946"/>
            <a:ext cx="3757207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Hits around peak in </a:t>
            </a:r>
            <a:r>
              <a:rPr lang="ru-RU" dirty="0" err="1"/>
              <a:t>θ</a:t>
            </a:r>
            <a:r>
              <a:rPr lang="ru-RU" baseline="-25000" dirty="0" err="1"/>
              <a:t>с</a:t>
            </a:r>
            <a:r>
              <a:rPr lang="ru-RU" dirty="0"/>
              <a:t>-</a:t>
            </a:r>
            <a:r>
              <a:rPr lang="en-US" dirty="0"/>
              <a:t>T</a:t>
            </a:r>
            <a:r>
              <a:rPr lang="en-US" baseline="-25000" dirty="0"/>
              <a:t>A </a:t>
            </a:r>
            <a:r>
              <a:rPr lang="en-US" dirty="0"/>
              <a:t>are selected for fitting</a:t>
            </a:r>
            <a:endParaRPr lang="ru-RU" baseline="-25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21A36F-850E-4E0B-9ABF-3BA85E55933B}"/>
              </a:ext>
            </a:extLst>
          </p:cNvPr>
          <p:cNvSpPr/>
          <p:nvPr/>
        </p:nvSpPr>
        <p:spPr>
          <a:xfrm>
            <a:off x="3124200" y="5442415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in aerogel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7AA460-698E-48A7-AAA7-C82232C256C7}"/>
              </a:ext>
            </a:extLst>
          </p:cNvPr>
          <p:cNvSpPr/>
          <p:nvPr/>
        </p:nvSpPr>
        <p:spPr>
          <a:xfrm>
            <a:off x="1029546" y="5442415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hit time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4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044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Ring fitting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06" y="1228026"/>
            <a:ext cx="4282966" cy="378372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910106" y="1248030"/>
            <a:ext cx="4980312" cy="3418695"/>
            <a:chOff x="3890943" y="1073448"/>
            <a:chExt cx="4980312" cy="3418695"/>
          </a:xfrm>
        </p:grpSpPr>
        <p:pic>
          <p:nvPicPr>
            <p:cNvPr id="11" name="Рисунок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5798" y="1450116"/>
              <a:ext cx="4514994" cy="30179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76697" y="1073448"/>
              <a:ext cx="119455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Muons</a:t>
              </a:r>
            </a:p>
            <a:p>
              <a:r>
                <a:rPr lang="en-US" sz="1350" dirty="0"/>
                <a:t>p = 10 </a:t>
              </a:r>
              <a:r>
                <a:rPr lang="en-US" sz="1350" dirty="0" err="1"/>
                <a:t>GeV</a:t>
              </a:r>
              <a:r>
                <a:rPr lang="en-US" sz="1350" dirty="0"/>
                <a:t>/c</a:t>
              </a:r>
            </a:p>
            <a:p>
              <a:r>
                <a:rPr lang="el-GR" sz="1350" dirty="0"/>
                <a:t>β</a:t>
              </a:r>
              <a:r>
                <a:rPr lang="en-US" sz="1350" dirty="0"/>
                <a:t> = 0.99994θθ</a:t>
              </a:r>
            </a:p>
            <a:p>
              <a:r>
                <a:rPr lang="en-US" sz="1350" dirty="0" err="1"/>
                <a:t>β</a:t>
              </a:r>
              <a:r>
                <a:rPr lang="en-US" sz="1350" baseline="-25000" dirty="0" err="1"/>
                <a:t>FIT</a:t>
              </a:r>
              <a:r>
                <a:rPr lang="en-US" sz="1350" dirty="0"/>
                <a:t> = 0.99912</a:t>
              </a:r>
              <a:endParaRPr lang="ru-RU" sz="135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 rot="16200000">
              <a:off x="3607211" y="1715565"/>
              <a:ext cx="9060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1600" i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mrad</a:t>
              </a:r>
              <a:endParaRPr lang="ru-RU" sz="16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76697" y="4153589"/>
              <a:ext cx="918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sz="1600" i="1" baseline="-25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mrad</a:t>
              </a:r>
              <a:endParaRPr lang="ru-RU" sz="1600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43708" y="5065253"/>
                <a:ext cx="5256584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dependence by an analytical formulae for each event and obtain particle’s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as a result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5065253"/>
                <a:ext cx="525658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08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82" y="3802399"/>
            <a:ext cx="3499945" cy="2373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4" y="3846319"/>
            <a:ext cx="3435179" cy="2329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82" y="1421842"/>
            <a:ext cx="3335599" cy="2262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4" y="1421843"/>
            <a:ext cx="3329480" cy="22579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82" y="16654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Event reconstruction in simulation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DPC photon detector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5053" y="1421842"/>
            <a:ext cx="14108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0" rIns="72000" bIns="0" rtlCol="0">
            <a:spAutoFit/>
          </a:bodyPr>
          <a:lstStyle/>
          <a:p>
            <a:r>
              <a:rPr lang="el-GR" dirty="0">
                <a:latin typeface="+mn-lt"/>
              </a:rPr>
              <a:t>β</a:t>
            </a:r>
            <a:r>
              <a:rPr lang="en-US" dirty="0">
                <a:latin typeface="+mn-lt"/>
              </a:rPr>
              <a:t> distribution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9632" y="3816097"/>
                <a:ext cx="1534120" cy="2832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72000" tIns="0" rIns="7200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distribution</a:t>
                </a:r>
                <a:endParaRPr lang="ru-RU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16097"/>
                <a:ext cx="1534120" cy="283219"/>
              </a:xfrm>
              <a:prstGeom prst="rect">
                <a:avLst/>
              </a:prstGeom>
              <a:blipFill>
                <a:blip r:embed="rId6"/>
                <a:stretch>
                  <a:fillRect l="-395" t="-22917" r="-4743" b="-458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805053" y="3813894"/>
            <a:ext cx="153040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0" rIns="72000" bIns="0" rtlCol="0">
            <a:spAutoFit/>
          </a:bodyPr>
          <a:lstStyle/>
          <a:p>
            <a:r>
              <a:rPr lang="en-US" dirty="0"/>
              <a:t>n</a:t>
            </a:r>
            <a:r>
              <a:rPr lang="en-US" b="0" dirty="0"/>
              <a:t>umber of hits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9632" y="1410960"/>
                <a:ext cx="1633891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72000" tIns="0" rIns="7200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event fit</a:t>
                </a:r>
                <a:endParaRPr lang="ru-RU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10960"/>
                <a:ext cx="1633891" cy="276999"/>
              </a:xfrm>
              <a:prstGeom prst="rect">
                <a:avLst/>
              </a:prstGeom>
              <a:blipFill>
                <a:blip r:embed="rId7"/>
                <a:stretch>
                  <a:fillRect l="-370" t="-25000" r="-3333" b="-458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5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720" y="1945448"/>
            <a:ext cx="1643585" cy="1688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42" y="1184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Focusing aerogel optimization (1)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3" y="1683970"/>
            <a:ext cx="2095580" cy="3920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960" y="1848769"/>
            <a:ext cx="1570403" cy="168347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36739" y="2266431"/>
            <a:ext cx="300625" cy="31001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7" name="Прямая соединительная линия 6"/>
          <p:cNvCxnSpPr>
            <a:endCxn id="10" idx="0"/>
          </p:cNvCxnSpPr>
          <p:nvPr/>
        </p:nvCxnSpPr>
        <p:spPr>
          <a:xfrm flipV="1">
            <a:off x="1258868" y="1945450"/>
            <a:ext cx="3145645" cy="3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8866" y="2576448"/>
            <a:ext cx="2808962" cy="9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5944" y="414618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1.05 −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30566" y="3633456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47338" y="3637401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60179" y="3637401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5944" y="4408059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+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216666" y="3532242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46731" y="3536187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472855" y="3536187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606859" y="3536186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76913" y="4091647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1.05 −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7674802" y="4376529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</a:t>
            </a:r>
            <a:endParaRPr lang="ru-RU" sz="1350" dirty="0"/>
          </a:p>
        </p:txBody>
      </p:sp>
      <p:sp>
        <p:nvSpPr>
          <p:cNvPr id="41" name="TextBox 40"/>
          <p:cNvSpPr txBox="1"/>
          <p:nvPr/>
        </p:nvSpPr>
        <p:spPr>
          <a:xfrm>
            <a:off x="7675397" y="4683725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+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cxnSp>
        <p:nvCxnSpPr>
          <p:cNvPr id="43" name="Соединительная линия уступом 42"/>
          <p:cNvCxnSpPr>
            <a:endCxn id="39" idx="1"/>
          </p:cNvCxnSpPr>
          <p:nvPr/>
        </p:nvCxnSpPr>
        <p:spPr>
          <a:xfrm>
            <a:off x="7291554" y="3876400"/>
            <a:ext cx="385359" cy="365288"/>
          </a:xfrm>
          <a:prstGeom prst="bentConnector3">
            <a:avLst>
              <a:gd name="adj1" fmla="val -1906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endCxn id="40" idx="1"/>
          </p:cNvCxnSpPr>
          <p:nvPr/>
        </p:nvCxnSpPr>
        <p:spPr>
          <a:xfrm rot="16200000" flipH="1">
            <a:off x="7221155" y="4072924"/>
            <a:ext cx="650171" cy="257123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endCxn id="41" idx="1"/>
          </p:cNvCxnSpPr>
          <p:nvPr/>
        </p:nvCxnSpPr>
        <p:spPr>
          <a:xfrm rot="16200000" flipH="1">
            <a:off x="7132134" y="4290505"/>
            <a:ext cx="957366" cy="129156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14" idx="1"/>
          </p:cNvCxnSpPr>
          <p:nvPr/>
        </p:nvCxnSpPr>
        <p:spPr>
          <a:xfrm rot="16200000" flipH="1">
            <a:off x="4224172" y="3944459"/>
            <a:ext cx="352756" cy="350784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endCxn id="19" idx="1"/>
          </p:cNvCxnSpPr>
          <p:nvPr/>
        </p:nvCxnSpPr>
        <p:spPr>
          <a:xfrm rot="16200000" flipH="1">
            <a:off x="4205162" y="4187322"/>
            <a:ext cx="618276" cy="123283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10422" y="1456369"/>
            <a:ext cx="11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layers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6749195" y="1456369"/>
            <a:ext cx="13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layers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48538" y="5871053"/>
                <a:ext cx="5526262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Optimize </a:t>
                </a:r>
                <a:r>
                  <a:rPr lang="en-US" sz="2000" dirty="0"/>
                  <a:t>Cherenkov angle </a:t>
                </a:r>
                <a:r>
                  <a:rPr lang="en-US" sz="2000" dirty="0">
                    <a:latin typeface="+mn-lt"/>
                  </a:rPr>
                  <a:t>resolution by varying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endParaRPr lang="ru-R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38" y="5871053"/>
                <a:ext cx="552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16" y="1113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Focusing aerogel optimization (2)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DPC photon detector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3528" y="1687526"/>
            <a:ext cx="4005072" cy="2676144"/>
            <a:chOff x="323528" y="1687526"/>
            <a:chExt cx="4005072" cy="2676144"/>
          </a:xfrm>
        </p:grpSpPr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1687526"/>
              <a:ext cx="4005072" cy="26761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03119" y="1858056"/>
              <a:ext cx="1059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Two layers</a:t>
              </a:r>
              <a:endParaRPr lang="ru-RU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648" y="4431728"/>
                <a:ext cx="2304256" cy="115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Optimal values: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1.03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−0.27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+0.33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θ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7.7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mrad</a:t>
                </a: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1728"/>
                <a:ext cx="2304256" cy="1159420"/>
              </a:xfrm>
              <a:prstGeom prst="rect">
                <a:avLst/>
              </a:prstGeom>
              <a:blipFill rotWithShape="0">
                <a:blip r:embed="rId6"/>
                <a:stretch>
                  <a:fillRect l="-2116" t="-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4572000" y="1690706"/>
            <a:ext cx="4005072" cy="2676144"/>
            <a:chOff x="4572000" y="1690706"/>
            <a:chExt cx="4005072" cy="2676144"/>
          </a:xfrm>
        </p:grpSpPr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690706"/>
              <a:ext cx="4005072" cy="26761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79465" y="1858056"/>
              <a:ext cx="1195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Three layers</a:t>
              </a:r>
              <a:endParaRPr lang="ru-RU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667358" y="4436498"/>
                <a:ext cx="2646100" cy="930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Optimal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values</m:t>
                      </m:r>
                      <m:r>
                        <m:rPr>
                          <m:nor/>
                        </m:rPr>
                        <a:rPr lang="en-US" dirty="0"/>
                        <m:t>: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−0.27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24</m:t>
                          </m:r>
                        </m:sup>
                      </m:sSub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θ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5</m:t>
                    </m:r>
                    <m:r>
                      <a:rPr lang="en-US" i="1">
                        <a:latin typeface="Cambria Math" charset="0"/>
                      </a:rPr>
                      <m:t>.</m:t>
                    </m:r>
                    <m:r>
                      <a:rPr lang="en-US" b="0" i="1" smtClean="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mrad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58" y="4436498"/>
                <a:ext cx="2646100" cy="930511"/>
              </a:xfrm>
              <a:prstGeom prst="rect">
                <a:avLst/>
              </a:prstGeom>
              <a:blipFill rotWithShape="0">
                <a:blip r:embed="rId8"/>
                <a:stretch>
                  <a:fillRect l="-461" t="-7895" b="-19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79712" y="5659206"/>
            <a:ext cx="592912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3-layer aerogel was chosen for the following simulation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A117B-8E9B-458D-B370-FDA3CCB6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8" y="181655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 FRICH PID vs momentum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H12700 photon detector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A4038D-7E9F-48B0-AC46-7D90838E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04F3F2-3801-4D44-99E3-090CCBBA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BCC5CA-46C5-4593-96C7-9E709E19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6C32C-661A-455D-9909-1C694F96275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997" y="2511879"/>
            <a:ext cx="4271010" cy="2842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3D273-06D2-4EE1-AC13-16F726AECB49}"/>
              </a:ext>
            </a:extLst>
          </p:cNvPr>
          <p:cNvSpPr txBox="1"/>
          <p:nvPr/>
        </p:nvSpPr>
        <p:spPr>
          <a:xfrm>
            <a:off x="3419871" y="4096055"/>
            <a:ext cx="648072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cs typeface="Calibri" panose="020F0502020204030204" pitchFamily="34" charset="0"/>
              </a:rPr>
              <a:t>●</a:t>
            </a:r>
            <a:r>
              <a:rPr lang="en-US" dirty="0">
                <a:cs typeface="Calibri" panose="020F0502020204030204" pitchFamily="34" charset="0"/>
              </a:rPr>
              <a:t>  </a:t>
            </a:r>
            <a:r>
              <a:rPr lang="el-GR" dirty="0">
                <a:cs typeface="Calibri" panose="020F0502020204030204" pitchFamily="34" charset="0"/>
              </a:rPr>
              <a:t>π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l-GR" dirty="0">
                <a:cs typeface="Calibri" panose="020F0502020204030204" pitchFamily="34" charset="0"/>
              </a:rPr>
              <a:t>○</a:t>
            </a:r>
            <a:r>
              <a:rPr lang="en-US" dirty="0">
                <a:cs typeface="Calibri" panose="020F0502020204030204" pitchFamily="34" charset="0"/>
              </a:rPr>
              <a:t>  K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9B1E4-D7D8-4CDC-80A7-67A27F45757C}"/>
              </a:ext>
            </a:extLst>
          </p:cNvPr>
          <p:cNvSpPr txBox="1"/>
          <p:nvPr/>
        </p:nvSpPr>
        <p:spPr>
          <a:xfrm>
            <a:off x="683474" y="1697032"/>
            <a:ext cx="3814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Reconstruction efficiency</a:t>
            </a:r>
          </a:p>
          <a:p>
            <a:pPr algn="ctr"/>
            <a:r>
              <a:rPr lang="en-US" sz="1600" dirty="0"/>
              <a:t>(reconstructed </a:t>
            </a:r>
            <a:r>
              <a:rPr lang="el-GR" sz="1600" dirty="0"/>
              <a:t>β</a:t>
            </a:r>
            <a:r>
              <a:rPr lang="en-US" sz="1600" dirty="0"/>
              <a:t> is within ±3</a:t>
            </a:r>
            <a:r>
              <a:rPr lang="el-GR" sz="1600" dirty="0"/>
              <a:t>σ</a:t>
            </a:r>
            <a:r>
              <a:rPr lang="en-US" sz="1600" dirty="0"/>
              <a:t> of expected)</a:t>
            </a:r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55C72-71EF-44AB-AECE-30B34EF80433}"/>
              </a:ext>
            </a:extLst>
          </p:cNvPr>
          <p:cNvSpPr txBox="1"/>
          <p:nvPr/>
        </p:nvSpPr>
        <p:spPr>
          <a:xfrm>
            <a:off x="5653606" y="16970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identification efficiency at 1% </a:t>
            </a:r>
            <a:r>
              <a:rPr lang="el-GR" dirty="0">
                <a:cs typeface="Calibri" panose="020F0502020204030204" pitchFamily="34" charset="0"/>
              </a:rPr>
              <a:t>π</a:t>
            </a:r>
            <a:r>
              <a:rPr lang="en-US" dirty="0">
                <a:cs typeface="Calibri" panose="020F0502020204030204" pitchFamily="34" charset="0"/>
              </a:rPr>
              <a:t> misidentification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CE924-D5AB-49D4-9BF5-7B1FD6AB53A8}"/>
              </a:ext>
            </a:extLst>
          </p:cNvPr>
          <p:cNvSpPr txBox="1"/>
          <p:nvPr/>
        </p:nvSpPr>
        <p:spPr>
          <a:xfrm rot="16200000" flipH="1">
            <a:off x="-73089" y="2588936"/>
            <a:ext cx="53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n-US" baseline="-25000" dirty="0"/>
              <a:t>reg</a:t>
            </a:r>
            <a:endParaRPr lang="ru-RU" baseline="-25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E786E95-20D4-4A83-80CF-C1D628FA1476}"/>
              </a:ext>
            </a:extLst>
          </p:cNvPr>
          <p:cNvGrpSpPr/>
          <p:nvPr/>
        </p:nvGrpSpPr>
        <p:grpSpPr>
          <a:xfrm>
            <a:off x="4579437" y="2511879"/>
            <a:ext cx="4537767" cy="3018421"/>
            <a:chOff x="4579437" y="2511879"/>
            <a:chExt cx="4537767" cy="301842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65E88D9-BB0A-4DC6-ABD8-D6A31AAE2354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97299" y="2511879"/>
              <a:ext cx="4319905" cy="288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4A2136-35BD-432C-BF6A-9964A79CAEE4}"/>
                </a:ext>
              </a:extLst>
            </p:cNvPr>
            <p:cNvSpPr txBox="1"/>
            <p:nvPr/>
          </p:nvSpPr>
          <p:spPr>
            <a:xfrm rot="16200000" flipH="1">
              <a:off x="4551502" y="2588937"/>
              <a:ext cx="425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/>
                <a:t>ε</a:t>
              </a:r>
              <a:r>
                <a:rPr lang="en-US" baseline="-25000" dirty="0"/>
                <a:t>K</a:t>
              </a:r>
              <a:endParaRPr lang="ru-RU" baseline="-25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ED74F-A348-4F5B-BD55-07BBE9CBC2AB}"/>
                </a:ext>
              </a:extLst>
            </p:cNvPr>
            <p:cNvSpPr txBox="1"/>
            <p:nvPr/>
          </p:nvSpPr>
          <p:spPr>
            <a:xfrm flipH="1">
              <a:off x="7867891" y="5160968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P, GeV/c</a:t>
              </a:r>
              <a:endParaRPr lang="ru-RU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F726E6-52A0-46B8-8982-677763766101}"/>
              </a:ext>
            </a:extLst>
          </p:cNvPr>
          <p:cNvSpPr txBox="1"/>
          <p:nvPr/>
        </p:nvSpPr>
        <p:spPr>
          <a:xfrm flipH="1">
            <a:off x="3346092" y="5110089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P, GeV/c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267D87-923C-487E-B101-E0ADF267E3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555" y="2511879"/>
            <a:ext cx="4271010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25446E-C8E5-4677-8E01-872AC33FBEFA}"/>
              </a:ext>
            </a:extLst>
          </p:cNvPr>
          <p:cNvSpPr txBox="1"/>
          <p:nvPr/>
        </p:nvSpPr>
        <p:spPr>
          <a:xfrm>
            <a:off x="3286521" y="4096055"/>
            <a:ext cx="648072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cs typeface="Calibri" panose="020F0502020204030204" pitchFamily="34" charset="0"/>
              </a:rPr>
              <a:t>●</a:t>
            </a:r>
            <a:r>
              <a:rPr lang="en-US" dirty="0">
                <a:cs typeface="Calibri" panose="020F0502020204030204" pitchFamily="34" charset="0"/>
              </a:rPr>
              <a:t>  </a:t>
            </a:r>
            <a:r>
              <a:rPr lang="el-GR" dirty="0">
                <a:cs typeface="Calibri" panose="020F0502020204030204" pitchFamily="34" charset="0"/>
              </a:rPr>
              <a:t>π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l-GR" dirty="0">
                <a:cs typeface="Calibri" panose="020F0502020204030204" pitchFamily="34" charset="0"/>
              </a:rPr>
              <a:t>○</a:t>
            </a:r>
            <a:r>
              <a:rPr lang="en-US" dirty="0">
                <a:cs typeface="Calibri" panose="020F0502020204030204" pitchFamily="34" charset="0"/>
              </a:rPr>
              <a:t>  K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F126E-8927-4243-A7FA-080A7CDF195B}"/>
              </a:ext>
            </a:extLst>
          </p:cNvPr>
          <p:cNvSpPr txBox="1"/>
          <p:nvPr/>
        </p:nvSpPr>
        <p:spPr>
          <a:xfrm rot="16200000" flipH="1">
            <a:off x="18469" y="2533010"/>
            <a:ext cx="537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n-US" baseline="-25000" dirty="0"/>
              <a:t>reg</a:t>
            </a:r>
            <a:endParaRPr lang="ru-RU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236422-5159-4035-949B-56615573EF13}"/>
              </a:ext>
            </a:extLst>
          </p:cNvPr>
          <p:cNvSpPr txBox="1"/>
          <p:nvPr/>
        </p:nvSpPr>
        <p:spPr>
          <a:xfrm flipH="1">
            <a:off x="3346092" y="5141345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P, GeV/c</a:t>
            </a:r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4EC949E-C7B8-49BD-B5C9-D2C8D280E4DF}"/>
              </a:ext>
            </a:extLst>
          </p:cNvPr>
          <p:cNvGrpSpPr/>
          <p:nvPr/>
        </p:nvGrpSpPr>
        <p:grpSpPr>
          <a:xfrm>
            <a:off x="73756" y="2449149"/>
            <a:ext cx="4462234" cy="3061529"/>
            <a:chOff x="73756" y="2449149"/>
            <a:chExt cx="4462234" cy="306152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81ABD80-1802-4813-BB6C-72E1AAD14DD5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4980" y="2511880"/>
              <a:ext cx="4271010" cy="288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A02CB0-5C18-4E08-9640-4CC858687AE3}"/>
                </a:ext>
              </a:extLst>
            </p:cNvPr>
            <p:cNvSpPr txBox="1"/>
            <p:nvPr/>
          </p:nvSpPr>
          <p:spPr>
            <a:xfrm>
              <a:off x="3257946" y="4096056"/>
              <a:ext cx="648072" cy="64633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>
                  <a:cs typeface="Calibri" panose="020F0502020204030204" pitchFamily="34" charset="0"/>
                </a:rPr>
                <a:t>●</a:t>
              </a:r>
              <a:r>
                <a:rPr lang="en-US" dirty="0">
                  <a:cs typeface="Calibri" panose="020F0502020204030204" pitchFamily="34" charset="0"/>
                </a:rPr>
                <a:t>  </a:t>
              </a:r>
              <a:r>
                <a:rPr lang="el-GR" dirty="0">
                  <a:cs typeface="Calibri" panose="020F0502020204030204" pitchFamily="34" charset="0"/>
                </a:rPr>
                <a:t>π</a:t>
              </a:r>
              <a:endParaRPr lang="en-US" dirty="0">
                <a:cs typeface="Calibri" panose="020F0502020204030204" pitchFamily="34" charset="0"/>
              </a:endParaRPr>
            </a:p>
            <a:p>
              <a:r>
                <a:rPr lang="el-GR" dirty="0">
                  <a:cs typeface="Calibri" panose="020F0502020204030204" pitchFamily="34" charset="0"/>
                </a:rPr>
                <a:t>○</a:t>
              </a:r>
              <a:r>
                <a:rPr lang="en-US" dirty="0">
                  <a:cs typeface="Calibri" panose="020F0502020204030204" pitchFamily="34" charset="0"/>
                </a:rPr>
                <a:t>  K</a:t>
              </a:r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C56C11-BE80-4D10-90E0-BA91C1EFC566}"/>
                </a:ext>
              </a:extLst>
            </p:cNvPr>
            <p:cNvSpPr txBox="1"/>
            <p:nvPr/>
          </p:nvSpPr>
          <p:spPr>
            <a:xfrm rot="16200000" flipH="1">
              <a:off x="-10106" y="2533011"/>
              <a:ext cx="537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/>
                <a:t>ε</a:t>
              </a:r>
              <a:r>
                <a:rPr lang="en-US" baseline="-25000" dirty="0"/>
                <a:t>reg</a:t>
              </a:r>
              <a:endParaRPr lang="ru-RU" baseline="-25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0D6767-31B1-4234-B532-EF8BF6C9C793}"/>
                </a:ext>
              </a:extLst>
            </p:cNvPr>
            <p:cNvSpPr txBox="1"/>
            <p:nvPr/>
          </p:nvSpPr>
          <p:spPr>
            <a:xfrm flipH="1">
              <a:off x="3317517" y="5141346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P, GeV/c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3637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E03C7-E936-434F-B4F5-96B86523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 FRICH PID uniformity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H12700 PD, p</a:t>
            </a:r>
            <a:r>
              <a:rPr lang="en-US" sz="32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−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beam@ 10 GeV/c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EE5DD4-9DD0-4B7A-9A1A-F5F4070D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7DE0DD-5EE9-42EC-A683-3394106F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02A584-A8EA-4129-8674-EC471390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911218-7274-48B9-8090-2D557EFBC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37680"/>
            <a:ext cx="3710886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A2BEDA-73E0-4923-8A65-C537148151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337680"/>
            <a:ext cx="3710886" cy="25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93FE34-E53E-4662-8431-8581E3AF53BC}"/>
              </a:ext>
            </a:extLst>
          </p:cNvPr>
          <p:cNvSpPr txBox="1"/>
          <p:nvPr/>
        </p:nvSpPr>
        <p:spPr>
          <a:xfrm>
            <a:off x="1454274" y="1253272"/>
            <a:ext cx="202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70C0"/>
                </a:solidFill>
                <a:cs typeface="Calibri" panose="020F0502020204030204" pitchFamily="34" charset="0"/>
              </a:rPr>
              <a:t>π</a:t>
            </a:r>
            <a:r>
              <a:rPr lang="en-US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Calibri" panose="020F0502020204030204" pitchFamily="34" charset="0"/>
              </a:rPr>
              <a:t>reco</a:t>
            </a:r>
            <a:r>
              <a:rPr lang="en-US" dirty="0">
                <a:solidFill>
                  <a:srgbClr val="0070C0"/>
                </a:solidFill>
                <a:cs typeface="Calibri" panose="020F0502020204030204" pitchFamily="34" charset="0"/>
              </a:rPr>
              <a:t> efficiency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63F29-E983-4791-A69D-BCDDF77A691C}"/>
              </a:ext>
            </a:extLst>
          </p:cNvPr>
          <p:cNvSpPr txBox="1"/>
          <p:nvPr/>
        </p:nvSpPr>
        <p:spPr>
          <a:xfrm>
            <a:off x="5918770" y="1247775"/>
            <a:ext cx="202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Calibri" panose="020F0502020204030204" pitchFamily="34" charset="0"/>
              </a:rPr>
              <a:t>K </a:t>
            </a:r>
            <a:r>
              <a:rPr lang="en-US" dirty="0" err="1">
                <a:solidFill>
                  <a:srgbClr val="C00000"/>
                </a:solidFill>
                <a:cs typeface="Calibri" panose="020F0502020204030204" pitchFamily="34" charset="0"/>
              </a:rPr>
              <a:t>reco</a:t>
            </a:r>
            <a:r>
              <a:rPr lang="en-US" dirty="0">
                <a:solidFill>
                  <a:srgbClr val="C00000"/>
                </a:solidFill>
                <a:cs typeface="Calibri" panose="020F0502020204030204" pitchFamily="34" charset="0"/>
              </a:rPr>
              <a:t> efficiency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92DEF-8434-425F-BF34-E04A8E82398D}"/>
              </a:ext>
            </a:extLst>
          </p:cNvPr>
          <p:cNvSpPr txBox="1"/>
          <p:nvPr/>
        </p:nvSpPr>
        <p:spPr>
          <a:xfrm>
            <a:off x="537811" y="4873989"/>
            <a:ext cx="2233989" cy="92333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K identification efficiency at 2% </a:t>
            </a:r>
            <a:r>
              <a:rPr lang="el-GR" dirty="0">
                <a:solidFill>
                  <a:schemeClr val="tx1"/>
                </a:solidFill>
                <a:cs typeface="Calibri" panose="020F0502020204030204" pitchFamily="34" charset="0"/>
              </a:rPr>
              <a:t>π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misidentification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E3FC82-B49F-46A2-A9FB-282E185EB677}"/>
              </a:ext>
            </a:extLst>
          </p:cNvPr>
          <p:cNvGrpSpPr/>
          <p:nvPr/>
        </p:nvGrpSpPr>
        <p:grpSpPr>
          <a:xfrm>
            <a:off x="2577667" y="3812053"/>
            <a:ext cx="4341628" cy="3045947"/>
            <a:chOff x="3175833" y="3766513"/>
            <a:chExt cx="4341628" cy="30459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16CFBC-99FD-4624-83C4-C249AB96C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4013" y="3766513"/>
              <a:ext cx="4213448" cy="286128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FC500-0900-440B-9F6F-AB458AE9642A}"/>
                </a:ext>
              </a:extLst>
            </p:cNvPr>
            <p:cNvSpPr txBox="1"/>
            <p:nvPr/>
          </p:nvSpPr>
          <p:spPr>
            <a:xfrm>
              <a:off x="6598124" y="6443128"/>
              <a:ext cx="8378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X (cm)</a:t>
              </a:r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E9615E-0304-468D-A091-13D4147DE698}"/>
                </a:ext>
              </a:extLst>
            </p:cNvPr>
            <p:cNvSpPr txBox="1"/>
            <p:nvPr/>
          </p:nvSpPr>
          <p:spPr>
            <a:xfrm rot="16200000">
              <a:off x="2941595" y="4080438"/>
              <a:ext cx="8378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Y (cm)</a:t>
              </a:r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F32100-76BA-40D0-AD74-810335E23B08}"/>
              </a:ext>
            </a:extLst>
          </p:cNvPr>
          <p:cNvSpPr txBox="1"/>
          <p:nvPr/>
        </p:nvSpPr>
        <p:spPr>
          <a:xfrm rot="16200000">
            <a:off x="222963" y="1644506"/>
            <a:ext cx="8378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 (cm)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02743-FEC9-49B7-9360-B6F90F320C11}"/>
              </a:ext>
            </a:extLst>
          </p:cNvPr>
          <p:cNvSpPr txBox="1"/>
          <p:nvPr/>
        </p:nvSpPr>
        <p:spPr>
          <a:xfrm>
            <a:off x="7694633" y="3701126"/>
            <a:ext cx="8378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 (cm)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06257B-6D3A-4643-ABAE-06F0426918E9}"/>
              </a:ext>
            </a:extLst>
          </p:cNvPr>
          <p:cNvSpPr txBox="1"/>
          <p:nvPr/>
        </p:nvSpPr>
        <p:spPr>
          <a:xfrm>
            <a:off x="3368861" y="3701126"/>
            <a:ext cx="841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 (cm)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5FDC3-517F-4F73-8C2A-7D403493CB52}"/>
              </a:ext>
            </a:extLst>
          </p:cNvPr>
          <p:cNvSpPr txBox="1"/>
          <p:nvPr/>
        </p:nvSpPr>
        <p:spPr>
          <a:xfrm rot="16200000">
            <a:off x="4709266" y="1644418"/>
            <a:ext cx="837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 (cm)</a:t>
            </a:r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FB991AC-662C-4928-8DB2-8F7C51533B3A}"/>
              </a:ext>
            </a:extLst>
          </p:cNvPr>
          <p:cNvGrpSpPr/>
          <p:nvPr/>
        </p:nvGrpSpPr>
        <p:grpSpPr>
          <a:xfrm>
            <a:off x="4943417" y="1337680"/>
            <a:ext cx="3843526" cy="2732778"/>
            <a:chOff x="4943417" y="1337680"/>
            <a:chExt cx="3843526" cy="273277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82B3FCA-3894-43EE-9C88-904803D28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7" y="1337680"/>
              <a:ext cx="3710886" cy="25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A094EB-914E-4BE0-9BF4-ED05C2BA5385}"/>
                </a:ext>
              </a:extLst>
            </p:cNvPr>
            <p:cNvSpPr txBox="1"/>
            <p:nvPr/>
          </p:nvSpPr>
          <p:spPr>
            <a:xfrm>
              <a:off x="7694634" y="3701126"/>
              <a:ext cx="8378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X (cm)</a:t>
              </a:r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A0DAE1-EAEE-4CA7-9B11-576EA9315739}"/>
                </a:ext>
              </a:extLst>
            </p:cNvPr>
            <p:cNvSpPr txBox="1"/>
            <p:nvPr/>
          </p:nvSpPr>
          <p:spPr>
            <a:xfrm rot="16200000">
              <a:off x="4709267" y="1644418"/>
              <a:ext cx="837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Y (cm)</a:t>
              </a:r>
              <a:endParaRPr lang="ru-RU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7C52-18F3-40CA-95EA-9A652E4594EE}"/>
              </a:ext>
            </a:extLst>
          </p:cNvPr>
          <p:cNvGrpSpPr/>
          <p:nvPr/>
        </p:nvGrpSpPr>
        <p:grpSpPr>
          <a:xfrm>
            <a:off x="457202" y="1337680"/>
            <a:ext cx="3865245" cy="2732778"/>
            <a:chOff x="457202" y="1337680"/>
            <a:chExt cx="3865245" cy="273277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85BD6AD-4152-4753-B9EA-0306BD8C5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1" y="1337680"/>
              <a:ext cx="3710886" cy="25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99118A-4D58-449F-878E-10FD231F51C6}"/>
                </a:ext>
              </a:extLst>
            </p:cNvPr>
            <p:cNvSpPr txBox="1"/>
            <p:nvPr/>
          </p:nvSpPr>
          <p:spPr>
            <a:xfrm rot="16200000">
              <a:off x="222964" y="1644506"/>
              <a:ext cx="8378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Y (cm)</a:t>
              </a:r>
              <a:endParaRPr lang="ru-R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848FD2-6F53-4BC8-B407-69E3F799F879}"/>
                </a:ext>
              </a:extLst>
            </p:cNvPr>
            <p:cNvSpPr txBox="1"/>
            <p:nvPr/>
          </p:nvSpPr>
          <p:spPr>
            <a:xfrm>
              <a:off x="3368862" y="3701126"/>
              <a:ext cx="841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X (cm)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5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80444-6297-4824-9826-F3719D70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C1E91-EB11-47B8-B799-1CB368AB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PANDA Forward RICH design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Mirror samples measurements</a:t>
            </a:r>
          </a:p>
          <a:p>
            <a:r>
              <a:rPr lang="en-US" dirty="0"/>
              <a:t>Preliminary beam test results</a:t>
            </a:r>
          </a:p>
          <a:p>
            <a:r>
              <a:rPr lang="en-US" dirty="0"/>
              <a:t>Conclusion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5A664-01EF-4EB0-AC9A-3E6A7BB3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30401-8BA8-4928-8E11-A1A9EDD5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F85DB-534E-4B71-AB2E-8CE1049F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3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Mirrors for Forward RICH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89" y="1068091"/>
            <a:ext cx="8229600" cy="1496813"/>
          </a:xfrm>
        </p:spPr>
        <p:txBody>
          <a:bodyPr>
            <a:noAutofit/>
          </a:bodyPr>
          <a:lstStyle/>
          <a:p>
            <a:r>
              <a:rPr lang="en-US" sz="2000" dirty="0"/>
              <a:t>Float glass + Al + SiO</a:t>
            </a:r>
            <a:r>
              <a:rPr lang="en-US" sz="2000" baseline="-25000" dirty="0"/>
              <a:t>2</a:t>
            </a:r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>Requirements on flatness for float glass (few </a:t>
            </a:r>
            <a:r>
              <a:rPr lang="en-US" sz="2000" dirty="0" err="1">
                <a:solidFill>
                  <a:schemeClr val="tx2"/>
                </a:solidFill>
              </a:rPr>
              <a:t>μm</a:t>
            </a:r>
            <a:r>
              <a:rPr lang="en-US" sz="2000" dirty="0">
                <a:solidFill>
                  <a:schemeClr val="tx2"/>
                </a:solidFill>
              </a:rPr>
              <a:t>) are met.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Mirror samples from two producers were obtained and compared by reflectivity.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Рисунок 20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268" y="2582835"/>
            <a:ext cx="3600000" cy="170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20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487" y="2642601"/>
            <a:ext cx="3600000" cy="158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4983" y="4535359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Samples from the Tomsk Institute of High-Current Electronics: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Float glass(4mm)+Al+SiO</a:t>
            </a:r>
            <a:r>
              <a:rPr lang="en-US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4535359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Samples from BINP: Glass(2mm)+Al+MgF</a:t>
            </a:r>
            <a:r>
              <a:rPr lang="en-US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52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DF9D2A1-1D91-47DC-9699-5AE98287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Mirror reflectance measurements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F4EFF-1EB0-4FFD-B7DC-C7E66270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BFB00-50D4-4306-920A-CC03693A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4C40E-9754-4338-B2E0-195187B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9777870-26B1-4572-828D-3B1522BBC25D}"/>
              </a:ext>
            </a:extLst>
          </p:cNvPr>
          <p:cNvGrpSpPr/>
          <p:nvPr/>
        </p:nvGrpSpPr>
        <p:grpSpPr>
          <a:xfrm>
            <a:off x="3311348" y="1282375"/>
            <a:ext cx="5582829" cy="2664296"/>
            <a:chOff x="457200" y="1628800"/>
            <a:chExt cx="5538592" cy="2664296"/>
          </a:xfrm>
        </p:grpSpPr>
        <p:graphicFrame>
          <p:nvGraphicFramePr>
            <p:cNvPr id="8" name="Диаграмма 7">
              <a:extLst>
                <a:ext uri="{FF2B5EF4-FFF2-40B4-BE49-F238E27FC236}">
                  <a16:creationId xmlns:a16="http://schemas.microsoft.com/office/drawing/2014/main" id="{44377DEA-9F83-423A-B14C-37038CA4CD5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70107733"/>
                </p:ext>
              </p:extLst>
            </p:nvPr>
          </p:nvGraphicFramePr>
          <p:xfrm>
            <a:off x="457200" y="1628800"/>
            <a:ext cx="5225194" cy="266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7C6849-266C-4F8A-8CA9-A7BD223C0308}"/>
                </a:ext>
              </a:extLst>
            </p:cNvPr>
            <p:cNvSpPr txBox="1"/>
            <p:nvPr/>
          </p:nvSpPr>
          <p:spPr>
            <a:xfrm>
              <a:off x="4750108" y="2237480"/>
              <a:ext cx="1089138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130-1 with </a:t>
              </a:r>
              <a:b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monochromator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B066CA-9EFA-452D-9620-976FBEA88581}"/>
                </a:ext>
              </a:extLst>
            </p:cNvPr>
            <p:cNvSpPr txBox="1"/>
            <p:nvPr/>
          </p:nvSpPr>
          <p:spPr>
            <a:xfrm>
              <a:off x="5206793" y="2942591"/>
              <a:ext cx="788999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laser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авая фигурная скобка 10">
              <a:extLst>
                <a:ext uri="{FF2B5EF4-FFF2-40B4-BE49-F238E27FC236}">
                  <a16:creationId xmlns:a16="http://schemas.microsoft.com/office/drawing/2014/main" id="{C8EE6240-9207-457B-B794-627AC9A5FB7B}"/>
                </a:ext>
              </a:extLst>
            </p:cNvPr>
            <p:cNvSpPr/>
            <p:nvPr/>
          </p:nvSpPr>
          <p:spPr>
            <a:xfrm>
              <a:off x="5110894" y="2685072"/>
              <a:ext cx="144016" cy="79203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8751FE7-1744-467C-849D-C0286F7FA9A1}"/>
              </a:ext>
            </a:extLst>
          </p:cNvPr>
          <p:cNvGrpSpPr/>
          <p:nvPr/>
        </p:nvGrpSpPr>
        <p:grpSpPr>
          <a:xfrm>
            <a:off x="3311348" y="3827319"/>
            <a:ext cx="5563344" cy="2664297"/>
            <a:chOff x="457200" y="3943625"/>
            <a:chExt cx="5563344" cy="2664297"/>
          </a:xfrm>
        </p:grpSpPr>
        <p:graphicFrame>
          <p:nvGraphicFramePr>
            <p:cNvPr id="13" name="Диаграмма 12">
              <a:extLst>
                <a:ext uri="{FF2B5EF4-FFF2-40B4-BE49-F238E27FC236}">
                  <a16:creationId xmlns:a16="http://schemas.microsoft.com/office/drawing/2014/main" id="{8EA73F46-5B6A-42D3-9CFA-34EEB60BE7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9838915"/>
                </p:ext>
              </p:extLst>
            </p:nvPr>
          </p:nvGraphicFramePr>
          <p:xfrm>
            <a:off x="457200" y="3943625"/>
            <a:ext cx="5266928" cy="2664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70DF9F-C3E8-49AE-A58B-873D5F534089}"/>
                </a:ext>
              </a:extLst>
            </p:cNvPr>
            <p:cNvSpPr txBox="1"/>
            <p:nvPr/>
          </p:nvSpPr>
          <p:spPr>
            <a:xfrm>
              <a:off x="4784396" y="4666054"/>
              <a:ext cx="109783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260-3 with </a:t>
              </a:r>
              <a:b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monochromator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D9110B-BBC6-4199-B4B6-F6A07359A100}"/>
                </a:ext>
              </a:extLst>
            </p:cNvPr>
            <p:cNvSpPr txBox="1"/>
            <p:nvPr/>
          </p:nvSpPr>
          <p:spPr>
            <a:xfrm>
              <a:off x="5225243" y="5250930"/>
              <a:ext cx="79530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laser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авая фигурная скобка 15">
              <a:extLst>
                <a:ext uri="{FF2B5EF4-FFF2-40B4-BE49-F238E27FC236}">
                  <a16:creationId xmlns:a16="http://schemas.microsoft.com/office/drawing/2014/main" id="{F6A15EEB-00A0-410A-8651-6D4876C02907}"/>
                </a:ext>
              </a:extLst>
            </p:cNvPr>
            <p:cNvSpPr/>
            <p:nvPr/>
          </p:nvSpPr>
          <p:spPr>
            <a:xfrm>
              <a:off x="5122228" y="5114398"/>
              <a:ext cx="147557" cy="5345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8A3D7B3-0FF5-493F-B796-684D0B40AF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" y="2987578"/>
            <a:ext cx="3094339" cy="177761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ACE50A-F9D4-4993-B318-34BD72DDCD37}"/>
              </a:ext>
            </a:extLst>
          </p:cNvPr>
          <p:cNvSpPr/>
          <p:nvPr/>
        </p:nvSpPr>
        <p:spPr>
          <a:xfrm>
            <a:off x="841205" y="1998933"/>
            <a:ext cx="1749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V-W scheme for reflectance measurement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6C77A-DA0B-41A8-AC08-4DC63842DFB1}"/>
              </a:ext>
            </a:extLst>
          </p:cNvPr>
          <p:cNvSpPr txBox="1"/>
          <p:nvPr/>
        </p:nvSpPr>
        <p:spPr>
          <a:xfrm>
            <a:off x="207864" y="2987578"/>
            <a:ext cx="98667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Light source</a:t>
            </a:r>
            <a:endParaRPr lang="ru-RU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4A58B-5D43-4972-9A47-6D10CDAFAB21}"/>
              </a:ext>
            </a:extLst>
          </p:cNvPr>
          <p:cNvSpPr txBox="1"/>
          <p:nvPr/>
        </p:nvSpPr>
        <p:spPr>
          <a:xfrm>
            <a:off x="2069179" y="2922263"/>
            <a:ext cx="12915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Monochromator slit</a:t>
            </a:r>
            <a:endParaRPr lang="ru-RU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68839-5198-4001-94A6-6C3CAA7DBC6E}"/>
              </a:ext>
            </a:extLst>
          </p:cNvPr>
          <p:cNvSpPr txBox="1"/>
          <p:nvPr/>
        </p:nvSpPr>
        <p:spPr>
          <a:xfrm>
            <a:off x="2050154" y="4030538"/>
            <a:ext cx="9129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Rotated aux. mirror</a:t>
            </a:r>
            <a:endParaRPr lang="ru-RU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3AA97C-510E-4FD6-97AE-5938D90CBE3E}"/>
              </a:ext>
            </a:extLst>
          </p:cNvPr>
          <p:cNvSpPr txBox="1"/>
          <p:nvPr/>
        </p:nvSpPr>
        <p:spPr>
          <a:xfrm>
            <a:off x="540154" y="4202383"/>
            <a:ext cx="7231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Sample position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75FA4F4E-D4DD-44A0-929D-58337B9C848A}"/>
                  </a:ext>
                </a:extLst>
              </p:cNvPr>
              <p:cNvSpPr/>
              <p:nvPr/>
            </p:nvSpPr>
            <p:spPr>
              <a:xfrm>
                <a:off x="1089217" y="4998092"/>
                <a:ext cx="112287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75FA4F4E-D4DD-44A0-929D-58337B9C8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7" y="4998092"/>
                <a:ext cx="1122871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673594A-8268-4F79-9A57-02103DE0E74F}"/>
              </a:ext>
            </a:extLst>
          </p:cNvPr>
          <p:cNvSpPr txBox="1"/>
          <p:nvPr/>
        </p:nvSpPr>
        <p:spPr>
          <a:xfrm>
            <a:off x="1533419" y="4517971"/>
            <a:ext cx="32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CB1C62-9FC6-4FFE-9E82-AD085E604A64}"/>
              </a:ext>
            </a:extLst>
          </p:cNvPr>
          <p:cNvSpPr txBox="1"/>
          <p:nvPr/>
        </p:nvSpPr>
        <p:spPr>
          <a:xfrm>
            <a:off x="1734253" y="3766782"/>
            <a:ext cx="32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883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44794-8291-4834-AEFB-8C018D58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Reflectance vs angle of incidence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78EF39-F777-464A-B416-35389219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CEB66A-BD8E-4C03-B331-B7EE5AB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2F6D48-4A93-4EAC-887D-6BBCD86C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94519C6-F40C-4E64-99C6-B110A7FF4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646830"/>
              </p:ext>
            </p:extLst>
          </p:nvPr>
        </p:nvGraphicFramePr>
        <p:xfrm>
          <a:off x="3635896" y="3717032"/>
          <a:ext cx="530998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94519C6-F40C-4E64-99C6-B110A7FF4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495413"/>
              </p:ext>
            </p:extLst>
          </p:nvPr>
        </p:nvGraphicFramePr>
        <p:xfrm>
          <a:off x="3635896" y="1207308"/>
          <a:ext cx="530998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46AFB2-A6ED-4B9E-A22A-45E56F3A7232}"/>
              </a:ext>
            </a:extLst>
          </p:cNvPr>
          <p:cNvSpPr/>
          <p:nvPr/>
        </p:nvSpPr>
        <p:spPr>
          <a:xfrm>
            <a:off x="673918" y="2497368"/>
            <a:ext cx="133672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F733F0-986E-4BB6-907F-693782441A75}"/>
              </a:ext>
            </a:extLst>
          </p:cNvPr>
          <p:cNvSpPr/>
          <p:nvPr/>
        </p:nvSpPr>
        <p:spPr>
          <a:xfrm rot="20100000">
            <a:off x="1807554" y="2157410"/>
            <a:ext cx="599728" cy="2160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D34BFF67-32B2-4A6C-A8B8-5F75FCF0F180}"/>
              </a:ext>
            </a:extLst>
          </p:cNvPr>
          <p:cNvSpPr/>
          <p:nvPr/>
        </p:nvSpPr>
        <p:spPr>
          <a:xfrm>
            <a:off x="2369529" y="1522344"/>
            <a:ext cx="1095375" cy="619125"/>
          </a:xfrm>
          <a:custGeom>
            <a:avLst/>
            <a:gdLst>
              <a:gd name="connsiteX0" fmla="*/ 0 w 1095375"/>
              <a:gd name="connsiteY0" fmla="*/ 609600 h 619125"/>
              <a:gd name="connsiteX1" fmla="*/ 47625 w 1095375"/>
              <a:gd name="connsiteY1" fmla="*/ 561975 h 619125"/>
              <a:gd name="connsiteX2" fmla="*/ 66675 w 1095375"/>
              <a:gd name="connsiteY2" fmla="*/ 533400 h 619125"/>
              <a:gd name="connsiteX3" fmla="*/ 95250 w 1095375"/>
              <a:gd name="connsiteY3" fmla="*/ 504825 h 619125"/>
              <a:gd name="connsiteX4" fmla="*/ 171450 w 1095375"/>
              <a:gd name="connsiteY4" fmla="*/ 409575 h 619125"/>
              <a:gd name="connsiteX5" fmla="*/ 266700 w 1095375"/>
              <a:gd name="connsiteY5" fmla="*/ 352425 h 619125"/>
              <a:gd name="connsiteX6" fmla="*/ 323850 w 1095375"/>
              <a:gd name="connsiteY6" fmla="*/ 323850 h 619125"/>
              <a:gd name="connsiteX7" fmla="*/ 428625 w 1095375"/>
              <a:gd name="connsiteY7" fmla="*/ 342900 h 619125"/>
              <a:gd name="connsiteX8" fmla="*/ 457200 w 1095375"/>
              <a:gd name="connsiteY8" fmla="*/ 361950 h 619125"/>
              <a:gd name="connsiteX9" fmla="*/ 495300 w 1095375"/>
              <a:gd name="connsiteY9" fmla="*/ 419100 h 619125"/>
              <a:gd name="connsiteX10" fmla="*/ 514350 w 1095375"/>
              <a:gd name="connsiteY10" fmla="*/ 447675 h 619125"/>
              <a:gd name="connsiteX11" fmla="*/ 533400 w 1095375"/>
              <a:gd name="connsiteY11" fmla="*/ 504825 h 619125"/>
              <a:gd name="connsiteX12" fmla="*/ 523875 w 1095375"/>
              <a:gd name="connsiteY12" fmla="*/ 552450 h 619125"/>
              <a:gd name="connsiteX13" fmla="*/ 466725 w 1095375"/>
              <a:gd name="connsiteY13" fmla="*/ 600075 h 619125"/>
              <a:gd name="connsiteX14" fmla="*/ 409575 w 1095375"/>
              <a:gd name="connsiteY14" fmla="*/ 619125 h 619125"/>
              <a:gd name="connsiteX15" fmla="*/ 304800 w 1095375"/>
              <a:gd name="connsiteY15" fmla="*/ 552450 h 619125"/>
              <a:gd name="connsiteX16" fmla="*/ 276225 w 1095375"/>
              <a:gd name="connsiteY16" fmla="*/ 523875 h 619125"/>
              <a:gd name="connsiteX17" fmla="*/ 266700 w 1095375"/>
              <a:gd name="connsiteY17" fmla="*/ 485775 h 619125"/>
              <a:gd name="connsiteX18" fmla="*/ 257175 w 1095375"/>
              <a:gd name="connsiteY18" fmla="*/ 457200 h 619125"/>
              <a:gd name="connsiteX19" fmla="*/ 247650 w 1095375"/>
              <a:gd name="connsiteY19" fmla="*/ 390525 h 619125"/>
              <a:gd name="connsiteX20" fmla="*/ 257175 w 1095375"/>
              <a:gd name="connsiteY20" fmla="*/ 342900 h 619125"/>
              <a:gd name="connsiteX21" fmla="*/ 323850 w 1095375"/>
              <a:gd name="connsiteY21" fmla="*/ 257175 h 619125"/>
              <a:gd name="connsiteX22" fmla="*/ 381000 w 1095375"/>
              <a:gd name="connsiteY22" fmla="*/ 219075 h 619125"/>
              <a:gd name="connsiteX23" fmla="*/ 438150 w 1095375"/>
              <a:gd name="connsiteY23" fmla="*/ 171450 h 619125"/>
              <a:gd name="connsiteX24" fmla="*/ 504825 w 1095375"/>
              <a:gd name="connsiteY24" fmla="*/ 152400 h 619125"/>
              <a:gd name="connsiteX25" fmla="*/ 647700 w 1095375"/>
              <a:gd name="connsiteY25" fmla="*/ 171450 h 619125"/>
              <a:gd name="connsiteX26" fmla="*/ 676275 w 1095375"/>
              <a:gd name="connsiteY26" fmla="*/ 180975 h 619125"/>
              <a:gd name="connsiteX27" fmla="*/ 733425 w 1095375"/>
              <a:gd name="connsiteY27" fmla="*/ 209550 h 619125"/>
              <a:gd name="connsiteX28" fmla="*/ 781050 w 1095375"/>
              <a:gd name="connsiteY28" fmla="*/ 266700 h 619125"/>
              <a:gd name="connsiteX29" fmla="*/ 800100 w 1095375"/>
              <a:gd name="connsiteY29" fmla="*/ 333375 h 619125"/>
              <a:gd name="connsiteX30" fmla="*/ 809625 w 1095375"/>
              <a:gd name="connsiteY30" fmla="*/ 361950 h 619125"/>
              <a:gd name="connsiteX31" fmla="*/ 781050 w 1095375"/>
              <a:gd name="connsiteY31" fmla="*/ 485775 h 619125"/>
              <a:gd name="connsiteX32" fmla="*/ 723900 w 1095375"/>
              <a:gd name="connsiteY32" fmla="*/ 504825 h 619125"/>
              <a:gd name="connsiteX33" fmla="*/ 695325 w 1095375"/>
              <a:gd name="connsiteY33" fmla="*/ 485775 h 619125"/>
              <a:gd name="connsiteX34" fmla="*/ 628650 w 1095375"/>
              <a:gd name="connsiteY34" fmla="*/ 400050 h 619125"/>
              <a:gd name="connsiteX35" fmla="*/ 600075 w 1095375"/>
              <a:gd name="connsiteY35" fmla="*/ 342900 h 619125"/>
              <a:gd name="connsiteX36" fmla="*/ 590550 w 1095375"/>
              <a:gd name="connsiteY36" fmla="*/ 304800 h 619125"/>
              <a:gd name="connsiteX37" fmla="*/ 600075 w 1095375"/>
              <a:gd name="connsiteY37" fmla="*/ 180975 h 619125"/>
              <a:gd name="connsiteX38" fmla="*/ 638175 w 1095375"/>
              <a:gd name="connsiteY38" fmla="*/ 95250 h 619125"/>
              <a:gd name="connsiteX39" fmla="*/ 666750 w 1095375"/>
              <a:gd name="connsiteY39" fmla="*/ 66675 h 619125"/>
              <a:gd name="connsiteX40" fmla="*/ 695325 w 1095375"/>
              <a:gd name="connsiteY40" fmla="*/ 57150 h 619125"/>
              <a:gd name="connsiteX41" fmla="*/ 723900 w 1095375"/>
              <a:gd name="connsiteY41" fmla="*/ 38100 h 619125"/>
              <a:gd name="connsiteX42" fmla="*/ 752475 w 1095375"/>
              <a:gd name="connsiteY42" fmla="*/ 28575 h 619125"/>
              <a:gd name="connsiteX43" fmla="*/ 809625 w 1095375"/>
              <a:gd name="connsiteY43" fmla="*/ 0 h 619125"/>
              <a:gd name="connsiteX44" fmla="*/ 981075 w 1095375"/>
              <a:gd name="connsiteY44" fmla="*/ 9525 h 619125"/>
              <a:gd name="connsiteX45" fmla="*/ 1038225 w 1095375"/>
              <a:gd name="connsiteY45" fmla="*/ 28575 h 619125"/>
              <a:gd name="connsiteX46" fmla="*/ 1095375 w 1095375"/>
              <a:gd name="connsiteY46" fmla="*/ 95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5375" h="619125">
                <a:moveTo>
                  <a:pt x="0" y="609600"/>
                </a:moveTo>
                <a:cubicBezTo>
                  <a:pt x="15875" y="593725"/>
                  <a:pt x="32841" y="578871"/>
                  <a:pt x="47625" y="561975"/>
                </a:cubicBezTo>
                <a:cubicBezTo>
                  <a:pt x="55163" y="553360"/>
                  <a:pt x="59346" y="542194"/>
                  <a:pt x="66675" y="533400"/>
                </a:cubicBezTo>
                <a:cubicBezTo>
                  <a:pt x="75299" y="523052"/>
                  <a:pt x="86980" y="515458"/>
                  <a:pt x="95250" y="504825"/>
                </a:cubicBezTo>
                <a:cubicBezTo>
                  <a:pt x="136020" y="452406"/>
                  <a:pt x="122881" y="448430"/>
                  <a:pt x="171450" y="409575"/>
                </a:cubicBezTo>
                <a:cubicBezTo>
                  <a:pt x="197494" y="388740"/>
                  <a:pt x="234740" y="366122"/>
                  <a:pt x="266700" y="352425"/>
                </a:cubicBezTo>
                <a:cubicBezTo>
                  <a:pt x="321909" y="328764"/>
                  <a:pt x="268936" y="360459"/>
                  <a:pt x="323850" y="323850"/>
                </a:cubicBezTo>
                <a:cubicBezTo>
                  <a:pt x="350117" y="327133"/>
                  <a:pt x="399259" y="328217"/>
                  <a:pt x="428625" y="342900"/>
                </a:cubicBezTo>
                <a:cubicBezTo>
                  <a:pt x="438864" y="348020"/>
                  <a:pt x="447675" y="355600"/>
                  <a:pt x="457200" y="361950"/>
                </a:cubicBezTo>
                <a:lnTo>
                  <a:pt x="495300" y="419100"/>
                </a:lnTo>
                <a:cubicBezTo>
                  <a:pt x="501650" y="428625"/>
                  <a:pt x="510730" y="436815"/>
                  <a:pt x="514350" y="447675"/>
                </a:cubicBezTo>
                <a:lnTo>
                  <a:pt x="533400" y="504825"/>
                </a:lnTo>
                <a:cubicBezTo>
                  <a:pt x="530225" y="520700"/>
                  <a:pt x="531115" y="537970"/>
                  <a:pt x="523875" y="552450"/>
                </a:cubicBezTo>
                <a:cubicBezTo>
                  <a:pt x="517466" y="565268"/>
                  <a:pt x="480791" y="593823"/>
                  <a:pt x="466725" y="600075"/>
                </a:cubicBezTo>
                <a:cubicBezTo>
                  <a:pt x="448375" y="608230"/>
                  <a:pt x="409575" y="619125"/>
                  <a:pt x="409575" y="619125"/>
                </a:cubicBezTo>
                <a:cubicBezTo>
                  <a:pt x="335532" y="604316"/>
                  <a:pt x="373398" y="621048"/>
                  <a:pt x="304800" y="552450"/>
                </a:cubicBezTo>
                <a:lnTo>
                  <a:pt x="276225" y="523875"/>
                </a:lnTo>
                <a:cubicBezTo>
                  <a:pt x="273050" y="511175"/>
                  <a:pt x="270296" y="498362"/>
                  <a:pt x="266700" y="485775"/>
                </a:cubicBezTo>
                <a:cubicBezTo>
                  <a:pt x="263942" y="476121"/>
                  <a:pt x="259144" y="467045"/>
                  <a:pt x="257175" y="457200"/>
                </a:cubicBezTo>
                <a:cubicBezTo>
                  <a:pt x="252772" y="435185"/>
                  <a:pt x="250825" y="412750"/>
                  <a:pt x="247650" y="390525"/>
                </a:cubicBezTo>
                <a:cubicBezTo>
                  <a:pt x="250825" y="374650"/>
                  <a:pt x="250476" y="357638"/>
                  <a:pt x="257175" y="342900"/>
                </a:cubicBezTo>
                <a:cubicBezTo>
                  <a:pt x="268429" y="318142"/>
                  <a:pt x="299277" y="276288"/>
                  <a:pt x="323850" y="257175"/>
                </a:cubicBezTo>
                <a:cubicBezTo>
                  <a:pt x="341922" y="243119"/>
                  <a:pt x="364811" y="235264"/>
                  <a:pt x="381000" y="219075"/>
                </a:cubicBezTo>
                <a:cubicBezTo>
                  <a:pt x="402066" y="198009"/>
                  <a:pt x="411628" y="184711"/>
                  <a:pt x="438150" y="171450"/>
                </a:cubicBezTo>
                <a:cubicBezTo>
                  <a:pt x="451815" y="164618"/>
                  <a:pt x="492618" y="155452"/>
                  <a:pt x="504825" y="152400"/>
                </a:cubicBezTo>
                <a:cubicBezTo>
                  <a:pt x="587216" y="159890"/>
                  <a:pt x="588800" y="154622"/>
                  <a:pt x="647700" y="171450"/>
                </a:cubicBezTo>
                <a:cubicBezTo>
                  <a:pt x="657354" y="174208"/>
                  <a:pt x="667295" y="176485"/>
                  <a:pt x="676275" y="180975"/>
                </a:cubicBezTo>
                <a:cubicBezTo>
                  <a:pt x="750133" y="217904"/>
                  <a:pt x="661601" y="185609"/>
                  <a:pt x="733425" y="209550"/>
                </a:cubicBezTo>
                <a:cubicBezTo>
                  <a:pt x="754491" y="230616"/>
                  <a:pt x="767789" y="240178"/>
                  <a:pt x="781050" y="266700"/>
                </a:cubicBezTo>
                <a:cubicBezTo>
                  <a:pt x="788663" y="281925"/>
                  <a:pt x="796031" y="319133"/>
                  <a:pt x="800100" y="333375"/>
                </a:cubicBezTo>
                <a:cubicBezTo>
                  <a:pt x="802858" y="343029"/>
                  <a:pt x="806450" y="352425"/>
                  <a:pt x="809625" y="361950"/>
                </a:cubicBezTo>
                <a:cubicBezTo>
                  <a:pt x="808521" y="372986"/>
                  <a:pt x="814370" y="464950"/>
                  <a:pt x="781050" y="485775"/>
                </a:cubicBezTo>
                <a:cubicBezTo>
                  <a:pt x="764022" y="496418"/>
                  <a:pt x="723900" y="504825"/>
                  <a:pt x="723900" y="504825"/>
                </a:cubicBezTo>
                <a:cubicBezTo>
                  <a:pt x="714375" y="498475"/>
                  <a:pt x="704119" y="493104"/>
                  <a:pt x="695325" y="485775"/>
                </a:cubicBezTo>
                <a:cubicBezTo>
                  <a:pt x="672566" y="466809"/>
                  <a:pt x="636819" y="424558"/>
                  <a:pt x="628650" y="400050"/>
                </a:cubicBezTo>
                <a:cubicBezTo>
                  <a:pt x="615505" y="360615"/>
                  <a:pt x="624694" y="379829"/>
                  <a:pt x="600075" y="342900"/>
                </a:cubicBezTo>
                <a:cubicBezTo>
                  <a:pt x="596900" y="330200"/>
                  <a:pt x="590550" y="317891"/>
                  <a:pt x="590550" y="304800"/>
                </a:cubicBezTo>
                <a:cubicBezTo>
                  <a:pt x="590550" y="263403"/>
                  <a:pt x="593619" y="221865"/>
                  <a:pt x="600075" y="180975"/>
                </a:cubicBezTo>
                <a:cubicBezTo>
                  <a:pt x="604930" y="150230"/>
                  <a:pt x="618143" y="119289"/>
                  <a:pt x="638175" y="95250"/>
                </a:cubicBezTo>
                <a:cubicBezTo>
                  <a:pt x="646799" y="84902"/>
                  <a:pt x="655542" y="74147"/>
                  <a:pt x="666750" y="66675"/>
                </a:cubicBezTo>
                <a:cubicBezTo>
                  <a:pt x="675104" y="61106"/>
                  <a:pt x="686345" y="61640"/>
                  <a:pt x="695325" y="57150"/>
                </a:cubicBezTo>
                <a:cubicBezTo>
                  <a:pt x="705564" y="52030"/>
                  <a:pt x="713661" y="43220"/>
                  <a:pt x="723900" y="38100"/>
                </a:cubicBezTo>
                <a:cubicBezTo>
                  <a:pt x="732880" y="33610"/>
                  <a:pt x="743495" y="33065"/>
                  <a:pt x="752475" y="28575"/>
                </a:cubicBezTo>
                <a:cubicBezTo>
                  <a:pt x="826333" y="-8354"/>
                  <a:pt x="737801" y="23941"/>
                  <a:pt x="809625" y="0"/>
                </a:cubicBezTo>
                <a:cubicBezTo>
                  <a:pt x="866775" y="3175"/>
                  <a:pt x="924279" y="2425"/>
                  <a:pt x="981075" y="9525"/>
                </a:cubicBezTo>
                <a:cubicBezTo>
                  <a:pt x="1001000" y="12016"/>
                  <a:pt x="1038225" y="28575"/>
                  <a:pt x="1038225" y="28575"/>
                </a:cubicBezTo>
                <a:cubicBezTo>
                  <a:pt x="1083213" y="17328"/>
                  <a:pt x="1064616" y="24904"/>
                  <a:pt x="1095375" y="9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3B9A31A-8DE8-486E-94C2-64B2A7CD4532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807590" y="2392150"/>
            <a:ext cx="1028059" cy="537266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38D6AF1-3172-40DB-B1B9-540510F8BB86}"/>
              </a:ext>
            </a:extLst>
          </p:cNvPr>
          <p:cNvCxnSpPr>
            <a:cxnSpLocks/>
          </p:cNvCxnSpPr>
          <p:nvPr/>
        </p:nvCxnSpPr>
        <p:spPr>
          <a:xfrm flipH="1" flipV="1">
            <a:off x="814115" y="2940527"/>
            <a:ext cx="1025856" cy="46699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D1EEF-7062-41B6-B5D9-44F8D961FEB3}"/>
              </a:ext>
            </a:extLst>
          </p:cNvPr>
          <p:cNvSpPr/>
          <p:nvPr/>
        </p:nvSpPr>
        <p:spPr>
          <a:xfrm rot="1500000">
            <a:off x="1821501" y="3271073"/>
            <a:ext cx="106610" cy="295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917CCE-C7DA-44A3-8381-18A20B42DFFD}"/>
              </a:ext>
            </a:extLst>
          </p:cNvPr>
          <p:cNvSpPr txBox="1"/>
          <p:nvPr/>
        </p:nvSpPr>
        <p:spPr>
          <a:xfrm rot="20102319">
            <a:off x="1467167" y="1862018"/>
            <a:ext cx="102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collimator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83D555-A0C0-4003-944D-87ABCE270734}"/>
              </a:ext>
            </a:extLst>
          </p:cNvPr>
          <p:cNvSpPr txBox="1"/>
          <p:nvPr/>
        </p:nvSpPr>
        <p:spPr>
          <a:xfrm rot="17556351">
            <a:off x="1486088" y="3298753"/>
            <a:ext cx="1157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photodiode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61E81-C21C-496F-B833-07E0A0F3454C}"/>
              </a:ext>
            </a:extLst>
          </p:cNvPr>
          <p:cNvSpPr txBox="1"/>
          <p:nvPr/>
        </p:nvSpPr>
        <p:spPr>
          <a:xfrm rot="16200000">
            <a:off x="134437" y="2760139"/>
            <a:ext cx="71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mirror</a:t>
            </a:r>
            <a:endParaRPr lang="ru-RU" sz="16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D21FBBA-AF59-4ECB-AC13-0DC75322F850}"/>
              </a:ext>
            </a:extLst>
          </p:cNvPr>
          <p:cNvSpPr/>
          <p:nvPr/>
        </p:nvSpPr>
        <p:spPr>
          <a:xfrm rot="16200000">
            <a:off x="1921521" y="4520095"/>
            <a:ext cx="599728" cy="2160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9736DEB-F821-43A8-B610-3BF10A34A270}"/>
              </a:ext>
            </a:extLst>
          </p:cNvPr>
          <p:cNvCxnSpPr>
            <a:cxnSpLocks/>
            <a:stCxn id="24" idx="1"/>
            <a:endCxn id="28" idx="1"/>
          </p:cNvCxnSpPr>
          <p:nvPr/>
        </p:nvCxnSpPr>
        <p:spPr>
          <a:xfrm flipH="1">
            <a:off x="2221384" y="4927971"/>
            <a:ext cx="1" cy="680163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F59D3C9-4A8B-4AB1-892B-3732712570A0}"/>
              </a:ext>
            </a:extLst>
          </p:cNvPr>
          <p:cNvSpPr/>
          <p:nvPr/>
        </p:nvSpPr>
        <p:spPr>
          <a:xfrm rot="5400000">
            <a:off x="2168079" y="5513875"/>
            <a:ext cx="106610" cy="295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B27706-F045-4B95-9FA7-945F1C0DE92D}"/>
              </a:ext>
            </a:extLst>
          </p:cNvPr>
          <p:cNvSpPr txBox="1"/>
          <p:nvPr/>
        </p:nvSpPr>
        <p:spPr>
          <a:xfrm>
            <a:off x="1167138" y="4449643"/>
            <a:ext cx="102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collimator</a:t>
            </a:r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C53E08-46C5-4815-870D-2D28F782B5C2}"/>
              </a:ext>
            </a:extLst>
          </p:cNvPr>
          <p:cNvSpPr txBox="1"/>
          <p:nvPr/>
        </p:nvSpPr>
        <p:spPr>
          <a:xfrm>
            <a:off x="967365" y="5475157"/>
            <a:ext cx="1157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photodiode</a:t>
            </a:r>
            <a:endParaRPr lang="ru-RU" sz="16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9D81535-ED90-4A04-B123-49E4667CCE94}"/>
              </a:ext>
            </a:extLst>
          </p:cNvPr>
          <p:cNvSpPr/>
          <p:nvPr/>
        </p:nvSpPr>
        <p:spPr>
          <a:xfrm>
            <a:off x="198115" y="1417638"/>
            <a:ext cx="3365773" cy="259019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EBDF040-B378-481B-B827-92D1E35B27B2}"/>
              </a:ext>
            </a:extLst>
          </p:cNvPr>
          <p:cNvSpPr/>
          <p:nvPr/>
        </p:nvSpPr>
        <p:spPr>
          <a:xfrm>
            <a:off x="198115" y="4217783"/>
            <a:ext cx="3365773" cy="159592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2731EA-9878-49D7-ADA7-C9A17E912163}"/>
              </a:ext>
            </a:extLst>
          </p:cNvPr>
          <p:cNvSpPr txBox="1"/>
          <p:nvPr/>
        </p:nvSpPr>
        <p:spPr>
          <a:xfrm>
            <a:off x="274420" y="1440345"/>
            <a:ext cx="35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145178-60BF-4D4F-8C34-BB413CEDF5A8}"/>
              </a:ext>
            </a:extLst>
          </p:cNvPr>
          <p:cNvSpPr txBox="1"/>
          <p:nvPr/>
        </p:nvSpPr>
        <p:spPr>
          <a:xfrm>
            <a:off x="274420" y="4349097"/>
            <a:ext cx="35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F539A12-5AB0-47B2-8990-25E1BBFA5435}"/>
                  </a:ext>
                </a:extLst>
              </p:cNvPr>
              <p:cNvSpPr/>
              <p:nvPr/>
            </p:nvSpPr>
            <p:spPr>
              <a:xfrm>
                <a:off x="1443621" y="5832042"/>
                <a:ext cx="89563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5F539A12-5AB0-47B2-8990-25E1BBFA5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621" y="5832042"/>
                <a:ext cx="895630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8BB708D2-A3FF-4FA8-BA3B-D45CBBFF5AE6}"/>
              </a:ext>
            </a:extLst>
          </p:cNvPr>
          <p:cNvCxnSpPr>
            <a:stCxn id="9" idx="3"/>
          </p:cNvCxnSpPr>
          <p:nvPr/>
        </p:nvCxnSpPr>
        <p:spPr>
          <a:xfrm>
            <a:off x="807590" y="2929416"/>
            <a:ext cx="636031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7EAF9CC3-B0FB-4B60-B60E-E1CBA29FD0D8}"/>
              </a:ext>
            </a:extLst>
          </p:cNvPr>
          <p:cNvSpPr/>
          <p:nvPr/>
        </p:nvSpPr>
        <p:spPr>
          <a:xfrm>
            <a:off x="1148436" y="2762038"/>
            <a:ext cx="45719" cy="166901"/>
          </a:xfrm>
          <a:custGeom>
            <a:avLst/>
            <a:gdLst>
              <a:gd name="connsiteX0" fmla="*/ 0 w 74968"/>
              <a:gd name="connsiteY0" fmla="*/ 0 h 161925"/>
              <a:gd name="connsiteX1" fmla="*/ 69056 w 74968"/>
              <a:gd name="connsiteY1" fmla="*/ 69056 h 161925"/>
              <a:gd name="connsiteX2" fmla="*/ 66675 w 7496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68" h="161925">
                <a:moveTo>
                  <a:pt x="0" y="0"/>
                </a:moveTo>
                <a:cubicBezTo>
                  <a:pt x="28972" y="21034"/>
                  <a:pt x="57944" y="42069"/>
                  <a:pt x="69056" y="69056"/>
                </a:cubicBezTo>
                <a:cubicBezTo>
                  <a:pt x="80168" y="96043"/>
                  <a:pt x="73421" y="128984"/>
                  <a:pt x="66675" y="1619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543764-CEF3-45CB-9FC4-72491AECBA77}"/>
              </a:ext>
            </a:extLst>
          </p:cNvPr>
          <p:cNvSpPr txBox="1"/>
          <p:nvPr/>
        </p:nvSpPr>
        <p:spPr>
          <a:xfrm>
            <a:off x="1151717" y="2653047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AoI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4049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F9ABFE-4D5E-4156-86B0-4000EAC9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6" y="149521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 beam of F(A)RICH prototype at BINP VEPP-4 (2018)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44468-60D8-4DEE-A7BD-BC9A2177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535B99-BE91-4A25-B7D8-D2FA51C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A0F4B8-82DF-4D3A-B2EE-83716CD3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EE402-F910-43EA-A997-C3F2F60BCF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40" y="1604676"/>
            <a:ext cx="8363272" cy="252028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E4AA5FA-2C5C-476A-972F-EAB2F5DB2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1865"/>
              </p:ext>
            </p:extLst>
          </p:nvPr>
        </p:nvGraphicFramePr>
        <p:xfrm>
          <a:off x="367526" y="4437112"/>
          <a:ext cx="4446548" cy="1752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5176">
                  <a:extLst>
                    <a:ext uri="{9D8B030D-6E8A-4147-A177-3AD203B41FA5}">
                      <a16:colId xmlns:a16="http://schemas.microsoft.com/office/drawing/2014/main" val="1605263318"/>
                    </a:ext>
                  </a:extLst>
                </a:gridCol>
                <a:gridCol w="2681372">
                  <a:extLst>
                    <a:ext uri="{9D8B030D-6E8A-4147-A177-3AD203B41FA5}">
                      <a16:colId xmlns:a16="http://schemas.microsoft.com/office/drawing/2014/main" val="41198866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 beam parameters in 2018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45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range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3 GeV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49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Averaged intensity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100 e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−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 / s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51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spread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09037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06C8A6B-F8FC-43EA-8346-FA94D4758C54}"/>
              </a:ext>
            </a:extLst>
          </p:cNvPr>
          <p:cNvSpPr txBox="1"/>
          <p:nvPr/>
        </p:nvSpPr>
        <p:spPr>
          <a:xfrm>
            <a:off x="4932040" y="4417195"/>
            <a:ext cx="4039934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Purpose of beam tests for PANDA FRICH: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H12700 </a:t>
            </a:r>
            <a:r>
              <a:rPr lang="en-US" dirty="0" err="1"/>
              <a:t>MaPMTs</a:t>
            </a:r>
            <a:r>
              <a:rPr lang="en-US" dirty="0"/>
              <a:t> and PADIWA&amp;TRB3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Obtain single photon resolution for several aerogel configurations and compare with expected ones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54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DAB4E1CD-A46B-466C-85F5-CF3C213D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5CAEC-7C28-47C3-932D-6DB65B25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54CBD-61A7-4949-B9DE-8992696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3BCFB4-C2E2-4823-AE26-A21379A87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36523"/>
            <a:ext cx="8640960" cy="62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64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7" y="28756"/>
            <a:ext cx="875194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F(A)RICH prototype readout 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4821284-D9FD-4F52-8CDA-0901FC45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83" y="1176755"/>
            <a:ext cx="4279501" cy="53859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Custom adapter board to couple 4 PADIWAs to a H12700 </a:t>
            </a:r>
            <a:r>
              <a:rPr lang="en-US" sz="1800" dirty="0" err="1"/>
              <a:t>MaPMT</a:t>
            </a:r>
            <a:br>
              <a:rPr lang="en-US" sz="1800" dirty="0"/>
            </a:br>
            <a:r>
              <a:rPr lang="en-US" sz="1800" dirty="0"/>
              <a:t>(PADIWA couple with </a:t>
            </a:r>
            <a:r>
              <a:rPr lang="en-US" sz="1800" dirty="0" err="1"/>
              <a:t>Planacon</a:t>
            </a:r>
            <a:r>
              <a:rPr lang="en-US" sz="1800" dirty="0"/>
              <a:t> MCP PMT without adapter)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2 </a:t>
            </a:r>
            <a:r>
              <a:rPr lang="en-US" sz="1800" dirty="0">
                <a:solidFill>
                  <a:schemeClr val="accent2"/>
                </a:solidFill>
              </a:rPr>
              <a:t>TRB3</a:t>
            </a:r>
            <a:r>
              <a:rPr lang="en-US" sz="1800" dirty="0"/>
              <a:t> boards and 14 </a:t>
            </a:r>
            <a:r>
              <a:rPr lang="en-US" sz="1800" dirty="0">
                <a:solidFill>
                  <a:schemeClr val="accent2"/>
                </a:solidFill>
              </a:rPr>
              <a:t>PADIWA3</a:t>
            </a:r>
            <a:r>
              <a:rPr lang="en-US" sz="1800" dirty="0"/>
              <a:t> boards – 224 channels (three and a half </a:t>
            </a:r>
            <a:r>
              <a:rPr lang="en-US" sz="1800" dirty="0" err="1"/>
              <a:t>MaPMTs</a:t>
            </a:r>
            <a:r>
              <a:rPr lang="en-US" sz="1800" dirty="0"/>
              <a:t>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Each TRB board transmits data via Gbit-ethernet switch to a PC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GSI </a:t>
            </a:r>
            <a:r>
              <a:rPr lang="en-US" sz="1800" dirty="0">
                <a:solidFill>
                  <a:srgbClr val="C00000"/>
                </a:solidFill>
              </a:rPr>
              <a:t>DABC</a:t>
            </a:r>
            <a:r>
              <a:rPr lang="en-US" sz="1800" dirty="0"/>
              <a:t> software used for DAQ from TRB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Triggered by coincidence of signals from the sc. counter before F(A)RICH and the </a:t>
            </a:r>
            <a:r>
              <a:rPr lang="en-US" sz="1800" dirty="0" err="1"/>
              <a:t>NaI</a:t>
            </a:r>
            <a:r>
              <a:rPr lang="en-US" sz="1800" dirty="0"/>
              <a:t> calorimeter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Trigger signal is blocked by PC for readout period. Sync between subsystems is assured by the same event number observed </a:t>
            </a:r>
            <a:endParaRPr lang="ru-RU" sz="1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D85419-F50D-4355-9F5C-6AD8818C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pic>
        <p:nvPicPr>
          <p:cNvPr id="12" name="Рисунок 11" descr="Изображение выглядит как цепь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19634F4-03B7-4689-ADEF-F95530627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93" y="1692415"/>
            <a:ext cx="2532520" cy="189818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трубка, ст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F5B0D1F-BEB6-4E04-891A-08DDDBF282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852" y="1275232"/>
            <a:ext cx="2077347" cy="2315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877D94-DD83-47D4-BDF1-C1B773F68E64}"/>
              </a:ext>
            </a:extLst>
          </p:cNvPr>
          <p:cNvSpPr txBox="1"/>
          <p:nvPr/>
        </p:nvSpPr>
        <p:spPr>
          <a:xfrm>
            <a:off x="4742924" y="969530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Custom adapter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689C5-53F4-4E1B-8A71-5603E7B6B73E}"/>
              </a:ext>
            </a:extLst>
          </p:cNvPr>
          <p:cNvSpPr txBox="1"/>
          <p:nvPr/>
        </p:nvSpPr>
        <p:spPr>
          <a:xfrm>
            <a:off x="7102887" y="1314224"/>
            <a:ext cx="135973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TRB3 boards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D62E30A-6F7C-45CE-905C-5B3F461A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B65CE1C-2F7F-43E4-B513-D94A09AE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E07376-BA3A-4AAB-B22F-69DFCC777D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852" y="3589036"/>
            <a:ext cx="4557965" cy="2973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14BD2C-B273-47B6-B00B-4B52C45B8F07}"/>
              </a:ext>
            </a:extLst>
          </p:cNvPr>
          <p:cNvSpPr txBox="1"/>
          <p:nvPr/>
        </p:nvSpPr>
        <p:spPr>
          <a:xfrm rot="16200000">
            <a:off x="4321040" y="2305008"/>
            <a:ext cx="94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PADIWA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D631F-8EB2-491B-96F0-CF42DFC03476}"/>
              </a:ext>
            </a:extLst>
          </p:cNvPr>
          <p:cNvSpPr txBox="1"/>
          <p:nvPr/>
        </p:nvSpPr>
        <p:spPr>
          <a:xfrm>
            <a:off x="7663346" y="3705610"/>
            <a:ext cx="9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H12700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D0E4B-91F2-4FF9-9DFF-6086478040EC}"/>
              </a:ext>
            </a:extLst>
          </p:cNvPr>
          <p:cNvSpPr txBox="1"/>
          <p:nvPr/>
        </p:nvSpPr>
        <p:spPr>
          <a:xfrm>
            <a:off x="5192067" y="3781449"/>
            <a:ext cx="122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Planacon</a:t>
            </a:r>
            <a:r>
              <a:rPr lang="en-US" dirty="0">
                <a:solidFill>
                  <a:schemeClr val="bg1"/>
                </a:solidFill>
              </a:rPr>
              <a:t> MCP PMT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9F4C1F5-CB3E-43C4-B590-3908473F0B43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805484" y="4427780"/>
            <a:ext cx="747715" cy="48032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B7ED445-7CFC-4D7B-87D2-68F7C3E1A6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805484" y="4427780"/>
            <a:ext cx="1646836" cy="413384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3599E64-3B47-49B4-A7D4-454A9D91BA41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166616" y="4074942"/>
            <a:ext cx="954168" cy="1298274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4E439EF-D320-4E3C-A4DA-6B8C04D3025F}"/>
              </a:ext>
            </a:extLst>
          </p:cNvPr>
          <p:cNvCxnSpPr>
            <a:cxnSpLocks/>
          </p:cNvCxnSpPr>
          <p:nvPr/>
        </p:nvCxnSpPr>
        <p:spPr>
          <a:xfrm flipH="1">
            <a:off x="7308304" y="4074942"/>
            <a:ext cx="812482" cy="17204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6E6519BD-74ED-45C8-A8FD-C062260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Tested aerogel radiator samples</a:t>
            </a:r>
            <a:b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(test beam run on 3-4 June 2018)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77E3F3-9D46-4E4B-A02E-B7FD7D2F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DAD5AD-D641-4E95-BCD8-5C1E76AD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FCA3C7-B416-4E17-85A4-0BFE57EC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3" name="Рисунок 12" descr="Изображение выглядит как внутренний, шкафчик, окно, кухн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3258906-43E0-44F0-BD1E-8B4E23C78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14" y="1708346"/>
            <a:ext cx="4248472" cy="3186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C217C5-E667-487E-A791-6622A36A7B20}"/>
              </a:ext>
            </a:extLst>
          </p:cNvPr>
          <p:cNvSpPr txBox="1"/>
          <p:nvPr/>
        </p:nvSpPr>
        <p:spPr>
          <a:xfrm>
            <a:off x="795897" y="5035800"/>
            <a:ext cx="2224608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Configuration 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1.0514, 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1.0503, 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7C85DD-43BC-44F3-9D21-44F06D21E72B}"/>
              </a:ext>
            </a:extLst>
          </p:cNvPr>
          <p:cNvSpPr txBox="1"/>
          <p:nvPr/>
        </p:nvSpPr>
        <p:spPr>
          <a:xfrm>
            <a:off x="3277841" y="5035800"/>
            <a:ext cx="2310469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Configuration 2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1.0514, 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1.0514, 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DEAD832-634D-4328-BDAB-352B4D5DA142}"/>
              </a:ext>
            </a:extLst>
          </p:cNvPr>
          <p:cNvGrpSpPr/>
          <p:nvPr/>
        </p:nvGrpSpPr>
        <p:grpSpPr>
          <a:xfrm>
            <a:off x="5940152" y="1705226"/>
            <a:ext cx="2133599" cy="3154244"/>
            <a:chOff x="4714419" y="3434329"/>
            <a:chExt cx="2133599" cy="3154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Рисунок 16" descr="Изображение выглядит как внутренний, шкафчик, стена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17C0297A-88C1-40CE-A4C2-9E198C5F6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204097" y="3944651"/>
              <a:ext cx="3154244" cy="21335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19A10E-8A50-46FE-A3A5-87F8F622343C}"/>
                </a:ext>
              </a:extLst>
            </p:cNvPr>
            <p:cNvSpPr txBox="1"/>
            <p:nvPr/>
          </p:nvSpPr>
          <p:spPr>
            <a:xfrm>
              <a:off x="5602187" y="50493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9F2BE4F8-DEEE-492B-A142-C948BA1191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2080" y="4995407"/>
              <a:ext cx="1535440" cy="113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DC8184-BC40-43EF-A661-4117F4F18A52}"/>
                </a:ext>
              </a:extLst>
            </p:cNvPr>
            <p:cNvSpPr txBox="1"/>
            <p:nvPr/>
          </p:nvSpPr>
          <p:spPr>
            <a:xfrm>
              <a:off x="5398748" y="44833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4A0338-050D-4624-BA42-9B75AF0EE5ED}"/>
              </a:ext>
            </a:extLst>
          </p:cNvPr>
          <p:cNvSpPr txBox="1"/>
          <p:nvPr/>
        </p:nvSpPr>
        <p:spPr>
          <a:xfrm>
            <a:off x="5845646" y="5035800"/>
            <a:ext cx="273630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Monolithic aerogels:</a:t>
            </a:r>
            <a:br>
              <a:rPr lang="en-US" dirty="0"/>
            </a:br>
            <a:r>
              <a:rPr lang="en-US" dirty="0"/>
              <a:t>3 three-layer samples of 30-40 mm thickness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6BCA8-F507-497C-8398-BC085DFE2F2E}"/>
              </a:ext>
            </a:extLst>
          </p:cNvPr>
          <p:cNvSpPr txBox="1"/>
          <p:nvPr/>
        </p:nvSpPr>
        <p:spPr>
          <a:xfrm>
            <a:off x="1731916" y="6091537"/>
            <a:ext cx="5680167" cy="369332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About 300k event per setup configuration were collected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8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80A2B1-BD4A-4016-AA11-DDE34621E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22" y="2114596"/>
            <a:ext cx="3621234" cy="33061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6AF66C-9AD0-4D1B-9C55-98BC37EAC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0" t="7549" r="5694"/>
          <a:stretch/>
        </p:blipFill>
        <p:spPr>
          <a:xfrm>
            <a:off x="28600" y="2335256"/>
            <a:ext cx="5257585" cy="28814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9DDB2-4283-487E-B841-6548068C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Event selection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A576B9-C8A5-40D9-9BBC-56DCF85B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BFAABA-452C-436E-B8ED-D12F6728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8F428-2492-4C67-853D-DF2FCED3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4CD77-1CED-416E-9F99-99BFE72A763E}"/>
              </a:ext>
            </a:extLst>
          </p:cNvPr>
          <p:cNvSpPr txBox="1"/>
          <p:nvPr/>
        </p:nvSpPr>
        <p:spPr>
          <a:xfrm>
            <a:off x="5824595" y="1568436"/>
            <a:ext cx="2592288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NaI</a:t>
            </a:r>
            <a:r>
              <a:rPr lang="en-US" dirty="0"/>
              <a:t> calorimeter amplitude distribution</a:t>
            </a:r>
          </a:p>
          <a:p>
            <a:pPr algn="ctr"/>
            <a:r>
              <a:rPr lang="en-US" dirty="0"/>
              <a:t>and selected interval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A9E53F4-6C12-44A7-B3EA-E33B82069DDE}"/>
              </a:ext>
            </a:extLst>
          </p:cNvPr>
          <p:cNvCxnSpPr/>
          <p:nvPr/>
        </p:nvCxnSpPr>
        <p:spPr>
          <a:xfrm>
            <a:off x="6831829" y="4273109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0CEA9C6-EAFE-4A1B-BFFA-7D3617887B01}"/>
              </a:ext>
            </a:extLst>
          </p:cNvPr>
          <p:cNvCxnSpPr/>
          <p:nvPr/>
        </p:nvCxnSpPr>
        <p:spPr>
          <a:xfrm>
            <a:off x="7896944" y="4260945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CDD3AC-3753-4E13-8327-F93DB3D19D82}"/>
              </a:ext>
            </a:extLst>
          </p:cNvPr>
          <p:cNvSpPr/>
          <p:nvPr/>
        </p:nvSpPr>
        <p:spPr>
          <a:xfrm>
            <a:off x="2411760" y="3248024"/>
            <a:ext cx="2304256" cy="829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EF520-90CD-4D70-BAF6-D2D18E061387}"/>
              </a:ext>
            </a:extLst>
          </p:cNvPr>
          <p:cNvSpPr txBox="1"/>
          <p:nvPr/>
        </p:nvSpPr>
        <p:spPr>
          <a:xfrm>
            <a:off x="503949" y="1706936"/>
            <a:ext cx="4330824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Reconstructed track position XY-map at PMT</a:t>
            </a:r>
          </a:p>
          <a:p>
            <a:pPr algn="ctr"/>
            <a:r>
              <a:rPr lang="en-US" dirty="0"/>
              <a:t>and selected region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96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332851-E4F1-4037-A2DA-90EFF7F0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63" y="17835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 plots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BF9F69E-1147-42CF-BD22-372FDAD1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BE1839-2260-4DDF-A0BC-E2B07FCB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88F342-C1EF-47C1-A2BB-3B8A6A323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3" t="7362" r="4229"/>
          <a:stretch/>
        </p:blipFill>
        <p:spPr>
          <a:xfrm>
            <a:off x="756079" y="3850242"/>
            <a:ext cx="5058663" cy="303137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D3473F-D6B8-4442-B0C7-D358BA72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3216-158D-49E2-9712-E21653088A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C9E9E2-50AB-4C47-8BC9-E8E967D8EF40}"/>
              </a:ext>
            </a:extLst>
          </p:cNvPr>
          <p:cNvSpPr txBox="1"/>
          <p:nvPr/>
        </p:nvSpPr>
        <p:spPr>
          <a:xfrm>
            <a:off x="5981700" y="1160835"/>
            <a:ext cx="2887353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Hit timing distribution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</a:rPr>
              <a:t>VEPP-4M bunch structure can be seen with 600 ns separation.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</a:rPr>
              <a:t>Timing resolution here is determined by the rough measurement of reference timing in TRB3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</a:rPr>
              <a:t>Hits are selected by leading edge timing in 30ns interval</a:t>
            </a:r>
            <a:endParaRPr lang="ru-RU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9E9E2-50AB-4C47-8BC9-E8E967D8EF40}"/>
              </a:ext>
            </a:extLst>
          </p:cNvPr>
          <p:cNvSpPr txBox="1"/>
          <p:nvPr/>
        </p:nvSpPr>
        <p:spPr>
          <a:xfrm>
            <a:off x="5981699" y="4549299"/>
            <a:ext cx="288735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Hit XY map</a:t>
            </a:r>
          </a:p>
          <a:p>
            <a:r>
              <a:rPr lang="en-US" dirty="0"/>
              <a:t>Ring is not seen here because the e</a:t>
            </a:r>
            <a:r>
              <a:rPr lang="en-US" baseline="30000" dirty="0"/>
              <a:t>−</a:t>
            </a:r>
            <a:r>
              <a:rPr lang="en-US" dirty="0"/>
              <a:t> beam is wide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F7EE1F5-3C50-4CD6-AB99-C06111789839}"/>
              </a:ext>
            </a:extLst>
          </p:cNvPr>
          <p:cNvGrpSpPr/>
          <p:nvPr/>
        </p:nvGrpSpPr>
        <p:grpSpPr>
          <a:xfrm>
            <a:off x="433658" y="1087742"/>
            <a:ext cx="5381084" cy="2721051"/>
            <a:chOff x="410861" y="1340768"/>
            <a:chExt cx="5381084" cy="272105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9A87BE3-10EC-4047-AC9C-67A150CAF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05" t="7889" r="5305"/>
            <a:stretch/>
          </p:blipFill>
          <p:spPr>
            <a:xfrm>
              <a:off x="410861" y="1340768"/>
              <a:ext cx="5381084" cy="2721051"/>
            </a:xfrm>
            <a:prstGeom prst="rect">
              <a:avLst/>
            </a:prstGeom>
          </p:spPr>
        </p:pic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BA90B927-7469-4D3B-A083-C7F6276FDFD0}"/>
                </a:ext>
              </a:extLst>
            </p:cNvPr>
            <p:cNvCxnSpPr/>
            <p:nvPr/>
          </p:nvCxnSpPr>
          <p:spPr>
            <a:xfrm>
              <a:off x="1460872" y="3350924"/>
              <a:ext cx="0" cy="3696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2B73F188-8AB0-4B67-B3AF-7278F47A437F}"/>
                </a:ext>
              </a:extLst>
            </p:cNvPr>
            <p:cNvCxnSpPr/>
            <p:nvPr/>
          </p:nvCxnSpPr>
          <p:spPr>
            <a:xfrm>
              <a:off x="1637674" y="3344888"/>
              <a:ext cx="0" cy="3696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E62469-6130-432B-8BA1-0537270C7130}"/>
                </a:ext>
              </a:extLst>
            </p:cNvPr>
            <p:cNvSpPr txBox="1"/>
            <p:nvPr/>
          </p:nvSpPr>
          <p:spPr>
            <a:xfrm>
              <a:off x="4513220" y="3093728"/>
              <a:ext cx="1137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Next bunch</a:t>
              </a:r>
              <a:endParaRPr lang="ru-RU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243BB4-45F4-4E3B-AB61-306C4AE4CC90}"/>
                </a:ext>
              </a:extLst>
            </p:cNvPr>
            <p:cNvSpPr txBox="1"/>
            <p:nvPr/>
          </p:nvSpPr>
          <p:spPr>
            <a:xfrm>
              <a:off x="1881963" y="3085178"/>
              <a:ext cx="1636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Coincident bunch</a:t>
              </a:r>
              <a:endParaRPr lang="ru-RU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E5A88-3A3D-4FBA-BBC3-58FF76A85145}"/>
                </a:ext>
              </a:extLst>
            </p:cNvPr>
            <p:cNvSpPr txBox="1"/>
            <p:nvPr/>
          </p:nvSpPr>
          <p:spPr>
            <a:xfrm>
              <a:off x="1763688" y="2104974"/>
              <a:ext cx="12336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Trailing edge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3F1EDF-6345-40BD-9A49-84242AF789A4}"/>
                </a:ext>
              </a:extLst>
            </p:cNvPr>
            <p:cNvSpPr txBox="1"/>
            <p:nvPr/>
          </p:nvSpPr>
          <p:spPr>
            <a:xfrm>
              <a:off x="1547664" y="1541027"/>
              <a:ext cx="1282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Leading edge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55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Объект 8">
            <a:extLst>
              <a:ext uri="{FF2B5EF4-FFF2-40B4-BE49-F238E27FC236}">
                <a16:creationId xmlns:a16="http://schemas.microsoft.com/office/drawing/2014/main" id="{855039A0-3FEB-4882-A0F8-5C75538BC1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188" y="1365895"/>
            <a:ext cx="4231476" cy="3863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F363CA-55FE-4967-9AC8-025435645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6" r="8171"/>
          <a:stretch/>
        </p:blipFill>
        <p:spPr>
          <a:xfrm>
            <a:off x="124370" y="2763614"/>
            <a:ext cx="4749872" cy="3746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A2521-9328-49F1-AF90-9C68F21E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26" y="124783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Track adjusted hit position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D0EC59-2ABF-472D-8602-21F32848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F08FFF-F1E9-4BD4-81EA-2E305FF6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A489A6-7203-4C33-A906-B004697A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41D558-7987-4CDB-B952-572F873C956D}"/>
              </a:ext>
            </a:extLst>
          </p:cNvPr>
          <p:cNvSpPr txBox="1"/>
          <p:nvPr/>
        </p:nvSpPr>
        <p:spPr>
          <a:xfrm>
            <a:off x="5773518" y="5278769"/>
            <a:ext cx="266085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n w="0"/>
              </a:rPr>
              <a:t>Preliminary results:</a:t>
            </a:r>
          </a:p>
          <a:p>
            <a:r>
              <a:rPr lang="en-US" sz="2000" dirty="0">
                <a:ln w="0"/>
              </a:rPr>
              <a:t>R = 204 mm</a:t>
            </a:r>
          </a:p>
          <a:p>
            <a:r>
              <a:rPr lang="en-US" sz="2000" dirty="0">
                <a:ln w="0"/>
              </a:rPr>
              <a:t>σ</a:t>
            </a:r>
            <a:r>
              <a:rPr lang="en-US" sz="2000" baseline="-25000" dirty="0">
                <a:ln w="0"/>
              </a:rPr>
              <a:t>R1 </a:t>
            </a:r>
            <a:r>
              <a:rPr lang="en-US" sz="2000" dirty="0">
                <a:ln w="0"/>
              </a:rPr>
              <a:t>= 4.4 mm (6.6 </a:t>
            </a:r>
            <a:r>
              <a:rPr lang="en-US" sz="2000" dirty="0" err="1">
                <a:ln w="0"/>
              </a:rPr>
              <a:t>mrad</a:t>
            </a:r>
            <a:r>
              <a:rPr lang="en-US" sz="2000" dirty="0">
                <a:ln w="0"/>
              </a:rPr>
              <a:t>)</a:t>
            </a:r>
            <a:endParaRPr lang="ru-RU" sz="2000" dirty="0">
              <a:ln w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71BD1A-628A-4A87-A993-860CF0D32044}"/>
              </a:ext>
            </a:extLst>
          </p:cNvPr>
          <p:cNvSpPr/>
          <p:nvPr/>
        </p:nvSpPr>
        <p:spPr>
          <a:xfrm rot="19826438">
            <a:off x="1861541" y="4082937"/>
            <a:ext cx="1658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Preliminary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359737-AED0-4CBA-A507-5F072FCA8A09}"/>
              </a:ext>
            </a:extLst>
          </p:cNvPr>
          <p:cNvSpPr/>
          <p:nvPr/>
        </p:nvSpPr>
        <p:spPr>
          <a:xfrm>
            <a:off x="1317040" y="1049959"/>
            <a:ext cx="2795702" cy="16974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en-US" b="1" dirty="0">
                <a:ln w="0"/>
              </a:rPr>
              <a:t>Configuration 1</a:t>
            </a:r>
          </a:p>
          <a:p>
            <a:r>
              <a:rPr lang="en-US" sz="1600" dirty="0">
                <a:ln w="0"/>
              </a:rPr>
              <a:t>Aerogel-PMT distance: 600 mm</a:t>
            </a:r>
            <a:endParaRPr lang="ru-RU" sz="1600" dirty="0">
              <a:ln w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905B347-BA97-4EC7-9293-85AA7684D20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62579" y="4325159"/>
            <a:ext cx="0" cy="850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06893D-E8BA-4A84-BA0E-FBC9469644C6}"/>
              </a:ext>
            </a:extLst>
          </p:cNvPr>
          <p:cNvSpPr txBox="1"/>
          <p:nvPr/>
        </p:nvSpPr>
        <p:spPr>
          <a:xfrm>
            <a:off x="3424250" y="5175704"/>
            <a:ext cx="14766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Background hits are to be understood</a:t>
            </a:r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1265D10-2590-4D0F-A5AA-3E87DC39301E}"/>
              </a:ext>
            </a:extLst>
          </p:cNvPr>
          <p:cNvSpPr/>
          <p:nvPr/>
        </p:nvSpPr>
        <p:spPr>
          <a:xfrm rot="19826438">
            <a:off x="5407982" y="2176265"/>
            <a:ext cx="1658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Preliminary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5CC8FD1-EE08-40DD-B679-152BBD7D1ACC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900907" y="4745039"/>
            <a:ext cx="1327277" cy="846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9F077A4-2828-4605-9BCE-726C24DEB82A}"/>
              </a:ext>
            </a:extLst>
          </p:cNvPr>
          <p:cNvGrpSpPr/>
          <p:nvPr/>
        </p:nvGrpSpPr>
        <p:grpSpPr>
          <a:xfrm>
            <a:off x="1855623" y="1647825"/>
            <a:ext cx="1621002" cy="991149"/>
            <a:chOff x="697611" y="5589240"/>
            <a:chExt cx="1601146" cy="89203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D2E2FFD-249F-4CCE-B60D-F5B4C96148EF}"/>
                </a:ext>
              </a:extLst>
            </p:cNvPr>
            <p:cNvSpPr/>
            <p:nvPr/>
          </p:nvSpPr>
          <p:spPr>
            <a:xfrm>
              <a:off x="1107976" y="5733256"/>
              <a:ext cx="72008" cy="63592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99D4128-94C6-4E94-AA74-19DE01F1D74B}"/>
                </a:ext>
              </a:extLst>
            </p:cNvPr>
            <p:cNvSpPr/>
            <p:nvPr/>
          </p:nvSpPr>
          <p:spPr>
            <a:xfrm>
              <a:off x="1035968" y="5733256"/>
              <a:ext cx="72008" cy="6359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CA9BDD5-A4F4-4823-BEFE-DE937062D8C6}"/>
                </a:ext>
              </a:extLst>
            </p:cNvPr>
            <p:cNvSpPr/>
            <p:nvPr/>
          </p:nvSpPr>
          <p:spPr>
            <a:xfrm>
              <a:off x="1903818" y="5595444"/>
              <a:ext cx="72008" cy="19153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417C6FA-5395-4635-ADCF-6B20AD723265}"/>
                </a:ext>
              </a:extLst>
            </p:cNvPr>
            <p:cNvSpPr/>
            <p:nvPr/>
          </p:nvSpPr>
          <p:spPr>
            <a:xfrm>
              <a:off x="1897447" y="6289740"/>
              <a:ext cx="72008" cy="19153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F009F220-8143-4973-AC42-80DD622FE5EF}"/>
                </a:ext>
              </a:extLst>
            </p:cNvPr>
            <p:cNvCxnSpPr>
              <a:cxnSpLocks/>
            </p:cNvCxnSpPr>
            <p:nvPr/>
          </p:nvCxnSpPr>
          <p:spPr>
            <a:xfrm>
              <a:off x="1107976" y="5639038"/>
              <a:ext cx="789471" cy="114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CF0E8178-71CC-463D-B5F9-78A093C2031D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1107976" y="5589240"/>
              <a:ext cx="1687" cy="147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E94CCD-792D-4CAD-9AB5-90E09FD70DE1}"/>
                </a:ext>
              </a:extLst>
            </p:cNvPr>
            <p:cNvSpPr txBox="1"/>
            <p:nvPr/>
          </p:nvSpPr>
          <p:spPr>
            <a:xfrm rot="16200000">
              <a:off x="1814778" y="5875527"/>
              <a:ext cx="629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PMTs</a:t>
              </a:r>
              <a:endParaRPr lang="ru-RU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7CF28A-12C5-428A-80DF-519AFA143288}"/>
                </a:ext>
              </a:extLst>
            </p:cNvPr>
            <p:cNvSpPr txBox="1"/>
            <p:nvPr/>
          </p:nvSpPr>
          <p:spPr>
            <a:xfrm rot="16200000">
              <a:off x="453281" y="5875527"/>
              <a:ext cx="827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Aerogel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43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635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Quartz vs Aerogel radiators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130" y="1340768"/>
            <a:ext cx="5411350" cy="4752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3387355" cy="14157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Difference in Cherenkov angle </a:t>
            </a:r>
            <a:r>
              <a:rPr lang="el-GR" dirty="0"/>
              <a:t>θ</a:t>
            </a:r>
            <a:r>
              <a:rPr lang="en-US" baseline="-25000" dirty="0"/>
              <a:t>c</a:t>
            </a:r>
            <a:r>
              <a:rPr lang="en-US" dirty="0"/>
              <a:t> for </a:t>
            </a:r>
            <a:r>
              <a:rPr lang="el-GR" i="1" dirty="0"/>
              <a:t>π</a:t>
            </a:r>
            <a:r>
              <a:rPr lang="en-US" dirty="0"/>
              <a:t> and </a:t>
            </a:r>
            <a:r>
              <a:rPr lang="en-US" i="1" dirty="0"/>
              <a:t>K</a:t>
            </a:r>
            <a:br>
              <a:rPr lang="en-US" i="1" dirty="0"/>
            </a:br>
            <a:endParaRPr lang="en-US" i="1" dirty="0"/>
          </a:p>
          <a:p>
            <a:r>
              <a:rPr lang="en-US" sz="1600" dirty="0"/>
              <a:t>Bands – chromatic dispersion in the wavelength range </a:t>
            </a:r>
            <a:r>
              <a:rPr lang="ru-RU" sz="1600" dirty="0"/>
              <a:t>350-700 </a:t>
            </a:r>
            <a:r>
              <a:rPr lang="en-US" sz="1600" dirty="0"/>
              <a:t>nm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562850" y="46001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000"/>
                </a:solidFill>
                <a:latin typeface="Arial" panose="020B0604020202020204" pitchFamily="34" charset="0"/>
              </a:rPr>
              <a:t>n=1.05</a:t>
            </a:r>
            <a:endParaRPr lang="ru-RU" dirty="0">
              <a:solidFill>
                <a:srgbClr val="CB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16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27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 and outlook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Forward RICH </a:t>
            </a:r>
            <a:r>
              <a:rPr lang="en-US" sz="2400" dirty="0" err="1"/>
              <a:t>PandaRoot</a:t>
            </a:r>
            <a:r>
              <a:rPr lang="en-US" sz="2400" dirty="0"/>
              <a:t> simulation is almost ready.</a:t>
            </a:r>
            <a:endParaRPr lang="en-US" sz="2400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/>
              <a:t>Mechanical design draft is almost ready.</a:t>
            </a:r>
            <a:endParaRPr lang="en-US" sz="2400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 err="1"/>
              <a:t>MaPMTs</a:t>
            </a:r>
            <a:r>
              <a:rPr lang="en-US" sz="2400" dirty="0"/>
              <a:t> and FEE tests are in progress. </a:t>
            </a:r>
            <a:r>
              <a:rPr lang="en-US" sz="2400" dirty="0" err="1"/>
              <a:t>DiRICH</a:t>
            </a:r>
            <a:r>
              <a:rPr lang="en-US" sz="2400" dirty="0"/>
              <a:t> electronics is to be tested.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Mirror samples for FRICH were produced. Absolute reflectance measured is close to 85% — satisfactory.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FRICH prototype based on H12700 </a:t>
            </a:r>
            <a:r>
              <a:rPr lang="en-US" sz="2400" dirty="0" err="1"/>
              <a:t>MaPMTs</a:t>
            </a:r>
            <a:r>
              <a:rPr lang="en-US" sz="2400" dirty="0"/>
              <a:t> and PADIWA3+TRB3 with beams was tested in 2018. Data analysis is in progress.</a:t>
            </a:r>
            <a:endParaRPr lang="en-US" sz="2400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1"/>
                </a:solidFill>
              </a:rPr>
              <a:t>TDR to be ready in 2019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6AA1-5BA5-4D15-A858-4BB48F15DEE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41" y="7802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Focusing Aerogel RICH (FARICH)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262690"/>
            <a:ext cx="2133600" cy="365125"/>
          </a:xfrm>
        </p:spPr>
        <p:txBody>
          <a:bodyPr/>
          <a:lstStyle/>
          <a:p>
            <a:pPr>
              <a:defRPr/>
            </a:pPr>
            <a:fld id="{0020FB47-C79D-4925-BA81-6A17668DB6FC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097" y="1110622"/>
            <a:ext cx="2644903" cy="2420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82" name="Прямоугольник 2"/>
          <p:cNvSpPr>
            <a:spLocks noChangeArrowheads="1"/>
          </p:cNvSpPr>
          <p:nvPr/>
        </p:nvSpPr>
        <p:spPr bwMode="auto">
          <a:xfrm>
            <a:off x="1263799" y="3600671"/>
            <a:ext cx="329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 err="1">
                <a:solidFill>
                  <a:srgbClr val="C00000"/>
                </a:solidFill>
              </a:rPr>
              <a:t>T.Iijima</a:t>
            </a:r>
            <a:r>
              <a:rPr lang="ru-RU" altLang="ru-RU" sz="1400" dirty="0">
                <a:solidFill>
                  <a:srgbClr val="C00000"/>
                </a:solidFill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</a:rPr>
              <a:t>et</a:t>
            </a:r>
            <a:r>
              <a:rPr lang="ru-RU" altLang="ru-RU" sz="1400" dirty="0">
                <a:solidFill>
                  <a:srgbClr val="C00000"/>
                </a:solidFill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</a:rPr>
              <a:t>al</a:t>
            </a:r>
            <a:r>
              <a:rPr lang="ru-RU" altLang="ru-RU" sz="1400" dirty="0">
                <a:solidFill>
                  <a:srgbClr val="C00000"/>
                </a:solidFill>
              </a:rPr>
              <a:t>., NIM A548 (2005) 383</a:t>
            </a:r>
            <a:br>
              <a:rPr lang="ru-RU" altLang="ru-RU" sz="1400" dirty="0">
                <a:solidFill>
                  <a:srgbClr val="C00000"/>
                </a:solidFill>
              </a:rPr>
            </a:br>
            <a:r>
              <a:rPr lang="ru-RU" altLang="ru-RU" sz="1400" dirty="0" err="1">
                <a:solidFill>
                  <a:srgbClr val="C00000"/>
                </a:solidFill>
              </a:rPr>
              <a:t>A.Yu.Barnyakov</a:t>
            </a:r>
            <a:r>
              <a:rPr lang="ru-RU" altLang="ru-RU" sz="1400" dirty="0">
                <a:solidFill>
                  <a:srgbClr val="C00000"/>
                </a:solidFill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</a:rPr>
              <a:t>et</a:t>
            </a:r>
            <a:r>
              <a:rPr lang="ru-RU" altLang="ru-RU" sz="1400" dirty="0">
                <a:solidFill>
                  <a:srgbClr val="C00000"/>
                </a:solidFill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</a:rPr>
              <a:t>al</a:t>
            </a:r>
            <a:r>
              <a:rPr lang="ru-RU" altLang="ru-RU" sz="1400" dirty="0">
                <a:solidFill>
                  <a:srgbClr val="C00000"/>
                </a:solidFill>
              </a:rPr>
              <a:t>., NIM A553 (2005) 70</a:t>
            </a:r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5645464" y="1489281"/>
            <a:ext cx="2880000" cy="2151694"/>
            <a:chOff x="1763713" y="2477948"/>
            <a:chExt cx="3816399" cy="2851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6" descr="p10603041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477948"/>
              <a:ext cx="3816399" cy="285129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 rot="11199961" flipV="1">
              <a:off x="2249541" y="3342732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n=1.030   6.0mm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1199961" flipV="1">
              <a:off x="2249541" y="3774530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n=1.027   6.3mm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1199961" flipV="1">
              <a:off x="2249541" y="4196071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n=1.024   6.7mm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1199961" flipV="1">
              <a:off x="2246289" y="4557606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n=1.022   7.0mm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73629" y="1189924"/>
            <a:ext cx="2951246" cy="3381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First sample of 4-layer aerogel</a:t>
            </a:r>
          </a:p>
        </p:txBody>
      </p:sp>
      <p:pic>
        <p:nvPicPr>
          <p:cNvPr id="20" name="Содержимое 3" descr="mla3_phot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5150" y="4131841"/>
            <a:ext cx="2879725" cy="189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627686" y="3830262"/>
            <a:ext cx="3029794" cy="339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3-</a:t>
            </a:r>
            <a:r>
              <a:rPr lang="en-US" sz="1600" dirty="0"/>
              <a:t>layer aerogel 115x115x41 mm</a:t>
            </a:r>
            <a:r>
              <a:rPr lang="en-US" sz="1600" baseline="30000" dirty="0"/>
              <a:t>3</a:t>
            </a:r>
            <a:endParaRPr lang="ru-RU" sz="1400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4195670"/>
            <a:ext cx="503713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Focusing aerogel improves proximity focusing design by reducing  the contribution of radiator  thickness into the Cherenkov angle resolution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85739" y="5195644"/>
            <a:ext cx="5035551" cy="991731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Multi-layer monolithic aerogels have been being produced by the </a:t>
            </a:r>
            <a:r>
              <a:rPr lang="en-US" sz="1600" dirty="0" err="1"/>
              <a:t>Boreskov</a:t>
            </a:r>
            <a:r>
              <a:rPr lang="en-US" sz="1600" dirty="0"/>
              <a:t> Institute of Catalysis in cooperation with the </a:t>
            </a:r>
            <a:r>
              <a:rPr lang="en-US" sz="1600" dirty="0" err="1"/>
              <a:t>Budker</a:t>
            </a:r>
            <a:r>
              <a:rPr lang="en-US" sz="1600" dirty="0"/>
              <a:t> INP since 2004.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3D8A6-59DF-48A9-8295-6B562726B8FE}"/>
              </a:ext>
            </a:extLst>
          </p:cNvPr>
          <p:cNvSpPr txBox="1"/>
          <p:nvPr/>
        </p:nvSpPr>
        <p:spPr>
          <a:xfrm rot="16200000">
            <a:off x="3693749" y="1471936"/>
            <a:ext cx="9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Photon</a:t>
            </a:r>
            <a:br>
              <a:rPr lang="en-US" sz="1600" dirty="0"/>
            </a:br>
            <a:r>
              <a:rPr lang="en-US" sz="1600" dirty="0"/>
              <a:t>detector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384519-D967-4A76-85BE-1947AC2A793C}"/>
              </a:ext>
            </a:extLst>
          </p:cNvPr>
          <p:cNvSpPr txBox="1"/>
          <p:nvPr/>
        </p:nvSpPr>
        <p:spPr>
          <a:xfrm rot="16200000">
            <a:off x="1054072" y="1644266"/>
            <a:ext cx="827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Aerogel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9D0662-C52D-4ECF-AF4D-1AA41BBCEC57}"/>
              </a:ext>
            </a:extLst>
          </p:cNvPr>
          <p:cNvSpPr txBox="1"/>
          <p:nvPr/>
        </p:nvSpPr>
        <p:spPr>
          <a:xfrm>
            <a:off x="2893240" y="2120149"/>
            <a:ext cx="807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Particle</a:t>
            </a:r>
            <a:endParaRPr lang="ru-RU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FF0516-6DB3-444A-9CC3-8A1FC3F1377C}"/>
              </a:ext>
            </a:extLst>
          </p:cNvPr>
          <p:cNvSpPr txBox="1"/>
          <p:nvPr/>
        </p:nvSpPr>
        <p:spPr>
          <a:xfrm rot="20418861">
            <a:off x="2117185" y="1639124"/>
            <a:ext cx="1480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Cherenkov light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66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 detector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23" y="1061046"/>
            <a:ext cx="8175353" cy="53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Группа 2058"/>
          <p:cNvGrpSpPr/>
          <p:nvPr/>
        </p:nvGrpSpPr>
        <p:grpSpPr>
          <a:xfrm>
            <a:off x="1108041" y="980728"/>
            <a:ext cx="4917419" cy="2358009"/>
            <a:chOff x="1072005" y="1142999"/>
            <a:chExt cx="4917419" cy="2358009"/>
          </a:xfrm>
        </p:grpSpPr>
        <p:sp>
          <p:nvSpPr>
            <p:cNvPr id="18" name="TextBox 17"/>
            <p:cNvSpPr txBox="1"/>
            <p:nvPr/>
          </p:nvSpPr>
          <p:spPr>
            <a:xfrm>
              <a:off x="4693280" y="1142999"/>
              <a:ext cx="1296144" cy="3077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C00000"/>
                  </a:solidFill>
                </a:rPr>
                <a:t>Forward RICH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Прямая со стрелкой 18"/>
            <p:cNvCxnSpPr>
              <a:cxnSpLocks/>
              <a:stCxn id="18" idx="2"/>
            </p:cNvCxnSpPr>
            <p:nvPr/>
          </p:nvCxnSpPr>
          <p:spPr>
            <a:xfrm>
              <a:off x="5341352" y="1450776"/>
              <a:ext cx="0" cy="106037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54764" y="1142999"/>
              <a:ext cx="1600887" cy="3077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/>
                  </a:solidFill>
                </a:rPr>
                <a:t>Endcap Disc DIRC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Прямая со стрелкой 24"/>
            <p:cNvCxnSpPr>
              <a:cxnSpLocks/>
              <a:stCxn id="24" idx="2"/>
            </p:cNvCxnSpPr>
            <p:nvPr/>
          </p:nvCxnSpPr>
          <p:spPr>
            <a:xfrm flipH="1">
              <a:off x="3239820" y="1450776"/>
              <a:ext cx="115388" cy="169320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72005" y="1142999"/>
              <a:ext cx="1063938" cy="3077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/>
                  </a:solidFill>
                </a:rPr>
                <a:t>Barrel DIRC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0" name="Прямая со стрелкой 29"/>
            <p:cNvCxnSpPr>
              <a:stCxn id="29" idx="2"/>
            </p:cNvCxnSpPr>
            <p:nvPr/>
          </p:nvCxnSpPr>
          <p:spPr>
            <a:xfrm flipH="1">
              <a:off x="1557134" y="1450776"/>
              <a:ext cx="46840" cy="205023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8" descr="Panda_Logo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291" y="116632"/>
            <a:ext cx="2437378" cy="5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65" name="Нижний колонтитул 20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PANDA Forward RICH @ RICH2018</a:t>
            </a:r>
          </a:p>
        </p:txBody>
      </p:sp>
      <p:sp>
        <p:nvSpPr>
          <p:cNvPr id="2066" name="Номер слайда 20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6B1E26-27E0-499A-8925-A6CCE941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761DBCC-93EB-4741-A35F-C7F5E85B9A5F}"/>
              </a:ext>
            </a:extLst>
          </p:cNvPr>
          <p:cNvCxnSpPr>
            <a:cxnSpLocks/>
          </p:cNvCxnSpPr>
          <p:nvPr/>
        </p:nvCxnSpPr>
        <p:spPr>
          <a:xfrm flipV="1">
            <a:off x="339710" y="3612134"/>
            <a:ext cx="847914" cy="144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F23E0E-5126-48C4-AA4F-B482497FA9E5}"/>
                  </a:ext>
                </a:extLst>
              </p:cNvPr>
              <p:cNvSpPr txBox="1"/>
              <p:nvPr/>
            </p:nvSpPr>
            <p:spPr>
              <a:xfrm>
                <a:off x="305639" y="3347949"/>
                <a:ext cx="282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F23E0E-5126-48C4-AA4F-B482497F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9" y="3347949"/>
                <a:ext cx="282432" cy="369332"/>
              </a:xfrm>
              <a:prstGeom prst="rect">
                <a:avLst/>
              </a:prstGeom>
              <a:blipFill>
                <a:blip r:embed="rId5"/>
                <a:stretch>
                  <a:fillRect r="-1521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B5AEC41-0467-4845-AEC0-C8C63E4ABDD7}"/>
              </a:ext>
            </a:extLst>
          </p:cNvPr>
          <p:cNvSpPr txBox="1"/>
          <p:nvPr/>
        </p:nvSpPr>
        <p:spPr>
          <a:xfrm>
            <a:off x="3044047" y="5786856"/>
            <a:ext cx="594515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For details of the PANDA experiment see the talk on the PANDA DIRC </a:t>
            </a:r>
            <a:br>
              <a:rPr lang="en-US" sz="1600" dirty="0"/>
            </a:br>
            <a:r>
              <a:rPr lang="en-US" sz="1600" dirty="0"/>
              <a:t>detectors by J. </a:t>
            </a:r>
            <a:r>
              <a:rPr lang="en-US" sz="1600" dirty="0" err="1"/>
              <a:t>Schwiening</a:t>
            </a:r>
            <a:r>
              <a:rPr lang="en-US" sz="1600" dirty="0"/>
              <a:t> in the Saturday morning session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1A3EC0-0319-4238-8645-94307DD330F0}"/>
                  </a:ext>
                </a:extLst>
              </p:cNvPr>
              <p:cNvSpPr txBox="1"/>
              <p:nvPr/>
            </p:nvSpPr>
            <p:spPr>
              <a:xfrm>
                <a:off x="5606542" y="4488695"/>
                <a:ext cx="3387620" cy="11046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Antiprotons P=1.5 – 15 GeV/c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/</m:t>
                    </m:r>
                    <m:r>
                      <a:rPr lang="en-US" sz="1600" i="1">
                        <a:latin typeface="Cambria Math"/>
                      </a:rPr>
                      <m:t>𝑝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Luminosity up to 2∙10</a:t>
                </a:r>
                <a:r>
                  <a:rPr lang="en-US" sz="1600" baseline="30000" dirty="0"/>
                  <a:t>32 </a:t>
                </a:r>
                <a:r>
                  <a:rPr lang="en-US" sz="1600" dirty="0"/>
                  <a:t>cm</a:t>
                </a:r>
                <a:r>
                  <a:rPr lang="en-US" sz="1600" baseline="30000" dirty="0"/>
                  <a:t>-2 </a:t>
                </a:r>
                <a:r>
                  <a:rPr lang="en-US" sz="1600" dirty="0"/>
                  <a:t>s</a:t>
                </a:r>
                <a:r>
                  <a:rPr lang="en-US" sz="1600" baseline="30000" dirty="0"/>
                  <a:t>-1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1600" i="1" smtClean="0">
                        <a:latin typeface="Cambria Math"/>
                      </a:rPr>
                      <m:t>𝑝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Interaction rate up to 2∙10</a:t>
                </a:r>
                <a:r>
                  <a:rPr lang="en-US" sz="1600" baseline="30000" dirty="0"/>
                  <a:t>7</a:t>
                </a:r>
                <a:r>
                  <a:rPr lang="en-US" sz="1600" dirty="0"/>
                  <a:t> s</a:t>
                </a:r>
                <a:r>
                  <a:rPr lang="en-US" sz="1600" baseline="30000" dirty="0"/>
                  <a:t>-1</a:t>
                </a:r>
                <a:endParaRPr lang="ru-RU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1A3EC0-0319-4238-8645-94307DD3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542" y="4488695"/>
                <a:ext cx="3387620" cy="1104661"/>
              </a:xfrm>
              <a:prstGeom prst="rect">
                <a:avLst/>
              </a:prstGeom>
              <a:blipFill>
                <a:blip r:embed="rId6"/>
                <a:stretch>
                  <a:fillRect l="-358" t="-538" b="-4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465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5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Requirements for the PANDA Forward RICH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Charged PID in the Forward Spectrometer</a:t>
            </a:r>
          </a:p>
          <a:p>
            <a:r>
              <a:rPr lang="en-US" dirty="0"/>
              <a:t>|</a:t>
            </a:r>
            <a:r>
              <a:rPr lang="el-GR" dirty="0"/>
              <a:t>θ</a:t>
            </a:r>
            <a:r>
              <a:rPr lang="en-US" dirty="0"/>
              <a:t>x| &lt; 10°, |</a:t>
            </a:r>
            <a:r>
              <a:rPr lang="el-GR" dirty="0"/>
              <a:t>θ</a:t>
            </a:r>
            <a:r>
              <a:rPr lang="en-US" dirty="0"/>
              <a:t>y| &lt;  5°</a:t>
            </a:r>
          </a:p>
          <a:p>
            <a:r>
              <a:rPr lang="en-US" altLang="ru-RU" dirty="0"/>
              <a:t>Approximately 3 x 1 m</a:t>
            </a:r>
            <a:r>
              <a:rPr lang="en-US" altLang="ru-RU" baseline="30000" dirty="0"/>
              <a:t>2</a:t>
            </a:r>
            <a:r>
              <a:rPr lang="en-US" altLang="ru-RU" dirty="0"/>
              <a:t> transverse active size, ~0.8 m space occupied along the beam</a:t>
            </a:r>
          </a:p>
          <a:p>
            <a:r>
              <a:rPr lang="en-US" altLang="ru-RU" dirty="0"/>
              <a:t>Working momentum range for 3</a:t>
            </a:r>
            <a:r>
              <a:rPr lang="el-GR" altLang="ru-RU" dirty="0"/>
              <a:t>σ</a:t>
            </a:r>
            <a:r>
              <a:rPr lang="en-US" altLang="ru-RU" dirty="0"/>
              <a:t> separation</a:t>
            </a:r>
          </a:p>
          <a:p>
            <a:pPr lvl="1"/>
            <a:r>
              <a:rPr lang="el-GR" altLang="ru-RU" dirty="0"/>
              <a:t>π </a:t>
            </a:r>
            <a:r>
              <a:rPr lang="en-US" altLang="ru-RU" dirty="0"/>
              <a:t>/K: </a:t>
            </a:r>
            <a:r>
              <a:rPr lang="en-US" altLang="ru-RU" dirty="0">
                <a:solidFill>
                  <a:srgbClr val="C00000"/>
                </a:solidFill>
              </a:rPr>
              <a:t>2÷10</a:t>
            </a:r>
            <a:r>
              <a:rPr lang="en-US" altLang="ru-RU" dirty="0"/>
              <a:t> GeV/c</a:t>
            </a:r>
          </a:p>
          <a:p>
            <a:pPr lvl="1"/>
            <a:r>
              <a:rPr lang="el-GR" altLang="ru-RU" dirty="0"/>
              <a:t>μ</a:t>
            </a:r>
            <a:r>
              <a:rPr lang="en-US" altLang="ru-RU" dirty="0"/>
              <a:t>/</a:t>
            </a:r>
            <a:r>
              <a:rPr lang="el-GR" altLang="ru-RU" dirty="0"/>
              <a:t>π</a:t>
            </a:r>
            <a:r>
              <a:rPr lang="en-US" altLang="ru-RU" dirty="0"/>
              <a:t>: </a:t>
            </a:r>
            <a:r>
              <a:rPr lang="en-US" altLang="ru-RU" dirty="0">
                <a:solidFill>
                  <a:srgbClr val="C00000"/>
                </a:solidFill>
              </a:rPr>
              <a:t>0.5÷2</a:t>
            </a:r>
            <a:r>
              <a:rPr lang="en-US" altLang="ru-RU" dirty="0"/>
              <a:t> GeV/c possible </a:t>
            </a:r>
            <a:br>
              <a:rPr lang="en-US" altLang="ru-RU" dirty="0"/>
            </a:br>
            <a:r>
              <a:rPr lang="en-US" altLang="ru-RU" dirty="0"/>
              <a:t>may complement the muon system</a:t>
            </a:r>
          </a:p>
          <a:p>
            <a:r>
              <a:rPr lang="en-US" altLang="ru-RU" dirty="0"/>
              <a:t>Physics cases: processes with high charged hadrons multiplicity in the final states for high beam momenta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PANDA Forward RICH @ RICH2018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B1B5F-4890-4D23-B28C-1130B31D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4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8933EA-9BAB-46D6-BFA1-386993D07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88" y="829941"/>
            <a:ext cx="6332354" cy="447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065621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 FRICH baseline design</a:t>
            </a:r>
            <a:endParaRPr lang="ru-RU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4482625" y="5156171"/>
            <a:ext cx="4458219" cy="1255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Photon Detector</a:t>
            </a:r>
          </a:p>
          <a:p>
            <a:pPr marL="0" indent="0">
              <a:buNone/>
            </a:pPr>
            <a:r>
              <a:rPr lang="en-US" altLang="ru-RU" sz="1600" dirty="0"/>
              <a:t>H12700 </a:t>
            </a:r>
            <a:r>
              <a:rPr lang="en-US" altLang="ru-RU" sz="1600" dirty="0" err="1"/>
              <a:t>MaPMTs</a:t>
            </a:r>
            <a:r>
              <a:rPr lang="en-US" altLang="ru-RU" sz="1600" dirty="0"/>
              <a:t> (Hamamatsu)</a:t>
            </a:r>
          </a:p>
          <a:p>
            <a:pPr marL="216000" indent="-216000"/>
            <a:r>
              <a:rPr lang="en-US" altLang="ru-RU" sz="1600" dirty="0"/>
              <a:t>flat panel</a:t>
            </a:r>
          </a:p>
          <a:p>
            <a:pPr marL="216000" indent="-216000"/>
            <a:r>
              <a:rPr lang="en-US" altLang="ru-RU" sz="1600" dirty="0"/>
              <a:t>8x8 anode pixels of 6mm size 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603291" y="4686246"/>
            <a:ext cx="3617025" cy="1255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Aerogel radiator</a:t>
            </a:r>
          </a:p>
          <a:p>
            <a:pPr marL="216000" indent="-216000"/>
            <a:r>
              <a:rPr lang="en-US" altLang="ru-RU" sz="1600" dirty="0"/>
              <a:t>Focusing 2- or 3-layer aerogel </a:t>
            </a:r>
          </a:p>
          <a:p>
            <a:pPr marL="216000" indent="-216000"/>
            <a:r>
              <a:rPr lang="en-US" altLang="ru-RU" sz="1600" dirty="0"/>
              <a:t>n≈1.05</a:t>
            </a:r>
          </a:p>
          <a:p>
            <a:pPr marL="216000" indent="-216000"/>
            <a:r>
              <a:rPr lang="en-US" altLang="ru-RU" sz="1600" dirty="0"/>
              <a:t>Total thickness – 40 mm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923" y="5248260"/>
            <a:ext cx="1537830" cy="1063191"/>
          </a:xfrm>
          <a:prstGeom prst="rect">
            <a:avLst/>
          </a:prstGeom>
        </p:spPr>
      </p:pic>
      <p:sp>
        <p:nvSpPr>
          <p:cNvPr id="48" name="Текст 2"/>
          <p:cNvSpPr txBox="1">
            <a:spLocks/>
          </p:cNvSpPr>
          <p:nvPr/>
        </p:nvSpPr>
        <p:spPr>
          <a:xfrm>
            <a:off x="6633889" y="3812464"/>
            <a:ext cx="1994076" cy="10341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Mirrors</a:t>
            </a:r>
            <a:r>
              <a:rPr lang="en-US" altLang="ru-RU" sz="1800" dirty="0"/>
              <a:t> </a:t>
            </a:r>
          </a:p>
          <a:p>
            <a:pPr marL="216000" indent="-216000"/>
            <a:r>
              <a:rPr lang="en-US" altLang="ru-RU" sz="1800" dirty="0"/>
              <a:t>2 mm float glass</a:t>
            </a:r>
          </a:p>
          <a:p>
            <a:pPr marL="216000" indent="-216000"/>
            <a:r>
              <a:rPr lang="en-US" altLang="ru-RU" sz="1800" dirty="0"/>
              <a:t>Al+SiO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 coating</a:t>
            </a:r>
            <a:endParaRPr lang="en-US" altLang="ru-RU" sz="1800" dirty="0">
              <a:solidFill>
                <a:srgbClr val="0000FF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cxnSpLocks/>
            <a:stCxn id="23" idx="0"/>
          </p:cNvCxnSpPr>
          <p:nvPr/>
        </p:nvCxnSpPr>
        <p:spPr>
          <a:xfrm flipV="1">
            <a:off x="2411804" y="3894682"/>
            <a:ext cx="993661" cy="7915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  <a:stCxn id="48" idx="1"/>
          </p:cNvCxnSpPr>
          <p:nvPr/>
        </p:nvCxnSpPr>
        <p:spPr>
          <a:xfrm flipH="1">
            <a:off x="5586283" y="4329529"/>
            <a:ext cx="1047606" cy="43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  <a:stCxn id="20" idx="0"/>
          </p:cNvCxnSpPr>
          <p:nvPr/>
        </p:nvCxnSpPr>
        <p:spPr>
          <a:xfrm flipH="1" flipV="1">
            <a:off x="5752301" y="4663199"/>
            <a:ext cx="959434" cy="49297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236CB9-63A3-4495-9E34-8E4DC409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546CBA0F-A3B1-4629-B319-50A91F51E856}"/>
              </a:ext>
            </a:extLst>
          </p:cNvPr>
          <p:cNvSpPr txBox="1">
            <a:spLocks/>
          </p:cNvSpPr>
          <p:nvPr/>
        </p:nvSpPr>
        <p:spPr>
          <a:xfrm>
            <a:off x="4982683" y="903434"/>
            <a:ext cx="3958161" cy="13207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 err="1"/>
              <a:t>DiRICH</a:t>
            </a:r>
            <a:r>
              <a:rPr lang="en-US" altLang="ru-RU" sz="1800" b="1" dirty="0"/>
              <a:t> FEE (GSI)</a:t>
            </a:r>
          </a:p>
          <a:p>
            <a:pPr marL="216000" indent="-216000"/>
            <a:r>
              <a:rPr lang="en-US" altLang="ru-RU" sz="1600" dirty="0"/>
              <a:t>Designed for H12700 readout</a:t>
            </a:r>
          </a:p>
          <a:p>
            <a:pPr marL="216000" indent="-216000"/>
            <a:r>
              <a:rPr lang="en-US" altLang="ru-RU" sz="1600" dirty="0"/>
              <a:t>12x32ch </a:t>
            </a:r>
            <a:r>
              <a:rPr lang="en-US" altLang="ru-RU" sz="1600" dirty="0" err="1"/>
              <a:t>preamp+disc+TDC</a:t>
            </a:r>
            <a:endParaRPr lang="en-US" altLang="ru-RU" sz="1600" dirty="0"/>
          </a:p>
          <a:p>
            <a:pPr marL="216000" indent="-216000"/>
            <a:r>
              <a:rPr lang="en-US" altLang="ru-RU" sz="1600" dirty="0"/>
              <a:t>2 Gbps output link</a:t>
            </a:r>
          </a:p>
        </p:txBody>
      </p:sp>
      <p:pic>
        <p:nvPicPr>
          <p:cNvPr id="38" name="Рисунок 37" descr="https://jspc29.x-matter.uni-frankfurt.de/trbweb/uploads/dirichmodule3.jpg">
            <a:extLst>
              <a:ext uri="{FF2B5EF4-FFF2-40B4-BE49-F238E27FC236}">
                <a16:creationId xmlns:a16="http://schemas.microsoft.com/office/drawing/2014/main" id="{742174A5-9D46-4754-8F8C-43F6A6C4C6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29" y="1067513"/>
            <a:ext cx="1281140" cy="1108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97F28AA-0ACA-4206-B5E5-AC8DB7B05877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5752301" y="2224137"/>
            <a:ext cx="1209463" cy="3043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F1EAAE58-B730-4C1D-A456-AB82E2E0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66A83-3882-4180-99DD-158BB112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7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40" y="115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Readout candidates for PANDA FRICH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77675"/>
            <a:ext cx="2133600" cy="365125"/>
          </a:xfrm>
        </p:spPr>
        <p:txBody>
          <a:bodyPr/>
          <a:lstStyle/>
          <a:p>
            <a:r>
              <a:rPr lang="ru-RU"/>
              <a:t>03.Aug.2018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77675"/>
            <a:ext cx="2895600" cy="365125"/>
          </a:xfrm>
        </p:spPr>
        <p:txBody>
          <a:bodyPr/>
          <a:lstStyle/>
          <a:p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77675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39135" y="1286800"/>
            <a:ext cx="4650131" cy="4659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198D3A-B973-474E-86FD-75DFA5F5E87A}"/>
              </a:ext>
            </a:extLst>
          </p:cNvPr>
          <p:cNvGrpSpPr/>
          <p:nvPr/>
        </p:nvGrpSpPr>
        <p:grpSpPr>
          <a:xfrm>
            <a:off x="242405" y="1286800"/>
            <a:ext cx="3851771" cy="2160239"/>
            <a:chOff x="242405" y="1183293"/>
            <a:chExt cx="3851771" cy="2160239"/>
          </a:xfrm>
        </p:grpSpPr>
        <p:sp>
          <p:nvSpPr>
            <p:cNvPr id="12" name="TextBox 11"/>
            <p:cNvSpPr txBox="1"/>
            <p:nvPr/>
          </p:nvSpPr>
          <p:spPr>
            <a:xfrm>
              <a:off x="242405" y="1183293"/>
              <a:ext cx="3851771" cy="21602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b">
              <a:noAutofit/>
            </a:bodyPr>
            <a:lstStyle/>
            <a:p>
              <a:r>
                <a:rPr lang="en-US" b="1" dirty="0" err="1"/>
                <a:t>MaPMT</a:t>
              </a:r>
              <a:r>
                <a:rPr lang="en-US" b="1" dirty="0"/>
                <a:t> Hamamatsu H12700B</a:t>
              </a:r>
              <a:br>
                <a:rPr lang="en-US" b="1" dirty="0"/>
              </a:br>
              <a:r>
                <a:rPr lang="en-US" dirty="0"/>
                <a:t>with </a:t>
              </a:r>
              <a:r>
                <a:rPr lang="en-US" dirty="0" err="1"/>
                <a:t>DiRICH</a:t>
              </a:r>
              <a:r>
                <a:rPr lang="en-US" dirty="0"/>
                <a:t> (GSI) FEE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544" y="1277261"/>
              <a:ext cx="2165291" cy="142413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B39CE1-E2F4-4C39-A8E7-0B52F335BF0C}"/>
              </a:ext>
            </a:extLst>
          </p:cNvPr>
          <p:cNvGrpSpPr/>
          <p:nvPr/>
        </p:nvGrpSpPr>
        <p:grpSpPr>
          <a:xfrm>
            <a:off x="242405" y="3657838"/>
            <a:ext cx="3851771" cy="2435458"/>
            <a:chOff x="242405" y="3451082"/>
            <a:chExt cx="3851771" cy="2435458"/>
          </a:xfrm>
        </p:grpSpPr>
        <p:sp>
          <p:nvSpPr>
            <p:cNvPr id="13" name="TextBox 12"/>
            <p:cNvSpPr txBox="1"/>
            <p:nvPr/>
          </p:nvSpPr>
          <p:spPr>
            <a:xfrm>
              <a:off x="242405" y="3451082"/>
              <a:ext cx="3851771" cy="24354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b">
              <a:noAutofit/>
            </a:bodyPr>
            <a:lstStyle/>
            <a:p>
              <a:r>
                <a:rPr lang="en-US" b="1" dirty="0"/>
                <a:t>Digital Photon Counter</a:t>
              </a:r>
            </a:p>
            <a:p>
              <a:r>
                <a:rPr lang="en-US" dirty="0"/>
                <a:t>Digital silicon photomultiplier</a:t>
              </a:r>
              <a:endParaRPr lang="en-US" b="1" dirty="0"/>
            </a:p>
            <a:p>
              <a:r>
                <a:rPr lang="en-US" dirty="0"/>
                <a:t>TDC on-chip</a:t>
              </a:r>
            </a:p>
          </p:txBody>
        </p:sp>
        <p:pic>
          <p:nvPicPr>
            <p:cNvPr id="21" name="Picture 5" descr="X:\DLight\3. MARKETING-SALES\PHOTOGRAPHS\Photo shooting Sep 30-2011\compressed_1MB\Philips-049139 kopie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8" y="3592673"/>
              <a:ext cx="1797313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X:\DLight\3. MARKETING-SALES\PHOTOGRAPHS\Photo shooting Sep 30-2011\compressed_1MB\Philips-049141 kopie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007" y="3540475"/>
              <a:ext cx="1878682" cy="122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CA90E-82D9-4D96-ACA5-C63B9AD672F2}"/>
              </a:ext>
            </a:extLst>
          </p:cNvPr>
          <p:cNvSpPr txBox="1"/>
          <p:nvPr/>
        </p:nvSpPr>
        <p:spPr>
          <a:xfrm>
            <a:off x="320473" y="1380768"/>
            <a:ext cx="37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a)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25E25-D97B-4818-ABA3-50B3CBDEFD6C}"/>
              </a:ext>
            </a:extLst>
          </p:cNvPr>
          <p:cNvSpPr txBox="1"/>
          <p:nvPr/>
        </p:nvSpPr>
        <p:spPr>
          <a:xfrm>
            <a:off x="320472" y="3799429"/>
            <a:ext cx="4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b)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9AAB5-0D44-4A23-87CE-A95DDD5F6A15}"/>
              </a:ext>
            </a:extLst>
          </p:cNvPr>
          <p:cNvSpPr txBox="1"/>
          <p:nvPr/>
        </p:nvSpPr>
        <p:spPr>
          <a:xfrm>
            <a:off x="6628729" y="1892449"/>
            <a:ext cx="171097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400" dirty="0"/>
              <a:t>Cherenkov spectrum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A8ABDA-4D7D-4867-9883-A9F820E91A73}"/>
              </a:ext>
            </a:extLst>
          </p:cNvPr>
          <p:cNvSpPr txBox="1"/>
          <p:nvPr/>
        </p:nvSpPr>
        <p:spPr>
          <a:xfrm>
            <a:off x="6634706" y="2080776"/>
            <a:ext cx="171097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400" dirty="0">
                <a:solidFill>
                  <a:srgbClr val="D34800"/>
                </a:solidFill>
              </a:rPr>
              <a:t>H12700 QE</a:t>
            </a:r>
            <a:endParaRPr lang="ru-RU" sz="1400" dirty="0">
              <a:solidFill>
                <a:srgbClr val="D348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189AF-F2AC-466F-8C67-5A83DFED0555}"/>
              </a:ext>
            </a:extLst>
          </p:cNvPr>
          <p:cNvSpPr txBox="1"/>
          <p:nvPr/>
        </p:nvSpPr>
        <p:spPr>
          <a:xfrm>
            <a:off x="6628729" y="2296220"/>
            <a:ext cx="171097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400" dirty="0">
                <a:solidFill>
                  <a:srgbClr val="00928F"/>
                </a:solidFill>
              </a:rPr>
              <a:t>DPC3200-22 PDE</a:t>
            </a:r>
            <a:endParaRPr lang="ru-RU" sz="1400" dirty="0">
              <a:solidFill>
                <a:srgbClr val="0092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99668-71D8-4DFF-97AA-A49DFD48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913"/>
            <a:ext cx="8229600" cy="1143000"/>
          </a:xfrm>
        </p:spPr>
        <p:txBody>
          <a:bodyPr/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Comparison of photon detector options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1A791-B43F-4695-B998-ACDD92B49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41277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MaPMT</a:t>
            </a:r>
            <a:r>
              <a:rPr lang="en-US" sz="2400" b="1" dirty="0"/>
              <a:t> H12700</a:t>
            </a:r>
          </a:p>
          <a:p>
            <a:pPr marL="0" indent="0">
              <a:buNone/>
            </a:pPr>
            <a:r>
              <a:rPr lang="en-US" sz="2000" dirty="0"/>
              <a:t>(Hamamatsu, Japan)</a:t>
            </a:r>
          </a:p>
          <a:p>
            <a:r>
              <a:rPr lang="en-US" sz="2000" dirty="0">
                <a:solidFill>
                  <a:schemeClr val="tx2"/>
                </a:solidFill>
              </a:rPr>
              <a:t>High active/total area ratio 87%</a:t>
            </a:r>
          </a:p>
          <a:p>
            <a:r>
              <a:rPr lang="en-US" sz="2000" dirty="0">
                <a:solidFill>
                  <a:schemeClr val="tx2"/>
                </a:solidFill>
              </a:rPr>
              <a:t>Robust</a:t>
            </a:r>
          </a:p>
          <a:p>
            <a:r>
              <a:rPr lang="en-US" sz="2000" dirty="0">
                <a:solidFill>
                  <a:schemeClr val="tx2"/>
                </a:solidFill>
              </a:rPr>
              <a:t>Long lifetime</a:t>
            </a:r>
          </a:p>
          <a:p>
            <a:r>
              <a:rPr lang="en-US" sz="2000" dirty="0">
                <a:solidFill>
                  <a:schemeClr val="tx2"/>
                </a:solidFill>
              </a:rPr>
              <a:t>High single photon efficiency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The </a:t>
            </a:r>
            <a:r>
              <a:rPr lang="en-US" sz="2000" dirty="0" err="1">
                <a:solidFill>
                  <a:srgbClr val="00B050"/>
                </a:solidFill>
              </a:rPr>
              <a:t>MaPMT</a:t>
            </a:r>
            <a:r>
              <a:rPr lang="en-US" sz="2000" dirty="0">
                <a:solidFill>
                  <a:srgbClr val="00B050"/>
                </a:solidFill>
              </a:rPr>
              <a:t> option was chosen for PANDA Forward RICH</a:t>
            </a:r>
            <a:endParaRPr lang="en-US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438CB4-903F-49ED-92E3-0B3DAC41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C35CDC-1256-49D6-847A-6FC999FB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Forward RICH @ RICH2018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95CDD2-27E4-431C-A530-638F1C7F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28345A-886C-40AF-9F33-223484D1C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750" y="1412775"/>
            <a:ext cx="827162" cy="84966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045F16E-7BBD-4425-BA1C-F46A7BD7E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44913"/>
            <a:ext cx="4100263" cy="531117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Digital Photon Counter</a:t>
            </a:r>
          </a:p>
          <a:p>
            <a:pPr marL="0" indent="0">
              <a:buNone/>
            </a:pPr>
            <a:r>
              <a:rPr lang="en-US" sz="2000" dirty="0"/>
              <a:t>(Philips Digital Photon Counting, Aachen, Germany)</a:t>
            </a:r>
          </a:p>
          <a:p>
            <a:r>
              <a:rPr lang="en-US" sz="1800" dirty="0">
                <a:solidFill>
                  <a:schemeClr val="tx2"/>
                </a:solidFill>
              </a:rPr>
              <a:t>Interesting readout solution – </a:t>
            </a:r>
            <a:r>
              <a:rPr lang="en-US" sz="1800" dirty="0" err="1">
                <a:solidFill>
                  <a:schemeClr val="tx2"/>
                </a:solidFill>
              </a:rPr>
              <a:t>SiPM</a:t>
            </a:r>
            <a:r>
              <a:rPr lang="en-US" sz="1800" dirty="0">
                <a:solidFill>
                  <a:schemeClr val="tx2"/>
                </a:solidFill>
              </a:rPr>
              <a:t> integrated with ASIC: TDC with 20 </a:t>
            </a:r>
            <a:r>
              <a:rPr lang="en-US" sz="1800" dirty="0" err="1">
                <a:solidFill>
                  <a:schemeClr val="tx2"/>
                </a:solidFill>
              </a:rPr>
              <a:t>ps</a:t>
            </a:r>
            <a:r>
              <a:rPr lang="en-US" sz="1800" dirty="0">
                <a:solidFill>
                  <a:schemeClr val="tx2"/>
                </a:solidFill>
              </a:rPr>
              <a:t> LSB, able to inhibit individual cells</a:t>
            </a:r>
          </a:p>
          <a:p>
            <a:r>
              <a:rPr lang="en-US" sz="1800" dirty="0">
                <a:solidFill>
                  <a:schemeClr val="tx2"/>
                </a:solidFill>
              </a:rPr>
              <a:t>Immune to magnetic field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(not an issue for the PANDA FRICH)</a:t>
            </a:r>
          </a:p>
          <a:p>
            <a:r>
              <a:rPr lang="en-US" sz="1800" dirty="0">
                <a:solidFill>
                  <a:srgbClr val="C00000"/>
                </a:solidFill>
              </a:rPr>
              <a:t>High dark count rate, long dead-time (720 ns) – needs to be cooled for single photon detection</a:t>
            </a:r>
          </a:p>
          <a:p>
            <a:r>
              <a:rPr lang="en-US" sz="1800" dirty="0">
                <a:solidFill>
                  <a:srgbClr val="C00000"/>
                </a:solidFill>
              </a:rPr>
              <a:t>Low measured </a:t>
            </a:r>
            <a:r>
              <a:rPr lang="en-US" sz="1800" dirty="0" err="1">
                <a:solidFill>
                  <a:srgbClr val="C00000"/>
                </a:solidFill>
              </a:rPr>
              <a:t>N</a:t>
            </a:r>
            <a:r>
              <a:rPr lang="en-US" sz="1800" baseline="-25000" dirty="0" err="1">
                <a:solidFill>
                  <a:srgbClr val="C00000"/>
                </a:solidFill>
              </a:rPr>
              <a:t>pe</a:t>
            </a:r>
            <a:r>
              <a:rPr lang="en-US" sz="1800" dirty="0">
                <a:solidFill>
                  <a:srgbClr val="C00000"/>
                </a:solidFill>
              </a:rPr>
              <a:t> and PDE – about 2 times lower than expected from the producer’s data</a:t>
            </a:r>
          </a:p>
          <a:p>
            <a:r>
              <a:rPr lang="en-US" sz="1800" dirty="0">
                <a:solidFill>
                  <a:srgbClr val="C00000"/>
                </a:solidFill>
              </a:rPr>
              <a:t>Radiation hardness issues (DPC lifetime would be less than 1 year in the PANDA HL mode) 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9" name="Picture 5" descr="X:\DLight\3. MARKETING-SALES\PHOTOGRAPHS\Photo shooting Sep 30-2011\compressed_1MB\Philips-049139 kopie.jpg">
            <a:extLst>
              <a:ext uri="{FF2B5EF4-FFF2-40B4-BE49-F238E27FC236}">
                <a16:creationId xmlns:a16="http://schemas.microsoft.com/office/drawing/2014/main" id="{6577FE64-F2EE-4BAC-9250-057D429E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495" y="1461512"/>
            <a:ext cx="1104505" cy="75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777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30744</TotalTime>
  <Words>1583</Words>
  <Application>Microsoft Office PowerPoint</Application>
  <PresentationFormat>Экран (4:3)</PresentationFormat>
  <Paragraphs>391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Times New Roman</vt:lpstr>
      <vt:lpstr>Тема Office</vt:lpstr>
      <vt:lpstr>Development of the PANDA Forward RICH with an aerogel radiator</vt:lpstr>
      <vt:lpstr>Outline</vt:lpstr>
      <vt:lpstr>Quartz vs Aerogel radiators</vt:lpstr>
      <vt:lpstr>Focusing Aerogel RICH (FARICH)</vt:lpstr>
      <vt:lpstr>PANDA detector</vt:lpstr>
      <vt:lpstr>Requirements for the PANDA Forward RICH</vt:lpstr>
      <vt:lpstr>PANDA FRICH baseline design</vt:lpstr>
      <vt:lpstr>Readout candidates for PANDA FRICH</vt:lpstr>
      <vt:lpstr>Comparison of photon detector options</vt:lpstr>
      <vt:lpstr>MC simulation of the PANDA Forward RICH</vt:lpstr>
      <vt:lpstr>Description of inactive material in PandaRoot</vt:lpstr>
      <vt:lpstr>Simulation code variants</vt:lpstr>
      <vt:lpstr>Hit pre-selection</vt:lpstr>
      <vt:lpstr>Ring fitting</vt:lpstr>
      <vt:lpstr>Event reconstruction in simulation DPC photon detector</vt:lpstr>
      <vt:lpstr>Focusing aerogel optimization (1)</vt:lpstr>
      <vt:lpstr>Focusing aerogel optimization (2) DPC photon detector</vt:lpstr>
      <vt:lpstr>MC FRICH PID vs momentum H12700 photon detector</vt:lpstr>
      <vt:lpstr>MC FRICH PID uniformity H12700 PD, p− beam@ 10 GeV/c</vt:lpstr>
      <vt:lpstr>Mirrors for Forward RICH</vt:lpstr>
      <vt:lpstr>Mirror reflectance measurements</vt:lpstr>
      <vt:lpstr>Reflectance vs angle of incidence</vt:lpstr>
      <vt:lpstr>Test beam of F(A)RICH prototype at BINP VEPP-4 (2018)</vt:lpstr>
      <vt:lpstr>Презентация PowerPoint</vt:lpstr>
      <vt:lpstr>F(A)RICH prototype readout </vt:lpstr>
      <vt:lpstr>Tested aerogel radiator samples (test beam run on 3-4 June 2018)</vt:lpstr>
      <vt:lpstr>Event selection</vt:lpstr>
      <vt:lpstr>Hit plots</vt:lpstr>
      <vt:lpstr>Track adjusted hit position</vt:lpstr>
      <vt:lpstr>Conclusion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Aerogel Cherenkov Counters</dc:title>
  <dc:creator>Sergey Kononov</dc:creator>
  <cp:lastModifiedBy>Кононов С</cp:lastModifiedBy>
  <cp:revision>605</cp:revision>
  <cp:lastPrinted>2018-07-30T22:49:24Z</cp:lastPrinted>
  <dcterms:created xsi:type="dcterms:W3CDTF">2013-02-19T14:38:00Z</dcterms:created>
  <dcterms:modified xsi:type="dcterms:W3CDTF">2018-08-03T07:34:12Z</dcterms:modified>
</cp:coreProperties>
</file>