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371" r:id="rId2"/>
    <p:sldId id="800" r:id="rId3"/>
    <p:sldId id="801" r:id="rId4"/>
    <p:sldId id="833" r:id="rId5"/>
    <p:sldId id="788" r:id="rId6"/>
    <p:sldId id="805" r:id="rId7"/>
    <p:sldId id="827" r:id="rId8"/>
    <p:sldId id="804" r:id="rId9"/>
    <p:sldId id="799" r:id="rId10"/>
    <p:sldId id="814" r:id="rId11"/>
    <p:sldId id="817" r:id="rId12"/>
    <p:sldId id="836" r:id="rId13"/>
    <p:sldId id="837" r:id="rId14"/>
    <p:sldId id="811" r:id="rId15"/>
    <p:sldId id="826" r:id="rId16"/>
    <p:sldId id="803" r:id="rId17"/>
    <p:sldId id="821" r:id="rId18"/>
    <p:sldId id="822" r:id="rId19"/>
    <p:sldId id="778" r:id="rId20"/>
    <p:sldId id="824" r:id="rId21"/>
    <p:sldId id="823" r:id="rId22"/>
    <p:sldId id="825" r:id="rId23"/>
    <p:sldId id="570" r:id="rId24"/>
    <p:sldId id="765" r:id="rId25"/>
    <p:sldId id="828" r:id="rId26"/>
    <p:sldId id="743" r:id="rId27"/>
    <p:sldId id="802" r:id="rId28"/>
    <p:sldId id="829" r:id="rId29"/>
    <p:sldId id="830" r:id="rId30"/>
    <p:sldId id="831" r:id="rId31"/>
    <p:sldId id="832" r:id="rId32"/>
    <p:sldId id="834" r:id="rId33"/>
    <p:sldId id="835" r:id="rId34"/>
  </p:sldIdLst>
  <p:sldSz cx="9902825" cy="6858000"/>
  <p:notesSz cx="6718300" cy="9855200"/>
  <p:defaultTextStyle>
    <a:defPPr>
      <a:defRPr lang="en-US"/>
    </a:defPPr>
    <a:lvl1pPr algn="l" rtl="0" eaLnBrk="0" fontAlgn="base" hangingPunct="0">
      <a:lnSpc>
        <a:spcPct val="90000"/>
      </a:lnSpc>
      <a:spcBef>
        <a:spcPct val="0"/>
      </a:spcBef>
      <a:spcAft>
        <a:spcPct val="0"/>
      </a:spcAft>
      <a:defRPr sz="800" b="1" i="1" u="sng" kern="1200">
        <a:solidFill>
          <a:srgbClr val="FFFF00"/>
        </a:solidFill>
        <a:latin typeface="Helvetica" pitchFamily="34" charset="0"/>
        <a:ea typeface="+mn-ea"/>
        <a:cs typeface="+mn-cs"/>
      </a:defRPr>
    </a:lvl1pPr>
    <a:lvl2pPr marL="457200" algn="l" rtl="0" eaLnBrk="0" fontAlgn="base" hangingPunct="0">
      <a:lnSpc>
        <a:spcPct val="90000"/>
      </a:lnSpc>
      <a:spcBef>
        <a:spcPct val="0"/>
      </a:spcBef>
      <a:spcAft>
        <a:spcPct val="0"/>
      </a:spcAft>
      <a:defRPr sz="800" b="1" i="1" u="sng" kern="1200">
        <a:solidFill>
          <a:srgbClr val="FFFF00"/>
        </a:solidFill>
        <a:latin typeface="Helvetica" pitchFamily="34" charset="0"/>
        <a:ea typeface="+mn-ea"/>
        <a:cs typeface="+mn-cs"/>
      </a:defRPr>
    </a:lvl2pPr>
    <a:lvl3pPr marL="914400" algn="l" rtl="0" eaLnBrk="0" fontAlgn="base" hangingPunct="0">
      <a:lnSpc>
        <a:spcPct val="90000"/>
      </a:lnSpc>
      <a:spcBef>
        <a:spcPct val="0"/>
      </a:spcBef>
      <a:spcAft>
        <a:spcPct val="0"/>
      </a:spcAft>
      <a:defRPr sz="800" b="1" i="1" u="sng" kern="1200">
        <a:solidFill>
          <a:srgbClr val="FFFF00"/>
        </a:solidFill>
        <a:latin typeface="Helvetica" pitchFamily="34" charset="0"/>
        <a:ea typeface="+mn-ea"/>
        <a:cs typeface="+mn-cs"/>
      </a:defRPr>
    </a:lvl3pPr>
    <a:lvl4pPr marL="1371600" algn="l" rtl="0" eaLnBrk="0" fontAlgn="base" hangingPunct="0">
      <a:lnSpc>
        <a:spcPct val="90000"/>
      </a:lnSpc>
      <a:spcBef>
        <a:spcPct val="0"/>
      </a:spcBef>
      <a:spcAft>
        <a:spcPct val="0"/>
      </a:spcAft>
      <a:defRPr sz="800" b="1" i="1" u="sng" kern="1200">
        <a:solidFill>
          <a:srgbClr val="FFFF00"/>
        </a:solidFill>
        <a:latin typeface="Helvetica" pitchFamily="34" charset="0"/>
        <a:ea typeface="+mn-ea"/>
        <a:cs typeface="+mn-cs"/>
      </a:defRPr>
    </a:lvl4pPr>
    <a:lvl5pPr marL="1828800" algn="l" rtl="0" eaLnBrk="0" fontAlgn="base" hangingPunct="0">
      <a:lnSpc>
        <a:spcPct val="90000"/>
      </a:lnSpc>
      <a:spcBef>
        <a:spcPct val="0"/>
      </a:spcBef>
      <a:spcAft>
        <a:spcPct val="0"/>
      </a:spcAft>
      <a:defRPr sz="800" b="1" i="1" u="sng" kern="1200">
        <a:solidFill>
          <a:srgbClr val="FFFF00"/>
        </a:solidFill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sz="800" b="1" i="1" u="sng" kern="1200">
        <a:solidFill>
          <a:srgbClr val="FFFF00"/>
        </a:solidFill>
        <a:latin typeface="Helvetica" pitchFamily="34" charset="0"/>
        <a:ea typeface="+mn-ea"/>
        <a:cs typeface="+mn-cs"/>
      </a:defRPr>
    </a:lvl6pPr>
    <a:lvl7pPr marL="2743200" algn="l" defTabSz="914400" rtl="0" eaLnBrk="1" latinLnBrk="0" hangingPunct="1">
      <a:defRPr sz="800" b="1" i="1" u="sng" kern="1200">
        <a:solidFill>
          <a:srgbClr val="FFFF00"/>
        </a:solidFill>
        <a:latin typeface="Helvetica" pitchFamily="34" charset="0"/>
        <a:ea typeface="+mn-ea"/>
        <a:cs typeface="+mn-cs"/>
      </a:defRPr>
    </a:lvl7pPr>
    <a:lvl8pPr marL="3200400" algn="l" defTabSz="914400" rtl="0" eaLnBrk="1" latinLnBrk="0" hangingPunct="1">
      <a:defRPr sz="800" b="1" i="1" u="sng" kern="1200">
        <a:solidFill>
          <a:srgbClr val="FFFF00"/>
        </a:solidFill>
        <a:latin typeface="Helvetica" pitchFamily="34" charset="0"/>
        <a:ea typeface="+mn-ea"/>
        <a:cs typeface="+mn-cs"/>
      </a:defRPr>
    </a:lvl8pPr>
    <a:lvl9pPr marL="3657600" algn="l" defTabSz="914400" rtl="0" eaLnBrk="1" latinLnBrk="0" hangingPunct="1">
      <a:defRPr sz="800" b="1" i="1" u="sng" kern="1200">
        <a:solidFill>
          <a:srgbClr val="FFFF00"/>
        </a:solidFill>
        <a:latin typeface="Helvetic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0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4">
          <p15:clr>
            <a:srgbClr val="A4A3A4"/>
          </p15:clr>
        </p15:guide>
        <p15:guide id="2" pos="211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FF00FF"/>
    <a:srgbClr val="3333CC"/>
    <a:srgbClr val="FFFFCC"/>
    <a:srgbClr val="FFFF99"/>
    <a:srgbClr val="FFFF66"/>
    <a:srgbClr val="66CCFF"/>
    <a:srgbClr val="FFFF00"/>
    <a:srgbClr val="FFCC00"/>
    <a:srgbClr val="E8CF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84" autoAdjust="0"/>
    <p:restoredTop sz="99868" autoAdjust="0"/>
  </p:normalViewPr>
  <p:slideViewPr>
    <p:cSldViewPr snapToGrid="0">
      <p:cViewPr>
        <p:scale>
          <a:sx n="70" d="100"/>
          <a:sy n="70" d="100"/>
        </p:scale>
        <p:origin x="48" y="156"/>
      </p:cViewPr>
      <p:guideLst>
        <p:guide orient="horz" pos="2160"/>
        <p:guide pos="31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44"/>
    </p:cViewPr>
  </p:sorterViewPr>
  <p:notesViewPr>
    <p:cSldViewPr snapToGrid="0">
      <p:cViewPr>
        <p:scale>
          <a:sx n="100" d="100"/>
          <a:sy n="100" d="100"/>
        </p:scale>
        <p:origin x="-1950" y="2388"/>
      </p:cViewPr>
      <p:guideLst>
        <p:guide orient="horz" pos="3104"/>
        <p:guide pos="211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huddha_sd\OneDrive\THGEM_TRIESTE\Run2017\Documentation\RunList\RunList2017Full_20171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uddha_sd\OneDrive\THGEM_TRIESTE\Run2017\Documentation\RunList\RunList2017Full_2017102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566950701633605"/>
          <c:y val="0.10527133703573842"/>
          <c:w val="0.74106506643888359"/>
          <c:h val="0.73913252670897034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Sheet3!$A$1:$A$68</c:f>
              <c:numCache>
                <c:formatCode>m/d/yyyy</c:formatCode>
                <c:ptCount val="68"/>
                <c:pt idx="0">
                  <c:v>42947.877233796295</c:v>
                </c:pt>
                <c:pt idx="1">
                  <c:v>42948.84547453704</c:v>
                </c:pt>
                <c:pt idx="2">
                  <c:v>42951.914965277778</c:v>
                </c:pt>
                <c:pt idx="3">
                  <c:v>42952.380416666667</c:v>
                </c:pt>
                <c:pt idx="4">
                  <c:v>42953.41202546296</c:v>
                </c:pt>
                <c:pt idx="5">
                  <c:v>42952.880613425928</c:v>
                </c:pt>
                <c:pt idx="6">
                  <c:v>42956.313449074078</c:v>
                </c:pt>
                <c:pt idx="7">
                  <c:v>42956.313449074078</c:v>
                </c:pt>
                <c:pt idx="8">
                  <c:v>42956.892534722225</c:v>
                </c:pt>
                <c:pt idx="9">
                  <c:v>42957.305543981478</c:v>
                </c:pt>
                <c:pt idx="10">
                  <c:v>42957.847048611111</c:v>
                </c:pt>
                <c:pt idx="11">
                  <c:v>42957.847048611111</c:v>
                </c:pt>
                <c:pt idx="12">
                  <c:v>42958.327777777777</c:v>
                </c:pt>
                <c:pt idx="13">
                  <c:v>42958.899976851855</c:v>
                </c:pt>
                <c:pt idx="14">
                  <c:v>42959.893136574072</c:v>
                </c:pt>
                <c:pt idx="15">
                  <c:v>42960.937638888892</c:v>
                </c:pt>
                <c:pt idx="16">
                  <c:v>42961.411099537036</c:v>
                </c:pt>
                <c:pt idx="17">
                  <c:v>42961.846875000003</c:v>
                </c:pt>
                <c:pt idx="18">
                  <c:v>42962.892777777779</c:v>
                </c:pt>
                <c:pt idx="19">
                  <c:v>42963.232094907406</c:v>
                </c:pt>
                <c:pt idx="20">
                  <c:v>42963.869363425925</c:v>
                </c:pt>
                <c:pt idx="21">
                  <c:v>42965.329791666663</c:v>
                </c:pt>
                <c:pt idx="22">
                  <c:v>42965.371458333335</c:v>
                </c:pt>
                <c:pt idx="23">
                  <c:v>42965.901620370372</c:v>
                </c:pt>
                <c:pt idx="24">
                  <c:v>42969.867002314815</c:v>
                </c:pt>
                <c:pt idx="25">
                  <c:v>42970.817858796298</c:v>
                </c:pt>
                <c:pt idx="26">
                  <c:v>42971.347349537034</c:v>
                </c:pt>
                <c:pt idx="27">
                  <c:v>42971.902499999997</c:v>
                </c:pt>
                <c:pt idx="28">
                  <c:v>42972.393622685187</c:v>
                </c:pt>
                <c:pt idx="29">
                  <c:v>42972.857129629629</c:v>
                </c:pt>
                <c:pt idx="30">
                  <c:v>42973.90519675926</c:v>
                </c:pt>
                <c:pt idx="31">
                  <c:v>42975.341354166667</c:v>
                </c:pt>
                <c:pt idx="32">
                  <c:v>42975.86445601852</c:v>
                </c:pt>
                <c:pt idx="33">
                  <c:v>42976.332974537036</c:v>
                </c:pt>
                <c:pt idx="34">
                  <c:v>42977.267152777778</c:v>
                </c:pt>
                <c:pt idx="35">
                  <c:v>42977.855138888888</c:v>
                </c:pt>
                <c:pt idx="36">
                  <c:v>42978.423611111109</c:v>
                </c:pt>
                <c:pt idx="37">
                  <c:v>42979.400902777779</c:v>
                </c:pt>
                <c:pt idx="38">
                  <c:v>42982.323761574073</c:v>
                </c:pt>
                <c:pt idx="39">
                  <c:v>42982.89271990741</c:v>
                </c:pt>
                <c:pt idx="40">
                  <c:v>42983.358472222222</c:v>
                </c:pt>
                <c:pt idx="41">
                  <c:v>42984.843275462961</c:v>
                </c:pt>
                <c:pt idx="42">
                  <c:v>42985.375555555554</c:v>
                </c:pt>
                <c:pt idx="43">
                  <c:v>42985.883252314816</c:v>
                </c:pt>
                <c:pt idx="44">
                  <c:v>42986.265740740739</c:v>
                </c:pt>
                <c:pt idx="45">
                  <c:v>42988.379317129627</c:v>
                </c:pt>
                <c:pt idx="46">
                  <c:v>42989.861944444441</c:v>
                </c:pt>
                <c:pt idx="47">
                  <c:v>42990.391504629632</c:v>
                </c:pt>
                <c:pt idx="48">
                  <c:v>42991.016932870371</c:v>
                </c:pt>
                <c:pt idx="49">
                  <c:v>42991.350682870368</c:v>
                </c:pt>
                <c:pt idx="50">
                  <c:v>42991.803784722222</c:v>
                </c:pt>
                <c:pt idx="51">
                  <c:v>42992.388090277775</c:v>
                </c:pt>
                <c:pt idx="52">
                  <c:v>42992.848229166666</c:v>
                </c:pt>
                <c:pt idx="53">
                  <c:v>42992.848229166666</c:v>
                </c:pt>
                <c:pt idx="54">
                  <c:v>43015.935543981483</c:v>
                </c:pt>
                <c:pt idx="55">
                  <c:v>43016.305752314816</c:v>
                </c:pt>
                <c:pt idx="56">
                  <c:v>43016.839085648149</c:v>
                </c:pt>
                <c:pt idx="57">
                  <c:v>43017.294965277775</c:v>
                </c:pt>
                <c:pt idx="58">
                  <c:v>43018.459317129629</c:v>
                </c:pt>
                <c:pt idx="59">
                  <c:v>43021.945057870369</c:v>
                </c:pt>
                <c:pt idx="60">
                  <c:v>43022.878032407411</c:v>
                </c:pt>
                <c:pt idx="61">
                  <c:v>43023.951979166668</c:v>
                </c:pt>
                <c:pt idx="62">
                  <c:v>43024.844085648147</c:v>
                </c:pt>
                <c:pt idx="63">
                  <c:v>43026.922430555554</c:v>
                </c:pt>
                <c:pt idx="64">
                  <c:v>43027.396493055552</c:v>
                </c:pt>
                <c:pt idx="65">
                  <c:v>43027.872361111113</c:v>
                </c:pt>
                <c:pt idx="66">
                  <c:v>43028.266701388886</c:v>
                </c:pt>
                <c:pt idx="67">
                  <c:v>43028.872233796297</c:v>
                </c:pt>
              </c:numCache>
            </c:numRef>
          </c:xVal>
          <c:yVal>
            <c:numRef>
              <c:f>Sheet3!$E$1:$E$68</c:f>
              <c:numCache>
                <c:formatCode>General</c:formatCode>
                <c:ptCount val="68"/>
                <c:pt idx="0">
                  <c:v>15691.657499999999</c:v>
                </c:pt>
                <c:pt idx="1">
                  <c:v>15170.157500000001</c:v>
                </c:pt>
                <c:pt idx="2">
                  <c:v>15209.771249999998</c:v>
                </c:pt>
                <c:pt idx="3">
                  <c:v>15114.671249999998</c:v>
                </c:pt>
                <c:pt idx="4">
                  <c:v>15204.3125</c:v>
                </c:pt>
                <c:pt idx="5">
                  <c:v>14982.783125</c:v>
                </c:pt>
                <c:pt idx="6">
                  <c:v>14729.594999999999</c:v>
                </c:pt>
                <c:pt idx="7">
                  <c:v>15688.111249999998</c:v>
                </c:pt>
                <c:pt idx="8">
                  <c:v>14447.156249999998</c:v>
                </c:pt>
                <c:pt idx="9">
                  <c:v>14812.991874999998</c:v>
                </c:pt>
                <c:pt idx="10">
                  <c:v>15023.724375</c:v>
                </c:pt>
                <c:pt idx="11">
                  <c:v>14896.756875000003</c:v>
                </c:pt>
                <c:pt idx="12">
                  <c:v>14650.479374999999</c:v>
                </c:pt>
                <c:pt idx="13">
                  <c:v>14493.574375</c:v>
                </c:pt>
                <c:pt idx="14">
                  <c:v>15841.452500000001</c:v>
                </c:pt>
                <c:pt idx="15">
                  <c:v>15319.549375000001</c:v>
                </c:pt>
                <c:pt idx="16">
                  <c:v>16139.525000000001</c:v>
                </c:pt>
                <c:pt idx="17">
                  <c:v>14595.04125</c:v>
                </c:pt>
                <c:pt idx="18">
                  <c:v>14625.221875000001</c:v>
                </c:pt>
                <c:pt idx="19">
                  <c:v>14525.38625</c:v>
                </c:pt>
                <c:pt idx="20">
                  <c:v>15031.980625</c:v>
                </c:pt>
                <c:pt idx="21">
                  <c:v>15027.058125</c:v>
                </c:pt>
                <c:pt idx="22">
                  <c:v>14912.865625</c:v>
                </c:pt>
                <c:pt idx="23">
                  <c:v>15343.708124999997</c:v>
                </c:pt>
                <c:pt idx="24">
                  <c:v>14883.044374999999</c:v>
                </c:pt>
                <c:pt idx="25">
                  <c:v>15957.166875000003</c:v>
                </c:pt>
                <c:pt idx="26">
                  <c:v>15660.510625000001</c:v>
                </c:pt>
                <c:pt idx="27">
                  <c:v>15608.904999999997</c:v>
                </c:pt>
                <c:pt idx="28">
                  <c:v>15053.247499999999</c:v>
                </c:pt>
                <c:pt idx="29">
                  <c:v>14690.97625</c:v>
                </c:pt>
                <c:pt idx="30">
                  <c:v>15090.888124999999</c:v>
                </c:pt>
                <c:pt idx="31">
                  <c:v>15012.130625</c:v>
                </c:pt>
                <c:pt idx="32">
                  <c:v>14999.311874999999</c:v>
                </c:pt>
                <c:pt idx="33">
                  <c:v>15132.281249999998</c:v>
                </c:pt>
                <c:pt idx="34">
                  <c:v>16004.928124999999</c:v>
                </c:pt>
                <c:pt idx="35">
                  <c:v>16044.220625</c:v>
                </c:pt>
                <c:pt idx="36">
                  <c:v>15642.948124999999</c:v>
                </c:pt>
                <c:pt idx="37">
                  <c:v>16229.694375000001</c:v>
                </c:pt>
                <c:pt idx="38">
                  <c:v>14855.526875</c:v>
                </c:pt>
                <c:pt idx="39">
                  <c:v>16201.897500000001</c:v>
                </c:pt>
                <c:pt idx="40">
                  <c:v>15729.237500000005</c:v>
                </c:pt>
                <c:pt idx="41">
                  <c:v>15295.231250000003</c:v>
                </c:pt>
                <c:pt idx="42">
                  <c:v>14744.394375</c:v>
                </c:pt>
                <c:pt idx="43">
                  <c:v>14899.161875000002</c:v>
                </c:pt>
                <c:pt idx="44">
                  <c:v>15047.353125</c:v>
                </c:pt>
                <c:pt idx="45">
                  <c:v>15708.965625000001</c:v>
                </c:pt>
                <c:pt idx="46">
                  <c:v>15640.611874999997</c:v>
                </c:pt>
                <c:pt idx="47">
                  <c:v>15193.766875000001</c:v>
                </c:pt>
                <c:pt idx="48">
                  <c:v>14801.103125000001</c:v>
                </c:pt>
                <c:pt idx="49">
                  <c:v>14598.996875000001</c:v>
                </c:pt>
                <c:pt idx="50">
                  <c:v>15135.948124999999</c:v>
                </c:pt>
                <c:pt idx="51">
                  <c:v>15140.262499999997</c:v>
                </c:pt>
                <c:pt idx="52">
                  <c:v>14887.119999999997</c:v>
                </c:pt>
                <c:pt idx="53">
                  <c:v>14408.078750000001</c:v>
                </c:pt>
                <c:pt idx="54">
                  <c:v>15861.059374999999</c:v>
                </c:pt>
                <c:pt idx="55">
                  <c:v>16098.384999999998</c:v>
                </c:pt>
                <c:pt idx="56">
                  <c:v>13956.37125</c:v>
                </c:pt>
                <c:pt idx="57">
                  <c:v>15065.14875</c:v>
                </c:pt>
                <c:pt idx="58">
                  <c:v>14725.809375000003</c:v>
                </c:pt>
                <c:pt idx="59">
                  <c:v>15038.662499999999</c:v>
                </c:pt>
                <c:pt idx="60">
                  <c:v>14561.645624999999</c:v>
                </c:pt>
                <c:pt idx="61">
                  <c:v>14522.922499999999</c:v>
                </c:pt>
                <c:pt idx="62">
                  <c:v>14418.945</c:v>
                </c:pt>
                <c:pt idx="63">
                  <c:v>15291.391250000001</c:v>
                </c:pt>
                <c:pt idx="64">
                  <c:v>15398.31625</c:v>
                </c:pt>
                <c:pt idx="65">
                  <c:v>15549.823749999998</c:v>
                </c:pt>
                <c:pt idx="66">
                  <c:v>15314.976875000002</c:v>
                </c:pt>
                <c:pt idx="67">
                  <c:v>14640.341249999998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179-4354-9CCA-EAE357FB62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6909544"/>
        <c:axId val="646910200"/>
      </c:scatterChart>
      <c:valAx>
        <c:axId val="6469095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 smtClean="0"/>
                  <a:t>Date</a:t>
                </a:r>
                <a:endParaRPr lang="en-US" sz="1200" dirty="0"/>
              </a:p>
            </c:rich>
          </c:tx>
          <c:layout>
            <c:manualLayout>
              <c:xMode val="edge"/>
              <c:yMode val="edge"/>
              <c:x val="0.9122672281681935"/>
              <c:y val="0.6217760549278978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m/d/yyyy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6910200"/>
        <c:crosses val="autoZero"/>
        <c:crossBetween val="midCat"/>
        <c:majorUnit val="20"/>
        <c:minorUnit val="0.5"/>
      </c:valAx>
      <c:valAx>
        <c:axId val="646910200"/>
        <c:scaling>
          <c:orientation val="minMax"/>
          <c:max val="20000"/>
          <c:min val="1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Effective GAIN</a:t>
                </a:r>
              </a:p>
            </c:rich>
          </c:tx>
          <c:layout>
            <c:manualLayout>
              <c:xMode val="edge"/>
              <c:yMode val="edge"/>
              <c:x val="6.5455732185243226E-3"/>
              <c:y val="9.796008057132396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69095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360578481400825"/>
          <c:y val="6.2629896133650664E-2"/>
          <c:w val="0.7485225043309347"/>
          <c:h val="0.81883447066838388"/>
        </c:manualLayout>
      </c:layout>
      <c:scatterChart>
        <c:scatterStyle val="lineMarker"/>
        <c:varyColors val="0"/>
        <c:ser>
          <c:idx val="0"/>
          <c:order val="0"/>
          <c:spPr>
            <a:ln w="19050">
              <a:noFill/>
            </a:ln>
          </c:spPr>
          <c:marker>
            <c:symbol val="circle"/>
            <c:size val="6"/>
          </c:marker>
          <c:xVal>
            <c:numRef>
              <c:f>Sheet4!$A$1:$A$33</c:f>
              <c:numCache>
                <c:formatCode>m/d/yyyy</c:formatCode>
                <c:ptCount val="33"/>
                <c:pt idx="0">
                  <c:v>42999.913993055554</c:v>
                </c:pt>
                <c:pt idx="1">
                  <c:v>43000.348946759259</c:v>
                </c:pt>
                <c:pt idx="2">
                  <c:v>43000.903275462966</c:v>
                </c:pt>
                <c:pt idx="3">
                  <c:v>43001.308310185188</c:v>
                </c:pt>
                <c:pt idx="4">
                  <c:v>43001.891215277778</c:v>
                </c:pt>
                <c:pt idx="5">
                  <c:v>43002.386261574073</c:v>
                </c:pt>
                <c:pt idx="6">
                  <c:v>43002.912129629629</c:v>
                </c:pt>
                <c:pt idx="7">
                  <c:v>43003.418252314812</c:v>
                </c:pt>
                <c:pt idx="8">
                  <c:v>43003.881504629629</c:v>
                </c:pt>
                <c:pt idx="9">
                  <c:v>43005.814363425925</c:v>
                </c:pt>
                <c:pt idx="10">
                  <c:v>43006.388993055552</c:v>
                </c:pt>
                <c:pt idx="11">
                  <c:v>43006.868611111109</c:v>
                </c:pt>
                <c:pt idx="12">
                  <c:v>43007.388449074075</c:v>
                </c:pt>
                <c:pt idx="13">
                  <c:v>43007.85765046296</c:v>
                </c:pt>
                <c:pt idx="14">
                  <c:v>43008.406527777777</c:v>
                </c:pt>
                <c:pt idx="15">
                  <c:v>43008.894236111111</c:v>
                </c:pt>
                <c:pt idx="16">
                  <c:v>43009.343344907407</c:v>
                </c:pt>
                <c:pt idx="17">
                  <c:v>43009.822129629632</c:v>
                </c:pt>
                <c:pt idx="18">
                  <c:v>43010.399386574078</c:v>
                </c:pt>
                <c:pt idx="19">
                  <c:v>43010.891388888886</c:v>
                </c:pt>
                <c:pt idx="20">
                  <c:v>43011.349722222221</c:v>
                </c:pt>
                <c:pt idx="21">
                  <c:v>43011.884560185186</c:v>
                </c:pt>
                <c:pt idx="22">
                  <c:v>43012.286122685182</c:v>
                </c:pt>
                <c:pt idx="23">
                  <c:v>43012.887418981481</c:v>
                </c:pt>
                <c:pt idx="24">
                  <c:v>43013.873344907406</c:v>
                </c:pt>
                <c:pt idx="25">
                  <c:v>43014.355844907404</c:v>
                </c:pt>
                <c:pt idx="26">
                  <c:v>43014.868900462963</c:v>
                </c:pt>
                <c:pt idx="27">
                  <c:v>43015.347002314818</c:v>
                </c:pt>
                <c:pt idx="28">
                  <c:v>43015.935543981483</c:v>
                </c:pt>
                <c:pt idx="29">
                  <c:v>43016.305752314816</c:v>
                </c:pt>
                <c:pt idx="30">
                  <c:v>43016.839085648149</c:v>
                </c:pt>
                <c:pt idx="31">
                  <c:v>43017.294965277775</c:v>
                </c:pt>
                <c:pt idx="32">
                  <c:v>43018.459317129629</c:v>
                </c:pt>
              </c:numCache>
            </c:numRef>
          </c:xVal>
          <c:yVal>
            <c:numRef>
              <c:f>Sheet4!$E$1:$E$33</c:f>
              <c:numCache>
                <c:formatCode>General</c:formatCode>
                <c:ptCount val="33"/>
                <c:pt idx="0">
                  <c:v>14928.01</c:v>
                </c:pt>
                <c:pt idx="1">
                  <c:v>14575.958749999998</c:v>
                </c:pt>
                <c:pt idx="2">
                  <c:v>13698.514999999998</c:v>
                </c:pt>
                <c:pt idx="3">
                  <c:v>13370.279999999999</c:v>
                </c:pt>
                <c:pt idx="4">
                  <c:v>13120.116249999999</c:v>
                </c:pt>
                <c:pt idx="5">
                  <c:v>12738.13125</c:v>
                </c:pt>
                <c:pt idx="6">
                  <c:v>12359.268125000001</c:v>
                </c:pt>
                <c:pt idx="7">
                  <c:v>13288.574999999999</c:v>
                </c:pt>
                <c:pt idx="8">
                  <c:v>14604.456249999999</c:v>
                </c:pt>
                <c:pt idx="9">
                  <c:v>13485.154999999997</c:v>
                </c:pt>
                <c:pt idx="10">
                  <c:v>13002.357499999998</c:v>
                </c:pt>
                <c:pt idx="11">
                  <c:v>13545.213125000002</c:v>
                </c:pt>
                <c:pt idx="12">
                  <c:v>13791.746250000002</c:v>
                </c:pt>
                <c:pt idx="13">
                  <c:v>13762.352500000001</c:v>
                </c:pt>
                <c:pt idx="14">
                  <c:v>13908.355000000001</c:v>
                </c:pt>
                <c:pt idx="15">
                  <c:v>15122.238125</c:v>
                </c:pt>
                <c:pt idx="16">
                  <c:v>13905.868750000001</c:v>
                </c:pt>
                <c:pt idx="17">
                  <c:v>14714.536249999997</c:v>
                </c:pt>
                <c:pt idx="18">
                  <c:v>13302.45125</c:v>
                </c:pt>
                <c:pt idx="19">
                  <c:v>14649.626250000003</c:v>
                </c:pt>
                <c:pt idx="20">
                  <c:v>15008.378124999999</c:v>
                </c:pt>
                <c:pt idx="21">
                  <c:v>17313.37</c:v>
                </c:pt>
                <c:pt idx="22">
                  <c:v>14862.866875000002</c:v>
                </c:pt>
                <c:pt idx="23">
                  <c:v>15020.745000000001</c:v>
                </c:pt>
                <c:pt idx="24">
                  <c:v>14412.250000000002</c:v>
                </c:pt>
                <c:pt idx="25">
                  <c:v>14043.167500000001</c:v>
                </c:pt>
                <c:pt idx="26">
                  <c:v>14857.325000000001</c:v>
                </c:pt>
                <c:pt idx="27">
                  <c:v>14595.021250000002</c:v>
                </c:pt>
                <c:pt idx="28">
                  <c:v>15861.059374999999</c:v>
                </c:pt>
                <c:pt idx="29">
                  <c:v>16098.384999999998</c:v>
                </c:pt>
                <c:pt idx="30">
                  <c:v>13956.37125</c:v>
                </c:pt>
                <c:pt idx="31">
                  <c:v>15065.14875</c:v>
                </c:pt>
                <c:pt idx="32">
                  <c:v>14725.809375000003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629-4550-9316-CF375A7190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94038584"/>
        <c:axId val="694046128"/>
      </c:scatterChart>
      <c:valAx>
        <c:axId val="694038584"/>
        <c:scaling>
          <c:orientation val="minMax"/>
          <c:max val="43019"/>
          <c:min val="42999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 smtClean="0"/>
                  <a:t>Date</a:t>
                </a:r>
                <a:endParaRPr lang="en-US" sz="1200" dirty="0"/>
              </a:p>
            </c:rich>
          </c:tx>
          <c:layout>
            <c:manualLayout>
              <c:xMode val="edge"/>
              <c:yMode val="edge"/>
              <c:x val="0.93565360686964816"/>
              <c:y val="0.6532491043934122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4046128"/>
        <c:crosses val="autoZero"/>
        <c:crossBetween val="midCat"/>
        <c:majorUnit val="5"/>
      </c:valAx>
      <c:valAx>
        <c:axId val="694046128"/>
        <c:scaling>
          <c:orientation val="minMax"/>
          <c:max val="20000"/>
          <c:min val="1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Effective GAIN</a:t>
                </a:r>
              </a:p>
            </c:rich>
          </c:tx>
          <c:layout>
            <c:manualLayout>
              <c:xMode val="edge"/>
              <c:yMode val="edge"/>
              <c:x val="8.9829964709656727E-3"/>
              <c:y val="9.0356687065492991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403858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8775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130" tIns="46066" rIns="92130" bIns="46066" numCol="1" anchor="ctr" anchorCtr="0" compatLnSpc="1">
            <a:prstTxWarp prst="textNoShape">
              <a:avLst/>
            </a:prstTxWarp>
          </a:bodyPr>
          <a:lstStyle>
            <a:lvl1pPr>
              <a:defRPr sz="1200" i="0" u="none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89363" y="0"/>
            <a:ext cx="2898775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130" tIns="46066" rIns="92130" bIns="46066" numCol="1" anchor="ctr" anchorCtr="0" compatLnSpc="1">
            <a:prstTxWarp prst="textNoShape">
              <a:avLst/>
            </a:prstTxWarp>
          </a:bodyPr>
          <a:lstStyle>
            <a:lvl1pPr algn="r">
              <a:defRPr sz="1200" i="0" u="none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r>
              <a:rPr lang="en-GB"/>
              <a:t>15 giugno 2000</a:t>
            </a:r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4663"/>
            <a:ext cx="2898775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130" tIns="46066" rIns="92130" bIns="46066" numCol="1" anchor="b" anchorCtr="0" compatLnSpc="1">
            <a:prstTxWarp prst="textNoShape">
              <a:avLst/>
            </a:prstTxWarp>
          </a:bodyPr>
          <a:lstStyle>
            <a:lvl1pPr>
              <a:defRPr sz="1200" i="0" u="none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r>
              <a:rPr lang="en-GB"/>
              <a:t>The data storage challenge for LHC-   Part I - The technology </a:t>
            </a:r>
          </a:p>
        </p:txBody>
      </p:sp>
      <p:sp>
        <p:nvSpPr>
          <p:cNvPr id="137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89363" y="9364663"/>
            <a:ext cx="2898775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130" tIns="46066" rIns="92130" bIns="46066" numCol="1" anchor="b" anchorCtr="0" compatLnSpc="1">
            <a:prstTxWarp prst="textNoShape">
              <a:avLst/>
            </a:prstTxWarp>
          </a:bodyPr>
          <a:lstStyle>
            <a:lvl1pPr algn="r">
              <a:defRPr sz="1200" i="0" u="none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fld id="{82B86D76-3C59-4FC5-A4F6-97B20B78D35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0663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3117850" y="9366250"/>
            <a:ext cx="3333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130" tIns="46066" rIns="92130" bIns="46066" anchor="ctr">
            <a:spAutoFit/>
          </a:bodyPr>
          <a:lstStyle/>
          <a:p>
            <a:pPr algn="ctr">
              <a:spcBef>
                <a:spcPct val="50000"/>
              </a:spcBef>
            </a:pPr>
            <a:fld id="{B51651C2-16B1-4AF7-8369-1C0DD65C0645}" type="slidenum">
              <a:rPr lang="en-GB" sz="1000" b="0" i="0" u="none">
                <a:solidFill>
                  <a:schemeClr val="tx1"/>
                </a:solidFill>
                <a:latin typeface="Times New Roman" pitchFamily="18" charset="0"/>
              </a:rPr>
              <a:pPr algn="ctr">
                <a:spcBef>
                  <a:spcPct val="50000"/>
                </a:spcBef>
              </a:pPr>
              <a:t>‹#›</a:t>
            </a:fld>
            <a:endParaRPr lang="en-GB" sz="1000" b="0" i="0" u="none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5144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6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8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28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8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9283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8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38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8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3966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8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8394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8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968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9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4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824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8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5407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8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2666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8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012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1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1472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8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9621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8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0688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1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0563" y="739775"/>
            <a:ext cx="5335587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6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355" y="4681102"/>
            <a:ext cx="5375590" cy="443380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31" tIns="45715" rIns="91431" bIns="4571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9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4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2826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9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4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0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9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4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474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8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5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8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29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A467F-17BD-4B3C-AA9C-A796000A9E7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19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A467F-17BD-4B3C-AA9C-A796000A9E7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099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A467F-17BD-4B3C-AA9C-A796000A9E7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780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8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50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401639" y="1952625"/>
            <a:ext cx="8577262" cy="808038"/>
          </a:xfrm>
          <a:gradFill rotWithShape="0">
            <a:gsLst>
              <a:gs pos="0">
                <a:schemeClr val="bg1"/>
              </a:gs>
              <a:gs pos="50000">
                <a:srgbClr val="003366"/>
              </a:gs>
              <a:gs pos="100000">
                <a:schemeClr val="bg1"/>
              </a:gs>
            </a:gsLst>
            <a:lin ang="5400000" scaled="1"/>
          </a:gradFill>
        </p:spPr>
        <p:txBody>
          <a:bodyPr/>
          <a:lstStyle>
            <a:lvl1pPr>
              <a:defRPr sz="44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189039" y="3894138"/>
            <a:ext cx="7529512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42" name="Rectangle 46"/>
          <p:cNvSpPr>
            <a:spLocks noChangeArrowheads="1"/>
          </p:cNvSpPr>
          <p:nvPr/>
        </p:nvSpPr>
        <p:spPr bwMode="auto">
          <a:xfrm>
            <a:off x="7140577" y="6483350"/>
            <a:ext cx="23923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r">
              <a:lnSpc>
                <a:spcPct val="100000"/>
              </a:lnSpc>
            </a:pPr>
            <a:r>
              <a:rPr lang="en-US" sz="10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Silvia Dalla Torre</a:t>
            </a:r>
          </a:p>
        </p:txBody>
      </p:sp>
      <p:sp>
        <p:nvSpPr>
          <p:cNvPr id="4143" name="Rectangle 47"/>
          <p:cNvSpPr>
            <a:spLocks noGrp="1" noChangeArrowheads="1"/>
          </p:cNvSpPr>
          <p:nvPr>
            <p:ph type="ftr" sz="quarter" idx="3"/>
          </p:nvPr>
        </p:nvSpPr>
        <p:spPr>
          <a:xfrm>
            <a:off x="3159126" y="6437317"/>
            <a:ext cx="3048001" cy="287337"/>
          </a:xfrm>
        </p:spPr>
        <p:txBody>
          <a:bodyPr wrap="square"/>
          <a:lstStyle>
            <a:lvl1pPr>
              <a:lnSpc>
                <a:spcPct val="90000"/>
              </a:lnSpc>
              <a:defRPr sz="1000"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 smtClean="0"/>
              <a:t>Fulvio  TESSAROTTO</a:t>
            </a:r>
            <a:endParaRPr lang="en-US"/>
          </a:p>
        </p:txBody>
      </p:sp>
      <p:sp>
        <p:nvSpPr>
          <p:cNvPr id="4144" name="Rectangle 48"/>
          <p:cNvSpPr>
            <a:spLocks noGrp="1" noChangeArrowheads="1"/>
          </p:cNvSpPr>
          <p:nvPr>
            <p:ph type="dt" sz="quarter" idx="2"/>
          </p:nvPr>
        </p:nvSpPr>
        <p:spPr>
          <a:xfrm>
            <a:off x="341315" y="6435725"/>
            <a:ext cx="1844675" cy="285750"/>
          </a:xfrm>
        </p:spPr>
        <p:txBody>
          <a:bodyPr/>
          <a:lstStyle>
            <a:lvl1pPr>
              <a:defRPr sz="10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  <p:pic>
        <p:nvPicPr>
          <p:cNvPr id="4351" name="Picture 255" descr="compass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9477" y="2998792"/>
            <a:ext cx="485775" cy="466725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Fulvio  TESSAROTTO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08827" y="153990"/>
            <a:ext cx="2181225" cy="5953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0391" y="153990"/>
            <a:ext cx="6396037" cy="5953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Fulvio  TESSAROTTO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363" y="153988"/>
            <a:ext cx="7319962" cy="889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0390" y="1303338"/>
            <a:ext cx="4287837" cy="4803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00627" y="1303342"/>
            <a:ext cx="4289425" cy="232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00627" y="3781425"/>
            <a:ext cx="4289425" cy="2325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575425" y="6446842"/>
            <a:ext cx="2895599" cy="2873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Fulvio  TESSAROTTO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823327" y="6489700"/>
            <a:ext cx="1079500" cy="203200"/>
          </a:xfrm>
        </p:spPr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      </a:t>
            </a:r>
          </a:p>
          <a:p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2"/>
          </p:nvPr>
        </p:nvSpPr>
        <p:spPr>
          <a:xfrm>
            <a:off x="328614" y="6450013"/>
            <a:ext cx="6746875" cy="22701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363" y="153988"/>
            <a:ext cx="7319962" cy="889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60390" y="1303338"/>
            <a:ext cx="4287837" cy="4803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00627" y="1303342"/>
            <a:ext cx="4289425" cy="232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00627" y="3781425"/>
            <a:ext cx="4289425" cy="2325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575425" y="6446842"/>
            <a:ext cx="2895599" cy="2873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Fulvio  TESSAROTTO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823327" y="6489700"/>
            <a:ext cx="1079500" cy="203200"/>
          </a:xfrm>
        </p:spPr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      </a:t>
            </a:r>
          </a:p>
          <a:p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2"/>
          </p:nvPr>
        </p:nvSpPr>
        <p:spPr>
          <a:xfrm>
            <a:off x="328614" y="6450013"/>
            <a:ext cx="6746875" cy="22701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60388" y="153990"/>
            <a:ext cx="8729662" cy="5953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575425" y="6446842"/>
            <a:ext cx="2895599" cy="2873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Fulvio  TESSAROTTO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823327" y="6489700"/>
            <a:ext cx="1079500" cy="203200"/>
          </a:xfrm>
        </p:spPr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      </a:t>
            </a:r>
          </a:p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328614" y="6450013"/>
            <a:ext cx="6746875" cy="22701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Fulvio  TESSAROTTO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4"/>
            <a:ext cx="841692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1692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Fulvio  TESSAROTTO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0390" y="1303338"/>
            <a:ext cx="4287837" cy="4803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0627" y="1303338"/>
            <a:ext cx="4289425" cy="4803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Fulvio  TESSAROTTO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      </a:t>
            </a:r>
          </a:p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2" y="274638"/>
            <a:ext cx="891222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535113"/>
            <a:ext cx="437515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1" y="2174875"/>
            <a:ext cx="437515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0789" y="1535113"/>
            <a:ext cx="43767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0789" y="2174875"/>
            <a:ext cx="43767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Fulvio  TESSAROTTO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      </a:t>
            </a:r>
          </a:p>
          <a:p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Fulvio  TESSAROTTO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      </a:t>
            </a:r>
          </a:p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Fulvio  TESSAROTTO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      </a:t>
            </a:r>
          </a:p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7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1913" y="273054"/>
            <a:ext cx="553561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1" y="1435103"/>
            <a:ext cx="3257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Fulvio  TESSAROTTO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      </a:t>
            </a:r>
          </a:p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4" y="4800600"/>
            <a:ext cx="594042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4" y="612775"/>
            <a:ext cx="594042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4" y="5367338"/>
            <a:ext cx="594042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Fulvio  TESSAROTTO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      </a:t>
            </a:r>
          </a:p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>
                <a:gamma/>
                <a:tint val="21961"/>
                <a:invGamma/>
              </a:srgbClr>
            </a:gs>
            <a:gs pos="100000">
              <a:srgbClr val="CC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68363" y="153988"/>
            <a:ext cx="7319962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5425" y="6446842"/>
            <a:ext cx="2895599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defRPr sz="1200" i="0" u="none">
                <a:solidFill>
                  <a:schemeClr val="tx1"/>
                </a:solidFill>
              </a:defRPr>
            </a:lvl1pPr>
          </a:lstStyle>
          <a:p>
            <a:r>
              <a:rPr lang="en-US"/>
              <a:t>Fulvio  TESSAROTTO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23327" y="6489700"/>
            <a:ext cx="10795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0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defRPr>
            </a:lvl1pPr>
          </a:lstStyle>
          <a:p>
            <a:r>
              <a:rPr lang="en-US"/>
              <a:t>      </a:t>
            </a:r>
          </a:p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0388" y="1303338"/>
            <a:ext cx="8729662" cy="480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85" name="Rectangle 6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8614" y="6450013"/>
            <a:ext cx="6746875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200" b="0" i="0" u="none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r>
              <a:rPr lang="en-US" dirty="0" smtClean="0"/>
              <a:t>Chicago, 11/06/2011    -     7th International Workshop on Ring Imaging Cherenkov Detectors</a:t>
            </a:r>
            <a:endParaRPr lang="en-US" dirty="0"/>
          </a:p>
        </p:txBody>
      </p:sp>
      <p:sp>
        <p:nvSpPr>
          <p:cNvPr id="1089" name="Rectangle 65"/>
          <p:cNvSpPr>
            <a:spLocks noChangeArrowheads="1"/>
          </p:cNvSpPr>
          <p:nvPr userDrawn="1"/>
        </p:nvSpPr>
        <p:spPr bwMode="auto">
          <a:xfrm>
            <a:off x="9321801" y="6477003"/>
            <a:ext cx="343043" cy="23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fld id="{50EA0B30-9137-41B1-B652-ECD6709422F3}" type="slidenum">
              <a:rPr lang="en-US" sz="10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pPr/>
              <a:t>‹#›</a:t>
            </a:fld>
            <a:endParaRPr lang="en-US" sz="1000" b="0" i="0" u="none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100" name="Picture 76" descr="Logo_INFN3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791852" y="133350"/>
            <a:ext cx="968099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3" name="Picture 79" descr="compass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46051" y="161925"/>
            <a:ext cx="563563" cy="541338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9pPr>
    </p:titleStyle>
    <p:bodyStyle>
      <a:lvl1pPr marL="571500" indent="-5715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 b="1">
          <a:solidFill>
            <a:srgbClr val="0000CC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1047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CC"/>
        </a:buClr>
        <a:buFont typeface="Wingdings" pitchFamily="2" charset="2"/>
        <a:buChar char="§"/>
        <a:defRPr b="1">
          <a:solidFill>
            <a:srgbClr val="0000CC"/>
          </a:solidFill>
          <a:latin typeface="+mn-lt"/>
        </a:defRPr>
      </a:lvl2pPr>
      <a:lvl3pPr marL="15621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CC"/>
        </a:buClr>
        <a:buSzPct val="40000"/>
        <a:buFont typeface="Wingdings" pitchFamily="2" charset="2"/>
        <a:buChar char="¨"/>
        <a:defRPr sz="1400" b="1">
          <a:solidFill>
            <a:schemeClr val="tx1"/>
          </a:solidFill>
          <a:latin typeface="+mn-lt"/>
        </a:defRPr>
      </a:lvl3pPr>
      <a:lvl4pPr marL="1924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"/>
        <a:defRPr sz="1400" b="1">
          <a:solidFill>
            <a:schemeClr val="tx1"/>
          </a:solidFill>
          <a:latin typeface="+mn-lt"/>
        </a:defRPr>
      </a:lvl4pPr>
      <a:lvl5pPr marL="22860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5pPr>
      <a:lvl6pPr marL="27432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6pPr>
      <a:lvl7pPr marL="32004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7pPr>
      <a:lvl8pPr marL="36576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8pPr>
      <a:lvl9pPr marL="41148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41.png"/><Relationship Id="rId7" Type="http://schemas.openxmlformats.org/officeDocument/2006/relationships/image" Target="../media/image4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image" Target="../media/image68.png"/><Relationship Id="rId4" Type="http://schemas.openxmlformats.org/officeDocument/2006/relationships/image" Target="../media/image67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emf"/><Relationship Id="rId7" Type="http://schemas.openxmlformats.org/officeDocument/2006/relationships/image" Target="../media/image73.png"/><Relationship Id="rId12" Type="http://schemas.openxmlformats.org/officeDocument/2006/relationships/image" Target="../media/image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77.emf"/><Relationship Id="rId5" Type="http://schemas.openxmlformats.org/officeDocument/2006/relationships/image" Target="../media/image72.emf"/><Relationship Id="rId10" Type="http://schemas.openxmlformats.org/officeDocument/2006/relationships/image" Target="../media/image76.png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jpe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14.emf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9" Type="http://schemas.openxmlformats.org/officeDocument/2006/relationships/image" Target="../media/image2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9.emf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jpeg"/><Relationship Id="rId4" Type="http://schemas.openxmlformats.org/officeDocument/2006/relationships/image" Target="../media/image18.jpeg"/><Relationship Id="rId9" Type="http://schemas.openxmlformats.org/officeDocument/2006/relationships/image" Target="../media/image1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25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10" Type="http://schemas.openxmlformats.org/officeDocument/2006/relationships/image" Target="../media/image128.jpeg"/><Relationship Id="rId4" Type="http://schemas.openxmlformats.org/officeDocument/2006/relationships/image" Target="../media/image122.png"/><Relationship Id="rId9" Type="http://schemas.openxmlformats.org/officeDocument/2006/relationships/image" Target="../media/image12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emf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3.jpg"/><Relationship Id="rId12" Type="http://schemas.openxmlformats.org/officeDocument/2006/relationships/image" Target="../media/image132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31.png"/><Relationship Id="rId10" Type="http://schemas.openxmlformats.org/officeDocument/2006/relationships/image" Target="../media/image130.png"/><Relationship Id="rId9" Type="http://schemas.openxmlformats.org/officeDocument/2006/relationships/image" Target="../media/image160.png"/><Relationship Id="rId14" Type="http://schemas.openxmlformats.org/officeDocument/2006/relationships/image" Target="../media/image13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jpeg"/><Relationship Id="rId7" Type="http://schemas.openxmlformats.org/officeDocument/2006/relationships/image" Target="../media/image140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10" Type="http://schemas.openxmlformats.org/officeDocument/2006/relationships/image" Target="../media/image143.jpeg"/><Relationship Id="rId4" Type="http://schemas.openxmlformats.org/officeDocument/2006/relationships/image" Target="../media/image137.jpeg"/><Relationship Id="rId9" Type="http://schemas.openxmlformats.org/officeDocument/2006/relationships/image" Target="../media/image1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emf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Relationship Id="rId9" Type="http://schemas.openxmlformats.org/officeDocument/2006/relationships/image" Target="../media/image2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2" y="6457954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880477" y="6467479"/>
            <a:ext cx="930275" cy="234949"/>
          </a:xfrm>
        </p:spPr>
        <p:txBody>
          <a:bodyPr/>
          <a:lstStyle/>
          <a:p>
            <a:r>
              <a:rPr lang="en-US" dirty="0"/>
              <a:t>      </a:t>
            </a:r>
          </a:p>
          <a:p>
            <a:endParaRPr lang="en-US" dirty="0">
              <a:latin typeface="Times New Roman" pitchFamily="18" charset="0"/>
            </a:endParaRPr>
          </a:p>
        </p:txBody>
      </p:sp>
      <p:sp>
        <p:nvSpPr>
          <p:cNvPr id="11" name="Date Placeholder 5"/>
          <p:cNvSpPr>
            <a:spLocks noGrp="1"/>
          </p:cNvSpPr>
          <p:nvPr>
            <p:ph type="dt" sz="half" idx="12"/>
          </p:nvPr>
        </p:nvSpPr>
        <p:spPr>
          <a:xfrm>
            <a:off x="205184" y="6495546"/>
            <a:ext cx="7485252" cy="255587"/>
          </a:xfrm>
        </p:spPr>
        <p:txBody>
          <a:bodyPr/>
          <a:lstStyle/>
          <a:p>
            <a:r>
              <a:rPr lang="en-US" dirty="0" smtClean="0"/>
              <a:t>Moscow, 30/07/2018 -  10</a:t>
            </a:r>
            <a:r>
              <a:rPr lang="en-US" baseline="30000" dirty="0" smtClean="0"/>
              <a:t>th</a:t>
            </a:r>
            <a:r>
              <a:rPr lang="en-US" dirty="0" smtClean="0"/>
              <a:t> International Workshop on Ring Imaging </a:t>
            </a:r>
            <a:r>
              <a:rPr lang="en-US" dirty="0" smtClean="0"/>
              <a:t>Cherenkov </a:t>
            </a:r>
            <a:r>
              <a:rPr lang="en-US" dirty="0" smtClean="0"/>
              <a:t>Detectors,  RICH 2018</a:t>
            </a:r>
            <a:endParaRPr lang="en-US" dirty="0"/>
          </a:p>
        </p:txBody>
      </p:sp>
      <p:sp>
        <p:nvSpPr>
          <p:cNvPr id="603141" name="Rectangle 5"/>
          <p:cNvSpPr>
            <a:spLocks noGrp="1" noChangeArrowheads="1"/>
          </p:cNvSpPr>
          <p:nvPr>
            <p:ph type="title"/>
          </p:nvPr>
        </p:nvSpPr>
        <p:spPr>
          <a:xfrm>
            <a:off x="758828" y="103188"/>
            <a:ext cx="8005028" cy="1389692"/>
          </a:xfrm>
          <a:solidFill>
            <a:srgbClr val="CCFFFF"/>
          </a:solidFill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effectLst/>
              </a:rPr>
              <a:t>The Hybrid MPGD-based photon detectors of COMPASS RICH-1 </a:t>
            </a:r>
          </a:p>
        </p:txBody>
      </p:sp>
      <p:sp>
        <p:nvSpPr>
          <p:cNvPr id="603145" name="Rectangle 9"/>
          <p:cNvSpPr>
            <a:spLocks noChangeArrowheads="1"/>
          </p:cNvSpPr>
          <p:nvPr/>
        </p:nvSpPr>
        <p:spPr bwMode="auto">
          <a:xfrm>
            <a:off x="549276" y="1303342"/>
            <a:ext cx="87296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sz="180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	</a:t>
            </a:r>
            <a:endParaRPr lang="en-US" sz="1800" i="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en-US" sz="1800" i="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03148" name="Rectangle 12"/>
          <p:cNvSpPr>
            <a:spLocks noChangeArrowheads="1"/>
          </p:cNvSpPr>
          <p:nvPr/>
        </p:nvSpPr>
        <p:spPr bwMode="auto">
          <a:xfrm>
            <a:off x="243683" y="2552700"/>
            <a:ext cx="5174984" cy="39147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571500" indent="-571500">
              <a:spcBef>
                <a:spcPct val="30000"/>
              </a:spcBef>
              <a:buClr>
                <a:schemeClr val="hlink"/>
              </a:buClr>
              <a:buFont typeface="Wingdings" pitchFamily="2" charset="2"/>
              <a:buChar char="§"/>
            </a:pPr>
            <a:endParaRPr lang="en-US" sz="900" b="0" i="0" u="none" dirty="0">
              <a:solidFill>
                <a:srgbClr val="0000CC"/>
              </a:solidFill>
              <a:latin typeface="Arial" charset="0"/>
            </a:endParaRPr>
          </a:p>
          <a:p>
            <a:pPr marL="571500" indent="-571500">
              <a:spcBef>
                <a:spcPct val="30000"/>
              </a:spcBef>
              <a:buClr>
                <a:schemeClr val="hlink"/>
              </a:buClr>
            </a:pPr>
            <a:r>
              <a:rPr lang="en-US" sz="1800" i="0" u="none" dirty="0" smtClean="0">
                <a:solidFill>
                  <a:schemeClr val="tx1"/>
                </a:solidFill>
                <a:latin typeface="Arial" charset="0"/>
              </a:rPr>
              <a:t>  The COMPASS RICH-1 </a:t>
            </a:r>
            <a:r>
              <a:rPr lang="en-US" sz="1800" i="0" u="none" dirty="0" smtClean="0">
                <a:solidFill>
                  <a:schemeClr val="tx1"/>
                </a:solidFill>
                <a:latin typeface="Arial" charset="0"/>
              </a:rPr>
              <a:t>upgrade</a:t>
            </a:r>
            <a:endParaRPr lang="en-US" sz="1800" i="0" u="none" dirty="0" smtClean="0">
              <a:solidFill>
                <a:schemeClr val="tx1"/>
              </a:solidFill>
              <a:latin typeface="Arial" charset="0"/>
            </a:endParaRPr>
          </a:p>
          <a:p>
            <a:pPr marL="571500" indent="-571500">
              <a:spcBef>
                <a:spcPct val="30000"/>
              </a:spcBef>
              <a:buClr>
                <a:schemeClr val="hlink"/>
              </a:buClr>
            </a:pPr>
            <a:endParaRPr lang="en-US" sz="1800" i="0" u="none" dirty="0">
              <a:solidFill>
                <a:schemeClr val="tx1"/>
              </a:solidFill>
              <a:latin typeface="Arial" charset="0"/>
            </a:endParaRP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sz="1800" i="0" u="none" dirty="0">
                <a:solidFill>
                  <a:schemeClr val="hlink"/>
                </a:solidFill>
                <a:latin typeface="Arial" charset="0"/>
              </a:rPr>
              <a:t>  </a:t>
            </a:r>
            <a:r>
              <a:rPr lang="en-US" sz="1800" i="0" u="none" dirty="0" smtClean="0">
                <a:solidFill>
                  <a:schemeClr val="hlink"/>
                </a:solidFill>
                <a:latin typeface="Arial" charset="0"/>
              </a:rPr>
              <a:t>The hybrid PD construction and installation</a:t>
            </a: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en-US" sz="1800" i="0" u="none" dirty="0" smtClean="0">
              <a:solidFill>
                <a:schemeClr val="hlink"/>
              </a:solidFill>
              <a:latin typeface="Arial" charset="0"/>
            </a:endParaRP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sz="1800" i="0" u="none" dirty="0" smtClean="0">
                <a:solidFill>
                  <a:schemeClr val="hlink"/>
                </a:solidFill>
                <a:latin typeface="Arial" charset="0"/>
              </a:rPr>
              <a:t>  </a:t>
            </a:r>
            <a:r>
              <a:rPr lang="en-US" sz="1800" i="0" u="none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HV control, </a:t>
            </a:r>
            <a:r>
              <a:rPr lang="en-US" sz="1800" i="0" u="none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spark rates, noise level</a:t>
            </a:r>
            <a:endParaRPr lang="en-US" sz="1800" i="0" u="none" dirty="0" smtClean="0">
              <a:solidFill>
                <a:schemeClr val="accent2">
                  <a:lumMod val="50000"/>
                </a:schemeClr>
              </a:solidFill>
              <a:latin typeface="Arial" charset="0"/>
            </a:endParaRP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en-US" sz="1800" i="0" u="none" dirty="0" smtClean="0">
              <a:solidFill>
                <a:schemeClr val="accent2">
                  <a:lumMod val="50000"/>
                </a:schemeClr>
              </a:solidFill>
              <a:latin typeface="Arial" charset="0"/>
            </a:endParaRP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</a:pPr>
            <a:r>
              <a:rPr lang="en-US" sz="1800" i="0" u="none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800" i="0" u="none" dirty="0" smtClean="0">
                <a:solidFill>
                  <a:schemeClr val="tx1"/>
                </a:solidFill>
                <a:latin typeface="Arial" charset="0"/>
              </a:rPr>
              <a:t> Gain uniformity and stability</a:t>
            </a: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</a:pPr>
            <a:endParaRPr lang="en-US" sz="1800" i="0" u="none" dirty="0">
              <a:solidFill>
                <a:schemeClr val="tx1"/>
              </a:solidFill>
              <a:latin typeface="Arial" charset="0"/>
            </a:endParaRP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sz="1800" i="0" u="none" dirty="0">
                <a:solidFill>
                  <a:srgbClr val="3333CC"/>
                </a:solidFill>
                <a:latin typeface="Arial" charset="0"/>
              </a:rPr>
              <a:t>  </a:t>
            </a:r>
            <a:r>
              <a:rPr lang="en-US" sz="1800" i="0" u="none" dirty="0" smtClean="0">
                <a:solidFill>
                  <a:srgbClr val="3333CC"/>
                </a:solidFill>
                <a:latin typeface="Arial" charset="0"/>
              </a:rPr>
              <a:t>Hybrid PD </a:t>
            </a:r>
            <a:r>
              <a:rPr lang="en-US" sz="1800" i="0" u="none" dirty="0" smtClean="0">
                <a:solidFill>
                  <a:srgbClr val="3333CC"/>
                </a:solidFill>
                <a:latin typeface="Arial" charset="0"/>
              </a:rPr>
              <a:t>preliminary characterization</a:t>
            </a:r>
            <a:endParaRPr lang="en-US" sz="1800" i="0" u="none" dirty="0" smtClean="0">
              <a:solidFill>
                <a:srgbClr val="3333CC"/>
              </a:solidFill>
              <a:latin typeface="Arial" charset="0"/>
            </a:endParaRP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en-US" sz="1800" i="0" u="none" dirty="0" smtClean="0">
              <a:solidFill>
                <a:srgbClr val="FF0000"/>
              </a:solidFill>
              <a:latin typeface="Arial" charset="0"/>
            </a:endParaRP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sz="1800" i="0" u="none" dirty="0" smtClean="0">
                <a:solidFill>
                  <a:srgbClr val="FF0000"/>
                </a:solidFill>
                <a:latin typeface="Arial" charset="0"/>
              </a:rPr>
              <a:t>  Perspectives and Conclusions</a:t>
            </a:r>
            <a:endParaRPr lang="en-US" sz="1800" i="0" u="none" dirty="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03163" name="Rectangle 27"/>
          <p:cNvSpPr>
            <a:spLocks noChangeArrowheads="1"/>
          </p:cNvSpPr>
          <p:nvPr/>
        </p:nvSpPr>
        <p:spPr bwMode="auto">
          <a:xfrm>
            <a:off x="152402" y="1626718"/>
            <a:ext cx="9658350" cy="70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571500" indent="-571500" algn="ctr"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it-IT" sz="2000" i="0" u="none" dirty="0" smtClean="0">
                <a:solidFill>
                  <a:srgbClr val="0000CC"/>
                </a:solidFill>
                <a:latin typeface="Arial" charset="0"/>
              </a:rPr>
              <a:t>Fulvio Tessarotto  ( </a:t>
            </a:r>
            <a:r>
              <a:rPr lang="it-IT" sz="2000" b="0" i="0" u="none" dirty="0" smtClean="0">
                <a:solidFill>
                  <a:srgbClr val="0000CC"/>
                </a:solidFill>
                <a:latin typeface="Arial" charset="0"/>
              </a:rPr>
              <a:t>I.N.F.N. – Trieste )</a:t>
            </a:r>
            <a:endParaRPr lang="it-IT" sz="1800" b="0" i="0" u="none" dirty="0" smtClean="0">
              <a:solidFill>
                <a:srgbClr val="0000CC"/>
              </a:solidFill>
              <a:latin typeface="Arial" charset="0"/>
            </a:endParaRPr>
          </a:p>
          <a:p>
            <a:pPr marL="571500" indent="-571500" algn="ctr"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it-IT" sz="1800" b="0" i="0" u="none" dirty="0" smtClean="0">
                <a:solidFill>
                  <a:srgbClr val="0000CC"/>
                </a:solidFill>
                <a:latin typeface="Arial" charset="0"/>
              </a:rPr>
              <a:t>on </a:t>
            </a:r>
            <a:r>
              <a:rPr lang="it-IT" sz="1800" b="0" i="0" u="none" dirty="0" err="1" smtClean="0">
                <a:solidFill>
                  <a:srgbClr val="0000CC"/>
                </a:solidFill>
                <a:latin typeface="Arial" charset="0"/>
              </a:rPr>
              <a:t>behalf</a:t>
            </a:r>
            <a:r>
              <a:rPr lang="it-IT" sz="1800" b="0" i="0" u="none" dirty="0" smtClean="0">
                <a:solidFill>
                  <a:srgbClr val="0000CC"/>
                </a:solidFill>
                <a:latin typeface="Arial" charset="0"/>
              </a:rPr>
              <a:t> of the COMPASS RICH Group</a:t>
            </a:r>
            <a:endParaRPr lang="it-IT" sz="1800" b="0" i="0" u="none" dirty="0">
              <a:solidFill>
                <a:srgbClr val="0000CC"/>
              </a:solidFill>
              <a:latin typeface="Arial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4" t="10185" r="9205" b="11430"/>
          <a:stretch/>
        </p:blipFill>
        <p:spPr>
          <a:xfrm>
            <a:off x="5615058" y="2524733"/>
            <a:ext cx="2150808" cy="173206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52863" t="8474" r="12093" b="53805"/>
          <a:stretch/>
        </p:blipFill>
        <p:spPr>
          <a:xfrm>
            <a:off x="8395015" y="4137827"/>
            <a:ext cx="1449076" cy="108184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/>
          <a:srcRect l="12321" t="6141" r="10208"/>
          <a:stretch/>
        </p:blipFill>
        <p:spPr>
          <a:xfrm>
            <a:off x="5615058" y="4355115"/>
            <a:ext cx="2821654" cy="192197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/>
          <a:srcRect l="12702" r="6055"/>
          <a:stretch/>
        </p:blipFill>
        <p:spPr>
          <a:xfrm rot="16200000">
            <a:off x="7999556" y="2350002"/>
            <a:ext cx="1707520" cy="209901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/>
          <a:srcRect l="5882" t="12673" r="15323"/>
          <a:stretch/>
        </p:blipFill>
        <p:spPr>
          <a:xfrm>
            <a:off x="8471464" y="5124593"/>
            <a:ext cx="1363986" cy="1154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757237" y="71919"/>
            <a:ext cx="8010526" cy="694957"/>
          </a:xfrm>
          <a:solidFill>
            <a:srgbClr val="3366FF"/>
          </a:solidFill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Installation of hybrids on RICH_1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2" y="6457954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5101" y="787512"/>
            <a:ext cx="2303442" cy="30712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t="4789" r="5144"/>
          <a:stretch/>
        </p:blipFill>
        <p:spPr>
          <a:xfrm>
            <a:off x="2471580" y="817904"/>
            <a:ext cx="2219291" cy="29701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t="2503" b="9963"/>
          <a:stretch/>
        </p:blipFill>
        <p:spPr>
          <a:xfrm>
            <a:off x="4783908" y="838026"/>
            <a:ext cx="2468148" cy="2880563"/>
          </a:xfrm>
          <a:prstGeom prst="rect">
            <a:avLst/>
          </a:prstGeom>
        </p:spPr>
      </p:pic>
      <p:pic>
        <p:nvPicPr>
          <p:cNvPr id="18" name="চিত্র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9" t="7313" r="21886"/>
          <a:stretch/>
        </p:blipFill>
        <p:spPr>
          <a:xfrm>
            <a:off x="4196991" y="3858769"/>
            <a:ext cx="2811342" cy="259442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/>
          <a:srcRect l="3013" r="17559"/>
          <a:stretch/>
        </p:blipFill>
        <p:spPr>
          <a:xfrm>
            <a:off x="285411" y="3900107"/>
            <a:ext cx="3628220" cy="25681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5312" y="838026"/>
            <a:ext cx="2455915" cy="268833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t="8073" b="3531"/>
          <a:stretch/>
        </p:blipFill>
        <p:spPr>
          <a:xfrm>
            <a:off x="7345094" y="3597513"/>
            <a:ext cx="2456134" cy="2892114"/>
          </a:xfrm>
          <a:prstGeom prst="rect">
            <a:avLst/>
          </a:prstGeom>
        </p:spPr>
      </p:pic>
      <p:sp>
        <p:nvSpPr>
          <p:cNvPr id="13" name="Date Placeholder 5"/>
          <p:cNvSpPr>
            <a:spLocks noGrp="1"/>
          </p:cNvSpPr>
          <p:nvPr>
            <p:ph type="dt" sz="half" idx="12"/>
          </p:nvPr>
        </p:nvSpPr>
        <p:spPr>
          <a:xfrm>
            <a:off x="205184" y="6495546"/>
            <a:ext cx="7485252" cy="255587"/>
          </a:xfrm>
        </p:spPr>
        <p:txBody>
          <a:bodyPr/>
          <a:lstStyle/>
          <a:p>
            <a:r>
              <a:rPr lang="en-US" dirty="0" smtClean="0"/>
              <a:t>Moscow, 30/07/2018 -  10</a:t>
            </a:r>
            <a:r>
              <a:rPr lang="en-US" baseline="30000" dirty="0" smtClean="0"/>
              <a:t>th</a:t>
            </a:r>
            <a:r>
              <a:rPr lang="en-US" dirty="0" smtClean="0"/>
              <a:t> International Workshop on Ring Imaging </a:t>
            </a:r>
            <a:r>
              <a:rPr lang="en-US" dirty="0" smtClean="0"/>
              <a:t>Cherenkov </a:t>
            </a:r>
            <a:r>
              <a:rPr lang="en-US" dirty="0" smtClean="0"/>
              <a:t>Detectors,  RICH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98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74" y="4989485"/>
            <a:ext cx="4543620" cy="1522852"/>
          </a:xfrm>
          <a:prstGeom prst="rect">
            <a:avLst/>
          </a:prstGeom>
        </p:spPr>
      </p:pic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757237" y="71919"/>
            <a:ext cx="8010526" cy="694957"/>
          </a:xfrm>
          <a:solidFill>
            <a:srgbClr val="3366FF"/>
          </a:solidFill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Equipping the hybrids on RICH_1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2" y="6457954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6141"/>
          <a:stretch/>
        </p:blipFill>
        <p:spPr>
          <a:xfrm>
            <a:off x="4681728" y="3821822"/>
            <a:ext cx="5080565" cy="26809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19824"/>
          <a:stretch/>
        </p:blipFill>
        <p:spPr>
          <a:xfrm>
            <a:off x="328045" y="766876"/>
            <a:ext cx="3923915" cy="41822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3881" y="798622"/>
            <a:ext cx="5328412" cy="2991454"/>
          </a:xfrm>
          <a:prstGeom prst="rect">
            <a:avLst/>
          </a:prstGeom>
        </p:spPr>
      </p:pic>
      <p:sp>
        <p:nvSpPr>
          <p:cNvPr id="10" name="Date Placeholder 5"/>
          <p:cNvSpPr>
            <a:spLocks noGrp="1"/>
          </p:cNvSpPr>
          <p:nvPr>
            <p:ph type="dt" sz="half" idx="12"/>
          </p:nvPr>
        </p:nvSpPr>
        <p:spPr>
          <a:xfrm>
            <a:off x="205184" y="6495546"/>
            <a:ext cx="7485252" cy="255587"/>
          </a:xfrm>
        </p:spPr>
        <p:txBody>
          <a:bodyPr/>
          <a:lstStyle/>
          <a:p>
            <a:r>
              <a:rPr lang="en-US" dirty="0" smtClean="0"/>
              <a:t>Moscow, 30/07/2018 -  10</a:t>
            </a:r>
            <a:r>
              <a:rPr lang="en-US" baseline="30000" dirty="0" smtClean="0"/>
              <a:t>th</a:t>
            </a:r>
            <a:r>
              <a:rPr lang="en-US" dirty="0" smtClean="0"/>
              <a:t> International Workshop on Ring Imaging </a:t>
            </a:r>
            <a:r>
              <a:rPr lang="en-US" dirty="0" smtClean="0"/>
              <a:t>Cherenkov </a:t>
            </a:r>
            <a:r>
              <a:rPr lang="en-US" dirty="0" smtClean="0"/>
              <a:t>Detectors,  RICH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81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2" y="6457954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12"/>
          </p:nvPr>
        </p:nvSpPr>
        <p:spPr>
          <a:xfrm>
            <a:off x="205184" y="6495546"/>
            <a:ext cx="7485252" cy="255587"/>
          </a:xfrm>
        </p:spPr>
        <p:txBody>
          <a:bodyPr/>
          <a:lstStyle/>
          <a:p>
            <a:r>
              <a:rPr lang="en-US" dirty="0" smtClean="0"/>
              <a:t>Moscow, 30/07/2018 -  10</a:t>
            </a:r>
            <a:r>
              <a:rPr lang="en-US" baseline="30000" dirty="0" smtClean="0"/>
              <a:t>th</a:t>
            </a:r>
            <a:r>
              <a:rPr lang="en-US" dirty="0" smtClean="0"/>
              <a:t> International Workshop on Ring Imaging </a:t>
            </a:r>
            <a:r>
              <a:rPr lang="en-US" dirty="0" smtClean="0"/>
              <a:t>Cherenkov </a:t>
            </a:r>
            <a:r>
              <a:rPr lang="en-US" dirty="0" smtClean="0"/>
              <a:t>Detectors,  RICH 2018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8" y="42715"/>
            <a:ext cx="9889177" cy="6446985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012279" y="150121"/>
            <a:ext cx="5890546" cy="758823"/>
          </a:xfrm>
          <a:solidFill>
            <a:srgbClr val="3366FF"/>
          </a:solidFill>
        </p:spPr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</a:rPr>
              <a:t>HV CONTROL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7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757237" y="161928"/>
            <a:ext cx="7824903" cy="620270"/>
          </a:xfrm>
          <a:solidFill>
            <a:srgbClr val="3366FF"/>
          </a:solidFill>
        </p:spPr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</a:rPr>
              <a:t>sparks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2" y="6457954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12"/>
          </p:nvPr>
        </p:nvSpPr>
        <p:spPr>
          <a:xfrm>
            <a:off x="205184" y="6495546"/>
            <a:ext cx="7485252" cy="255587"/>
          </a:xfrm>
        </p:spPr>
        <p:txBody>
          <a:bodyPr/>
          <a:lstStyle/>
          <a:p>
            <a:r>
              <a:rPr lang="en-US" dirty="0" smtClean="0"/>
              <a:t>Moscow, 30/07/2018 -  10</a:t>
            </a:r>
            <a:r>
              <a:rPr lang="en-US" baseline="30000" dirty="0" smtClean="0"/>
              <a:t>th</a:t>
            </a:r>
            <a:r>
              <a:rPr lang="en-US" dirty="0" smtClean="0"/>
              <a:t> International Workshop on Ring Imaging </a:t>
            </a:r>
            <a:r>
              <a:rPr lang="en-US" dirty="0" smtClean="0"/>
              <a:t>Cherenkov </a:t>
            </a:r>
            <a:r>
              <a:rPr lang="en-US" dirty="0" smtClean="0"/>
              <a:t>Detectors,  RICH 2018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30" y="2275111"/>
            <a:ext cx="4976889" cy="31922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40062" y="3458003"/>
            <a:ext cx="415364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u="none" dirty="0" smtClean="0">
                <a:solidFill>
                  <a:schemeClr val="tx1"/>
                </a:solidFill>
              </a:rPr>
              <a:t>beam intensity </a:t>
            </a:r>
            <a:r>
              <a:rPr lang="en-US" sz="1800" b="0" i="0" u="none" dirty="0" err="1" smtClean="0">
                <a:solidFill>
                  <a:schemeClr val="tx1"/>
                </a:solidFill>
              </a:rPr>
              <a:t>ppp</a:t>
            </a:r>
            <a:r>
              <a:rPr lang="en-US" sz="1800" b="0" i="0" u="none" dirty="0" smtClean="0">
                <a:solidFill>
                  <a:schemeClr val="tx1"/>
                </a:solidFill>
              </a:rPr>
              <a:t> on T6 (10</a:t>
            </a:r>
            <a:r>
              <a:rPr lang="en-US" sz="2000" b="0" i="0" u="none" baseline="30000" dirty="0" smtClean="0">
                <a:solidFill>
                  <a:schemeClr val="tx1"/>
                </a:solidFill>
              </a:rPr>
              <a:t>13</a:t>
            </a:r>
            <a:r>
              <a:rPr lang="en-US" sz="1800" b="0" i="0" u="none" dirty="0" smtClean="0">
                <a:solidFill>
                  <a:schemeClr val="tx1"/>
                </a:solidFill>
              </a:rPr>
              <a:t> per h)</a:t>
            </a:r>
            <a:endParaRPr lang="en-US" sz="1800" b="0" i="0" u="none" dirty="0" smtClean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4680" y="1548651"/>
            <a:ext cx="4315007" cy="4247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2400" i="0" u="none" dirty="0" smtClean="0">
                <a:solidFill>
                  <a:schemeClr val="tx1"/>
                </a:solidFill>
              </a:rPr>
              <a:t>Spark: event with I </a:t>
            </a:r>
            <a:r>
              <a:rPr lang="en-US" sz="2400" i="0" u="none" dirty="0" smtClean="0">
                <a:solidFill>
                  <a:schemeClr val="tx1"/>
                </a:solidFill>
              </a:rPr>
              <a:t>&gt; 23 </a:t>
            </a:r>
            <a:r>
              <a:rPr lang="en-US" sz="2400" i="0" u="none" dirty="0" err="1" smtClean="0">
                <a:solidFill>
                  <a:schemeClr val="tx1"/>
                </a:solidFill>
              </a:rPr>
              <a:t>nA</a:t>
            </a:r>
            <a:endParaRPr lang="en-US" sz="2400" i="0" u="none" dirty="0" smtClean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3872" y="782198"/>
            <a:ext cx="3469455" cy="2691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7219" y="3942834"/>
            <a:ext cx="4356483" cy="227407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4680" y="943432"/>
            <a:ext cx="4782538" cy="4247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2400" i="0" u="none" dirty="0" smtClean="0">
                <a:solidFill>
                  <a:schemeClr val="tx1"/>
                </a:solidFill>
              </a:rPr>
              <a:t>during 2017 COMPASS run</a:t>
            </a:r>
            <a:endParaRPr lang="en-US" sz="2400" i="0" u="none" dirty="0" smtClean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03721" y="6121646"/>
            <a:ext cx="78998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u="none" dirty="0" smtClean="0">
                <a:solidFill>
                  <a:schemeClr val="tx1"/>
                </a:solidFill>
              </a:rPr>
              <a:t>time</a:t>
            </a:r>
            <a:endParaRPr lang="en-US" sz="1800" b="0" i="0" u="none" dirty="0" smtClean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1562" y="5769086"/>
            <a:ext cx="4548773" cy="424732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r>
              <a:rPr lang="en-US" sz="2400" i="0" u="none" dirty="0" smtClean="0">
                <a:solidFill>
                  <a:schemeClr val="tx1"/>
                </a:solidFill>
              </a:rPr>
              <a:t>spark rate well under control</a:t>
            </a:r>
            <a:endParaRPr lang="en-US" sz="2400" i="0" u="none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88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2" y="6457954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5523"/>
          <a:stretch/>
        </p:blipFill>
        <p:spPr>
          <a:xfrm>
            <a:off x="531354" y="797455"/>
            <a:ext cx="8552200" cy="5624872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768596" y="91021"/>
            <a:ext cx="7930695" cy="674687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9pPr>
          </a:lstStyle>
          <a:p>
            <a:r>
              <a:rPr lang="en-US" i="0" u="none" dirty="0">
                <a:solidFill>
                  <a:srgbClr val="FFFF00"/>
                </a:solidFill>
                <a:effectLst/>
              </a:rPr>
              <a:t>Noise </a:t>
            </a:r>
            <a:r>
              <a:rPr lang="en-US" i="0" u="none" dirty="0" smtClean="0">
                <a:solidFill>
                  <a:srgbClr val="FFFF00"/>
                </a:solidFill>
                <a:effectLst/>
              </a:rPr>
              <a:t>figure for the 62208 </a:t>
            </a:r>
            <a:r>
              <a:rPr lang="en-US" i="0" u="none" dirty="0" err="1" smtClean="0">
                <a:solidFill>
                  <a:srgbClr val="FFFF00"/>
                </a:solidFill>
                <a:effectLst/>
              </a:rPr>
              <a:t>ch.</a:t>
            </a:r>
            <a:endParaRPr lang="en-US" i="0" u="none" kern="0" dirty="0">
              <a:solidFill>
                <a:srgbClr val="FFFF00"/>
              </a:soli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0880" y="2400298"/>
            <a:ext cx="355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i="0" u="none" dirty="0">
              <a:solidFill>
                <a:schemeClr val="tx1"/>
              </a:solidFill>
            </a:endParaRPr>
          </a:p>
          <a:p>
            <a:endParaRPr lang="en-US" sz="2000" i="0" u="none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24869" y="786345"/>
            <a:ext cx="112776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0" u="none" dirty="0" smtClean="0">
                <a:solidFill>
                  <a:schemeClr val="tx1"/>
                </a:solidFill>
              </a:rPr>
              <a:t>MWPCs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31451" y="821972"/>
            <a:ext cx="127782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0" u="none" dirty="0" smtClean="0">
                <a:solidFill>
                  <a:schemeClr val="tx1"/>
                </a:solidFill>
              </a:rPr>
              <a:t>MWPCs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51689" y="786345"/>
            <a:ext cx="114426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0" u="none" dirty="0" smtClean="0">
                <a:solidFill>
                  <a:srgbClr val="FF0000"/>
                </a:solidFill>
              </a:rPr>
              <a:t>Hybrids</a:t>
            </a:r>
            <a:endParaRPr lang="en-US" sz="1800" i="0" u="none" baseline="30000" dirty="0">
              <a:solidFill>
                <a:srgbClr val="FF0000"/>
              </a:solidFill>
            </a:endParaRPr>
          </a:p>
        </p:txBody>
      </p:sp>
      <p:sp>
        <p:nvSpPr>
          <p:cNvPr id="14" name="Date Placeholder 5"/>
          <p:cNvSpPr>
            <a:spLocks noGrp="1"/>
          </p:cNvSpPr>
          <p:nvPr>
            <p:ph type="dt" sz="half" idx="12"/>
          </p:nvPr>
        </p:nvSpPr>
        <p:spPr>
          <a:xfrm>
            <a:off x="205184" y="6495546"/>
            <a:ext cx="7485252" cy="255587"/>
          </a:xfrm>
        </p:spPr>
        <p:txBody>
          <a:bodyPr/>
          <a:lstStyle/>
          <a:p>
            <a:r>
              <a:rPr lang="en-US" dirty="0" smtClean="0"/>
              <a:t>Moscow, 30/07/2018 -  10</a:t>
            </a:r>
            <a:r>
              <a:rPr lang="en-US" baseline="30000" dirty="0" smtClean="0"/>
              <a:t>th</a:t>
            </a:r>
            <a:r>
              <a:rPr lang="en-US" dirty="0" smtClean="0"/>
              <a:t> International Workshop on Ring Imaging </a:t>
            </a:r>
            <a:r>
              <a:rPr lang="en-US" dirty="0" smtClean="0"/>
              <a:t>Cherenkov </a:t>
            </a:r>
            <a:r>
              <a:rPr lang="en-US" dirty="0" smtClean="0"/>
              <a:t>Detectors,  RICH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98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2" y="6457954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757237" y="71920"/>
            <a:ext cx="8010526" cy="971068"/>
          </a:xfrm>
          <a:solidFill>
            <a:srgbClr val="3366FF"/>
          </a:solidFill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Noise level and pedestal stability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Date Placeholder 5"/>
          <p:cNvSpPr>
            <a:spLocks noGrp="1"/>
          </p:cNvSpPr>
          <p:nvPr>
            <p:ph type="dt" sz="half" idx="12"/>
          </p:nvPr>
        </p:nvSpPr>
        <p:spPr>
          <a:xfrm>
            <a:off x="205184" y="6495546"/>
            <a:ext cx="7485252" cy="255587"/>
          </a:xfrm>
        </p:spPr>
        <p:txBody>
          <a:bodyPr/>
          <a:lstStyle/>
          <a:p>
            <a:r>
              <a:rPr lang="en-US" dirty="0" smtClean="0"/>
              <a:t>Moscow, 30/07/2018 -  10</a:t>
            </a:r>
            <a:r>
              <a:rPr lang="en-US" baseline="30000" dirty="0" smtClean="0"/>
              <a:t>th</a:t>
            </a:r>
            <a:r>
              <a:rPr lang="en-US" dirty="0" smtClean="0"/>
              <a:t> International Workshop on Ring Imaging </a:t>
            </a:r>
            <a:r>
              <a:rPr lang="en-US" dirty="0" smtClean="0"/>
              <a:t>Cherenkov </a:t>
            </a:r>
            <a:r>
              <a:rPr lang="en-US" dirty="0" smtClean="0"/>
              <a:t>Detectors,  RICH 2018</a:t>
            </a:r>
            <a:endParaRPr lang="en-US" dirty="0"/>
          </a:p>
        </p:txBody>
      </p:sp>
      <p:sp>
        <p:nvSpPr>
          <p:cNvPr id="14" name="Content Placeholder 4"/>
          <p:cNvSpPr txBox="1">
            <a:spLocks/>
          </p:cNvSpPr>
          <p:nvPr/>
        </p:nvSpPr>
        <p:spPr>
          <a:xfrm>
            <a:off x="3734656" y="1119611"/>
            <a:ext cx="5869232" cy="396161"/>
          </a:xfrm>
          <a:prstGeom prst="rect">
            <a:avLst/>
          </a:prstGeom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85669" indent="-185669" algn="l" defTabSz="742676" rtl="0" eaLnBrk="1" latinLnBrk="0" hangingPunct="1">
              <a:lnSpc>
                <a:spcPct val="90000"/>
              </a:lnSpc>
              <a:spcBef>
                <a:spcPts val="812"/>
              </a:spcBef>
              <a:buFont typeface="Arial" panose="020B0604020202020204" pitchFamily="34" charset="0"/>
              <a:buChar char="•"/>
              <a:defRPr sz="227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007" indent="-185669" algn="l" defTabSz="742676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345" indent="-185669" algn="l" defTabSz="742676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9682" indent="-185669" algn="l" defTabSz="742676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020" indent="-185669" algn="l" defTabSz="742676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2358" indent="-185669" algn="l" defTabSz="742676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3696" indent="-185669" algn="l" defTabSz="742676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5034" indent="-185669" algn="l" defTabSz="742676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6372" indent="-185669" algn="l" defTabSz="742676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5669" marR="0" lvl="0" indent="-185669" algn="l" defTabSz="742676" rtl="0" eaLnBrk="1" fontAlgn="auto" latinLnBrk="0" hangingPunct="1">
              <a:lnSpc>
                <a:spcPct val="90000"/>
              </a:lnSpc>
              <a:spcBef>
                <a:spcPts val="81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Detectors, 6144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each.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19" y="1119611"/>
            <a:ext cx="3610737" cy="27080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3519" y="1563421"/>
            <a:ext cx="2573194" cy="2258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9864" y="1543614"/>
            <a:ext cx="3258312" cy="22778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34656" y="3584768"/>
            <a:ext cx="1794607" cy="3416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i="0" u="none" dirty="0" smtClean="0">
                <a:solidFill>
                  <a:schemeClr val="tx1"/>
                </a:solidFill>
              </a:rPr>
              <a:t>single channel</a:t>
            </a:r>
            <a:endParaRPr lang="en-US" sz="1800" i="0" u="none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98874" y="1622266"/>
            <a:ext cx="911955" cy="5909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i="0" u="none" dirty="0" smtClean="0">
                <a:solidFill>
                  <a:schemeClr val="tx1"/>
                </a:solidFill>
              </a:rPr>
              <a:t>6144 </a:t>
            </a:r>
            <a:r>
              <a:rPr lang="el-GR" sz="1800" i="0" u="none" dirty="0" smtClean="0">
                <a:solidFill>
                  <a:schemeClr val="tx1"/>
                </a:solidFill>
              </a:rPr>
              <a:t>σ</a:t>
            </a:r>
            <a:endParaRPr lang="en-US" sz="1800" i="0" u="none" dirty="0" smtClean="0">
              <a:solidFill>
                <a:schemeClr val="tx1"/>
              </a:solidFill>
            </a:endParaRPr>
          </a:p>
          <a:p>
            <a:r>
              <a:rPr lang="en-US" sz="1800" i="0" u="none" dirty="0" smtClean="0">
                <a:solidFill>
                  <a:schemeClr val="tx1"/>
                </a:solidFill>
              </a:rPr>
              <a:t>values</a:t>
            </a:r>
            <a:endParaRPr lang="en-US" sz="1800" i="0" u="none" dirty="0">
              <a:solidFill>
                <a:schemeClr val="tx1"/>
              </a:solidFill>
            </a:endParaRPr>
          </a:p>
        </p:txBody>
      </p:sp>
      <p:sp>
        <p:nvSpPr>
          <p:cNvPr id="19" name="Content Placeholder 4"/>
          <p:cNvSpPr txBox="1">
            <a:spLocks/>
          </p:cNvSpPr>
          <p:nvPr/>
        </p:nvSpPr>
        <p:spPr>
          <a:xfrm>
            <a:off x="123918" y="3926400"/>
            <a:ext cx="6235945" cy="303944"/>
          </a:xfrm>
          <a:prstGeom prst="rect">
            <a:avLst/>
          </a:prstGeom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85669" indent="-185669" algn="l" defTabSz="742676" rtl="0" eaLnBrk="1" latinLnBrk="0" hangingPunct="1">
              <a:lnSpc>
                <a:spcPct val="90000"/>
              </a:lnSpc>
              <a:spcBef>
                <a:spcPts val="812"/>
              </a:spcBef>
              <a:buFont typeface="Arial" panose="020B0604020202020204" pitchFamily="34" charset="0"/>
              <a:buChar char="•"/>
              <a:defRPr sz="227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007" indent="-185669" algn="l" defTabSz="742676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345" indent="-185669" algn="l" defTabSz="742676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9682" indent="-185669" algn="l" defTabSz="742676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020" indent="-185669" algn="l" defTabSz="742676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2358" indent="-185669" algn="l" defTabSz="742676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3696" indent="-185669" algn="l" defTabSz="742676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5034" indent="-185669" algn="l" defTabSz="742676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6372" indent="-185669" algn="l" defTabSz="742676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5669" marR="0" lvl="0" indent="-185669" algn="l" defTabSz="742676" rtl="0" eaLnBrk="1" fontAlgn="auto" latinLnBrk="0" hangingPunct="1">
              <a:lnSpc>
                <a:spcPct val="90000"/>
              </a:lnSpc>
              <a:spcBef>
                <a:spcPts val="81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39 APV Pedestal Runs during COMPASS 2017 run.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919" y="4268230"/>
            <a:ext cx="4119469" cy="2189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6707" y="4279900"/>
            <a:ext cx="2171700" cy="2209800"/>
          </a:xfrm>
          <a:prstGeom prst="rect">
            <a:avLst/>
          </a:prstGeom>
        </p:spPr>
      </p:pic>
      <p:sp>
        <p:nvSpPr>
          <p:cNvPr id="22" name="Content Placeholder 4"/>
          <p:cNvSpPr txBox="1">
            <a:spLocks/>
          </p:cNvSpPr>
          <p:nvPr/>
        </p:nvSpPr>
        <p:spPr>
          <a:xfrm>
            <a:off x="6488407" y="4044710"/>
            <a:ext cx="3323314" cy="2616952"/>
          </a:xfrm>
          <a:prstGeom prst="rect">
            <a:avLst/>
          </a:prstGeom>
          <a:ln>
            <a:noFill/>
          </a:ln>
        </p:spPr>
        <p:txBody>
          <a:bodyPr vert="horz" lIns="74271" tIns="37136" rIns="74271" bIns="37136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42676" fontAlgn="auto">
              <a:spcBef>
                <a:spcPts val="812"/>
              </a:spcBef>
              <a:spcAft>
                <a:spcPts val="0"/>
              </a:spcAft>
              <a:buNone/>
            </a:pPr>
            <a:r>
              <a:rPr lang="en-US" sz="2274" b="0" i="0" u="none" dirty="0" smtClean="0">
                <a:solidFill>
                  <a:prstClr val="black"/>
                </a:solidFill>
                <a:latin typeface="Calibri" panose="020F0502020204030204"/>
              </a:rPr>
              <a:t>The APV-based F/E is the s</a:t>
            </a:r>
            <a:r>
              <a:rPr lang="en-US" sz="2274" b="0" i="0" u="none" dirty="0" smtClean="0">
                <a:solidFill>
                  <a:prstClr val="black"/>
                </a:solidFill>
                <a:latin typeface="Calibri" panose="020F0502020204030204"/>
              </a:rPr>
              <a:t>ame for MWPCs +</a:t>
            </a:r>
            <a:r>
              <a:rPr lang="en-US" sz="2274" b="0" i="0" u="none" dirty="0" err="1" smtClean="0">
                <a:solidFill>
                  <a:prstClr val="black"/>
                </a:solidFill>
                <a:latin typeface="Calibri" panose="020F0502020204030204"/>
              </a:rPr>
              <a:t>CsI</a:t>
            </a:r>
            <a:r>
              <a:rPr lang="en-US" sz="2274" b="0" i="0" u="none" dirty="0" smtClean="0">
                <a:solidFill>
                  <a:prstClr val="black"/>
                </a:solidFill>
                <a:latin typeface="Calibri" panose="020F0502020204030204"/>
              </a:rPr>
              <a:t> and Hybrid PD’s</a:t>
            </a:r>
          </a:p>
          <a:p>
            <a:pPr marL="0" indent="0" defTabSz="742676" fontAlgn="auto">
              <a:spcBef>
                <a:spcPts val="812"/>
              </a:spcBef>
              <a:spcAft>
                <a:spcPts val="0"/>
              </a:spcAft>
              <a:buNone/>
            </a:pPr>
            <a:r>
              <a:rPr lang="en-US" sz="2274" b="0" i="0" u="none" dirty="0" smtClean="0">
                <a:solidFill>
                  <a:prstClr val="black"/>
                </a:solidFill>
                <a:latin typeface="Calibri" panose="020F0502020204030204"/>
              </a:rPr>
              <a:t> The </a:t>
            </a:r>
            <a:r>
              <a:rPr lang="en-US" sz="2274" b="0" i="0" u="none" dirty="0" err="1" smtClean="0">
                <a:solidFill>
                  <a:prstClr val="black"/>
                </a:solidFill>
                <a:latin typeface="Calibri" panose="020F0502020204030204"/>
              </a:rPr>
              <a:t>niose</a:t>
            </a:r>
            <a:r>
              <a:rPr lang="en-US" sz="2274" b="0" i="0" u="none" dirty="0" smtClean="0">
                <a:solidFill>
                  <a:prstClr val="black"/>
                </a:solidFill>
                <a:latin typeface="Calibri" panose="020F0502020204030204"/>
              </a:rPr>
              <a:t> levels are:</a:t>
            </a:r>
          </a:p>
          <a:p>
            <a:pPr marL="185669" indent="-185669" defTabSz="742676" fontAlgn="auto">
              <a:spcBef>
                <a:spcPts val="812"/>
              </a:spcBef>
              <a:spcAft>
                <a:spcPts val="0"/>
              </a:spcAft>
            </a:pPr>
            <a:r>
              <a:rPr lang="en-US" sz="2274" b="0" i="0" u="none" dirty="0" smtClean="0">
                <a:solidFill>
                  <a:prstClr val="black"/>
                </a:solidFill>
                <a:latin typeface="Calibri" panose="020F0502020204030204"/>
              </a:rPr>
              <a:t>MWPC: </a:t>
            </a:r>
            <a:r>
              <a:rPr lang="en-US" sz="2274" b="0" i="0" u="none" dirty="0">
                <a:solidFill>
                  <a:prstClr val="black"/>
                </a:solidFill>
                <a:latin typeface="Calibri" panose="020F0502020204030204"/>
              </a:rPr>
              <a:t>~ </a:t>
            </a:r>
            <a:r>
              <a:rPr lang="en-US" sz="2274" b="0" i="0" u="none" dirty="0" smtClean="0">
                <a:solidFill>
                  <a:prstClr val="black"/>
                </a:solidFill>
                <a:latin typeface="Calibri" panose="020F0502020204030204"/>
              </a:rPr>
              <a:t>600 </a:t>
            </a:r>
            <a:r>
              <a:rPr lang="en-US" sz="2274" b="0" i="0" u="none" dirty="0">
                <a:solidFill>
                  <a:prstClr val="black"/>
                </a:solidFill>
                <a:latin typeface="Calibri" panose="020F0502020204030204"/>
              </a:rPr>
              <a:t>e</a:t>
            </a:r>
            <a:r>
              <a:rPr lang="en-US" sz="2274" b="0" i="0" u="none" baseline="30000" dirty="0">
                <a:solidFill>
                  <a:prstClr val="black"/>
                </a:solidFill>
                <a:latin typeface="Calibri" panose="020F0502020204030204"/>
              </a:rPr>
              <a:t>-</a:t>
            </a:r>
          </a:p>
          <a:p>
            <a:pPr marL="185669" indent="-185669" defTabSz="742676" fontAlgn="auto">
              <a:spcBef>
                <a:spcPts val="812"/>
              </a:spcBef>
              <a:spcAft>
                <a:spcPts val="0"/>
              </a:spcAft>
            </a:pPr>
            <a:r>
              <a:rPr lang="en-US" sz="2274" i="0" u="none" dirty="0" smtClean="0">
                <a:solidFill>
                  <a:srgbClr val="FF0000"/>
                </a:solidFill>
                <a:latin typeface="Calibri" panose="020F0502020204030204"/>
              </a:rPr>
              <a:t>Hybrid: </a:t>
            </a:r>
            <a:r>
              <a:rPr lang="en-US" sz="2274" i="0" u="none" dirty="0">
                <a:solidFill>
                  <a:srgbClr val="FF0000"/>
                </a:solidFill>
                <a:latin typeface="Calibri" panose="020F0502020204030204"/>
              </a:rPr>
              <a:t>~ </a:t>
            </a:r>
            <a:r>
              <a:rPr lang="en-US" sz="2274" i="0" u="none" dirty="0" smtClean="0">
                <a:solidFill>
                  <a:srgbClr val="FF0000"/>
                </a:solidFill>
                <a:latin typeface="Calibri" panose="020F0502020204030204"/>
              </a:rPr>
              <a:t>800 e</a:t>
            </a:r>
            <a:r>
              <a:rPr lang="en-US" sz="2274" i="0" u="none" baseline="30000" dirty="0" smtClean="0">
                <a:solidFill>
                  <a:srgbClr val="FF0000"/>
                </a:solidFill>
                <a:latin typeface="Calibri" panose="020F0502020204030204"/>
              </a:rPr>
              <a:t>-</a:t>
            </a:r>
          </a:p>
          <a:p>
            <a:pPr marL="0" indent="0" defTabSz="742676" fontAlgn="auto">
              <a:spcBef>
                <a:spcPts val="812"/>
              </a:spcBef>
              <a:spcAft>
                <a:spcPts val="0"/>
              </a:spcAft>
              <a:buNone/>
            </a:pPr>
            <a:r>
              <a:rPr lang="en-US" sz="2274" i="0" u="none" baseline="30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The noise levels are very stable in time</a:t>
            </a:r>
            <a:endParaRPr lang="en-US" sz="2274" i="0" u="none" dirty="0">
              <a:solidFill>
                <a:schemeClr val="accent1">
                  <a:lumMod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7617412" y="5649826"/>
            <a:ext cx="1077327" cy="465413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sng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88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823325" y="6489700"/>
            <a:ext cx="1079500" cy="203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     </a:t>
            </a:r>
          </a:p>
          <a:p>
            <a:endParaRPr lang="en-US" dirty="0">
              <a:latin typeface="Times New Roman" pitchFamily="18" charset="0"/>
            </a:endParaRPr>
          </a:p>
        </p:txBody>
      </p:sp>
      <p:sp>
        <p:nvSpPr>
          <p:cNvPr id="17" name="Rectangle 29"/>
          <p:cNvSpPr>
            <a:spLocks noChangeArrowheads="1"/>
          </p:cNvSpPr>
          <p:nvPr/>
        </p:nvSpPr>
        <p:spPr bwMode="auto">
          <a:xfrm>
            <a:off x="753836" y="114300"/>
            <a:ext cx="7949169" cy="68045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800" i="0" u="none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gain </a:t>
            </a:r>
            <a:r>
              <a:rPr lang="en-US" sz="2800" i="0" u="none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shearing among </a:t>
            </a:r>
            <a:r>
              <a:rPr lang="en-US" sz="2800" i="0" u="none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the layers and IBF</a:t>
            </a:r>
            <a:endParaRPr lang="en-US" sz="2800" i="0" u="none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2" y="6457954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sp>
        <p:nvSpPr>
          <p:cNvPr id="25" name="Text Box 73"/>
          <p:cNvSpPr txBox="1">
            <a:spLocks noChangeArrowheads="1"/>
          </p:cNvSpPr>
          <p:nvPr/>
        </p:nvSpPr>
        <p:spPr bwMode="auto">
          <a:xfrm>
            <a:off x="297316" y="903083"/>
            <a:ext cx="3865416" cy="480774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0" i="0" u="none" dirty="0" smtClean="0">
                <a:solidFill>
                  <a:schemeClr val="tx1"/>
                </a:solidFill>
              </a:rPr>
              <a:t>Effective gain*transfer of THGEM1 in </a:t>
            </a:r>
            <a:r>
              <a:rPr lang="en-US" sz="1400" b="0" i="0" u="none" dirty="0" err="1" smtClean="0">
                <a:solidFill>
                  <a:schemeClr val="tx1"/>
                </a:solidFill>
              </a:rPr>
              <a:t>Ar</a:t>
            </a:r>
            <a:r>
              <a:rPr lang="en-US" sz="1400" b="0" i="0" u="none" dirty="0" smtClean="0">
                <a:solidFill>
                  <a:schemeClr val="tx1"/>
                </a:solidFill>
              </a:rPr>
              <a:t>/CH4, with THGEM2 and MM at nominal voltages </a:t>
            </a:r>
            <a:endParaRPr lang="en-US" sz="1600" b="0" i="0" u="none" baseline="30000" dirty="0" smtClean="0">
              <a:solidFill>
                <a:schemeClr val="tx1"/>
              </a:solidFill>
            </a:endParaRPr>
          </a:p>
        </p:txBody>
      </p:sp>
      <p:sp>
        <p:nvSpPr>
          <p:cNvPr id="29" name="Text Box 73"/>
          <p:cNvSpPr txBox="1">
            <a:spLocks noChangeArrowheads="1"/>
          </p:cNvSpPr>
          <p:nvPr/>
        </p:nvSpPr>
        <p:spPr bwMode="auto">
          <a:xfrm>
            <a:off x="442983" y="4628708"/>
            <a:ext cx="3241490" cy="179498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endParaRPr lang="en-US" sz="1400" b="0" i="0" u="none" dirty="0" smtClean="0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1400" b="0" i="0" u="none" dirty="0" smtClean="0">
                <a:solidFill>
                  <a:schemeClr val="tx1"/>
                </a:solidFill>
              </a:rPr>
              <a:t>nominal eff. gain</a:t>
            </a:r>
            <a:r>
              <a:rPr lang="en-US" sz="1400" b="0" i="0" u="none" dirty="0" smtClean="0">
                <a:solidFill>
                  <a:schemeClr val="tx1"/>
                </a:solidFill>
              </a:rPr>
              <a:t>: </a:t>
            </a:r>
            <a:r>
              <a:rPr lang="en-US" sz="1400" b="0" i="0" u="none" dirty="0" smtClean="0">
                <a:solidFill>
                  <a:schemeClr val="tx1"/>
                </a:solidFill>
              </a:rPr>
              <a:t>~17000 </a:t>
            </a:r>
            <a:r>
              <a:rPr lang="en-US" sz="1400" b="0" i="0" u="none" dirty="0" smtClean="0">
                <a:solidFill>
                  <a:schemeClr val="tx1"/>
                </a:solidFill>
              </a:rPr>
              <a:t>with:</a:t>
            </a:r>
          </a:p>
          <a:p>
            <a:pPr algn="ctr">
              <a:spcBef>
                <a:spcPct val="50000"/>
              </a:spcBef>
            </a:pPr>
            <a:r>
              <a:rPr lang="en-US" sz="1400" b="0" i="0" u="none" dirty="0" smtClean="0">
                <a:solidFill>
                  <a:schemeClr val="tx1"/>
                </a:solidFill>
              </a:rPr>
              <a:t>THGEM1 </a:t>
            </a:r>
            <a:r>
              <a:rPr lang="en-US" sz="1400" b="0" i="0" u="none" dirty="0" smtClean="0">
                <a:solidFill>
                  <a:schemeClr val="tx1"/>
                </a:solidFill>
              </a:rPr>
              <a:t>gain*transfer1</a:t>
            </a:r>
            <a:r>
              <a:rPr lang="en-US" sz="1400" b="0" i="0" u="none" dirty="0" smtClean="0">
                <a:solidFill>
                  <a:schemeClr val="tx1"/>
                </a:solidFill>
              </a:rPr>
              <a:t>: ~ </a:t>
            </a:r>
            <a:r>
              <a:rPr lang="en-US" sz="1400" b="0" i="0" u="none" dirty="0" smtClean="0">
                <a:solidFill>
                  <a:schemeClr val="tx1"/>
                </a:solidFill>
              </a:rPr>
              <a:t>13</a:t>
            </a:r>
            <a:endParaRPr lang="en-US" sz="1400" b="0" i="0" u="none" dirty="0" smtClean="0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1400" b="0" i="0" u="none" dirty="0" smtClean="0">
                <a:solidFill>
                  <a:schemeClr val="tx1"/>
                </a:solidFill>
              </a:rPr>
              <a:t>THGEM2 </a:t>
            </a:r>
            <a:r>
              <a:rPr lang="en-US" sz="1400" b="0" i="0" u="none" dirty="0" smtClean="0">
                <a:solidFill>
                  <a:schemeClr val="tx1"/>
                </a:solidFill>
              </a:rPr>
              <a:t>gain*transfer2: </a:t>
            </a:r>
            <a:r>
              <a:rPr lang="en-US" sz="1400" b="0" i="0" u="none" dirty="0" smtClean="0">
                <a:solidFill>
                  <a:schemeClr val="tx1"/>
                </a:solidFill>
              </a:rPr>
              <a:t>~ </a:t>
            </a:r>
            <a:r>
              <a:rPr lang="en-US" sz="1400" b="0" i="0" u="none" dirty="0" smtClean="0">
                <a:solidFill>
                  <a:schemeClr val="tx1"/>
                </a:solidFill>
              </a:rPr>
              <a:t>10</a:t>
            </a:r>
            <a:endParaRPr lang="en-US" sz="1400" b="0" i="0" u="none" dirty="0" smtClean="0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1400" b="0" i="0" u="none" dirty="0" err="1" smtClean="0">
                <a:solidFill>
                  <a:schemeClr val="tx1"/>
                </a:solidFill>
              </a:rPr>
              <a:t>Micromegas</a:t>
            </a:r>
            <a:r>
              <a:rPr lang="en-US" sz="1400" b="0" i="0" u="none" dirty="0" smtClean="0">
                <a:solidFill>
                  <a:schemeClr val="tx1"/>
                </a:solidFill>
              </a:rPr>
              <a:t> </a:t>
            </a:r>
            <a:r>
              <a:rPr lang="en-US" sz="1400" b="0" i="0" u="none" dirty="0" smtClean="0">
                <a:solidFill>
                  <a:schemeClr val="tx1"/>
                </a:solidFill>
              </a:rPr>
              <a:t>gain: </a:t>
            </a:r>
            <a:r>
              <a:rPr lang="en-US" sz="1400" b="0" i="0" u="none" dirty="0" smtClean="0">
                <a:solidFill>
                  <a:schemeClr val="tx1"/>
                </a:solidFill>
              </a:rPr>
              <a:t>~</a:t>
            </a:r>
            <a:r>
              <a:rPr lang="en-US" sz="1400" b="0" i="0" u="none" dirty="0" smtClean="0">
                <a:solidFill>
                  <a:schemeClr val="tx1"/>
                </a:solidFill>
              </a:rPr>
              <a:t>130</a:t>
            </a:r>
          </a:p>
          <a:p>
            <a:pPr algn="ctr">
              <a:spcBef>
                <a:spcPct val="50000"/>
              </a:spcBef>
            </a:pPr>
            <a:endParaRPr lang="en-US" sz="1400" b="0" i="0" u="none" dirty="0" smtClean="0">
              <a:solidFill>
                <a:schemeClr val="tx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6176" y="1407500"/>
            <a:ext cx="4083708" cy="3063654"/>
            <a:chOff x="208679" y="1136227"/>
            <a:chExt cx="3961926" cy="297464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8679" y="1136227"/>
              <a:ext cx="3961926" cy="2974649"/>
            </a:xfrm>
            <a:prstGeom prst="rect">
              <a:avLst/>
            </a:prstGeom>
          </p:spPr>
        </p:pic>
        <p:cxnSp>
          <p:nvCxnSpPr>
            <p:cNvPr id="4" name="Straight Connector 3"/>
            <p:cNvCxnSpPr/>
            <p:nvPr/>
          </p:nvCxnSpPr>
          <p:spPr bwMode="auto">
            <a:xfrm flipH="1">
              <a:off x="3477424" y="2197291"/>
              <a:ext cx="9052" cy="1584176"/>
            </a:xfrm>
            <a:prstGeom prst="line">
              <a:avLst/>
            </a:prstGeom>
            <a:gradFill rotWithShape="0">
              <a:gsLst>
                <a:gs pos="0">
                  <a:srgbClr val="D1FFFF"/>
                </a:gs>
                <a:gs pos="50000">
                  <a:srgbClr val="D1FFFF">
                    <a:gamma/>
                    <a:shade val="46275"/>
                    <a:invGamma/>
                  </a:srgbClr>
                </a:gs>
                <a:gs pos="100000">
                  <a:srgbClr val="D1FFFF"/>
                </a:gs>
              </a:gsLst>
              <a:lin ang="0" scaled="1"/>
            </a:gra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4" name="Group 13"/>
          <p:cNvGrpSpPr/>
          <p:nvPr/>
        </p:nvGrpSpPr>
        <p:grpSpPr>
          <a:xfrm>
            <a:off x="4591360" y="1392392"/>
            <a:ext cx="4357875" cy="3035898"/>
            <a:chOff x="4935516" y="1232647"/>
            <a:chExt cx="4691527" cy="326833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35516" y="1232647"/>
              <a:ext cx="4691527" cy="3268335"/>
            </a:xfrm>
            <a:prstGeom prst="rect">
              <a:avLst/>
            </a:prstGeom>
          </p:spPr>
        </p:pic>
        <p:cxnSp>
          <p:nvCxnSpPr>
            <p:cNvPr id="22" name="Straight Connector 21"/>
            <p:cNvCxnSpPr/>
            <p:nvPr/>
          </p:nvCxnSpPr>
          <p:spPr bwMode="auto">
            <a:xfrm flipH="1">
              <a:off x="9242510" y="1597070"/>
              <a:ext cx="5071" cy="2579805"/>
            </a:xfrm>
            <a:prstGeom prst="line">
              <a:avLst/>
            </a:prstGeom>
            <a:gradFill rotWithShape="0">
              <a:gsLst>
                <a:gs pos="0">
                  <a:srgbClr val="D1FFFF"/>
                </a:gs>
                <a:gs pos="50000">
                  <a:srgbClr val="D1FFFF">
                    <a:gamma/>
                    <a:shade val="46275"/>
                    <a:invGamma/>
                  </a:srgbClr>
                </a:gs>
                <a:gs pos="100000">
                  <a:srgbClr val="D1FFFF"/>
                </a:gs>
              </a:gsLst>
              <a:lin ang="0" scaled="1"/>
            </a:gra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0" name="Text Box 73"/>
          <p:cNvSpPr txBox="1">
            <a:spLocks noChangeArrowheads="1"/>
          </p:cNvSpPr>
          <p:nvPr/>
        </p:nvSpPr>
        <p:spPr bwMode="auto">
          <a:xfrm>
            <a:off x="4837589" y="866614"/>
            <a:ext cx="3865416" cy="480774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0" i="0" u="none" dirty="0" smtClean="0">
                <a:solidFill>
                  <a:schemeClr val="tx1"/>
                </a:solidFill>
              </a:rPr>
              <a:t>Effective gain of </a:t>
            </a:r>
            <a:r>
              <a:rPr lang="en-US" sz="1400" b="0" i="0" u="none" dirty="0" err="1" smtClean="0">
                <a:solidFill>
                  <a:schemeClr val="tx1"/>
                </a:solidFill>
              </a:rPr>
              <a:t>Mcromegas</a:t>
            </a:r>
            <a:r>
              <a:rPr lang="en-US" sz="1400" b="0" i="0" u="none" dirty="0" smtClean="0">
                <a:solidFill>
                  <a:schemeClr val="tx1"/>
                </a:solidFill>
              </a:rPr>
              <a:t> in </a:t>
            </a:r>
            <a:r>
              <a:rPr lang="en-US" sz="1400" b="0" i="0" u="none" dirty="0" err="1" smtClean="0">
                <a:solidFill>
                  <a:schemeClr val="tx1"/>
                </a:solidFill>
              </a:rPr>
              <a:t>Ar</a:t>
            </a:r>
            <a:r>
              <a:rPr lang="en-US" sz="1400" b="0" i="0" u="none" dirty="0" smtClean="0">
                <a:solidFill>
                  <a:schemeClr val="tx1"/>
                </a:solidFill>
              </a:rPr>
              <a:t>/CH4, with THGEM1 and THGEM2 at nominal voltages </a:t>
            </a:r>
            <a:endParaRPr lang="en-US" sz="1600" b="0" i="0" u="none" baseline="30000" dirty="0" smtClean="0">
              <a:solidFill>
                <a:schemeClr val="tx1"/>
              </a:solidFill>
            </a:endParaRPr>
          </a:p>
        </p:txBody>
      </p:sp>
      <p:sp>
        <p:nvSpPr>
          <p:cNvPr id="15" name="Date Placeholder 5"/>
          <p:cNvSpPr>
            <a:spLocks noGrp="1"/>
          </p:cNvSpPr>
          <p:nvPr>
            <p:ph type="dt" sz="half" idx="12"/>
          </p:nvPr>
        </p:nvSpPr>
        <p:spPr>
          <a:xfrm>
            <a:off x="205184" y="6495546"/>
            <a:ext cx="7485252" cy="255587"/>
          </a:xfrm>
        </p:spPr>
        <p:txBody>
          <a:bodyPr/>
          <a:lstStyle/>
          <a:p>
            <a:r>
              <a:rPr lang="en-US" dirty="0" smtClean="0"/>
              <a:t>Moscow, 30/07/2018 -  10</a:t>
            </a:r>
            <a:r>
              <a:rPr lang="en-US" baseline="30000" dirty="0" smtClean="0"/>
              <a:t>th</a:t>
            </a:r>
            <a:r>
              <a:rPr lang="en-US" dirty="0" smtClean="0"/>
              <a:t> International Workshop on Ring Imaging </a:t>
            </a:r>
            <a:r>
              <a:rPr lang="en-US" dirty="0" smtClean="0"/>
              <a:t>Cherenkov </a:t>
            </a:r>
            <a:r>
              <a:rPr lang="en-US" dirty="0" smtClean="0"/>
              <a:t>Detectors,  RICH 2018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4529" y="4428290"/>
            <a:ext cx="2970323" cy="2092134"/>
          </a:xfrm>
          <a:prstGeom prst="rect">
            <a:avLst/>
          </a:prstGeom>
        </p:spPr>
      </p:pic>
      <p:sp>
        <p:nvSpPr>
          <p:cNvPr id="20" name="Text Box 73"/>
          <p:cNvSpPr txBox="1">
            <a:spLocks noChangeArrowheads="1"/>
          </p:cNvSpPr>
          <p:nvPr/>
        </p:nvSpPr>
        <p:spPr bwMode="auto">
          <a:xfrm>
            <a:off x="7313615" y="4928358"/>
            <a:ext cx="2314575" cy="1348704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0" i="0" u="none" dirty="0" smtClean="0">
                <a:solidFill>
                  <a:schemeClr val="tx1"/>
                </a:solidFill>
              </a:rPr>
              <a:t>The Ion Back Flow </a:t>
            </a:r>
          </a:p>
          <a:p>
            <a:pPr algn="ctr">
              <a:spcBef>
                <a:spcPct val="50000"/>
              </a:spcBef>
            </a:pPr>
            <a:r>
              <a:rPr lang="en-US" sz="1600" b="0" i="0" u="none" dirty="0" smtClean="0">
                <a:solidFill>
                  <a:schemeClr val="tx1"/>
                </a:solidFill>
              </a:rPr>
              <a:t>has been</a:t>
            </a:r>
          </a:p>
          <a:p>
            <a:pPr algn="ctr">
              <a:spcBef>
                <a:spcPct val="50000"/>
              </a:spcBef>
            </a:pPr>
            <a:r>
              <a:rPr lang="en-US" sz="1600" b="0" i="0" u="none" dirty="0" smtClean="0">
                <a:solidFill>
                  <a:schemeClr val="tx1"/>
                </a:solidFill>
              </a:rPr>
              <a:t> measured to be ~ 3%</a:t>
            </a:r>
          </a:p>
          <a:p>
            <a:pPr algn="ctr">
              <a:spcBef>
                <a:spcPct val="50000"/>
              </a:spcBef>
            </a:pPr>
            <a:r>
              <a:rPr lang="en-US" sz="1600" b="0" i="0" u="none" dirty="0" smtClean="0">
                <a:solidFill>
                  <a:schemeClr val="tx1"/>
                </a:solidFill>
              </a:rPr>
              <a:t>(dedicated exercise)</a:t>
            </a:r>
            <a:endParaRPr lang="en-US" sz="1600" b="0" i="0" u="none" dirty="0" smtClean="0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8949228" y="5529263"/>
            <a:ext cx="651971" cy="471487"/>
          </a:xfrm>
          <a:prstGeom prst="ellipse">
            <a:avLst/>
          </a:prstGeom>
          <a:noFill/>
          <a:ln w="38100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sng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2" y="6457954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854568" y="102241"/>
            <a:ext cx="7845677" cy="785330"/>
          </a:xfrm>
          <a:solidFill>
            <a:srgbClr val="3366FF"/>
          </a:solidFill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good gain </a:t>
            </a:r>
            <a:r>
              <a:rPr lang="en-US" dirty="0" smtClean="0">
                <a:solidFill>
                  <a:srgbClr val="FFFF00"/>
                </a:solidFill>
              </a:rPr>
              <a:t>uniformit</a:t>
            </a:r>
            <a:r>
              <a:rPr lang="en-US" dirty="0">
                <a:solidFill>
                  <a:srgbClr val="FFFF00"/>
                </a:solidFill>
              </a:rPr>
              <a:t>y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9068" y="1223309"/>
            <a:ext cx="8433808" cy="203133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 </a:t>
            </a:r>
            <a:r>
              <a:rPr lang="en-US" dirty="0" err="1"/>
              <a:t>specificgain</a:t>
            </a:r>
            <a:r>
              <a:rPr lang="en-US" dirty="0"/>
              <a:t> equalization procedure has been developed and used</a:t>
            </a:r>
          </a:p>
        </p:txBody>
      </p:sp>
      <p:sp>
        <p:nvSpPr>
          <p:cNvPr id="16" name="Date Placeholder 5"/>
          <p:cNvSpPr>
            <a:spLocks noGrp="1"/>
          </p:cNvSpPr>
          <p:nvPr>
            <p:ph type="dt" sz="half" idx="12"/>
          </p:nvPr>
        </p:nvSpPr>
        <p:spPr>
          <a:xfrm>
            <a:off x="205184" y="6495546"/>
            <a:ext cx="7485252" cy="255587"/>
          </a:xfrm>
        </p:spPr>
        <p:txBody>
          <a:bodyPr/>
          <a:lstStyle/>
          <a:p>
            <a:r>
              <a:rPr lang="en-US" dirty="0" smtClean="0"/>
              <a:t>Moscow, 30/07/2018 -  10</a:t>
            </a:r>
            <a:r>
              <a:rPr lang="en-US" baseline="30000" dirty="0" smtClean="0"/>
              <a:t>th</a:t>
            </a:r>
            <a:r>
              <a:rPr lang="en-US" dirty="0" smtClean="0"/>
              <a:t> International Workshop on Ring Imaging </a:t>
            </a:r>
            <a:r>
              <a:rPr lang="en-US" dirty="0" smtClean="0"/>
              <a:t>Cherenkov </a:t>
            </a:r>
            <a:r>
              <a:rPr lang="en-US" dirty="0" smtClean="0"/>
              <a:t>Detectors,  RICH 2018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4852" y="1462438"/>
            <a:ext cx="2574790" cy="1636693"/>
          </a:xfrm>
          <a:prstGeom prst="rect">
            <a:avLst/>
          </a:prstGeom>
        </p:spPr>
      </p:pic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9870907"/>
              </p:ext>
            </p:extLst>
          </p:nvPr>
        </p:nvGraphicFramePr>
        <p:xfrm>
          <a:off x="471029" y="1420860"/>
          <a:ext cx="6494733" cy="2122296"/>
        </p:xfrm>
        <a:graphic>
          <a:graphicData uri="http://schemas.openxmlformats.org/drawingml/2006/table">
            <a:tbl>
              <a:tblPr/>
              <a:tblGrid>
                <a:gridCol w="721637">
                  <a:extLst>
                    <a:ext uri="{9D8B030D-6E8A-4147-A177-3AD203B41FA5}">
                      <a16:colId xmlns:a16="http://schemas.microsoft.com/office/drawing/2014/main" val="1491614358"/>
                    </a:ext>
                  </a:extLst>
                </a:gridCol>
                <a:gridCol w="721637">
                  <a:extLst>
                    <a:ext uri="{9D8B030D-6E8A-4147-A177-3AD203B41FA5}">
                      <a16:colId xmlns:a16="http://schemas.microsoft.com/office/drawing/2014/main" val="2586910799"/>
                    </a:ext>
                  </a:extLst>
                </a:gridCol>
                <a:gridCol w="721637">
                  <a:extLst>
                    <a:ext uri="{9D8B030D-6E8A-4147-A177-3AD203B41FA5}">
                      <a16:colId xmlns:a16="http://schemas.microsoft.com/office/drawing/2014/main" val="1746419597"/>
                    </a:ext>
                  </a:extLst>
                </a:gridCol>
                <a:gridCol w="721637">
                  <a:extLst>
                    <a:ext uri="{9D8B030D-6E8A-4147-A177-3AD203B41FA5}">
                      <a16:colId xmlns:a16="http://schemas.microsoft.com/office/drawing/2014/main" val="2161864336"/>
                    </a:ext>
                  </a:extLst>
                </a:gridCol>
                <a:gridCol w="721637">
                  <a:extLst>
                    <a:ext uri="{9D8B030D-6E8A-4147-A177-3AD203B41FA5}">
                      <a16:colId xmlns:a16="http://schemas.microsoft.com/office/drawing/2014/main" val="2128877512"/>
                    </a:ext>
                  </a:extLst>
                </a:gridCol>
                <a:gridCol w="721637">
                  <a:extLst>
                    <a:ext uri="{9D8B030D-6E8A-4147-A177-3AD203B41FA5}">
                      <a16:colId xmlns:a16="http://schemas.microsoft.com/office/drawing/2014/main" val="2653487721"/>
                    </a:ext>
                  </a:extLst>
                </a:gridCol>
                <a:gridCol w="721637">
                  <a:extLst>
                    <a:ext uri="{9D8B030D-6E8A-4147-A177-3AD203B41FA5}">
                      <a16:colId xmlns:a16="http://schemas.microsoft.com/office/drawing/2014/main" val="2223114118"/>
                    </a:ext>
                  </a:extLst>
                </a:gridCol>
                <a:gridCol w="721637">
                  <a:extLst>
                    <a:ext uri="{9D8B030D-6E8A-4147-A177-3AD203B41FA5}">
                      <a16:colId xmlns:a16="http://schemas.microsoft.com/office/drawing/2014/main" val="4270914603"/>
                    </a:ext>
                  </a:extLst>
                </a:gridCol>
                <a:gridCol w="721637">
                  <a:extLst>
                    <a:ext uri="{9D8B030D-6E8A-4147-A177-3AD203B41FA5}">
                      <a16:colId xmlns:a16="http://schemas.microsoft.com/office/drawing/2014/main" val="1256497333"/>
                    </a:ext>
                  </a:extLst>
                </a:gridCol>
              </a:tblGrid>
              <a:tr h="3243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Sector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PD6S3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PD6S2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PD6S1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PD6S0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PD5S3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PD5S2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PD5S1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PD5S0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0086331"/>
                  </a:ext>
                </a:extLst>
              </a:tr>
              <a:tr h="2872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Eff. Gain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14207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14346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14464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14675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14366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14349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14192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423590"/>
                  </a:ext>
                </a:extLst>
              </a:tr>
              <a:tr h="2872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Ratio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1.0020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0.9936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1.0037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1.0119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1.0266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1.0051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1.0039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0.9929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528458"/>
                  </a:ext>
                </a:extLst>
              </a:tr>
              <a:tr h="2872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Eff. Gain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14024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14255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14073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14291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14099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9000895"/>
                  </a:ext>
                </a:extLst>
              </a:tr>
              <a:tr h="2872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Ratio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1.0042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0.9811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0.9973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0.9845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1.0123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0.9998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0.9944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0.9863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3293934"/>
                  </a:ext>
                </a:extLst>
              </a:tr>
              <a:tr h="3243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Sector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PD2S3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PD2S2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PD2S1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PD2S0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PD1S3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PD1S2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PD1S1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PD1S0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7505893"/>
                  </a:ext>
                </a:extLst>
              </a:tr>
              <a:tr h="32436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Average Eff. Gain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159.40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σ/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Avg (%)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8548143"/>
                  </a:ext>
                </a:extLst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471029" y="983241"/>
            <a:ext cx="8612757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2000" i="0" u="none" dirty="0" smtClean="0">
                <a:solidFill>
                  <a:schemeClr val="tx1"/>
                </a:solidFill>
              </a:rPr>
              <a:t>A specific gain equalization procedure has been developed and used</a:t>
            </a:r>
            <a:endParaRPr lang="en-US" sz="2000" i="0" u="none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54852" y="3130877"/>
            <a:ext cx="2665511" cy="4247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2400" i="0" u="none" dirty="0" smtClean="0">
                <a:solidFill>
                  <a:schemeClr val="tx1"/>
                </a:solidFill>
              </a:rPr>
              <a:t>uniform </a:t>
            </a:r>
            <a:r>
              <a:rPr lang="en-US" sz="2400" i="0" u="none" dirty="0" smtClean="0">
                <a:solidFill>
                  <a:schemeClr val="tx1"/>
                </a:solidFill>
              </a:rPr>
              <a:t>at </a:t>
            </a:r>
            <a:r>
              <a:rPr lang="en-US" sz="2400" i="0" u="none" dirty="0" smtClean="0">
                <a:solidFill>
                  <a:schemeClr val="tx1"/>
                </a:solidFill>
              </a:rPr>
              <a:t> ~ </a:t>
            </a:r>
            <a:r>
              <a:rPr lang="en-US" sz="2400" i="0" u="none" dirty="0" smtClean="0">
                <a:solidFill>
                  <a:schemeClr val="tx1"/>
                </a:solidFill>
              </a:rPr>
              <a:t>1%</a:t>
            </a:r>
            <a:endParaRPr lang="en-US" sz="2400" i="0" u="none" dirty="0">
              <a:solidFill>
                <a:schemeClr val="tx1"/>
              </a:solidFill>
            </a:endParaRP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5972597"/>
              </p:ext>
            </p:extLst>
          </p:nvPr>
        </p:nvGraphicFramePr>
        <p:xfrm>
          <a:off x="6277715" y="3659798"/>
          <a:ext cx="3281748" cy="2415696"/>
        </p:xfrm>
        <a:graphic>
          <a:graphicData uri="http://schemas.openxmlformats.org/drawingml/2006/table">
            <a:tbl>
              <a:tblPr/>
              <a:tblGrid>
                <a:gridCol w="820437">
                  <a:extLst>
                    <a:ext uri="{9D8B030D-6E8A-4147-A177-3AD203B41FA5}">
                      <a16:colId xmlns:a16="http://schemas.microsoft.com/office/drawing/2014/main" val="4253019638"/>
                    </a:ext>
                  </a:extLst>
                </a:gridCol>
                <a:gridCol w="820437">
                  <a:extLst>
                    <a:ext uri="{9D8B030D-6E8A-4147-A177-3AD203B41FA5}">
                      <a16:colId xmlns:a16="http://schemas.microsoft.com/office/drawing/2014/main" val="4150310130"/>
                    </a:ext>
                  </a:extLst>
                </a:gridCol>
                <a:gridCol w="820437">
                  <a:extLst>
                    <a:ext uri="{9D8B030D-6E8A-4147-A177-3AD203B41FA5}">
                      <a16:colId xmlns:a16="http://schemas.microsoft.com/office/drawing/2014/main" val="3175998879"/>
                    </a:ext>
                  </a:extLst>
                </a:gridCol>
                <a:gridCol w="820437">
                  <a:extLst>
                    <a:ext uri="{9D8B030D-6E8A-4147-A177-3AD203B41FA5}">
                      <a16:colId xmlns:a16="http://schemas.microsoft.com/office/drawing/2014/main" val="203122738"/>
                    </a:ext>
                  </a:extLst>
                </a:gridCol>
              </a:tblGrid>
              <a:tr h="640526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Q.E.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uniformity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6390272"/>
                  </a:ext>
                </a:extLst>
              </a:tr>
              <a:tr h="5673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6593924"/>
                  </a:ext>
                </a:extLst>
              </a:tr>
              <a:tr h="5673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8840585"/>
                  </a:ext>
                </a:extLst>
              </a:tr>
              <a:tr h="640526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l-GR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σ = 9.3%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3560496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987" y="3580748"/>
            <a:ext cx="2820713" cy="25931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0700" y="3554325"/>
            <a:ext cx="2882900" cy="262664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5220" y="6146861"/>
            <a:ext cx="5901922" cy="3416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1800" b="0" i="0" u="none" dirty="0" smtClean="0">
                <a:solidFill>
                  <a:schemeClr val="tx1"/>
                </a:solidFill>
              </a:rPr>
              <a:t>… compared to ~ 30% of old single “raw” PCB THGEMs</a:t>
            </a:r>
            <a:endParaRPr lang="en-US" sz="1800" b="0" i="0" u="none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37142" y="6123107"/>
            <a:ext cx="3492500" cy="3416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1800" b="0" i="0" u="none" dirty="0" smtClean="0">
                <a:solidFill>
                  <a:schemeClr val="tx1"/>
                </a:solidFill>
              </a:rPr>
              <a:t>and ~9 % of </a:t>
            </a:r>
            <a:r>
              <a:rPr lang="en-US" sz="1800" b="0" i="0" u="none" dirty="0" err="1" smtClean="0">
                <a:solidFill>
                  <a:schemeClr val="tx1"/>
                </a:solidFill>
              </a:rPr>
              <a:t>CsI</a:t>
            </a:r>
            <a:r>
              <a:rPr lang="en-US" sz="1800" b="0" i="0" u="none" dirty="0" smtClean="0">
                <a:solidFill>
                  <a:schemeClr val="tx1"/>
                </a:solidFill>
              </a:rPr>
              <a:t> Q.E. variations</a:t>
            </a:r>
            <a:endParaRPr lang="en-US" sz="1800" b="0" i="0" u="none" dirty="0">
              <a:solidFill>
                <a:schemeClr val="tx1"/>
              </a:solidFill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8738970" y="2994303"/>
            <a:ext cx="949327" cy="77032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sng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Helvetic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81720" y="4402455"/>
            <a:ext cx="2086795" cy="535531"/>
          </a:xfrm>
          <a:prstGeom prst="rect">
            <a:avLst/>
          </a:prstGeom>
          <a:solidFill>
            <a:schemeClr val="bg1"/>
          </a:solidFill>
          <a:ln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u="none" dirty="0" smtClean="0">
                <a:solidFill>
                  <a:srgbClr val="FF00FF"/>
                </a:solidFill>
              </a:rPr>
              <a:t>old data</a:t>
            </a:r>
            <a:endParaRPr lang="en-US" sz="3200" u="none" dirty="0">
              <a:solidFill>
                <a:srgbClr val="FF00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05184" y="3569579"/>
            <a:ext cx="0" cy="2575292"/>
          </a:xfrm>
          <a:prstGeom prst="line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254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5958284" y="3576391"/>
            <a:ext cx="0" cy="2575292"/>
          </a:xfrm>
          <a:prstGeom prst="line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254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flipV="1">
            <a:off x="219869" y="3580748"/>
            <a:ext cx="5738415" cy="13865"/>
          </a:xfrm>
          <a:prstGeom prst="line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254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79444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Char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4943150"/>
              </p:ext>
            </p:extLst>
          </p:nvPr>
        </p:nvGraphicFramePr>
        <p:xfrm>
          <a:off x="149988" y="4685251"/>
          <a:ext cx="5567507" cy="1808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2" y="6457954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854571" y="71921"/>
            <a:ext cx="7859124" cy="563218"/>
          </a:xfrm>
          <a:solidFill>
            <a:srgbClr val="3366FF"/>
          </a:solidFill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Gain </a:t>
            </a:r>
            <a:r>
              <a:rPr lang="en-US" dirty="0" smtClean="0">
                <a:solidFill>
                  <a:srgbClr val="FFFF00"/>
                </a:solidFill>
              </a:rPr>
              <a:t>stability in time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6" name="Date Placeholder 5"/>
          <p:cNvSpPr>
            <a:spLocks noGrp="1"/>
          </p:cNvSpPr>
          <p:nvPr>
            <p:ph type="dt" sz="half" idx="12"/>
          </p:nvPr>
        </p:nvSpPr>
        <p:spPr>
          <a:xfrm>
            <a:off x="205184" y="6495546"/>
            <a:ext cx="7485252" cy="255587"/>
          </a:xfrm>
        </p:spPr>
        <p:txBody>
          <a:bodyPr/>
          <a:lstStyle/>
          <a:p>
            <a:r>
              <a:rPr lang="en-US" dirty="0" smtClean="0"/>
              <a:t>Moscow, 30/07/2018 -  10</a:t>
            </a:r>
            <a:r>
              <a:rPr lang="en-US" baseline="30000" dirty="0" smtClean="0"/>
              <a:t>th</a:t>
            </a:r>
            <a:r>
              <a:rPr lang="en-US" dirty="0" smtClean="0"/>
              <a:t> International Workshop on Ring Imaging </a:t>
            </a:r>
            <a:r>
              <a:rPr lang="en-US" dirty="0" smtClean="0"/>
              <a:t>Cherenkov </a:t>
            </a:r>
            <a:r>
              <a:rPr lang="en-US" dirty="0" smtClean="0"/>
              <a:t>Detectors,  RICH 2018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958644" y="4793818"/>
            <a:ext cx="42775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0" i="0" u="none" dirty="0" smtClean="0">
                <a:solidFill>
                  <a:schemeClr val="tx1"/>
                </a:solidFill>
              </a:rPr>
              <a:t>individual chamber gain stabilization</a:t>
            </a:r>
            <a:endParaRPr lang="en-US" sz="2000" b="0" i="0" u="none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161610" y="5155746"/>
            <a:ext cx="1482904" cy="75713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1600" b="0" i="0" u="none" dirty="0" smtClean="0">
                <a:solidFill>
                  <a:schemeClr val="tx1"/>
                </a:solidFill>
              </a:rPr>
              <a:t>individual corrections</a:t>
            </a:r>
            <a:r>
              <a:rPr lang="en-US" sz="1600" i="0" u="none" dirty="0" smtClean="0">
                <a:solidFill>
                  <a:schemeClr val="tx1"/>
                </a:solidFill>
              </a:rPr>
              <a:t>: </a:t>
            </a:r>
            <a:r>
              <a:rPr lang="el-GR" sz="1600" i="0" u="none" dirty="0" smtClean="0">
                <a:solidFill>
                  <a:schemeClr val="tx1"/>
                </a:solidFill>
              </a:rPr>
              <a:t>σ</a:t>
            </a:r>
            <a:r>
              <a:rPr lang="en-US" sz="1600" i="0" u="none" dirty="0" smtClean="0">
                <a:solidFill>
                  <a:schemeClr val="tx1"/>
                </a:solidFill>
              </a:rPr>
              <a:t>/mean ~ 4%</a:t>
            </a:r>
            <a:endParaRPr lang="en-US" sz="1600" i="0" u="none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7495" y="4744797"/>
            <a:ext cx="2385481" cy="16929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7495" y="3058515"/>
            <a:ext cx="2314875" cy="162568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102976" y="3578804"/>
            <a:ext cx="1477653" cy="75713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1600" b="0" i="0" u="none" dirty="0" smtClean="0">
                <a:solidFill>
                  <a:schemeClr val="tx1"/>
                </a:solidFill>
              </a:rPr>
              <a:t>global corrections</a:t>
            </a:r>
            <a:r>
              <a:rPr lang="en-US" sz="1600" i="0" u="none" dirty="0" smtClean="0">
                <a:solidFill>
                  <a:schemeClr val="tx1"/>
                </a:solidFill>
              </a:rPr>
              <a:t>: </a:t>
            </a:r>
            <a:r>
              <a:rPr lang="el-GR" sz="1600" i="0" u="none" dirty="0" smtClean="0">
                <a:solidFill>
                  <a:schemeClr val="tx1"/>
                </a:solidFill>
              </a:rPr>
              <a:t>σ</a:t>
            </a:r>
            <a:r>
              <a:rPr lang="en-US" sz="1600" i="0" u="none" dirty="0" smtClean="0">
                <a:solidFill>
                  <a:schemeClr val="tx1"/>
                </a:solidFill>
              </a:rPr>
              <a:t>/mean ~ 7%</a:t>
            </a:r>
            <a:endParaRPr lang="en-US" sz="1600" i="0" u="none" dirty="0">
              <a:solidFill>
                <a:schemeClr val="tx1"/>
              </a:solidFill>
            </a:endParaRPr>
          </a:p>
        </p:txBody>
      </p:sp>
      <p:graphicFrame>
        <p:nvGraphicFramePr>
          <p:cNvPr id="25" name="Chart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6202479"/>
              </p:ext>
            </p:extLst>
          </p:nvPr>
        </p:nvGraphicFramePr>
        <p:xfrm>
          <a:off x="91354" y="3017299"/>
          <a:ext cx="5366170" cy="1765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948135" y="3131790"/>
            <a:ext cx="404737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0" i="0" u="none" dirty="0" smtClean="0">
                <a:solidFill>
                  <a:schemeClr val="tx1"/>
                </a:solidFill>
              </a:rPr>
              <a:t>gain stabilization using global p, T </a:t>
            </a:r>
            <a:endParaRPr lang="en-US" sz="2000" b="0" i="0" u="none" dirty="0">
              <a:solidFill>
                <a:schemeClr val="tx1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/>
          <a:srcRect b="52591"/>
          <a:stretch/>
        </p:blipFill>
        <p:spPr>
          <a:xfrm>
            <a:off x="44278" y="692977"/>
            <a:ext cx="9845096" cy="232222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10859" y="1128353"/>
            <a:ext cx="1806905" cy="3416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u="none" dirty="0" smtClean="0">
                <a:solidFill>
                  <a:srgbClr val="FF0000"/>
                </a:solidFill>
              </a:rPr>
              <a:t>14104.8 +- </a:t>
            </a:r>
            <a:r>
              <a:rPr lang="en-US" b="1" u="none" dirty="0" smtClean="0">
                <a:solidFill>
                  <a:srgbClr val="FF0000"/>
                </a:solidFill>
              </a:rPr>
              <a:t>91.7</a:t>
            </a:r>
            <a:endParaRPr lang="en-US" b="1" u="none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915919" y="1128533"/>
            <a:ext cx="1918026" cy="3416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u="none" dirty="0">
                <a:solidFill>
                  <a:srgbClr val="FF0000"/>
                </a:solidFill>
              </a:rPr>
              <a:t>13976.1 +- </a:t>
            </a:r>
            <a:r>
              <a:rPr lang="en-US" b="1" u="none" dirty="0" smtClean="0">
                <a:solidFill>
                  <a:srgbClr val="FF0000"/>
                </a:solidFill>
              </a:rPr>
              <a:t>117.1</a:t>
            </a:r>
            <a:endParaRPr lang="en-US" b="1" u="non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12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757237" y="161928"/>
            <a:ext cx="8010526" cy="506291"/>
          </a:xfrm>
          <a:solidFill>
            <a:srgbClr val="3366FF"/>
          </a:solidFill>
        </p:spPr>
        <p:txBody>
          <a:bodyPr/>
          <a:lstStyle/>
          <a:p>
            <a:r>
              <a:rPr lang="en-US" sz="2800" dirty="0" smtClean="0">
                <a:solidFill>
                  <a:srgbClr val="FFFF00"/>
                </a:solidFill>
              </a:rPr>
              <a:t>NICE RINGS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2" y="6457954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sp>
        <p:nvSpPr>
          <p:cNvPr id="49" name="Rectangle 48"/>
          <p:cNvSpPr/>
          <p:nvPr/>
        </p:nvSpPr>
        <p:spPr bwMode="auto">
          <a:xfrm>
            <a:off x="8171918" y="1808270"/>
            <a:ext cx="287672" cy="1639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sng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Helvetica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7535736" y="4598373"/>
            <a:ext cx="2196034" cy="1745064"/>
            <a:chOff x="6706893" y="3984847"/>
            <a:chExt cx="3109590" cy="2513559"/>
          </a:xfrm>
        </p:grpSpPr>
        <p:grpSp>
          <p:nvGrpSpPr>
            <p:cNvPr id="22" name="Group 21"/>
            <p:cNvGrpSpPr/>
            <p:nvPr/>
          </p:nvGrpSpPr>
          <p:grpSpPr>
            <a:xfrm>
              <a:off x="6706893" y="5163329"/>
              <a:ext cx="1891576" cy="1246394"/>
              <a:chOff x="3823424" y="3962947"/>
              <a:chExt cx="3891828" cy="2302088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3"/>
              <a:srcRect l="31306" t="50901" r="9775"/>
              <a:stretch/>
            </p:blipFill>
            <p:spPr>
              <a:xfrm>
                <a:off x="3823424" y="3962947"/>
                <a:ext cx="3891828" cy="2302088"/>
              </a:xfrm>
              <a:prstGeom prst="rect">
                <a:avLst/>
              </a:prstGeom>
            </p:spPr>
          </p:pic>
          <p:sp>
            <p:nvSpPr>
              <p:cNvPr id="24" name="Oval 23"/>
              <p:cNvSpPr/>
              <p:nvPr/>
            </p:nvSpPr>
            <p:spPr bwMode="auto">
              <a:xfrm>
                <a:off x="4937760" y="4754880"/>
                <a:ext cx="1444752" cy="1296599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00" b="1" i="1" u="sng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Helvetica" pitchFamily="34" charset="0"/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 rot="5400000">
              <a:off x="7084772" y="3684632"/>
              <a:ext cx="2244582" cy="2845011"/>
              <a:chOff x="7133822" y="1815388"/>
              <a:chExt cx="1998461" cy="2524336"/>
            </a:xfrm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33822" y="1815388"/>
                <a:ext cx="1240499" cy="2524336"/>
              </a:xfrm>
              <a:prstGeom prst="rect">
                <a:avLst/>
              </a:prstGeom>
            </p:spPr>
          </p:pic>
          <p:sp>
            <p:nvSpPr>
              <p:cNvPr id="39" name="Arc 38"/>
              <p:cNvSpPr/>
              <p:nvPr/>
            </p:nvSpPr>
            <p:spPr bwMode="auto">
              <a:xfrm rot="10800000">
                <a:off x="7339161" y="2171806"/>
                <a:ext cx="1793122" cy="1724382"/>
              </a:xfrm>
              <a:prstGeom prst="arc">
                <a:avLst>
                  <a:gd name="adj1" fmla="val 16200000"/>
                  <a:gd name="adj2" fmla="val 5639728"/>
                </a:avLst>
              </a:prstGeom>
              <a:noFill/>
              <a:ln w="254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00" b="1" i="1" u="sng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Helvetica" pitchFamily="34" charset="0"/>
                </a:endParaRPr>
              </a:p>
            </p:txBody>
          </p:sp>
        </p:grpSp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5"/>
            <a:srcRect t="54881" r="53187"/>
            <a:stretch/>
          </p:blipFill>
          <p:spPr>
            <a:xfrm>
              <a:off x="8350531" y="5286531"/>
              <a:ext cx="1465952" cy="1211875"/>
            </a:xfrm>
            <a:prstGeom prst="rect">
              <a:avLst/>
            </a:prstGeom>
            <a:ln>
              <a:noFill/>
            </a:ln>
          </p:spPr>
        </p:pic>
        <p:sp>
          <p:nvSpPr>
            <p:cNvPr id="52" name="Oval 51"/>
            <p:cNvSpPr/>
            <p:nvPr/>
          </p:nvSpPr>
          <p:spPr bwMode="auto">
            <a:xfrm>
              <a:off x="8945980" y="5731926"/>
              <a:ext cx="468320" cy="523932"/>
            </a:xfrm>
            <a:prstGeom prst="ellipse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1" i="1" u="sng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Helvetica" pitchFamily="34" charset="0"/>
              </a:endParaRPr>
            </a:p>
          </p:txBody>
        </p:sp>
      </p:grpSp>
      <p:sp>
        <p:nvSpPr>
          <p:cNvPr id="50" name="Date Placeholder 5"/>
          <p:cNvSpPr>
            <a:spLocks noGrp="1"/>
          </p:cNvSpPr>
          <p:nvPr>
            <p:ph type="dt" sz="half" idx="12"/>
          </p:nvPr>
        </p:nvSpPr>
        <p:spPr>
          <a:xfrm>
            <a:off x="205184" y="6495546"/>
            <a:ext cx="7485252" cy="255587"/>
          </a:xfrm>
        </p:spPr>
        <p:txBody>
          <a:bodyPr/>
          <a:lstStyle/>
          <a:p>
            <a:r>
              <a:rPr lang="en-US" dirty="0" smtClean="0"/>
              <a:t>Moscow, 30/07/2018 -  10</a:t>
            </a:r>
            <a:r>
              <a:rPr lang="en-US" baseline="30000" dirty="0" smtClean="0"/>
              <a:t>th</a:t>
            </a:r>
            <a:r>
              <a:rPr lang="en-US" dirty="0" smtClean="0"/>
              <a:t> International Workshop on Ring Imaging </a:t>
            </a:r>
            <a:r>
              <a:rPr lang="en-US" dirty="0" smtClean="0"/>
              <a:t>Cherenkov </a:t>
            </a:r>
            <a:r>
              <a:rPr lang="en-US" dirty="0" smtClean="0"/>
              <a:t>Detectors,  RICH 2018</a:t>
            </a:r>
            <a:endParaRPr lang="en-US" dirty="0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6"/>
          <a:srcRect l="50077" b="50045"/>
          <a:stretch/>
        </p:blipFill>
        <p:spPr>
          <a:xfrm>
            <a:off x="38062" y="1581995"/>
            <a:ext cx="3033053" cy="2402160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260504" y="1233645"/>
            <a:ext cx="2560316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none" dirty="0" smtClean="0">
                <a:solidFill>
                  <a:schemeClr val="tx1"/>
                </a:solidFill>
              </a:rPr>
              <a:t>6.36 GeV pion</a:t>
            </a:r>
            <a:endParaRPr lang="en-US" sz="2800" u="none" dirty="0">
              <a:solidFill>
                <a:schemeClr val="tx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533512" y="4469884"/>
            <a:ext cx="3278092" cy="1612516"/>
            <a:chOff x="1921267" y="1512767"/>
            <a:chExt cx="6535993" cy="32956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l="8702" t="3354" b="1"/>
            <a:stretch/>
          </p:blipFill>
          <p:spPr>
            <a:xfrm>
              <a:off x="1921267" y="1623317"/>
              <a:ext cx="3226256" cy="3185100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 bwMode="auto">
            <a:xfrm>
              <a:off x="2599362" y="1873127"/>
              <a:ext cx="2504751" cy="2349958"/>
            </a:xfrm>
            <a:prstGeom prst="ellipse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1" i="1" u="sng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Helvetica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45090" y="1512767"/>
              <a:ext cx="3312170" cy="3295650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 bwMode="auto">
            <a:xfrm>
              <a:off x="4161034" y="2329528"/>
              <a:ext cx="2396431" cy="2386309"/>
            </a:xfrm>
            <a:prstGeom prst="ellipse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1" i="1" u="sng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5815599" y="1873127"/>
              <a:ext cx="2478505" cy="2406316"/>
            </a:xfrm>
            <a:prstGeom prst="ellipse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1" i="1" u="sng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5145090" y="3380198"/>
              <a:ext cx="444052" cy="19520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1" i="1" u="sng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Helvetica" pitchFamily="34" charset="0"/>
              </a:endParaRP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9"/>
          <a:srcRect l="49966" b="36741"/>
          <a:stretch/>
        </p:blipFill>
        <p:spPr>
          <a:xfrm>
            <a:off x="3043261" y="1142394"/>
            <a:ext cx="3025062" cy="3059208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3289561" y="1581995"/>
            <a:ext cx="2560316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none" dirty="0" smtClean="0">
                <a:solidFill>
                  <a:schemeClr val="tx1"/>
                </a:solidFill>
              </a:rPr>
              <a:t>6.76 GeV pion</a:t>
            </a:r>
            <a:endParaRPr lang="en-US" sz="2800" u="none" dirty="0">
              <a:solidFill>
                <a:schemeClr val="tx1"/>
              </a:solidFill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10"/>
          <a:srcRect l="37954" b="31318"/>
          <a:stretch/>
        </p:blipFill>
        <p:spPr>
          <a:xfrm>
            <a:off x="6150403" y="1295187"/>
            <a:ext cx="3718831" cy="3059208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7209467" y="1985939"/>
            <a:ext cx="2359941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none" dirty="0" smtClean="0">
                <a:solidFill>
                  <a:schemeClr val="tx1"/>
                </a:solidFill>
              </a:rPr>
              <a:t>6.4 GeV pion</a:t>
            </a:r>
            <a:endParaRPr lang="en-US" sz="2800" u="none" dirty="0">
              <a:solidFill>
                <a:schemeClr val="tx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57756" y="4332505"/>
            <a:ext cx="4615509" cy="2012366"/>
            <a:chOff x="757237" y="1079841"/>
            <a:chExt cx="8934689" cy="410439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7237" y="1079841"/>
              <a:ext cx="3865419" cy="372075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435023" y="1127635"/>
              <a:ext cx="2022803" cy="55792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i="0" u="none" dirty="0" smtClean="0">
                  <a:solidFill>
                    <a:schemeClr val="tx1"/>
                  </a:solidFill>
                </a:rPr>
                <a:t>Hybrid PD</a:t>
              </a:r>
              <a:endParaRPr lang="en-US" sz="1400" i="0" u="none" dirty="0">
                <a:solidFill>
                  <a:schemeClr val="tx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56464" y="4626310"/>
              <a:ext cx="1813184" cy="55792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i="0" u="none" dirty="0" smtClean="0">
                  <a:solidFill>
                    <a:schemeClr val="tx1"/>
                  </a:solidFill>
                </a:rPr>
                <a:t>MAPMTs</a:t>
              </a:r>
              <a:endParaRPr lang="en-US" sz="1400" i="0" u="none" dirty="0">
                <a:solidFill>
                  <a:schemeClr val="tx1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825175" y="1216136"/>
              <a:ext cx="4866751" cy="371780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7864435" y="4397069"/>
              <a:ext cx="1817022" cy="55792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i="0" u="none" dirty="0" smtClean="0">
                  <a:solidFill>
                    <a:schemeClr val="tx1"/>
                  </a:solidFill>
                </a:rPr>
                <a:t>MAPMTs</a:t>
              </a:r>
              <a:endParaRPr lang="en-US" sz="1400" i="0" u="none" dirty="0">
                <a:solidFill>
                  <a:schemeClr val="tx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475965" y="1269728"/>
              <a:ext cx="1887111" cy="46772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i="0" u="none" dirty="0" smtClean="0">
                  <a:solidFill>
                    <a:schemeClr val="tx1"/>
                  </a:solidFill>
                </a:rPr>
                <a:t>Hybrid PD</a:t>
              </a:r>
              <a:endParaRPr lang="en-US" sz="1600" i="0" u="none" dirty="0">
                <a:solidFill>
                  <a:schemeClr val="tx1"/>
                </a:solidFill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77320" y="794044"/>
            <a:ext cx="9654450" cy="341632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r>
              <a:rPr lang="en-US" sz="1800" b="0" i="0" u="none" dirty="0" smtClean="0">
                <a:solidFill>
                  <a:schemeClr val="tx1"/>
                </a:solidFill>
              </a:rPr>
              <a:t>(in the 2017 run the Hybrid PDs were receiving Cherenkov photons from low p particles only)  </a:t>
            </a:r>
            <a:endParaRPr lang="en-US" sz="1800" b="0" i="0" u="none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3774" y="3394954"/>
            <a:ext cx="129129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none" dirty="0" smtClean="0">
                <a:solidFill>
                  <a:schemeClr val="accent1">
                    <a:lumMod val="75000"/>
                  </a:schemeClr>
                </a:solidFill>
              </a:rPr>
              <a:t>ring center (calculated)</a:t>
            </a:r>
            <a:endParaRPr lang="en-US" sz="1100" u="none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 flipH="1" flipV="1">
            <a:off x="1331259" y="3017625"/>
            <a:ext cx="104701" cy="427720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75511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545" y="820789"/>
            <a:ext cx="3234724" cy="248594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960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5089" y="115890"/>
            <a:ext cx="7215187" cy="674687"/>
          </a:xfrm>
          <a:solidFill>
            <a:srgbClr val="3366FF"/>
          </a:solidFill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COMPASS RICH-1 upgrade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2" y="6457954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69" y="1114444"/>
            <a:ext cx="4837114" cy="19487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4" t="19665" r="30589" b="17155"/>
          <a:stretch/>
        </p:blipFill>
        <p:spPr>
          <a:xfrm>
            <a:off x="4956440" y="829105"/>
            <a:ext cx="2098412" cy="2470644"/>
          </a:xfrm>
          <a:prstGeom prst="rect">
            <a:avLst/>
          </a:prstGeom>
        </p:spPr>
      </p:pic>
      <p:sp>
        <p:nvSpPr>
          <p:cNvPr id="23" name="Text Box 73"/>
          <p:cNvSpPr txBox="1">
            <a:spLocks noChangeArrowheads="1"/>
          </p:cNvSpPr>
          <p:nvPr/>
        </p:nvSpPr>
        <p:spPr bwMode="auto">
          <a:xfrm>
            <a:off x="1600119" y="2666169"/>
            <a:ext cx="3342563" cy="58849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0" i="0" u="none" dirty="0" smtClean="0">
                <a:solidFill>
                  <a:schemeClr val="tx1"/>
                </a:solidFill>
              </a:rPr>
              <a:t>P</a:t>
            </a:r>
            <a:r>
              <a:rPr lang="en-US" sz="1400" b="0" i="0" u="none" dirty="0">
                <a:solidFill>
                  <a:schemeClr val="tx1"/>
                </a:solidFill>
              </a:rPr>
              <a:t>. </a:t>
            </a:r>
            <a:r>
              <a:rPr lang="en-US" sz="1400" b="0" i="0" u="none" dirty="0" err="1">
                <a:solidFill>
                  <a:schemeClr val="tx1"/>
                </a:solidFill>
              </a:rPr>
              <a:t>Abbon</a:t>
            </a:r>
            <a:r>
              <a:rPr lang="en-US" sz="1400" b="0" i="0" u="none" dirty="0">
                <a:solidFill>
                  <a:schemeClr val="tx1"/>
                </a:solidFill>
              </a:rPr>
              <a:t> et al., </a:t>
            </a:r>
            <a:r>
              <a:rPr lang="en-US" sz="1400" b="0" i="0" u="none" dirty="0" smtClean="0">
                <a:solidFill>
                  <a:schemeClr val="tx1"/>
                </a:solidFill>
              </a:rPr>
              <a:t>NIM A 577 </a:t>
            </a:r>
            <a:r>
              <a:rPr lang="en-US" sz="1400" b="0" i="0" u="none" dirty="0">
                <a:solidFill>
                  <a:schemeClr val="tx1"/>
                </a:solidFill>
              </a:rPr>
              <a:t>(</a:t>
            </a:r>
            <a:r>
              <a:rPr lang="en-US" sz="1400" b="0" i="0" u="none" dirty="0" smtClean="0">
                <a:solidFill>
                  <a:schemeClr val="tx1"/>
                </a:solidFill>
              </a:rPr>
              <a:t>2007) 455</a:t>
            </a:r>
          </a:p>
          <a:p>
            <a:pPr algn="ctr">
              <a:spcBef>
                <a:spcPct val="50000"/>
              </a:spcBef>
            </a:pPr>
            <a:r>
              <a:rPr lang="en-US" sz="1400" b="0" i="0" u="none" dirty="0">
                <a:solidFill>
                  <a:schemeClr val="tx1"/>
                </a:solidFill>
              </a:rPr>
              <a:t>P. </a:t>
            </a:r>
            <a:r>
              <a:rPr lang="en-US" sz="1400" b="0" i="0" u="none" dirty="0" err="1">
                <a:solidFill>
                  <a:schemeClr val="tx1"/>
                </a:solidFill>
              </a:rPr>
              <a:t>Abbon</a:t>
            </a:r>
            <a:r>
              <a:rPr lang="en-US" sz="1400" b="0" i="0" u="none" dirty="0">
                <a:solidFill>
                  <a:schemeClr val="tx1"/>
                </a:solidFill>
              </a:rPr>
              <a:t> et al., NIM A </a:t>
            </a:r>
            <a:r>
              <a:rPr lang="en-US" sz="1400" b="0" i="0" u="none" dirty="0" smtClean="0">
                <a:solidFill>
                  <a:schemeClr val="tx1"/>
                </a:solidFill>
              </a:rPr>
              <a:t>779 </a:t>
            </a:r>
            <a:r>
              <a:rPr lang="en-US" sz="1400" b="0" i="0" u="none" dirty="0">
                <a:solidFill>
                  <a:schemeClr val="tx1"/>
                </a:solidFill>
              </a:rPr>
              <a:t>(</a:t>
            </a:r>
            <a:r>
              <a:rPr lang="en-US" sz="1400" b="0" i="0" u="none" dirty="0" smtClean="0">
                <a:solidFill>
                  <a:schemeClr val="tx1"/>
                </a:solidFill>
              </a:rPr>
              <a:t>2015) 69</a:t>
            </a:r>
            <a:endParaRPr lang="en-US" sz="1400" b="0" i="0" u="none" dirty="0">
              <a:solidFill>
                <a:schemeClr val="tx1"/>
              </a:solidFill>
            </a:endParaRPr>
          </a:p>
        </p:txBody>
      </p:sp>
      <p:sp>
        <p:nvSpPr>
          <p:cNvPr id="24" name="Text Box 73"/>
          <p:cNvSpPr txBox="1">
            <a:spLocks noChangeArrowheads="1"/>
          </p:cNvSpPr>
          <p:nvPr/>
        </p:nvSpPr>
        <p:spPr bwMode="auto">
          <a:xfrm>
            <a:off x="307684" y="1000670"/>
            <a:ext cx="2584870" cy="289316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i="0" u="none" dirty="0" smtClean="0">
                <a:solidFill>
                  <a:schemeClr val="tx1"/>
                </a:solidFill>
              </a:rPr>
              <a:t>COMPASS Spectrometer</a:t>
            </a:r>
            <a:endParaRPr lang="en-US" sz="1400" i="0" u="none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084" y="3289256"/>
            <a:ext cx="9444676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US" sz="1400" i="0" u="none" dirty="0">
                <a:solidFill>
                  <a:srgbClr val="CC3300"/>
                </a:solidFill>
              </a:rPr>
              <a:t>hadron PID from 3 to 60 </a:t>
            </a:r>
            <a:r>
              <a:rPr lang="en-US" sz="1400" i="0" u="none" dirty="0" smtClean="0">
                <a:solidFill>
                  <a:srgbClr val="CC3300"/>
                </a:solidFill>
              </a:rPr>
              <a:t>GeV/c; </a:t>
            </a:r>
            <a:r>
              <a:rPr lang="en-US" sz="1400" i="0" u="none" dirty="0" smtClean="0">
                <a:solidFill>
                  <a:srgbClr val="0070C0"/>
                </a:solidFill>
              </a:rPr>
              <a:t>acceptance</a:t>
            </a:r>
            <a:r>
              <a:rPr lang="en-US" sz="1400" i="0" u="none" dirty="0">
                <a:solidFill>
                  <a:srgbClr val="0070C0"/>
                </a:solidFill>
              </a:rPr>
              <a:t>: H: 500 </a:t>
            </a:r>
            <a:r>
              <a:rPr lang="en-US" sz="1400" i="0" u="none" dirty="0" err="1">
                <a:solidFill>
                  <a:srgbClr val="0070C0"/>
                </a:solidFill>
              </a:rPr>
              <a:t>mrad</a:t>
            </a:r>
            <a:r>
              <a:rPr lang="en-US" sz="1400" i="0" u="none" dirty="0">
                <a:solidFill>
                  <a:srgbClr val="0070C0"/>
                </a:solidFill>
              </a:rPr>
              <a:t> V: 400 </a:t>
            </a:r>
            <a:r>
              <a:rPr lang="en-US" sz="1400" i="0" u="none" dirty="0" err="1" smtClean="0">
                <a:solidFill>
                  <a:srgbClr val="0070C0"/>
                </a:solidFill>
              </a:rPr>
              <a:t>mrad</a:t>
            </a:r>
            <a:r>
              <a:rPr lang="en-US" sz="1400" i="0" u="none" dirty="0" smtClean="0">
                <a:solidFill>
                  <a:srgbClr val="0070C0"/>
                </a:solidFill>
              </a:rPr>
              <a:t>;</a:t>
            </a:r>
          </a:p>
          <a:p>
            <a:pPr>
              <a:lnSpc>
                <a:spcPct val="80000"/>
              </a:lnSpc>
              <a:buNone/>
            </a:pPr>
            <a:r>
              <a:rPr lang="en-US" sz="1400" i="0" u="none" dirty="0" smtClean="0">
                <a:solidFill>
                  <a:srgbClr val="33CC33"/>
                </a:solidFill>
              </a:rPr>
              <a:t>trigger </a:t>
            </a:r>
            <a:r>
              <a:rPr lang="en-US" sz="1400" i="0" u="none" dirty="0">
                <a:solidFill>
                  <a:srgbClr val="33CC33"/>
                </a:solidFill>
              </a:rPr>
              <a:t>rates: up to ~100 </a:t>
            </a:r>
            <a:r>
              <a:rPr lang="en-US" sz="1400" i="0" u="none" dirty="0" smtClean="0">
                <a:solidFill>
                  <a:srgbClr val="33CC33"/>
                </a:solidFill>
              </a:rPr>
              <a:t>KHz </a:t>
            </a:r>
            <a:r>
              <a:rPr lang="en-US" sz="1400" i="0" u="none" dirty="0" smtClean="0">
                <a:solidFill>
                  <a:srgbClr val="CC00CC"/>
                </a:solidFill>
              </a:rPr>
              <a:t>beam </a:t>
            </a:r>
            <a:r>
              <a:rPr lang="en-US" sz="1400" i="0" u="none" dirty="0">
                <a:solidFill>
                  <a:srgbClr val="CC00CC"/>
                </a:solidFill>
              </a:rPr>
              <a:t>rates up to ~10</a:t>
            </a:r>
            <a:r>
              <a:rPr lang="en-US" sz="1400" i="0" u="none" baseline="30000" dirty="0">
                <a:solidFill>
                  <a:srgbClr val="CC00CC"/>
                </a:solidFill>
              </a:rPr>
              <a:t>8</a:t>
            </a:r>
            <a:r>
              <a:rPr lang="en-US" sz="1400" i="0" u="none" dirty="0">
                <a:solidFill>
                  <a:srgbClr val="CC00CC"/>
                </a:solidFill>
              </a:rPr>
              <a:t> </a:t>
            </a:r>
            <a:r>
              <a:rPr lang="en-US" sz="1400" i="0" u="none" dirty="0" smtClean="0">
                <a:solidFill>
                  <a:srgbClr val="CC00CC"/>
                </a:solidFill>
              </a:rPr>
              <a:t>Hz; </a:t>
            </a:r>
            <a:r>
              <a:rPr lang="en-US" sz="1400" i="0" u="none" dirty="0" smtClean="0">
                <a:solidFill>
                  <a:schemeClr val="tx1"/>
                </a:solidFill>
              </a:rPr>
              <a:t>material: </a:t>
            </a:r>
            <a:r>
              <a:rPr lang="en-US" sz="1400" i="0" u="none" dirty="0">
                <a:solidFill>
                  <a:schemeClr val="tx1"/>
                </a:solidFill>
              </a:rPr>
              <a:t>2.4% </a:t>
            </a:r>
            <a:r>
              <a:rPr lang="en-US" sz="1400" i="0" u="none" dirty="0" smtClean="0">
                <a:solidFill>
                  <a:schemeClr val="tx1"/>
                </a:solidFill>
              </a:rPr>
              <a:t>Xo (beam region), 22</a:t>
            </a:r>
            <a:r>
              <a:rPr lang="en-US" sz="1400" i="0" u="none" dirty="0">
                <a:solidFill>
                  <a:schemeClr val="tx1"/>
                </a:solidFill>
              </a:rPr>
              <a:t>% </a:t>
            </a:r>
            <a:r>
              <a:rPr lang="en-US" sz="1400" i="0" u="none" dirty="0" smtClean="0">
                <a:solidFill>
                  <a:schemeClr val="tx1"/>
                </a:solidFill>
              </a:rPr>
              <a:t>Xo</a:t>
            </a:r>
            <a:r>
              <a:rPr lang="en-US" sz="1400" i="0" u="none" dirty="0">
                <a:solidFill>
                  <a:schemeClr val="tx1"/>
                </a:solidFill>
              </a:rPr>
              <a:t> </a:t>
            </a:r>
            <a:r>
              <a:rPr lang="en-US" sz="1400" i="0" u="none" dirty="0" smtClean="0">
                <a:solidFill>
                  <a:schemeClr val="tx1"/>
                </a:solidFill>
              </a:rPr>
              <a:t>(acceptance)</a:t>
            </a:r>
          </a:p>
          <a:p>
            <a:pPr>
              <a:lnSpc>
                <a:spcPct val="80000"/>
              </a:lnSpc>
              <a:buNone/>
            </a:pPr>
            <a:r>
              <a:rPr lang="en-US" sz="1400" i="0" u="none" dirty="0" smtClean="0">
                <a:solidFill>
                  <a:schemeClr val="tx1"/>
                </a:solidFill>
              </a:rPr>
              <a:t>80 m</a:t>
            </a:r>
            <a:r>
              <a:rPr lang="en-US" sz="1600" i="0" u="none" baseline="30000" dirty="0" smtClean="0">
                <a:solidFill>
                  <a:schemeClr val="tx1"/>
                </a:solidFill>
              </a:rPr>
              <a:t>3</a:t>
            </a:r>
            <a:r>
              <a:rPr lang="en-US" sz="1400" i="0" u="none" dirty="0" smtClean="0">
                <a:solidFill>
                  <a:schemeClr val="tx1"/>
                </a:solidFill>
              </a:rPr>
              <a:t> C</a:t>
            </a:r>
            <a:r>
              <a:rPr lang="en-US" sz="1600" i="0" u="none" baseline="-25000" dirty="0" smtClean="0">
                <a:solidFill>
                  <a:schemeClr val="tx1"/>
                </a:solidFill>
              </a:rPr>
              <a:t>4</a:t>
            </a:r>
            <a:r>
              <a:rPr lang="en-US" sz="1400" i="0" u="none" dirty="0" smtClean="0">
                <a:solidFill>
                  <a:schemeClr val="tx1"/>
                </a:solidFill>
              </a:rPr>
              <a:t>F</a:t>
            </a:r>
            <a:r>
              <a:rPr lang="en-US" sz="1600" i="0" u="none" baseline="-25000" dirty="0" smtClean="0">
                <a:solidFill>
                  <a:schemeClr val="tx1"/>
                </a:solidFill>
              </a:rPr>
              <a:t>10</a:t>
            </a:r>
            <a:r>
              <a:rPr lang="en-US" sz="1400" i="0" u="none" dirty="0" smtClean="0">
                <a:solidFill>
                  <a:schemeClr val="tx1"/>
                </a:solidFill>
              </a:rPr>
              <a:t>, 21 m</a:t>
            </a:r>
            <a:r>
              <a:rPr lang="en-US" sz="1600" i="0" u="none" baseline="30000" dirty="0" smtClean="0">
                <a:solidFill>
                  <a:schemeClr val="tx1"/>
                </a:solidFill>
              </a:rPr>
              <a:t>2</a:t>
            </a:r>
            <a:r>
              <a:rPr lang="en-US" sz="1400" i="0" u="none" dirty="0" smtClean="0">
                <a:solidFill>
                  <a:schemeClr val="tx1"/>
                </a:solidFill>
              </a:rPr>
              <a:t> UV mirrors, 1.4 </a:t>
            </a:r>
            <a:r>
              <a:rPr lang="en-US" sz="1400" i="0" u="none" dirty="0">
                <a:solidFill>
                  <a:schemeClr val="tx1"/>
                </a:solidFill>
              </a:rPr>
              <a:t>m</a:t>
            </a:r>
            <a:r>
              <a:rPr lang="en-US" sz="1600" i="0" u="none" baseline="30000" dirty="0">
                <a:solidFill>
                  <a:schemeClr val="tx1"/>
                </a:solidFill>
              </a:rPr>
              <a:t>2</a:t>
            </a:r>
            <a:r>
              <a:rPr lang="en-US" sz="1400" i="0" u="none" dirty="0" smtClean="0">
                <a:solidFill>
                  <a:schemeClr val="tx1"/>
                </a:solidFill>
              </a:rPr>
              <a:t> MAPMTs, 4 </a:t>
            </a:r>
            <a:r>
              <a:rPr lang="en-US" sz="1400" i="0" u="none" dirty="0">
                <a:solidFill>
                  <a:schemeClr val="tx1"/>
                </a:solidFill>
              </a:rPr>
              <a:t>m</a:t>
            </a:r>
            <a:r>
              <a:rPr lang="en-US" sz="1600" i="0" u="none" baseline="30000" dirty="0">
                <a:solidFill>
                  <a:schemeClr val="tx1"/>
                </a:solidFill>
              </a:rPr>
              <a:t>2</a:t>
            </a:r>
            <a:r>
              <a:rPr lang="en-US" sz="1400" i="0" u="none" dirty="0" smtClean="0">
                <a:solidFill>
                  <a:schemeClr val="tx1"/>
                </a:solidFill>
              </a:rPr>
              <a:t> gaseous PDs</a:t>
            </a:r>
            <a:endParaRPr lang="en-US" sz="1400" i="0" u="none" dirty="0">
              <a:solidFill>
                <a:schemeClr val="tx1"/>
              </a:solidFill>
            </a:endParaRPr>
          </a:p>
        </p:txBody>
      </p:sp>
      <p:sp>
        <p:nvSpPr>
          <p:cNvPr id="26" name="Text Box 73"/>
          <p:cNvSpPr txBox="1">
            <a:spLocks noChangeArrowheads="1"/>
          </p:cNvSpPr>
          <p:nvPr/>
        </p:nvSpPr>
        <p:spPr bwMode="auto">
          <a:xfrm>
            <a:off x="6035235" y="3178832"/>
            <a:ext cx="3620829" cy="286874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0" i="0" u="none" dirty="0">
                <a:solidFill>
                  <a:schemeClr val="tx1"/>
                </a:solidFill>
              </a:rPr>
              <a:t>F</a:t>
            </a:r>
            <a:r>
              <a:rPr lang="en-US" sz="1400" b="0" i="0" u="none" dirty="0" smtClean="0">
                <a:solidFill>
                  <a:schemeClr val="tx1"/>
                </a:solidFill>
              </a:rPr>
              <a:t>. Tessarotto </a:t>
            </a:r>
            <a:r>
              <a:rPr lang="en-US" sz="1400" b="0" i="0" u="none" dirty="0">
                <a:solidFill>
                  <a:schemeClr val="tx1"/>
                </a:solidFill>
              </a:rPr>
              <a:t>et al</a:t>
            </a:r>
            <a:r>
              <a:rPr lang="en-US" sz="1400" b="0" i="0" u="none" dirty="0" smtClean="0">
                <a:solidFill>
                  <a:schemeClr val="tx1"/>
                </a:solidFill>
              </a:rPr>
              <a:t>., JINST 9 (2014) C09011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6937" y="3876353"/>
            <a:ext cx="2785962" cy="26273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1746" y="3868431"/>
            <a:ext cx="4445486" cy="2612252"/>
          </a:xfrm>
          <a:prstGeom prst="rect">
            <a:avLst/>
          </a:prstGeom>
        </p:spPr>
      </p:pic>
      <p:sp>
        <p:nvSpPr>
          <p:cNvPr id="28" name="Line 15"/>
          <p:cNvSpPr>
            <a:spLocks noChangeShapeType="1"/>
          </p:cNvSpPr>
          <p:nvPr/>
        </p:nvSpPr>
        <p:spPr bwMode="auto">
          <a:xfrm flipV="1">
            <a:off x="1737360" y="2231135"/>
            <a:ext cx="3346704" cy="2743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29" name="Text Box 73"/>
          <p:cNvSpPr txBox="1">
            <a:spLocks noChangeArrowheads="1"/>
          </p:cNvSpPr>
          <p:nvPr/>
        </p:nvSpPr>
        <p:spPr bwMode="auto">
          <a:xfrm>
            <a:off x="305617" y="5182348"/>
            <a:ext cx="2100123" cy="1256371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0" i="0" u="none" dirty="0" err="1" smtClean="0">
                <a:solidFill>
                  <a:schemeClr val="tx1"/>
                </a:solidFill>
              </a:rPr>
              <a:t>MWPCs+CsI</a:t>
            </a:r>
            <a:r>
              <a:rPr lang="en-US" sz="1400" b="0" i="0" u="none" dirty="0" smtClean="0">
                <a:solidFill>
                  <a:schemeClr val="tx1"/>
                </a:solidFill>
              </a:rPr>
              <a:t>: successful but with important performance limitations, in particular in the case of the 4 central chambers</a:t>
            </a:r>
          </a:p>
        </p:txBody>
      </p:sp>
      <p:pic>
        <p:nvPicPr>
          <p:cNvPr id="30" name="Picture 3" descr="2006-07 cern 003"/>
          <p:cNvPicPr>
            <a:picLocks noChangeAspect="1" noChangeArrowheads="1"/>
          </p:cNvPicPr>
          <p:nvPr/>
        </p:nvPicPr>
        <p:blipFill rotWithShape="1">
          <a:blip r:embed="rId8" cstate="print"/>
          <a:srcRect t="12118"/>
          <a:stretch/>
        </p:blipFill>
        <p:spPr bwMode="auto">
          <a:xfrm>
            <a:off x="26667" y="3919291"/>
            <a:ext cx="2601394" cy="1187115"/>
          </a:xfrm>
          <a:prstGeom prst="rect">
            <a:avLst/>
          </a:prstGeom>
          <a:noFill/>
        </p:spPr>
      </p:pic>
      <p:sp>
        <p:nvSpPr>
          <p:cNvPr id="20" name="Date Placeholder 5"/>
          <p:cNvSpPr>
            <a:spLocks noGrp="1"/>
          </p:cNvSpPr>
          <p:nvPr>
            <p:ph type="dt" sz="half" idx="12"/>
          </p:nvPr>
        </p:nvSpPr>
        <p:spPr>
          <a:xfrm>
            <a:off x="205184" y="6495546"/>
            <a:ext cx="7485252" cy="255587"/>
          </a:xfrm>
        </p:spPr>
        <p:txBody>
          <a:bodyPr/>
          <a:lstStyle/>
          <a:p>
            <a:r>
              <a:rPr lang="en-US" dirty="0" smtClean="0"/>
              <a:t>Moscow, 30/07/2018 -  10</a:t>
            </a:r>
            <a:r>
              <a:rPr lang="en-US" baseline="30000" dirty="0" smtClean="0"/>
              <a:t>th</a:t>
            </a:r>
            <a:r>
              <a:rPr lang="en-US" dirty="0" smtClean="0"/>
              <a:t> International Workshop on Ring Imaging </a:t>
            </a:r>
            <a:r>
              <a:rPr lang="en-US" dirty="0" smtClean="0"/>
              <a:t>Cherenkov </a:t>
            </a:r>
            <a:r>
              <a:rPr lang="en-US" dirty="0" smtClean="0"/>
              <a:t>Detectors,  RICH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64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2" y="6457954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854570" y="71921"/>
            <a:ext cx="7871419" cy="720148"/>
          </a:xfrm>
          <a:solidFill>
            <a:srgbClr val="3366FF"/>
          </a:solidFill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Single photon angular resolution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8254" y="5684195"/>
            <a:ext cx="9515313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2000" i="0" u="none" dirty="0" smtClean="0">
                <a:solidFill>
                  <a:schemeClr val="tx1"/>
                </a:solidFill>
              </a:rPr>
              <a:t>in terms of angular resolution the response of the new Hybrid detectors</a:t>
            </a:r>
          </a:p>
          <a:p>
            <a:r>
              <a:rPr lang="en-US" sz="2000" i="0" u="none" dirty="0" smtClean="0">
                <a:solidFill>
                  <a:schemeClr val="tx1"/>
                </a:solidFill>
              </a:rPr>
              <a:t>is similar but slightly superior to the MWPC one. MAPMT’s have larger pads</a:t>
            </a:r>
            <a:endParaRPr lang="en-US" sz="2000" i="0" u="none" dirty="0">
              <a:solidFill>
                <a:schemeClr val="tx1"/>
              </a:solidFill>
            </a:endParaRPr>
          </a:p>
        </p:txBody>
      </p:sp>
      <p:sp>
        <p:nvSpPr>
          <p:cNvPr id="16" name="Date Placeholder 5"/>
          <p:cNvSpPr>
            <a:spLocks noGrp="1"/>
          </p:cNvSpPr>
          <p:nvPr>
            <p:ph type="dt" sz="half" idx="12"/>
          </p:nvPr>
        </p:nvSpPr>
        <p:spPr>
          <a:xfrm>
            <a:off x="205184" y="6495546"/>
            <a:ext cx="7485252" cy="255587"/>
          </a:xfrm>
        </p:spPr>
        <p:txBody>
          <a:bodyPr/>
          <a:lstStyle/>
          <a:p>
            <a:r>
              <a:rPr lang="en-US" dirty="0" smtClean="0"/>
              <a:t>Moscow, 30/07/2018 -  10</a:t>
            </a:r>
            <a:r>
              <a:rPr lang="en-US" baseline="30000" dirty="0" smtClean="0"/>
              <a:t>th</a:t>
            </a:r>
            <a:r>
              <a:rPr lang="en-US" dirty="0" smtClean="0"/>
              <a:t> International Workshop on Ring Imaging </a:t>
            </a:r>
            <a:r>
              <a:rPr lang="en-US" dirty="0" smtClean="0"/>
              <a:t>Cherenkov </a:t>
            </a:r>
            <a:r>
              <a:rPr lang="en-US" dirty="0" smtClean="0"/>
              <a:t>Detectors,  RICH 2018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109" y="3002604"/>
            <a:ext cx="3645716" cy="26711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3853" y="3002604"/>
            <a:ext cx="3841250" cy="267118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632174" y="3151092"/>
            <a:ext cx="104004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0" i="0" u="none" dirty="0" smtClean="0">
                <a:solidFill>
                  <a:schemeClr val="tx1"/>
                </a:solidFill>
              </a:rPr>
              <a:t>MWPC</a:t>
            </a:r>
            <a:endParaRPr lang="en-US" sz="2000" b="0" i="0" u="none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532865" y="4057626"/>
            <a:ext cx="114517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0" i="0" u="none" dirty="0" smtClean="0">
                <a:solidFill>
                  <a:schemeClr val="tx1"/>
                </a:solidFill>
              </a:rPr>
              <a:t>MAPMT:</a:t>
            </a:r>
            <a:endParaRPr lang="en-US" sz="2000" b="0" i="0" u="none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532865" y="4453137"/>
            <a:ext cx="124070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0" i="0" u="none" dirty="0" smtClean="0">
                <a:solidFill>
                  <a:schemeClr val="tx1"/>
                </a:solidFill>
              </a:rPr>
              <a:t>2.4 </a:t>
            </a:r>
            <a:r>
              <a:rPr lang="en-US" sz="2000" b="0" i="0" u="none" dirty="0" err="1" smtClean="0">
                <a:solidFill>
                  <a:schemeClr val="tx1"/>
                </a:solidFill>
              </a:rPr>
              <a:t>mrad</a:t>
            </a:r>
            <a:endParaRPr lang="en-US" sz="2000" b="0" i="0" u="none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28097" y="3520424"/>
            <a:ext cx="124070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0" i="0" u="none" dirty="0" smtClean="0">
                <a:solidFill>
                  <a:schemeClr val="tx1"/>
                </a:solidFill>
              </a:rPr>
              <a:t>2.0 </a:t>
            </a:r>
            <a:r>
              <a:rPr lang="en-US" sz="2000" b="0" i="0" u="none" dirty="0" err="1" smtClean="0">
                <a:solidFill>
                  <a:schemeClr val="tx1"/>
                </a:solidFill>
              </a:rPr>
              <a:t>mrad</a:t>
            </a:r>
            <a:endParaRPr lang="en-US" sz="2000" b="0" i="0" u="none" dirty="0">
              <a:solidFill>
                <a:schemeClr val="tx1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254" y="2370095"/>
            <a:ext cx="4244662" cy="329473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96646" y="2633067"/>
            <a:ext cx="157512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0" i="0" u="none" dirty="0" smtClean="0">
                <a:solidFill>
                  <a:schemeClr val="tx1"/>
                </a:solidFill>
              </a:rPr>
              <a:t>Hybrid PD’s</a:t>
            </a:r>
            <a:endParaRPr lang="en-US" sz="2000" b="0" i="0" u="none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13158" y="3154485"/>
            <a:ext cx="134209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0" i="0" u="none" dirty="0" smtClean="0">
                <a:solidFill>
                  <a:schemeClr val="tx1"/>
                </a:solidFill>
              </a:rPr>
              <a:t>1.85 </a:t>
            </a:r>
            <a:r>
              <a:rPr lang="en-US" sz="2000" b="0" i="0" u="none" dirty="0" err="1" smtClean="0">
                <a:solidFill>
                  <a:schemeClr val="tx1"/>
                </a:solidFill>
              </a:rPr>
              <a:t>mrad</a:t>
            </a:r>
            <a:endParaRPr lang="en-US" sz="2000" b="0" i="0" u="none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1942" y="933511"/>
            <a:ext cx="2040883" cy="19692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868" y="816271"/>
            <a:ext cx="2853504" cy="15296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9672" y="833687"/>
            <a:ext cx="3525003" cy="1512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2137" y="848541"/>
            <a:ext cx="2712527" cy="2050271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 bwMode="auto">
          <a:xfrm>
            <a:off x="661666" y="2998573"/>
            <a:ext cx="1644958" cy="685921"/>
          </a:xfrm>
          <a:prstGeom prst="ellipse">
            <a:avLst/>
          </a:prstGeom>
          <a:noFill/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sng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54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69816" y="1483547"/>
            <a:ext cx="3227901" cy="2225863"/>
            <a:chOff x="5775149" y="1963553"/>
            <a:chExt cx="2541078" cy="202943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t="2018" r="48522" b="54386"/>
            <a:stretch/>
          </p:blipFill>
          <p:spPr>
            <a:xfrm>
              <a:off x="5775149" y="1963553"/>
              <a:ext cx="2541078" cy="202943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 bwMode="auto">
            <a:xfrm>
              <a:off x="6198669" y="3333779"/>
              <a:ext cx="1742173" cy="25988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1" i="1" u="sng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Helvetica" pitchFamily="34" charset="0"/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Fulvio  TESSAROTTO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 smtClean="0"/>
              <a:t>      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823" y="1114215"/>
            <a:ext cx="5984953" cy="3456704"/>
          </a:xfrm>
          <a:prstGeom prst="rect">
            <a:avLst/>
          </a:prstGeom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757237" y="161928"/>
            <a:ext cx="8010526" cy="506291"/>
          </a:xfrm>
          <a:solidFill>
            <a:srgbClr val="3366FF"/>
          </a:solidFill>
        </p:spPr>
        <p:txBody>
          <a:bodyPr/>
          <a:lstStyle/>
          <a:p>
            <a:r>
              <a:rPr lang="en-US" sz="2800" dirty="0" smtClean="0">
                <a:solidFill>
                  <a:srgbClr val="FFFF00"/>
                </a:solidFill>
              </a:rPr>
              <a:t>Number of detected photoelectrons per ring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25544" y="1239267"/>
            <a:ext cx="163033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0" i="0" u="none" dirty="0" smtClean="0">
                <a:solidFill>
                  <a:schemeClr val="tx1"/>
                </a:solidFill>
              </a:rPr>
              <a:t>Hybrid PD</a:t>
            </a:r>
          </a:p>
          <a:p>
            <a:r>
              <a:rPr lang="en-US" sz="2000" b="0" i="0" u="none" dirty="0">
                <a:solidFill>
                  <a:schemeClr val="tx1"/>
                </a:solidFill>
              </a:rPr>
              <a:t>cathode n. </a:t>
            </a:r>
            <a:r>
              <a:rPr lang="en-US" sz="2000" b="0" i="0" u="none" dirty="0" smtClean="0">
                <a:solidFill>
                  <a:schemeClr val="tx1"/>
                </a:solidFill>
              </a:rPr>
              <a:t>2</a:t>
            </a:r>
            <a:endParaRPr lang="en-US" sz="2000" b="0" i="0" u="none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77799" y="3431046"/>
            <a:ext cx="3071850" cy="5909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0" u="none" dirty="0" err="1" smtClean="0">
                <a:solidFill>
                  <a:schemeClr val="tx1"/>
                </a:solidFill>
              </a:rPr>
              <a:t>extrap</a:t>
            </a:r>
            <a:r>
              <a:rPr lang="en-US" sz="1200" b="0" u="none" dirty="0" smtClean="0">
                <a:solidFill>
                  <a:schemeClr val="tx1"/>
                </a:solidFill>
              </a:rPr>
              <a:t>. </a:t>
            </a:r>
            <a:r>
              <a:rPr lang="en-US" sz="1200" b="0" u="none" dirty="0">
                <a:solidFill>
                  <a:schemeClr val="tx1"/>
                </a:solidFill>
              </a:rPr>
              <a:t>to 55.2 </a:t>
            </a:r>
            <a:r>
              <a:rPr lang="en-US" sz="1200" b="0" u="none" dirty="0" err="1">
                <a:solidFill>
                  <a:schemeClr val="tx1"/>
                </a:solidFill>
              </a:rPr>
              <a:t>mrad</a:t>
            </a:r>
            <a:r>
              <a:rPr lang="en-US" sz="1200" b="0" u="none" dirty="0">
                <a:solidFill>
                  <a:schemeClr val="tx1"/>
                </a:solidFill>
              </a:rPr>
              <a:t>, </a:t>
            </a:r>
            <a:r>
              <a:rPr lang="en-US" sz="1200" b="0" u="none" dirty="0" smtClean="0">
                <a:solidFill>
                  <a:schemeClr val="tx1"/>
                </a:solidFill>
              </a:rPr>
              <a:t>n. </a:t>
            </a:r>
            <a:r>
              <a:rPr lang="en-US" sz="1200" b="0" u="none" dirty="0">
                <a:solidFill>
                  <a:schemeClr val="tx1"/>
                </a:solidFill>
              </a:rPr>
              <a:t>of </a:t>
            </a:r>
            <a:r>
              <a:rPr lang="en-US" sz="1200" b="0" u="none" dirty="0" smtClean="0">
                <a:solidFill>
                  <a:schemeClr val="tx1"/>
                </a:solidFill>
              </a:rPr>
              <a:t>det. </a:t>
            </a:r>
            <a:r>
              <a:rPr lang="en-US" sz="1200" b="0" u="none" dirty="0" err="1" smtClean="0">
                <a:solidFill>
                  <a:schemeClr val="tx1"/>
                </a:solidFill>
              </a:rPr>
              <a:t>ph.e</a:t>
            </a:r>
            <a:r>
              <a:rPr lang="en-US" sz="1200" b="0" u="none" dirty="0" smtClean="0">
                <a:solidFill>
                  <a:schemeClr val="tx1"/>
                </a:solidFill>
              </a:rPr>
              <a:t>.= </a:t>
            </a:r>
            <a:r>
              <a:rPr lang="en-US" sz="1200" b="0" u="none" dirty="0">
                <a:solidFill>
                  <a:schemeClr val="tx1"/>
                </a:solidFill>
              </a:rPr>
              <a:t>12.9</a:t>
            </a:r>
          </a:p>
          <a:p>
            <a:r>
              <a:rPr lang="en-US" sz="1200" b="0" u="none" dirty="0" smtClean="0">
                <a:solidFill>
                  <a:schemeClr val="tx1"/>
                </a:solidFill>
              </a:rPr>
              <a:t>first </a:t>
            </a:r>
            <a:r>
              <a:rPr lang="en-US" sz="1200" b="0" u="none" dirty="0">
                <a:solidFill>
                  <a:schemeClr val="tx1"/>
                </a:solidFill>
              </a:rPr>
              <a:t>part of the function = 10.3    +/- 0.4</a:t>
            </a:r>
          </a:p>
          <a:p>
            <a:r>
              <a:rPr lang="en-US" sz="1200" b="0" u="none" dirty="0" smtClean="0">
                <a:solidFill>
                  <a:schemeClr val="tx1"/>
                </a:solidFill>
              </a:rPr>
              <a:t>second </a:t>
            </a:r>
            <a:r>
              <a:rPr lang="en-US" sz="1200" b="0" u="none" dirty="0">
                <a:solidFill>
                  <a:schemeClr val="tx1"/>
                </a:solidFill>
              </a:rPr>
              <a:t>part of the function= 2.6    +/- 0.3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080" y="746655"/>
            <a:ext cx="9744890" cy="369332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r>
              <a:rPr lang="en-US" sz="2000" b="0" i="0" u="none" dirty="0" smtClean="0">
                <a:solidFill>
                  <a:schemeClr val="tx1"/>
                </a:solidFill>
              </a:rPr>
              <a:t>Critical chambers, have been changed from MWPC to Hybrid THGEM + </a:t>
            </a:r>
            <a:r>
              <a:rPr lang="en-US" sz="2000" b="0" i="0" u="none" dirty="0" err="1" smtClean="0">
                <a:solidFill>
                  <a:schemeClr val="tx1"/>
                </a:solidFill>
              </a:rPr>
              <a:t>Micromegas</a:t>
            </a:r>
            <a:endParaRPr lang="en-US" sz="2000" b="0" i="0" u="none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9816" y="3709410"/>
            <a:ext cx="3017521" cy="5355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b="0" u="none" dirty="0" smtClean="0">
                <a:solidFill>
                  <a:schemeClr val="tx1"/>
                </a:solidFill>
              </a:rPr>
              <a:t>the n. of det. </a:t>
            </a:r>
            <a:r>
              <a:rPr lang="en-US" sz="1600" b="0" u="none" dirty="0" err="1" smtClean="0">
                <a:solidFill>
                  <a:schemeClr val="tx1"/>
                </a:solidFill>
              </a:rPr>
              <a:t>ph.e</a:t>
            </a:r>
            <a:r>
              <a:rPr lang="en-US" sz="1600" b="0" u="none" dirty="0">
                <a:solidFill>
                  <a:schemeClr val="tx1"/>
                </a:solidFill>
              </a:rPr>
              <a:t>.</a:t>
            </a:r>
            <a:r>
              <a:rPr lang="en-US" sz="1600" b="0" u="none" dirty="0" smtClean="0">
                <a:solidFill>
                  <a:schemeClr val="tx1"/>
                </a:solidFill>
              </a:rPr>
              <a:t> (55.2 </a:t>
            </a:r>
            <a:r>
              <a:rPr lang="en-US" sz="1600" b="0" u="none" dirty="0" err="1" smtClean="0">
                <a:solidFill>
                  <a:schemeClr val="tx1"/>
                </a:solidFill>
              </a:rPr>
              <a:t>mrad</a:t>
            </a:r>
            <a:r>
              <a:rPr lang="en-US" sz="1600" b="0" u="none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US" sz="1600" b="0" u="none" dirty="0">
                <a:solidFill>
                  <a:schemeClr val="tx1"/>
                </a:solidFill>
              </a:rPr>
              <a:t>in cathode n.2 </a:t>
            </a:r>
            <a:r>
              <a:rPr lang="en-US" sz="1600" b="0" u="none" dirty="0" smtClean="0">
                <a:solidFill>
                  <a:schemeClr val="tx1"/>
                </a:solidFill>
              </a:rPr>
              <a:t> was ~8 </a:t>
            </a:r>
            <a:r>
              <a:rPr lang="en-US" sz="1600" b="0" u="none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10.3</a:t>
            </a:r>
            <a:endParaRPr lang="en-US" sz="1600" b="0" u="none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94314" y="1126726"/>
            <a:ext cx="104004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0" i="0" u="none" dirty="0" smtClean="0">
                <a:solidFill>
                  <a:schemeClr val="tx1"/>
                </a:solidFill>
              </a:rPr>
              <a:t>MWPC</a:t>
            </a:r>
            <a:endParaRPr lang="en-US" sz="2000" b="0" i="0" u="none" dirty="0">
              <a:solidFill>
                <a:schemeClr val="tx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2330" y="4419593"/>
            <a:ext cx="3501429" cy="206962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380173" y="5698639"/>
            <a:ext cx="1195252" cy="4801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b="0" i="0" u="none" dirty="0" smtClean="0">
                <a:solidFill>
                  <a:schemeClr val="tx1"/>
                </a:solidFill>
              </a:rPr>
              <a:t>cathode n. 1</a:t>
            </a:r>
          </a:p>
          <a:p>
            <a:r>
              <a:rPr lang="en-US" sz="1400" b="0" i="0" u="none" dirty="0" smtClean="0">
                <a:solidFill>
                  <a:schemeClr val="tx1"/>
                </a:solidFill>
              </a:rPr>
              <a:t>MWPC: 10.3</a:t>
            </a:r>
            <a:endParaRPr lang="en-US" sz="1400" b="0" i="0" u="none" dirty="0">
              <a:solidFill>
                <a:schemeClr val="tx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118" y="4419593"/>
            <a:ext cx="3471608" cy="201993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992085" y="5661426"/>
            <a:ext cx="1195252" cy="4801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b="0" i="0" u="none" dirty="0" smtClean="0">
                <a:solidFill>
                  <a:schemeClr val="tx1"/>
                </a:solidFill>
              </a:rPr>
              <a:t>cathode n. 8</a:t>
            </a:r>
          </a:p>
          <a:p>
            <a:r>
              <a:rPr lang="en-US" sz="1400" b="0" i="0" u="none" dirty="0" smtClean="0">
                <a:solidFill>
                  <a:schemeClr val="tx1"/>
                </a:solidFill>
              </a:rPr>
              <a:t>MWPC: 8.5</a:t>
            </a:r>
            <a:endParaRPr lang="en-US" sz="1400" b="0" i="0" u="none" dirty="0">
              <a:solidFill>
                <a:schemeClr val="tx1"/>
              </a:solidFill>
            </a:endParaRPr>
          </a:p>
        </p:txBody>
      </p:sp>
      <p:sp>
        <p:nvSpPr>
          <p:cNvPr id="23" name="Date Placeholder 5"/>
          <p:cNvSpPr>
            <a:spLocks noGrp="1"/>
          </p:cNvSpPr>
          <p:nvPr>
            <p:ph type="dt" sz="half" idx="12"/>
          </p:nvPr>
        </p:nvSpPr>
        <p:spPr>
          <a:xfrm>
            <a:off x="205184" y="6495546"/>
            <a:ext cx="7485252" cy="255587"/>
          </a:xfrm>
        </p:spPr>
        <p:txBody>
          <a:bodyPr/>
          <a:lstStyle/>
          <a:p>
            <a:r>
              <a:rPr lang="en-US" dirty="0" smtClean="0"/>
              <a:t>Moscow, 30/07/2018 -  10</a:t>
            </a:r>
            <a:r>
              <a:rPr lang="en-US" baseline="30000" dirty="0" smtClean="0"/>
              <a:t>th</a:t>
            </a:r>
            <a:r>
              <a:rPr lang="en-US" dirty="0" smtClean="0"/>
              <a:t> International Workshop on Ring Imaging </a:t>
            </a:r>
            <a:r>
              <a:rPr lang="en-US" dirty="0" smtClean="0"/>
              <a:t>Cherenkov </a:t>
            </a:r>
            <a:r>
              <a:rPr lang="en-US" dirty="0" smtClean="0"/>
              <a:t>Detectors,  RICH 2018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294925" y="2425518"/>
            <a:ext cx="1009337" cy="4801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3333CC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i="0" u="none" dirty="0" smtClean="0">
                <a:solidFill>
                  <a:srgbClr val="FF0000"/>
                </a:solidFill>
              </a:rPr>
              <a:t>10.3</a:t>
            </a:r>
            <a:endParaRPr lang="en-US" sz="2800" i="0" u="none" dirty="0">
              <a:solidFill>
                <a:srgbClr val="FF0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 bwMode="auto">
          <a:xfrm flipV="1">
            <a:off x="2859633" y="2581690"/>
            <a:ext cx="1394733" cy="80604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1016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7318282" y="4713424"/>
            <a:ext cx="2148170" cy="147732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0" i="0" u="none" dirty="0" smtClean="0">
                <a:solidFill>
                  <a:schemeClr val="tx1"/>
                </a:solidFill>
              </a:rPr>
              <a:t>The number of detected photons per ring is in line with that of the good MWPC</a:t>
            </a:r>
            <a:endParaRPr lang="en-US" sz="2000" b="0" i="0" u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35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2" y="6457954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854570" y="71921"/>
            <a:ext cx="7871419" cy="720148"/>
          </a:xfrm>
          <a:solidFill>
            <a:srgbClr val="3366FF"/>
          </a:solidFill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Perspectives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5184" y="1214046"/>
            <a:ext cx="4809552" cy="4801314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2000" b="0" i="0" u="none" dirty="0" smtClean="0">
                <a:solidFill>
                  <a:schemeClr val="tx1"/>
                </a:solidFill>
              </a:rPr>
              <a:t>The characterization </a:t>
            </a:r>
            <a:r>
              <a:rPr lang="en-US" sz="2000" b="0" i="0" u="none" dirty="0" smtClean="0">
                <a:solidFill>
                  <a:schemeClr val="tx1"/>
                </a:solidFill>
              </a:rPr>
              <a:t>of the Hybrid PD </a:t>
            </a:r>
            <a:r>
              <a:rPr lang="en-US" sz="2000" b="0" i="0" u="none" dirty="0" smtClean="0">
                <a:solidFill>
                  <a:schemeClr val="tx1"/>
                </a:solidFill>
              </a:rPr>
              <a:t>performance in terms of PID is ongoing</a:t>
            </a:r>
          </a:p>
          <a:p>
            <a:endParaRPr lang="en-US" sz="2000" b="0" i="0" u="none" dirty="0" smtClean="0">
              <a:solidFill>
                <a:schemeClr val="tx1"/>
              </a:solidFill>
            </a:endParaRPr>
          </a:p>
          <a:p>
            <a:r>
              <a:rPr lang="en-US" sz="2000" b="0" i="0" u="none" dirty="0" smtClean="0">
                <a:solidFill>
                  <a:schemeClr val="tx1"/>
                </a:solidFill>
              </a:rPr>
              <a:t>The remaining MWPCs of COMPASS RICH-1 are likely to be replaced for 2021</a:t>
            </a:r>
          </a:p>
          <a:p>
            <a:endParaRPr lang="en-US" sz="2000" b="0" i="0" u="none" dirty="0" smtClean="0">
              <a:solidFill>
                <a:schemeClr val="tx1"/>
              </a:solidFill>
            </a:endParaRPr>
          </a:p>
          <a:p>
            <a:r>
              <a:rPr lang="en-US" sz="2000" b="0" i="0" u="none" dirty="0" smtClean="0">
                <a:solidFill>
                  <a:schemeClr val="tx1"/>
                </a:solidFill>
              </a:rPr>
              <a:t>Development </a:t>
            </a:r>
            <a:r>
              <a:rPr lang="en-US" sz="2000" b="0" i="0" u="none" dirty="0" smtClean="0">
                <a:solidFill>
                  <a:schemeClr val="tx1"/>
                </a:solidFill>
              </a:rPr>
              <a:t>of </a:t>
            </a:r>
            <a:r>
              <a:rPr lang="en-US" sz="2000" b="0" i="0" u="none" dirty="0" smtClean="0">
                <a:solidFill>
                  <a:schemeClr val="tx1"/>
                </a:solidFill>
              </a:rPr>
              <a:t>an optimized </a:t>
            </a:r>
            <a:r>
              <a:rPr lang="en-US" sz="2000" b="0" i="0" u="none" dirty="0" smtClean="0">
                <a:solidFill>
                  <a:schemeClr val="tx1"/>
                </a:solidFill>
              </a:rPr>
              <a:t>detector </a:t>
            </a:r>
            <a:r>
              <a:rPr lang="en-US" sz="2000" b="0" i="0" u="none" dirty="0">
                <a:solidFill>
                  <a:schemeClr val="tx1"/>
                </a:solidFill>
              </a:rPr>
              <a:t>for </a:t>
            </a:r>
            <a:r>
              <a:rPr lang="en-US" sz="2000" b="0" i="0" u="none" dirty="0" smtClean="0">
                <a:solidFill>
                  <a:schemeClr val="tx1"/>
                </a:solidFill>
              </a:rPr>
              <a:t>high space </a:t>
            </a:r>
            <a:r>
              <a:rPr lang="en-US" sz="2000" b="0" i="0" u="none" dirty="0" smtClean="0">
                <a:solidFill>
                  <a:schemeClr val="tx1"/>
                </a:solidFill>
              </a:rPr>
              <a:t>resolution based on the hybrid THGEM + MM and “mini-pads”</a:t>
            </a:r>
          </a:p>
          <a:p>
            <a:endParaRPr lang="en-US" sz="2000" b="0" i="0" u="none" dirty="0" smtClean="0">
              <a:solidFill>
                <a:schemeClr val="tx1"/>
              </a:solidFill>
            </a:endParaRPr>
          </a:p>
          <a:p>
            <a:r>
              <a:rPr lang="en-US" sz="2000" b="0" i="0" u="none" dirty="0" smtClean="0">
                <a:solidFill>
                  <a:schemeClr val="tx1"/>
                </a:solidFill>
              </a:rPr>
              <a:t>Study </a:t>
            </a:r>
            <a:r>
              <a:rPr lang="en-US" sz="2000" b="0" i="0" u="none" dirty="0" smtClean="0">
                <a:solidFill>
                  <a:schemeClr val="tx1"/>
                </a:solidFill>
              </a:rPr>
              <a:t>the compatibility </a:t>
            </a:r>
            <a:r>
              <a:rPr lang="en-US" sz="2000" b="0" i="0" u="none" dirty="0" smtClean="0">
                <a:solidFill>
                  <a:schemeClr val="tx1"/>
                </a:solidFill>
              </a:rPr>
              <a:t>of </a:t>
            </a:r>
            <a:r>
              <a:rPr lang="en-US" sz="2000" b="0" i="0" u="none" dirty="0" smtClean="0">
                <a:solidFill>
                  <a:schemeClr val="tx1"/>
                </a:solidFill>
              </a:rPr>
              <a:t>these hybrid PDs </a:t>
            </a:r>
            <a:r>
              <a:rPr lang="en-US" sz="2000" b="0" i="0" u="none" dirty="0" smtClean="0">
                <a:solidFill>
                  <a:schemeClr val="tx1"/>
                </a:solidFill>
              </a:rPr>
              <a:t>with CF</a:t>
            </a:r>
            <a:r>
              <a:rPr lang="en-US" sz="2400" b="0" i="0" u="none" baseline="-25000" dirty="0" smtClean="0">
                <a:solidFill>
                  <a:schemeClr val="tx1"/>
                </a:solidFill>
              </a:rPr>
              <a:t>4</a:t>
            </a:r>
            <a:r>
              <a:rPr lang="en-US" sz="2000" b="0" i="0" u="none" dirty="0" smtClean="0">
                <a:solidFill>
                  <a:schemeClr val="tx1"/>
                </a:solidFill>
              </a:rPr>
              <a:t> for </a:t>
            </a:r>
            <a:r>
              <a:rPr lang="en-US" sz="2000" b="0" i="0" u="none" dirty="0" smtClean="0">
                <a:solidFill>
                  <a:schemeClr val="tx1"/>
                </a:solidFill>
              </a:rPr>
              <a:t>a windowless RICH for</a:t>
            </a:r>
          </a:p>
          <a:p>
            <a:r>
              <a:rPr lang="en-US" sz="2000" b="0" i="0" u="none" dirty="0" smtClean="0">
                <a:solidFill>
                  <a:schemeClr val="tx1"/>
                </a:solidFill>
              </a:rPr>
              <a:t>the Electron Ion Collider </a:t>
            </a:r>
            <a:endParaRPr lang="en-US" sz="2000" b="0" i="0" u="none" dirty="0" smtClean="0">
              <a:solidFill>
                <a:schemeClr val="tx1"/>
              </a:solidFill>
            </a:endParaRPr>
          </a:p>
          <a:p>
            <a:endParaRPr lang="en-US" sz="2000" b="0" i="0" u="none" dirty="0" smtClean="0">
              <a:solidFill>
                <a:schemeClr val="tx1"/>
              </a:solidFill>
            </a:endParaRPr>
          </a:p>
          <a:p>
            <a:r>
              <a:rPr lang="en-US" sz="2000" b="0" i="0" u="none" dirty="0" smtClean="0">
                <a:solidFill>
                  <a:schemeClr val="tx1"/>
                </a:solidFill>
              </a:rPr>
              <a:t>Exploring </a:t>
            </a:r>
            <a:r>
              <a:rPr lang="en-US" sz="2000" b="0" i="0" u="none" dirty="0" smtClean="0">
                <a:solidFill>
                  <a:schemeClr val="tx1"/>
                </a:solidFill>
              </a:rPr>
              <a:t>the possibility to use a more robust photocathode in the far UV:</a:t>
            </a:r>
          </a:p>
          <a:p>
            <a:r>
              <a:rPr lang="en-US" sz="2000" b="0" i="0" u="none" dirty="0" smtClean="0">
                <a:solidFill>
                  <a:schemeClr val="tx1"/>
                </a:solidFill>
              </a:rPr>
              <a:t>hydrogenated </a:t>
            </a:r>
            <a:r>
              <a:rPr lang="en-US" sz="2000" b="0" i="0" u="none" dirty="0" err="1" smtClean="0">
                <a:solidFill>
                  <a:schemeClr val="tx1"/>
                </a:solidFill>
              </a:rPr>
              <a:t>nano</a:t>
            </a:r>
            <a:r>
              <a:rPr lang="en-US" sz="2000" b="0" i="0" u="none" dirty="0" smtClean="0">
                <a:solidFill>
                  <a:schemeClr val="tx1"/>
                </a:solidFill>
              </a:rPr>
              <a:t>-diamond </a:t>
            </a:r>
            <a:r>
              <a:rPr lang="en-US" sz="2000" b="0" i="0" u="none" dirty="0" smtClean="0">
                <a:solidFill>
                  <a:schemeClr val="tx1"/>
                </a:solidFill>
              </a:rPr>
              <a:t>crystals</a:t>
            </a:r>
            <a:endParaRPr lang="en-US" sz="2000" b="0" i="0" u="none" dirty="0" smtClean="0">
              <a:solidFill>
                <a:schemeClr val="tx1"/>
              </a:solidFill>
            </a:endParaRPr>
          </a:p>
        </p:txBody>
      </p:sp>
      <p:sp>
        <p:nvSpPr>
          <p:cNvPr id="16" name="Date Placeholder 5"/>
          <p:cNvSpPr>
            <a:spLocks noGrp="1"/>
          </p:cNvSpPr>
          <p:nvPr>
            <p:ph type="dt" sz="half" idx="12"/>
          </p:nvPr>
        </p:nvSpPr>
        <p:spPr>
          <a:xfrm>
            <a:off x="205184" y="6495546"/>
            <a:ext cx="7485252" cy="255587"/>
          </a:xfrm>
        </p:spPr>
        <p:txBody>
          <a:bodyPr/>
          <a:lstStyle/>
          <a:p>
            <a:r>
              <a:rPr lang="en-US" dirty="0" smtClean="0"/>
              <a:t>Moscow, 30/07/2018 -  10</a:t>
            </a:r>
            <a:r>
              <a:rPr lang="en-US" baseline="30000" dirty="0" smtClean="0"/>
              <a:t>th</a:t>
            </a:r>
            <a:r>
              <a:rPr lang="en-US" dirty="0" smtClean="0"/>
              <a:t> International Workshop on Ring Imaging </a:t>
            </a:r>
            <a:r>
              <a:rPr lang="en-US" dirty="0" smtClean="0"/>
              <a:t>Cherenkov </a:t>
            </a:r>
            <a:r>
              <a:rPr lang="en-US" dirty="0" smtClean="0"/>
              <a:t>Detectors,  RICH 2018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58162" b="50000"/>
          <a:stretch/>
        </p:blipFill>
        <p:spPr>
          <a:xfrm>
            <a:off x="5459709" y="951696"/>
            <a:ext cx="4050431" cy="2308096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 flipV="1">
            <a:off x="4686300" y="2314575"/>
            <a:ext cx="2368552" cy="898734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508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5159539" y="3291538"/>
            <a:ext cx="4641688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2000" b="0" i="0" u="none" dirty="0" smtClean="0">
                <a:solidFill>
                  <a:schemeClr val="tx1"/>
                </a:solidFill>
              </a:rPr>
              <a:t>Talk </a:t>
            </a:r>
            <a:r>
              <a:rPr lang="en-US" sz="2000" b="0" i="0" u="none" dirty="0" smtClean="0">
                <a:solidFill>
                  <a:schemeClr val="tx1"/>
                </a:solidFill>
              </a:rPr>
              <a:t>by Shuddha Shankar </a:t>
            </a:r>
            <a:r>
              <a:rPr lang="en-US" sz="2000" b="0" i="0" u="none" dirty="0" smtClean="0">
                <a:solidFill>
                  <a:schemeClr val="tx1"/>
                </a:solidFill>
              </a:rPr>
              <a:t>Dasgupta</a:t>
            </a:r>
            <a:endParaRPr lang="en-US" sz="2000" b="0" i="0" u="none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52326" y="5934182"/>
            <a:ext cx="3957814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2000" b="0" i="0" u="none" dirty="0" smtClean="0">
                <a:solidFill>
                  <a:schemeClr val="tx1"/>
                </a:solidFill>
              </a:rPr>
              <a:t>Poster </a:t>
            </a:r>
            <a:r>
              <a:rPr lang="en-US" sz="2000" b="0" i="0" u="none" dirty="0" smtClean="0">
                <a:solidFill>
                  <a:schemeClr val="tx1"/>
                </a:solidFill>
              </a:rPr>
              <a:t>by </a:t>
            </a:r>
            <a:r>
              <a:rPr lang="en-US" sz="2000" b="0" i="0" u="none" dirty="0" smtClean="0">
                <a:solidFill>
                  <a:schemeClr val="tx1"/>
                </a:solidFill>
              </a:rPr>
              <a:t>Chandradoy </a:t>
            </a:r>
            <a:r>
              <a:rPr lang="en-US" sz="2000" b="0" i="0" u="none" dirty="0" err="1" smtClean="0">
                <a:solidFill>
                  <a:schemeClr val="tx1"/>
                </a:solidFill>
              </a:rPr>
              <a:t>Chtterjee</a:t>
            </a:r>
            <a:endParaRPr lang="en-US" sz="2000" b="0" i="0" u="none" dirty="0">
              <a:solidFill>
                <a:schemeClr val="tx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539" y="3749612"/>
            <a:ext cx="1964507" cy="21344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4893" y="3688598"/>
            <a:ext cx="2676334" cy="2195461"/>
          </a:xfrm>
          <a:prstGeom prst="rect">
            <a:avLst/>
          </a:prstGeom>
        </p:spPr>
      </p:pic>
      <p:cxnSp>
        <p:nvCxnSpPr>
          <p:cNvPr id="25" name="Straight Arrow Connector 24"/>
          <p:cNvCxnSpPr/>
          <p:nvPr/>
        </p:nvCxnSpPr>
        <p:spPr bwMode="auto">
          <a:xfrm flipV="1">
            <a:off x="4481513" y="5473807"/>
            <a:ext cx="1070813" cy="6413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508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38066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960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411289" y="163513"/>
            <a:ext cx="7215187" cy="889000"/>
          </a:xfrm>
          <a:solidFill>
            <a:srgbClr val="3366FF"/>
          </a:solidFill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CONCLUSIONS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60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30" y="1543704"/>
            <a:ext cx="9707098" cy="4684711"/>
          </a:xfrm>
        </p:spPr>
        <p:txBody>
          <a:bodyPr/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en-US" sz="800" dirty="0"/>
          </a:p>
          <a:p>
            <a:pPr>
              <a:lnSpc>
                <a:spcPct val="80000"/>
              </a:lnSpc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ffectLst/>
              </a:rPr>
              <a:t>COMPASS RICH-1 has been upgraded with 1.4 m</a:t>
            </a:r>
            <a:r>
              <a:rPr lang="en-US" sz="2200" baseline="30000" dirty="0" smtClean="0">
                <a:solidFill>
                  <a:schemeClr val="accent5">
                    <a:lumMod val="50000"/>
                  </a:schemeClr>
                </a:solidFill>
                <a:effectLst/>
              </a:rPr>
              <a:t>2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ffectLst/>
              </a:rPr>
              <a:t> of MPGD-based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ffectLst/>
              </a:rPr>
              <a:t>PDs.</a:t>
            </a:r>
            <a:endParaRPr lang="en-US" dirty="0" smtClean="0">
              <a:solidFill>
                <a:schemeClr val="accent5">
                  <a:lumMod val="50000"/>
                </a:schemeClr>
              </a:solidFill>
              <a:effectLst/>
            </a:endParaRPr>
          </a:p>
          <a:p>
            <a:pPr>
              <a:lnSpc>
                <a:spcPct val="80000"/>
              </a:lnSpc>
              <a:buNone/>
            </a:pPr>
            <a:r>
              <a:rPr lang="en-US" dirty="0" smtClean="0">
                <a:effectLst/>
              </a:rPr>
              <a:t>	</a:t>
            </a:r>
            <a:endParaRPr lang="en-US" sz="800" dirty="0" smtClean="0">
              <a:effectLst/>
            </a:endParaRPr>
          </a:p>
          <a:p>
            <a:pPr>
              <a:lnSpc>
                <a:spcPct val="80000"/>
              </a:lnSpc>
            </a:pPr>
            <a:r>
              <a:rPr lang="en-US" dirty="0" smtClean="0">
                <a:solidFill>
                  <a:srgbClr val="7030A0"/>
                </a:solidFill>
                <a:effectLst/>
              </a:rPr>
              <a:t>The </a:t>
            </a:r>
            <a:r>
              <a:rPr lang="en-US" dirty="0" smtClean="0">
                <a:solidFill>
                  <a:srgbClr val="7030A0"/>
                </a:solidFill>
                <a:effectLst/>
              </a:rPr>
              <a:t>Hybrid PD: </a:t>
            </a:r>
            <a:r>
              <a:rPr lang="en-US" dirty="0" smtClean="0">
                <a:solidFill>
                  <a:srgbClr val="7030A0"/>
                </a:solidFill>
                <a:effectLst/>
              </a:rPr>
              <a:t>2 THGEMs </a:t>
            </a:r>
            <a:r>
              <a:rPr lang="en-US" dirty="0" smtClean="0">
                <a:solidFill>
                  <a:srgbClr val="7030A0"/>
                </a:solidFill>
                <a:effectLst/>
              </a:rPr>
              <a:t>(1 with </a:t>
            </a:r>
            <a:r>
              <a:rPr lang="en-US" dirty="0" err="1" smtClean="0">
                <a:solidFill>
                  <a:srgbClr val="7030A0"/>
                </a:solidFill>
                <a:effectLst/>
              </a:rPr>
              <a:t>CsI</a:t>
            </a:r>
            <a:r>
              <a:rPr lang="en-US" dirty="0" smtClean="0">
                <a:solidFill>
                  <a:srgbClr val="7030A0"/>
                </a:solidFill>
                <a:effectLst/>
              </a:rPr>
              <a:t>) + </a:t>
            </a:r>
            <a:r>
              <a:rPr lang="en-US" dirty="0" err="1" smtClean="0">
                <a:solidFill>
                  <a:srgbClr val="7030A0"/>
                </a:solidFill>
                <a:effectLst/>
              </a:rPr>
              <a:t>Micromegas</a:t>
            </a:r>
            <a:r>
              <a:rPr lang="en-US" dirty="0" smtClean="0">
                <a:solidFill>
                  <a:srgbClr val="7030A0"/>
                </a:solidFill>
                <a:effectLst/>
              </a:rPr>
              <a:t> </a:t>
            </a:r>
            <a:r>
              <a:rPr lang="en-US" dirty="0" smtClean="0">
                <a:solidFill>
                  <a:srgbClr val="7030A0"/>
                </a:solidFill>
                <a:effectLst/>
              </a:rPr>
              <a:t>are nicely </a:t>
            </a:r>
            <a:r>
              <a:rPr lang="en-US" dirty="0" smtClean="0">
                <a:solidFill>
                  <a:srgbClr val="7030A0"/>
                </a:solidFill>
                <a:effectLst/>
              </a:rPr>
              <a:t>operating.</a:t>
            </a:r>
            <a:endParaRPr lang="en-US" dirty="0" smtClean="0">
              <a:solidFill>
                <a:srgbClr val="7030A0"/>
              </a:solidFill>
              <a:effectLst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1800" dirty="0" smtClean="0">
                <a:solidFill>
                  <a:srgbClr val="3333CC"/>
                </a:solidFill>
                <a:effectLst/>
              </a:rPr>
              <a:t>	</a:t>
            </a:r>
            <a:endParaRPr lang="en-US" sz="800" dirty="0">
              <a:effectLst/>
            </a:endParaRPr>
          </a:p>
          <a:p>
            <a:pPr>
              <a:lnSpc>
                <a:spcPct val="80000"/>
              </a:lnSpc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They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effectLst/>
              </a:rPr>
              <a:t>present good gain uniformity and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stability,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effectLst/>
              </a:rPr>
              <a:t>low IBF and clean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rings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effectLst/>
              </a:rPr>
              <a:t>.</a:t>
            </a:r>
            <a:endParaRPr lang="en-US" dirty="0" smtClean="0">
              <a:solidFill>
                <a:schemeClr val="accent2">
                  <a:lumMod val="75000"/>
                </a:schemeClr>
              </a:solidFill>
              <a:effectLst/>
            </a:endParaRPr>
          </a:p>
          <a:p>
            <a:pPr>
              <a:lnSpc>
                <a:spcPct val="80000"/>
              </a:lnSpc>
            </a:pPr>
            <a:endParaRPr lang="en-US" sz="1000" dirty="0">
              <a:solidFill>
                <a:srgbClr val="7030A0"/>
              </a:solidFill>
              <a:effectLst/>
            </a:endParaRPr>
          </a:p>
          <a:p>
            <a:pPr>
              <a:lnSpc>
                <a:spcPct val="80000"/>
              </a:lnSpc>
            </a:pPr>
            <a:endParaRPr lang="en-US" sz="800" dirty="0">
              <a:solidFill>
                <a:schemeClr val="hlink"/>
              </a:solidFill>
              <a:effectLst/>
            </a:endParaRPr>
          </a:p>
          <a:p>
            <a:pPr>
              <a:lnSpc>
                <a:spcPct val="80000"/>
              </a:lnSpc>
            </a:pPr>
            <a:r>
              <a:rPr lang="en-US" dirty="0" smtClean="0">
                <a:solidFill>
                  <a:srgbClr val="FF0000"/>
                </a:solidFill>
                <a:effectLst/>
              </a:rPr>
              <a:t>1.85 </a:t>
            </a:r>
            <a:r>
              <a:rPr lang="en-US" dirty="0" err="1" smtClean="0">
                <a:solidFill>
                  <a:srgbClr val="FF0000"/>
                </a:solidFill>
                <a:effectLst/>
              </a:rPr>
              <a:t>mrad</a:t>
            </a:r>
            <a:r>
              <a:rPr lang="en-US" dirty="0" smtClean="0">
                <a:solidFill>
                  <a:srgbClr val="FF0000"/>
                </a:solidFill>
                <a:effectLst/>
              </a:rPr>
              <a:t> single photon angular resolution, 10 detected photons per ring.</a:t>
            </a:r>
            <a:endParaRPr lang="en-US" dirty="0" smtClean="0">
              <a:solidFill>
                <a:srgbClr val="FF0000"/>
              </a:solidFill>
              <a:effectLst/>
            </a:endParaRPr>
          </a:p>
          <a:p>
            <a:pPr>
              <a:lnSpc>
                <a:spcPct val="80000"/>
              </a:lnSpc>
            </a:pPr>
            <a:endParaRPr lang="en-US" dirty="0">
              <a:solidFill>
                <a:srgbClr val="FF0000"/>
              </a:solidFill>
              <a:effectLst/>
            </a:endParaRPr>
          </a:p>
          <a:p>
            <a:pPr>
              <a:lnSpc>
                <a:spcPct val="80000"/>
              </a:lnSpc>
            </a:pPr>
            <a:r>
              <a:rPr lang="en-US" dirty="0" smtClean="0">
                <a:solidFill>
                  <a:srgbClr val="7030A0"/>
                </a:solidFill>
                <a:effectLst/>
              </a:rPr>
              <a:t>A </a:t>
            </a:r>
            <a:r>
              <a:rPr lang="en-US" dirty="0" smtClean="0">
                <a:solidFill>
                  <a:srgbClr val="7030A0"/>
                </a:solidFill>
                <a:effectLst/>
              </a:rPr>
              <a:t>full </a:t>
            </a:r>
            <a:r>
              <a:rPr lang="en-US" dirty="0" smtClean="0">
                <a:solidFill>
                  <a:srgbClr val="7030A0"/>
                </a:solidFill>
                <a:effectLst/>
              </a:rPr>
              <a:t>characterization </a:t>
            </a:r>
            <a:r>
              <a:rPr lang="en-US" dirty="0" smtClean="0">
                <a:solidFill>
                  <a:srgbClr val="7030A0"/>
                </a:solidFill>
                <a:effectLst/>
              </a:rPr>
              <a:t>of the PID performance is ongoing.</a:t>
            </a:r>
            <a:endParaRPr lang="en-US" dirty="0" smtClean="0">
              <a:solidFill>
                <a:srgbClr val="7030A0"/>
              </a:solidFill>
              <a:effectLst/>
            </a:endParaRPr>
          </a:p>
          <a:p>
            <a:pPr>
              <a:lnSpc>
                <a:spcPct val="80000"/>
              </a:lnSpc>
            </a:pPr>
            <a:endParaRPr lang="en-US" dirty="0">
              <a:solidFill>
                <a:srgbClr val="FF0000"/>
              </a:solidFill>
              <a:effectLst/>
            </a:endParaRPr>
          </a:p>
          <a:p>
            <a:pPr>
              <a:lnSpc>
                <a:spcPct val="80000"/>
              </a:lnSpc>
            </a:pPr>
            <a:r>
              <a:rPr lang="en-US" dirty="0" smtClean="0">
                <a:solidFill>
                  <a:schemeClr val="tx1"/>
                </a:solidFill>
                <a:effectLst/>
              </a:rPr>
              <a:t>More Hybrid PD’s will probably be mounted on RICH-1.</a:t>
            </a:r>
          </a:p>
          <a:p>
            <a:pPr>
              <a:lnSpc>
                <a:spcPct val="80000"/>
              </a:lnSpc>
            </a:pPr>
            <a:endParaRPr lang="en-US" dirty="0">
              <a:solidFill>
                <a:schemeClr val="tx1"/>
              </a:solidFill>
              <a:effectLst/>
            </a:endParaRPr>
          </a:p>
          <a:p>
            <a:pPr>
              <a:lnSpc>
                <a:spcPct val="80000"/>
              </a:lnSpc>
            </a:pPr>
            <a:r>
              <a:rPr lang="en-US" dirty="0" smtClean="0">
                <a:solidFill>
                  <a:srgbClr val="FF00FF"/>
                </a:solidFill>
                <a:effectLst/>
              </a:rPr>
              <a:t>R&amp;D for future RICH projects are considering the use of this technology</a:t>
            </a:r>
            <a:r>
              <a:rPr lang="en-US" dirty="0" smtClean="0">
                <a:solidFill>
                  <a:srgbClr val="FF00FF"/>
                </a:solidFill>
                <a:effectLst/>
              </a:rPr>
              <a:t>.</a:t>
            </a:r>
            <a:endParaRPr lang="en-US" dirty="0" smtClean="0">
              <a:solidFill>
                <a:srgbClr val="FF00FF"/>
              </a:solidFill>
              <a:effectLst/>
            </a:endParaRPr>
          </a:p>
          <a:p>
            <a:pPr>
              <a:lnSpc>
                <a:spcPct val="80000"/>
              </a:lnSpc>
              <a:buNone/>
            </a:pPr>
            <a:endParaRPr lang="en-US" sz="1000" dirty="0">
              <a:solidFill>
                <a:schemeClr val="accent2"/>
              </a:solidFill>
              <a:effectLst/>
            </a:endParaRPr>
          </a:p>
          <a:p>
            <a:pPr>
              <a:lnSpc>
                <a:spcPct val="80000"/>
              </a:lnSpc>
              <a:buNone/>
            </a:pPr>
            <a:endParaRPr lang="en-US" sz="800" dirty="0">
              <a:solidFill>
                <a:schemeClr val="accent2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cs typeface="Arial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2" y="6457954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sp>
        <p:nvSpPr>
          <p:cNvPr id="9" name="Date Placeholder 5"/>
          <p:cNvSpPr>
            <a:spLocks noGrp="1"/>
          </p:cNvSpPr>
          <p:nvPr>
            <p:ph type="dt" sz="half" idx="12"/>
          </p:nvPr>
        </p:nvSpPr>
        <p:spPr>
          <a:xfrm>
            <a:off x="205184" y="6495546"/>
            <a:ext cx="7485252" cy="255587"/>
          </a:xfrm>
        </p:spPr>
        <p:txBody>
          <a:bodyPr/>
          <a:lstStyle/>
          <a:p>
            <a:r>
              <a:rPr lang="en-US" dirty="0" smtClean="0"/>
              <a:t>Moscow, 30/07/2018 -  10</a:t>
            </a:r>
            <a:r>
              <a:rPr lang="en-US" baseline="30000" dirty="0" smtClean="0"/>
              <a:t>th</a:t>
            </a:r>
            <a:r>
              <a:rPr lang="en-US" dirty="0" smtClean="0"/>
              <a:t> International Workshop on Ring Imaging </a:t>
            </a:r>
            <a:r>
              <a:rPr lang="en-US" dirty="0" smtClean="0"/>
              <a:t>Cherenkov </a:t>
            </a:r>
            <a:r>
              <a:rPr lang="en-US" dirty="0" smtClean="0"/>
              <a:t>Detectors,  RICH 2018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2741534"/>
            <a:ext cx="3693521" cy="2075782"/>
            <a:chOff x="5358809" y="3488588"/>
            <a:chExt cx="4405792" cy="3028061"/>
          </a:xfrm>
        </p:grpSpPr>
        <p:pic>
          <p:nvPicPr>
            <p:cNvPr id="21" name="Picture 2" descr="C:\COMPASS\referee\settembre2010\TB2010-plots\7.293kV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58809" y="3488588"/>
              <a:ext cx="4405792" cy="3028061"/>
            </a:xfrm>
            <a:prstGeom prst="rect">
              <a:avLst/>
            </a:prstGeom>
            <a:noFill/>
          </p:spPr>
        </p:pic>
        <p:sp>
          <p:nvSpPr>
            <p:cNvPr id="22" name="Oval 21"/>
            <p:cNvSpPr/>
            <p:nvPr/>
          </p:nvSpPr>
          <p:spPr bwMode="auto">
            <a:xfrm>
              <a:off x="8704523" y="4440867"/>
              <a:ext cx="499730" cy="372140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1" i="1" u="sng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Helvetica" pitchFamily="34" charset="0"/>
              </a:endParaRPr>
            </a:p>
          </p:txBody>
        </p:sp>
      </p:grpSp>
      <p:sp>
        <p:nvSpPr>
          <p:cNvPr id="1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18" name="Rectangle 29"/>
          <p:cNvSpPr>
            <a:spLocks noChangeArrowheads="1"/>
          </p:cNvSpPr>
          <p:nvPr/>
        </p:nvSpPr>
        <p:spPr bwMode="auto">
          <a:xfrm>
            <a:off x="819151" y="109538"/>
            <a:ext cx="7829549" cy="6096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800" i="0" u="none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THGEM </a:t>
            </a:r>
            <a:r>
              <a:rPr lang="en-US" sz="2800" i="0" u="none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+ </a:t>
            </a:r>
            <a:r>
              <a:rPr lang="en-US" sz="2800" i="0" u="none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CsI</a:t>
            </a:r>
            <a:r>
              <a:rPr lang="en-US" sz="2800" i="0" u="none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: 8 years of dedicated R&amp;D</a:t>
            </a:r>
            <a:endParaRPr lang="en-US" sz="2800" i="0" u="none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2" y="6457954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502872" y="719138"/>
            <a:ext cx="5219966" cy="2853447"/>
            <a:chOff x="0" y="1295400"/>
            <a:chExt cx="6153464" cy="3767839"/>
          </a:xfrm>
        </p:grpSpPr>
        <p:pic>
          <p:nvPicPr>
            <p:cNvPr id="9" name="Picture 5" descr="V0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295400"/>
              <a:ext cx="6153464" cy="3767839"/>
            </a:xfrm>
            <a:prstGeom prst="rect">
              <a:avLst/>
            </a:prstGeom>
            <a:noFill/>
          </p:spPr>
        </p:pic>
        <p:sp>
          <p:nvSpPr>
            <p:cNvPr id="10" name="Rectangle 43"/>
            <p:cNvSpPr>
              <a:spLocks noChangeArrowheads="1"/>
            </p:cNvSpPr>
            <p:nvPr/>
          </p:nvSpPr>
          <p:spPr bwMode="auto">
            <a:xfrm>
              <a:off x="2526784" y="1608101"/>
              <a:ext cx="3148528" cy="5476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lnSpc>
                  <a:spcPct val="90000"/>
                </a:lnSpc>
              </a:pPr>
              <a:r>
                <a:rPr lang="en-US" sz="1600" b="1" u="none" dirty="0">
                  <a:solidFill>
                    <a:srgbClr val="0000CC"/>
                  </a:solidFill>
                  <a:latin typeface="Helvetica" pitchFamily="34" charset="0"/>
                </a:rPr>
                <a:t>Effective gain = 0.91 · 10</a:t>
              </a:r>
              <a:r>
                <a:rPr lang="en-US" sz="2000" b="1" u="none" baseline="30000" dirty="0">
                  <a:solidFill>
                    <a:srgbClr val="0000CC"/>
                  </a:solidFill>
                  <a:latin typeface="Helvetica" pitchFamily="34" charset="0"/>
                </a:rPr>
                <a:t>6</a:t>
              </a:r>
            </a:p>
          </p:txBody>
        </p:sp>
        <p:sp>
          <p:nvSpPr>
            <p:cNvPr id="11" name="Rectangle 43"/>
            <p:cNvSpPr>
              <a:spLocks noChangeArrowheads="1"/>
            </p:cNvSpPr>
            <p:nvPr/>
          </p:nvSpPr>
          <p:spPr bwMode="auto">
            <a:xfrm>
              <a:off x="3776663" y="2475438"/>
              <a:ext cx="1898650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lnSpc>
                  <a:spcPct val="90000"/>
                </a:lnSpc>
              </a:pPr>
              <a:r>
                <a:rPr lang="en-US" sz="1800" b="1" u="none" dirty="0" err="1">
                  <a:solidFill>
                    <a:srgbClr val="0000CC"/>
                  </a:solidFill>
                  <a:latin typeface="Helvetica" pitchFamily="34" charset="0"/>
                </a:rPr>
                <a:t>Ar</a:t>
              </a:r>
              <a:r>
                <a:rPr lang="en-US" sz="1800" b="1" u="none" dirty="0">
                  <a:solidFill>
                    <a:srgbClr val="0000CC"/>
                  </a:solidFill>
                  <a:latin typeface="Helvetica" pitchFamily="34" charset="0"/>
                </a:rPr>
                <a:t>/CH</a:t>
              </a:r>
              <a:r>
                <a:rPr lang="en-US" sz="1800" b="1" u="none" baseline="-25000" dirty="0">
                  <a:solidFill>
                    <a:srgbClr val="0000CC"/>
                  </a:solidFill>
                  <a:latin typeface="Helvetica" pitchFamily="34" charset="0"/>
                </a:rPr>
                <a:t>4</a:t>
              </a:r>
              <a:r>
                <a:rPr lang="en-US" sz="1800" b="1" u="none" dirty="0">
                  <a:solidFill>
                    <a:srgbClr val="0000CC"/>
                  </a:solidFill>
                  <a:latin typeface="Helvetica" pitchFamily="34" charset="0"/>
                </a:rPr>
                <a:t>:  50/50</a:t>
              </a:r>
            </a:p>
          </p:txBody>
        </p:sp>
        <p:sp>
          <p:nvSpPr>
            <p:cNvPr id="12" name="Text Placeholder 5"/>
            <p:cNvSpPr txBox="1">
              <a:spLocks/>
            </p:cNvSpPr>
            <p:nvPr/>
          </p:nvSpPr>
          <p:spPr bwMode="auto">
            <a:xfrm>
              <a:off x="507891" y="3420989"/>
              <a:ext cx="2520950" cy="1235075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14E2F8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lnSpc>
                  <a:spcPct val="80000"/>
                </a:lnSpc>
                <a:spcBef>
                  <a:spcPct val="20000"/>
                </a:spcBef>
              </a:pPr>
              <a:r>
                <a:rPr lang="en-GB" sz="1200" u="none" dirty="0">
                  <a:solidFill>
                    <a:schemeClr val="tx1"/>
                  </a:solidFill>
                  <a:cs typeface="Arial" pitchFamily="34" charset="0"/>
                </a:rPr>
                <a:t>PARAMETERS:</a:t>
              </a:r>
            </a:p>
            <a:p>
              <a:pPr marL="342900" indent="-34290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•"/>
              </a:pPr>
              <a:r>
                <a:rPr lang="en-GB" sz="1200" u="none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Diam.     =  0.4 mm</a:t>
              </a:r>
            </a:p>
            <a:p>
              <a:pPr marL="342900" indent="-34290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•"/>
              </a:pPr>
              <a:r>
                <a:rPr lang="en-GB" sz="1200" u="none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Pitch      =  0.8 mm</a:t>
              </a:r>
            </a:p>
            <a:p>
              <a:pPr marL="342900" indent="-34290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•"/>
              </a:pPr>
              <a:r>
                <a:rPr lang="en-GB" sz="1200" u="none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Thickn</a:t>
              </a:r>
              <a:r>
                <a:rPr lang="en-GB" sz="1200" u="none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.   =  0.4 mm</a:t>
              </a:r>
            </a:p>
            <a:p>
              <a:pPr marL="342900" indent="-34290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•"/>
              </a:pPr>
              <a:r>
                <a:rPr lang="en-GB" sz="1200" u="none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Rim        =  10 </a:t>
              </a:r>
              <a:r>
                <a:rPr lang="el-GR" sz="1200" u="none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μ</a:t>
              </a:r>
              <a:r>
                <a:rPr lang="en-US" sz="1200" u="none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m</a:t>
              </a:r>
              <a:endParaRPr lang="el-GR" sz="1200" u="none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1029" y="693553"/>
            <a:ext cx="2648216" cy="2112497"/>
            <a:chOff x="6489700" y="4067175"/>
            <a:chExt cx="2857500" cy="2335236"/>
          </a:xfrm>
        </p:grpSpPr>
        <p:pic>
          <p:nvPicPr>
            <p:cNvPr id="14" name="Immagine 15" descr="IFT-15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94853" y="4406924"/>
              <a:ext cx="2652711" cy="199548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  <p:sp>
          <p:nvSpPr>
            <p:cNvPr id="15" name="CasellaDiTesto 30"/>
            <p:cNvSpPr txBox="1">
              <a:spLocks noChangeArrowheads="1"/>
            </p:cNvSpPr>
            <p:nvPr/>
          </p:nvSpPr>
          <p:spPr bwMode="auto">
            <a:xfrm>
              <a:off x="6489700" y="4067175"/>
              <a:ext cx="2857500" cy="379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GB" sz="1600" dirty="0">
                <a:solidFill>
                  <a:srgbClr val="C00000"/>
                </a:solidFill>
                <a:latin typeface="Bookman Old Style" pitchFamily="18" charset="0"/>
              </a:endParaRPr>
            </a:p>
          </p:txBody>
        </p:sp>
      </p:grpSp>
      <p:pic>
        <p:nvPicPr>
          <p:cNvPr id="16" name="Picture 40" descr="chamber"/>
          <p:cNvPicPr>
            <a:picLocks noChangeAspect="1" noChangeArrowheads="1"/>
          </p:cNvPicPr>
          <p:nvPr/>
        </p:nvPicPr>
        <p:blipFill>
          <a:blip r:embed="rId6" cstate="print"/>
          <a:srcRect l="5887" r="2943"/>
          <a:stretch>
            <a:fillRect/>
          </a:stretch>
        </p:blipFill>
        <p:spPr bwMode="auto">
          <a:xfrm>
            <a:off x="2579968" y="1010809"/>
            <a:ext cx="2030575" cy="1896471"/>
          </a:xfrm>
          <a:prstGeom prst="rect">
            <a:avLst/>
          </a:prstGeom>
          <a:noFill/>
        </p:spPr>
      </p:pic>
      <p:grpSp>
        <p:nvGrpSpPr>
          <p:cNvPr id="23" name="Group 22"/>
          <p:cNvGrpSpPr/>
          <p:nvPr/>
        </p:nvGrpSpPr>
        <p:grpSpPr>
          <a:xfrm>
            <a:off x="7193321" y="3469594"/>
            <a:ext cx="2709505" cy="2928609"/>
            <a:chOff x="12416342" y="2011808"/>
            <a:chExt cx="6490153" cy="4630539"/>
          </a:xfrm>
        </p:grpSpPr>
        <p:sp>
          <p:nvSpPr>
            <p:cNvPr id="24" name="Rectangle 23"/>
            <p:cNvSpPr/>
            <p:nvPr/>
          </p:nvSpPr>
          <p:spPr>
            <a:xfrm>
              <a:off x="12603952" y="3038435"/>
              <a:ext cx="6242848" cy="36039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1800" b="0" i="0" u="none">
                <a:solidFill>
                  <a:prstClr val="white"/>
                </a:solidFill>
              </a:endParaRPr>
            </a:p>
          </p:txBody>
        </p:sp>
        <p:pic>
          <p:nvPicPr>
            <p:cNvPr id="25" name="চিত্র 6"/>
            <p:cNvPicPr>
              <a:picLocks noChangeAspect="1"/>
            </p:cNvPicPr>
            <p:nvPr/>
          </p:nvPicPr>
          <p:blipFill rotWithShape="1">
            <a:blip r:embed="rId7"/>
            <a:srcRect l="9567" t="12316" r="8798" b="6434"/>
            <a:stretch/>
          </p:blipFill>
          <p:spPr>
            <a:xfrm>
              <a:off x="12416342" y="3038435"/>
              <a:ext cx="6417761" cy="3591212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 rot="16200000">
              <a:off x="12412375" y="3526522"/>
              <a:ext cx="649750" cy="454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PT" sz="1800" b="0" i="0" u="none" dirty="0" smtClean="0">
                  <a:solidFill>
                    <a:prstClr val="black"/>
                  </a:solidFill>
                  <a:latin typeface="Calibri" panose="020F0502020204030204"/>
                </a:rPr>
                <a:t>a. u. </a:t>
              </a:r>
              <a:endParaRPr lang="en-GB" sz="1800" b="0" i="0" u="none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2603952" y="2011808"/>
              <a:ext cx="6302543" cy="1103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PT" sz="1800" i="0" u="none" dirty="0" err="1" smtClean="0">
                  <a:solidFill>
                    <a:prstClr val="black"/>
                  </a:solidFill>
                  <a:latin typeface="Calibri" panose="020F0502020204030204"/>
                </a:rPr>
                <a:t>Photon</a:t>
              </a:r>
              <a:r>
                <a:rPr lang="pt-PT" sz="1800" i="0" u="none" dirty="0" smtClean="0">
                  <a:solidFill>
                    <a:prstClr val="black"/>
                  </a:solidFill>
                  <a:latin typeface="Calibri" panose="020F0502020204030204"/>
                </a:rPr>
                <a:t> yield &amp; </a:t>
              </a:r>
              <a:r>
                <a:rPr lang="pt-PT" sz="1800" i="0" u="none" dirty="0" err="1" smtClean="0">
                  <a:solidFill>
                    <a:prstClr val="black"/>
                  </a:solidFill>
                  <a:latin typeface="Calibri" panose="020F0502020204030204"/>
                </a:rPr>
                <a:t>Charged</a:t>
              </a:r>
              <a:r>
                <a:rPr lang="pt-PT" sz="1800" i="0" u="none" dirty="0" smtClean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pt-PT" sz="1800" i="0" u="none" dirty="0" err="1" smtClean="0">
                  <a:solidFill>
                    <a:prstClr val="black"/>
                  </a:solidFill>
                  <a:latin typeface="Calibri" panose="020F0502020204030204"/>
                </a:rPr>
                <a:t>Particles</a:t>
              </a:r>
              <a:r>
                <a:rPr lang="pt-PT" sz="1800" i="0" u="none" dirty="0" smtClean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pt-PT" sz="1800" i="0" u="none" dirty="0" err="1" smtClean="0">
                  <a:solidFill>
                    <a:prstClr val="black"/>
                  </a:solidFill>
                  <a:latin typeface="Calibri" panose="020F0502020204030204"/>
                </a:rPr>
                <a:t>vs</a:t>
              </a:r>
              <a:r>
                <a:rPr lang="pt-PT" sz="1800" i="0" u="none" dirty="0" smtClean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pt-PT" sz="1800" i="0" u="none" dirty="0" err="1" smtClean="0">
                  <a:solidFill>
                    <a:prstClr val="black"/>
                  </a:solidFill>
                  <a:latin typeface="Calibri" panose="020F0502020204030204"/>
                </a:rPr>
                <a:t>Drift</a:t>
              </a:r>
              <a:r>
                <a:rPr lang="pt-PT" sz="1800" i="0" u="none" dirty="0" smtClean="0">
                  <a:solidFill>
                    <a:prstClr val="black"/>
                  </a:solidFill>
                  <a:latin typeface="Calibri" panose="020F0502020204030204"/>
                </a:rPr>
                <a:t> Field</a:t>
              </a:r>
              <a:endParaRPr lang="en-GB" sz="1800" i="0" u="none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4823" y="3749054"/>
            <a:ext cx="1596289" cy="2665963"/>
          </a:xfrm>
          <a:prstGeom prst="rect">
            <a:avLst/>
          </a:prstGeom>
        </p:spPr>
      </p:pic>
      <p:pic>
        <p:nvPicPr>
          <p:cNvPr id="30" name="Picture 3" descr="G:\RICH testbeam photos 2014\Chamber assembly(Prevessin lab)\_MK97777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5" t="31710" r="12440" b="20105"/>
          <a:stretch/>
        </p:blipFill>
        <p:spPr bwMode="auto">
          <a:xfrm>
            <a:off x="179824" y="4818858"/>
            <a:ext cx="2530052" cy="1436582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544757"/>
            <a:ext cx="3133885" cy="2949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Date Placeholder 5"/>
          <p:cNvSpPr>
            <a:spLocks noGrp="1"/>
          </p:cNvSpPr>
          <p:nvPr>
            <p:ph type="dt" sz="half" idx="12"/>
          </p:nvPr>
        </p:nvSpPr>
        <p:spPr>
          <a:xfrm>
            <a:off x="205184" y="6495546"/>
            <a:ext cx="7485252" cy="255587"/>
          </a:xfrm>
        </p:spPr>
        <p:txBody>
          <a:bodyPr/>
          <a:lstStyle/>
          <a:p>
            <a:r>
              <a:rPr lang="en-US" dirty="0" smtClean="0"/>
              <a:t>Moscow, 30/07/2018 -  10</a:t>
            </a:r>
            <a:r>
              <a:rPr lang="en-US" baseline="30000" dirty="0" smtClean="0"/>
              <a:t>th</a:t>
            </a:r>
            <a:r>
              <a:rPr lang="en-US" dirty="0" smtClean="0"/>
              <a:t> International Workshop on Ring Imaging </a:t>
            </a:r>
            <a:r>
              <a:rPr lang="en-US" dirty="0" smtClean="0"/>
              <a:t>Cherenkov </a:t>
            </a:r>
            <a:r>
              <a:rPr lang="en-US" dirty="0" smtClean="0"/>
              <a:t>Detectors,  RICH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16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l="32079"/>
          <a:stretch/>
        </p:blipFill>
        <p:spPr>
          <a:xfrm>
            <a:off x="56582" y="1043675"/>
            <a:ext cx="4033168" cy="2687095"/>
          </a:xfrm>
          <a:prstGeom prst="rect">
            <a:avLst/>
          </a:prstGeom>
        </p:spPr>
      </p:pic>
      <p:sp>
        <p:nvSpPr>
          <p:cNvPr id="1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823325" y="6489700"/>
            <a:ext cx="1079500" cy="203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     </a:t>
            </a:r>
          </a:p>
          <a:p>
            <a:endParaRPr lang="en-US" dirty="0">
              <a:latin typeface="Times New Roman" pitchFamily="18" charset="0"/>
            </a:endParaRPr>
          </a:p>
        </p:txBody>
      </p:sp>
      <p:sp>
        <p:nvSpPr>
          <p:cNvPr id="17" name="Rectangle 29"/>
          <p:cNvSpPr>
            <a:spLocks noChangeArrowheads="1"/>
          </p:cNvSpPr>
          <p:nvPr/>
        </p:nvSpPr>
        <p:spPr bwMode="auto">
          <a:xfrm>
            <a:off x="753836" y="114300"/>
            <a:ext cx="7904389" cy="700088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800" i="0" u="none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The hybrid </a:t>
            </a:r>
            <a:r>
              <a:rPr lang="en-US" sz="2800" i="0" u="none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THGEM+Micromegas</a:t>
            </a:r>
            <a:r>
              <a:rPr lang="en-US" sz="2800" i="0" u="none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PDs </a:t>
            </a:r>
            <a:endParaRPr lang="en-US" sz="2800" i="0" u="none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2" y="6457954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400171" y="1005840"/>
            <a:ext cx="5462163" cy="3401568"/>
            <a:chOff x="4400171" y="1005840"/>
            <a:chExt cx="5462163" cy="340156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4116" y="1353312"/>
              <a:ext cx="2408218" cy="204628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" t="5080" r="14669" b="4665"/>
            <a:stretch/>
          </p:blipFill>
          <p:spPr>
            <a:xfrm>
              <a:off x="4400171" y="1005840"/>
              <a:ext cx="2916936" cy="3401568"/>
            </a:xfrm>
            <a:prstGeom prst="rect">
              <a:avLst/>
            </a:prstGeom>
          </p:spPr>
        </p:pic>
        <p:cxnSp>
          <p:nvCxnSpPr>
            <p:cNvPr id="16" name="Straight Connector 15"/>
            <p:cNvCxnSpPr/>
            <p:nvPr/>
          </p:nvCxnSpPr>
          <p:spPr>
            <a:xfrm flipH="1" flipV="1">
              <a:off x="7152260" y="1162708"/>
              <a:ext cx="1724027" cy="1921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7030102" y="3302470"/>
              <a:ext cx="1846184" cy="101572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7267492" y="3302469"/>
              <a:ext cx="1390733" cy="4386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 flipV="1">
              <a:off x="7234683" y="2079266"/>
              <a:ext cx="1423543" cy="102186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 Box 73"/>
          <p:cNvSpPr txBox="1">
            <a:spLocks noChangeArrowheads="1"/>
          </p:cNvSpPr>
          <p:nvPr/>
        </p:nvSpPr>
        <p:spPr bwMode="auto">
          <a:xfrm>
            <a:off x="4594462" y="756801"/>
            <a:ext cx="4316116" cy="286874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0" i="0" u="none" dirty="0" smtClean="0">
                <a:solidFill>
                  <a:schemeClr val="tx1"/>
                </a:solidFill>
              </a:rPr>
              <a:t>modular structure: one module = 600x300 mm</a:t>
            </a:r>
            <a:r>
              <a:rPr lang="en-US" sz="1600" b="0" i="0" u="none" baseline="30000" dirty="0" smtClean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8" name="Text Box 73"/>
          <p:cNvSpPr txBox="1">
            <a:spLocks noChangeArrowheads="1"/>
          </p:cNvSpPr>
          <p:nvPr/>
        </p:nvSpPr>
        <p:spPr bwMode="auto">
          <a:xfrm>
            <a:off x="1323293" y="861776"/>
            <a:ext cx="1812965" cy="286874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0" i="0" u="none" dirty="0" smtClean="0">
                <a:solidFill>
                  <a:schemeClr val="tx1"/>
                </a:solidFill>
              </a:rPr>
              <a:t>Hybrid PD scheme</a:t>
            </a:r>
          </a:p>
        </p:txBody>
      </p:sp>
      <p:sp>
        <p:nvSpPr>
          <p:cNvPr id="29" name="Text Box 73"/>
          <p:cNvSpPr txBox="1">
            <a:spLocks noChangeArrowheads="1"/>
          </p:cNvSpPr>
          <p:nvPr/>
        </p:nvSpPr>
        <p:spPr bwMode="auto">
          <a:xfrm>
            <a:off x="213078" y="3769047"/>
            <a:ext cx="3876671" cy="286874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0" i="0" u="none" dirty="0" smtClean="0">
                <a:solidFill>
                  <a:schemeClr val="tx1"/>
                </a:solidFill>
              </a:rPr>
              <a:t>Standard Bulk </a:t>
            </a:r>
            <a:r>
              <a:rPr lang="en-US" sz="1400" b="0" i="0" u="none" dirty="0" err="1" smtClean="0">
                <a:solidFill>
                  <a:schemeClr val="tx1"/>
                </a:solidFill>
              </a:rPr>
              <a:t>Micromegas</a:t>
            </a:r>
            <a:r>
              <a:rPr lang="en-US" sz="1400" b="0" i="0" u="none" dirty="0" smtClean="0">
                <a:solidFill>
                  <a:schemeClr val="tx1"/>
                </a:solidFill>
              </a:rPr>
              <a:t> produced at CERN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83" y="4137749"/>
            <a:ext cx="4416278" cy="23567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9678" y="4679412"/>
            <a:ext cx="2865459" cy="181028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/>
          <a:srcRect l="4450" t="13241" r="44523" b="21179"/>
          <a:stretch/>
        </p:blipFill>
        <p:spPr>
          <a:xfrm>
            <a:off x="7660908" y="4025966"/>
            <a:ext cx="2127879" cy="1465139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7285964" y="5681035"/>
                <a:ext cx="2607013" cy="567078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u="none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u="none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𝜹</m:t>
                          </m:r>
                        </m:e>
                        <m:sub>
                          <m:r>
                            <a:rPr lang="en-US" sz="1800" u="none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𝑮</m:t>
                          </m:r>
                        </m:sub>
                      </m:sSub>
                      <m:r>
                        <a:rPr lang="en-US" sz="1800" u="none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 u="none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 u="none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u="none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𝑮</m:t>
                              </m:r>
                            </m:e>
                            <m:sub>
                              <m:r>
                                <a:rPr lang="en-US" sz="1800" u="none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𝒎𝒂𝒙</m:t>
                              </m:r>
                            </m:sub>
                          </m:sSub>
                          <m:r>
                            <a:rPr lang="en-US" sz="1800" u="none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i="1" u="none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u="none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𝑮</m:t>
                              </m:r>
                            </m:e>
                            <m:sub>
                              <m:r>
                                <a:rPr lang="en-US" sz="1800" u="none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𝒎𝒊𝒏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800" i="1" u="none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u="none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𝑮</m:t>
                              </m:r>
                            </m:e>
                            <m:sub>
                              <m:r>
                                <a:rPr lang="en-US" sz="1800" u="none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𝒎𝒊𝒏</m:t>
                              </m:r>
                            </m:sub>
                          </m:sSub>
                        </m:den>
                      </m:f>
                      <m:r>
                        <a:rPr lang="en-US" sz="1800" u="none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1800" u="none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1800" u="none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%</m:t>
                      </m:r>
                    </m:oMath>
                  </m:oMathPara>
                </a14:m>
                <a:endParaRPr lang="en-US" sz="1800" i="0" u="none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5964" y="5681035"/>
                <a:ext cx="2607013" cy="56707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 Box 73"/>
          <p:cNvSpPr txBox="1">
            <a:spLocks noChangeArrowheads="1"/>
          </p:cNvSpPr>
          <p:nvPr/>
        </p:nvSpPr>
        <p:spPr bwMode="auto">
          <a:xfrm>
            <a:off x="4400171" y="4434871"/>
            <a:ext cx="2834594" cy="286874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0" i="0" u="none" dirty="0" smtClean="0">
                <a:solidFill>
                  <a:schemeClr val="tx1"/>
                </a:solidFill>
              </a:rPr>
              <a:t>good </a:t>
            </a:r>
            <a:r>
              <a:rPr lang="en-US" sz="1400" b="0" i="0" u="none" dirty="0" err="1" smtClean="0">
                <a:solidFill>
                  <a:schemeClr val="tx1"/>
                </a:solidFill>
              </a:rPr>
              <a:t>Micromegas</a:t>
            </a:r>
            <a:r>
              <a:rPr lang="en-US" sz="1400" b="0" i="0" u="none" dirty="0" smtClean="0">
                <a:solidFill>
                  <a:schemeClr val="tx1"/>
                </a:solidFill>
              </a:rPr>
              <a:t> gain uniformity</a:t>
            </a:r>
          </a:p>
        </p:txBody>
      </p:sp>
      <p:cxnSp>
        <p:nvCxnSpPr>
          <p:cNvPr id="31" name="Straight Connector 30"/>
          <p:cNvCxnSpPr/>
          <p:nvPr/>
        </p:nvCxnSpPr>
        <p:spPr bwMode="auto">
          <a:xfrm>
            <a:off x="443819" y="2079266"/>
            <a:ext cx="3306145" cy="0"/>
          </a:xfrm>
          <a:prstGeom prst="line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1857684" y="1809386"/>
            <a:ext cx="53013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0" u="none" dirty="0" err="1">
                <a:solidFill>
                  <a:srgbClr val="0070C0"/>
                </a:solidFill>
              </a:rPr>
              <a:t>CsI</a:t>
            </a:r>
            <a:endParaRPr lang="en-US" sz="1600" i="0" u="none" dirty="0">
              <a:solidFill>
                <a:srgbClr val="0070C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864607" y="2066566"/>
            <a:ext cx="63699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0" u="none" dirty="0" smtClean="0">
                <a:solidFill>
                  <a:srgbClr val="0070C0"/>
                </a:solidFill>
              </a:rPr>
              <a:t>TH1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854578" y="2516832"/>
            <a:ext cx="63699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0" u="none" dirty="0" smtClean="0">
                <a:solidFill>
                  <a:srgbClr val="0070C0"/>
                </a:solidFill>
              </a:rPr>
              <a:t>TH2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909172" y="3027714"/>
            <a:ext cx="63699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0" u="none" dirty="0" smtClean="0">
                <a:solidFill>
                  <a:srgbClr val="0070C0"/>
                </a:solidFill>
              </a:rPr>
              <a:t>MM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440853" y="1100356"/>
            <a:ext cx="87963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0" u="none" dirty="0" smtClean="0">
                <a:solidFill>
                  <a:srgbClr val="0070C0"/>
                </a:solidFill>
              </a:rPr>
              <a:t>quartz</a:t>
            </a:r>
            <a:endParaRPr lang="en-US" sz="1600" i="0" u="none" dirty="0">
              <a:solidFill>
                <a:srgbClr val="0070C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649931" y="1693013"/>
            <a:ext cx="87963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0" u="none" dirty="0" smtClean="0">
                <a:solidFill>
                  <a:srgbClr val="0070C0"/>
                </a:solidFill>
              </a:rPr>
              <a:t>Drift</a:t>
            </a:r>
            <a:endParaRPr lang="en-US" sz="1600" i="0" u="none" dirty="0">
              <a:solidFill>
                <a:srgbClr val="0070C0"/>
              </a:solidFill>
            </a:endParaRPr>
          </a:p>
        </p:txBody>
      </p:sp>
      <p:sp>
        <p:nvSpPr>
          <p:cNvPr id="34" name="Date Placeholder 5"/>
          <p:cNvSpPr>
            <a:spLocks noGrp="1"/>
          </p:cNvSpPr>
          <p:nvPr>
            <p:ph type="dt" sz="half" idx="12"/>
          </p:nvPr>
        </p:nvSpPr>
        <p:spPr>
          <a:xfrm>
            <a:off x="205184" y="6495546"/>
            <a:ext cx="7485252" cy="255587"/>
          </a:xfrm>
        </p:spPr>
        <p:txBody>
          <a:bodyPr/>
          <a:lstStyle/>
          <a:p>
            <a:r>
              <a:rPr lang="en-US" dirty="0" smtClean="0"/>
              <a:t>Moscow, 30/07/2018 -  10</a:t>
            </a:r>
            <a:r>
              <a:rPr lang="en-US" baseline="30000" dirty="0" smtClean="0"/>
              <a:t>th</a:t>
            </a:r>
            <a:r>
              <a:rPr lang="en-US" dirty="0" smtClean="0"/>
              <a:t> International Workshop on Ring Imaging </a:t>
            </a:r>
            <a:r>
              <a:rPr lang="en-US" dirty="0" smtClean="0"/>
              <a:t>Cherenkov </a:t>
            </a:r>
            <a:r>
              <a:rPr lang="en-US" dirty="0" smtClean="0"/>
              <a:t>Detectors,  RICH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66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780" y="735257"/>
            <a:ext cx="4159250" cy="3002972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7" t="20678" r="-155" b="1635"/>
          <a:stretch/>
        </p:blipFill>
        <p:spPr bwMode="auto">
          <a:xfrm>
            <a:off x="2341242" y="1026740"/>
            <a:ext cx="3455838" cy="27089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Rectangle 29"/>
          <p:cNvSpPr>
            <a:spLocks noChangeArrowheads="1"/>
          </p:cNvSpPr>
          <p:nvPr/>
        </p:nvSpPr>
        <p:spPr bwMode="auto">
          <a:xfrm>
            <a:off x="819151" y="109538"/>
            <a:ext cx="7829549" cy="6096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800" i="0" u="none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THGEM quality assessment </a:t>
            </a:r>
            <a:endParaRPr lang="en-US" sz="2800" i="0" u="none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2" y="6457954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5" y="1198089"/>
            <a:ext cx="2271192" cy="24615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10399" y="1524990"/>
            <a:ext cx="1247777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u="none" dirty="0" smtClean="0">
                <a:solidFill>
                  <a:schemeClr val="tx1"/>
                </a:solidFill>
              </a:rPr>
              <a:t>rejected piece</a:t>
            </a:r>
            <a:endParaRPr lang="en-US" i="0" u="none" dirty="0">
              <a:solidFill>
                <a:schemeClr val="tx1"/>
              </a:solidFill>
            </a:endParaRPr>
          </a:p>
        </p:txBody>
      </p:sp>
      <p:pic>
        <p:nvPicPr>
          <p:cNvPr id="1026" name="Picture 2" descr="T:\foto_upgrade\IMG_49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" r="6192"/>
          <a:stretch/>
        </p:blipFill>
        <p:spPr bwMode="auto">
          <a:xfrm>
            <a:off x="2571750" y="4052348"/>
            <a:ext cx="2843476" cy="234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T:\foto_upgrade\IMG_490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4" t="-1597" r="3084" b="1739"/>
          <a:stretch/>
        </p:blipFill>
        <p:spPr bwMode="auto">
          <a:xfrm rot="5400000">
            <a:off x="5065159" y="4324266"/>
            <a:ext cx="2489366" cy="178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63062" y="773357"/>
            <a:ext cx="2178180" cy="4247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1200" u="none" dirty="0" smtClean="0">
                <a:solidFill>
                  <a:schemeClr val="tx1"/>
                </a:solidFill>
              </a:rPr>
              <a:t>current monitor recording,</a:t>
            </a:r>
          </a:p>
          <a:p>
            <a:r>
              <a:rPr lang="en-US" sz="1200" u="none" dirty="0" smtClean="0">
                <a:solidFill>
                  <a:schemeClr val="tx1"/>
                </a:solidFill>
              </a:rPr>
              <a:t>discharge counting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33925" y="1406193"/>
            <a:ext cx="82433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u="sng" dirty="0" smtClean="0">
                <a:solidFill>
                  <a:schemeClr val="tx1"/>
                </a:solidFill>
              </a:rPr>
              <a:t>rejected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76220" y="3401075"/>
            <a:ext cx="87801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u="sng" dirty="0" smtClean="0">
                <a:solidFill>
                  <a:schemeClr val="tx1"/>
                </a:solidFill>
              </a:rPr>
              <a:t>accepted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81586" y="3441640"/>
            <a:ext cx="3714038" cy="4247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1200" u="none" dirty="0" smtClean="0">
                <a:solidFill>
                  <a:schemeClr val="tx1"/>
                </a:solidFill>
              </a:rPr>
              <a:t>first 4 pieces: 1 rejected. </a:t>
            </a:r>
            <a:r>
              <a:rPr lang="en-US" sz="1200" u="none" dirty="0">
                <a:solidFill>
                  <a:schemeClr val="tx1"/>
                </a:solidFill>
              </a:rPr>
              <a:t>P</a:t>
            </a:r>
            <a:r>
              <a:rPr lang="en-US" sz="1200" u="none" dirty="0" smtClean="0">
                <a:solidFill>
                  <a:schemeClr val="tx1"/>
                </a:solidFill>
              </a:rPr>
              <a:t>ossibly recovered by repeating the cleaning treatment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895409" y="3197792"/>
            <a:ext cx="601015" cy="237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50" b="0" u="none" dirty="0" smtClean="0">
                <a:solidFill>
                  <a:schemeClr val="tx1"/>
                </a:solidFill>
              </a:rPr>
              <a:t>Δ</a:t>
            </a:r>
            <a:r>
              <a:rPr lang="en-US" sz="1050" b="0" u="none" dirty="0" smtClean="0">
                <a:solidFill>
                  <a:schemeClr val="tx1"/>
                </a:solidFill>
              </a:rPr>
              <a:t>V(V)</a:t>
            </a:r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2" y="3935629"/>
            <a:ext cx="2495287" cy="2583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76463" y="3715667"/>
            <a:ext cx="2351378" cy="2585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1200" u="none" dirty="0" smtClean="0">
                <a:solidFill>
                  <a:schemeClr val="tx1"/>
                </a:solidFill>
              </a:rPr>
              <a:t>Gain uniformity measurement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4231" t="11731" r="1534" b="4713"/>
          <a:stretch/>
        </p:blipFill>
        <p:spPr>
          <a:xfrm>
            <a:off x="6877050" y="4052348"/>
            <a:ext cx="2964979" cy="2411217"/>
          </a:xfrm>
          <a:prstGeom prst="rect">
            <a:avLst/>
          </a:prstGeom>
        </p:spPr>
      </p:pic>
      <p:pic>
        <p:nvPicPr>
          <p:cNvPr id="12" name="Picture 2" descr="Mini-X Miniature X-Ray Tube Syste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055" y="5885104"/>
            <a:ext cx="1147739" cy="57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427841" y="3794373"/>
            <a:ext cx="5045210" cy="3970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1100" u="none" dirty="0" smtClean="0">
                <a:solidFill>
                  <a:schemeClr val="tx1"/>
                </a:solidFill>
              </a:rPr>
              <a:t>AMPTEK Mini-X  Au  used at 15 kV, 200µA + Cu foil provides 8 </a:t>
            </a:r>
            <a:r>
              <a:rPr lang="en-US" sz="1100" u="none" dirty="0" err="1" smtClean="0">
                <a:solidFill>
                  <a:schemeClr val="tx1"/>
                </a:solidFill>
              </a:rPr>
              <a:t>keV</a:t>
            </a:r>
            <a:r>
              <a:rPr lang="en-US" sz="1100" u="none" dirty="0" smtClean="0">
                <a:solidFill>
                  <a:schemeClr val="tx1"/>
                </a:solidFill>
              </a:rPr>
              <a:t> X-rays uniform illumination at a rate</a:t>
            </a:r>
            <a:r>
              <a:rPr lang="en-US" sz="1100" u="none" dirty="0">
                <a:solidFill>
                  <a:schemeClr val="tx1"/>
                </a:solidFill>
              </a:rPr>
              <a:t> </a:t>
            </a:r>
            <a:r>
              <a:rPr lang="en-US" sz="1100" u="none" dirty="0" smtClean="0">
                <a:solidFill>
                  <a:schemeClr val="tx1"/>
                </a:solidFill>
              </a:rPr>
              <a:t>&gt; 5 kHz cm</a:t>
            </a:r>
            <a:r>
              <a:rPr lang="en-US" sz="1200" u="none" baseline="30000" dirty="0" smtClean="0">
                <a:solidFill>
                  <a:schemeClr val="tx1"/>
                </a:solidFill>
              </a:rPr>
              <a:t>-2</a:t>
            </a:r>
            <a:r>
              <a:rPr lang="en-US" sz="1100" u="none" dirty="0" smtClean="0">
                <a:solidFill>
                  <a:schemeClr val="tx1"/>
                </a:solidFill>
              </a:rPr>
              <a:t>  (for 1 cm </a:t>
            </a:r>
            <a:r>
              <a:rPr lang="en-US" sz="1100" u="none" dirty="0" err="1" smtClean="0">
                <a:solidFill>
                  <a:schemeClr val="tx1"/>
                </a:solidFill>
              </a:rPr>
              <a:t>Ar</a:t>
            </a:r>
            <a:r>
              <a:rPr lang="en-US" sz="1100" u="none" dirty="0" smtClean="0">
                <a:solidFill>
                  <a:schemeClr val="tx1"/>
                </a:solidFill>
              </a:rPr>
              <a:t>/CO</a:t>
            </a:r>
            <a:r>
              <a:rPr lang="en-US" sz="1200" u="none" baseline="-25000" dirty="0" smtClean="0">
                <a:solidFill>
                  <a:schemeClr val="tx1"/>
                </a:solidFill>
              </a:rPr>
              <a:t>2</a:t>
            </a:r>
            <a:r>
              <a:rPr lang="en-US" sz="1100" u="none" dirty="0" smtClean="0">
                <a:solidFill>
                  <a:schemeClr val="tx1"/>
                </a:solidFill>
              </a:rPr>
              <a:t> 70/30)</a:t>
            </a:r>
          </a:p>
        </p:txBody>
      </p:sp>
      <p:sp>
        <p:nvSpPr>
          <p:cNvPr id="22" name="Date Placeholder 5"/>
          <p:cNvSpPr>
            <a:spLocks noGrp="1"/>
          </p:cNvSpPr>
          <p:nvPr>
            <p:ph type="dt" sz="half" idx="12"/>
          </p:nvPr>
        </p:nvSpPr>
        <p:spPr>
          <a:xfrm>
            <a:off x="205184" y="6495546"/>
            <a:ext cx="7485252" cy="255587"/>
          </a:xfrm>
        </p:spPr>
        <p:txBody>
          <a:bodyPr/>
          <a:lstStyle/>
          <a:p>
            <a:r>
              <a:rPr lang="en-US" dirty="0" smtClean="0"/>
              <a:t>Moscow, 30/07/2018 -  10</a:t>
            </a:r>
            <a:r>
              <a:rPr lang="en-US" baseline="30000" dirty="0" smtClean="0"/>
              <a:t>th</a:t>
            </a:r>
            <a:r>
              <a:rPr lang="en-US" dirty="0" smtClean="0"/>
              <a:t> International Workshop on Ring Imaging </a:t>
            </a:r>
            <a:r>
              <a:rPr lang="en-US" dirty="0" smtClean="0"/>
              <a:t>Cherenkov </a:t>
            </a:r>
            <a:r>
              <a:rPr lang="en-US" dirty="0" smtClean="0"/>
              <a:t>Detectors,  RICH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44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/>
          <a:srcRect t="5409" r="26051" b="37410"/>
          <a:stretch/>
        </p:blipFill>
        <p:spPr>
          <a:xfrm>
            <a:off x="7352143" y="4205097"/>
            <a:ext cx="2163380" cy="2229940"/>
          </a:xfrm>
          <a:prstGeom prst="rect">
            <a:avLst/>
          </a:prstGeom>
        </p:spPr>
      </p:pic>
      <p:sp>
        <p:nvSpPr>
          <p:cNvPr id="1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823325" y="6489700"/>
            <a:ext cx="1079500" cy="203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     </a:t>
            </a:r>
          </a:p>
          <a:p>
            <a:endParaRPr lang="en-US" dirty="0">
              <a:latin typeface="Times New Roman" pitchFamily="18" charset="0"/>
            </a:endParaRPr>
          </a:p>
        </p:txBody>
      </p:sp>
      <p:sp>
        <p:nvSpPr>
          <p:cNvPr id="17" name="Rectangle 29"/>
          <p:cNvSpPr>
            <a:spLocks noChangeArrowheads="1"/>
          </p:cNvSpPr>
          <p:nvPr/>
        </p:nvSpPr>
        <p:spPr bwMode="auto">
          <a:xfrm>
            <a:off x="753836" y="114300"/>
            <a:ext cx="7904389" cy="700088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800" i="0" u="none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The anodic PCB</a:t>
            </a:r>
            <a:endParaRPr lang="en-US" sz="2800" i="0" u="none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2" y="6457954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pic>
        <p:nvPicPr>
          <p:cNvPr id="24" name="Picture 6" descr="C:\THGEM\test_beam_2014\pictures\WP_0016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327" y="945036"/>
            <a:ext cx="1936837" cy="178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পাঠ-বাক্স 13"/>
          <p:cNvSpPr txBox="1"/>
          <p:nvPr/>
        </p:nvSpPr>
        <p:spPr>
          <a:xfrm>
            <a:off x="4500044" y="2693301"/>
            <a:ext cx="1993120" cy="584775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i="0" u="none" dirty="0" smtClean="0">
                <a:solidFill>
                  <a:schemeClr val="tx1"/>
                </a:solidFill>
                <a:latin typeface="Calibri" panose="020F0502020204030204"/>
              </a:rPr>
              <a:t>8mm X 8mm pads</a:t>
            </a:r>
          </a:p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i="0" u="none" dirty="0" smtClean="0">
                <a:solidFill>
                  <a:schemeClr val="tx1"/>
                </a:solidFill>
                <a:latin typeface="Calibri" panose="020F0502020204030204"/>
              </a:rPr>
              <a:t>at positive HV</a:t>
            </a:r>
            <a:endParaRPr lang="en-GB" sz="1600" i="0" u="none" dirty="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22614" y="897049"/>
            <a:ext cx="2925724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u="none" dirty="0" smtClean="0">
                <a:solidFill>
                  <a:schemeClr val="tx1"/>
                </a:solidFill>
              </a:rPr>
              <a:t>Signal read  out via capacitive coupling pad readout and  APV25 F/E boards</a:t>
            </a:r>
            <a:endParaRPr lang="en-US" sz="1400" b="1" i="1" u="none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32112" y="3284883"/>
            <a:ext cx="61720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dirty="0" smtClean="0">
                <a:solidFill>
                  <a:prstClr val="black"/>
                </a:solidFill>
                <a:latin typeface="Calibri" panose="020F0502020204030204"/>
              </a:rPr>
              <a:t>Strong technological effort from TVR Company for the PCB (multilayer 3.2 mm thick)  to comply with specific requirements of planarity, surface quality, layer thickness uniformity, surface irregularities (E field).   </a:t>
            </a:r>
            <a:endParaRPr lang="en-US" sz="1600" b="0" i="0" u="none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489324" y="934648"/>
            <a:ext cx="3930313" cy="2296884"/>
            <a:chOff x="714375" y="1162802"/>
            <a:chExt cx="4356715" cy="2772646"/>
          </a:xfrm>
        </p:grpSpPr>
        <p:pic>
          <p:nvPicPr>
            <p:cNvPr id="39" name="Picture 2" descr="T:\foto_upgrade\IMG_4923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t="6809" r="2623" b="4938"/>
            <a:stretch/>
          </p:blipFill>
          <p:spPr bwMode="auto">
            <a:xfrm>
              <a:off x="714375" y="1162802"/>
              <a:ext cx="4356715" cy="2676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Content Placeholder 2"/>
            <p:cNvSpPr txBox="1">
              <a:spLocks/>
            </p:cNvSpPr>
            <p:nvPr/>
          </p:nvSpPr>
          <p:spPr bwMode="auto">
            <a:xfrm>
              <a:off x="714375" y="3635956"/>
              <a:ext cx="3079000" cy="2994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>
              <a:lvl1pPr marL="571500" indent="-5715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 b="1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1047750" indent="-2857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§"/>
                <a:defRPr b="1">
                  <a:solidFill>
                    <a:srgbClr val="0000CC"/>
                  </a:solidFill>
                  <a:latin typeface="+mn-lt"/>
                </a:defRPr>
              </a:lvl2pPr>
              <a:lvl3pPr marL="1562100" indent="-2286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SzPct val="40000"/>
                <a:buFont typeface="Wingdings" pitchFamily="2" charset="2"/>
                <a:buChar char="¨"/>
                <a:defRPr sz="1600" b="1">
                  <a:solidFill>
                    <a:srgbClr val="0000CC"/>
                  </a:solidFill>
                  <a:latin typeface="+mn-lt"/>
                </a:defRPr>
              </a:lvl3pPr>
              <a:lvl4pPr marL="192405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70000"/>
                <a:buFont typeface="Wingdings" pitchFamily="2" charset="2"/>
                <a:buChar char=""/>
                <a:defRPr sz="1400" b="1">
                  <a:solidFill>
                    <a:srgbClr val="0000CC"/>
                  </a:solidFill>
                  <a:latin typeface="+mn-lt"/>
                </a:defRPr>
              </a:lvl4pPr>
              <a:lvl5pPr marL="22860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rgbClr val="0000CC"/>
                  </a:solidFill>
                  <a:latin typeface="+mn-lt"/>
                </a:defRPr>
              </a:lvl5pPr>
              <a:lvl6pPr marL="27432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6pPr>
              <a:lvl7pPr marL="32004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7pPr>
              <a:lvl8pPr marL="36576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8pPr>
              <a:lvl9pPr marL="41148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Clr>
                  <a:srgbClr val="0000FF"/>
                </a:buClr>
                <a:buFont typeface="Wingdings" pitchFamily="2" charset="2"/>
                <a:buNone/>
              </a:pPr>
              <a:r>
                <a:rPr lang="en-US" sz="1200" i="0" u="none" kern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anodic pad PCB produced by TVR </a:t>
              </a:r>
              <a:endParaRPr lang="en-US" sz="1200" i="0" u="none" kern="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6514525" y="3423723"/>
            <a:ext cx="1717033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u="none" dirty="0" smtClean="0">
                <a:solidFill>
                  <a:prstClr val="black"/>
                </a:solidFill>
                <a:latin typeface="Calibri"/>
              </a:rPr>
              <a:t>Tests on 2500 pads: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u="none" dirty="0" smtClean="0">
                <a:solidFill>
                  <a:prstClr val="black"/>
                </a:solidFill>
                <a:latin typeface="Calibri"/>
              </a:rPr>
              <a:t>electrical continuity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u="none" dirty="0" smtClean="0">
                <a:solidFill>
                  <a:prstClr val="black"/>
                </a:solidFill>
                <a:latin typeface="Calibri"/>
              </a:rPr>
              <a:t>and capacity meas.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u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200" u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38-42 </a:t>
            </a:r>
            <a:r>
              <a:rPr lang="en-US" sz="1200" u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pF/pad</a:t>
            </a:r>
            <a:endParaRPr lang="en-US" sz="1200" u="none" dirty="0">
              <a:solidFill>
                <a:schemeClr val="tx1"/>
              </a:solidFill>
              <a:latin typeface="Calibri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2656151" y="4113241"/>
            <a:ext cx="4538975" cy="2331078"/>
            <a:chOff x="5151991" y="2153963"/>
            <a:chExt cx="4888293" cy="2607718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51991" y="2502128"/>
              <a:ext cx="2496287" cy="1872215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7268395" y="2153963"/>
              <a:ext cx="1943161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none" dirty="0" smtClean="0">
                  <a:solidFill>
                    <a:srgbClr val="00B0F0"/>
                  </a:solidFill>
                </a:rPr>
                <a:t>“surface anode” pad</a:t>
              </a:r>
              <a:endParaRPr lang="en-US" sz="1400" u="none" dirty="0">
                <a:solidFill>
                  <a:srgbClr val="00B0F0"/>
                </a:solidFill>
              </a:endParaRP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05546" y="2628104"/>
              <a:ext cx="2334738" cy="1808339"/>
            </a:xfrm>
            <a:prstGeom prst="rect">
              <a:avLst/>
            </a:prstGeom>
          </p:spPr>
        </p:pic>
        <p:cxnSp>
          <p:nvCxnSpPr>
            <p:cNvPr id="53" name="Straight Arrow Connector 52"/>
            <p:cNvCxnSpPr>
              <a:stCxn id="50" idx="2"/>
            </p:cNvCxnSpPr>
            <p:nvPr/>
          </p:nvCxnSpPr>
          <p:spPr>
            <a:xfrm>
              <a:off x="8239976" y="2440195"/>
              <a:ext cx="298576" cy="299494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H="1" flipV="1">
              <a:off x="7051194" y="3810787"/>
              <a:ext cx="979759" cy="61290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>
              <a:stCxn id="49" idx="0"/>
            </p:cNvCxnSpPr>
            <p:nvPr/>
          </p:nvCxnSpPr>
          <p:spPr>
            <a:xfrm flipV="1">
              <a:off x="8053659" y="3418810"/>
              <a:ext cx="721072" cy="105663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7389855" y="4475449"/>
              <a:ext cx="1327607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none" dirty="0" smtClean="0">
                  <a:solidFill>
                    <a:srgbClr val="FF0000"/>
                  </a:solidFill>
                </a:rPr>
                <a:t>“buried pad” </a:t>
              </a:r>
              <a:endParaRPr lang="en-US" sz="1400" u="none" dirty="0">
                <a:solidFill>
                  <a:srgbClr val="FF0000"/>
                </a:solidFill>
              </a:endParaRPr>
            </a:p>
          </p:txBody>
        </p:sp>
        <p:cxnSp>
          <p:nvCxnSpPr>
            <p:cNvPr id="51" name="Straight Arrow Connector 50"/>
            <p:cNvCxnSpPr>
              <a:stCxn id="50" idx="2"/>
            </p:cNvCxnSpPr>
            <p:nvPr/>
          </p:nvCxnSpPr>
          <p:spPr>
            <a:xfrm flipH="1">
              <a:off x="6144899" y="2440195"/>
              <a:ext cx="2095077" cy="1735514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160876" y="4156699"/>
            <a:ext cx="2459902" cy="2250927"/>
            <a:chOff x="160876" y="3964081"/>
            <a:chExt cx="2451055" cy="2443546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76" y="4569336"/>
              <a:ext cx="2451055" cy="1838291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515760" y="3964081"/>
              <a:ext cx="2043186" cy="521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0" u="none" dirty="0" smtClean="0">
                  <a:solidFill>
                    <a:srgbClr val="FF0000"/>
                  </a:solidFill>
                </a:rPr>
                <a:t>“Z drilling controlled </a:t>
              </a:r>
            </a:p>
            <a:p>
              <a:r>
                <a:rPr lang="en-US" sz="1400" i="0" u="none" dirty="0" smtClean="0">
                  <a:solidFill>
                    <a:srgbClr val="FF0000"/>
                  </a:solidFill>
                </a:rPr>
                <a:t>via” </a:t>
              </a:r>
              <a:r>
                <a:rPr lang="en-US" sz="1400" i="0" u="none" dirty="0" smtClean="0">
                  <a:solidFill>
                    <a:srgbClr val="FF0000"/>
                  </a:solidFill>
                  <a:sym typeface="Wingdings" panose="05000000000000000000" pitchFamily="2" charset="2"/>
                </a:rPr>
                <a:t> planarity issue</a:t>
              </a:r>
              <a:endParaRPr lang="en-US" sz="1400" i="0" u="none" dirty="0">
                <a:solidFill>
                  <a:srgbClr val="FF0000"/>
                </a:solidFill>
              </a:endParaRPr>
            </a:p>
          </p:txBody>
        </p:sp>
      </p:grpSp>
      <p:pic>
        <p:nvPicPr>
          <p:cNvPr id="58" name="চিত্র 23"/>
          <p:cNvPicPr>
            <a:picLocks noChangeAspect="1"/>
          </p:cNvPicPr>
          <p:nvPr/>
        </p:nvPicPr>
        <p:blipFill rotWithShape="1">
          <a:blip r:embed="rId9"/>
          <a:srcRect l="26119" t="10774" r="51958" b="62920"/>
          <a:stretch/>
        </p:blipFill>
        <p:spPr>
          <a:xfrm>
            <a:off x="6641997" y="1510783"/>
            <a:ext cx="2846339" cy="1920257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8244090" y="3451224"/>
            <a:ext cx="1621791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u="none" dirty="0" smtClean="0">
                <a:solidFill>
                  <a:prstClr val="black"/>
                </a:solidFill>
                <a:latin typeface="Calibri"/>
              </a:rPr>
              <a:t>470 M</a:t>
            </a:r>
            <a:r>
              <a:rPr lang="el-GR" sz="1400" u="none" dirty="0" smtClean="0">
                <a:solidFill>
                  <a:prstClr val="black"/>
                </a:solidFill>
                <a:latin typeface="Calibri"/>
              </a:rPr>
              <a:t>Ω</a:t>
            </a:r>
            <a:r>
              <a:rPr lang="en-US" sz="1400" u="none" dirty="0" smtClean="0">
                <a:solidFill>
                  <a:prstClr val="black"/>
                </a:solidFill>
                <a:latin typeface="Calibri"/>
              </a:rPr>
              <a:t> resistor for each anodic pad</a:t>
            </a:r>
            <a:endParaRPr lang="en-US" sz="1200" u="none" dirty="0">
              <a:solidFill>
                <a:schemeClr val="tx1"/>
              </a:solidFill>
              <a:latin typeface="Calibri"/>
            </a:endParaRPr>
          </a:p>
        </p:txBody>
      </p:sp>
      <p:cxnSp>
        <p:nvCxnSpPr>
          <p:cNvPr id="61" name="Straight Arrow Connector 60"/>
          <p:cNvCxnSpPr>
            <a:stCxn id="60" idx="2"/>
          </p:cNvCxnSpPr>
          <p:nvPr/>
        </p:nvCxnSpPr>
        <p:spPr>
          <a:xfrm flipH="1">
            <a:off x="8658225" y="3974444"/>
            <a:ext cx="396761" cy="908749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Date Placeholder 5"/>
          <p:cNvSpPr>
            <a:spLocks noGrp="1"/>
          </p:cNvSpPr>
          <p:nvPr>
            <p:ph type="dt" sz="half" idx="12"/>
          </p:nvPr>
        </p:nvSpPr>
        <p:spPr>
          <a:xfrm>
            <a:off x="205184" y="6495546"/>
            <a:ext cx="7485252" cy="255587"/>
          </a:xfrm>
        </p:spPr>
        <p:txBody>
          <a:bodyPr/>
          <a:lstStyle/>
          <a:p>
            <a:r>
              <a:rPr lang="en-US" dirty="0" smtClean="0"/>
              <a:t>Moscow, 30/07/2018 -  10</a:t>
            </a:r>
            <a:r>
              <a:rPr lang="en-US" baseline="30000" dirty="0" smtClean="0"/>
              <a:t>th</a:t>
            </a:r>
            <a:r>
              <a:rPr lang="en-US" dirty="0" smtClean="0"/>
              <a:t> International Workshop on Ring Imaging </a:t>
            </a:r>
            <a:r>
              <a:rPr lang="en-US" dirty="0" smtClean="0"/>
              <a:t>Cherenkov </a:t>
            </a:r>
            <a:r>
              <a:rPr lang="en-US" dirty="0" smtClean="0"/>
              <a:t>Detectors,  RICH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27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4" t="10185" r="9205" b="11430"/>
          <a:stretch/>
        </p:blipFill>
        <p:spPr>
          <a:xfrm>
            <a:off x="6469582" y="596116"/>
            <a:ext cx="3082073" cy="2482022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752476" y="101807"/>
            <a:ext cx="8010526" cy="506291"/>
          </a:xfrm>
          <a:solidFill>
            <a:srgbClr val="3366FF"/>
          </a:solidFill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The COMPASS THGEM design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75" y="734632"/>
            <a:ext cx="6362207" cy="3195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0722" t="20346" r="1223" b="6050"/>
          <a:stretch/>
        </p:blipFill>
        <p:spPr>
          <a:xfrm>
            <a:off x="209549" y="4232959"/>
            <a:ext cx="5514975" cy="213124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 rot="5400000">
            <a:off x="3451328" y="3624471"/>
            <a:ext cx="246937" cy="29966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7873" y="4509237"/>
            <a:ext cx="3845137" cy="1837217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162051" y="2435107"/>
            <a:ext cx="4305300" cy="29582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0" u="none" kern="0" dirty="0" smtClean="0">
                <a:solidFill>
                  <a:prstClr val="black"/>
                </a:solidFill>
                <a:effectLst/>
                <a:latin typeface="Calibri" panose="020F0502020204030204"/>
              </a:rPr>
              <a:t>12 sectors on both top and bottom, 0.7 mm separation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03607" y="3271088"/>
            <a:ext cx="3769739" cy="2585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u="none" dirty="0" smtClean="0">
                <a:solidFill>
                  <a:schemeClr val="tx1"/>
                </a:solidFill>
              </a:rPr>
              <a:t>24 fixation points to guarantee THGEMs flatness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010847" y="1689215"/>
            <a:ext cx="4555261" cy="2958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0" u="none" kern="0" dirty="0" smtClean="0">
                <a:solidFill>
                  <a:prstClr val="black"/>
                </a:solidFill>
                <a:effectLst/>
                <a:latin typeface="Calibri" panose="020F0502020204030204"/>
              </a:rPr>
              <a:t>Thickness: 0.4 mm, hole diameter: 0.4 mm, pitch: 0.8 mm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1731197" y="4494703"/>
            <a:ext cx="2308732" cy="29582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0" u="none" kern="0" dirty="0" smtClean="0">
                <a:solidFill>
                  <a:prstClr val="black"/>
                </a:solidFill>
                <a:effectLst/>
                <a:latin typeface="Calibri" panose="020F0502020204030204"/>
              </a:rPr>
              <a:t>border holes diam.: 0.5 mm</a:t>
            </a:r>
            <a:endParaRPr lang="en-US" sz="1400" i="0" u="none" kern="0" dirty="0">
              <a:solidFill>
                <a:prstClr val="black"/>
              </a:solidFill>
              <a:effectLst/>
              <a:latin typeface="Calibri" panose="020F050202020403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66108" y="5298580"/>
            <a:ext cx="1464497" cy="2585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u="none" dirty="0" smtClean="0">
                <a:solidFill>
                  <a:schemeClr val="tx1"/>
                </a:solidFill>
              </a:rPr>
              <a:t>pillars in PEEK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6486313" y="3053422"/>
            <a:ext cx="3416512" cy="1634443"/>
          </a:xfrm>
          <a:prstGeom prst="rect">
            <a:avLst/>
          </a:prstGeom>
        </p:spPr>
      </p:pic>
      <p:sp>
        <p:nvSpPr>
          <p:cNvPr id="17" name="Date Placeholder 5"/>
          <p:cNvSpPr>
            <a:spLocks noGrp="1"/>
          </p:cNvSpPr>
          <p:nvPr>
            <p:ph type="dt" sz="half" idx="12"/>
          </p:nvPr>
        </p:nvSpPr>
        <p:spPr>
          <a:xfrm>
            <a:off x="205184" y="6495546"/>
            <a:ext cx="7485252" cy="255587"/>
          </a:xfrm>
        </p:spPr>
        <p:txBody>
          <a:bodyPr/>
          <a:lstStyle/>
          <a:p>
            <a:r>
              <a:rPr lang="en-US" dirty="0" smtClean="0"/>
              <a:t>Moscow, 30/07/2018 -  10</a:t>
            </a:r>
            <a:r>
              <a:rPr lang="en-US" baseline="30000" dirty="0" smtClean="0"/>
              <a:t>th</a:t>
            </a:r>
            <a:r>
              <a:rPr lang="en-US" dirty="0" smtClean="0"/>
              <a:t> International Workshop on Ring Imaging </a:t>
            </a:r>
            <a:r>
              <a:rPr lang="en-US" dirty="0" smtClean="0"/>
              <a:t>Cherenkov </a:t>
            </a:r>
            <a:r>
              <a:rPr lang="en-US" dirty="0" smtClean="0"/>
              <a:t>Detectors,  RICH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19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161926" y="712873"/>
            <a:ext cx="9740899" cy="34327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0000FF"/>
              </a:buClr>
              <a:buNone/>
            </a:pPr>
            <a:r>
              <a:rPr lang="en-US" sz="1600" b="0" i="0" u="none" kern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Our thickness uniformity requirements are stricter than those offered by producers </a:t>
            </a:r>
            <a:r>
              <a:rPr lang="en-US" sz="1600" b="0" i="0" u="none" kern="0" dirty="0" smtClean="0"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600" b="0" i="0" kern="0" dirty="0" smtClean="0"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material selection     </a:t>
            </a:r>
            <a:endParaRPr lang="en-US" sz="1600" b="0" i="0" u="none" kern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400050" y="1012419"/>
            <a:ext cx="9401175" cy="4331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0000FF"/>
              </a:buClr>
              <a:buNone/>
            </a:pPr>
            <a:r>
              <a:rPr lang="en-US" sz="1600" b="0" i="0" u="none" kern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50 foils of 1245 mm x 1092 mm  </a:t>
            </a:r>
            <a:r>
              <a:rPr lang="en-US" sz="1600" b="0" i="0" u="none" kern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 cut out borders    800 mm x 800 mm  </a:t>
            </a:r>
            <a:r>
              <a:rPr lang="en-US" sz="1600" b="0" i="0" kern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thickness measurement</a:t>
            </a:r>
            <a:endParaRPr lang="en-US" sz="1600" b="0" i="0" kern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75639" y="6654800"/>
            <a:ext cx="1079500" cy="203200"/>
          </a:xfrm>
        </p:spPr>
        <p:txBody>
          <a:bodyPr/>
          <a:lstStyle/>
          <a:p>
            <a:pPr>
              <a:defRPr/>
            </a:pPr>
            <a:r>
              <a:rPr lang="en-US" smtClean="0"/>
              <a:t>      </a:t>
            </a:r>
          </a:p>
          <a:p>
            <a:pPr>
              <a:defRPr/>
            </a:pPr>
            <a:endParaRPr lang="en-US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752476" y="101807"/>
            <a:ext cx="8010526" cy="506291"/>
          </a:xfrm>
          <a:solidFill>
            <a:srgbClr val="3366FF"/>
          </a:solidFill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THGEM raw material selection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2" y="6457954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1269" y="1276081"/>
            <a:ext cx="3109332" cy="2328842"/>
            <a:chOff x="161926" y="1276081"/>
            <a:chExt cx="2952000" cy="2183096"/>
          </a:xfrm>
        </p:grpSpPr>
        <p:grpSp>
          <p:nvGrpSpPr>
            <p:cNvPr id="6" name="Group 5"/>
            <p:cNvGrpSpPr/>
            <p:nvPr/>
          </p:nvGrpSpPr>
          <p:grpSpPr>
            <a:xfrm>
              <a:off x="161926" y="2865177"/>
              <a:ext cx="2952000" cy="594000"/>
              <a:chOff x="4471878" y="2900400"/>
              <a:chExt cx="4860000" cy="792000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2"/>
              <a:srcRect l="1801" t="59438" r="7348" b="33160"/>
              <a:stretch/>
            </p:blipFill>
            <p:spPr>
              <a:xfrm>
                <a:off x="4480338" y="2900400"/>
                <a:ext cx="4824000" cy="396000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"/>
              <a:srcRect l="1648" t="74101" r="6824" b="18500"/>
              <a:stretch/>
            </p:blipFill>
            <p:spPr>
              <a:xfrm>
                <a:off x="4471878" y="3296400"/>
                <a:ext cx="4860000" cy="396000"/>
              </a:xfrm>
              <a:prstGeom prst="rect">
                <a:avLst/>
              </a:prstGeom>
            </p:spPr>
          </p:pic>
        </p:grpSp>
        <p:grpSp>
          <p:nvGrpSpPr>
            <p:cNvPr id="4" name="Group 3"/>
            <p:cNvGrpSpPr/>
            <p:nvPr/>
          </p:nvGrpSpPr>
          <p:grpSpPr>
            <a:xfrm>
              <a:off x="161926" y="1276081"/>
              <a:ext cx="2952000" cy="1599545"/>
              <a:chOff x="161926" y="1276081"/>
              <a:chExt cx="2952000" cy="159954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/>
              <a:srcRect l="10937" t="53218" r="18969" b="18271"/>
              <a:stretch/>
            </p:blipFill>
            <p:spPr>
              <a:xfrm>
                <a:off x="161926" y="2104081"/>
                <a:ext cx="2952000" cy="771545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4"/>
              <a:srcRect l="2660" t="6722" r="4905" b="24391"/>
              <a:stretch/>
            </p:blipFill>
            <p:spPr>
              <a:xfrm>
                <a:off x="161926" y="1276081"/>
                <a:ext cx="2952000" cy="828000"/>
              </a:xfrm>
              <a:prstGeom prst="rect">
                <a:avLst/>
              </a:prstGeom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0" t="1157" r="15382" b="29255"/>
          <a:stretch/>
        </p:blipFill>
        <p:spPr>
          <a:xfrm>
            <a:off x="4522815" y="1373716"/>
            <a:ext cx="1044057" cy="223120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767" y="1373716"/>
            <a:ext cx="1255654" cy="223227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67" r="24526" b="25459"/>
          <a:stretch/>
        </p:blipFill>
        <p:spPr>
          <a:xfrm>
            <a:off x="5652772" y="1373716"/>
            <a:ext cx="1229183" cy="2240049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6973680" y="1553685"/>
            <a:ext cx="2827545" cy="173441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800" dirty="0" err="1" smtClean="0">
                <a:solidFill>
                  <a:schemeClr val="tx2"/>
                </a:solidFill>
                <a:effectLst/>
              </a:rPr>
              <a:t>Mitutoyo</a:t>
            </a:r>
            <a:r>
              <a:rPr lang="en-US" sz="1800" dirty="0" smtClean="0">
                <a:solidFill>
                  <a:schemeClr val="tx2"/>
                </a:solidFill>
                <a:effectLst/>
              </a:rPr>
              <a:t> </a:t>
            </a:r>
            <a:r>
              <a:rPr lang="en-US" sz="1800" dirty="0">
                <a:solidFill>
                  <a:schemeClr val="tx2"/>
                </a:solidFill>
                <a:effectLst/>
              </a:rPr>
              <a:t>EURO </a:t>
            </a:r>
            <a:r>
              <a:rPr lang="en-US" sz="1800" dirty="0" smtClean="0">
                <a:solidFill>
                  <a:schemeClr val="tx2"/>
                </a:solidFill>
                <a:effectLst/>
              </a:rPr>
              <a:t>CA776</a:t>
            </a:r>
          </a:p>
          <a:p>
            <a:pPr marL="0" indent="0">
              <a:buNone/>
            </a:pPr>
            <a:r>
              <a:rPr lang="en-US" sz="1800" u="none" dirty="0" smtClean="0">
                <a:solidFill>
                  <a:schemeClr val="tx2"/>
                </a:solidFill>
                <a:effectLst/>
              </a:rPr>
              <a:t>coordinate measuring machine with ruby touch probe,</a:t>
            </a:r>
          </a:p>
          <a:p>
            <a:pPr marL="0" indent="0">
              <a:buNone/>
            </a:pPr>
            <a:r>
              <a:rPr lang="en-US" sz="1800" u="none" dirty="0" smtClean="0">
                <a:solidFill>
                  <a:schemeClr val="tx2"/>
                </a:solidFill>
                <a:effectLst/>
              </a:rPr>
              <a:t>hosted in a thermalized room</a:t>
            </a:r>
            <a:endParaRPr lang="it-IT" sz="1800" u="none" dirty="0">
              <a:solidFill>
                <a:schemeClr val="tx2"/>
              </a:solidFill>
              <a:effectLst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/>
          <a:srcRect l="7108" t="5072" r="3998" b="8500"/>
          <a:stretch/>
        </p:blipFill>
        <p:spPr>
          <a:xfrm>
            <a:off x="52219" y="3665890"/>
            <a:ext cx="5224632" cy="258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668" y="3665890"/>
            <a:ext cx="3237922" cy="2040605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81654" y="4086924"/>
            <a:ext cx="2040604" cy="1198538"/>
          </a:xfrm>
          <a:prstGeom prst="rect">
            <a:avLst/>
          </a:prstGeom>
        </p:spPr>
      </p:pic>
      <p:sp>
        <p:nvSpPr>
          <p:cNvPr id="72" name="Content Placeholder 2"/>
          <p:cNvSpPr txBox="1">
            <a:spLocks/>
          </p:cNvSpPr>
          <p:nvPr/>
        </p:nvSpPr>
        <p:spPr bwMode="auto">
          <a:xfrm>
            <a:off x="4573219" y="5779479"/>
            <a:ext cx="5228006" cy="5916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0" u="none" kern="0" dirty="0" smtClean="0">
                <a:solidFill>
                  <a:prstClr val="black"/>
                </a:solidFill>
                <a:effectLst/>
                <a:latin typeface="Calibri" panose="020F0502020204030204"/>
              </a:rPr>
              <a:t>for each foil 36 </a:t>
            </a:r>
            <a:r>
              <a:rPr lang="en-US" sz="1400" i="0" u="none" kern="0" dirty="0">
                <a:solidFill>
                  <a:prstClr val="black"/>
                </a:solidFill>
                <a:effectLst/>
                <a:latin typeface="Calibri" panose="020F0502020204030204"/>
              </a:rPr>
              <a:t>x 36 points in square pattern </a:t>
            </a:r>
            <a:r>
              <a:rPr lang="en-US" sz="1400" i="0" u="none" kern="0" dirty="0" smtClean="0">
                <a:solidFill>
                  <a:prstClr val="black"/>
                </a:solidFill>
                <a:effectLst/>
                <a:latin typeface="Calibri" panose="020F0502020204030204"/>
              </a:rPr>
              <a:t>are measured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0" u="none" kern="0" dirty="0" smtClean="0">
                <a:solidFill>
                  <a:prstClr val="black"/>
                </a:solidFill>
                <a:effectLst/>
                <a:latin typeface="Calibri" panose="020F0502020204030204"/>
              </a:rPr>
              <a:t>2 measurements (direct and reversed) to allow consistency checks.</a:t>
            </a:r>
            <a:endParaRPr lang="en-US" sz="1400" i="0" u="none" kern="0" dirty="0">
              <a:solidFill>
                <a:prstClr val="black"/>
              </a:solidFill>
              <a:effectLst/>
              <a:latin typeface="Calibri" panose="020F0502020204030204"/>
            </a:endParaRPr>
          </a:p>
        </p:txBody>
      </p:sp>
      <p:sp>
        <p:nvSpPr>
          <p:cNvPr id="73" name="Content Placeholder 2"/>
          <p:cNvSpPr txBox="1">
            <a:spLocks/>
          </p:cNvSpPr>
          <p:nvPr/>
        </p:nvSpPr>
        <p:spPr bwMode="auto">
          <a:xfrm>
            <a:off x="6829425" y="5447721"/>
            <a:ext cx="2524932" cy="252661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Clr>
                <a:srgbClr val="FC0128"/>
              </a:buClr>
              <a:buFont typeface="Wingdings" pitchFamily="2" charset="2"/>
              <a:buNone/>
            </a:pPr>
            <a:r>
              <a:rPr lang="en-US" sz="1200" u="none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underpressure</a:t>
            </a:r>
            <a:r>
              <a:rPr lang="en-US" sz="1200" u="none" dirty="0" smtClean="0">
                <a:solidFill>
                  <a:srgbClr val="000000"/>
                </a:solidFill>
                <a:cs typeface="Arial" panose="020B0604020202020204" pitchFamily="34" charset="0"/>
              </a:rPr>
              <a:t> induced flatness</a:t>
            </a:r>
          </a:p>
        </p:txBody>
      </p:sp>
      <p:sp>
        <p:nvSpPr>
          <p:cNvPr id="26" name="Date Placeholder 5"/>
          <p:cNvSpPr>
            <a:spLocks noGrp="1"/>
          </p:cNvSpPr>
          <p:nvPr>
            <p:ph type="dt" sz="half" idx="12"/>
          </p:nvPr>
        </p:nvSpPr>
        <p:spPr>
          <a:xfrm>
            <a:off x="205184" y="6495546"/>
            <a:ext cx="7485252" cy="255587"/>
          </a:xfrm>
        </p:spPr>
        <p:txBody>
          <a:bodyPr/>
          <a:lstStyle/>
          <a:p>
            <a:r>
              <a:rPr lang="en-US" dirty="0" smtClean="0"/>
              <a:t>Moscow, 30/07/2018 -  10</a:t>
            </a:r>
            <a:r>
              <a:rPr lang="en-US" baseline="30000" dirty="0" smtClean="0"/>
              <a:t>th</a:t>
            </a:r>
            <a:r>
              <a:rPr lang="en-US" dirty="0" smtClean="0"/>
              <a:t> International Workshop on Ring Imaging </a:t>
            </a:r>
            <a:r>
              <a:rPr lang="en-US" dirty="0" smtClean="0"/>
              <a:t>Cherenkov </a:t>
            </a:r>
            <a:r>
              <a:rPr lang="en-US" dirty="0" smtClean="0"/>
              <a:t>Detectors,  RICH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l="32079"/>
          <a:stretch/>
        </p:blipFill>
        <p:spPr>
          <a:xfrm>
            <a:off x="56582" y="1043675"/>
            <a:ext cx="4033168" cy="2687095"/>
          </a:xfrm>
          <a:prstGeom prst="rect">
            <a:avLst/>
          </a:prstGeom>
        </p:spPr>
      </p:pic>
      <p:sp>
        <p:nvSpPr>
          <p:cNvPr id="1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823325" y="6489700"/>
            <a:ext cx="1079500" cy="203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     </a:t>
            </a:r>
          </a:p>
          <a:p>
            <a:endParaRPr lang="en-US" dirty="0">
              <a:latin typeface="Times New Roman" pitchFamily="18" charset="0"/>
            </a:endParaRPr>
          </a:p>
        </p:txBody>
      </p:sp>
      <p:sp>
        <p:nvSpPr>
          <p:cNvPr id="17" name="Rectangle 29"/>
          <p:cNvSpPr>
            <a:spLocks noChangeArrowheads="1"/>
          </p:cNvSpPr>
          <p:nvPr/>
        </p:nvSpPr>
        <p:spPr bwMode="auto">
          <a:xfrm>
            <a:off x="753836" y="114300"/>
            <a:ext cx="7904389" cy="700088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800" i="0" u="none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The hybrid </a:t>
            </a:r>
            <a:r>
              <a:rPr lang="en-US" sz="2800" i="0" u="none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THGEM+Micromegas</a:t>
            </a:r>
            <a:r>
              <a:rPr lang="en-US" sz="2800" i="0" u="none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PDs </a:t>
            </a:r>
            <a:endParaRPr lang="en-US" sz="2800" i="0" u="none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2" y="6457954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402969" y="1060807"/>
            <a:ext cx="5258179" cy="3246525"/>
            <a:chOff x="4400171" y="1005840"/>
            <a:chExt cx="5462163" cy="340156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4116" y="1353312"/>
              <a:ext cx="2408218" cy="204628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" t="5080" r="14669" b="4665"/>
            <a:stretch/>
          </p:blipFill>
          <p:spPr>
            <a:xfrm>
              <a:off x="4400171" y="1005840"/>
              <a:ext cx="2916936" cy="3401568"/>
            </a:xfrm>
            <a:prstGeom prst="rect">
              <a:avLst/>
            </a:prstGeom>
          </p:spPr>
        </p:pic>
        <p:cxnSp>
          <p:nvCxnSpPr>
            <p:cNvPr id="16" name="Straight Connector 15"/>
            <p:cNvCxnSpPr/>
            <p:nvPr/>
          </p:nvCxnSpPr>
          <p:spPr>
            <a:xfrm flipH="1" flipV="1">
              <a:off x="7152260" y="1162708"/>
              <a:ext cx="1724027" cy="1921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7030102" y="3302470"/>
              <a:ext cx="1846184" cy="101572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7267492" y="3302469"/>
              <a:ext cx="1390733" cy="4386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 flipV="1">
              <a:off x="7234683" y="2079266"/>
              <a:ext cx="1423543" cy="102186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 Box 73"/>
          <p:cNvSpPr txBox="1">
            <a:spLocks noChangeArrowheads="1"/>
          </p:cNvSpPr>
          <p:nvPr/>
        </p:nvSpPr>
        <p:spPr bwMode="auto">
          <a:xfrm>
            <a:off x="4594462" y="756801"/>
            <a:ext cx="4316116" cy="286874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0" i="0" u="none" dirty="0" smtClean="0">
                <a:solidFill>
                  <a:schemeClr val="tx1"/>
                </a:solidFill>
              </a:rPr>
              <a:t>modular structure: one module = 600x300 mm</a:t>
            </a:r>
            <a:r>
              <a:rPr lang="en-US" sz="1600" b="0" i="0" u="none" baseline="30000" dirty="0" smtClean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8" name="Text Box 73"/>
          <p:cNvSpPr txBox="1">
            <a:spLocks noChangeArrowheads="1"/>
          </p:cNvSpPr>
          <p:nvPr/>
        </p:nvSpPr>
        <p:spPr bwMode="auto">
          <a:xfrm>
            <a:off x="1323293" y="861776"/>
            <a:ext cx="1812965" cy="286874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0" i="0" u="none" dirty="0" smtClean="0">
                <a:solidFill>
                  <a:schemeClr val="tx1"/>
                </a:solidFill>
              </a:rPr>
              <a:t>Hybrid PD scheme</a:t>
            </a:r>
          </a:p>
        </p:txBody>
      </p:sp>
      <p:sp>
        <p:nvSpPr>
          <p:cNvPr id="29" name="Text Box 73"/>
          <p:cNvSpPr txBox="1">
            <a:spLocks noChangeArrowheads="1"/>
          </p:cNvSpPr>
          <p:nvPr/>
        </p:nvSpPr>
        <p:spPr bwMode="auto">
          <a:xfrm>
            <a:off x="213078" y="3769047"/>
            <a:ext cx="3876671" cy="286874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0" i="0" u="none" dirty="0" smtClean="0">
                <a:solidFill>
                  <a:schemeClr val="tx1"/>
                </a:solidFill>
              </a:rPr>
              <a:t>Standard Bulk </a:t>
            </a:r>
            <a:r>
              <a:rPr lang="en-US" sz="1400" b="0" i="0" u="none" dirty="0" err="1" smtClean="0">
                <a:solidFill>
                  <a:schemeClr val="tx1"/>
                </a:solidFill>
              </a:rPr>
              <a:t>Micromegas</a:t>
            </a:r>
            <a:r>
              <a:rPr lang="en-US" sz="1400" b="0" i="0" u="none" dirty="0" smtClean="0">
                <a:solidFill>
                  <a:schemeClr val="tx1"/>
                </a:solidFill>
              </a:rPr>
              <a:t> produced at CERN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83" y="4137749"/>
            <a:ext cx="4379944" cy="2337340"/>
          </a:xfrm>
          <a:prstGeom prst="rect">
            <a:avLst/>
          </a:prstGeom>
        </p:spPr>
      </p:pic>
      <p:sp>
        <p:nvSpPr>
          <p:cNvPr id="36" name="Text Box 73"/>
          <p:cNvSpPr txBox="1">
            <a:spLocks noChangeArrowheads="1"/>
          </p:cNvSpPr>
          <p:nvPr/>
        </p:nvSpPr>
        <p:spPr bwMode="auto">
          <a:xfrm>
            <a:off x="1218036" y="5962447"/>
            <a:ext cx="2834594" cy="286874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0" i="0" u="none" dirty="0" smtClean="0">
                <a:solidFill>
                  <a:schemeClr val="tx1"/>
                </a:solidFill>
              </a:rPr>
              <a:t>good </a:t>
            </a:r>
            <a:r>
              <a:rPr lang="en-US" sz="1400" b="0" i="0" u="none" dirty="0" err="1" smtClean="0">
                <a:solidFill>
                  <a:schemeClr val="tx1"/>
                </a:solidFill>
              </a:rPr>
              <a:t>Micromegas</a:t>
            </a:r>
            <a:r>
              <a:rPr lang="en-US" sz="1400" b="0" i="0" u="none" dirty="0" smtClean="0">
                <a:solidFill>
                  <a:schemeClr val="tx1"/>
                </a:solidFill>
              </a:rPr>
              <a:t> gain uniformity</a:t>
            </a:r>
          </a:p>
        </p:txBody>
      </p:sp>
      <p:cxnSp>
        <p:nvCxnSpPr>
          <p:cNvPr id="31" name="Straight Connector 30"/>
          <p:cNvCxnSpPr/>
          <p:nvPr/>
        </p:nvCxnSpPr>
        <p:spPr bwMode="auto">
          <a:xfrm>
            <a:off x="443819" y="2079266"/>
            <a:ext cx="3306145" cy="0"/>
          </a:xfrm>
          <a:prstGeom prst="line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1857684" y="1809386"/>
            <a:ext cx="53013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0" u="none" dirty="0" err="1">
                <a:solidFill>
                  <a:srgbClr val="0070C0"/>
                </a:solidFill>
              </a:rPr>
              <a:t>CsI</a:t>
            </a:r>
            <a:endParaRPr lang="en-US" sz="1600" i="0" u="none" dirty="0">
              <a:solidFill>
                <a:srgbClr val="0070C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864607" y="2066566"/>
            <a:ext cx="63699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0" u="none" dirty="0" smtClean="0">
                <a:solidFill>
                  <a:srgbClr val="0070C0"/>
                </a:solidFill>
              </a:rPr>
              <a:t>TH1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854578" y="2516832"/>
            <a:ext cx="63699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0" u="none" dirty="0" smtClean="0">
                <a:solidFill>
                  <a:srgbClr val="0070C0"/>
                </a:solidFill>
              </a:rPr>
              <a:t>TH2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909172" y="3027714"/>
            <a:ext cx="63699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0" u="none" dirty="0" smtClean="0">
                <a:solidFill>
                  <a:srgbClr val="0070C0"/>
                </a:solidFill>
              </a:rPr>
              <a:t>MM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440853" y="1100356"/>
            <a:ext cx="87963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0" u="none" dirty="0" smtClean="0">
                <a:solidFill>
                  <a:srgbClr val="0070C0"/>
                </a:solidFill>
              </a:rPr>
              <a:t>quartz</a:t>
            </a:r>
            <a:endParaRPr lang="en-US" sz="1600" i="0" u="none" dirty="0">
              <a:solidFill>
                <a:srgbClr val="0070C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649931" y="1693013"/>
            <a:ext cx="87963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0" u="none" dirty="0" smtClean="0">
                <a:solidFill>
                  <a:srgbClr val="0070C0"/>
                </a:solidFill>
              </a:rPr>
              <a:t>Drift</a:t>
            </a:r>
            <a:endParaRPr lang="en-US" sz="1600" i="0" u="none" dirty="0">
              <a:solidFill>
                <a:srgbClr val="0070C0"/>
              </a:solidFill>
            </a:endParaRPr>
          </a:p>
        </p:txBody>
      </p:sp>
      <p:sp>
        <p:nvSpPr>
          <p:cNvPr id="34" name="Date Placeholder 5"/>
          <p:cNvSpPr>
            <a:spLocks noGrp="1"/>
          </p:cNvSpPr>
          <p:nvPr>
            <p:ph type="dt" sz="half" idx="12"/>
          </p:nvPr>
        </p:nvSpPr>
        <p:spPr>
          <a:xfrm>
            <a:off x="205184" y="6495546"/>
            <a:ext cx="7485252" cy="255587"/>
          </a:xfrm>
        </p:spPr>
        <p:txBody>
          <a:bodyPr/>
          <a:lstStyle/>
          <a:p>
            <a:r>
              <a:rPr lang="en-US" dirty="0" smtClean="0"/>
              <a:t>Moscow, 30/07/2018 -  10</a:t>
            </a:r>
            <a:r>
              <a:rPr lang="en-US" baseline="30000" dirty="0" smtClean="0"/>
              <a:t>th</a:t>
            </a:r>
            <a:r>
              <a:rPr lang="en-US" dirty="0" smtClean="0"/>
              <a:t> International Workshop on Ring Imaging </a:t>
            </a:r>
            <a:r>
              <a:rPr lang="en-US" dirty="0" smtClean="0"/>
              <a:t>Cherenkov </a:t>
            </a:r>
            <a:r>
              <a:rPr lang="en-US" dirty="0" smtClean="0"/>
              <a:t>Detectors,  RICH 2018</a:t>
            </a:r>
            <a:endParaRPr lang="en-US" dirty="0"/>
          </a:p>
        </p:txBody>
      </p:sp>
      <p:pic>
        <p:nvPicPr>
          <p:cNvPr id="38" name="Picture 6" descr="C:\THGEM\test_beam_2014\pictures\WP_00166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827" y="4221361"/>
            <a:ext cx="1936837" cy="178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পাঠ-বাক্স 13"/>
          <p:cNvSpPr txBox="1"/>
          <p:nvPr/>
        </p:nvSpPr>
        <p:spPr>
          <a:xfrm>
            <a:off x="4399288" y="5904925"/>
            <a:ext cx="1937915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i="0" u="none" dirty="0" smtClean="0">
                <a:solidFill>
                  <a:schemeClr val="tx1"/>
                </a:solidFill>
                <a:latin typeface="Calibri" panose="020F0502020204030204"/>
              </a:rPr>
              <a:t>8mm X 8mm pads</a:t>
            </a:r>
          </a:p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i="0" u="none" dirty="0" smtClean="0">
                <a:solidFill>
                  <a:schemeClr val="tx1"/>
                </a:solidFill>
                <a:latin typeface="Calibri" panose="020F0502020204030204"/>
              </a:rPr>
              <a:t>at positive HV</a:t>
            </a:r>
            <a:endParaRPr lang="en-GB" sz="1600" i="0" u="none" dirty="0">
              <a:solidFill>
                <a:schemeClr val="tx1"/>
              </a:solidFill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4925" y="4287026"/>
            <a:ext cx="3489324" cy="1610081"/>
          </a:xfrm>
          <a:prstGeom prst="rect">
            <a:avLst/>
          </a:prstGeom>
        </p:spPr>
      </p:pic>
      <p:sp>
        <p:nvSpPr>
          <p:cNvPr id="45" name="পাঠ-বাক্স 13"/>
          <p:cNvSpPr txBox="1"/>
          <p:nvPr/>
        </p:nvSpPr>
        <p:spPr>
          <a:xfrm>
            <a:off x="6526699" y="6008253"/>
            <a:ext cx="2977287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i="0" u="none" dirty="0" smtClean="0">
                <a:solidFill>
                  <a:schemeClr val="tx1"/>
                </a:solidFill>
                <a:latin typeface="Calibri" panose="020F0502020204030204"/>
              </a:rPr>
              <a:t>Capacitive coupling </a:t>
            </a:r>
            <a:r>
              <a:rPr lang="en-US" sz="1600" i="0" u="none" dirty="0" smtClean="0">
                <a:solidFill>
                  <a:schemeClr val="tx1"/>
                </a:solidFill>
                <a:latin typeface="Calibri" panose="020F0502020204030204"/>
                <a:sym typeface="Wingdings" panose="05000000000000000000" pitchFamily="2" charset="2"/>
              </a:rPr>
              <a:t> APV25</a:t>
            </a:r>
            <a:endParaRPr lang="en-GB" sz="1600" i="0" u="none" dirty="0">
              <a:solidFill>
                <a:schemeClr val="tx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6148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/>
        </p:nvGrpSpPr>
        <p:grpSpPr>
          <a:xfrm>
            <a:off x="7095850" y="666750"/>
            <a:ext cx="2705375" cy="2770149"/>
            <a:chOff x="7060945" y="1019793"/>
            <a:chExt cx="1975551" cy="2272347"/>
          </a:xfrm>
        </p:grpSpPr>
        <p:grpSp>
          <p:nvGrpSpPr>
            <p:cNvPr id="53" name="Group 52"/>
            <p:cNvGrpSpPr/>
            <p:nvPr/>
          </p:nvGrpSpPr>
          <p:grpSpPr>
            <a:xfrm>
              <a:off x="7060945" y="1019793"/>
              <a:ext cx="1975551" cy="2272347"/>
              <a:chOff x="7060945" y="1305276"/>
              <a:chExt cx="1975551" cy="2272347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060945" y="1305276"/>
                <a:ext cx="1975551" cy="2272347"/>
              </a:xfrm>
              <a:prstGeom prst="rect">
                <a:avLst/>
              </a:prstGeom>
            </p:spPr>
          </p:pic>
          <p:sp>
            <p:nvSpPr>
              <p:cNvPr id="60" name="Rectangle 59"/>
              <p:cNvSpPr/>
              <p:nvPr/>
            </p:nvSpPr>
            <p:spPr>
              <a:xfrm>
                <a:off x="7380312" y="2048444"/>
                <a:ext cx="909801" cy="30043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1800" b="0" i="0" u="none">
                  <a:solidFill>
                    <a:prstClr val="white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 53"/>
                <p:cNvSpPr/>
                <p:nvPr/>
              </p:nvSpPr>
              <p:spPr>
                <a:xfrm>
                  <a:off x="7385393" y="2348880"/>
                  <a:ext cx="140989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PT" sz="1400" i="1" u="none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sz="1400" u="none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𝜹</m:t>
                            </m:r>
                          </m:e>
                          <m:sub>
                            <m:r>
                              <a:rPr lang="pt-PT" sz="1400" u="none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𝒕𝒉𝒊𝒄𝒌𝒏𝒆𝒔𝒔</m:t>
                            </m:r>
                          </m:sub>
                        </m:sSub>
                        <m:r>
                          <a:rPr lang="pt-PT" sz="1400" u="none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pt-PT" sz="1400" u="none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pt-PT" sz="1400" u="none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pt-PT" sz="1400" u="none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  <m:r>
                          <a:rPr lang="pt-PT" sz="1400" u="none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%</m:t>
                        </m:r>
                      </m:oMath>
                    </m:oMathPara>
                  </a14:m>
                  <a:endParaRPr lang="en-GB" sz="1400" b="0" i="0" u="none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mc:Choice>
          <mc:Fallback xmlns="">
            <p:sp>
              <p:nvSpPr>
                <p:cNvPr id="47" name="Rectangle 4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85393" y="2348880"/>
                  <a:ext cx="1526892" cy="307777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5" name="Right Brace 54"/>
            <p:cNvSpPr/>
            <p:nvPr/>
          </p:nvSpPr>
          <p:spPr>
            <a:xfrm rot="16200000">
              <a:off x="8458823" y="2742433"/>
              <a:ext cx="54008" cy="203581"/>
            </a:xfrm>
            <a:prstGeom prst="rightBrace">
              <a:avLst>
                <a:gd name="adj1" fmla="val 36695"/>
                <a:gd name="adj2" fmla="val 4803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1800" b="0" i="0" u="none">
                <a:solidFill>
                  <a:prstClr val="black"/>
                </a:solidFill>
              </a:endParaRPr>
            </a:p>
          </p:txBody>
        </p:sp>
        <p:cxnSp>
          <p:nvCxnSpPr>
            <p:cNvPr id="56" name="Straight Connector 55"/>
            <p:cNvCxnSpPr>
              <a:stCxn id="55" idx="0"/>
            </p:cNvCxnSpPr>
            <p:nvPr/>
          </p:nvCxnSpPr>
          <p:spPr>
            <a:xfrm flipH="1">
              <a:off x="8384036" y="2871228"/>
              <a:ext cx="1" cy="1977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8587617" y="2871859"/>
              <a:ext cx="1" cy="1977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H="1" flipV="1">
              <a:off x="8100392" y="2636912"/>
              <a:ext cx="385435" cy="18030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5" y="619125"/>
            <a:ext cx="2832030" cy="281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75639" y="6654800"/>
            <a:ext cx="1079500" cy="203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      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752476" y="101807"/>
            <a:ext cx="8010526" cy="506291"/>
          </a:xfrm>
          <a:solidFill>
            <a:srgbClr val="3366FF"/>
          </a:solidFill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THGEM raw material selection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2" y="6457954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66229" y="727917"/>
            <a:ext cx="4293510" cy="2768568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184380" y="2311258"/>
            <a:ext cx="2520720" cy="365403"/>
            <a:chOff x="6136848" y="3380845"/>
            <a:chExt cx="2949899" cy="353105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136848" y="3380845"/>
              <a:ext cx="2949899" cy="353105"/>
            </a:xfrm>
            <a:prstGeom prst="rect">
              <a:avLst/>
            </a:prstGeom>
          </p:spPr>
        </p:pic>
        <p:sp>
          <p:nvSpPr>
            <p:cNvPr id="51" name="Rectangle 50"/>
            <p:cNvSpPr/>
            <p:nvPr/>
          </p:nvSpPr>
          <p:spPr>
            <a:xfrm>
              <a:off x="8692358" y="3452499"/>
              <a:ext cx="363685" cy="1925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1800" b="0" i="0" u="none">
                <a:solidFill>
                  <a:prstClr val="white"/>
                </a:solidFill>
              </a:endParaRPr>
            </a:p>
          </p:txBody>
        </p:sp>
      </p:grpSp>
      <p:sp>
        <p:nvSpPr>
          <p:cNvPr id="73" name="Content Placeholder 2"/>
          <p:cNvSpPr txBox="1">
            <a:spLocks/>
          </p:cNvSpPr>
          <p:nvPr/>
        </p:nvSpPr>
        <p:spPr bwMode="auto">
          <a:xfrm>
            <a:off x="3113755" y="3332933"/>
            <a:ext cx="2991769" cy="23894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Clr>
                <a:srgbClr val="FC0128"/>
              </a:buClr>
              <a:buFont typeface="Wingdings" pitchFamily="2" charset="2"/>
              <a:buNone/>
            </a:pPr>
            <a:r>
              <a:rPr lang="en-US" sz="1200" b="0" u="none" dirty="0" smtClean="0">
                <a:solidFill>
                  <a:srgbClr val="000000"/>
                </a:solidFill>
                <a:cs typeface="Arial" panose="020B0604020202020204" pitchFamily="34" charset="0"/>
              </a:rPr>
              <a:t>typical result for a good piece.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6" t="20741" r="10757" b="19539"/>
          <a:stretch/>
        </p:blipFill>
        <p:spPr>
          <a:xfrm>
            <a:off x="3406" y="3491006"/>
            <a:ext cx="3005576" cy="2977789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378821" y="4082880"/>
            <a:ext cx="1249953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none" dirty="0" smtClean="0">
                <a:solidFill>
                  <a:srgbClr val="FF0000"/>
                </a:solidFill>
              </a:rPr>
              <a:t>THGEM 313</a:t>
            </a:r>
            <a:endParaRPr lang="en-US" sz="1400" b="1" u="none" dirty="0">
              <a:solidFill>
                <a:srgbClr val="FF00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78822" y="5276430"/>
            <a:ext cx="1249952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none" dirty="0" smtClean="0">
                <a:solidFill>
                  <a:srgbClr val="FF0000"/>
                </a:solidFill>
              </a:rPr>
              <a:t>THGEM 413</a:t>
            </a:r>
            <a:endParaRPr lang="en-US" sz="1400" b="1" u="none" dirty="0">
              <a:solidFill>
                <a:srgbClr val="FF0000"/>
              </a:solidFill>
            </a:endParaRPr>
          </a:p>
        </p:txBody>
      </p:sp>
      <p:pic>
        <p:nvPicPr>
          <p:cNvPr id="74" name="Picture 3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" t="4267" r="31426" b="6950"/>
          <a:stretch/>
        </p:blipFill>
        <p:spPr bwMode="auto">
          <a:xfrm>
            <a:off x="5791201" y="3489885"/>
            <a:ext cx="4048124" cy="29789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5" name="TextBox 74"/>
          <p:cNvSpPr txBox="1"/>
          <p:nvPr/>
        </p:nvSpPr>
        <p:spPr>
          <a:xfrm>
            <a:off x="6105524" y="5753157"/>
            <a:ext cx="918122" cy="4247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u="none" dirty="0" smtClean="0">
                <a:solidFill>
                  <a:srgbClr val="FF0000"/>
                </a:solidFill>
              </a:rPr>
              <a:t>49</a:t>
            </a:r>
            <a:r>
              <a:rPr lang="en-US" sz="1200" b="1" u="none" dirty="0" smtClean="0">
                <a:solidFill>
                  <a:srgbClr val="FF0000"/>
                </a:solidFill>
              </a:rPr>
              <a:t> </a:t>
            </a:r>
            <a:r>
              <a:rPr lang="en-US" sz="1200" b="1" u="none" dirty="0" err="1" smtClean="0">
                <a:solidFill>
                  <a:srgbClr val="FF0000"/>
                </a:solidFill>
              </a:rPr>
              <a:t>p.cs</a:t>
            </a:r>
            <a:endParaRPr lang="en-US" sz="1200" b="1" u="none" dirty="0" smtClean="0">
              <a:solidFill>
                <a:srgbClr val="FF0000"/>
              </a:solidFill>
            </a:endParaRPr>
          </a:p>
          <a:p>
            <a:r>
              <a:rPr lang="en-US" sz="1200" u="none" dirty="0" smtClean="0">
                <a:solidFill>
                  <a:srgbClr val="FF0000"/>
                </a:solidFill>
              </a:rPr>
              <a:t>2%&lt;</a:t>
            </a:r>
            <a:r>
              <a:rPr lang="el-GR" sz="1200" u="none" dirty="0" smtClean="0">
                <a:solidFill>
                  <a:srgbClr val="FF0000"/>
                </a:solidFill>
                <a:latin typeface="Calibri"/>
              </a:rPr>
              <a:t>δ</a:t>
            </a:r>
            <a:r>
              <a:rPr lang="en-US" sz="1200" u="none" dirty="0" smtClean="0">
                <a:solidFill>
                  <a:srgbClr val="FF0000"/>
                </a:solidFill>
              </a:rPr>
              <a:t>&lt;3%</a:t>
            </a:r>
            <a:endParaRPr lang="en-US" sz="1200" b="1" u="none" dirty="0">
              <a:solidFill>
                <a:srgbClr val="FF0000"/>
              </a:solidFill>
            </a:endParaRPr>
          </a:p>
        </p:txBody>
      </p:sp>
      <p:sp>
        <p:nvSpPr>
          <p:cNvPr id="76" name="Content Placeholder 2"/>
          <p:cNvSpPr txBox="1">
            <a:spLocks/>
          </p:cNvSpPr>
          <p:nvPr/>
        </p:nvSpPr>
        <p:spPr bwMode="auto">
          <a:xfrm>
            <a:off x="2951371" y="4314066"/>
            <a:ext cx="2820319" cy="1039741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Clr>
                <a:srgbClr val="FC0128"/>
              </a:buClr>
              <a:buFont typeface="Wingdings" pitchFamily="2" charset="2"/>
              <a:buNone/>
            </a:pPr>
            <a:r>
              <a:rPr lang="en-US" sz="1200" b="0" u="none" dirty="0" smtClean="0">
                <a:solidFill>
                  <a:srgbClr val="000000"/>
                </a:solidFill>
                <a:cs typeface="Arial" panose="020B0604020202020204" pitchFamily="34" charset="0"/>
              </a:rPr>
              <a:t>from each foil </a:t>
            </a:r>
            <a:r>
              <a:rPr lang="en-US" sz="1200" b="0" u="none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twoTHGEMS</a:t>
            </a:r>
            <a:r>
              <a:rPr lang="en-US" sz="1200" b="0" u="none" dirty="0" smtClean="0">
                <a:solidFill>
                  <a:srgbClr val="000000"/>
                </a:solidFill>
                <a:cs typeface="Arial" panose="020B0604020202020204" pitchFamily="34" charset="0"/>
              </a:rPr>
              <a:t> can be produced:</a:t>
            </a:r>
          </a:p>
          <a:p>
            <a:pPr marL="0" lvl="1" indent="0">
              <a:buClr>
                <a:srgbClr val="FC0128"/>
              </a:buClr>
              <a:buFont typeface="Wingdings" pitchFamily="2" charset="2"/>
              <a:buNone/>
            </a:pPr>
            <a:r>
              <a:rPr lang="en-US" sz="1200" b="0" u="none" dirty="0" smtClean="0">
                <a:solidFill>
                  <a:srgbClr val="000000"/>
                </a:solidFill>
                <a:cs typeface="Arial" panose="020B0604020202020204" pitchFamily="34" charset="0"/>
              </a:rPr>
              <a:t>50 foils </a:t>
            </a:r>
            <a:r>
              <a:rPr lang="en-US" sz="1200" b="0" u="none" dirty="0" smtClean="0">
                <a:solidFill>
                  <a:srgbClr val="00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 100 raw THGEM </a:t>
            </a:r>
            <a:r>
              <a:rPr lang="en-US" sz="1200" b="0" u="none" dirty="0" err="1" smtClean="0">
                <a:solidFill>
                  <a:srgbClr val="00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pcb</a:t>
            </a:r>
            <a:endParaRPr lang="en-US" sz="1200" b="0" u="none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1" indent="0">
              <a:buClr>
                <a:srgbClr val="FC0128"/>
              </a:buClr>
              <a:buFont typeface="Wingdings" pitchFamily="2" charset="2"/>
              <a:buNone/>
            </a:pPr>
            <a:r>
              <a:rPr lang="en-US" sz="1200" b="0" u="none" dirty="0" smtClean="0">
                <a:solidFill>
                  <a:srgbClr val="000000"/>
                </a:solidFill>
                <a:cs typeface="Arial" panose="020B0604020202020204" pitchFamily="34" charset="0"/>
              </a:rPr>
              <a:t>THGEM </a:t>
            </a:r>
            <a:r>
              <a:rPr lang="en-US" sz="1200" b="0" u="none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pcb</a:t>
            </a:r>
            <a:r>
              <a:rPr lang="en-US" sz="1200" b="0" u="none" dirty="0" smtClean="0">
                <a:solidFill>
                  <a:srgbClr val="000000"/>
                </a:solidFill>
                <a:cs typeface="Arial" panose="020B0604020202020204" pitchFamily="34" charset="0"/>
              </a:rPr>
              <a:t> size = 620 mm x 320 mm,</a:t>
            </a:r>
          </a:p>
          <a:p>
            <a:pPr marL="0" lvl="1" indent="0">
              <a:buClr>
                <a:srgbClr val="FC0128"/>
              </a:buClr>
              <a:buFont typeface="Wingdings" pitchFamily="2" charset="2"/>
              <a:buNone/>
            </a:pPr>
            <a:r>
              <a:rPr lang="en-US" sz="1200" b="0" u="none" dirty="0" smtClean="0">
                <a:solidFill>
                  <a:srgbClr val="000000"/>
                </a:solidFill>
                <a:cs typeface="Arial" panose="020B0604020202020204" pitchFamily="34" charset="0"/>
              </a:rPr>
              <a:t>active area = 581 mm x 287 mm</a:t>
            </a:r>
          </a:p>
          <a:p>
            <a:pPr marL="0" lvl="1" indent="0">
              <a:buClr>
                <a:srgbClr val="FC0128"/>
              </a:buClr>
              <a:buFont typeface="Wingdings" pitchFamily="2" charset="2"/>
              <a:buNone/>
            </a:pPr>
            <a:endParaRPr lang="en-US" sz="1200" b="0" u="none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1" name="Content Placeholder 2"/>
          <p:cNvSpPr txBox="1">
            <a:spLocks/>
          </p:cNvSpPr>
          <p:nvPr/>
        </p:nvSpPr>
        <p:spPr bwMode="auto">
          <a:xfrm>
            <a:off x="7195441" y="3794137"/>
            <a:ext cx="2275461" cy="23894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Clr>
                <a:srgbClr val="FC0128"/>
              </a:buClr>
              <a:buFont typeface="Wingdings" pitchFamily="2" charset="2"/>
              <a:buNone/>
            </a:pPr>
            <a:r>
              <a:rPr lang="el-GR" sz="1200" b="0" u="none" dirty="0" smtClean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δ</a:t>
            </a:r>
            <a:r>
              <a:rPr lang="en-US" sz="1200" b="0" u="none" dirty="0" smtClean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 for the 100 raw THGEM </a:t>
            </a:r>
            <a:r>
              <a:rPr lang="en-US" sz="1200" b="0" u="none" dirty="0" err="1" smtClean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pcb</a:t>
            </a:r>
            <a:r>
              <a:rPr lang="en-US" sz="1200" b="0" u="none" dirty="0" smtClean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 (%)</a:t>
            </a:r>
            <a:endParaRPr lang="en-US" sz="1200" b="0" u="none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3" name="Content Placeholder 2"/>
          <p:cNvSpPr txBox="1">
            <a:spLocks/>
          </p:cNvSpPr>
          <p:nvPr/>
        </p:nvSpPr>
        <p:spPr bwMode="auto">
          <a:xfrm>
            <a:off x="2994233" y="5758053"/>
            <a:ext cx="2734594" cy="605124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Clr>
                <a:srgbClr val="FC0128"/>
              </a:buClr>
              <a:buFont typeface="Wingdings" pitchFamily="2" charset="2"/>
              <a:buNone/>
            </a:pPr>
            <a:r>
              <a:rPr lang="en-US" sz="1800" u="none" dirty="0" smtClean="0">
                <a:solidFill>
                  <a:srgbClr val="FF0000"/>
                </a:solidFill>
                <a:cs typeface="Arial" panose="020B0604020202020204" pitchFamily="34" charset="0"/>
              </a:rPr>
              <a:t>60 THGEMs have been produced by ELTOS</a:t>
            </a:r>
          </a:p>
          <a:p>
            <a:pPr marL="0" lvl="1" indent="0">
              <a:buClr>
                <a:srgbClr val="FC0128"/>
              </a:buClr>
              <a:buFont typeface="Wingdings" pitchFamily="2" charset="2"/>
              <a:buNone/>
            </a:pPr>
            <a:endParaRPr lang="en-US" sz="1200" b="0" u="none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 bwMode="auto">
          <a:xfrm>
            <a:off x="3159231" y="3659818"/>
            <a:ext cx="2434096" cy="58176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Clr>
                <a:srgbClr val="FC0128"/>
              </a:buClr>
              <a:buFont typeface="Wingdings" pitchFamily="2" charset="2"/>
              <a:buNone/>
            </a:pPr>
            <a:r>
              <a:rPr lang="en-US" sz="1200" u="none" dirty="0" smtClean="0">
                <a:solidFill>
                  <a:srgbClr val="FF0000"/>
                </a:solidFill>
                <a:cs typeface="Arial" panose="020B0604020202020204" pitchFamily="34" charset="0"/>
              </a:rPr>
              <a:t>all foils have been labelled and measured </a:t>
            </a:r>
            <a:r>
              <a:rPr lang="en-US" sz="1200" u="none" dirty="0" smtClean="0">
                <a:solidFill>
                  <a:srgbClr val="FF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200" u="none" dirty="0" smtClean="0">
                <a:solidFill>
                  <a:srgbClr val="FF0000"/>
                </a:solidFill>
                <a:cs typeface="Arial" panose="020B0604020202020204" pitchFamily="34" charset="0"/>
              </a:rPr>
              <a:t>database of local thickness of all THGEMS</a:t>
            </a:r>
          </a:p>
          <a:p>
            <a:pPr marL="0" lvl="1" indent="0">
              <a:buClr>
                <a:srgbClr val="FC0128"/>
              </a:buClr>
              <a:buFont typeface="Wingdings" pitchFamily="2" charset="2"/>
              <a:buNone/>
            </a:pPr>
            <a:endParaRPr lang="en-US" sz="1600" u="none" dirty="0" smtClean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marL="0" lvl="1" indent="0">
              <a:buClr>
                <a:srgbClr val="FC0128"/>
              </a:buClr>
              <a:buFont typeface="Wingdings" pitchFamily="2" charset="2"/>
              <a:buNone/>
            </a:pPr>
            <a:endParaRPr lang="en-US" sz="1200" b="0" u="none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 flipH="1" flipV="1">
            <a:off x="2523477" y="4257675"/>
            <a:ext cx="485505" cy="980718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4" name="Straight Arrow Connector 63"/>
          <p:cNvCxnSpPr/>
          <p:nvPr/>
        </p:nvCxnSpPr>
        <p:spPr bwMode="auto">
          <a:xfrm flipH="1">
            <a:off x="2523477" y="5238393"/>
            <a:ext cx="485505" cy="362307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Date Placeholder 5"/>
          <p:cNvSpPr>
            <a:spLocks noGrp="1"/>
          </p:cNvSpPr>
          <p:nvPr>
            <p:ph type="dt" sz="half" idx="12"/>
          </p:nvPr>
        </p:nvSpPr>
        <p:spPr>
          <a:xfrm>
            <a:off x="205184" y="6495546"/>
            <a:ext cx="7485252" cy="255587"/>
          </a:xfrm>
        </p:spPr>
        <p:txBody>
          <a:bodyPr/>
          <a:lstStyle/>
          <a:p>
            <a:r>
              <a:rPr lang="en-US" dirty="0" smtClean="0"/>
              <a:t>Moscow, 30/07/2018 -  10</a:t>
            </a:r>
            <a:r>
              <a:rPr lang="en-US" baseline="30000" dirty="0" smtClean="0"/>
              <a:t>th</a:t>
            </a:r>
            <a:r>
              <a:rPr lang="en-US" dirty="0" smtClean="0"/>
              <a:t> International Workshop on Ring Imaging </a:t>
            </a:r>
            <a:r>
              <a:rPr lang="en-US" dirty="0" smtClean="0"/>
              <a:t>Cherenkov </a:t>
            </a:r>
            <a:r>
              <a:rPr lang="en-US" dirty="0" smtClean="0"/>
              <a:t>Detectors,  RICH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3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9"/>
          <p:cNvSpPr>
            <a:spLocks noChangeArrowheads="1"/>
          </p:cNvSpPr>
          <p:nvPr/>
        </p:nvSpPr>
        <p:spPr bwMode="auto">
          <a:xfrm>
            <a:off x="792148" y="138954"/>
            <a:ext cx="7896225" cy="526691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800" i="0" u="none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Production of the THGEMs at ELTOS</a:t>
            </a:r>
            <a:endParaRPr lang="en-US" sz="2800" i="0" u="none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1026" name="Picture 2" descr="C:\COMPASS_2\COMPASS_25_09_2014\THGEM_600x300\incision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8" t="43406" r="16864" b="-244"/>
          <a:stretch/>
        </p:blipFill>
        <p:spPr bwMode="auto">
          <a:xfrm>
            <a:off x="6431636" y="902034"/>
            <a:ext cx="3427575" cy="183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COMPASS_2\COMPASS_25_09_2014\THGEM_600x300\svilupp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2" r="3323" b="7911"/>
          <a:stretch/>
        </p:blipFill>
        <p:spPr bwMode="auto">
          <a:xfrm>
            <a:off x="3261378" y="862588"/>
            <a:ext cx="3081591" cy="187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COMPASS_2\COMPASS_25_09_2014\THGEM_600x300\stampa-ldi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6" t="27243" r="8908" b="126"/>
          <a:stretch/>
        </p:blipFill>
        <p:spPr bwMode="auto">
          <a:xfrm>
            <a:off x="98723" y="854475"/>
            <a:ext cx="2988000" cy="18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COMPASS_2\COMPASS_25_09_2014\THGEM_600x300\strippaggio-dry-fil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3" y="2764663"/>
            <a:ext cx="3059614" cy="203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21820" y="2764663"/>
            <a:ext cx="2541803" cy="348931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Clr>
                <a:srgbClr val="FC0128"/>
              </a:buClr>
              <a:buFont typeface="Wingdings" pitchFamily="2" charset="2"/>
              <a:buNone/>
            </a:pPr>
            <a:r>
              <a:rPr lang="en-US" sz="1800" u="none" dirty="0" smtClean="0">
                <a:solidFill>
                  <a:srgbClr val="000000"/>
                </a:solidFill>
                <a:cs typeface="Arial" panose="020B0604020202020204" pitchFamily="34" charset="0"/>
              </a:rPr>
              <a:t>stripping dry-film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3674828" y="862588"/>
            <a:ext cx="1630597" cy="348931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Clr>
                <a:srgbClr val="FC0128"/>
              </a:buClr>
              <a:buFont typeface="Wingdings" pitchFamily="2" charset="2"/>
              <a:buNone/>
            </a:pPr>
            <a:r>
              <a:rPr lang="en-US" sz="1800" u="none" dirty="0" smtClean="0">
                <a:solidFill>
                  <a:srgbClr val="000000"/>
                </a:solidFill>
                <a:cs typeface="Arial" panose="020B0604020202020204" pitchFamily="34" charset="0"/>
              </a:rPr>
              <a:t>development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8422149" y="906471"/>
            <a:ext cx="1059237" cy="348931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Clr>
                <a:srgbClr val="FC0128"/>
              </a:buClr>
              <a:buFont typeface="Wingdings" pitchFamily="2" charset="2"/>
              <a:buNone/>
            </a:pPr>
            <a:r>
              <a:rPr lang="en-US" sz="1800" u="none" dirty="0" smtClean="0">
                <a:solidFill>
                  <a:srgbClr val="000000"/>
                </a:solidFill>
                <a:cs typeface="Arial" panose="020B0604020202020204" pitchFamily="34" charset="0"/>
              </a:rPr>
              <a:t>etching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246308" y="862588"/>
            <a:ext cx="1912029" cy="348931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Clr>
                <a:srgbClr val="FC0128"/>
              </a:buClr>
              <a:buFont typeface="Wingdings" pitchFamily="2" charset="2"/>
              <a:buNone/>
            </a:pPr>
            <a:r>
              <a:rPr lang="en-US" sz="1800" u="none" dirty="0" smtClean="0">
                <a:solidFill>
                  <a:srgbClr val="000000"/>
                </a:solidFill>
                <a:cs typeface="Arial" panose="020B0604020202020204" pitchFamily="34" charset="0"/>
              </a:rPr>
              <a:t>image transfer</a:t>
            </a:r>
          </a:p>
        </p:txBody>
      </p:sp>
      <p:pic>
        <p:nvPicPr>
          <p:cNvPr id="14" name="Picture 3" descr="C:\COMPASS_2\COMPASS_25_09_2014\THGEM_600x300\foratura-posalux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379" y="2798790"/>
            <a:ext cx="3245765" cy="216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COMPASS_2\COMPASS_25_09_2014\THGEM_600x300\foratura-posalux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446" y="2798793"/>
            <a:ext cx="3245765" cy="216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7257757" y="2706685"/>
            <a:ext cx="2589130" cy="348931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Clr>
                <a:srgbClr val="FC0128"/>
              </a:buClr>
              <a:buFont typeface="Wingdings" pitchFamily="2" charset="2"/>
              <a:buNone/>
            </a:pPr>
            <a:r>
              <a:rPr lang="en-US" sz="1800" u="none" dirty="0" smtClean="0">
                <a:solidFill>
                  <a:srgbClr val="000000"/>
                </a:solidFill>
                <a:cs typeface="Arial" panose="020B0604020202020204" pitchFamily="34" charset="0"/>
              </a:rPr>
              <a:t>multi-spindle drilling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3507608" y="4610220"/>
            <a:ext cx="1294565" cy="348931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Clr>
                <a:srgbClr val="FC0128"/>
              </a:buClr>
              <a:buFont typeface="Wingdings" pitchFamily="2" charset="2"/>
              <a:buNone/>
            </a:pPr>
            <a:r>
              <a:rPr lang="en-US" sz="1800" u="none" dirty="0" smtClean="0">
                <a:solidFill>
                  <a:srgbClr val="000000"/>
                </a:solidFill>
                <a:cs typeface="Arial" panose="020B0604020202020204" pitchFamily="34" charset="0"/>
              </a:rPr>
              <a:t>mounting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42768" y="5031405"/>
            <a:ext cx="3843243" cy="1421928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1600" u="none" dirty="0" smtClean="0">
                <a:solidFill>
                  <a:schemeClr val="tx1"/>
                </a:solidFill>
              </a:rPr>
              <a:t>In Trieste a specific cleaning procedure is applied : polish with fine grain pumice powder, pressure water cleaning, ultrasonic Bath with Sonica PCB solution (PH11), distilled water rinsing and oven @ 160 </a:t>
            </a:r>
            <a:r>
              <a:rPr lang="en-GB" sz="1600" u="none" dirty="0" smtClean="0">
                <a:solidFill>
                  <a:schemeClr val="tx1"/>
                </a:solidFill>
              </a:rPr>
              <a:t>ºC</a:t>
            </a:r>
            <a:endParaRPr lang="en-US" sz="700" dirty="0" smtClean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682" y="5008788"/>
            <a:ext cx="1969018" cy="14445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986548"/>
            <a:ext cx="1972511" cy="14618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4" name="Right Arrow 23"/>
          <p:cNvSpPr/>
          <p:nvPr/>
        </p:nvSpPr>
        <p:spPr>
          <a:xfrm>
            <a:off x="7642098" y="5475170"/>
            <a:ext cx="48920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5" name="Picture 2" descr="C:\Users\Dallator\Old Disk_C\U_local\Ucomplete\slides\slides\REFEREE\2013_referee_Firenze_09092013\DSCN4926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3"/>
          <a:stretch/>
        </p:blipFill>
        <p:spPr bwMode="auto">
          <a:xfrm rot="5400000">
            <a:off x="184886" y="4614503"/>
            <a:ext cx="1752667" cy="1924995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Date Placeholder 5"/>
          <p:cNvSpPr>
            <a:spLocks noGrp="1"/>
          </p:cNvSpPr>
          <p:nvPr>
            <p:ph type="dt" sz="half" idx="12"/>
          </p:nvPr>
        </p:nvSpPr>
        <p:spPr>
          <a:xfrm>
            <a:off x="205184" y="6495546"/>
            <a:ext cx="7485252" cy="255587"/>
          </a:xfrm>
        </p:spPr>
        <p:txBody>
          <a:bodyPr/>
          <a:lstStyle/>
          <a:p>
            <a:r>
              <a:rPr lang="en-US" dirty="0" smtClean="0"/>
              <a:t>Moscow, 30/07/2018 -  10</a:t>
            </a:r>
            <a:r>
              <a:rPr lang="en-US" baseline="30000" dirty="0" smtClean="0"/>
              <a:t>th</a:t>
            </a:r>
            <a:r>
              <a:rPr lang="en-US" dirty="0" smtClean="0"/>
              <a:t> International Workshop on Ring Imaging </a:t>
            </a:r>
            <a:r>
              <a:rPr lang="en-US" dirty="0" smtClean="0"/>
              <a:t>Cherenkov </a:t>
            </a:r>
            <a:r>
              <a:rPr lang="en-US" dirty="0" smtClean="0"/>
              <a:t>Detectors,  RICH 2018</a:t>
            </a:r>
            <a:endParaRPr lang="en-US" dirty="0"/>
          </a:p>
        </p:txBody>
      </p:sp>
      <p:sp>
        <p:nvSpPr>
          <p:cNvPr id="2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2" y="6457954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</p:spTree>
    <p:extLst>
      <p:ext uri="{BB962C8B-B14F-4D97-AF65-F5344CB8AC3E}">
        <p14:creationId xmlns:p14="http://schemas.microsoft.com/office/powerpoint/2010/main" val="372673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T:\foto_upgrade\IMG_49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704" y="640080"/>
            <a:ext cx="3366135" cy="22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THGEM\upgrade\PeG ZOZZO\Workspaces\Area di lavoro\images-600x600\Fili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2" t="22558" r="22690" b="6597"/>
          <a:stretch/>
        </p:blipFill>
        <p:spPr bwMode="auto">
          <a:xfrm rot="21098300">
            <a:off x="343729" y="1074763"/>
            <a:ext cx="3081911" cy="207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75639" y="6654800"/>
            <a:ext cx="1079500" cy="203200"/>
          </a:xfrm>
        </p:spPr>
        <p:txBody>
          <a:bodyPr/>
          <a:lstStyle/>
          <a:p>
            <a:pPr>
              <a:defRPr/>
            </a:pPr>
            <a:r>
              <a:rPr lang="en-US" smtClean="0"/>
              <a:t>      </a:t>
            </a:r>
          </a:p>
          <a:p>
            <a:pPr>
              <a:defRPr/>
            </a:pPr>
            <a:endParaRPr lang="en-US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2" y="6457954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762090" y="121608"/>
            <a:ext cx="8010526" cy="506291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9pPr>
          </a:lstStyle>
          <a:p>
            <a:r>
              <a:rPr lang="en-US" sz="3200" i="0" u="none" kern="0" dirty="0" smtClean="0">
                <a:solidFill>
                  <a:srgbClr val="FFFF00"/>
                </a:solidFill>
              </a:rPr>
              <a:t>mechanical frames and wires</a:t>
            </a:r>
            <a:endParaRPr lang="en-US" sz="3200" i="0" u="none" kern="0" dirty="0">
              <a:solidFill>
                <a:srgbClr val="FFFF00"/>
              </a:solidFill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323850" y="713623"/>
            <a:ext cx="3173852" cy="54074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0000FF"/>
              </a:buClr>
              <a:buNone/>
            </a:pPr>
            <a:r>
              <a:rPr lang="en-US" sz="1400" b="0" i="0" u="none" kern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drift and field wires: </a:t>
            </a:r>
            <a:r>
              <a:rPr lang="en-US" sz="1400" b="0" i="0" u="none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Cu-Be, Au coated</a:t>
            </a:r>
          </a:p>
          <a:p>
            <a:pPr marL="0" indent="0">
              <a:buClr>
                <a:srgbClr val="0000FF"/>
              </a:buClr>
              <a:buFont typeface="Wingdings" pitchFamily="2" charset="2"/>
              <a:buNone/>
            </a:pPr>
            <a:r>
              <a:rPr lang="en-US" sz="1400" b="0" i="0" u="none" kern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 mm pitch, 100 µm diam.</a:t>
            </a:r>
            <a:endParaRPr lang="en-US" sz="1400" b="0" i="0" u="none" kern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2085975" y="1676400"/>
            <a:ext cx="1028700" cy="361950"/>
          </a:xfrm>
          <a:prstGeom prst="line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2028825" y="1716922"/>
            <a:ext cx="1028700" cy="361950"/>
          </a:xfrm>
          <a:prstGeom prst="line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1990725" y="1762125"/>
            <a:ext cx="1028700" cy="361950"/>
          </a:xfrm>
          <a:prstGeom prst="line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1915538" y="1800225"/>
            <a:ext cx="1028700" cy="361950"/>
          </a:xfrm>
          <a:prstGeom prst="line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Arrow Connector 6"/>
          <p:cNvCxnSpPr>
            <a:stCxn id="24" idx="0"/>
          </p:cNvCxnSpPr>
          <p:nvPr/>
        </p:nvCxnSpPr>
        <p:spPr bwMode="auto">
          <a:xfrm flipH="1" flipV="1">
            <a:off x="6394349" y="2447927"/>
            <a:ext cx="219693" cy="391903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222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H="1" flipV="1">
            <a:off x="5534026" y="2714627"/>
            <a:ext cx="1057890" cy="125205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222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flipH="1">
            <a:off x="2762250" y="983995"/>
            <a:ext cx="735452" cy="959107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222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>
            <a:off x="2828926" y="1962151"/>
            <a:ext cx="2619375" cy="161925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222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>
            <a:stCxn id="19" idx="3"/>
          </p:cNvCxnSpPr>
          <p:nvPr/>
        </p:nvCxnSpPr>
        <p:spPr bwMode="auto">
          <a:xfrm>
            <a:off x="3497702" y="983995"/>
            <a:ext cx="1198123" cy="732927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222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077" name="Picture 5" descr="T:\foto_upgrade\IMG_49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817" y="713622"/>
            <a:ext cx="3095409" cy="206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5876455" y="650659"/>
            <a:ext cx="1658438" cy="299492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0000FF"/>
              </a:buClr>
              <a:buFont typeface="Wingdings" pitchFamily="2" charset="2"/>
              <a:buNone/>
            </a:pPr>
            <a:r>
              <a:rPr lang="en-US" sz="1400" b="0" i="0" u="none" kern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manual soldering</a:t>
            </a:r>
            <a:endParaRPr lang="en-US" sz="1400" b="0" i="0" u="none" kern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80" name="Picture 8" descr="C:\THGEM\upgrade\PeG ZOZZO\Workspaces\Area di lavoro\images-600x600\telaio-pad-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7" t="22500" r="22173" b="7420"/>
          <a:stretch/>
        </p:blipFill>
        <p:spPr bwMode="auto">
          <a:xfrm rot="232506">
            <a:off x="143960" y="3711022"/>
            <a:ext cx="3999298" cy="261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T:\foto_upgrade\IMG_495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4" t="15277" r="3870" b="4191"/>
          <a:stretch/>
        </p:blipFill>
        <p:spPr bwMode="auto">
          <a:xfrm>
            <a:off x="4096763" y="3171419"/>
            <a:ext cx="5429113" cy="321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5983980" y="2839830"/>
            <a:ext cx="1260123" cy="299492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0000FF"/>
              </a:buClr>
              <a:buFont typeface="Wingdings" pitchFamily="2" charset="2"/>
              <a:buNone/>
            </a:pPr>
            <a:r>
              <a:rPr lang="en-US" sz="1400" b="0" i="0" u="none" kern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tension meter</a:t>
            </a:r>
            <a:endParaRPr lang="en-US" sz="1400" b="0" i="0" u="none" kern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Date Placeholder 5"/>
          <p:cNvSpPr>
            <a:spLocks noGrp="1"/>
          </p:cNvSpPr>
          <p:nvPr>
            <p:ph type="dt" sz="half" idx="12"/>
          </p:nvPr>
        </p:nvSpPr>
        <p:spPr>
          <a:xfrm>
            <a:off x="205184" y="6495546"/>
            <a:ext cx="7485252" cy="255587"/>
          </a:xfrm>
        </p:spPr>
        <p:txBody>
          <a:bodyPr/>
          <a:lstStyle/>
          <a:p>
            <a:r>
              <a:rPr lang="en-US" dirty="0" smtClean="0"/>
              <a:t>Moscow, 30/07/2018 -  10</a:t>
            </a:r>
            <a:r>
              <a:rPr lang="en-US" baseline="30000" dirty="0" smtClean="0"/>
              <a:t>th</a:t>
            </a:r>
            <a:r>
              <a:rPr lang="en-US" dirty="0" smtClean="0"/>
              <a:t> International Workshop on Ring Imaging </a:t>
            </a:r>
            <a:r>
              <a:rPr lang="en-US" dirty="0" smtClean="0"/>
              <a:t>Cherenkov </a:t>
            </a:r>
            <a:r>
              <a:rPr lang="en-US" dirty="0" smtClean="0"/>
              <a:t>Detectors,  RICH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83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75639" y="6654800"/>
            <a:ext cx="1079500" cy="203200"/>
          </a:xfrm>
        </p:spPr>
        <p:txBody>
          <a:bodyPr/>
          <a:lstStyle/>
          <a:p>
            <a:pPr>
              <a:defRPr/>
            </a:pPr>
            <a:r>
              <a:rPr lang="en-US" smtClean="0"/>
              <a:t>      </a:t>
            </a:r>
          </a:p>
          <a:p>
            <a:pPr>
              <a:defRPr/>
            </a:pPr>
            <a:endParaRPr lang="en-US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1" y="55961"/>
            <a:ext cx="8010526" cy="640834"/>
          </a:xfrm>
          <a:solidFill>
            <a:srgbClr val="3366FF"/>
          </a:solidFill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field shaping electrodes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2" y="6457954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6379"/>
            <a:ext cx="3476625" cy="32102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5" r="30166" b="1901"/>
          <a:stretch/>
        </p:blipFill>
        <p:spPr>
          <a:xfrm>
            <a:off x="3472657" y="738185"/>
            <a:ext cx="1307829" cy="3220969"/>
          </a:xfrm>
          <a:prstGeom prst="rect">
            <a:avLst/>
          </a:prstGeom>
        </p:spPr>
      </p:pic>
      <p:pic>
        <p:nvPicPr>
          <p:cNvPr id="17" name="Picture 16"/>
          <p:cNvPicPr>
            <a:picLocks noGrp="1" noChangeAspect="1"/>
          </p:cNvPicPr>
          <p:nvPr isPhoto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6" r="30205" b="1773"/>
          <a:stretch/>
        </p:blipFill>
        <p:spPr>
          <a:xfrm>
            <a:off x="4866619" y="790574"/>
            <a:ext cx="1535896" cy="3168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Grp="1" noChangeAspect="1"/>
          </p:cNvPicPr>
          <p:nvPr isPhoto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9"/>
          <a:stretch/>
        </p:blipFill>
        <p:spPr>
          <a:xfrm>
            <a:off x="6476735" y="738185"/>
            <a:ext cx="3153039" cy="323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1274937" y="1157833"/>
            <a:ext cx="1920700" cy="299492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0000FF"/>
              </a:buClr>
              <a:buFont typeface="Wingdings" pitchFamily="2" charset="2"/>
              <a:buNone/>
            </a:pPr>
            <a:r>
              <a:rPr lang="en-US" sz="1400" b="0" i="0" u="none" kern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THGEM border study</a:t>
            </a:r>
            <a:endParaRPr lang="en-US" sz="1400" b="0" i="0" u="none" kern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4126571" y="3996855"/>
            <a:ext cx="5169829" cy="299492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0000FF"/>
              </a:buClr>
              <a:buFont typeface="Wingdings" pitchFamily="2" charset="2"/>
              <a:buNone/>
            </a:pPr>
            <a:r>
              <a:rPr lang="en-US" sz="1400" b="0" i="0" u="none" kern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large field values at the chamber edges and on the guard wires</a:t>
            </a:r>
            <a:endParaRPr lang="en-US" sz="1400" b="0" i="0" u="none" kern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695325" y="1457325"/>
            <a:ext cx="2943225" cy="1362075"/>
          </a:xfrm>
          <a:prstGeom prst="line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3371850" y="3267075"/>
            <a:ext cx="754721" cy="73652"/>
          </a:xfrm>
          <a:prstGeom prst="line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699819"/>
            <a:ext cx="3629024" cy="27100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56"/>
          <a:stretch/>
        </p:blipFill>
        <p:spPr bwMode="auto">
          <a:xfrm>
            <a:off x="6220553" y="4392423"/>
            <a:ext cx="3409221" cy="201743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3933825" y="4833257"/>
            <a:ext cx="2152649" cy="138656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800" i="0" u="none" kern="0" dirty="0" smtClean="0">
                <a:effectLst/>
              </a:rPr>
              <a:t>Field shaping electrodes in the isolating material protections of the chamber frames</a:t>
            </a:r>
          </a:p>
          <a:p>
            <a:pPr marL="0" indent="0">
              <a:buNone/>
            </a:pPr>
            <a:endParaRPr lang="en-US" i="0" u="none" kern="0" dirty="0" smtClean="0">
              <a:effectLst/>
            </a:endParaRPr>
          </a:p>
        </p:txBody>
      </p: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320245" y="5255100"/>
            <a:ext cx="1846692" cy="783750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0000FF"/>
              </a:buClr>
              <a:buFont typeface="Wingdings" pitchFamily="2" charset="2"/>
              <a:buNone/>
            </a:pPr>
            <a:r>
              <a:rPr lang="en-US" sz="1600" b="0" i="0" u="none" kern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isolating material (</a:t>
            </a:r>
            <a:r>
              <a:rPr lang="en-US" sz="1600" b="0" i="0" u="none" kern="0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Tufnol</a:t>
            </a:r>
            <a:r>
              <a:rPr lang="en-US" sz="1600" b="0" i="0" u="none" kern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6F/45) protection</a:t>
            </a:r>
            <a:endParaRPr lang="en-US" sz="1600" b="0" i="0" u="none" kern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Date Placeholder 5"/>
          <p:cNvSpPr>
            <a:spLocks noGrp="1"/>
          </p:cNvSpPr>
          <p:nvPr>
            <p:ph type="dt" sz="half" idx="12"/>
          </p:nvPr>
        </p:nvSpPr>
        <p:spPr>
          <a:xfrm>
            <a:off x="205184" y="6495546"/>
            <a:ext cx="7485252" cy="255587"/>
          </a:xfrm>
        </p:spPr>
        <p:txBody>
          <a:bodyPr/>
          <a:lstStyle/>
          <a:p>
            <a:r>
              <a:rPr lang="en-US" dirty="0" smtClean="0"/>
              <a:t>Moscow, 30/07/2018 -  10</a:t>
            </a:r>
            <a:r>
              <a:rPr lang="en-US" baseline="30000" dirty="0" smtClean="0"/>
              <a:t>th</a:t>
            </a:r>
            <a:r>
              <a:rPr lang="en-US" dirty="0" smtClean="0"/>
              <a:t> International Workshop on Ring Imaging </a:t>
            </a:r>
            <a:r>
              <a:rPr lang="en-US" dirty="0" smtClean="0"/>
              <a:t>Cherenkov </a:t>
            </a:r>
            <a:r>
              <a:rPr lang="en-US" dirty="0" smtClean="0"/>
              <a:t>Detectors,  RICH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54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728661" y="142875"/>
            <a:ext cx="8066090" cy="802833"/>
          </a:xfrm>
          <a:solidFill>
            <a:srgbClr val="3366FF"/>
          </a:solidFill>
        </p:spPr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</a:rPr>
              <a:t>construction and quality control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2" y="6457954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12"/>
          </p:nvPr>
        </p:nvSpPr>
        <p:spPr>
          <a:xfrm>
            <a:off x="205184" y="6495546"/>
            <a:ext cx="7485252" cy="255587"/>
          </a:xfrm>
        </p:spPr>
        <p:txBody>
          <a:bodyPr/>
          <a:lstStyle/>
          <a:p>
            <a:r>
              <a:rPr lang="en-US" dirty="0" smtClean="0"/>
              <a:t>Moscow, 30/07/2018 -  10</a:t>
            </a:r>
            <a:r>
              <a:rPr lang="en-US" baseline="30000" dirty="0" smtClean="0"/>
              <a:t>th</a:t>
            </a:r>
            <a:r>
              <a:rPr lang="en-US" dirty="0" smtClean="0"/>
              <a:t> International Workshop on Ring Imaging </a:t>
            </a:r>
            <a:r>
              <a:rPr lang="en-US" dirty="0" smtClean="0"/>
              <a:t>Cherenkov </a:t>
            </a:r>
            <a:r>
              <a:rPr lang="en-US" dirty="0" smtClean="0"/>
              <a:t>Detectors,  RICH 2018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84" y="983300"/>
            <a:ext cx="9151488" cy="54333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176608" y="945709"/>
            <a:ext cx="1466454" cy="31159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sng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Helvetic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036024" y="983299"/>
            <a:ext cx="1021875" cy="35287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sng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Helvetica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9153920" y="904430"/>
            <a:ext cx="247650" cy="40374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sng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Helvetica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05184" y="6063804"/>
            <a:ext cx="1541729" cy="35287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sng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Helvetica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010063" y="6063803"/>
            <a:ext cx="1541729" cy="35287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sng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Helvetica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425485" y="6368735"/>
            <a:ext cx="682492" cy="457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sng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Helvetica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5716652" y="6209732"/>
            <a:ext cx="1011693" cy="7622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sng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15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757237" y="71919"/>
            <a:ext cx="8010526" cy="694957"/>
          </a:xfrm>
          <a:solidFill>
            <a:srgbClr val="3366FF"/>
          </a:solidFill>
        </p:spPr>
        <p:txBody>
          <a:bodyPr/>
          <a:lstStyle/>
          <a:p>
            <a:r>
              <a:rPr lang="en-US" sz="4800" dirty="0" smtClean="0">
                <a:solidFill>
                  <a:srgbClr val="FFFF00"/>
                </a:solidFill>
              </a:rPr>
              <a:t>assembling 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2" y="6457954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44" y="2583014"/>
            <a:ext cx="2386941" cy="1787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10025" b="28556"/>
          <a:stretch/>
        </p:blipFill>
        <p:spPr>
          <a:xfrm>
            <a:off x="152583" y="812487"/>
            <a:ext cx="4624900" cy="1593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r="12688" b="53224"/>
          <a:stretch/>
        </p:blipFill>
        <p:spPr>
          <a:xfrm>
            <a:off x="58076" y="4520429"/>
            <a:ext cx="4775732" cy="19209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t="9757" b="5287"/>
          <a:stretch/>
        </p:blipFill>
        <p:spPr>
          <a:xfrm>
            <a:off x="4922629" y="4184948"/>
            <a:ext cx="4757547" cy="22730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496" y="823870"/>
            <a:ext cx="2505331" cy="3340441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135" y="831109"/>
            <a:ext cx="2472469" cy="3296626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/>
          <a:srcRect t="24880" b="14220"/>
          <a:stretch/>
        </p:blipFill>
        <p:spPr>
          <a:xfrm>
            <a:off x="2473581" y="2497341"/>
            <a:ext cx="2397662" cy="1945018"/>
          </a:xfrm>
          <a:prstGeom prst="rect">
            <a:avLst/>
          </a:prstGeom>
        </p:spPr>
      </p:pic>
      <p:sp>
        <p:nvSpPr>
          <p:cNvPr id="13" name="Date Placeholder 5"/>
          <p:cNvSpPr>
            <a:spLocks noGrp="1"/>
          </p:cNvSpPr>
          <p:nvPr>
            <p:ph type="dt" sz="half" idx="12"/>
          </p:nvPr>
        </p:nvSpPr>
        <p:spPr>
          <a:xfrm>
            <a:off x="205184" y="6495546"/>
            <a:ext cx="7485252" cy="255587"/>
          </a:xfrm>
        </p:spPr>
        <p:txBody>
          <a:bodyPr/>
          <a:lstStyle/>
          <a:p>
            <a:r>
              <a:rPr lang="en-US" dirty="0" smtClean="0"/>
              <a:t>Moscow, 30/07/2018 -  10</a:t>
            </a:r>
            <a:r>
              <a:rPr lang="en-US" baseline="30000" dirty="0" smtClean="0"/>
              <a:t>th</a:t>
            </a:r>
            <a:r>
              <a:rPr lang="en-US" dirty="0" smtClean="0"/>
              <a:t> International Workshop on Ring Imaging </a:t>
            </a:r>
            <a:r>
              <a:rPr lang="en-US" dirty="0" smtClean="0"/>
              <a:t>Cherenkov </a:t>
            </a:r>
            <a:r>
              <a:rPr lang="en-US" dirty="0" smtClean="0"/>
              <a:t>Detectors,  RICH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18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48" y="532749"/>
            <a:ext cx="4419657" cy="5892877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130011" y="5180118"/>
            <a:ext cx="1415871" cy="313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C00000"/>
                </a:solidFill>
                <a:effectLst/>
              </a:rPr>
              <a:t>Turbopump</a:t>
            </a:r>
            <a:endParaRPr lang="en-US" sz="1600" b="0" dirty="0">
              <a:solidFill>
                <a:srgbClr val="C00000"/>
              </a:solidFill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6" t="14443" r="4924" b="14916"/>
          <a:stretch/>
        </p:blipFill>
        <p:spPr>
          <a:xfrm>
            <a:off x="4812372" y="4920917"/>
            <a:ext cx="2450148" cy="150471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348634" y="1338034"/>
            <a:ext cx="978626" cy="313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effectLst/>
              </a:rPr>
              <a:t>THGEM</a:t>
            </a:r>
            <a:endParaRPr lang="en-US" sz="1600" b="0" dirty="0">
              <a:solidFill>
                <a:srgbClr val="C00000"/>
              </a:solidFill>
              <a:effectLst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07084" y="2548517"/>
            <a:ext cx="1447984" cy="313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effectLst/>
              </a:rPr>
              <a:t>THGEM box</a:t>
            </a:r>
            <a:endParaRPr lang="en-US" sz="1600" b="0" dirty="0">
              <a:solidFill>
                <a:srgbClr val="C00000"/>
              </a:solidFill>
              <a:effectLst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042" y="5023152"/>
            <a:ext cx="1530222" cy="313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effectLst/>
              </a:rPr>
              <a:t>4 evaporators</a:t>
            </a:r>
            <a:endParaRPr lang="en-US" sz="1600" b="0" dirty="0">
              <a:solidFill>
                <a:srgbClr val="C00000"/>
              </a:solidFill>
              <a:effectLst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203158" y="3609474"/>
            <a:ext cx="2237874" cy="140769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1258201" y="4313321"/>
            <a:ext cx="2996867" cy="703847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1258201" y="3759001"/>
            <a:ext cx="322722" cy="1257112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859153" y="4470087"/>
            <a:ext cx="399048" cy="546026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704374" y="3132592"/>
            <a:ext cx="826226" cy="313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effectLst/>
              </a:rPr>
              <a:t>piston</a:t>
            </a:r>
            <a:endParaRPr lang="en-US" sz="1600" b="0" dirty="0">
              <a:solidFill>
                <a:srgbClr val="C00000"/>
              </a:solidFill>
              <a:effectLst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8" t="57671" r="26740" b="8692"/>
          <a:stretch/>
        </p:blipFill>
        <p:spPr>
          <a:xfrm>
            <a:off x="7327021" y="4920917"/>
            <a:ext cx="2552932" cy="15047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4931088" y="504577"/>
            <a:ext cx="4819902" cy="434839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661527" y="5967315"/>
            <a:ext cx="1384424" cy="313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effectLst/>
              </a:rPr>
              <a:t>evaporators</a:t>
            </a:r>
            <a:endParaRPr lang="en-US" sz="1600" b="0" dirty="0">
              <a:solidFill>
                <a:srgbClr val="C00000"/>
              </a:solidFill>
              <a:effectLst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041384" y="3999389"/>
            <a:ext cx="1992123" cy="313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effectLst/>
              </a:rPr>
              <a:t>QE measurement</a:t>
            </a:r>
            <a:endParaRPr lang="en-US" sz="1600" b="0" dirty="0">
              <a:solidFill>
                <a:srgbClr val="C00000"/>
              </a:solidFill>
              <a:effectLst/>
            </a:endParaRPr>
          </a:p>
        </p:txBody>
      </p:sp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780836" y="35703"/>
            <a:ext cx="7972746" cy="555306"/>
          </a:xfr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600" b="1" i="1" dirty="0" err="1" smtClean="0">
                <a:solidFill>
                  <a:srgbClr val="FFFF00"/>
                </a:solidFill>
              </a:rPr>
              <a:t>CsI</a:t>
            </a:r>
            <a:r>
              <a:rPr lang="en-US" sz="3600" b="1" i="1" dirty="0" smtClean="0">
                <a:solidFill>
                  <a:srgbClr val="FFFF00"/>
                </a:solidFill>
              </a:rPr>
              <a:t> coating of THGEMs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2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2" y="6457954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sp>
        <p:nvSpPr>
          <p:cNvPr id="23" name="Date Placeholder 5"/>
          <p:cNvSpPr>
            <a:spLocks noGrp="1"/>
          </p:cNvSpPr>
          <p:nvPr>
            <p:ph type="dt" sz="half" idx="12"/>
          </p:nvPr>
        </p:nvSpPr>
        <p:spPr>
          <a:xfrm>
            <a:off x="205184" y="6495546"/>
            <a:ext cx="7485252" cy="255587"/>
          </a:xfrm>
        </p:spPr>
        <p:txBody>
          <a:bodyPr/>
          <a:lstStyle/>
          <a:p>
            <a:r>
              <a:rPr lang="en-US" dirty="0" smtClean="0"/>
              <a:t>Moscow, 30/07/2018 -  10</a:t>
            </a:r>
            <a:r>
              <a:rPr lang="en-US" baseline="30000" dirty="0" smtClean="0"/>
              <a:t>th</a:t>
            </a:r>
            <a:r>
              <a:rPr lang="en-US" dirty="0" smtClean="0"/>
              <a:t> International Workshop on Ring Imaging </a:t>
            </a:r>
            <a:r>
              <a:rPr lang="en-US" dirty="0" smtClean="0"/>
              <a:t>Cherenkov </a:t>
            </a:r>
            <a:r>
              <a:rPr lang="en-US" dirty="0" smtClean="0"/>
              <a:t>Detectors,  RICH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58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b="24382"/>
          <a:stretch/>
        </p:blipFill>
        <p:spPr>
          <a:xfrm>
            <a:off x="0" y="4519589"/>
            <a:ext cx="4957763" cy="11818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53645"/>
            <a:ext cx="3542763" cy="21588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65" y="0"/>
            <a:ext cx="8044665" cy="923553"/>
          </a:xfr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b="1" i="1" dirty="0" err="1" smtClean="0">
                <a:solidFill>
                  <a:srgbClr val="FFFF00"/>
                </a:solidFill>
              </a:rPr>
              <a:t>CsI</a:t>
            </a:r>
            <a:r>
              <a:rPr lang="en-US" b="1" i="1" dirty="0" smtClean="0">
                <a:solidFill>
                  <a:srgbClr val="FFFF00"/>
                </a:solidFill>
              </a:rPr>
              <a:t> QE measurement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8" name="Content Placeholder 2"/>
          <p:cNvSpPr txBox="1">
            <a:spLocks/>
          </p:cNvSpPr>
          <p:nvPr/>
        </p:nvSpPr>
        <p:spPr bwMode="auto">
          <a:xfrm>
            <a:off x="6766417" y="2330118"/>
            <a:ext cx="956555" cy="3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4787" tIns="37394" rIns="74787" bIns="37394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Clr>
                <a:srgbClr val="FC0128"/>
              </a:buClr>
              <a:buNone/>
            </a:pPr>
            <a:r>
              <a:rPr lang="en-US" sz="1462" dirty="0">
                <a:solidFill>
                  <a:schemeClr val="bg1"/>
                </a:solidFill>
                <a:cs typeface="Arial" panose="020B0604020202020204" pitchFamily="34" charset="0"/>
              </a:rPr>
              <a:t>etching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09633" y="1102266"/>
            <a:ext cx="6191167" cy="10895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i="0" u="none" dirty="0" smtClean="0">
                <a:solidFill>
                  <a:srgbClr val="3333CC"/>
                </a:solidFill>
              </a:rPr>
              <a:t>19 </a:t>
            </a:r>
            <a:r>
              <a:rPr lang="en-US" sz="1800" i="0" u="none" dirty="0" err="1" smtClean="0">
                <a:solidFill>
                  <a:srgbClr val="3333CC"/>
                </a:solidFill>
              </a:rPr>
              <a:t>CsI</a:t>
            </a:r>
            <a:r>
              <a:rPr lang="en-US" sz="1800" i="0" u="none" dirty="0" smtClean="0">
                <a:solidFill>
                  <a:srgbClr val="3333CC"/>
                </a:solidFill>
              </a:rPr>
              <a:t> evaporations performed </a:t>
            </a:r>
            <a:r>
              <a:rPr lang="en-US" sz="1800" i="0" u="none" dirty="0" smtClean="0">
                <a:solidFill>
                  <a:srgbClr val="3333CC"/>
                </a:solidFill>
              </a:rPr>
              <a:t>at CERN in </a:t>
            </a:r>
            <a:r>
              <a:rPr lang="en-US" sz="1800" i="0" u="none" dirty="0" smtClean="0">
                <a:solidFill>
                  <a:srgbClr val="3333CC"/>
                </a:solidFill>
              </a:rPr>
              <a:t>2015 - 2016</a:t>
            </a:r>
          </a:p>
          <a:p>
            <a:r>
              <a:rPr lang="en-US" sz="1800" i="0" u="none" dirty="0" smtClean="0">
                <a:solidFill>
                  <a:srgbClr val="3333CC"/>
                </a:solidFill>
              </a:rPr>
              <a:t>on 15 pieces:  13 THGEMs, 1 dummy THGEM,</a:t>
            </a:r>
          </a:p>
          <a:p>
            <a:r>
              <a:rPr lang="en-US" sz="1800" i="0" u="none" dirty="0" smtClean="0">
                <a:solidFill>
                  <a:srgbClr val="3333CC"/>
                </a:solidFill>
              </a:rPr>
              <a:t>and 1 reference piece (best from previous coatings) </a:t>
            </a:r>
          </a:p>
          <a:p>
            <a:r>
              <a:rPr lang="en-US" sz="1800" i="0" u="none" dirty="0" smtClean="0">
                <a:solidFill>
                  <a:srgbClr val="3333CC"/>
                </a:solidFill>
              </a:rPr>
              <a:t>11 </a:t>
            </a:r>
            <a:r>
              <a:rPr lang="en-US" sz="1800" i="0" u="none" dirty="0" smtClean="0">
                <a:solidFill>
                  <a:srgbClr val="3333CC"/>
                </a:solidFill>
              </a:rPr>
              <a:t>coated THGEMs available, 8 used + 3 spares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64046" y="5571228"/>
            <a:ext cx="3878771" cy="867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u="none" dirty="0" smtClean="0">
                <a:solidFill>
                  <a:srgbClr val="FF0000"/>
                </a:solidFill>
              </a:rPr>
              <a:t>  mean THGEM QE:</a:t>
            </a:r>
          </a:p>
          <a:p>
            <a:r>
              <a:rPr lang="en-US" sz="2800" u="none" dirty="0" smtClean="0">
                <a:solidFill>
                  <a:srgbClr val="FF0000"/>
                </a:solidFill>
              </a:rPr>
              <a:t>~ 93% of reference </a:t>
            </a:r>
            <a:endParaRPr lang="en-US" sz="2800" u="none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8758" y="1059961"/>
            <a:ext cx="3542469" cy="966128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>
            <a:off x="6979254" y="1728281"/>
            <a:ext cx="1794876" cy="51326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980025" y="4663472"/>
            <a:ext cx="4651085" cy="341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0" u="none" dirty="0" smtClean="0">
                <a:solidFill>
                  <a:schemeClr val="tx1"/>
                </a:solidFill>
              </a:rPr>
              <a:t>coated by T. </a:t>
            </a:r>
            <a:r>
              <a:rPr lang="en-US" sz="1800" b="0" u="none" dirty="0" err="1" smtClean="0">
                <a:solidFill>
                  <a:schemeClr val="tx1"/>
                </a:solidFill>
              </a:rPr>
              <a:t>Schnider</a:t>
            </a:r>
            <a:r>
              <a:rPr lang="en-US" sz="1800" b="0" u="none" dirty="0" smtClean="0">
                <a:solidFill>
                  <a:schemeClr val="tx1"/>
                </a:solidFill>
              </a:rPr>
              <a:t> and M. </a:t>
            </a:r>
            <a:r>
              <a:rPr lang="en-US" sz="1800" b="0" u="none" dirty="0" smtClean="0">
                <a:solidFill>
                  <a:schemeClr val="tx1"/>
                </a:solidFill>
              </a:rPr>
              <a:t>Van </a:t>
            </a:r>
            <a:r>
              <a:rPr lang="en-US" sz="1800" b="0" u="none" dirty="0" err="1" smtClean="0">
                <a:solidFill>
                  <a:schemeClr val="tx1"/>
                </a:solidFill>
              </a:rPr>
              <a:t>Stenis</a:t>
            </a:r>
            <a:endParaRPr lang="en-US" sz="1800" b="0" u="none" dirty="0">
              <a:solidFill>
                <a:schemeClr val="tx1"/>
              </a:solidFill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2" y="6457954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sp>
        <p:nvSpPr>
          <p:cNvPr id="19" name="Date Placeholder 5"/>
          <p:cNvSpPr>
            <a:spLocks noGrp="1"/>
          </p:cNvSpPr>
          <p:nvPr>
            <p:ph type="dt" sz="half" idx="12"/>
          </p:nvPr>
        </p:nvSpPr>
        <p:spPr>
          <a:xfrm>
            <a:off x="205184" y="6495546"/>
            <a:ext cx="7485252" cy="255587"/>
          </a:xfrm>
        </p:spPr>
        <p:txBody>
          <a:bodyPr/>
          <a:lstStyle/>
          <a:p>
            <a:r>
              <a:rPr lang="en-US" dirty="0" smtClean="0"/>
              <a:t>Moscow, 30/07/2018 -  10</a:t>
            </a:r>
            <a:r>
              <a:rPr lang="en-US" baseline="30000" dirty="0" smtClean="0"/>
              <a:t>th</a:t>
            </a:r>
            <a:r>
              <a:rPr lang="en-US" dirty="0" smtClean="0"/>
              <a:t> International Workshop on Ring Imaging </a:t>
            </a:r>
            <a:r>
              <a:rPr lang="en-US" dirty="0" smtClean="0"/>
              <a:t>Cherenkov </a:t>
            </a:r>
            <a:r>
              <a:rPr lang="en-US" dirty="0" smtClean="0"/>
              <a:t>Detectors,  RICH 2018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2287" y="2144872"/>
            <a:ext cx="6372701" cy="2526939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6979254" y="1720605"/>
            <a:ext cx="864584" cy="5805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0" y="5898376"/>
            <a:ext cx="4653711" cy="341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0" u="none" dirty="0" smtClean="0">
                <a:solidFill>
                  <a:schemeClr val="tx1"/>
                </a:solidFill>
              </a:rPr>
              <a:t>Optical transparency:                        ~ 0.23</a:t>
            </a:r>
            <a:endParaRPr lang="en-US" sz="1800" b="0" u="none" dirty="0">
              <a:solidFill>
                <a:schemeClr val="tx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8380" y="5617461"/>
            <a:ext cx="1492470" cy="919778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 bwMode="auto">
          <a:xfrm>
            <a:off x="5237200" y="5617461"/>
            <a:ext cx="914400" cy="914400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>
            <a:off x="4857750" y="6046723"/>
            <a:ext cx="885825" cy="0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03247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চিত্র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596" y="658534"/>
            <a:ext cx="4625496" cy="26982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6596" y="3420490"/>
            <a:ext cx="4601571" cy="30532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79" y="658534"/>
            <a:ext cx="4935659" cy="29870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506" y="3725985"/>
            <a:ext cx="4935659" cy="2747745"/>
          </a:xfrm>
          <a:prstGeom prst="rect">
            <a:avLst/>
          </a:prstGeom>
        </p:spPr>
      </p:pic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902825" cy="923553"/>
          </a:xfr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b="1" i="1" dirty="0" err="1" smtClean="0">
                <a:solidFill>
                  <a:srgbClr val="FFFF00"/>
                </a:solidFill>
              </a:rPr>
              <a:t>CsI</a:t>
            </a:r>
            <a:r>
              <a:rPr lang="en-US" b="1" i="1" dirty="0" smtClean="0">
                <a:solidFill>
                  <a:srgbClr val="FFFF00"/>
                </a:solidFill>
              </a:rPr>
              <a:t> THGEM mounting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2" y="6457954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12"/>
          </p:nvPr>
        </p:nvSpPr>
        <p:spPr>
          <a:xfrm>
            <a:off x="205184" y="6495546"/>
            <a:ext cx="7485252" cy="255587"/>
          </a:xfrm>
        </p:spPr>
        <p:txBody>
          <a:bodyPr/>
          <a:lstStyle/>
          <a:p>
            <a:r>
              <a:rPr lang="en-US" dirty="0" smtClean="0"/>
              <a:t>Moscow, 30/07/2018 -  10</a:t>
            </a:r>
            <a:r>
              <a:rPr lang="en-US" baseline="30000" dirty="0" smtClean="0"/>
              <a:t>th</a:t>
            </a:r>
            <a:r>
              <a:rPr lang="en-US" dirty="0" smtClean="0"/>
              <a:t> International Workshop on Ring Imaging </a:t>
            </a:r>
            <a:r>
              <a:rPr lang="en-US" dirty="0" smtClean="0"/>
              <a:t>Cherenkov </a:t>
            </a:r>
            <a:r>
              <a:rPr lang="en-US" dirty="0" smtClean="0"/>
              <a:t>Detectors,  RICH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0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757237" y="161928"/>
            <a:ext cx="7824903" cy="620270"/>
          </a:xfrm>
          <a:solidFill>
            <a:srgbClr val="3366FF"/>
          </a:solidFill>
        </p:spPr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</a:rPr>
              <a:t>The new COMPASS PD</a:t>
            </a:r>
            <a:r>
              <a:rPr lang="en-US" sz="2800" dirty="0" smtClean="0">
                <a:solidFill>
                  <a:srgbClr val="FFFF00"/>
                </a:solidFill>
              </a:rPr>
              <a:t>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2" y="6457954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2702" r="6055"/>
          <a:stretch/>
        </p:blipFill>
        <p:spPr>
          <a:xfrm rot="16200000">
            <a:off x="1896626" y="149381"/>
            <a:ext cx="5700071" cy="7006977"/>
          </a:xfrm>
          <a:prstGeom prst="rect">
            <a:avLst/>
          </a:prstGeom>
        </p:spPr>
      </p:pic>
      <p:sp>
        <p:nvSpPr>
          <p:cNvPr id="10" name="Date Placeholder 5"/>
          <p:cNvSpPr>
            <a:spLocks noGrp="1"/>
          </p:cNvSpPr>
          <p:nvPr>
            <p:ph type="dt" sz="half" idx="12"/>
          </p:nvPr>
        </p:nvSpPr>
        <p:spPr>
          <a:xfrm>
            <a:off x="205184" y="6495546"/>
            <a:ext cx="7485252" cy="255587"/>
          </a:xfrm>
        </p:spPr>
        <p:txBody>
          <a:bodyPr/>
          <a:lstStyle/>
          <a:p>
            <a:r>
              <a:rPr lang="en-US" dirty="0" smtClean="0"/>
              <a:t>Moscow, 30/07/2018 -  10</a:t>
            </a:r>
            <a:r>
              <a:rPr lang="en-US" baseline="30000" dirty="0" smtClean="0"/>
              <a:t>th</a:t>
            </a:r>
            <a:r>
              <a:rPr lang="en-US" dirty="0" smtClean="0"/>
              <a:t> International Workshop on Ring Imaging </a:t>
            </a:r>
            <a:r>
              <a:rPr lang="en-US" dirty="0" smtClean="0"/>
              <a:t>Cherenkov </a:t>
            </a:r>
            <a:r>
              <a:rPr lang="en-US" dirty="0" smtClean="0"/>
              <a:t>Detectors,  RICH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97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ssarotto_RICH2007_v00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tessarotto_RICH2007_v00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D1FFFF"/>
            </a:gs>
            <a:gs pos="50000">
              <a:srgbClr val="D1FFFF">
                <a:gamma/>
                <a:shade val="46275"/>
                <a:invGamma/>
              </a:srgbClr>
            </a:gs>
            <a:gs pos="100000">
              <a:srgbClr val="D1FFFF"/>
            </a:gs>
          </a:gsLst>
          <a:lin ang="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" b="1" i="1" u="sng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D1FFFF"/>
            </a:gs>
            <a:gs pos="50000">
              <a:srgbClr val="D1FFFF">
                <a:gamma/>
                <a:shade val="46275"/>
                <a:invGamma/>
              </a:srgbClr>
            </a:gs>
            <a:gs pos="100000">
              <a:srgbClr val="D1FFFF"/>
            </a:gs>
          </a:gsLst>
          <a:lin ang="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" b="1" i="1" u="sng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tessarotto_RICH2007_v00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sarotto_RICH2007_v00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ssarotto_RICH2007_v00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sarotto_RICH2007_v00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sarotto_RICH2007_v00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sarotto_RICH2007_v00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sarotto_RICH2007_v00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tessarotto_RICH2007_v00</Template>
  <TotalTime>16105</TotalTime>
  <Words>2156</Words>
  <Application>Microsoft Office PowerPoint</Application>
  <PresentationFormat>Custom</PresentationFormat>
  <Paragraphs>440</Paragraphs>
  <Slides>33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Bookman Old Style</vt:lpstr>
      <vt:lpstr>Calibri</vt:lpstr>
      <vt:lpstr>Cambria Math</vt:lpstr>
      <vt:lpstr>Comic Sans MS</vt:lpstr>
      <vt:lpstr>Helvetica</vt:lpstr>
      <vt:lpstr>Times New Roman</vt:lpstr>
      <vt:lpstr>Wingdings</vt:lpstr>
      <vt:lpstr>tessarotto_RICH2007_v00</vt:lpstr>
      <vt:lpstr>The Hybrid MPGD-based photon detectors of COMPASS RICH-1 </vt:lpstr>
      <vt:lpstr>COMPASS RICH-1 upgrade</vt:lpstr>
      <vt:lpstr>PowerPoint Presentation</vt:lpstr>
      <vt:lpstr>construction and quality control</vt:lpstr>
      <vt:lpstr>assembling </vt:lpstr>
      <vt:lpstr>CsI coating of THGEMs</vt:lpstr>
      <vt:lpstr>CsI QE measurement</vt:lpstr>
      <vt:lpstr>CsI THGEM mounting</vt:lpstr>
      <vt:lpstr>The new COMPASS PDs</vt:lpstr>
      <vt:lpstr>Installation of hybrids on RICH_1 </vt:lpstr>
      <vt:lpstr>Equipping the hybrids on RICH_1 </vt:lpstr>
      <vt:lpstr>HV CONTROL</vt:lpstr>
      <vt:lpstr>sparks</vt:lpstr>
      <vt:lpstr>PowerPoint Presentation</vt:lpstr>
      <vt:lpstr>Noise level and pedestal stability</vt:lpstr>
      <vt:lpstr>PowerPoint Presentation</vt:lpstr>
      <vt:lpstr>good gain uniformity </vt:lpstr>
      <vt:lpstr>Gain stability in time </vt:lpstr>
      <vt:lpstr>NICE RINGS</vt:lpstr>
      <vt:lpstr>Single photon angular resolution</vt:lpstr>
      <vt:lpstr>Number of detected photoelectrons per ring</vt:lpstr>
      <vt:lpstr>Perspectives</vt:lpstr>
      <vt:lpstr>CONCLUSIONS</vt:lpstr>
      <vt:lpstr>PowerPoint Presentation</vt:lpstr>
      <vt:lpstr>PowerPoint Presentation</vt:lpstr>
      <vt:lpstr>PowerPoint Presentation</vt:lpstr>
      <vt:lpstr>PowerPoint Presentation</vt:lpstr>
      <vt:lpstr>The COMPASS THGEM design</vt:lpstr>
      <vt:lpstr>THGEM raw material selection</vt:lpstr>
      <vt:lpstr>THGEM raw material selection</vt:lpstr>
      <vt:lpstr>PowerPoint Presentation</vt:lpstr>
      <vt:lpstr>PowerPoint Presentation</vt:lpstr>
      <vt:lpstr>field shaping electrodes</vt:lpstr>
    </vt:vector>
  </TitlesOfParts>
  <Company>Sezione di Trieste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EXPERIENCE WITH COMPASS RICH-1</dc:title>
  <dc:creator>fulvio</dc:creator>
  <cp:lastModifiedBy>Fulvio Tessarotto</cp:lastModifiedBy>
  <cp:revision>945</cp:revision>
  <cp:lastPrinted>2000-06-14T12:59:46Z</cp:lastPrinted>
  <dcterms:created xsi:type="dcterms:W3CDTF">2007-10-03T21:00:46Z</dcterms:created>
  <dcterms:modified xsi:type="dcterms:W3CDTF">2018-07-29T23:16:14Z</dcterms:modified>
</cp:coreProperties>
</file>