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28" r:id="rId2"/>
  </p:sldMasterIdLst>
  <p:notesMasterIdLst>
    <p:notesMasterId r:id="rId37"/>
  </p:notesMasterIdLst>
  <p:sldIdLst>
    <p:sldId id="256" r:id="rId3"/>
    <p:sldId id="300" r:id="rId4"/>
    <p:sldId id="601" r:id="rId5"/>
    <p:sldId id="602" r:id="rId6"/>
    <p:sldId id="348" r:id="rId7"/>
    <p:sldId id="599" r:id="rId8"/>
    <p:sldId id="507" r:id="rId9"/>
    <p:sldId id="510" r:id="rId10"/>
    <p:sldId id="512" r:id="rId11"/>
    <p:sldId id="511" r:id="rId12"/>
    <p:sldId id="582" r:id="rId13"/>
    <p:sldId id="593" r:id="rId14"/>
    <p:sldId id="594" r:id="rId15"/>
    <p:sldId id="584" r:id="rId16"/>
    <p:sldId id="583" r:id="rId17"/>
    <p:sldId id="513" r:id="rId18"/>
    <p:sldId id="596" r:id="rId19"/>
    <p:sldId id="592" r:id="rId20"/>
    <p:sldId id="572" r:id="rId21"/>
    <p:sldId id="574" r:id="rId22"/>
    <p:sldId id="585" r:id="rId23"/>
    <p:sldId id="575" r:id="rId24"/>
    <p:sldId id="597" r:id="rId25"/>
    <p:sldId id="576" r:id="rId26"/>
    <p:sldId id="580" r:id="rId27"/>
    <p:sldId id="520" r:id="rId28"/>
    <p:sldId id="598" r:id="rId29"/>
    <p:sldId id="561" r:id="rId30"/>
    <p:sldId id="587" r:id="rId31"/>
    <p:sldId id="589" r:id="rId32"/>
    <p:sldId id="591" r:id="rId33"/>
    <p:sldId id="558" r:id="rId34"/>
    <p:sldId id="586" r:id="rId35"/>
    <p:sldId id="554" r:id="rId3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0000CC"/>
    <a:srgbClr val="0000FF"/>
    <a:srgbClr val="AEAEAE"/>
    <a:srgbClr val="008000"/>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115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84B9A0-302D-4317-9E2E-57C661230B9A}" type="datetimeFigureOut">
              <a:rPr lang="en-US" smtClean="0"/>
              <a:pPr/>
              <a:t>01-Aug-18</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1F25F-AA88-460C-9EEE-AF28EDF2B741}" type="slidenum">
              <a:rPr lang="en-US" smtClean="0"/>
              <a:pPr/>
              <a:t>‹#›</a:t>
            </a:fld>
            <a:endParaRPr lang="en-US"/>
          </a:p>
        </p:txBody>
      </p:sp>
    </p:spTree>
    <p:extLst>
      <p:ext uri="{BB962C8B-B14F-4D97-AF65-F5344CB8AC3E}">
        <p14:creationId xmlns:p14="http://schemas.microsoft.com/office/powerpoint/2010/main" val="104777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3AE1F31-63B8-4140-8799-C1769F2B7486}" type="slidenum">
              <a:rPr lang="de-DE" smtClean="0"/>
              <a:pPr/>
              <a:t>5</a:t>
            </a:fld>
            <a:endParaRPr lang="de-DE"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3A90A73-3BC7-49A3-A656-E3CDACF5DB02}" type="slidenum">
              <a:rPr lang="de-DE" smtClean="0">
                <a:solidFill>
                  <a:prstClr val="black"/>
                </a:solidFill>
              </a:rPr>
              <a:pPr/>
              <a:t>6</a:t>
            </a:fld>
            <a:endParaRPr lang="de-DE" smtClean="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8E55FB1-396E-4B3C-B6A6-5842032705CA}" type="slidenum">
              <a:rPr lang="de-DE" altLang="en-US">
                <a:solidFill>
                  <a:prstClr val="black"/>
                </a:solidFill>
              </a:rPr>
              <a:pPr eaLnBrk="1" hangingPunct="1">
                <a:spcBef>
                  <a:spcPct val="0"/>
                </a:spcBef>
              </a:pPr>
              <a:t>8</a:t>
            </a:fld>
            <a:endParaRPr lang="de-DE" alt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en-US" smtClean="0"/>
              <a:t>30 July 2018, RICH10, Academy of Sciences, Moscow, Russia</a:t>
            </a:r>
            <a:endParaRPr lang="de-DE"/>
          </a:p>
        </p:txBody>
      </p:sp>
      <p:sp>
        <p:nvSpPr>
          <p:cNvPr id="5" name="Fußzeilenplatzhalter 4"/>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en-US" smtClean="0"/>
              <a:t>30 July 2018, RICH10, Academy of Sciences, Moscow, Russia</a:t>
            </a:r>
            <a:endParaRPr lang="de-DE"/>
          </a:p>
        </p:txBody>
      </p:sp>
      <p:sp>
        <p:nvSpPr>
          <p:cNvPr id="5" name="Fußzeilenplatzhalter 4"/>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en-US" smtClean="0"/>
              <a:t>30 July 2018, RICH10, Academy of Sciences, Moscow, Russia</a:t>
            </a:r>
            <a:endParaRPr lang="de-DE"/>
          </a:p>
        </p:txBody>
      </p:sp>
      <p:sp>
        <p:nvSpPr>
          <p:cNvPr id="5" name="Fußzeilenplatzhalter 4"/>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r>
              <a:rPr lang="en-US" smtClean="0"/>
              <a:t>30 July 2018, RICH10, Academy of Sciences, Moscow, Russia</a:t>
            </a:r>
            <a:endParaRPr lang="de-DE"/>
          </a:p>
        </p:txBody>
      </p:sp>
      <p:sp>
        <p:nvSpPr>
          <p:cNvPr id="4" name="Fußzeilenplatzhalter 3"/>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936889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969731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737054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907398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548326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927918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22970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en-US" smtClean="0"/>
              <a:t>30 July 2018, RICH10, Academy of Sciences, Moscow, Russia</a:t>
            </a:r>
            <a:endParaRPr lang="de-DE"/>
          </a:p>
        </p:txBody>
      </p:sp>
      <p:sp>
        <p:nvSpPr>
          <p:cNvPr id="5" name="Fußzeilenplatzhalter 4"/>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953567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85430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893344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61857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68501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r>
              <a:rPr lang="en-US" smtClean="0"/>
              <a:t>30 July 2018, RICH10, Academy of Sciences, Moscow, Russia</a:t>
            </a:r>
            <a:endParaRPr lang="de-DE"/>
          </a:p>
        </p:txBody>
      </p:sp>
      <p:sp>
        <p:nvSpPr>
          <p:cNvPr id="5" name="Fußzeilenplatzhalter 4"/>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en-US" smtClean="0"/>
              <a:t>30 July 2018, RICH10, Academy of Sciences, Moscow, Russia</a:t>
            </a:r>
            <a:endParaRPr lang="de-DE"/>
          </a:p>
        </p:txBody>
      </p:sp>
      <p:sp>
        <p:nvSpPr>
          <p:cNvPr id="6" name="Fußzeilenplatzhalter 5"/>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en-US" smtClean="0"/>
              <a:t>30 July 2018, RICH10, Academy of Sciences, Moscow, Russia</a:t>
            </a:r>
            <a:endParaRPr lang="de-DE"/>
          </a:p>
        </p:txBody>
      </p:sp>
      <p:sp>
        <p:nvSpPr>
          <p:cNvPr id="8" name="Fußzeilenplatzhalter 7"/>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en-US" smtClean="0"/>
              <a:t>30 July 2018, RICH10, Academy of Sciences, Moscow, Russia</a:t>
            </a:r>
            <a:endParaRPr lang="de-DE"/>
          </a:p>
        </p:txBody>
      </p:sp>
      <p:sp>
        <p:nvSpPr>
          <p:cNvPr id="4" name="Fußzeilenplatzhalter 3"/>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30 July 2018, RICH10, Academy of Sciences, Moscow, Russia</a:t>
            </a:r>
            <a:endParaRPr lang="de-DE"/>
          </a:p>
        </p:txBody>
      </p:sp>
      <p:sp>
        <p:nvSpPr>
          <p:cNvPr id="3" name="Fußzeilenplatzhalter 2"/>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en-US" smtClean="0"/>
              <a:t>30 July 2018, RICH10, Academy of Sciences, Moscow, Russia</a:t>
            </a:r>
            <a:endParaRPr lang="de-DE"/>
          </a:p>
        </p:txBody>
      </p:sp>
      <p:sp>
        <p:nvSpPr>
          <p:cNvPr id="6" name="Fußzeilenplatzhalter 5"/>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en-US" smtClean="0"/>
              <a:t>30 July 2018, RICH10, Academy of Sciences, Moscow, Russia</a:t>
            </a:r>
            <a:endParaRPr lang="de-DE"/>
          </a:p>
        </p:txBody>
      </p:sp>
      <p:sp>
        <p:nvSpPr>
          <p:cNvPr id="6" name="Fußzeilenplatzhalter 5"/>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30 July 2018, RICH10, Academy of Sciences, Moscow, Russia</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Razmik Mirzoyan; Extending the Observation Limits of IACTs Toward Horizon </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30 July 2018, RICH10, Academy of Sciences, Moscow, Russia</a:t>
            </a:r>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23340892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00808"/>
            <a:ext cx="7772400" cy="1470025"/>
          </a:xfrm>
        </p:spPr>
        <p:txBody>
          <a:bodyPr>
            <a:noAutofit/>
          </a:bodyPr>
          <a:lstStyle/>
          <a:p>
            <a:r>
              <a:rPr lang="en-US" sz="3600" dirty="0" smtClean="0"/>
              <a:t/>
            </a:r>
            <a:br>
              <a:rPr lang="en-US" sz="3600" dirty="0" smtClean="0"/>
            </a:br>
            <a:r>
              <a:rPr lang="en-US" sz="3600" dirty="0"/>
              <a:t/>
            </a:r>
            <a:br>
              <a:rPr lang="en-US" sz="3600" dirty="0"/>
            </a:br>
            <a:r>
              <a:rPr lang="en-US" sz="3600" b="1" dirty="0"/>
              <a:t>Extending the Observation Limits of Imaging Air Cherenkov Telescopes Toward Horizon</a:t>
            </a:r>
            <a:endParaRPr lang="en-US" sz="3600" dirty="0">
              <a:solidFill>
                <a:srgbClr val="0000CC"/>
              </a:solidFill>
            </a:endParaRPr>
          </a:p>
        </p:txBody>
      </p:sp>
      <p:sp>
        <p:nvSpPr>
          <p:cNvPr id="3" name="Untertitel 2"/>
          <p:cNvSpPr>
            <a:spLocks noGrp="1"/>
          </p:cNvSpPr>
          <p:nvPr>
            <p:ph type="subTitle" idx="1"/>
          </p:nvPr>
        </p:nvSpPr>
        <p:spPr>
          <a:xfrm>
            <a:off x="1475656" y="4221088"/>
            <a:ext cx="6400800" cy="1752600"/>
          </a:xfrm>
        </p:spPr>
        <p:txBody>
          <a:bodyPr>
            <a:normAutofit lnSpcReduction="10000"/>
          </a:bodyPr>
          <a:lstStyle/>
          <a:p>
            <a:r>
              <a:rPr lang="en-US" dirty="0" err="1" smtClean="0">
                <a:solidFill>
                  <a:schemeClr val="tx1"/>
                </a:solidFill>
                <a:latin typeface="Monotype Corsiva" pitchFamily="66" charset="0"/>
              </a:rPr>
              <a:t>Razmik</a:t>
            </a:r>
            <a:r>
              <a:rPr lang="en-US" dirty="0" smtClean="0">
                <a:solidFill>
                  <a:schemeClr val="tx1"/>
                </a:solidFill>
                <a:latin typeface="Monotype Corsiva" pitchFamily="66" charset="0"/>
              </a:rPr>
              <a:t>   Mirzoyan,</a:t>
            </a:r>
          </a:p>
          <a:p>
            <a:r>
              <a:rPr lang="en-US" sz="1800" dirty="0"/>
              <a:t>I. </a:t>
            </a:r>
            <a:r>
              <a:rPr lang="en-US" sz="1800" dirty="0" err="1"/>
              <a:t>Vovk</a:t>
            </a:r>
            <a:r>
              <a:rPr lang="en-US" sz="1800" dirty="0"/>
              <a:t>, M. </a:t>
            </a:r>
            <a:r>
              <a:rPr lang="en-US" sz="1800" dirty="0" err="1"/>
              <a:t>Peresano</a:t>
            </a:r>
            <a:r>
              <a:rPr lang="en-US" sz="1800" dirty="0"/>
              <a:t>, P. </a:t>
            </a:r>
            <a:r>
              <a:rPr lang="en-US" sz="1800" dirty="0" err="1"/>
              <a:t>Temnikov</a:t>
            </a:r>
            <a:r>
              <a:rPr lang="en-US" sz="1800" dirty="0"/>
              <a:t>, D. </a:t>
            </a:r>
            <a:r>
              <a:rPr lang="en-US" sz="1800" dirty="0" err="1"/>
              <a:t>Zaric</a:t>
            </a:r>
            <a:r>
              <a:rPr lang="en-US" sz="1800" dirty="0"/>
              <a:t>, N. </a:t>
            </a:r>
            <a:r>
              <a:rPr lang="en-US" sz="1800" dirty="0" err="1"/>
              <a:t>Godinovic</a:t>
            </a:r>
            <a:r>
              <a:rPr lang="en-US" sz="1800" dirty="0"/>
              <a:t>, J. </a:t>
            </a:r>
            <a:r>
              <a:rPr lang="en-US" sz="1800" dirty="0" smtClean="0"/>
              <a:t>van </a:t>
            </a:r>
            <a:r>
              <a:rPr lang="en-US" sz="1800" dirty="0" err="1"/>
              <a:t>Scherpenberg</a:t>
            </a:r>
            <a:r>
              <a:rPr lang="en-US" sz="1800" dirty="0"/>
              <a:t>, J. </a:t>
            </a:r>
            <a:r>
              <a:rPr lang="en-US" sz="1800" dirty="0" err="1"/>
              <a:t>Besenrieder</a:t>
            </a:r>
            <a:r>
              <a:rPr lang="en-US" sz="1800" dirty="0"/>
              <a:t> for the </a:t>
            </a:r>
            <a:r>
              <a:rPr lang="en-US" sz="1800" dirty="0" smtClean="0"/>
              <a:t>MAGIC Very Large Zenith Angle Observation Working </a:t>
            </a:r>
            <a:r>
              <a:rPr lang="en-US" sz="1800" dirty="0"/>
              <a:t>G</a:t>
            </a:r>
            <a:r>
              <a:rPr lang="en-US" sz="1800" dirty="0" smtClean="0"/>
              <a:t>roup</a:t>
            </a:r>
            <a:endParaRPr lang="en-US" sz="1800" dirty="0" smtClean="0">
              <a:solidFill>
                <a:schemeClr val="tx1"/>
              </a:solidFill>
              <a:latin typeface="Monotype Corsiva" pitchFamily="66" charset="0"/>
            </a:endParaRPr>
          </a:p>
          <a:p>
            <a:r>
              <a:rPr lang="en-US" sz="1800" dirty="0" smtClean="0">
                <a:solidFill>
                  <a:schemeClr val="tx1"/>
                </a:solidFill>
                <a:latin typeface="Monotype Corsiva" pitchFamily="66" charset="0"/>
              </a:rPr>
              <a:t>Max-Planck-Institute  for  Physics,  Munich,  Germany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512" y="-27384"/>
            <a:ext cx="762000" cy="76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1066800" cy="10210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5.png"/>
          <p:cNvPicPr>
            <a:picLocks noChangeAspect="1"/>
          </p:cNvPicPr>
          <p:nvPr/>
        </p:nvPicPr>
        <p:blipFill>
          <a:blip r:embed="rId2">
            <a:extLst/>
          </a:blip>
          <a:stretch>
            <a:fillRect/>
          </a:stretch>
        </p:blipFill>
        <p:spPr>
          <a:xfrm>
            <a:off x="755576" y="1484784"/>
            <a:ext cx="8219256" cy="4742564"/>
          </a:xfrm>
          <a:prstGeom prst="rect">
            <a:avLst/>
          </a:prstGeom>
          <a:ln w="12700">
            <a:miter lim="400000"/>
          </a:ln>
        </p:spPr>
      </p:pic>
      <p:sp>
        <p:nvSpPr>
          <p:cNvPr id="2" name="Title 1"/>
          <p:cNvSpPr>
            <a:spLocks noGrp="1"/>
          </p:cNvSpPr>
          <p:nvPr>
            <p:ph type="title"/>
          </p:nvPr>
        </p:nvSpPr>
        <p:spPr>
          <a:xfrm>
            <a:off x="457200" y="-27384"/>
            <a:ext cx="8229600" cy="1143000"/>
          </a:xfrm>
        </p:spPr>
        <p:txBody>
          <a:bodyPr>
            <a:noAutofit/>
          </a:bodyPr>
          <a:lstStyle/>
          <a:p>
            <a:r>
              <a:rPr lang="en-US" sz="3200" dirty="0" smtClean="0"/>
              <a:t>Discovery of the </a:t>
            </a:r>
            <a:r>
              <a:rPr lang="en-US" sz="3200" dirty="0" err="1" smtClean="0"/>
              <a:t>Geminga</a:t>
            </a:r>
            <a:r>
              <a:rPr lang="en-US" sz="3200" dirty="0" smtClean="0"/>
              <a:t> pulsar above ~ 30 GeV by MAGIC by using Sum-Trigger-II</a:t>
            </a:r>
            <a:endParaRPr lang="en-US" sz="24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6" name="Content Placeholder 2"/>
          <p:cNvSpPr txBox="1">
            <a:spLocks/>
          </p:cNvSpPr>
          <p:nvPr/>
        </p:nvSpPr>
        <p:spPr>
          <a:xfrm>
            <a:off x="107504" y="1484784"/>
            <a:ext cx="2808312" cy="4742564"/>
          </a:xfrm>
          <a:prstGeom prst="rect">
            <a:avLst/>
          </a:prstGeom>
          <a:solidFill>
            <a:schemeClr val="bg1"/>
          </a:solidFill>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C00000"/>
                </a:solidFill>
              </a:rPr>
              <a:t>Unlike Crab pulsar, it is radio-quiet </a:t>
            </a:r>
          </a:p>
          <a:p>
            <a:r>
              <a:rPr lang="en-US" sz="2400" dirty="0" smtClean="0">
                <a:solidFill>
                  <a:srgbClr val="C00000"/>
                </a:solidFill>
              </a:rPr>
              <a:t>~ 340 </a:t>
            </a:r>
            <a:r>
              <a:rPr lang="en-US" sz="2400" dirty="0" err="1" smtClean="0">
                <a:solidFill>
                  <a:srgbClr val="C00000"/>
                </a:solidFill>
              </a:rPr>
              <a:t>kyr</a:t>
            </a:r>
            <a:r>
              <a:rPr lang="en-US" sz="2400" dirty="0" smtClean="0">
                <a:solidFill>
                  <a:srgbClr val="C00000"/>
                </a:solidFill>
              </a:rPr>
              <a:t> old </a:t>
            </a:r>
          </a:p>
          <a:p>
            <a:pPr marL="0" indent="0">
              <a:buFont typeface="Arial" pitchFamily="34" charset="0"/>
              <a:buNone/>
            </a:pPr>
            <a:r>
              <a:rPr lang="en-US" sz="2400" dirty="0" smtClean="0"/>
              <a:t>     (Crab pulsar is 1 </a:t>
            </a:r>
            <a:r>
              <a:rPr lang="en-US" sz="2400" dirty="0" err="1" smtClean="0"/>
              <a:t>kyr</a:t>
            </a:r>
            <a:r>
              <a:rPr lang="en-US" sz="2400" dirty="0" smtClean="0"/>
              <a:t>        	old)</a:t>
            </a:r>
          </a:p>
          <a:p>
            <a:r>
              <a:rPr lang="en-US" sz="2400" dirty="0" smtClean="0">
                <a:solidFill>
                  <a:srgbClr val="C00000"/>
                </a:solidFill>
              </a:rPr>
              <a:t>Nearby 150 pc </a:t>
            </a:r>
          </a:p>
          <a:p>
            <a:pPr marL="0" indent="0">
              <a:buFont typeface="Arial" pitchFamily="34" charset="0"/>
              <a:buNone/>
            </a:pPr>
            <a:r>
              <a:rPr lang="en-US" sz="2400" dirty="0" smtClean="0"/>
              <a:t>      (Crab is at ~ 2000 pc)</a:t>
            </a:r>
          </a:p>
          <a:p>
            <a:r>
              <a:rPr lang="en-US" sz="2400" dirty="0" smtClean="0">
                <a:solidFill>
                  <a:srgbClr val="C00000"/>
                </a:solidFill>
                <a:cs typeface="Arial"/>
              </a:rPr>
              <a:t>Ė ~ 3</a:t>
            </a:r>
            <a:r>
              <a:rPr lang="en-US" sz="2400" baseline="30000" dirty="0" smtClean="0">
                <a:solidFill>
                  <a:srgbClr val="C00000"/>
                </a:solidFill>
                <a:cs typeface="Arial"/>
              </a:rPr>
              <a:t>.</a:t>
            </a:r>
            <a:r>
              <a:rPr lang="en-US" sz="2400" dirty="0" smtClean="0">
                <a:solidFill>
                  <a:srgbClr val="C00000"/>
                </a:solidFill>
                <a:cs typeface="Arial"/>
              </a:rPr>
              <a:t>10</a:t>
            </a:r>
            <a:r>
              <a:rPr lang="en-US" sz="2400" baseline="30000" dirty="0" smtClean="0">
                <a:solidFill>
                  <a:srgbClr val="C00000"/>
                </a:solidFill>
                <a:cs typeface="Arial"/>
              </a:rPr>
              <a:t>34</a:t>
            </a:r>
            <a:r>
              <a:rPr lang="en-US" sz="2400" dirty="0" smtClean="0">
                <a:solidFill>
                  <a:srgbClr val="C00000"/>
                </a:solidFill>
                <a:cs typeface="Arial"/>
              </a:rPr>
              <a:t> erg /s </a:t>
            </a:r>
          </a:p>
          <a:p>
            <a:pPr marL="0" indent="0">
              <a:buFont typeface="Arial" pitchFamily="34" charset="0"/>
              <a:buNone/>
            </a:pPr>
            <a:r>
              <a:rPr lang="en-US" sz="2400" dirty="0" smtClean="0">
                <a:cs typeface="Arial"/>
              </a:rPr>
              <a:t>      (for Crab pulsar </a:t>
            </a:r>
          </a:p>
          <a:p>
            <a:pPr marL="0" indent="0">
              <a:buFont typeface="Arial" pitchFamily="34" charset="0"/>
              <a:buNone/>
            </a:pPr>
            <a:r>
              <a:rPr lang="en-US" sz="2400" dirty="0" smtClean="0">
                <a:cs typeface="Arial"/>
              </a:rPr>
              <a:t>      Ė ~ 5</a:t>
            </a:r>
            <a:r>
              <a:rPr lang="en-US" sz="2400" baseline="30000" dirty="0" smtClean="0">
                <a:cs typeface="Arial"/>
              </a:rPr>
              <a:t>.</a:t>
            </a:r>
            <a:r>
              <a:rPr lang="en-US" sz="2400" dirty="0" smtClean="0">
                <a:cs typeface="Arial"/>
              </a:rPr>
              <a:t>10</a:t>
            </a:r>
            <a:r>
              <a:rPr lang="en-US" sz="2400" baseline="30000" dirty="0" smtClean="0">
                <a:cs typeface="Arial"/>
              </a:rPr>
              <a:t>38</a:t>
            </a:r>
            <a:r>
              <a:rPr lang="en-US" sz="2400" dirty="0" smtClean="0">
                <a:cs typeface="Arial"/>
              </a:rPr>
              <a:t> erg/s)</a:t>
            </a:r>
          </a:p>
          <a:p>
            <a:r>
              <a:rPr lang="en-US" sz="2400" dirty="0" smtClean="0">
                <a:solidFill>
                  <a:srgbClr val="C00000"/>
                </a:solidFill>
                <a:cs typeface="Arial"/>
              </a:rPr>
              <a:t>Fermi LAT saw pulsations ≥ 10 GeV</a:t>
            </a:r>
          </a:p>
          <a:p>
            <a:r>
              <a:rPr lang="en-US" sz="2400" dirty="0" smtClean="0">
                <a:solidFill>
                  <a:srgbClr val="C00000"/>
                </a:solidFill>
                <a:cs typeface="Arial"/>
              </a:rPr>
              <a:t>Fermi spectrum seems to deviate </a:t>
            </a:r>
          </a:p>
          <a:p>
            <a:pPr marL="0" indent="0">
              <a:buFont typeface="Arial" pitchFamily="34" charset="0"/>
              <a:buNone/>
            </a:pPr>
            <a:r>
              <a:rPr lang="en-US" sz="2400" dirty="0" smtClean="0">
                <a:solidFill>
                  <a:srgbClr val="C00000"/>
                </a:solidFill>
                <a:cs typeface="Arial"/>
              </a:rPr>
              <a:t>      from exponential        	cut-off</a:t>
            </a:r>
            <a:endParaRPr lang="en-US" sz="2400" dirty="0">
              <a:solidFill>
                <a:srgbClr val="C00000"/>
              </a:solidFill>
            </a:endParaRPr>
          </a:p>
        </p:txBody>
      </p:sp>
      <p:sp>
        <p:nvSpPr>
          <p:cNvPr id="5" name="TextBox 4"/>
          <p:cNvSpPr txBox="1"/>
          <p:nvPr/>
        </p:nvSpPr>
        <p:spPr>
          <a:xfrm>
            <a:off x="5036907" y="5733256"/>
            <a:ext cx="1911357" cy="369332"/>
          </a:xfrm>
          <a:prstGeom prst="rect">
            <a:avLst/>
          </a:prstGeom>
          <a:noFill/>
          <a:ln>
            <a:solidFill>
              <a:schemeClr val="tx2"/>
            </a:solidFill>
          </a:ln>
        </p:spPr>
        <p:txBody>
          <a:bodyPr wrap="none" rtlCol="0">
            <a:spAutoFit/>
          </a:bodyPr>
          <a:lstStyle/>
          <a:p>
            <a:r>
              <a:rPr lang="en-US" dirty="0" smtClean="0"/>
              <a:t>~30h observations</a:t>
            </a:r>
            <a:endParaRPr lang="en-US" dirty="0"/>
          </a:p>
        </p:txBody>
      </p:sp>
    </p:spTree>
    <p:extLst>
      <p:ext uri="{BB962C8B-B14F-4D97-AF65-F5344CB8AC3E}">
        <p14:creationId xmlns:p14="http://schemas.microsoft.com/office/powerpoint/2010/main" val="385959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Extending the Observation Limits of </a:t>
            </a:r>
            <a:r>
              <a:rPr lang="en-US" sz="3600" dirty="0" smtClean="0"/>
              <a:t/>
            </a:r>
            <a:br>
              <a:rPr lang="en-US" sz="3600" dirty="0" smtClean="0"/>
            </a:br>
            <a:r>
              <a:rPr lang="en-US" sz="3600" dirty="0" smtClean="0"/>
              <a:t>IACTs </a:t>
            </a:r>
            <a:r>
              <a:rPr lang="en-US" sz="3600" dirty="0"/>
              <a:t>Toward Horizon</a:t>
            </a:r>
          </a:p>
        </p:txBody>
      </p:sp>
      <p:sp>
        <p:nvSpPr>
          <p:cNvPr id="5" name="Content Placeholder 4"/>
          <p:cNvSpPr>
            <a:spLocks noGrp="1"/>
          </p:cNvSpPr>
          <p:nvPr>
            <p:ph idx="1"/>
          </p:nvPr>
        </p:nvSpPr>
        <p:spPr/>
        <p:txBody>
          <a:bodyPr>
            <a:normAutofit lnSpcReduction="10000"/>
          </a:bodyPr>
          <a:lstStyle/>
          <a:p>
            <a:r>
              <a:rPr lang="en-US" sz="2400" dirty="0" smtClean="0"/>
              <a:t>As a rule the IACT measurements are performed in the range of zenith angles, limited to ≤ 60 °</a:t>
            </a:r>
          </a:p>
          <a:p>
            <a:r>
              <a:rPr lang="en-US" sz="2400" dirty="0" smtClean="0"/>
              <a:t>There exist few occasional measurements extended till the zenith angle range 65° and very few up to 70°</a:t>
            </a:r>
          </a:p>
          <a:p>
            <a:r>
              <a:rPr lang="en-US" sz="2400" dirty="0" smtClean="0"/>
              <a:t>In the following we will discuss extending the observation limits at first to 75 - 80° and much beyond, practically down to the horizon</a:t>
            </a:r>
          </a:p>
          <a:p>
            <a:r>
              <a:rPr lang="en-US" sz="2400" dirty="0" smtClean="0"/>
              <a:t>Increase of observation zenith angle provides a huge increase in the collection area of air showers, up to several km²</a:t>
            </a:r>
          </a:p>
          <a:p>
            <a:r>
              <a:rPr lang="en-US" sz="2400" dirty="0" smtClean="0"/>
              <a:t>Such big collection area is mandatory when aiming to study the spectrum of gamma ray sources at the highest energies,</a:t>
            </a:r>
          </a:p>
          <a:p>
            <a:pPr marL="0" indent="0">
              <a:buNone/>
            </a:pPr>
            <a:r>
              <a:rPr lang="en-US" sz="2400" dirty="0" smtClean="0"/>
              <a:t>     i.e. the galactic </a:t>
            </a:r>
            <a:r>
              <a:rPr lang="en-US" sz="2400" dirty="0" err="1" smtClean="0"/>
              <a:t>PeVatrons</a:t>
            </a:r>
            <a:r>
              <a:rPr lang="en-US" sz="2400" dirty="0" smtClean="0"/>
              <a:t> </a:t>
            </a:r>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7384"/>
            <a:ext cx="1066800" cy="1021080"/>
          </a:xfrm>
          <a:prstGeom prst="rect">
            <a:avLst/>
          </a:prstGeom>
        </p:spPr>
      </p:pic>
    </p:spTree>
    <p:extLst>
      <p:ext uri="{BB962C8B-B14F-4D97-AF65-F5344CB8AC3E}">
        <p14:creationId xmlns:p14="http://schemas.microsoft.com/office/powerpoint/2010/main" val="1443967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t>PeVatrons</a:t>
            </a:r>
            <a:r>
              <a:rPr lang="en-US" sz="3600" dirty="0" smtClean="0"/>
              <a:t> are believed to be the </a:t>
            </a:r>
            <a:br>
              <a:rPr lang="en-US" sz="3600" dirty="0" smtClean="0"/>
            </a:br>
            <a:r>
              <a:rPr lang="en-US" sz="3600" dirty="0" smtClean="0"/>
              <a:t>sources of galactic cosmic rays</a:t>
            </a:r>
            <a:endParaRPr lang="en-US" sz="3600" dirty="0"/>
          </a:p>
        </p:txBody>
      </p:sp>
      <p:sp>
        <p:nvSpPr>
          <p:cNvPr id="3" name="Content Placeholder 2"/>
          <p:cNvSpPr>
            <a:spLocks noGrp="1"/>
          </p:cNvSpPr>
          <p:nvPr>
            <p:ph idx="1"/>
          </p:nvPr>
        </p:nvSpPr>
        <p:spPr>
          <a:xfrm>
            <a:off x="4953000" y="1951037"/>
            <a:ext cx="3733800" cy="4525963"/>
          </a:xfrm>
        </p:spPr>
        <p:txBody>
          <a:bodyPr>
            <a:normAutofit fontScale="92500" lnSpcReduction="20000"/>
          </a:bodyPr>
          <a:lstStyle/>
          <a:p>
            <a:r>
              <a:rPr lang="en-US" sz="2400" dirty="0" smtClean="0"/>
              <a:t>Very likely the cosmic ray “knee” is due to the chemical composition of accelerated cosmic rays</a:t>
            </a:r>
          </a:p>
          <a:p>
            <a:r>
              <a:rPr lang="en-US" sz="2400" dirty="0" smtClean="0"/>
              <a:t>In general one expects </a:t>
            </a:r>
          </a:p>
          <a:p>
            <a:pPr marL="0" indent="0">
              <a:buNone/>
            </a:pPr>
            <a:r>
              <a:rPr lang="en-US" sz="2400" dirty="0"/>
              <a:t> </a:t>
            </a:r>
            <a:r>
              <a:rPr lang="en-US" sz="2400" dirty="0" smtClean="0"/>
              <a:t>    </a:t>
            </a:r>
            <a:r>
              <a:rPr lang="en-US" sz="2400" dirty="0" err="1" smtClean="0"/>
              <a:t>E</a:t>
            </a:r>
            <a:r>
              <a:rPr lang="en-US" sz="2400" baseline="-25000" dirty="0" err="1" smtClean="0"/>
              <a:t>max</a:t>
            </a:r>
            <a:r>
              <a:rPr lang="en-US" sz="2400" dirty="0" smtClean="0"/>
              <a:t> ~ Z of the particle </a:t>
            </a:r>
          </a:p>
          <a:p>
            <a:pPr marL="0" indent="0">
              <a:buNone/>
            </a:pPr>
            <a:r>
              <a:rPr lang="en-US" sz="2400" dirty="0"/>
              <a:t>	</a:t>
            </a:r>
            <a:r>
              <a:rPr lang="en-US" sz="1700" dirty="0" smtClean="0"/>
              <a:t>(Peters, 1961)</a:t>
            </a:r>
          </a:p>
          <a:p>
            <a:pPr marL="0" indent="0">
              <a:buNone/>
            </a:pPr>
            <a:r>
              <a:rPr lang="en-US" sz="2400" dirty="0" smtClean="0"/>
              <a:t>     Until few years ago one 	believed </a:t>
            </a:r>
            <a:r>
              <a:rPr lang="en-US" sz="2400" dirty="0" err="1" smtClean="0"/>
              <a:t>E</a:t>
            </a:r>
            <a:r>
              <a:rPr lang="en-US" sz="2400" baseline="-25000" dirty="0" err="1" smtClean="0"/>
              <a:t>max</a:t>
            </a:r>
            <a:r>
              <a:rPr lang="en-US" sz="2400" dirty="0" smtClean="0"/>
              <a:t>~ 10</a:t>
            </a:r>
            <a:r>
              <a:rPr lang="en-US" sz="2400" baseline="30000" dirty="0" smtClean="0"/>
              <a:t>14 </a:t>
            </a:r>
            <a:r>
              <a:rPr lang="en-US" sz="2400" dirty="0" smtClean="0"/>
              <a:t>eV 	for protons</a:t>
            </a:r>
          </a:p>
          <a:p>
            <a:r>
              <a:rPr lang="en-US" sz="2400" dirty="0" smtClean="0"/>
              <a:t>Since the mechanism of the magnetic field amplification has been put forward (Bell, 2004) , one believes that </a:t>
            </a:r>
            <a:r>
              <a:rPr lang="en-US" sz="2400" dirty="0" err="1" smtClean="0"/>
              <a:t>E</a:t>
            </a:r>
            <a:r>
              <a:rPr lang="en-US" sz="2400" baseline="-25000" dirty="0" err="1" smtClean="0"/>
              <a:t>max</a:t>
            </a:r>
            <a:r>
              <a:rPr lang="en-US" sz="2400" dirty="0"/>
              <a:t> ~ </a:t>
            </a:r>
            <a:r>
              <a:rPr lang="en-US" sz="2400" dirty="0" smtClean="0"/>
              <a:t>3x10</a:t>
            </a:r>
            <a:r>
              <a:rPr lang="en-US" sz="2400" baseline="30000" dirty="0" smtClean="0"/>
              <a:t>15 </a:t>
            </a:r>
            <a:r>
              <a:rPr lang="en-US" sz="2400" dirty="0" smtClean="0"/>
              <a:t>eV for protons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397340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1752600"/>
            <a:ext cx="2430217" cy="369332"/>
          </a:xfrm>
          <a:prstGeom prst="rect">
            <a:avLst/>
          </a:prstGeom>
          <a:noFill/>
        </p:spPr>
        <p:txBody>
          <a:bodyPr wrap="none" rtlCol="0">
            <a:spAutoFit/>
          </a:bodyPr>
          <a:lstStyle/>
          <a:p>
            <a:r>
              <a:rPr lang="en-US" dirty="0">
                <a:solidFill>
                  <a:prstClr val="black"/>
                </a:solidFill>
              </a:rPr>
              <a:t>(</a:t>
            </a:r>
            <a:r>
              <a:rPr lang="en-US" dirty="0" err="1">
                <a:solidFill>
                  <a:prstClr val="black"/>
                </a:solidFill>
              </a:rPr>
              <a:t>Berezhko</a:t>
            </a:r>
            <a:r>
              <a:rPr lang="en-US" dirty="0">
                <a:solidFill>
                  <a:prstClr val="black"/>
                </a:solidFill>
              </a:rPr>
              <a:t> &amp; </a:t>
            </a:r>
            <a:r>
              <a:rPr lang="en-US" sz="1600" dirty="0" err="1">
                <a:solidFill>
                  <a:prstClr val="black"/>
                </a:solidFill>
              </a:rPr>
              <a:t>Völk</a:t>
            </a:r>
            <a:r>
              <a:rPr lang="en-US" dirty="0">
                <a:solidFill>
                  <a:prstClr val="black"/>
                </a:solidFill>
              </a:rPr>
              <a:t>, 2007)</a:t>
            </a:r>
          </a:p>
        </p:txBody>
      </p:sp>
      <p:sp>
        <p:nvSpPr>
          <p:cNvPr id="5" name="Date Placeholder 4"/>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en-US">
              <a:solidFill>
                <a:prstClr val="black">
                  <a:tint val="75000"/>
                </a:prstClr>
              </a:solidFill>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en-US">
              <a:solidFill>
                <a:prstClr val="black">
                  <a:tint val="75000"/>
                </a:prst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1066800" cy="1021080"/>
          </a:xfrm>
          <a:prstGeom prst="rect">
            <a:avLst/>
          </a:prstGeom>
        </p:spPr>
      </p:pic>
    </p:spTree>
    <p:extLst>
      <p:ext uri="{BB962C8B-B14F-4D97-AF65-F5344CB8AC3E}">
        <p14:creationId xmlns:p14="http://schemas.microsoft.com/office/powerpoint/2010/main" val="510952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Cartoon on longer path length in atmosphere</a:t>
            </a:r>
            <a:br>
              <a:rPr lang="en-US" sz="3200" dirty="0" smtClean="0"/>
            </a:br>
            <a:r>
              <a:rPr lang="en-US" sz="3200" dirty="0" smtClean="0"/>
              <a:t>for an EAS @ large zenith angle observations</a:t>
            </a:r>
            <a:endParaRPr lang="en-US" sz="32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30 July 2018, RICH10, Academy of Sciences, Moscow, Russia</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23" y="1500758"/>
            <a:ext cx="73152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5591175"/>
            <a:ext cx="5810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1600200" y="1600200"/>
            <a:ext cx="533400" cy="39624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flipV="1">
            <a:off x="1600200" y="4724400"/>
            <a:ext cx="6553200" cy="866776"/>
          </a:xfrm>
          <a:prstGeom prst="straightConnector1">
            <a:avLst/>
          </a:prstGeom>
          <a:ln>
            <a:solidFill>
              <a:srgbClr val="FFFF00"/>
            </a:solidFill>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rot="21081253">
            <a:off x="6190024" y="4072505"/>
            <a:ext cx="1883208" cy="369332"/>
          </a:xfrm>
          <a:prstGeom prst="rect">
            <a:avLst/>
          </a:prstGeom>
          <a:noFill/>
        </p:spPr>
        <p:txBody>
          <a:bodyPr wrap="none" rtlCol="0">
            <a:spAutoFit/>
          </a:bodyPr>
          <a:lstStyle/>
          <a:p>
            <a:r>
              <a:rPr lang="en-US" dirty="0" smtClean="0">
                <a:solidFill>
                  <a:srgbClr val="FFFF00"/>
                </a:solidFill>
              </a:rPr>
              <a:t>Large zenith angle</a:t>
            </a:r>
            <a:endParaRPr lang="en-US" dirty="0">
              <a:solidFill>
                <a:srgbClr val="FFFF00"/>
              </a:solidFill>
            </a:endParaRPr>
          </a:p>
        </p:txBody>
      </p:sp>
      <p:sp>
        <p:nvSpPr>
          <p:cNvPr id="14" name="TextBox 13"/>
          <p:cNvSpPr txBox="1"/>
          <p:nvPr/>
        </p:nvSpPr>
        <p:spPr>
          <a:xfrm>
            <a:off x="2155392" y="1828800"/>
            <a:ext cx="1865832" cy="369332"/>
          </a:xfrm>
          <a:prstGeom prst="rect">
            <a:avLst/>
          </a:prstGeom>
          <a:noFill/>
        </p:spPr>
        <p:txBody>
          <a:bodyPr wrap="none" rtlCol="0">
            <a:spAutoFit/>
          </a:bodyPr>
          <a:lstStyle/>
          <a:p>
            <a:r>
              <a:rPr lang="en-US" dirty="0" smtClean="0">
                <a:solidFill>
                  <a:srgbClr val="FFFF00"/>
                </a:solidFill>
              </a:rPr>
              <a:t>small zenith angle</a:t>
            </a:r>
            <a:endParaRPr lang="en-US" dirty="0">
              <a:solidFill>
                <a:srgbClr val="FFFF00"/>
              </a:solidFil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2949" t="37180" r="41352" b="24"/>
          <a:stretch/>
        </p:blipFill>
        <p:spPr>
          <a:xfrm rot="376905">
            <a:off x="1828800" y="2373262"/>
            <a:ext cx="182880" cy="1463040"/>
          </a:xfrm>
          <a:prstGeom prst="rect">
            <a:avLst/>
          </a:prstGeom>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547217">
            <a:off x="7617859" y="4499511"/>
            <a:ext cx="140752" cy="59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sosceles Triangle 5"/>
          <p:cNvSpPr/>
          <p:nvPr/>
        </p:nvSpPr>
        <p:spPr>
          <a:xfrm rot="669865">
            <a:off x="1171288" y="3831174"/>
            <a:ext cx="1217219" cy="1437804"/>
          </a:xfrm>
          <a:prstGeom prst="triangle">
            <a:avLst>
              <a:gd name="adj" fmla="val 41779"/>
            </a:avLst>
          </a:prstGeom>
          <a:solidFill>
            <a:srgbClr val="0000FF">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4937922">
            <a:off x="3012192" y="2174998"/>
            <a:ext cx="2612179" cy="6217908"/>
          </a:xfrm>
          <a:prstGeom prst="triangle">
            <a:avLst>
              <a:gd name="adj" fmla="val 49107"/>
            </a:avLst>
          </a:prstGeom>
          <a:solidFill>
            <a:srgbClr val="0000FF">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27384"/>
            <a:ext cx="752322" cy="720080"/>
          </a:xfrm>
          <a:prstGeom prst="rect">
            <a:avLst/>
          </a:prstGeom>
        </p:spPr>
      </p:pic>
    </p:spTree>
    <p:extLst>
      <p:ext uri="{BB962C8B-B14F-4D97-AF65-F5344CB8AC3E}">
        <p14:creationId xmlns:p14="http://schemas.microsoft.com/office/powerpoint/2010/main" val="382840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 calcmode="lin" valueType="num">
                                      <p:cBhvr additive="base">
                                        <p:cTn id="22" dur="500" fill="hold"/>
                                        <p:tgtEl>
                                          <p:spTgt spid="4099"/>
                                        </p:tgtEl>
                                        <p:attrNameLst>
                                          <p:attrName>ppt_x</p:attrName>
                                        </p:attrNameLst>
                                      </p:cBhvr>
                                      <p:tavLst>
                                        <p:tav tm="0">
                                          <p:val>
                                            <p:strVal val="1+#ppt_w/2"/>
                                          </p:val>
                                        </p:tav>
                                        <p:tav tm="100000">
                                          <p:val>
                                            <p:strVal val="#ppt_x"/>
                                          </p:val>
                                        </p:tav>
                                      </p:tavLst>
                                    </p:anim>
                                    <p:anim calcmode="lin" valueType="num">
                                      <p:cBhvr additive="base">
                                        <p:cTn id="23" dur="500" fill="hold"/>
                                        <p:tgtEl>
                                          <p:spTgt spid="409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Main Facts </a:t>
            </a:r>
            <a:r>
              <a:rPr lang="en-US" sz="3600" dirty="0"/>
              <a:t>W</a:t>
            </a:r>
            <a:r>
              <a:rPr lang="en-US" sz="3600" dirty="0" smtClean="0"/>
              <a:t>hen </a:t>
            </a:r>
            <a:r>
              <a:rPr lang="en-US" sz="3600" dirty="0"/>
              <a:t>O</a:t>
            </a:r>
            <a:r>
              <a:rPr lang="en-US" sz="3600" dirty="0" smtClean="0"/>
              <a:t>bserving at </a:t>
            </a:r>
            <a:br>
              <a:rPr lang="en-US" sz="3600" dirty="0" smtClean="0"/>
            </a:br>
            <a:r>
              <a:rPr lang="en-US" sz="3600" dirty="0" smtClean="0"/>
              <a:t>Very </a:t>
            </a:r>
            <a:r>
              <a:rPr lang="en-US" sz="3600" dirty="0"/>
              <a:t>L</a:t>
            </a:r>
            <a:r>
              <a:rPr lang="en-US" sz="3600" dirty="0" smtClean="0"/>
              <a:t>arge </a:t>
            </a:r>
            <a:r>
              <a:rPr lang="en-US" sz="3600" dirty="0"/>
              <a:t>Z</a:t>
            </a:r>
            <a:r>
              <a:rPr lang="en-US" sz="3600" dirty="0" smtClean="0"/>
              <a:t>enith </a:t>
            </a:r>
            <a:r>
              <a:rPr lang="en-US" sz="3600" dirty="0"/>
              <a:t>A</a:t>
            </a:r>
            <a:r>
              <a:rPr lang="en-US" sz="3600" dirty="0" smtClean="0"/>
              <a:t>ngle </a:t>
            </a:r>
            <a:r>
              <a:rPr lang="en-US" sz="3600" dirty="0"/>
              <a:t>R</a:t>
            </a:r>
            <a:r>
              <a:rPr lang="en-US" sz="3600" dirty="0" smtClean="0"/>
              <a:t>ange</a:t>
            </a:r>
            <a:endParaRPr lang="en-US" sz="3600" dirty="0"/>
          </a:p>
        </p:txBody>
      </p:sp>
      <p:sp>
        <p:nvSpPr>
          <p:cNvPr id="3" name="Content Placeholder 2"/>
          <p:cNvSpPr>
            <a:spLocks noGrp="1"/>
          </p:cNvSpPr>
          <p:nvPr>
            <p:ph idx="1"/>
          </p:nvPr>
        </p:nvSpPr>
        <p:spPr>
          <a:xfrm>
            <a:off x="457200" y="1600200"/>
            <a:ext cx="8435280" cy="4525963"/>
          </a:xfrm>
        </p:spPr>
        <p:txBody>
          <a:bodyPr>
            <a:normAutofit lnSpcReduction="10000"/>
          </a:bodyPr>
          <a:lstStyle/>
          <a:p>
            <a:r>
              <a:rPr lang="en-US" sz="2400" dirty="0" smtClean="0"/>
              <a:t>The shower development and its maximum move to larger distances from the telescope and its visible size shrinks</a:t>
            </a:r>
          </a:p>
          <a:p>
            <a:r>
              <a:rPr lang="en-US" sz="2400" dirty="0" smtClean="0"/>
              <a:t>Because of much further distance but essentially the same angular range of emitted Cherenkov light, the light “pool” size on the observation level can  increase by orders of magnitude, i.e. providing much larger collection area</a:t>
            </a:r>
          </a:p>
          <a:p>
            <a:r>
              <a:rPr lang="en-US" sz="2400" dirty="0" smtClean="0"/>
              <a:t>Because of the same reason the produced Cherenkov photons distribute on a much larger area, thus resulting in much less photon density, i.e. the observation energy threshold will strongly increase</a:t>
            </a:r>
          </a:p>
          <a:p>
            <a:r>
              <a:rPr lang="en-US" sz="2400" dirty="0" smtClean="0"/>
              <a:t>If the primary goal is to provide very large collection area at the very high energies, this can be a promising scenario to follow</a:t>
            </a:r>
          </a:p>
          <a:p>
            <a:endParaRPr lang="en-US" sz="2400" dirty="0"/>
          </a:p>
        </p:txBody>
      </p:sp>
      <p:sp>
        <p:nvSpPr>
          <p:cNvPr id="4" name="Date Placeholder 3"/>
          <p:cNvSpPr>
            <a:spLocks noGrp="1"/>
          </p:cNvSpPr>
          <p:nvPr>
            <p:ph type="dt" sz="half" idx="10"/>
          </p:nvPr>
        </p:nvSpPr>
        <p:spPr/>
        <p:txBody>
          <a:bodyPr/>
          <a:lstStyle/>
          <a:p>
            <a:r>
              <a:rPr lang="en-US" smtClean="0"/>
              <a:t>30 July 2018, RICH10, Academy of Sciences, Moscow, Russia</a:t>
            </a:r>
            <a:endParaRPr lang="de-DE"/>
          </a:p>
        </p:txBody>
      </p:sp>
      <p:sp>
        <p:nvSpPr>
          <p:cNvPr id="5" name="Footer Placeholder 4"/>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7384"/>
            <a:ext cx="1066800" cy="1021080"/>
          </a:xfrm>
          <a:prstGeom prst="rect">
            <a:avLst/>
          </a:prstGeom>
        </p:spPr>
      </p:pic>
    </p:spTree>
    <p:extLst>
      <p:ext uri="{BB962C8B-B14F-4D97-AF65-F5344CB8AC3E}">
        <p14:creationId xmlns:p14="http://schemas.microsoft.com/office/powerpoint/2010/main" val="177878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Observations at Very </a:t>
            </a:r>
            <a:r>
              <a:rPr lang="en-US" sz="3600" dirty="0"/>
              <a:t>H</a:t>
            </a:r>
            <a:r>
              <a:rPr lang="en-US" sz="3600" dirty="0" smtClean="0"/>
              <a:t>igh </a:t>
            </a:r>
            <a:r>
              <a:rPr lang="en-US" sz="3600" dirty="0"/>
              <a:t>Z</a:t>
            </a:r>
            <a:r>
              <a:rPr lang="en-US" sz="3600" dirty="0" smtClean="0"/>
              <a:t>enith </a:t>
            </a:r>
            <a:br>
              <a:rPr lang="en-US" sz="3600" dirty="0" smtClean="0"/>
            </a:br>
            <a:r>
              <a:rPr lang="en-US" sz="3600" dirty="0" smtClean="0"/>
              <a:t>Angle </a:t>
            </a:r>
            <a:r>
              <a:rPr lang="en-US" sz="3600" dirty="0"/>
              <a:t>R</a:t>
            </a:r>
            <a:r>
              <a:rPr lang="en-US" sz="3600" dirty="0" smtClean="0"/>
              <a:t>ange are </a:t>
            </a:r>
            <a:r>
              <a:rPr lang="en-US" sz="3600" dirty="0"/>
              <a:t>D</a:t>
            </a:r>
            <a:r>
              <a:rPr lang="en-US" sz="3600" dirty="0" smtClean="0"/>
              <a:t>o Possible </a:t>
            </a:r>
            <a:endParaRPr lang="en-US" sz="3600" dirty="0"/>
          </a:p>
        </p:txBody>
      </p:sp>
      <p:sp>
        <p:nvSpPr>
          <p:cNvPr id="3" name="Content Placeholder 2"/>
          <p:cNvSpPr>
            <a:spLocks noGrp="1"/>
          </p:cNvSpPr>
          <p:nvPr>
            <p:ph idx="1"/>
          </p:nvPr>
        </p:nvSpPr>
        <p:spPr/>
        <p:txBody>
          <a:bodyPr>
            <a:noAutofit/>
          </a:bodyPr>
          <a:lstStyle/>
          <a:p>
            <a:r>
              <a:rPr lang="en-US" sz="2400" dirty="0" smtClean="0"/>
              <a:t>One should take into account the large absorption and scattering of Cherenkov light from air showers due to passage through significantly “thicker” atmosphere</a:t>
            </a:r>
          </a:p>
          <a:p>
            <a:r>
              <a:rPr lang="en-US" sz="2400" dirty="0" smtClean="0"/>
              <a:t>This demands </a:t>
            </a:r>
            <a:r>
              <a:rPr lang="en-US" sz="2400" dirty="0"/>
              <a:t>good calibration </a:t>
            </a:r>
            <a:r>
              <a:rPr lang="en-US" sz="2400" dirty="0" smtClean="0"/>
              <a:t>method </a:t>
            </a:r>
            <a:r>
              <a:rPr lang="en-US" sz="2400" dirty="0"/>
              <a:t>of </a:t>
            </a:r>
            <a:r>
              <a:rPr lang="en-US" sz="2400" dirty="0" smtClean="0"/>
              <a:t>light </a:t>
            </a:r>
            <a:r>
              <a:rPr lang="en-US" sz="2400" dirty="0"/>
              <a:t>transmission </a:t>
            </a:r>
          </a:p>
          <a:p>
            <a:r>
              <a:rPr lang="en-US" sz="2400" dirty="0" smtClean="0"/>
              <a:t>Below we will show two calibration methods</a:t>
            </a:r>
          </a:p>
          <a:p>
            <a:r>
              <a:rPr lang="en-US" sz="2400" dirty="0" smtClean="0"/>
              <a:t>The 1</a:t>
            </a:r>
            <a:r>
              <a:rPr lang="en-US" sz="2400" baseline="30000" dirty="0" smtClean="0"/>
              <a:t>st</a:t>
            </a:r>
            <a:r>
              <a:rPr lang="en-US" sz="2400" dirty="0" smtClean="0"/>
              <a:t> method, currently in use, is based on using the Lambert-Beer’s-law</a:t>
            </a:r>
          </a:p>
          <a:p>
            <a:r>
              <a:rPr lang="en-US" sz="2400" dirty="0" smtClean="0"/>
              <a:t>The 2</a:t>
            </a:r>
            <a:r>
              <a:rPr lang="en-US" sz="2400" baseline="30000" dirty="0" smtClean="0"/>
              <a:t>nd</a:t>
            </a:r>
            <a:r>
              <a:rPr lang="en-US" sz="2400" dirty="0"/>
              <a:t> </a:t>
            </a:r>
            <a:r>
              <a:rPr lang="en-US" sz="2400" dirty="0" smtClean="0"/>
              <a:t>method, now under implementation, is based on measuring the spectrum of a selected star in a close proximity of the selected gamma-ray source </a:t>
            </a:r>
            <a:endParaRPr lang="en-US" sz="2400" dirty="0"/>
          </a:p>
          <a:p>
            <a:endParaRPr lang="en-US" sz="2400" dirty="0"/>
          </a:p>
        </p:txBody>
      </p:sp>
      <p:sp>
        <p:nvSpPr>
          <p:cNvPr id="4" name="Date Placeholder 3"/>
          <p:cNvSpPr>
            <a:spLocks noGrp="1"/>
          </p:cNvSpPr>
          <p:nvPr>
            <p:ph type="dt" sz="half" idx="10"/>
          </p:nvPr>
        </p:nvSpPr>
        <p:spPr/>
        <p:txBody>
          <a:bodyPr/>
          <a:lstStyle/>
          <a:p>
            <a:r>
              <a:rPr lang="en-US" smtClean="0"/>
              <a:t>30 July 2018, RICH10, Academy of Sciences, Moscow, Russia</a:t>
            </a:r>
            <a:endParaRPr lang="de-DE"/>
          </a:p>
        </p:txBody>
      </p:sp>
      <p:sp>
        <p:nvSpPr>
          <p:cNvPr id="5" name="Footer Placeholder 4"/>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7384"/>
            <a:ext cx="1066800" cy="1021080"/>
          </a:xfrm>
          <a:prstGeom prst="rect">
            <a:avLst/>
          </a:prstGeom>
        </p:spPr>
      </p:pic>
    </p:spTree>
    <p:extLst>
      <p:ext uri="{BB962C8B-B14F-4D97-AF65-F5344CB8AC3E}">
        <p14:creationId xmlns:p14="http://schemas.microsoft.com/office/powerpoint/2010/main" val="4250409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MAGIC Getting a Second </a:t>
            </a:r>
            <a:r>
              <a:rPr lang="en-US" sz="3600" dirty="0"/>
              <a:t>W</a:t>
            </a:r>
            <a:r>
              <a:rPr lang="en-US" sz="3600" dirty="0" smtClean="0"/>
              <a:t>ind at ≥ 100 </a:t>
            </a:r>
            <a:r>
              <a:rPr lang="en-US" sz="3600" dirty="0" err="1" smtClean="0"/>
              <a:t>TeV</a:t>
            </a:r>
            <a:r>
              <a:rPr lang="en-US" sz="3600" dirty="0" smtClean="0"/>
              <a:t> With Very Large Zenith Angle (VLZA) Observations  </a:t>
            </a:r>
            <a:br>
              <a:rPr lang="en-US" sz="3600" dirty="0" smtClean="0"/>
            </a:br>
            <a:endParaRPr lang="en-US" sz="36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1554480"/>
            <a:ext cx="4106405" cy="319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6474" y="1757351"/>
            <a:ext cx="4636006" cy="2607753"/>
          </a:xfrm>
          <a:prstGeom prst="rect">
            <a:avLst/>
          </a:prstGeom>
        </p:spPr>
      </p:pic>
      <p:sp>
        <p:nvSpPr>
          <p:cNvPr id="7" name="TextBox 6"/>
          <p:cNvSpPr txBox="1"/>
          <p:nvPr/>
        </p:nvSpPr>
        <p:spPr>
          <a:xfrm>
            <a:off x="4266039" y="3626440"/>
            <a:ext cx="1286571" cy="738664"/>
          </a:xfrm>
          <a:prstGeom prst="rect">
            <a:avLst/>
          </a:prstGeom>
          <a:noFill/>
          <a:ln>
            <a:solidFill>
              <a:schemeClr val="tx2"/>
            </a:solidFill>
          </a:ln>
        </p:spPr>
        <p:txBody>
          <a:bodyPr wrap="none" rtlCol="0">
            <a:spAutoFit/>
          </a:bodyPr>
          <a:lstStyle/>
          <a:p>
            <a:r>
              <a:rPr lang="en-US" sz="1400" dirty="0" smtClean="0">
                <a:solidFill>
                  <a:srgbClr val="FFC000"/>
                </a:solidFill>
              </a:rPr>
              <a:t>Sunset @ ORM</a:t>
            </a:r>
          </a:p>
          <a:p>
            <a:r>
              <a:rPr lang="en-US" sz="1400" dirty="0" smtClean="0">
                <a:solidFill>
                  <a:srgbClr val="FFC000"/>
                </a:solidFill>
              </a:rPr>
              <a:t>2200 m </a:t>
            </a:r>
            <a:r>
              <a:rPr lang="en-US" sz="1400" dirty="0" err="1" smtClean="0">
                <a:solidFill>
                  <a:srgbClr val="FFC000"/>
                </a:solidFill>
              </a:rPr>
              <a:t>a.s.l</a:t>
            </a:r>
            <a:r>
              <a:rPr lang="en-US" sz="1400" dirty="0" smtClean="0">
                <a:solidFill>
                  <a:srgbClr val="FFC000"/>
                </a:solidFill>
              </a:rPr>
              <a:t>. </a:t>
            </a:r>
          </a:p>
          <a:p>
            <a:r>
              <a:rPr lang="en-US" sz="1400" dirty="0" smtClean="0">
                <a:solidFill>
                  <a:srgbClr val="FFC000"/>
                </a:solidFill>
              </a:rPr>
              <a:t>La </a:t>
            </a:r>
            <a:r>
              <a:rPr lang="en-US" sz="1400" dirty="0">
                <a:solidFill>
                  <a:srgbClr val="FFC000"/>
                </a:solidFill>
              </a:rPr>
              <a:t>P</a:t>
            </a:r>
            <a:r>
              <a:rPr lang="en-US" sz="1400" dirty="0" smtClean="0">
                <a:solidFill>
                  <a:srgbClr val="FFC000"/>
                </a:solidFill>
              </a:rPr>
              <a:t>alma</a:t>
            </a:r>
            <a:endParaRPr lang="en-US" sz="1400" dirty="0">
              <a:solidFill>
                <a:srgbClr val="FFC000"/>
              </a:solidFill>
            </a:endParaRPr>
          </a:p>
        </p:txBody>
      </p:sp>
      <p:sp>
        <p:nvSpPr>
          <p:cNvPr id="8" name="TextBox 7"/>
          <p:cNvSpPr txBox="1"/>
          <p:nvPr/>
        </p:nvSpPr>
        <p:spPr>
          <a:xfrm>
            <a:off x="179512" y="4892967"/>
            <a:ext cx="8826904" cy="1200329"/>
          </a:xfrm>
          <a:prstGeom prst="rect">
            <a:avLst/>
          </a:prstGeom>
          <a:noFill/>
          <a:ln>
            <a:solidFill>
              <a:schemeClr val="tx2"/>
            </a:solidFill>
          </a:ln>
        </p:spPr>
        <p:txBody>
          <a:bodyPr wrap="none" rtlCol="0">
            <a:spAutoFit/>
          </a:bodyPr>
          <a:lstStyle/>
          <a:p>
            <a:r>
              <a:rPr lang="en-US" sz="2400" dirty="0" smtClean="0"/>
              <a:t>Now we are working with a novel for IACTs calibration method of the </a:t>
            </a:r>
          </a:p>
          <a:p>
            <a:r>
              <a:rPr lang="en-US" sz="2400" dirty="0"/>
              <a:t>t</a:t>
            </a:r>
            <a:r>
              <a:rPr lang="en-US" sz="2400" dirty="0" smtClean="0"/>
              <a:t>ransmission of atmosphere  as well developing a precise, advanced </a:t>
            </a:r>
          </a:p>
          <a:p>
            <a:r>
              <a:rPr lang="en-US" sz="2400" dirty="0"/>
              <a:t>c</a:t>
            </a:r>
            <a:r>
              <a:rPr lang="en-US" sz="2400" dirty="0" smtClean="0"/>
              <a:t>alibration, based on a small </a:t>
            </a:r>
            <a:r>
              <a:rPr lang="en-US" sz="2400" dirty="0"/>
              <a:t>o</a:t>
            </a:r>
            <a:r>
              <a:rPr lang="en-US" sz="2400" dirty="0" smtClean="0"/>
              <a:t>ptical telescope with a spectrograph </a:t>
            </a:r>
            <a:endParaRPr lang="en-US" sz="2400" dirty="0"/>
          </a:p>
        </p:txBody>
      </p:sp>
    </p:spTree>
    <p:extLst>
      <p:ext uri="{BB962C8B-B14F-4D97-AF65-F5344CB8AC3E}">
        <p14:creationId xmlns:p14="http://schemas.microsoft.com/office/powerpoint/2010/main" val="3935142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MAGIC Getting a Second </a:t>
            </a:r>
            <a:r>
              <a:rPr lang="en-US" sz="3600" dirty="0"/>
              <a:t>W</a:t>
            </a:r>
            <a:r>
              <a:rPr lang="en-US" sz="3600" dirty="0" smtClean="0"/>
              <a:t>ind at ≥ 100 </a:t>
            </a:r>
            <a:r>
              <a:rPr lang="en-US" sz="3600" dirty="0" err="1" smtClean="0"/>
              <a:t>TeV</a:t>
            </a:r>
            <a:r>
              <a:rPr lang="en-US" sz="3600" dirty="0" smtClean="0"/>
              <a:t> With Very Large Zenith Angle (VLZA) Observations  </a:t>
            </a:r>
            <a:br>
              <a:rPr lang="en-US" sz="3600" dirty="0" smtClean="0"/>
            </a:br>
            <a:endParaRPr lang="en-US" sz="36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6474" y="1757351"/>
            <a:ext cx="4636006" cy="2607753"/>
          </a:xfrm>
          <a:prstGeom prst="rect">
            <a:avLst/>
          </a:prstGeom>
        </p:spPr>
      </p:pic>
      <p:sp>
        <p:nvSpPr>
          <p:cNvPr id="7" name="TextBox 6"/>
          <p:cNvSpPr txBox="1"/>
          <p:nvPr/>
        </p:nvSpPr>
        <p:spPr>
          <a:xfrm>
            <a:off x="4266039" y="3626440"/>
            <a:ext cx="1286571" cy="738664"/>
          </a:xfrm>
          <a:prstGeom prst="rect">
            <a:avLst/>
          </a:prstGeom>
          <a:noFill/>
          <a:ln>
            <a:solidFill>
              <a:schemeClr val="tx2"/>
            </a:solidFill>
          </a:ln>
        </p:spPr>
        <p:txBody>
          <a:bodyPr wrap="none" rtlCol="0">
            <a:spAutoFit/>
          </a:bodyPr>
          <a:lstStyle/>
          <a:p>
            <a:r>
              <a:rPr lang="en-US" sz="1400" dirty="0" smtClean="0">
                <a:solidFill>
                  <a:srgbClr val="FFC000"/>
                </a:solidFill>
              </a:rPr>
              <a:t>Sunset @ ORM</a:t>
            </a:r>
          </a:p>
          <a:p>
            <a:r>
              <a:rPr lang="en-US" sz="1400" dirty="0" smtClean="0">
                <a:solidFill>
                  <a:srgbClr val="FFC000"/>
                </a:solidFill>
              </a:rPr>
              <a:t>2200 m </a:t>
            </a:r>
            <a:r>
              <a:rPr lang="en-US" sz="1400" dirty="0" err="1" smtClean="0">
                <a:solidFill>
                  <a:srgbClr val="FFC000"/>
                </a:solidFill>
              </a:rPr>
              <a:t>a.s.l</a:t>
            </a:r>
            <a:r>
              <a:rPr lang="en-US" sz="1400" dirty="0" smtClean="0">
                <a:solidFill>
                  <a:srgbClr val="FFC000"/>
                </a:solidFill>
              </a:rPr>
              <a:t>. </a:t>
            </a:r>
          </a:p>
          <a:p>
            <a:r>
              <a:rPr lang="en-US" sz="1400" dirty="0" smtClean="0">
                <a:solidFill>
                  <a:srgbClr val="FFC000"/>
                </a:solidFill>
              </a:rPr>
              <a:t>La </a:t>
            </a:r>
            <a:r>
              <a:rPr lang="en-US" sz="1400" dirty="0">
                <a:solidFill>
                  <a:srgbClr val="FFC000"/>
                </a:solidFill>
              </a:rPr>
              <a:t>P</a:t>
            </a:r>
            <a:r>
              <a:rPr lang="en-US" sz="1400" dirty="0" smtClean="0">
                <a:solidFill>
                  <a:srgbClr val="FFC000"/>
                </a:solidFill>
              </a:rPr>
              <a:t>alma</a:t>
            </a:r>
            <a:endParaRPr lang="en-US" sz="1400" dirty="0">
              <a:solidFill>
                <a:srgbClr val="FFC000"/>
              </a:solidFill>
            </a:endParaRPr>
          </a:p>
        </p:txBody>
      </p:sp>
      <p:sp>
        <p:nvSpPr>
          <p:cNvPr id="8" name="TextBox 7"/>
          <p:cNvSpPr txBox="1"/>
          <p:nvPr/>
        </p:nvSpPr>
        <p:spPr>
          <a:xfrm>
            <a:off x="179512" y="4892967"/>
            <a:ext cx="8826904" cy="1200329"/>
          </a:xfrm>
          <a:prstGeom prst="rect">
            <a:avLst/>
          </a:prstGeom>
          <a:noFill/>
          <a:ln>
            <a:solidFill>
              <a:schemeClr val="tx2"/>
            </a:solidFill>
          </a:ln>
        </p:spPr>
        <p:txBody>
          <a:bodyPr wrap="none" rtlCol="0">
            <a:spAutoFit/>
          </a:bodyPr>
          <a:lstStyle/>
          <a:p>
            <a:r>
              <a:rPr lang="en-US" sz="2400" dirty="0" smtClean="0"/>
              <a:t>Now we are working with a novel for IACTs calibration method of the </a:t>
            </a:r>
          </a:p>
          <a:p>
            <a:r>
              <a:rPr lang="en-US" sz="2400" dirty="0"/>
              <a:t>t</a:t>
            </a:r>
            <a:r>
              <a:rPr lang="en-US" sz="2400" dirty="0" smtClean="0"/>
              <a:t>ransmission of atmosphere  as well developing a precise, advanced </a:t>
            </a:r>
          </a:p>
          <a:p>
            <a:r>
              <a:rPr lang="en-US" sz="2400" dirty="0"/>
              <a:t>c</a:t>
            </a:r>
            <a:r>
              <a:rPr lang="en-US" sz="2400" dirty="0" smtClean="0"/>
              <a:t>alibration, based on a small </a:t>
            </a:r>
            <a:r>
              <a:rPr lang="en-US" sz="2400" dirty="0"/>
              <a:t>o</a:t>
            </a:r>
            <a:r>
              <a:rPr lang="en-US" sz="2400" dirty="0" smtClean="0"/>
              <a:t>ptical telescope with a spectrograph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97" y="1556792"/>
            <a:ext cx="4108076" cy="3193676"/>
          </a:xfrm>
          <a:prstGeom prst="rect">
            <a:avLst/>
          </a:prstGeom>
        </p:spPr>
      </p:pic>
    </p:spTree>
    <p:extLst>
      <p:ext uri="{BB962C8B-B14F-4D97-AF65-F5344CB8AC3E}">
        <p14:creationId xmlns:p14="http://schemas.microsoft.com/office/powerpoint/2010/main" val="1184154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5" name="Picture 4"/>
          <p:cNvPicPr/>
          <p:nvPr/>
        </p:nvPicPr>
        <p:blipFill rotWithShape="1">
          <a:blip r:embed="rId2"/>
          <a:srcRect r="9294"/>
          <a:stretch/>
        </p:blipFill>
        <p:spPr>
          <a:xfrm>
            <a:off x="4079304" y="2236222"/>
            <a:ext cx="4885184" cy="3569042"/>
          </a:xfrm>
          <a:prstGeom prst="rect">
            <a:avLst/>
          </a:prstGeom>
          <a:ln>
            <a:noFill/>
          </a:ln>
        </p:spPr>
      </p:pic>
      <p:sp>
        <p:nvSpPr>
          <p:cNvPr id="6" name="TextShape 7"/>
          <p:cNvSpPr txBox="1"/>
          <p:nvPr/>
        </p:nvSpPr>
        <p:spPr>
          <a:xfrm>
            <a:off x="395536" y="548680"/>
            <a:ext cx="8352928" cy="716040"/>
          </a:xfrm>
          <a:prstGeom prst="rect">
            <a:avLst/>
          </a:prstGeom>
          <a:noFill/>
          <a:ln>
            <a:noFill/>
          </a:ln>
        </p:spPr>
        <p:txBody>
          <a:bodyPr lIns="90000" tIns="45000" rIns="90000" bIns="45000"/>
          <a:lstStyle/>
          <a:p>
            <a:pPr algn="ctr">
              <a:lnSpc>
                <a:spcPct val="100000"/>
              </a:lnSpc>
            </a:pPr>
            <a:r>
              <a:rPr lang="en-US" sz="3200" b="0" strike="noStrike" spc="-1" dirty="0" smtClean="0">
                <a:solidFill>
                  <a:srgbClr val="000000"/>
                </a:solidFill>
                <a:latin typeface="+mj-lt"/>
              </a:rPr>
              <a:t>VLZA </a:t>
            </a:r>
            <a:r>
              <a:rPr lang="en-US" sz="3200" b="0" strike="noStrike" spc="-1" dirty="0">
                <a:solidFill>
                  <a:srgbClr val="000000"/>
                </a:solidFill>
                <a:latin typeface="+mj-lt"/>
              </a:rPr>
              <a:t>MAGIC collection area @100 </a:t>
            </a:r>
            <a:r>
              <a:rPr lang="en-US" sz="3200" b="0" strike="noStrike" spc="-1" dirty="0" err="1">
                <a:solidFill>
                  <a:srgbClr val="000000"/>
                </a:solidFill>
                <a:latin typeface="+mj-lt"/>
              </a:rPr>
              <a:t>TeV</a:t>
            </a:r>
            <a:r>
              <a:rPr lang="en-US" sz="3200" b="0" strike="noStrike" spc="-1" dirty="0">
                <a:solidFill>
                  <a:srgbClr val="000000"/>
                </a:solidFill>
                <a:latin typeface="+mj-lt"/>
              </a:rPr>
              <a:t> is comparable to </a:t>
            </a:r>
            <a:r>
              <a:rPr lang="en-US" sz="3200" dirty="0" smtClean="0">
                <a:latin typeface="+mj-lt"/>
              </a:rPr>
              <a:t>C</a:t>
            </a:r>
            <a:r>
              <a:rPr lang="en-US" sz="3200" b="0" strike="noStrike" spc="-1" dirty="0" smtClean="0">
                <a:solidFill>
                  <a:srgbClr val="000000"/>
                </a:solidFill>
                <a:latin typeface="+mj-lt"/>
              </a:rPr>
              <a:t>TA </a:t>
            </a:r>
            <a:r>
              <a:rPr lang="en-US" sz="3200" b="0" strike="noStrike" spc="-1" dirty="0">
                <a:solidFill>
                  <a:srgbClr val="000000"/>
                </a:solidFill>
                <a:latin typeface="+mj-lt"/>
              </a:rPr>
              <a:t>predictions (at 20</a:t>
            </a:r>
            <a:r>
              <a:rPr lang="en-US" sz="3200" b="0" strike="noStrike" spc="-1" dirty="0">
                <a:solidFill>
                  <a:srgbClr val="000000"/>
                </a:solidFill>
                <a:latin typeface="+mj-lt"/>
                <a:ea typeface="Times New Roman"/>
              </a:rPr>
              <a:t>°</a:t>
            </a:r>
            <a:r>
              <a:rPr lang="en-US" sz="3200" b="0" strike="noStrike" spc="-1" dirty="0">
                <a:solidFill>
                  <a:srgbClr val="000000"/>
                </a:solidFill>
                <a:latin typeface="+mj-lt"/>
              </a:rPr>
              <a:t> </a:t>
            </a:r>
            <a:r>
              <a:rPr lang="en-US" sz="3200" b="0" strike="noStrike" spc="-1" dirty="0" smtClean="0">
                <a:solidFill>
                  <a:srgbClr val="000000"/>
                </a:solidFill>
                <a:latin typeface="+mj-lt"/>
              </a:rPr>
              <a:t>zenith)</a:t>
            </a:r>
            <a:endParaRPr lang="uk-UA" sz="3200" b="0" strike="noStrike" spc="-1" dirty="0">
              <a:latin typeface="+mj-lt"/>
            </a:endParaRPr>
          </a:p>
        </p:txBody>
      </p:sp>
      <p:sp>
        <p:nvSpPr>
          <p:cNvPr id="7" name="TextShape 12"/>
          <p:cNvSpPr txBox="1"/>
          <p:nvPr/>
        </p:nvSpPr>
        <p:spPr>
          <a:xfrm>
            <a:off x="2627784" y="6022040"/>
            <a:ext cx="5747760" cy="287280"/>
          </a:xfrm>
          <a:prstGeom prst="rect">
            <a:avLst/>
          </a:prstGeom>
          <a:noFill/>
          <a:ln>
            <a:noFill/>
          </a:ln>
        </p:spPr>
        <p:txBody>
          <a:bodyPr lIns="90000" tIns="45000" rIns="90000" bIns="45000"/>
          <a:lstStyle/>
          <a:p>
            <a:pPr algn="ctr">
              <a:lnSpc>
                <a:spcPct val="100000"/>
              </a:lnSpc>
            </a:pPr>
            <a:r>
              <a:rPr lang="en-US" sz="1200" b="0" strike="noStrike" spc="-1" dirty="0">
                <a:solidFill>
                  <a:srgbClr val="000000"/>
                </a:solidFill>
                <a:latin typeface="Times New Roman"/>
              </a:rPr>
              <a:t>http://www.cta-observatory.org/science/cta-performance/ (version prod3b-v1)</a:t>
            </a:r>
            <a:endParaRPr lang="uk-UA" sz="1200" b="0" strike="noStrike" spc="-1" dirty="0">
              <a:latin typeface="Arial"/>
            </a:endParaRPr>
          </a:p>
        </p:txBody>
      </p:sp>
      <p:sp>
        <p:nvSpPr>
          <p:cNvPr id="8" name="TextBox 7"/>
          <p:cNvSpPr txBox="1"/>
          <p:nvPr/>
        </p:nvSpPr>
        <p:spPr>
          <a:xfrm>
            <a:off x="4860032" y="2060848"/>
            <a:ext cx="3986861" cy="400110"/>
          </a:xfrm>
          <a:prstGeom prst="rect">
            <a:avLst/>
          </a:prstGeom>
          <a:noFill/>
          <a:ln>
            <a:solidFill>
              <a:schemeClr val="tx2"/>
            </a:solidFill>
          </a:ln>
        </p:spPr>
        <p:txBody>
          <a:bodyPr wrap="none" rtlCol="0">
            <a:spAutoFit/>
          </a:bodyPr>
          <a:lstStyle/>
          <a:p>
            <a:r>
              <a:rPr lang="en-US" sz="2000" dirty="0" smtClean="0"/>
              <a:t>Collection area for </a:t>
            </a:r>
            <a:r>
              <a:rPr lang="en-US" sz="2000" dirty="0" err="1" smtClean="0"/>
              <a:t>z.a</a:t>
            </a:r>
            <a:r>
              <a:rPr lang="en-US" sz="2000" dirty="0" smtClean="0"/>
              <a:t>. range 70°-80°</a:t>
            </a:r>
            <a:endParaRPr lang="en-US" sz="2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1066800" cy="1021080"/>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2452246"/>
            <a:ext cx="4010001" cy="313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1916832"/>
            <a:ext cx="3611630" cy="400110"/>
          </a:xfrm>
          <a:prstGeom prst="rect">
            <a:avLst/>
          </a:prstGeom>
          <a:noFill/>
          <a:ln>
            <a:solidFill>
              <a:schemeClr val="accent1"/>
            </a:solidFill>
          </a:ln>
        </p:spPr>
        <p:txBody>
          <a:bodyPr wrap="none" rtlCol="0">
            <a:spAutoFit/>
          </a:bodyPr>
          <a:lstStyle/>
          <a:p>
            <a:r>
              <a:rPr lang="en-US" sz="2000" dirty="0" smtClean="0"/>
              <a:t>Relative air-mass vs. zenith angle</a:t>
            </a:r>
            <a:endParaRPr lang="en-US" sz="2000" dirty="0"/>
          </a:p>
        </p:txBody>
      </p:sp>
    </p:spTree>
    <p:extLst>
      <p:ext uri="{BB962C8B-B14F-4D97-AF65-F5344CB8AC3E}">
        <p14:creationId xmlns:p14="http://schemas.microsoft.com/office/powerpoint/2010/main" val="3765821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CCD camera from SBIG used for calibrating the atmosphere (and mirror abs. reflectivity)</a:t>
            </a:r>
            <a:endParaRPr lang="en-US" sz="32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551118" cy="324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941168"/>
            <a:ext cx="5688632" cy="133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84168" y="5013176"/>
            <a:ext cx="2912464" cy="1200329"/>
          </a:xfrm>
          <a:prstGeom prst="rect">
            <a:avLst/>
          </a:prstGeom>
          <a:noFill/>
          <a:ln>
            <a:solidFill>
              <a:schemeClr val="tx2"/>
            </a:solidFill>
          </a:ln>
        </p:spPr>
        <p:txBody>
          <a:bodyPr wrap="none" rtlCol="0">
            <a:spAutoFit/>
          </a:bodyPr>
          <a:lstStyle/>
          <a:p>
            <a:r>
              <a:rPr lang="en-US" sz="2400" dirty="0" smtClean="0"/>
              <a:t>A rotating filter wheel</a:t>
            </a:r>
          </a:p>
          <a:p>
            <a:r>
              <a:rPr lang="en-US" sz="2400" dirty="0"/>
              <a:t>c</a:t>
            </a:r>
            <a:r>
              <a:rPr lang="en-US" sz="2400" dirty="0" smtClean="0"/>
              <a:t>oupled to the CCD</a:t>
            </a:r>
          </a:p>
          <a:p>
            <a:r>
              <a:rPr lang="en-US" sz="2400" dirty="0"/>
              <a:t>c</a:t>
            </a:r>
            <a:r>
              <a:rPr lang="en-US" sz="2400" dirty="0" smtClean="0"/>
              <a:t>an be set remotely</a:t>
            </a:r>
            <a:endParaRPr lang="en-US" sz="2400" dirty="0"/>
          </a:p>
        </p:txBody>
      </p:sp>
    </p:spTree>
    <p:extLst>
      <p:ext uri="{BB962C8B-B14F-4D97-AF65-F5344CB8AC3E}">
        <p14:creationId xmlns:p14="http://schemas.microsoft.com/office/powerpoint/2010/main" val="976729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dirty="0" err="1" smtClean="0"/>
              <a:t>Today‘s</a:t>
            </a:r>
            <a:r>
              <a:rPr lang="de-DE" sz="3600" dirty="0" smtClean="0"/>
              <a:t> VHE </a:t>
            </a:r>
            <a:r>
              <a:rPr lang="de-DE" sz="3600" dirty="0" smtClean="0">
                <a:latin typeface="Symbol" pitchFamily="18" charset="2"/>
              </a:rPr>
              <a:t>g-</a:t>
            </a:r>
            <a:r>
              <a:rPr lang="de-DE" sz="3600" dirty="0" err="1" smtClean="0"/>
              <a:t>ray</a:t>
            </a:r>
            <a:r>
              <a:rPr lang="de-DE" sz="3600" dirty="0" smtClean="0"/>
              <a:t> </a:t>
            </a:r>
            <a:r>
              <a:rPr lang="de-DE" sz="3600" dirty="0" err="1" smtClean="0"/>
              <a:t>Sources</a:t>
            </a:r>
            <a:r>
              <a:rPr lang="de-DE" sz="3600" dirty="0" smtClean="0"/>
              <a:t> in </a:t>
            </a:r>
            <a:r>
              <a:rPr lang="de-DE" sz="3600" dirty="0" err="1" smtClean="0"/>
              <a:t>the</a:t>
            </a:r>
            <a:r>
              <a:rPr lang="de-DE" sz="3600" dirty="0" smtClean="0"/>
              <a:t> Sky</a:t>
            </a:r>
            <a:endParaRPr lang="en-US" sz="3600" dirty="0"/>
          </a:p>
        </p:txBody>
      </p:sp>
      <p:sp>
        <p:nvSpPr>
          <p:cNvPr id="3" name="Datumsplatzhalter 2"/>
          <p:cNvSpPr>
            <a:spLocks noGrp="1"/>
          </p:cNvSpPr>
          <p:nvPr>
            <p:ph type="dt" sz="half" idx="10"/>
          </p:nvPr>
        </p:nvSpPr>
        <p:spPr/>
        <p:txBody>
          <a:bodyPr/>
          <a:lstStyle/>
          <a:p>
            <a:r>
              <a:rPr lang="en-US" smtClean="0"/>
              <a:t>30 July 2018, RICH10, Academy of Sciences, Moscow, Russia</a:t>
            </a:r>
            <a:endParaRPr lang="de-DE"/>
          </a:p>
        </p:txBody>
      </p:sp>
      <p:pic>
        <p:nvPicPr>
          <p:cNvPr id="6" name="Grafik 5" descr="export.jpg"/>
          <p:cNvPicPr>
            <a:picLocks noChangeAspect="1"/>
          </p:cNvPicPr>
          <p:nvPr/>
        </p:nvPicPr>
        <p:blipFill>
          <a:blip r:embed="rId2" cstate="print"/>
          <a:stretch>
            <a:fillRect/>
          </a:stretch>
        </p:blipFill>
        <p:spPr>
          <a:xfrm>
            <a:off x="229819" y="1988840"/>
            <a:ext cx="6443236" cy="3312368"/>
          </a:xfrm>
          <a:prstGeom prst="rect">
            <a:avLst/>
          </a:prstGeom>
        </p:spPr>
      </p:pic>
      <p:pic>
        <p:nvPicPr>
          <p:cNvPr id="7" name="Grafik 6" descr="legend.jpg"/>
          <p:cNvPicPr>
            <a:picLocks noChangeAspect="1"/>
          </p:cNvPicPr>
          <p:nvPr/>
        </p:nvPicPr>
        <p:blipFill>
          <a:blip r:embed="rId3" cstate="print"/>
          <a:stretch>
            <a:fillRect/>
          </a:stretch>
        </p:blipFill>
        <p:spPr>
          <a:xfrm>
            <a:off x="6660232" y="1484784"/>
            <a:ext cx="2422953" cy="4293096"/>
          </a:xfrm>
          <a:prstGeom prst="rect">
            <a:avLst/>
          </a:prstGeom>
        </p:spPr>
      </p:pic>
      <p:sp>
        <p:nvSpPr>
          <p:cNvPr id="8" name="Textfeld 7"/>
          <p:cNvSpPr txBox="1"/>
          <p:nvPr/>
        </p:nvSpPr>
        <p:spPr>
          <a:xfrm>
            <a:off x="968080" y="5343599"/>
            <a:ext cx="4273157" cy="461665"/>
          </a:xfrm>
          <a:prstGeom prst="rect">
            <a:avLst/>
          </a:prstGeom>
          <a:noFill/>
        </p:spPr>
        <p:txBody>
          <a:bodyPr wrap="none" rtlCol="0">
            <a:spAutoFit/>
          </a:bodyPr>
          <a:lstStyle/>
          <a:p>
            <a:r>
              <a:rPr lang="de-DE" sz="2400" dirty="0" smtClean="0"/>
              <a:t>Almost ~200 Established Sources</a:t>
            </a:r>
          </a:p>
        </p:txBody>
      </p:sp>
      <p:sp>
        <p:nvSpPr>
          <p:cNvPr id="9" name="Rechteck 8"/>
          <p:cNvSpPr/>
          <p:nvPr/>
        </p:nvSpPr>
        <p:spPr>
          <a:xfrm>
            <a:off x="4427984" y="4941168"/>
            <a:ext cx="2207014" cy="307777"/>
          </a:xfrm>
          <a:prstGeom prst="rect">
            <a:avLst/>
          </a:prstGeom>
          <a:solidFill>
            <a:schemeClr val="bg1"/>
          </a:solidFill>
        </p:spPr>
        <p:txBody>
          <a:bodyPr wrap="none">
            <a:spAutoFit/>
          </a:bodyPr>
          <a:lstStyle/>
          <a:p>
            <a:r>
              <a:rPr lang="en-US" sz="1400" dirty="0" smtClean="0"/>
              <a:t>http://tevcat.uchicago.edu/</a:t>
            </a:r>
            <a:endParaRPr lang="en-US" sz="1400" dirty="0"/>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7384"/>
            <a:ext cx="1066800" cy="10210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US" sz="3600" dirty="0" smtClean="0"/>
              <a:t>Observation of a selected star in close proximity of a target gamma-ray source with MAGIC</a:t>
            </a:r>
            <a:endParaRPr lang="en-US" sz="36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80" y="1628800"/>
            <a:ext cx="4711452" cy="378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99118" y="1196752"/>
            <a:ext cx="4033027" cy="4154984"/>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A bright star is chosen in the</a:t>
            </a:r>
          </a:p>
          <a:p>
            <a:r>
              <a:rPr lang="en-US" sz="2400" dirty="0" smtClean="0"/>
              <a:t>proximity of the target source</a:t>
            </a:r>
          </a:p>
          <a:p>
            <a:pPr marL="342900" indent="-342900">
              <a:buFont typeface="Arial" panose="020B0604020202020204" pitchFamily="34" charset="0"/>
              <a:buChar char="•"/>
            </a:pPr>
            <a:r>
              <a:rPr lang="en-US" sz="2400" dirty="0" smtClean="0"/>
              <a:t>SBIG camera integrates</a:t>
            </a:r>
          </a:p>
          <a:p>
            <a:r>
              <a:rPr lang="en-US" sz="2400" dirty="0" smtClean="0"/>
              <a:t>starlight allowing for a given</a:t>
            </a:r>
          </a:p>
          <a:p>
            <a:r>
              <a:rPr lang="en-US" sz="2400" dirty="0"/>
              <a:t>z</a:t>
            </a:r>
            <a:r>
              <a:rPr lang="en-US" sz="2400" dirty="0" smtClean="0"/>
              <a:t>enith angle (air mass)</a:t>
            </a:r>
          </a:p>
          <a:p>
            <a:r>
              <a:rPr lang="en-US" sz="2400" dirty="0"/>
              <a:t>t</a:t>
            </a:r>
            <a:r>
              <a:rPr lang="en-US" sz="2400" dirty="0" smtClean="0"/>
              <a:t>o find the number of stars </a:t>
            </a:r>
          </a:p>
          <a:p>
            <a:r>
              <a:rPr lang="en-US" sz="2400" dirty="0" smtClean="0"/>
              <a:t>above a threshold magnitude</a:t>
            </a:r>
          </a:p>
          <a:p>
            <a:pPr marL="342900" indent="-342900">
              <a:buFont typeface="Arial" panose="020B0604020202020204" pitchFamily="34" charset="0"/>
              <a:buChar char="•"/>
            </a:pPr>
            <a:r>
              <a:rPr lang="en-US" sz="2400" dirty="0" smtClean="0"/>
              <a:t>(Starlight </a:t>
            </a:r>
            <a:r>
              <a:rPr lang="en-US" sz="2400" dirty="0"/>
              <a:t>is </a:t>
            </a:r>
            <a:r>
              <a:rPr lang="en-US" sz="2400" dirty="0" smtClean="0"/>
              <a:t>focused onto </a:t>
            </a:r>
            <a:r>
              <a:rPr lang="en-US" sz="2400" dirty="0"/>
              <a:t>a </a:t>
            </a:r>
            <a:endParaRPr lang="en-US" sz="2400" dirty="0" smtClean="0"/>
          </a:p>
          <a:p>
            <a:r>
              <a:rPr lang="en-US" sz="2400" dirty="0" smtClean="0"/>
              <a:t>remotely </a:t>
            </a:r>
            <a:r>
              <a:rPr lang="en-US" sz="2400" dirty="0"/>
              <a:t>controlled </a:t>
            </a:r>
            <a:r>
              <a:rPr lang="en-US" sz="2400" dirty="0" smtClean="0"/>
              <a:t>pop-up </a:t>
            </a:r>
          </a:p>
          <a:p>
            <a:r>
              <a:rPr lang="en-US" sz="2400" dirty="0" smtClean="0"/>
              <a:t>target </a:t>
            </a:r>
            <a:r>
              <a:rPr lang="en-US" sz="2400" dirty="0"/>
              <a:t>made of </a:t>
            </a:r>
            <a:r>
              <a:rPr lang="en-US" sz="2400" dirty="0" err="1" smtClean="0"/>
              <a:t>Spectralon</a:t>
            </a:r>
            <a:r>
              <a:rPr lang="en-US" sz="2400" dirty="0" smtClean="0"/>
              <a:t> </a:t>
            </a:r>
          </a:p>
          <a:p>
            <a:r>
              <a:rPr lang="en-US" sz="2400" dirty="0" smtClean="0"/>
              <a:t>(</a:t>
            </a:r>
            <a:r>
              <a:rPr lang="en-US" sz="2400" dirty="0"/>
              <a:t>diffuse </a:t>
            </a:r>
            <a:r>
              <a:rPr lang="en-US" sz="2400" dirty="0" smtClean="0"/>
              <a:t>refl.</a:t>
            </a:r>
            <a:r>
              <a:rPr lang="en-US" sz="2400" dirty="0"/>
              <a:t> </a:t>
            </a:r>
            <a:r>
              <a:rPr lang="en-US" sz="2400" dirty="0" smtClean="0"/>
              <a:t>≥ </a:t>
            </a:r>
            <a:r>
              <a:rPr lang="en-US" sz="2400" dirty="0"/>
              <a:t>99 </a:t>
            </a:r>
            <a:r>
              <a:rPr lang="en-US" sz="2400" dirty="0" smtClean="0"/>
              <a:t>%)) </a:t>
            </a:r>
          </a:p>
        </p:txBody>
      </p:sp>
      <p:sp>
        <p:nvSpPr>
          <p:cNvPr id="6" name="TextBox 5"/>
          <p:cNvSpPr txBox="1"/>
          <p:nvPr/>
        </p:nvSpPr>
        <p:spPr>
          <a:xfrm>
            <a:off x="467544" y="5589240"/>
            <a:ext cx="8280920" cy="1200329"/>
          </a:xfrm>
          <a:prstGeom prst="rect">
            <a:avLst/>
          </a:prstGeom>
          <a:noFill/>
        </p:spPr>
        <p:txBody>
          <a:bodyPr wrap="square" rtlCol="0">
            <a:spAutoFit/>
          </a:bodyPr>
          <a:lstStyle/>
          <a:p>
            <a:r>
              <a:rPr lang="en-US" sz="2400" dirty="0" smtClean="0"/>
              <a:t>(The ratio </a:t>
            </a:r>
            <a:r>
              <a:rPr lang="en-US" sz="2400" dirty="0"/>
              <a:t>of direct and reflected </a:t>
            </a:r>
            <a:r>
              <a:rPr lang="en-US" sz="2400" dirty="0" smtClean="0"/>
              <a:t> starlight </a:t>
            </a:r>
            <a:r>
              <a:rPr lang="en-US" sz="2400" dirty="0"/>
              <a:t>allows </a:t>
            </a:r>
            <a:r>
              <a:rPr lang="en-US" sz="2400" dirty="0" smtClean="0"/>
              <a:t>one to </a:t>
            </a:r>
            <a:r>
              <a:rPr lang="en-US" sz="2400" dirty="0"/>
              <a:t>measure </a:t>
            </a:r>
            <a:r>
              <a:rPr lang="en-US" sz="2400" dirty="0" smtClean="0"/>
              <a:t>the </a:t>
            </a:r>
            <a:r>
              <a:rPr lang="en-US" sz="2400" dirty="0"/>
              <a:t>absolute </a:t>
            </a:r>
            <a:r>
              <a:rPr lang="en-US" sz="2400" dirty="0" smtClean="0"/>
              <a:t>reflectivity)</a:t>
            </a:r>
            <a:endParaRPr lang="en-US" sz="2400" dirty="0"/>
          </a:p>
          <a:p>
            <a:endParaRPr lang="en-US" sz="2400" dirty="0"/>
          </a:p>
        </p:txBody>
      </p:sp>
    </p:spTree>
    <p:extLst>
      <p:ext uri="{BB962C8B-B14F-4D97-AF65-F5344CB8AC3E}">
        <p14:creationId xmlns:p14="http://schemas.microsoft.com/office/powerpoint/2010/main" val="1152347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91269"/>
            <a:ext cx="8229600" cy="5318051"/>
          </a:xfrm>
        </p:spPr>
        <p:txBody>
          <a:bodyPr>
            <a:noAutofit/>
          </a:bodyPr>
          <a:lstStyle/>
          <a:p>
            <a:r>
              <a:rPr lang="en-US" sz="2400" dirty="0"/>
              <a:t>The extinction of </a:t>
            </a:r>
            <a:r>
              <a:rPr lang="en-US" sz="2400" dirty="0" smtClean="0"/>
              <a:t>star-light </a:t>
            </a:r>
            <a:r>
              <a:rPr lang="en-US" sz="2400" dirty="0"/>
              <a:t>passing the </a:t>
            </a:r>
            <a:r>
              <a:rPr lang="en-US" sz="2400" dirty="0" smtClean="0"/>
              <a:t>atmosphere </a:t>
            </a:r>
            <a:r>
              <a:rPr lang="en-US" sz="2400" dirty="0"/>
              <a:t>can be described by the </a:t>
            </a:r>
            <a:r>
              <a:rPr lang="en-US" sz="2400" dirty="0" smtClean="0"/>
              <a:t>Lambert-Beer’s-law</a:t>
            </a:r>
            <a:endParaRPr lang="en-US" sz="2400" dirty="0"/>
          </a:p>
          <a:p>
            <a:pPr marL="0" indent="0">
              <a:buNone/>
            </a:pPr>
            <a:r>
              <a:rPr lang="en-US" sz="2400" i="1" dirty="0" smtClean="0"/>
              <a:t>			</a:t>
            </a:r>
            <a:r>
              <a:rPr lang="en-US" sz="2400" b="1" i="1" dirty="0" smtClean="0"/>
              <a:t>I </a:t>
            </a:r>
            <a:r>
              <a:rPr lang="en-US" sz="2400" b="1" dirty="0"/>
              <a:t>= </a:t>
            </a:r>
            <a:r>
              <a:rPr lang="en-US" sz="2400" b="1" i="1" dirty="0" smtClean="0"/>
              <a:t>I</a:t>
            </a:r>
            <a:r>
              <a:rPr lang="en-US" sz="2400" b="1" baseline="-25000" dirty="0" smtClean="0"/>
              <a:t>0</a:t>
            </a:r>
            <a:r>
              <a:rPr lang="en-US" sz="2400" b="1" dirty="0" smtClean="0"/>
              <a:t> </a:t>
            </a:r>
            <a:r>
              <a:rPr lang="en-US" sz="2400" b="1" i="1" dirty="0" smtClean="0"/>
              <a:t>e</a:t>
            </a:r>
            <a:r>
              <a:rPr lang="en-US" sz="2400" b="1" i="1" baseline="30000" dirty="0" smtClean="0"/>
              <a:t>−</a:t>
            </a:r>
            <a:r>
              <a:rPr lang="en-US" sz="2400" b="1" i="1" baseline="30000" dirty="0"/>
              <a:t>K・X </a:t>
            </a:r>
            <a:endParaRPr lang="en-US" sz="2400" b="1" baseline="30000" dirty="0"/>
          </a:p>
          <a:p>
            <a:pPr marL="0" indent="0">
              <a:buNone/>
            </a:pPr>
            <a:r>
              <a:rPr lang="en-US" sz="2400" dirty="0"/>
              <a:t>where I is the measured </a:t>
            </a:r>
            <a:r>
              <a:rPr lang="en-US" sz="2400" dirty="0" smtClean="0"/>
              <a:t>intensity, </a:t>
            </a:r>
            <a:r>
              <a:rPr lang="en-US" sz="2400" i="1" dirty="0"/>
              <a:t>I</a:t>
            </a:r>
            <a:r>
              <a:rPr lang="en-US" sz="2400" baseline="-25000" dirty="0"/>
              <a:t>0</a:t>
            </a:r>
            <a:r>
              <a:rPr lang="en-US" sz="2400" dirty="0"/>
              <a:t> is </a:t>
            </a:r>
            <a:r>
              <a:rPr lang="en-US" sz="2400" dirty="0" smtClean="0"/>
              <a:t>its brightness out </a:t>
            </a:r>
            <a:r>
              <a:rPr lang="en-US" sz="2400" dirty="0"/>
              <a:t>of </a:t>
            </a:r>
            <a:r>
              <a:rPr lang="en-US" sz="2400" dirty="0" smtClean="0"/>
              <a:t>the atmosphere</a:t>
            </a:r>
            <a:r>
              <a:rPr lang="en-US" sz="2400" dirty="0"/>
              <a:t>, K is the extinction coefficient per </a:t>
            </a:r>
            <a:r>
              <a:rPr lang="en-US" sz="2400" dirty="0" smtClean="0"/>
              <a:t>air-mass </a:t>
            </a:r>
            <a:r>
              <a:rPr lang="en-US" sz="2400" dirty="0"/>
              <a:t>and X is the relative </a:t>
            </a:r>
            <a:r>
              <a:rPr lang="en-US" sz="2400" dirty="0" smtClean="0"/>
              <a:t>air-mass </a:t>
            </a:r>
            <a:endParaRPr lang="en-US" sz="2400" dirty="0"/>
          </a:p>
          <a:p>
            <a:r>
              <a:rPr lang="en-US" sz="2400" dirty="0"/>
              <a:t>By </a:t>
            </a:r>
            <a:r>
              <a:rPr lang="en-US" sz="2400" dirty="0" smtClean="0"/>
              <a:t>taking logarithm </a:t>
            </a:r>
            <a:r>
              <a:rPr lang="en-US" sz="2400" dirty="0"/>
              <a:t>one obtains the following equation</a:t>
            </a:r>
          </a:p>
          <a:p>
            <a:pPr marL="0" indent="0">
              <a:buNone/>
            </a:pPr>
            <a:r>
              <a:rPr lang="en-US" sz="2400" i="1" dirty="0" smtClean="0"/>
              <a:t>			</a:t>
            </a:r>
            <a:r>
              <a:rPr lang="en-US" sz="2400" b="1" i="1" dirty="0" smtClean="0"/>
              <a:t>ln</a:t>
            </a:r>
            <a:r>
              <a:rPr lang="en-US" sz="2400" b="1" dirty="0" smtClean="0"/>
              <a:t>(</a:t>
            </a:r>
            <a:r>
              <a:rPr lang="en-US" sz="2400" b="1" i="1" dirty="0" smtClean="0"/>
              <a:t>I</a:t>
            </a:r>
            <a:r>
              <a:rPr lang="en-US" sz="2400" b="1" dirty="0"/>
              <a:t>) = </a:t>
            </a:r>
            <a:r>
              <a:rPr lang="en-US" sz="2400" b="1" i="1" dirty="0"/>
              <a:t>ln</a:t>
            </a:r>
            <a:r>
              <a:rPr lang="en-US" sz="2400" b="1" dirty="0"/>
              <a:t>(</a:t>
            </a:r>
            <a:r>
              <a:rPr lang="en-US" sz="2400" b="1" i="1" dirty="0"/>
              <a:t>I</a:t>
            </a:r>
            <a:r>
              <a:rPr lang="en-US" sz="2400" b="1" baseline="-25000" dirty="0"/>
              <a:t>0</a:t>
            </a:r>
            <a:r>
              <a:rPr lang="en-US" sz="2400" b="1" dirty="0"/>
              <a:t>) </a:t>
            </a:r>
            <a:r>
              <a:rPr lang="en-US" sz="2400" b="1" i="1" dirty="0"/>
              <a:t>− K · </a:t>
            </a:r>
            <a:r>
              <a:rPr lang="en-US" sz="2400" b="1" i="1" dirty="0" smtClean="0"/>
              <a:t>X</a:t>
            </a:r>
            <a:endParaRPr lang="en-US" sz="2400" b="1" dirty="0"/>
          </a:p>
          <a:p>
            <a:r>
              <a:rPr lang="en-US" sz="2400" dirty="0"/>
              <a:t>B</a:t>
            </a:r>
            <a:r>
              <a:rPr lang="en-US" sz="2400" dirty="0" smtClean="0"/>
              <a:t>y </a:t>
            </a:r>
            <a:r>
              <a:rPr lang="en-US" sz="2400" dirty="0"/>
              <a:t>measuring the brightness of a star at </a:t>
            </a:r>
            <a:r>
              <a:rPr lang="en-US" sz="2400" dirty="0" smtClean="0"/>
              <a:t>≥ 2 </a:t>
            </a:r>
            <a:r>
              <a:rPr lang="en-US" sz="2400" dirty="0"/>
              <a:t>different zenith angles (</a:t>
            </a:r>
            <a:r>
              <a:rPr lang="en-US" sz="2400" dirty="0" smtClean="0"/>
              <a:t>air-masses) one </a:t>
            </a:r>
            <a:r>
              <a:rPr lang="en-US" sz="2400" dirty="0"/>
              <a:t>can determine its brightness out of the atmosphere </a:t>
            </a:r>
            <a:r>
              <a:rPr lang="en-US" sz="2400" b="1" i="1" dirty="0"/>
              <a:t>I</a:t>
            </a:r>
            <a:r>
              <a:rPr lang="en-US" sz="2400" b="1" baseline="-25000" dirty="0"/>
              <a:t>0</a:t>
            </a:r>
            <a:r>
              <a:rPr lang="en-US" sz="2400" dirty="0"/>
              <a:t> and the extinction coefficient </a:t>
            </a:r>
            <a:r>
              <a:rPr lang="en-US" sz="2400" b="1" dirty="0" smtClean="0"/>
              <a:t>K</a:t>
            </a:r>
            <a:endParaRPr lang="en-US" sz="2400" b="1" dirty="0"/>
          </a:p>
          <a:p>
            <a:r>
              <a:rPr lang="en-US" sz="2400" dirty="0"/>
              <a:t>Once </a:t>
            </a:r>
            <a:r>
              <a:rPr lang="en-US" sz="2400" b="1" i="1" dirty="0"/>
              <a:t>I</a:t>
            </a:r>
            <a:r>
              <a:rPr lang="en-US" sz="2400" b="1" baseline="-25000" dirty="0"/>
              <a:t>0</a:t>
            </a:r>
            <a:r>
              <a:rPr lang="en-US" sz="2400" dirty="0"/>
              <a:t> of a star is known one </a:t>
            </a:r>
            <a:r>
              <a:rPr lang="en-US" sz="2400" dirty="0" smtClean="0"/>
              <a:t>can </a:t>
            </a:r>
            <a:r>
              <a:rPr lang="en-US" sz="2400" dirty="0"/>
              <a:t>determine the actual total transmittance of </a:t>
            </a:r>
            <a:r>
              <a:rPr lang="en-US" sz="2400" dirty="0" smtClean="0"/>
              <a:t>the atmosphere as </a:t>
            </a:r>
            <a:r>
              <a:rPr lang="en-US" sz="2400" b="1" i="1" dirty="0" smtClean="0"/>
              <a:t>I / I</a:t>
            </a:r>
            <a:r>
              <a:rPr lang="en-US" sz="2400" b="1" baseline="-25000" dirty="0" smtClean="0"/>
              <a:t>0</a:t>
            </a:r>
            <a:r>
              <a:rPr lang="en-US" sz="2400" dirty="0" smtClean="0"/>
              <a:t> </a:t>
            </a:r>
            <a:endParaRPr lang="en-US" sz="24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7" name="TextBox 6"/>
          <p:cNvSpPr txBox="1"/>
          <p:nvPr/>
        </p:nvSpPr>
        <p:spPr>
          <a:xfrm>
            <a:off x="612262" y="262389"/>
            <a:ext cx="8253221" cy="646331"/>
          </a:xfrm>
          <a:prstGeom prst="rect">
            <a:avLst/>
          </a:prstGeom>
          <a:noFill/>
          <a:ln>
            <a:solidFill>
              <a:schemeClr val="accent1"/>
            </a:solidFill>
          </a:ln>
        </p:spPr>
        <p:txBody>
          <a:bodyPr wrap="none" rtlCol="0">
            <a:spAutoFit/>
          </a:bodyPr>
          <a:lstStyle/>
          <a:p>
            <a:r>
              <a:rPr lang="en-US" sz="3600" dirty="0" smtClean="0"/>
              <a:t>Atmospheric transmittance vs. zenith angle</a:t>
            </a:r>
            <a:endParaRPr lang="en-US" sz="3600" dirty="0"/>
          </a:p>
        </p:txBody>
      </p:sp>
    </p:spTree>
    <p:extLst>
      <p:ext uri="{BB962C8B-B14F-4D97-AF65-F5344CB8AC3E}">
        <p14:creationId xmlns:p14="http://schemas.microsoft.com/office/powerpoint/2010/main" val="479012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Calibrating </a:t>
            </a:r>
            <a:r>
              <a:rPr lang="en-US" sz="3600" dirty="0"/>
              <a:t>the </a:t>
            </a:r>
            <a:r>
              <a:rPr lang="en-US" sz="3600" dirty="0" smtClean="0"/>
              <a:t>total transmission of atmosphere with a selected star</a:t>
            </a:r>
            <a:endParaRPr lang="en-US" sz="36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1772816"/>
            <a:ext cx="8099425"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4725144"/>
            <a:ext cx="8318239" cy="1200329"/>
          </a:xfrm>
          <a:prstGeom prst="rect">
            <a:avLst/>
          </a:prstGeom>
          <a:noFill/>
        </p:spPr>
        <p:txBody>
          <a:bodyPr wrap="none" rtlCol="0">
            <a:spAutoFit/>
          </a:bodyPr>
          <a:lstStyle/>
          <a:p>
            <a:r>
              <a:rPr lang="en-US" sz="2400" dirty="0" smtClean="0"/>
              <a:t>A linear dependence between the </a:t>
            </a:r>
            <a:r>
              <a:rPr lang="en-US" sz="2400" dirty="0" err="1" smtClean="0"/>
              <a:t>airmass</a:t>
            </a:r>
            <a:r>
              <a:rPr lang="en-US" sz="2400" dirty="0" smtClean="0"/>
              <a:t> (zenith angle) and the </a:t>
            </a:r>
          </a:p>
          <a:p>
            <a:r>
              <a:rPr lang="en-US" sz="2400" dirty="0" smtClean="0"/>
              <a:t>number of stars above a certain brightness magnitude manifests</a:t>
            </a:r>
          </a:p>
          <a:p>
            <a:r>
              <a:rPr lang="en-US" sz="2400" dirty="0"/>
              <a:t>a</a:t>
            </a:r>
            <a:r>
              <a:rPr lang="en-US" sz="2400" dirty="0" smtClean="0"/>
              <a:t> good measurement</a:t>
            </a:r>
            <a:endParaRPr lang="en-US" sz="2400" dirty="0"/>
          </a:p>
        </p:txBody>
      </p:sp>
    </p:spTree>
    <p:extLst>
      <p:ext uri="{BB962C8B-B14F-4D97-AF65-F5344CB8AC3E}">
        <p14:creationId xmlns:p14="http://schemas.microsoft.com/office/powerpoint/2010/main" val="1697525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143000"/>
          </a:xfrm>
        </p:spPr>
        <p:txBody>
          <a:bodyPr>
            <a:normAutofit fontScale="90000"/>
          </a:bodyPr>
          <a:lstStyle/>
          <a:p>
            <a:r>
              <a:rPr lang="en-US" sz="3600" dirty="0" smtClean="0"/>
              <a:t>Implementation of Measured Atmospheric Transmission</a:t>
            </a:r>
            <a:endParaRPr lang="en-US" sz="36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95613"/>
            <a:ext cx="7200800" cy="291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22860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6615" y="1346076"/>
            <a:ext cx="46958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3059832" y="2235547"/>
            <a:ext cx="648072"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9" name="Curved Left Arrow 8"/>
          <p:cNvSpPr/>
          <p:nvPr/>
        </p:nvSpPr>
        <p:spPr>
          <a:xfrm>
            <a:off x="8100392" y="3140968"/>
            <a:ext cx="432048" cy="1113507"/>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88515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2.5m dome (left) for the 11 inch optical telescope with spectrograph (right)</a:t>
            </a:r>
            <a:endParaRPr lang="en-US" sz="32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500786"/>
            <a:ext cx="2664296" cy="4736526"/>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089" y="1500786"/>
            <a:ext cx="3495344" cy="466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529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The 11 inch optical telescope with  spectrograph for calibrating transparency of atmosphere</a:t>
            </a:r>
            <a:endParaRPr lang="en-US" sz="3200" dirty="0"/>
          </a:p>
        </p:txBody>
      </p:sp>
      <p:sp>
        <p:nvSpPr>
          <p:cNvPr id="6" name="Content Placeholder 5"/>
          <p:cNvSpPr>
            <a:spLocks noGrp="1"/>
          </p:cNvSpPr>
          <p:nvPr>
            <p:ph idx="1"/>
          </p:nvPr>
        </p:nvSpPr>
        <p:spPr>
          <a:xfrm>
            <a:off x="457200" y="1484784"/>
            <a:ext cx="8229600" cy="4525963"/>
          </a:xfrm>
        </p:spPr>
        <p:txBody>
          <a:bodyPr>
            <a:noAutofit/>
          </a:bodyPr>
          <a:lstStyle/>
          <a:p>
            <a:r>
              <a:rPr lang="en-US" sz="2400" dirty="0" smtClean="0"/>
              <a:t>With the optical telescope we plan tracking a star in the proximity of the observed gamma source</a:t>
            </a:r>
          </a:p>
          <a:p>
            <a:r>
              <a:rPr lang="en-US" sz="2400" dirty="0" smtClean="0"/>
              <a:t>The spectrograph will provide the momentary spectrum</a:t>
            </a:r>
          </a:p>
          <a:p>
            <a:r>
              <a:rPr lang="en-US" sz="2400" dirty="0" smtClean="0"/>
              <a:t>Knowing the spectrum of the star at any given moment we can precisely determine which part of the Cherenkov light spectrum from showers reaches the telescope </a:t>
            </a:r>
          </a:p>
          <a:p>
            <a:r>
              <a:rPr lang="en-US" sz="2400" dirty="0" smtClean="0"/>
              <a:t>The maximum of an air shower, energy dependent, is typically reached after passing few hundred g/cm² of air</a:t>
            </a:r>
          </a:p>
          <a:p>
            <a:r>
              <a:rPr lang="en-US" sz="2400" dirty="0" smtClean="0"/>
              <a:t>At ~80° zenith the atmosphere is ~5 air masses (~5200 g/cm²)</a:t>
            </a:r>
          </a:p>
          <a:p>
            <a:r>
              <a:rPr lang="en-US" sz="2400" dirty="0" smtClean="0"/>
              <a:t>The integral measurement of the atmospheric transmission can be applied allowing for a small error</a:t>
            </a:r>
          </a:p>
          <a:p>
            <a:r>
              <a:rPr lang="en-US" sz="2400" dirty="0" smtClean="0"/>
              <a:t>Currently installing the dome and the telescope in La Palma </a:t>
            </a:r>
            <a:endParaRPr lang="en-US" sz="24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spTree>
    <p:extLst>
      <p:ext uri="{BB962C8B-B14F-4D97-AF65-F5344CB8AC3E}">
        <p14:creationId xmlns:p14="http://schemas.microsoft.com/office/powerpoint/2010/main" val="2524249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VLZA </a:t>
            </a:r>
            <a:r>
              <a:rPr lang="en-US" sz="3600" dirty="0" smtClean="0">
                <a:latin typeface="Symbol" panose="05050102010706020507" pitchFamily="18" charset="2"/>
              </a:rPr>
              <a:t>g</a:t>
            </a:r>
            <a:r>
              <a:rPr lang="en-US" sz="3600" dirty="0" smtClean="0"/>
              <a:t> event measured from a </a:t>
            </a:r>
            <a:r>
              <a:rPr lang="en-US" sz="3600" dirty="0" err="1" smtClean="0"/>
              <a:t>PeVatron</a:t>
            </a:r>
            <a:r>
              <a:rPr lang="en-US" sz="3600" dirty="0" smtClean="0"/>
              <a:t> candidate source at E ≥ 100 </a:t>
            </a:r>
            <a:r>
              <a:rPr lang="en-US" sz="3600" dirty="0" err="1" smtClean="0"/>
              <a:t>TeV</a:t>
            </a:r>
            <a:r>
              <a:rPr lang="en-US" sz="3600" dirty="0" smtClean="0"/>
              <a:t> </a:t>
            </a:r>
            <a:endParaRPr lang="en-US" sz="36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88840"/>
            <a:ext cx="5256584" cy="42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80312" y="2852936"/>
            <a:ext cx="1435329" cy="369332"/>
          </a:xfrm>
          <a:prstGeom prst="rect">
            <a:avLst/>
          </a:prstGeom>
          <a:noFill/>
          <a:ln>
            <a:solidFill>
              <a:schemeClr val="tx2"/>
            </a:solidFill>
          </a:ln>
        </p:spPr>
        <p:txBody>
          <a:bodyPr wrap="none" rtlCol="0">
            <a:spAutoFit/>
          </a:bodyPr>
          <a:lstStyle/>
          <a:p>
            <a:r>
              <a:rPr lang="en-US" b="1" dirty="0" smtClean="0">
                <a:solidFill>
                  <a:srgbClr val="C00000"/>
                </a:solidFill>
              </a:rPr>
              <a:t>E = 141.8 </a:t>
            </a:r>
            <a:r>
              <a:rPr lang="en-US" b="1" dirty="0" err="1" smtClean="0">
                <a:solidFill>
                  <a:srgbClr val="C00000"/>
                </a:solidFill>
              </a:rPr>
              <a:t>TeV</a:t>
            </a:r>
            <a:endParaRPr lang="en-US" b="1" dirty="0">
              <a:solidFill>
                <a:srgbClr val="C0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792088" cy="758141"/>
          </a:xfrm>
          <a:prstGeom prst="rect">
            <a:avLst/>
          </a:prstGeom>
        </p:spPr>
      </p:pic>
    </p:spTree>
    <p:extLst>
      <p:ext uri="{BB962C8B-B14F-4D97-AF65-F5344CB8AC3E}">
        <p14:creationId xmlns:p14="http://schemas.microsoft.com/office/powerpoint/2010/main" val="23645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30 July 2018, RICH10, Academy of Sciences, Moscow, Russia</a:t>
            </a:r>
            <a:endParaRPr lang="de-DE"/>
          </a:p>
        </p:txBody>
      </p:sp>
      <p:sp>
        <p:nvSpPr>
          <p:cNvPr id="5" name="Footer Placeholder 4"/>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6" name="Rectangle 5"/>
          <p:cNvSpPr/>
          <p:nvPr/>
        </p:nvSpPr>
        <p:spPr>
          <a:xfrm>
            <a:off x="7092877" y="3491716"/>
            <a:ext cx="1295547" cy="369332"/>
          </a:xfrm>
          <a:prstGeom prst="rect">
            <a:avLst/>
          </a:prstGeom>
          <a:ln>
            <a:solidFill>
              <a:schemeClr val="tx1"/>
            </a:solidFill>
          </a:ln>
        </p:spPr>
        <p:txBody>
          <a:bodyPr wrap="none">
            <a:spAutoFit/>
          </a:bodyPr>
          <a:lstStyle/>
          <a:p>
            <a:r>
              <a:rPr lang="en-US" b="1" dirty="0"/>
              <a:t>o</a:t>
            </a:r>
            <a:r>
              <a:rPr lang="en-US" b="1" dirty="0" smtClean="0"/>
              <a:t>nly $79.00</a:t>
            </a:r>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247" y="1412776"/>
            <a:ext cx="32480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90736" y="1916832"/>
            <a:ext cx="3505200" cy="1143000"/>
          </a:xfrm>
        </p:spPr>
        <p:txBody>
          <a:bodyPr>
            <a:normAutofit/>
          </a:bodyPr>
          <a:lstStyle/>
          <a:p>
            <a:r>
              <a:rPr lang="en-US" sz="3200" dirty="0" smtClean="0"/>
              <a:t>Crab Nebula</a:t>
            </a:r>
            <a:endParaRPr lang="en-US" sz="3200" dirty="0"/>
          </a:p>
        </p:txBody>
      </p:sp>
      <p:sp>
        <p:nvSpPr>
          <p:cNvPr id="3" name="TextBox 2"/>
          <p:cNvSpPr txBox="1"/>
          <p:nvPr/>
        </p:nvSpPr>
        <p:spPr>
          <a:xfrm>
            <a:off x="-6405" y="152400"/>
            <a:ext cx="9192580" cy="1569660"/>
          </a:xfrm>
          <a:prstGeom prst="rect">
            <a:avLst/>
          </a:prstGeom>
          <a:noFill/>
        </p:spPr>
        <p:txBody>
          <a:bodyPr wrap="none" rtlCol="0">
            <a:spAutoFit/>
          </a:bodyPr>
          <a:lstStyle/>
          <a:p>
            <a:pPr algn="ctr"/>
            <a:r>
              <a:rPr lang="en-US" sz="3200" dirty="0" smtClean="0"/>
              <a:t>Results on Crab Nebula make astrophysics more </a:t>
            </a:r>
          </a:p>
          <a:p>
            <a:pPr algn="ctr"/>
            <a:r>
              <a:rPr lang="en-US" sz="3200" dirty="0"/>
              <a:t>p</a:t>
            </a:r>
            <a:r>
              <a:rPr lang="en-US" sz="3200" dirty="0" smtClean="0"/>
              <a:t>opular and fashionable in our society, the best proof </a:t>
            </a:r>
          </a:p>
          <a:p>
            <a:pPr algn="ctr"/>
            <a:r>
              <a:rPr lang="en-US" sz="3200" dirty="0" smtClean="0"/>
              <a:t>is shown below</a:t>
            </a:r>
            <a:endParaRPr lang="en-US" sz="3200" dirty="0"/>
          </a:p>
        </p:txBody>
      </p:sp>
      <p:sp>
        <p:nvSpPr>
          <p:cNvPr id="7" name="TextBox 6"/>
          <p:cNvSpPr txBox="1"/>
          <p:nvPr/>
        </p:nvSpPr>
        <p:spPr>
          <a:xfrm>
            <a:off x="6084168" y="2132856"/>
            <a:ext cx="2987356" cy="584775"/>
          </a:xfrm>
          <a:prstGeom prst="rect">
            <a:avLst/>
          </a:prstGeom>
          <a:noFill/>
        </p:spPr>
        <p:txBody>
          <a:bodyPr wrap="none" rtlCol="0">
            <a:spAutoFit/>
          </a:bodyPr>
          <a:lstStyle/>
          <a:p>
            <a:r>
              <a:rPr lang="en-US" sz="3200" dirty="0" smtClean="0"/>
              <a:t>Crab A-line dress</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3068960"/>
            <a:ext cx="3318644" cy="2844552"/>
          </a:xfrm>
          <a:prstGeom prst="rect">
            <a:avLst/>
          </a:prstGeom>
        </p:spPr>
      </p:pic>
    </p:spTree>
    <p:extLst>
      <p:ext uri="{BB962C8B-B14F-4D97-AF65-F5344CB8AC3E}">
        <p14:creationId xmlns:p14="http://schemas.microsoft.com/office/powerpoint/2010/main" val="105337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fade">
                                      <p:cBhvr>
                                        <p:cTn id="28" dur="2000"/>
                                        <p:tgtEl>
                                          <p:spTgt spid="7170"/>
                                        </p:tgtEl>
                                      </p:cBhvr>
                                    </p:animEffect>
                                    <p:anim calcmode="lin" valueType="num">
                                      <p:cBhvr>
                                        <p:cTn id="29" dur="2000" fill="hold"/>
                                        <p:tgtEl>
                                          <p:spTgt spid="7170"/>
                                        </p:tgtEl>
                                        <p:attrNameLst>
                                          <p:attrName>ppt_w</p:attrName>
                                        </p:attrNameLst>
                                      </p:cBhvr>
                                      <p:tavLst>
                                        <p:tav tm="0" fmla="#ppt_w*sin(2.5*pi*$)">
                                          <p:val>
                                            <p:fltVal val="0"/>
                                          </p:val>
                                        </p:tav>
                                        <p:tav tm="100000">
                                          <p:val>
                                            <p:fltVal val="1"/>
                                          </p:val>
                                        </p:tav>
                                      </p:tavLst>
                                    </p:anim>
                                    <p:anim calcmode="lin" valueType="num">
                                      <p:cBhvr>
                                        <p:cTn id="30"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363272" cy="1143000"/>
          </a:xfrm>
        </p:spPr>
        <p:txBody>
          <a:bodyPr>
            <a:noAutofit/>
          </a:bodyPr>
          <a:lstStyle/>
          <a:p>
            <a:r>
              <a:rPr lang="en-US" sz="2800" dirty="0" smtClean="0"/>
              <a:t>Significant Improvements of Sensitivity of MAGIC at Lowest and Highest Energies Due to Novel Sum-Trigger-II  &amp;  VLZA Observations</a:t>
            </a:r>
            <a:endParaRPr lang="en-US" sz="28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591" y="1412776"/>
            <a:ext cx="7014801" cy="4752528"/>
          </a:xfrm>
          <a:prstGeom prst="rect">
            <a:avLst/>
          </a:prstGeom>
        </p:spPr>
      </p:pic>
      <p:cxnSp>
        <p:nvCxnSpPr>
          <p:cNvPr id="7" name="Straight Connector 6"/>
          <p:cNvCxnSpPr/>
          <p:nvPr/>
        </p:nvCxnSpPr>
        <p:spPr>
          <a:xfrm flipH="1" flipV="1">
            <a:off x="1907704" y="3789040"/>
            <a:ext cx="1008112" cy="576064"/>
          </a:xfrm>
          <a:prstGeom prst="line">
            <a:avLst/>
          </a:prstGeom>
          <a:ln>
            <a:solidFill>
              <a:srgbClr val="C00000"/>
            </a:solidFill>
            <a:prstDash val="dashDot"/>
          </a:ln>
        </p:spPr>
        <p:style>
          <a:lnRef idx="2">
            <a:schemeClr val="accent2"/>
          </a:lnRef>
          <a:fillRef idx="0">
            <a:schemeClr val="accent2"/>
          </a:fillRef>
          <a:effectRef idx="1">
            <a:schemeClr val="accent2"/>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98432">
            <a:off x="6160984" y="3725248"/>
            <a:ext cx="1804073" cy="110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4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Studying the Chemical </a:t>
            </a:r>
            <a:r>
              <a:rPr lang="en-US" sz="3600" dirty="0"/>
              <a:t>C</a:t>
            </a:r>
            <a:r>
              <a:rPr lang="en-US" sz="3600" dirty="0" smtClean="0"/>
              <a:t>omposition of Cosmic Rays at </a:t>
            </a:r>
            <a:r>
              <a:rPr lang="en-US" sz="3600" dirty="0" err="1" smtClean="0"/>
              <a:t>PeV</a:t>
            </a:r>
            <a:r>
              <a:rPr lang="en-US" sz="3600" dirty="0" smtClean="0"/>
              <a:t> Energies; Measuring Cherenkov Light Almost </a:t>
            </a:r>
            <a:r>
              <a:rPr lang="en-US" sz="3600" dirty="0"/>
              <a:t>F</a:t>
            </a:r>
            <a:r>
              <a:rPr lang="en-US" sz="3600" dirty="0" smtClean="0"/>
              <a:t>rom Horizon </a:t>
            </a:r>
            <a:endParaRPr lang="en-US" sz="36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sp>
        <p:nvSpPr>
          <p:cNvPr id="5" name="TextBox 4"/>
          <p:cNvSpPr txBox="1"/>
          <p:nvPr/>
        </p:nvSpPr>
        <p:spPr>
          <a:xfrm>
            <a:off x="467544" y="1844824"/>
            <a:ext cx="8561062" cy="4154984"/>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In the following we will show a couple of slides about an </a:t>
            </a:r>
          </a:p>
          <a:p>
            <a:r>
              <a:rPr lang="en-US" sz="2400" dirty="0"/>
              <a:t>e</a:t>
            </a:r>
            <a:r>
              <a:rPr lang="en-US" sz="2400" dirty="0" smtClean="0"/>
              <a:t>xperimental possibility to study the chemical composition of </a:t>
            </a:r>
          </a:p>
          <a:p>
            <a:r>
              <a:rPr lang="en-US" sz="2400" dirty="0" smtClean="0"/>
              <a:t>cosmic rays at </a:t>
            </a:r>
            <a:r>
              <a:rPr lang="en-US" sz="2400" dirty="0" err="1" smtClean="0"/>
              <a:t>PeV</a:t>
            </a:r>
            <a:r>
              <a:rPr lang="en-US" sz="2400" dirty="0" smtClean="0"/>
              <a:t> energies</a:t>
            </a:r>
          </a:p>
          <a:p>
            <a:pPr marL="342900" indent="-342900">
              <a:buFont typeface="Arial" panose="020B0604020202020204" pitchFamily="34" charset="0"/>
              <a:buChar char="•"/>
            </a:pPr>
            <a:r>
              <a:rPr lang="en-US" sz="2400" dirty="0" smtClean="0"/>
              <a:t>The suggested method is based on IACT observations of </a:t>
            </a:r>
          </a:p>
          <a:p>
            <a:r>
              <a:rPr lang="en-US" sz="2400" dirty="0" smtClean="0"/>
              <a:t>Cherenkov light of the so-called µ-tail from air showers at the </a:t>
            </a:r>
          </a:p>
          <a:p>
            <a:r>
              <a:rPr lang="en-US" sz="2400" dirty="0" smtClean="0"/>
              <a:t>presence of electromagnetic part of an air shower</a:t>
            </a:r>
          </a:p>
          <a:p>
            <a:pPr marL="342900" indent="-342900">
              <a:buFont typeface="Arial" panose="020B0604020202020204" pitchFamily="34" charset="0"/>
              <a:buChar char="•"/>
            </a:pPr>
            <a:r>
              <a:rPr lang="en-US" sz="2400" dirty="0" smtClean="0"/>
              <a:t>Although a single µ from a very large impact parameter </a:t>
            </a:r>
          </a:p>
          <a:p>
            <a:r>
              <a:rPr lang="en-US" sz="2400" dirty="0" smtClean="0"/>
              <a:t>cannot produce a measurable signal in a telescope, overlay of ~10</a:t>
            </a:r>
            <a:r>
              <a:rPr lang="en-US" sz="2400" baseline="30000" dirty="0" smtClean="0"/>
              <a:t>5</a:t>
            </a:r>
            <a:r>
              <a:rPr lang="en-US" sz="2400" dirty="0" smtClean="0"/>
              <a:t> </a:t>
            </a:r>
          </a:p>
          <a:p>
            <a:r>
              <a:rPr lang="en-US" sz="2400" dirty="0" smtClean="0"/>
              <a:t>or more µ’s can do produce a characteristic picture</a:t>
            </a:r>
          </a:p>
          <a:p>
            <a:pPr marL="342900" indent="-342900">
              <a:buFont typeface="Arial" panose="020B0604020202020204" pitchFamily="34" charset="0"/>
              <a:buChar char="•"/>
            </a:pPr>
            <a:r>
              <a:rPr lang="en-US" sz="2400" dirty="0" smtClean="0"/>
              <a:t>The described before calibration methods can be successfully</a:t>
            </a:r>
          </a:p>
          <a:p>
            <a:r>
              <a:rPr lang="en-US" sz="2400" dirty="0" smtClean="0"/>
              <a:t>applied also in this type of measurements </a:t>
            </a:r>
            <a:endParaRPr lang="en-US" sz="2400" dirty="0"/>
          </a:p>
        </p:txBody>
      </p:sp>
    </p:spTree>
    <p:extLst>
      <p:ext uri="{BB962C8B-B14F-4D97-AF65-F5344CB8AC3E}">
        <p14:creationId xmlns:p14="http://schemas.microsoft.com/office/powerpoint/2010/main" val="1014139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4400" y="1752600"/>
            <a:ext cx="7543800" cy="4114800"/>
          </a:xfrm>
        </p:spPr>
        <p:txBody>
          <a:bodyPr>
            <a:noAutofit/>
          </a:bodyPr>
          <a:lstStyle/>
          <a:p>
            <a:pPr eaLnBrk="1" hangingPunct="1">
              <a:defRPr/>
            </a:pPr>
            <a:r>
              <a:rPr lang="de-DE" sz="2400" dirty="0" smtClean="0">
                <a:latin typeface="Bodoni MT" pitchFamily="18" charset="0"/>
              </a:rPr>
              <a:t>Pavel Cherenkov: </a:t>
            </a:r>
            <a:r>
              <a:rPr lang="de-DE" sz="2400" dirty="0" err="1" smtClean="0">
                <a:latin typeface="Bodoni MT" pitchFamily="18" charset="0"/>
              </a:rPr>
              <a:t>born</a:t>
            </a:r>
            <a:r>
              <a:rPr lang="de-DE" sz="2400" dirty="0" smtClean="0">
                <a:latin typeface="Bodoni MT" pitchFamily="18" charset="0"/>
              </a:rPr>
              <a:t> </a:t>
            </a:r>
            <a:r>
              <a:rPr lang="de-DE" sz="2400" dirty="0" err="1" smtClean="0">
                <a:latin typeface="Bodoni MT" pitchFamily="18" charset="0"/>
              </a:rPr>
              <a:t>July</a:t>
            </a:r>
            <a:r>
              <a:rPr lang="de-DE" sz="2400" dirty="0" smtClean="0">
                <a:latin typeface="Bodoni MT" pitchFamily="18" charset="0"/>
              </a:rPr>
              <a:t> 28th 1904 in a </a:t>
            </a:r>
            <a:r>
              <a:rPr lang="de-DE" sz="2400" dirty="0" err="1" smtClean="0">
                <a:latin typeface="Bodoni MT" pitchFamily="18" charset="0"/>
              </a:rPr>
              <a:t>poor</a:t>
            </a:r>
            <a:r>
              <a:rPr lang="de-DE" sz="2400" dirty="0" smtClean="0">
                <a:latin typeface="Bodoni MT" pitchFamily="18" charset="0"/>
              </a:rPr>
              <a:t> </a:t>
            </a:r>
            <a:r>
              <a:rPr lang="de-DE" sz="2400" dirty="0" err="1" smtClean="0">
                <a:latin typeface="Bodoni MT" pitchFamily="18" charset="0"/>
              </a:rPr>
              <a:t>peasant</a:t>
            </a:r>
            <a:r>
              <a:rPr lang="de-DE" sz="2400" dirty="0" smtClean="0">
                <a:latin typeface="Bodoni MT" pitchFamily="18" charset="0"/>
              </a:rPr>
              <a:t> </a:t>
            </a:r>
            <a:r>
              <a:rPr lang="de-DE" sz="2400" dirty="0" err="1" smtClean="0">
                <a:latin typeface="Bodoni MT" pitchFamily="18" charset="0"/>
              </a:rPr>
              <a:t>family</a:t>
            </a:r>
            <a:r>
              <a:rPr lang="de-DE" sz="2400" dirty="0" smtClean="0">
                <a:latin typeface="Bodoni MT" pitchFamily="18" charset="0"/>
              </a:rPr>
              <a:t> in </a:t>
            </a:r>
            <a:r>
              <a:rPr lang="de-DE" sz="2400" dirty="0" err="1" smtClean="0">
                <a:latin typeface="Bodoni MT" pitchFamily="18" charset="0"/>
              </a:rPr>
              <a:t>village</a:t>
            </a:r>
            <a:r>
              <a:rPr lang="de-DE" sz="2400" dirty="0" smtClean="0">
                <a:latin typeface="Bodoni MT" pitchFamily="18" charset="0"/>
              </a:rPr>
              <a:t> </a:t>
            </a:r>
            <a:r>
              <a:rPr lang="de-DE" sz="2400" dirty="0" err="1" smtClean="0">
                <a:latin typeface="Bodoni MT" pitchFamily="18" charset="0"/>
              </a:rPr>
              <a:t>Novaya</a:t>
            </a:r>
            <a:r>
              <a:rPr lang="de-DE" sz="2400" dirty="0" smtClean="0">
                <a:latin typeface="Bodoni MT" pitchFamily="18" charset="0"/>
              </a:rPr>
              <a:t> </a:t>
            </a:r>
            <a:r>
              <a:rPr lang="de-DE" sz="2400" dirty="0" err="1" smtClean="0">
                <a:latin typeface="Bodoni MT" pitchFamily="18" charset="0"/>
              </a:rPr>
              <a:t>Chigla</a:t>
            </a:r>
            <a:r>
              <a:rPr lang="de-DE" sz="2400" dirty="0" smtClean="0">
                <a:latin typeface="Bodoni MT" pitchFamily="18" charset="0"/>
              </a:rPr>
              <a:t>, </a:t>
            </a:r>
            <a:r>
              <a:rPr lang="de-DE" sz="2400" dirty="0" err="1" smtClean="0">
                <a:latin typeface="Bodoni MT" pitchFamily="18" charset="0"/>
              </a:rPr>
              <a:t>Voronezh</a:t>
            </a:r>
            <a:r>
              <a:rPr lang="de-DE" sz="2400" dirty="0" smtClean="0">
                <a:latin typeface="Bodoni MT" pitchFamily="18" charset="0"/>
              </a:rPr>
              <a:t> </a:t>
            </a:r>
            <a:r>
              <a:rPr lang="de-DE" sz="2400" dirty="0" err="1" smtClean="0">
                <a:latin typeface="Bodoni MT" pitchFamily="18" charset="0"/>
              </a:rPr>
              <a:t>province</a:t>
            </a:r>
            <a:r>
              <a:rPr lang="de-DE" sz="2400" dirty="0" smtClean="0">
                <a:latin typeface="Bodoni MT" pitchFamily="18" charset="0"/>
              </a:rPr>
              <a:t>. </a:t>
            </a:r>
          </a:p>
          <a:p>
            <a:pPr eaLnBrk="1" hangingPunct="1">
              <a:defRPr/>
            </a:pPr>
            <a:r>
              <a:rPr lang="de-DE" sz="2400" dirty="0" smtClean="0">
                <a:latin typeface="Bodoni MT" pitchFamily="18" charset="0"/>
              </a:rPr>
              <a:t>1924-1928 </a:t>
            </a:r>
            <a:r>
              <a:rPr lang="de-DE" sz="2400" dirty="0" err="1" smtClean="0">
                <a:latin typeface="Bodoni MT" pitchFamily="18" charset="0"/>
              </a:rPr>
              <a:t>studying</a:t>
            </a:r>
            <a:r>
              <a:rPr lang="de-DE" sz="2400" dirty="0" smtClean="0">
                <a:latin typeface="Bodoni MT" pitchFamily="18" charset="0"/>
              </a:rPr>
              <a:t> in </a:t>
            </a:r>
            <a:r>
              <a:rPr lang="de-DE" sz="2400" dirty="0" err="1" smtClean="0">
                <a:latin typeface="Bodoni MT" pitchFamily="18" charset="0"/>
              </a:rPr>
              <a:t>Voronezh</a:t>
            </a:r>
            <a:r>
              <a:rPr lang="de-DE" sz="2400" dirty="0" smtClean="0">
                <a:latin typeface="Bodoni MT" pitchFamily="18" charset="0"/>
              </a:rPr>
              <a:t> </a:t>
            </a:r>
            <a:r>
              <a:rPr lang="de-DE" sz="2400" dirty="0" err="1" smtClean="0">
                <a:latin typeface="Bodoni MT" pitchFamily="18" charset="0"/>
              </a:rPr>
              <a:t>sate</a:t>
            </a:r>
            <a:r>
              <a:rPr lang="de-DE" sz="2400" dirty="0" smtClean="0">
                <a:latin typeface="Bodoni MT" pitchFamily="18" charset="0"/>
              </a:rPr>
              <a:t> </a:t>
            </a:r>
            <a:r>
              <a:rPr lang="de-DE" sz="2400" dirty="0" err="1" smtClean="0">
                <a:latin typeface="Bodoni MT" pitchFamily="18" charset="0"/>
              </a:rPr>
              <a:t>university</a:t>
            </a:r>
            <a:r>
              <a:rPr lang="de-DE" sz="2400" dirty="0" smtClean="0">
                <a:latin typeface="Bodoni MT" pitchFamily="18" charset="0"/>
              </a:rPr>
              <a:t>.</a:t>
            </a:r>
          </a:p>
          <a:p>
            <a:pPr eaLnBrk="1" hangingPunct="1">
              <a:defRPr/>
            </a:pPr>
            <a:r>
              <a:rPr lang="de-DE" sz="2400" dirty="0" smtClean="0">
                <a:latin typeface="Bodoni MT" pitchFamily="18" charset="0"/>
              </a:rPr>
              <a:t>1930: </a:t>
            </a:r>
            <a:r>
              <a:rPr lang="de-DE" sz="2400" dirty="0" err="1" smtClean="0">
                <a:latin typeface="Bodoni MT" pitchFamily="18" charset="0"/>
              </a:rPr>
              <a:t>postgraduate</a:t>
            </a:r>
            <a:r>
              <a:rPr lang="de-DE" sz="2400" dirty="0" smtClean="0">
                <a:latin typeface="Bodoni MT" pitchFamily="18" charset="0"/>
              </a:rPr>
              <a:t> </a:t>
            </a:r>
            <a:r>
              <a:rPr lang="de-DE" sz="2400" dirty="0" err="1" smtClean="0">
                <a:latin typeface="Bodoni MT" pitchFamily="18" charset="0"/>
              </a:rPr>
              <a:t>student</a:t>
            </a:r>
            <a:r>
              <a:rPr lang="de-DE" sz="2400" dirty="0" smtClean="0">
                <a:latin typeface="Bodoni MT" pitchFamily="18" charset="0"/>
              </a:rPr>
              <a:t> </a:t>
            </a:r>
            <a:r>
              <a:rPr lang="de-DE" sz="2400" dirty="0" err="1" smtClean="0">
                <a:latin typeface="Bodoni MT" pitchFamily="18" charset="0"/>
              </a:rPr>
              <a:t>of</a:t>
            </a:r>
            <a:r>
              <a:rPr lang="de-DE" sz="2400" dirty="0" smtClean="0">
                <a:latin typeface="Bodoni MT" pitchFamily="18" charset="0"/>
              </a:rPr>
              <a:t> Sergej </a:t>
            </a:r>
            <a:r>
              <a:rPr lang="de-DE" sz="2400" dirty="0" err="1" smtClean="0">
                <a:latin typeface="Bodoni MT" pitchFamily="18" charset="0"/>
              </a:rPr>
              <a:t>Vavilov</a:t>
            </a:r>
            <a:r>
              <a:rPr lang="de-DE" sz="2400" dirty="0" smtClean="0">
                <a:latin typeface="Bodoni MT" pitchFamily="18" charset="0"/>
              </a:rPr>
              <a:t> </a:t>
            </a:r>
            <a:r>
              <a:rPr lang="de-DE" sz="2400" dirty="0" err="1" smtClean="0">
                <a:latin typeface="Bodoni MT" pitchFamily="18" charset="0"/>
              </a:rPr>
              <a:t>at</a:t>
            </a:r>
            <a:r>
              <a:rPr lang="de-DE" sz="2400" dirty="0" smtClean="0">
                <a:latin typeface="Bodoni MT" pitchFamily="18" charset="0"/>
              </a:rPr>
              <a:t> </a:t>
            </a:r>
            <a:r>
              <a:rPr lang="de-DE" sz="2400" dirty="0" err="1" smtClean="0">
                <a:latin typeface="Bodoni MT" pitchFamily="18" charset="0"/>
              </a:rPr>
              <a:t>the</a:t>
            </a:r>
            <a:r>
              <a:rPr lang="de-DE" sz="2400" dirty="0" smtClean="0">
                <a:latin typeface="Bodoni MT" pitchFamily="18" charset="0"/>
              </a:rPr>
              <a:t> Institute </a:t>
            </a:r>
            <a:r>
              <a:rPr lang="de-DE" sz="2400" dirty="0" err="1" smtClean="0">
                <a:latin typeface="Bodoni MT" pitchFamily="18" charset="0"/>
              </a:rPr>
              <a:t>of</a:t>
            </a:r>
            <a:r>
              <a:rPr lang="de-DE" sz="2400" dirty="0" smtClean="0">
                <a:latin typeface="Bodoni MT" pitchFamily="18" charset="0"/>
              </a:rPr>
              <a:t> </a:t>
            </a:r>
            <a:r>
              <a:rPr lang="de-DE" sz="2400" dirty="0" err="1" smtClean="0">
                <a:latin typeface="Bodoni MT" pitchFamily="18" charset="0"/>
              </a:rPr>
              <a:t>Physics</a:t>
            </a:r>
            <a:r>
              <a:rPr lang="de-DE" sz="2400" dirty="0" smtClean="0">
                <a:latin typeface="Bodoni MT" pitchFamily="18" charset="0"/>
              </a:rPr>
              <a:t> </a:t>
            </a:r>
            <a:r>
              <a:rPr lang="de-DE" sz="2400" dirty="0" err="1" smtClean="0">
                <a:latin typeface="Bodoni MT" pitchFamily="18" charset="0"/>
              </a:rPr>
              <a:t>of</a:t>
            </a:r>
            <a:r>
              <a:rPr lang="de-DE" sz="2400" dirty="0" smtClean="0">
                <a:latin typeface="Bodoni MT" pitchFamily="18" charset="0"/>
              </a:rPr>
              <a:t> </a:t>
            </a:r>
            <a:r>
              <a:rPr lang="de-DE" sz="2400" dirty="0" err="1" smtClean="0">
                <a:latin typeface="Bodoni MT" pitchFamily="18" charset="0"/>
              </a:rPr>
              <a:t>Soviet</a:t>
            </a:r>
            <a:r>
              <a:rPr lang="de-DE" sz="2400" dirty="0" smtClean="0">
                <a:latin typeface="Bodoni MT" pitchFamily="18" charset="0"/>
              </a:rPr>
              <a:t> </a:t>
            </a:r>
            <a:r>
              <a:rPr lang="de-DE" sz="2400" dirty="0" err="1" smtClean="0">
                <a:latin typeface="Bodoni MT" pitchFamily="18" charset="0"/>
              </a:rPr>
              <a:t>Academy</a:t>
            </a:r>
            <a:r>
              <a:rPr lang="de-DE" sz="2400" dirty="0" smtClean="0">
                <a:latin typeface="Bodoni MT" pitchFamily="18" charset="0"/>
              </a:rPr>
              <a:t> </a:t>
            </a:r>
            <a:r>
              <a:rPr lang="de-DE" sz="2400" dirty="0" err="1" smtClean="0">
                <a:latin typeface="Bodoni MT" pitchFamily="18" charset="0"/>
              </a:rPr>
              <a:t>of</a:t>
            </a:r>
            <a:r>
              <a:rPr lang="de-DE" sz="2400" dirty="0" smtClean="0">
                <a:latin typeface="Bodoni MT" pitchFamily="18" charset="0"/>
              </a:rPr>
              <a:t> </a:t>
            </a:r>
            <a:r>
              <a:rPr lang="de-DE" sz="2400" dirty="0" err="1" smtClean="0">
                <a:latin typeface="Bodoni MT" pitchFamily="18" charset="0"/>
              </a:rPr>
              <a:t>Sciences</a:t>
            </a:r>
            <a:r>
              <a:rPr lang="de-DE" sz="2400" dirty="0" smtClean="0">
                <a:latin typeface="Bodoni MT" pitchFamily="18" charset="0"/>
              </a:rPr>
              <a:t> in Sankt-Petersburg (</a:t>
            </a:r>
            <a:r>
              <a:rPr lang="de-DE" sz="2400" dirty="0" err="1" smtClean="0">
                <a:latin typeface="Bodoni MT" pitchFamily="18" charset="0"/>
              </a:rPr>
              <a:t>later</a:t>
            </a:r>
            <a:r>
              <a:rPr lang="de-DE" sz="2400" dirty="0" smtClean="0">
                <a:latin typeface="Bodoni MT" pitchFamily="18" charset="0"/>
              </a:rPr>
              <a:t> on FIAN). </a:t>
            </a:r>
          </a:p>
          <a:p>
            <a:pPr eaLnBrk="1" hangingPunct="1">
              <a:defRPr/>
            </a:pPr>
            <a:r>
              <a:rPr lang="de-DE" sz="2400" dirty="0" err="1" smtClean="0">
                <a:latin typeface="Bodoni MT" pitchFamily="18" charset="0"/>
              </a:rPr>
              <a:t>Had</a:t>
            </a:r>
            <a:r>
              <a:rPr lang="de-DE" sz="2400" dirty="0" smtClean="0">
                <a:latin typeface="Bodoni MT" pitchFamily="18" charset="0"/>
              </a:rPr>
              <a:t> </a:t>
            </a:r>
            <a:r>
              <a:rPr lang="de-DE" sz="2400" dirty="0" err="1" smtClean="0">
                <a:latin typeface="Bodoni MT" pitchFamily="18" charset="0"/>
              </a:rPr>
              <a:t>to</a:t>
            </a:r>
            <a:r>
              <a:rPr lang="de-DE" sz="2400" dirty="0" smtClean="0">
                <a:latin typeface="Bodoni MT" pitchFamily="18" charset="0"/>
              </a:rPr>
              <a:t> find </a:t>
            </a:r>
            <a:r>
              <a:rPr lang="de-DE" sz="2400" dirty="0" err="1" smtClean="0">
                <a:latin typeface="Bodoni MT" pitchFamily="18" charset="0"/>
              </a:rPr>
              <a:t>the</a:t>
            </a:r>
            <a:r>
              <a:rPr lang="de-DE" sz="2400" dirty="0" smtClean="0">
                <a:latin typeface="Bodoni MT" pitchFamily="18" charset="0"/>
              </a:rPr>
              <a:t> </a:t>
            </a:r>
            <a:r>
              <a:rPr lang="de-DE" sz="2400" dirty="0" err="1" smtClean="0">
                <a:latin typeface="Bodoni MT" pitchFamily="18" charset="0"/>
              </a:rPr>
              <a:t>fluorescence</a:t>
            </a:r>
            <a:r>
              <a:rPr lang="de-DE" sz="2400" dirty="0" smtClean="0">
                <a:latin typeface="Bodoni MT" pitchFamily="18" charset="0"/>
              </a:rPr>
              <a:t> </a:t>
            </a:r>
            <a:r>
              <a:rPr lang="de-DE" sz="2400" dirty="0" err="1" smtClean="0">
                <a:latin typeface="Bodoni MT" pitchFamily="18" charset="0"/>
              </a:rPr>
              <a:t>nature</a:t>
            </a:r>
            <a:r>
              <a:rPr lang="de-DE" sz="2400" dirty="0" smtClean="0">
                <a:latin typeface="Bodoni MT" pitchFamily="18" charset="0"/>
              </a:rPr>
              <a:t> </a:t>
            </a:r>
            <a:r>
              <a:rPr lang="de-DE" sz="2400" dirty="0" err="1" smtClean="0">
                <a:latin typeface="Bodoni MT" pitchFamily="18" charset="0"/>
              </a:rPr>
              <a:t>of</a:t>
            </a:r>
            <a:r>
              <a:rPr lang="de-DE" sz="2400" dirty="0" smtClean="0">
                <a:latin typeface="Bodoni MT" pitchFamily="18" charset="0"/>
              </a:rPr>
              <a:t> </a:t>
            </a:r>
            <a:r>
              <a:rPr lang="de-DE" sz="2400" dirty="0" err="1" smtClean="0">
                <a:latin typeface="Bodoni MT" pitchFamily="18" charset="0"/>
              </a:rPr>
              <a:t>solvents</a:t>
            </a:r>
            <a:r>
              <a:rPr lang="de-DE" sz="2400" dirty="0" smtClean="0">
                <a:latin typeface="Bodoni MT" pitchFamily="18" charset="0"/>
              </a:rPr>
              <a:t> </a:t>
            </a:r>
            <a:r>
              <a:rPr lang="de-DE" sz="2400" dirty="0" err="1" smtClean="0">
                <a:latin typeface="Bodoni MT" pitchFamily="18" charset="0"/>
              </a:rPr>
              <a:t>of</a:t>
            </a:r>
            <a:r>
              <a:rPr lang="de-DE" sz="2400" dirty="0" smtClean="0">
                <a:latin typeface="Bodoni MT" pitchFamily="18" charset="0"/>
              </a:rPr>
              <a:t> </a:t>
            </a:r>
            <a:r>
              <a:rPr lang="de-DE" sz="2400" dirty="0" err="1" smtClean="0">
                <a:latin typeface="Bodoni MT" pitchFamily="18" charset="0"/>
              </a:rPr>
              <a:t>uranium</a:t>
            </a:r>
            <a:r>
              <a:rPr lang="de-DE" sz="2400" dirty="0" smtClean="0">
                <a:latin typeface="Bodoni MT" pitchFamily="18" charset="0"/>
              </a:rPr>
              <a:t> </a:t>
            </a:r>
            <a:r>
              <a:rPr lang="de-DE" sz="2400" dirty="0" err="1" smtClean="0">
                <a:latin typeface="Bodoni MT" pitchFamily="18" charset="0"/>
              </a:rPr>
              <a:t>salts</a:t>
            </a:r>
            <a:r>
              <a:rPr lang="de-DE" sz="2400" dirty="0" smtClean="0">
                <a:latin typeface="Bodoni MT" pitchFamily="18" charset="0"/>
              </a:rPr>
              <a:t>, </a:t>
            </a:r>
            <a:r>
              <a:rPr lang="de-DE" sz="2400" dirty="0" err="1" smtClean="0">
                <a:latin typeface="Bodoni MT" pitchFamily="18" charset="0"/>
              </a:rPr>
              <a:t>emitting</a:t>
            </a:r>
            <a:r>
              <a:rPr lang="de-DE" sz="2400" dirty="0" smtClean="0">
                <a:latin typeface="Bodoni MT" pitchFamily="18" charset="0"/>
              </a:rPr>
              <a:t> </a:t>
            </a:r>
            <a:r>
              <a:rPr lang="de-DE" sz="2400" dirty="0" err="1" smtClean="0">
                <a:latin typeface="Bodoni MT" pitchFamily="18" charset="0"/>
              </a:rPr>
              <a:t>bluish</a:t>
            </a:r>
            <a:r>
              <a:rPr lang="de-DE" sz="2400" dirty="0" smtClean="0">
                <a:latin typeface="Bodoni MT" pitchFamily="18" charset="0"/>
              </a:rPr>
              <a:t> </a:t>
            </a:r>
            <a:r>
              <a:rPr lang="de-DE" sz="2400" dirty="0" err="1" smtClean="0">
                <a:latin typeface="Bodoni MT" pitchFamily="18" charset="0"/>
              </a:rPr>
              <a:t>light</a:t>
            </a:r>
            <a:endParaRPr lang="de-DE" sz="2400" dirty="0" smtClean="0">
              <a:latin typeface="Bodoni MT" pitchFamily="18" charset="0"/>
            </a:endParaRPr>
          </a:p>
          <a:p>
            <a:pPr eaLnBrk="1" hangingPunct="1">
              <a:defRPr/>
            </a:pPr>
            <a:r>
              <a:rPr lang="de-DE" sz="2400" dirty="0" smtClean="0">
                <a:latin typeface="Bodoni MT" pitchFamily="18" charset="0"/>
              </a:rPr>
              <a:t>Big was </a:t>
            </a:r>
            <a:r>
              <a:rPr lang="de-DE" sz="2400" dirty="0" err="1" smtClean="0">
                <a:latin typeface="Bodoni MT" pitchFamily="18" charset="0"/>
              </a:rPr>
              <a:t>his</a:t>
            </a:r>
            <a:r>
              <a:rPr lang="de-DE" sz="2400" dirty="0" smtClean="0">
                <a:latin typeface="Bodoni MT" pitchFamily="18" charset="0"/>
              </a:rPr>
              <a:t> </a:t>
            </a:r>
            <a:r>
              <a:rPr lang="de-DE" sz="2400" dirty="0" err="1" smtClean="0">
                <a:latin typeface="Bodoni MT" pitchFamily="18" charset="0"/>
              </a:rPr>
              <a:t>surprise</a:t>
            </a:r>
            <a:r>
              <a:rPr lang="de-DE" sz="2400" dirty="0" smtClean="0">
                <a:latin typeface="Bodoni MT" pitchFamily="18" charset="0"/>
              </a:rPr>
              <a:t> </a:t>
            </a:r>
            <a:r>
              <a:rPr lang="de-DE" sz="2400" dirty="0" err="1" smtClean="0">
                <a:latin typeface="Bodoni MT" pitchFamily="18" charset="0"/>
              </a:rPr>
              <a:t>that</a:t>
            </a:r>
            <a:r>
              <a:rPr lang="de-DE" sz="2400" dirty="0" smtClean="0">
                <a:latin typeface="Bodoni MT" pitchFamily="18" charset="0"/>
              </a:rPr>
              <a:t> also pure </a:t>
            </a:r>
            <a:r>
              <a:rPr lang="de-DE" sz="2400" dirty="0" err="1" smtClean="0">
                <a:latin typeface="Bodoni MT" pitchFamily="18" charset="0"/>
              </a:rPr>
              <a:t>solvents</a:t>
            </a:r>
            <a:r>
              <a:rPr lang="de-DE" sz="2400" dirty="0" smtClean="0">
                <a:latin typeface="Bodoni MT" pitchFamily="18" charset="0"/>
              </a:rPr>
              <a:t> </a:t>
            </a:r>
            <a:r>
              <a:rPr lang="de-DE" sz="2400" dirty="0" err="1" smtClean="0">
                <a:latin typeface="Bodoni MT" pitchFamily="18" charset="0"/>
              </a:rPr>
              <a:t>and</a:t>
            </a:r>
            <a:r>
              <a:rPr lang="de-DE" sz="2400" dirty="0" smtClean="0">
                <a:latin typeface="Bodoni MT" pitchFamily="18" charset="0"/>
              </a:rPr>
              <a:t> </a:t>
            </a:r>
            <a:r>
              <a:rPr lang="de-DE" sz="2400" dirty="0" err="1" smtClean="0">
                <a:latin typeface="Bodoni MT" pitchFamily="18" charset="0"/>
              </a:rPr>
              <a:t>even</a:t>
            </a:r>
            <a:r>
              <a:rPr lang="de-DE" sz="2400" dirty="0" smtClean="0">
                <a:latin typeface="Bodoni MT" pitchFamily="18" charset="0"/>
              </a:rPr>
              <a:t> </a:t>
            </a:r>
            <a:r>
              <a:rPr lang="de-DE" sz="2400" dirty="0" err="1" smtClean="0">
                <a:latin typeface="Bodoni MT" pitchFamily="18" charset="0"/>
              </a:rPr>
              <a:t>water</a:t>
            </a:r>
            <a:r>
              <a:rPr lang="de-DE" sz="2400" dirty="0" smtClean="0">
                <a:latin typeface="Bodoni MT" pitchFamily="18" charset="0"/>
              </a:rPr>
              <a:t> </a:t>
            </a:r>
            <a:r>
              <a:rPr lang="de-DE" sz="2400" dirty="0" err="1" smtClean="0">
                <a:latin typeface="Bodoni MT" pitchFamily="18" charset="0"/>
              </a:rPr>
              <a:t>were</a:t>
            </a:r>
            <a:r>
              <a:rPr lang="de-DE" sz="2400" dirty="0" smtClean="0">
                <a:latin typeface="Bodoni MT" pitchFamily="18" charset="0"/>
              </a:rPr>
              <a:t> </a:t>
            </a:r>
            <a:r>
              <a:rPr lang="de-DE" sz="2400" dirty="0" err="1" smtClean="0">
                <a:latin typeface="Bodoni MT" pitchFamily="18" charset="0"/>
              </a:rPr>
              <a:t>emitting</a:t>
            </a:r>
            <a:r>
              <a:rPr lang="de-DE" sz="2400" dirty="0" smtClean="0">
                <a:latin typeface="Bodoni MT" pitchFamily="18" charset="0"/>
              </a:rPr>
              <a:t> </a:t>
            </a:r>
            <a:r>
              <a:rPr lang="de-DE" sz="2400" dirty="0" err="1" smtClean="0">
                <a:latin typeface="Bodoni MT" pitchFamily="18" charset="0"/>
              </a:rPr>
              <a:t>the</a:t>
            </a:r>
            <a:r>
              <a:rPr lang="de-DE" sz="2400" dirty="0" smtClean="0">
                <a:latin typeface="Bodoni MT" pitchFamily="18" charset="0"/>
              </a:rPr>
              <a:t> </a:t>
            </a:r>
            <a:r>
              <a:rPr lang="de-DE" sz="2400" dirty="0" err="1" smtClean="0">
                <a:latin typeface="Bodoni MT" pitchFamily="18" charset="0"/>
              </a:rPr>
              <a:t>annoying</a:t>
            </a:r>
            <a:r>
              <a:rPr lang="de-DE" sz="2400" dirty="0" smtClean="0">
                <a:latin typeface="Bodoni MT" pitchFamily="18" charset="0"/>
              </a:rPr>
              <a:t> </a:t>
            </a:r>
            <a:r>
              <a:rPr lang="de-DE" sz="2400" dirty="0" err="1" smtClean="0">
                <a:latin typeface="Bodoni MT" pitchFamily="18" charset="0"/>
              </a:rPr>
              <a:t>background</a:t>
            </a:r>
            <a:r>
              <a:rPr lang="de-DE" sz="2400" dirty="0" smtClean="0">
                <a:latin typeface="Bodoni MT" pitchFamily="18" charset="0"/>
              </a:rPr>
              <a:t> </a:t>
            </a:r>
            <a:r>
              <a:rPr lang="de-DE" sz="2400" dirty="0" err="1" smtClean="0">
                <a:latin typeface="Bodoni MT" pitchFamily="18" charset="0"/>
              </a:rPr>
              <a:t>light</a:t>
            </a:r>
            <a:r>
              <a:rPr lang="de-DE" sz="2400" dirty="0" smtClean="0">
                <a:latin typeface="Bodoni MT" pitchFamily="18" charset="0"/>
              </a:rPr>
              <a:t> </a:t>
            </a:r>
          </a:p>
        </p:txBody>
      </p:sp>
      <p:sp>
        <p:nvSpPr>
          <p:cNvPr id="5" name="Titel 3"/>
          <p:cNvSpPr>
            <a:spLocks noGrp="1"/>
          </p:cNvSpPr>
          <p:nvPr>
            <p:ph type="title"/>
          </p:nvPr>
        </p:nvSpPr>
        <p:spPr>
          <a:xfrm>
            <a:off x="1557338" y="274638"/>
            <a:ext cx="7129462" cy="1143000"/>
          </a:xfrm>
        </p:spPr>
        <p:txBody>
          <a:bodyPr>
            <a:normAutofit/>
          </a:bodyPr>
          <a:lstStyle/>
          <a:p>
            <a:pPr eaLnBrk="1" hangingPunct="1">
              <a:defRPr/>
            </a:pPr>
            <a:r>
              <a:rPr lang="de-DE" sz="3600" dirty="0" smtClean="0">
                <a:latin typeface="Bodoni MT" pitchFamily="18" charset="0"/>
              </a:rPr>
              <a:t>Cherenkov </a:t>
            </a:r>
            <a:r>
              <a:rPr lang="de-DE" sz="3600" dirty="0" err="1" smtClean="0">
                <a:latin typeface="Bodoni MT" pitchFamily="18" charset="0"/>
              </a:rPr>
              <a:t>light</a:t>
            </a:r>
            <a:r>
              <a:rPr lang="de-DE" sz="3600" dirty="0" smtClean="0">
                <a:latin typeface="Bodoni MT" pitchFamily="18" charset="0"/>
              </a:rPr>
              <a:t>: </a:t>
            </a:r>
            <a:r>
              <a:rPr lang="de-DE" sz="3600" dirty="0" err="1" smtClean="0">
                <a:latin typeface="Bodoni MT" pitchFamily="18" charset="0"/>
              </a:rPr>
              <a:t>the</a:t>
            </a:r>
            <a:r>
              <a:rPr lang="de-DE" sz="3600" dirty="0" smtClean="0">
                <a:latin typeface="Bodoni MT" pitchFamily="18" charset="0"/>
              </a:rPr>
              <a:t> </a:t>
            </a:r>
            <a:r>
              <a:rPr lang="de-DE" sz="3600" dirty="0" err="1" smtClean="0">
                <a:latin typeface="Bodoni MT" pitchFamily="18" charset="0"/>
              </a:rPr>
              <a:t>beginnings</a:t>
            </a:r>
            <a:endParaRPr lang="de-DE" sz="3600" dirty="0" smtClean="0">
              <a:latin typeface="Bodoni MT" pitchFamily="18" charset="0"/>
            </a:endParaRPr>
          </a:p>
        </p:txBody>
      </p:sp>
      <p:pic>
        <p:nvPicPr>
          <p:cNvPr id="9220" name="Picture 5" descr="pavel_alekseyevich_cherenkov"/>
          <p:cNvPicPr>
            <a:picLocks noChangeAspect="1" noChangeArrowheads="1"/>
          </p:cNvPicPr>
          <p:nvPr/>
        </p:nvPicPr>
        <p:blipFill>
          <a:blip r:embed="rId2" cstate="print"/>
          <a:srcRect/>
          <a:stretch>
            <a:fillRect/>
          </a:stretch>
        </p:blipFill>
        <p:spPr bwMode="auto">
          <a:xfrm>
            <a:off x="152400" y="152400"/>
            <a:ext cx="1131888" cy="1520825"/>
          </a:xfrm>
          <a:prstGeom prst="rect">
            <a:avLst/>
          </a:prstGeom>
          <a:noFill/>
          <a:ln w="9525">
            <a:noFill/>
            <a:miter lim="800000"/>
            <a:headEnd/>
            <a:tailEnd/>
          </a:ln>
        </p:spPr>
      </p:pic>
      <p:sp>
        <p:nvSpPr>
          <p:cNvPr id="10" name="Datumsplatzhalter 9"/>
          <p:cNvSpPr>
            <a:spLocks noGrp="1"/>
          </p:cNvSpPr>
          <p:nvPr>
            <p:ph type="dt" sz="quarter" idx="10"/>
          </p:nvPr>
        </p:nvSpPr>
        <p:spPr/>
        <p:txBody>
          <a:bodyPr/>
          <a:lstStyle/>
          <a:p>
            <a:pPr>
              <a:defRPr/>
            </a:pPr>
            <a:r>
              <a:rPr lang="en-US" smtClean="0"/>
              <a:t>30 July 2018, RICH10, Academy of Sciences, Moscow, Russia</a:t>
            </a:r>
            <a:endParaRPr lang="de-DE"/>
          </a:p>
        </p:txBody>
      </p:sp>
      <p:sp>
        <p:nvSpPr>
          <p:cNvPr id="11" name="Fußzeilenplatzhalter 10"/>
          <p:cNvSpPr>
            <a:spLocks noGrp="1"/>
          </p:cNvSpPr>
          <p:nvPr>
            <p:ph type="ftr" sz="quarter" idx="11"/>
          </p:nvPr>
        </p:nvSpPr>
        <p:spPr/>
        <p:txBody>
          <a:bodyPr/>
          <a:lstStyle/>
          <a:p>
            <a:pPr>
              <a:defRPr/>
            </a:pPr>
            <a:r>
              <a:rPr lang="en-US" smtClean="0"/>
              <a:t>Razmik Mirzoyan; Extending the Observation Limits of IACTs Toward Horizon </a:t>
            </a:r>
            <a:endParaRPr lang="de-DE"/>
          </a:p>
        </p:txBody>
      </p:sp>
    </p:spTree>
    <p:extLst>
      <p:ext uri="{BB962C8B-B14F-4D97-AF65-F5344CB8AC3E}">
        <p14:creationId xmlns:p14="http://schemas.microsoft.com/office/powerpoint/2010/main" val="58277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6792" y="1484064"/>
            <a:ext cx="4637413" cy="3601120"/>
          </a:xfrm>
          <a:prstGeom prst="rect">
            <a:avLst/>
          </a:prstGeom>
        </p:spPr>
      </p:pic>
      <p:sp>
        <p:nvSpPr>
          <p:cNvPr id="3" name="TextBox 2"/>
          <p:cNvSpPr txBox="1"/>
          <p:nvPr/>
        </p:nvSpPr>
        <p:spPr>
          <a:xfrm>
            <a:off x="4571999" y="920914"/>
            <a:ext cx="4256460"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err="1"/>
              <a:t>PeV</a:t>
            </a:r>
            <a:r>
              <a:rPr lang="en-GB" sz="2000" dirty="0"/>
              <a:t> proton-induced shower incident at 87</a:t>
            </a:r>
            <a:r>
              <a:rPr lang="en-GB" sz="2000" baseline="30000" dirty="0"/>
              <a:t>o</a:t>
            </a:r>
            <a:r>
              <a:rPr lang="en-GB" sz="2000" dirty="0"/>
              <a:t> zenith angle</a:t>
            </a:r>
          </a:p>
        </p:txBody>
      </p:sp>
      <p:sp>
        <p:nvSpPr>
          <p:cNvPr id="6" name="Freeform 5"/>
          <p:cNvSpPr/>
          <p:nvPr/>
        </p:nvSpPr>
        <p:spPr>
          <a:xfrm>
            <a:off x="1205943" y="5744219"/>
            <a:ext cx="7543560" cy="977487"/>
          </a:xfrm>
          <a:custGeom>
            <a:avLst/>
            <a:gdLst>
              <a:gd name="connsiteX0" fmla="*/ 0 w 7543560"/>
              <a:gd name="connsiteY0" fmla="*/ 977487 h 977487"/>
              <a:gd name="connsiteX1" fmla="*/ 1128968 w 7543560"/>
              <a:gd name="connsiteY1" fmla="*/ 451552 h 977487"/>
              <a:gd name="connsiteX2" fmla="*/ 2976371 w 7543560"/>
              <a:gd name="connsiteY2" fmla="*/ 41066 h 977487"/>
              <a:gd name="connsiteX3" fmla="*/ 4913577 w 7543560"/>
              <a:gd name="connsiteY3" fmla="*/ 66721 h 977487"/>
              <a:gd name="connsiteX4" fmla="*/ 6594200 w 7543560"/>
              <a:gd name="connsiteY4" fmla="*/ 502863 h 977487"/>
              <a:gd name="connsiteX5" fmla="*/ 7543560 w 7543560"/>
              <a:gd name="connsiteY5" fmla="*/ 939004 h 97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3560" h="977487">
                <a:moveTo>
                  <a:pt x="0" y="977487"/>
                </a:moveTo>
                <a:cubicBezTo>
                  <a:pt x="316453" y="792554"/>
                  <a:pt x="632906" y="607622"/>
                  <a:pt x="1128968" y="451552"/>
                </a:cubicBezTo>
                <a:cubicBezTo>
                  <a:pt x="1625030" y="295482"/>
                  <a:pt x="2345603" y="105205"/>
                  <a:pt x="2976371" y="41066"/>
                </a:cubicBezTo>
                <a:cubicBezTo>
                  <a:pt x="3607139" y="-23073"/>
                  <a:pt x="4310606" y="-10245"/>
                  <a:pt x="4913577" y="66721"/>
                </a:cubicBezTo>
                <a:cubicBezTo>
                  <a:pt x="5516548" y="143687"/>
                  <a:pt x="6155870" y="357483"/>
                  <a:pt x="6594200" y="502863"/>
                </a:cubicBezTo>
                <a:cubicBezTo>
                  <a:pt x="7032530" y="648243"/>
                  <a:pt x="7543560" y="939004"/>
                  <a:pt x="7543560" y="939004"/>
                </a:cubicBezTo>
              </a:path>
            </a:pathLst>
          </a:custGeom>
          <a:solidFill>
            <a:schemeClr val="bg1">
              <a:lumMod val="50000"/>
            </a:schemeClr>
          </a:solidFill>
          <a:ln w="762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Freeform 6"/>
          <p:cNvSpPr/>
          <p:nvPr/>
        </p:nvSpPr>
        <p:spPr>
          <a:xfrm>
            <a:off x="1205943" y="5152605"/>
            <a:ext cx="7543560" cy="977487"/>
          </a:xfrm>
          <a:custGeom>
            <a:avLst/>
            <a:gdLst>
              <a:gd name="connsiteX0" fmla="*/ 0 w 7543560"/>
              <a:gd name="connsiteY0" fmla="*/ 977487 h 977487"/>
              <a:gd name="connsiteX1" fmla="*/ 1128968 w 7543560"/>
              <a:gd name="connsiteY1" fmla="*/ 451552 h 977487"/>
              <a:gd name="connsiteX2" fmla="*/ 2976371 w 7543560"/>
              <a:gd name="connsiteY2" fmla="*/ 41066 h 977487"/>
              <a:gd name="connsiteX3" fmla="*/ 4913577 w 7543560"/>
              <a:gd name="connsiteY3" fmla="*/ 66721 h 977487"/>
              <a:gd name="connsiteX4" fmla="*/ 6594200 w 7543560"/>
              <a:gd name="connsiteY4" fmla="*/ 502863 h 977487"/>
              <a:gd name="connsiteX5" fmla="*/ 7543560 w 7543560"/>
              <a:gd name="connsiteY5" fmla="*/ 939004 h 97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3560" h="977487">
                <a:moveTo>
                  <a:pt x="0" y="977487"/>
                </a:moveTo>
                <a:cubicBezTo>
                  <a:pt x="316453" y="792554"/>
                  <a:pt x="632906" y="607622"/>
                  <a:pt x="1128968" y="451552"/>
                </a:cubicBezTo>
                <a:cubicBezTo>
                  <a:pt x="1625030" y="295482"/>
                  <a:pt x="2345603" y="105205"/>
                  <a:pt x="2976371" y="41066"/>
                </a:cubicBezTo>
                <a:cubicBezTo>
                  <a:pt x="3607139" y="-23073"/>
                  <a:pt x="4310606" y="-10245"/>
                  <a:pt x="4913577" y="66721"/>
                </a:cubicBezTo>
                <a:cubicBezTo>
                  <a:pt x="5516548" y="143687"/>
                  <a:pt x="6155870" y="357483"/>
                  <a:pt x="6594200" y="502863"/>
                </a:cubicBezTo>
                <a:cubicBezTo>
                  <a:pt x="7032530" y="648243"/>
                  <a:pt x="7543560" y="939004"/>
                  <a:pt x="7543560" y="939004"/>
                </a:cubicBezTo>
              </a:path>
            </a:pathLst>
          </a:custGeom>
          <a:ln w="76200" cmpd="sng">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Straight Arrow Connector 8"/>
          <p:cNvCxnSpPr/>
          <p:nvPr/>
        </p:nvCxnSpPr>
        <p:spPr>
          <a:xfrm flipH="1" flipV="1">
            <a:off x="7415268" y="5692909"/>
            <a:ext cx="1334235" cy="513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324787" y="5744219"/>
            <a:ext cx="109048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6324787" y="5590287"/>
            <a:ext cx="1090482" cy="1026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234305" y="5692909"/>
            <a:ext cx="1090482" cy="5131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386705" y="5538976"/>
            <a:ext cx="1090482" cy="10262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0339" y="1552724"/>
            <a:ext cx="3901621"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err="1"/>
              <a:t>Muon</a:t>
            </a:r>
            <a:r>
              <a:rPr lang="en-GB" sz="2400" dirty="0"/>
              <a:t> component is largely sub-dominant in the shower maximum region.</a:t>
            </a:r>
          </a:p>
          <a:p>
            <a:endParaRPr lang="en-GB" sz="2400" dirty="0"/>
          </a:p>
          <a:p>
            <a:r>
              <a:rPr lang="en-GB" sz="2400" dirty="0"/>
              <a:t>It starts to dominate at large depth in the atmosphere.</a:t>
            </a:r>
          </a:p>
        </p:txBody>
      </p:sp>
      <p:cxnSp>
        <p:nvCxnSpPr>
          <p:cNvPr id="19" name="Straight Arrow Connector 18"/>
          <p:cNvCxnSpPr/>
          <p:nvPr/>
        </p:nvCxnSpPr>
        <p:spPr>
          <a:xfrm flipH="1" flipV="1">
            <a:off x="5386705" y="5641598"/>
            <a:ext cx="2297976" cy="5131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968981" y="5333821"/>
            <a:ext cx="274434" cy="30777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GB" sz="1400" dirty="0"/>
              <a:t>e</a:t>
            </a:r>
          </a:p>
        </p:txBody>
      </p:sp>
      <p:sp>
        <p:nvSpPr>
          <p:cNvPr id="23" name="TextBox 22"/>
          <p:cNvSpPr txBox="1"/>
          <p:nvPr/>
        </p:nvSpPr>
        <p:spPr>
          <a:xfrm>
            <a:off x="5710171" y="5282510"/>
            <a:ext cx="287258" cy="307777"/>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400" dirty="0"/>
              <a:t>μ</a:t>
            </a:r>
          </a:p>
        </p:txBody>
      </p:sp>
      <p:sp>
        <p:nvSpPr>
          <p:cNvPr id="18" name="TextBox 17">
            <a:extLst>
              <a:ext uri="{FF2B5EF4-FFF2-40B4-BE49-F238E27FC236}">
                <a16:creationId xmlns:a16="http://schemas.microsoft.com/office/drawing/2014/main" xmlns="" id="{E67D25B1-700D-CF4E-83B3-BBCB309D172F}"/>
              </a:ext>
            </a:extLst>
          </p:cNvPr>
          <p:cNvSpPr txBox="1"/>
          <p:nvPr/>
        </p:nvSpPr>
        <p:spPr>
          <a:xfrm>
            <a:off x="0" y="262389"/>
            <a:ext cx="9143999" cy="646331"/>
          </a:xfrm>
          <a:prstGeom prst="rect">
            <a:avLst/>
          </a:prstGeom>
          <a:noFill/>
        </p:spPr>
        <p:txBody>
          <a:bodyPr wrap="square" rtlCol="0">
            <a:spAutoFit/>
          </a:bodyPr>
          <a:lstStyle/>
          <a:p>
            <a:pPr algn="ctr"/>
            <a:r>
              <a:rPr lang="en-US" sz="3600" dirty="0"/>
              <a:t>Primary particle ID with IACT</a:t>
            </a:r>
          </a:p>
        </p:txBody>
      </p:sp>
      <p:sp>
        <p:nvSpPr>
          <p:cNvPr id="5" name="TextBox 4">
            <a:extLst>
              <a:ext uri="{FF2B5EF4-FFF2-40B4-BE49-F238E27FC236}">
                <a16:creationId xmlns:a16="http://schemas.microsoft.com/office/drawing/2014/main" xmlns="" id="{DAE9D2FF-1B41-A243-952C-90FBA6034707}"/>
              </a:ext>
            </a:extLst>
          </p:cNvPr>
          <p:cNvSpPr txBox="1"/>
          <p:nvPr/>
        </p:nvSpPr>
        <p:spPr>
          <a:xfrm>
            <a:off x="323528" y="1177007"/>
            <a:ext cx="1484894" cy="307777"/>
          </a:xfrm>
          <a:prstGeom prst="rect">
            <a:avLst/>
          </a:prstGeom>
          <a:noFill/>
          <a:ln>
            <a:solidFill>
              <a:schemeClr val="tx2"/>
            </a:solidFill>
          </a:ln>
        </p:spPr>
        <p:txBody>
          <a:bodyPr wrap="none" rtlCol="0">
            <a:spAutoFit/>
          </a:bodyPr>
          <a:lstStyle/>
          <a:p>
            <a:r>
              <a:rPr lang="en-GB" sz="1400" dirty="0" err="1"/>
              <a:t>Neronov</a:t>
            </a:r>
            <a:r>
              <a:rPr lang="en-GB" sz="1400" dirty="0"/>
              <a:t> et al. ‘16</a:t>
            </a:r>
          </a:p>
        </p:txBody>
      </p:sp>
      <p:sp>
        <p:nvSpPr>
          <p:cNvPr id="4" name="Date Placeholder 3"/>
          <p:cNvSpPr>
            <a:spLocks noGrp="1"/>
          </p:cNvSpPr>
          <p:nvPr>
            <p:ph type="dt" sz="half" idx="10"/>
          </p:nvPr>
        </p:nvSpPr>
        <p:spPr/>
        <p:txBody>
          <a:bodyPr/>
          <a:lstStyle/>
          <a:p>
            <a:r>
              <a:rPr lang="en-US" smtClean="0"/>
              <a:t>30 July 2018, RICH10, Academy of Sciences, Moscow, Russia</a:t>
            </a:r>
            <a:endParaRPr lang="de-DE"/>
          </a:p>
        </p:txBody>
      </p:sp>
      <p:sp>
        <p:nvSpPr>
          <p:cNvPr id="8" name="Footer Placeholder 7"/>
          <p:cNvSpPr>
            <a:spLocks noGrp="1"/>
          </p:cNvSpPr>
          <p:nvPr>
            <p:ph type="ftr" sz="quarter" idx="11"/>
          </p:nvPr>
        </p:nvSpPr>
        <p:spPr/>
        <p:txBody>
          <a:bodyPr/>
          <a:lstStyle/>
          <a:p>
            <a:r>
              <a:rPr lang="en-US" smtClean="0"/>
              <a:t>Razmik Mirzoyan; Extending the Observation Limits of IACTs Toward Horizon </a:t>
            </a:r>
            <a:endParaRPr lang="de-DE"/>
          </a:p>
        </p:txBody>
      </p:sp>
    </p:spTree>
    <p:extLst>
      <p:ext uri="{BB962C8B-B14F-4D97-AF65-F5344CB8AC3E}">
        <p14:creationId xmlns:p14="http://schemas.microsoft.com/office/powerpoint/2010/main" val="2579021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mp.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836712"/>
            <a:ext cx="4566182" cy="5999909"/>
          </a:xfrm>
          <a:prstGeom prst="rect">
            <a:avLst/>
          </a:prstGeom>
        </p:spPr>
      </p:pic>
      <p:sp>
        <p:nvSpPr>
          <p:cNvPr id="5" name="TextBox 4"/>
          <p:cNvSpPr txBox="1"/>
          <p:nvPr/>
        </p:nvSpPr>
        <p:spPr>
          <a:xfrm>
            <a:off x="8263493" y="629308"/>
            <a:ext cx="724750"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400" dirty="0"/>
              <a:t>gamma</a:t>
            </a:r>
          </a:p>
        </p:txBody>
      </p:sp>
      <p:sp>
        <p:nvSpPr>
          <p:cNvPr id="6" name="TextBox 5"/>
          <p:cNvSpPr txBox="1"/>
          <p:nvPr/>
        </p:nvSpPr>
        <p:spPr>
          <a:xfrm>
            <a:off x="8453670" y="4799206"/>
            <a:ext cx="475130"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400" dirty="0"/>
              <a:t>iron</a:t>
            </a:r>
          </a:p>
        </p:txBody>
      </p:sp>
      <p:sp>
        <p:nvSpPr>
          <p:cNvPr id="7" name="TextBox 6"/>
          <p:cNvSpPr txBox="1"/>
          <p:nvPr/>
        </p:nvSpPr>
        <p:spPr>
          <a:xfrm>
            <a:off x="8318493" y="2740412"/>
            <a:ext cx="745484"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a:t>proton</a:t>
            </a:r>
          </a:p>
        </p:txBody>
      </p:sp>
      <p:sp>
        <p:nvSpPr>
          <p:cNvPr id="8" name="TextBox 7"/>
          <p:cNvSpPr txBox="1"/>
          <p:nvPr/>
        </p:nvSpPr>
        <p:spPr>
          <a:xfrm>
            <a:off x="5266303" y="420290"/>
            <a:ext cx="2359941"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400" dirty="0"/>
              <a:t>3 km           impact             6 km</a:t>
            </a:r>
          </a:p>
        </p:txBody>
      </p:sp>
      <p:sp>
        <p:nvSpPr>
          <p:cNvPr id="9" name="Rectangle 8"/>
          <p:cNvSpPr/>
          <p:nvPr/>
        </p:nvSpPr>
        <p:spPr>
          <a:xfrm>
            <a:off x="7302508" y="3349618"/>
            <a:ext cx="323736" cy="672414"/>
          </a:xfrm>
          <a:prstGeom prst="rect">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7302508" y="5350879"/>
            <a:ext cx="323736" cy="672414"/>
          </a:xfrm>
          <a:prstGeom prst="rect">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7302508" y="1382185"/>
            <a:ext cx="323736" cy="672414"/>
          </a:xfrm>
          <a:prstGeom prst="rect">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4826862" y="3100576"/>
            <a:ext cx="607935" cy="597701"/>
          </a:xfrm>
          <a:prstGeom prst="ellipse">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4826862" y="5058532"/>
            <a:ext cx="607935" cy="597701"/>
          </a:xfrm>
          <a:prstGeom prst="ellipse">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p:cNvSpPr/>
          <p:nvPr/>
        </p:nvSpPr>
        <p:spPr>
          <a:xfrm>
            <a:off x="4826862" y="1087565"/>
            <a:ext cx="607935" cy="597701"/>
          </a:xfrm>
          <a:prstGeom prst="ellipse">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xmlns="" id="{26488E43-C623-1B47-9F81-E6691D77F292}"/>
              </a:ext>
            </a:extLst>
          </p:cNvPr>
          <p:cNvSpPr txBox="1"/>
          <p:nvPr/>
        </p:nvSpPr>
        <p:spPr>
          <a:xfrm>
            <a:off x="179512" y="672951"/>
            <a:ext cx="1484894" cy="307777"/>
          </a:xfrm>
          <a:prstGeom prst="rect">
            <a:avLst/>
          </a:prstGeom>
          <a:noFill/>
          <a:ln>
            <a:solidFill>
              <a:schemeClr val="tx2"/>
            </a:solidFill>
          </a:ln>
        </p:spPr>
        <p:txBody>
          <a:bodyPr wrap="none" rtlCol="0">
            <a:spAutoFit/>
          </a:bodyPr>
          <a:lstStyle/>
          <a:p>
            <a:r>
              <a:rPr lang="en-GB" sz="1400" dirty="0" err="1"/>
              <a:t>Neronov</a:t>
            </a:r>
            <a:r>
              <a:rPr lang="en-GB" sz="1400" dirty="0"/>
              <a:t> et al. ‘16</a:t>
            </a:r>
          </a:p>
        </p:txBody>
      </p:sp>
      <p:sp>
        <p:nvSpPr>
          <p:cNvPr id="19" name="TextBox 18">
            <a:extLst>
              <a:ext uri="{FF2B5EF4-FFF2-40B4-BE49-F238E27FC236}">
                <a16:creationId xmlns:a16="http://schemas.microsoft.com/office/drawing/2014/main" xmlns="" id="{70F242EF-A10A-9D4D-9139-4D388E55C9F8}"/>
              </a:ext>
            </a:extLst>
          </p:cNvPr>
          <p:cNvSpPr txBox="1"/>
          <p:nvPr/>
        </p:nvSpPr>
        <p:spPr>
          <a:xfrm>
            <a:off x="0" y="-27384"/>
            <a:ext cx="9143999" cy="646331"/>
          </a:xfrm>
          <a:prstGeom prst="rect">
            <a:avLst/>
          </a:prstGeom>
          <a:noFill/>
        </p:spPr>
        <p:txBody>
          <a:bodyPr wrap="square" rtlCol="0">
            <a:spAutoFit/>
          </a:bodyPr>
          <a:lstStyle/>
          <a:p>
            <a:pPr algn="ctr"/>
            <a:r>
              <a:rPr lang="en-US" sz="3600" dirty="0">
                <a:latin typeface="+mj-lt"/>
              </a:rPr>
              <a:t>Primary particle ID with IACT</a:t>
            </a:r>
          </a:p>
        </p:txBody>
      </p:sp>
      <p:sp>
        <p:nvSpPr>
          <p:cNvPr id="20" name="TextBox 19">
            <a:extLst>
              <a:ext uri="{FF2B5EF4-FFF2-40B4-BE49-F238E27FC236}">
                <a16:creationId xmlns:a16="http://schemas.microsoft.com/office/drawing/2014/main" xmlns="" id="{4EAAA034-18EE-DE44-AE35-DD5DB2853C7D}"/>
              </a:ext>
            </a:extLst>
          </p:cNvPr>
          <p:cNvSpPr txBox="1"/>
          <p:nvPr/>
        </p:nvSpPr>
        <p:spPr>
          <a:xfrm>
            <a:off x="175916" y="1048668"/>
            <a:ext cx="3901621"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t>µ</a:t>
            </a:r>
            <a:r>
              <a:rPr lang="en-GB" sz="2400" dirty="0" smtClean="0"/>
              <a:t> </a:t>
            </a:r>
            <a:r>
              <a:rPr lang="en-GB" sz="2400" dirty="0"/>
              <a:t>component is largely sub-dominant in the shower maximum region.</a:t>
            </a:r>
          </a:p>
          <a:p>
            <a:endParaRPr lang="en-GB" sz="2400" dirty="0"/>
          </a:p>
          <a:p>
            <a:r>
              <a:rPr lang="en-GB" sz="2400" dirty="0"/>
              <a:t>It starts to dominate at large depth in the atmosphere.</a:t>
            </a:r>
          </a:p>
        </p:txBody>
      </p:sp>
      <p:sp>
        <p:nvSpPr>
          <p:cNvPr id="21" name="TextBox 20"/>
          <p:cNvSpPr txBox="1"/>
          <p:nvPr/>
        </p:nvSpPr>
        <p:spPr>
          <a:xfrm>
            <a:off x="175915" y="3731548"/>
            <a:ext cx="3901621"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t>µ</a:t>
            </a:r>
            <a:r>
              <a:rPr lang="en-GB" sz="2400" dirty="0" smtClean="0"/>
              <a:t> </a:t>
            </a:r>
            <a:r>
              <a:rPr lang="en-GB" sz="2400" dirty="0"/>
              <a:t>“tail” or “halo” has different appearance in strongly inclined EAS initiated by different particles </a:t>
            </a:r>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15" name="Footer Placeholder 14"/>
          <p:cNvSpPr>
            <a:spLocks noGrp="1"/>
          </p:cNvSpPr>
          <p:nvPr>
            <p:ph type="ftr" sz="quarter" idx="11"/>
          </p:nvPr>
        </p:nvSpPr>
        <p:spPr/>
        <p:txBody>
          <a:bodyPr/>
          <a:lstStyle/>
          <a:p>
            <a:r>
              <a:rPr lang="en-US" smtClean="0"/>
              <a:t>Razmik Mirzoyan; Extending the Observation Limits of IACTs Toward Horizon </a:t>
            </a:r>
            <a:endParaRPr lang="de-DE"/>
          </a:p>
        </p:txBody>
      </p:sp>
    </p:spTree>
    <p:extLst>
      <p:ext uri="{BB962C8B-B14F-4D97-AF65-F5344CB8AC3E}">
        <p14:creationId xmlns:p14="http://schemas.microsoft.com/office/powerpoint/2010/main" val="13392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229600" cy="1143000"/>
          </a:xfrm>
        </p:spPr>
        <p:txBody>
          <a:bodyPr>
            <a:normAutofit/>
          </a:bodyPr>
          <a:lstStyle/>
          <a:p>
            <a:r>
              <a:rPr lang="en-US" sz="3200" dirty="0" smtClean="0"/>
              <a:t>MAGIC Observations </a:t>
            </a:r>
            <a:r>
              <a:rPr lang="en-US" sz="3200" dirty="0"/>
              <a:t>D</a:t>
            </a:r>
            <a:r>
              <a:rPr lang="en-US" sz="3200" dirty="0" smtClean="0"/>
              <a:t>uring the Next </a:t>
            </a:r>
            <a:r>
              <a:rPr lang="en-US" sz="3200" dirty="0"/>
              <a:t>Y</a:t>
            </a:r>
            <a:r>
              <a:rPr lang="en-US" sz="3200" dirty="0" smtClean="0"/>
              <a:t>ears</a:t>
            </a:r>
            <a:endParaRPr lang="en-US" sz="32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5" name="TextBox 4"/>
          <p:cNvSpPr txBox="1"/>
          <p:nvPr/>
        </p:nvSpPr>
        <p:spPr>
          <a:xfrm>
            <a:off x="179512" y="1253073"/>
            <a:ext cx="8782854" cy="5632311"/>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MAGIC is in its best ever historical sensitivity and in a best </a:t>
            </a:r>
          </a:p>
          <a:p>
            <a:r>
              <a:rPr lang="en-US" sz="2400" dirty="0"/>
              <a:t> </a:t>
            </a:r>
            <a:r>
              <a:rPr lang="en-US" sz="2400" dirty="0" smtClean="0"/>
              <a:t>    shape, also due to two recent novelties, just commissioned and </a:t>
            </a:r>
          </a:p>
          <a:p>
            <a:r>
              <a:rPr lang="en-US" sz="2400" dirty="0"/>
              <a:t> </a:t>
            </a:r>
            <a:r>
              <a:rPr lang="en-US" sz="2400" dirty="0" smtClean="0"/>
              <a:t>    included into MAGIC operation </a:t>
            </a:r>
          </a:p>
          <a:p>
            <a:pPr marL="342900" indent="-342900">
              <a:buFont typeface="Arial" panose="020B0604020202020204" pitchFamily="34" charset="0"/>
              <a:buChar char="•"/>
            </a:pPr>
            <a:r>
              <a:rPr lang="en-US" sz="2400" dirty="0"/>
              <a:t>T</a:t>
            </a:r>
            <a:r>
              <a:rPr lang="en-US" sz="2400" dirty="0" smtClean="0"/>
              <a:t>he project got a “second wind”, by significantly increasing its </a:t>
            </a:r>
          </a:p>
          <a:p>
            <a:r>
              <a:rPr lang="en-US" sz="2400" dirty="0"/>
              <a:t> </a:t>
            </a:r>
            <a:r>
              <a:rPr lang="en-US" sz="2400" dirty="0" smtClean="0"/>
              <a:t>    sensitivity and the dynamic range at the lowest energies, down to </a:t>
            </a:r>
          </a:p>
          <a:p>
            <a:r>
              <a:rPr lang="en-US" sz="2400" dirty="0"/>
              <a:t> </a:t>
            </a:r>
            <a:r>
              <a:rPr lang="en-US" sz="2400" dirty="0" smtClean="0"/>
              <a:t>    ~30 GeV (and even below) (SUM-Trigger-II) and at the highest </a:t>
            </a:r>
          </a:p>
          <a:p>
            <a:r>
              <a:rPr lang="en-US" sz="2400" dirty="0"/>
              <a:t> </a:t>
            </a:r>
            <a:r>
              <a:rPr lang="en-US" sz="2400" dirty="0" smtClean="0"/>
              <a:t>    energies ≥ 100 </a:t>
            </a:r>
            <a:r>
              <a:rPr lang="en-US" sz="2400" dirty="0" err="1" smtClean="0"/>
              <a:t>TeV</a:t>
            </a:r>
            <a:r>
              <a:rPr lang="en-US" sz="2400" dirty="0"/>
              <a:t> </a:t>
            </a:r>
            <a:r>
              <a:rPr lang="en-US" sz="2400" dirty="0" smtClean="0"/>
              <a:t>(VLZA observations)</a:t>
            </a:r>
          </a:p>
          <a:p>
            <a:pPr marL="342900" indent="-342900">
              <a:buFont typeface="Arial" panose="020B0604020202020204" pitchFamily="34" charset="0"/>
              <a:buChar char="•"/>
            </a:pPr>
            <a:r>
              <a:rPr lang="en-US" sz="2400" dirty="0" smtClean="0"/>
              <a:t>We have set up a VLZA observational program for a number of </a:t>
            </a:r>
          </a:p>
          <a:p>
            <a:r>
              <a:rPr lang="en-US" sz="2400" dirty="0" smtClean="0"/>
              <a:t>     selected candidate </a:t>
            </a:r>
            <a:r>
              <a:rPr lang="en-US" sz="2400" dirty="0" err="1" smtClean="0"/>
              <a:t>PeVatron</a:t>
            </a:r>
            <a:r>
              <a:rPr lang="en-US" sz="2400" dirty="0" smtClean="0"/>
              <a:t> sources; first results will follow soon</a:t>
            </a:r>
          </a:p>
          <a:p>
            <a:pPr marL="342900" indent="-342900">
              <a:buFont typeface="Arial" panose="020B0604020202020204" pitchFamily="34" charset="0"/>
              <a:buChar char="•"/>
            </a:pPr>
            <a:r>
              <a:rPr lang="en-US" sz="2400" dirty="0"/>
              <a:t>O</a:t>
            </a:r>
            <a:r>
              <a:rPr lang="en-US" sz="2400" dirty="0" smtClean="0"/>
              <a:t>ne can observe at VLZA the relatively nearby AGNs for assessing </a:t>
            </a:r>
          </a:p>
          <a:p>
            <a:r>
              <a:rPr lang="en-US" sz="2400" dirty="0" smtClean="0"/>
              <a:t>     the highest energies emitted by them – these can provide an </a:t>
            </a:r>
          </a:p>
          <a:p>
            <a:r>
              <a:rPr lang="en-US" sz="2400" dirty="0"/>
              <a:t> </a:t>
            </a:r>
            <a:r>
              <a:rPr lang="en-US" sz="2400" dirty="0" smtClean="0"/>
              <a:t>    important input about sources and about EBL</a:t>
            </a:r>
          </a:p>
          <a:p>
            <a:pPr marL="342900" indent="-342900">
              <a:buFont typeface="Arial" panose="020B0604020202020204" pitchFamily="34" charset="0"/>
              <a:buChar char="•"/>
            </a:pPr>
            <a:r>
              <a:rPr lang="en-US" sz="2400" dirty="0" smtClean="0"/>
              <a:t>Test observations are underway for studying the potential of near </a:t>
            </a:r>
          </a:p>
          <a:p>
            <a:r>
              <a:rPr lang="en-US" sz="2400" dirty="0"/>
              <a:t> </a:t>
            </a:r>
            <a:r>
              <a:rPr lang="en-US" sz="2400" dirty="0" smtClean="0"/>
              <a:t>    horizon observations of air showers for chemical composition  </a:t>
            </a:r>
          </a:p>
          <a:p>
            <a:endParaRPr lang="en-US" sz="2400" dirty="0"/>
          </a:p>
        </p:txBody>
      </p:sp>
      <p:sp>
        <p:nvSpPr>
          <p:cNvPr id="6" name="Footer Placeholder 5"/>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7384"/>
            <a:ext cx="1066800" cy="1021080"/>
          </a:xfrm>
          <a:prstGeom prst="rect">
            <a:avLst/>
          </a:prstGeom>
        </p:spPr>
      </p:pic>
    </p:spTree>
    <p:extLst>
      <p:ext uri="{BB962C8B-B14F-4D97-AF65-F5344CB8AC3E}">
        <p14:creationId xmlns:p14="http://schemas.microsoft.com/office/powerpoint/2010/main" val="1809150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spTree>
    <p:extLst>
      <p:ext uri="{BB962C8B-B14F-4D97-AF65-F5344CB8AC3E}">
        <p14:creationId xmlns:p14="http://schemas.microsoft.com/office/powerpoint/2010/main" val="2772856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30 July 2018, RICH10, Academy of Sciences, Moscow, Russia</a:t>
            </a:r>
            <a:endParaRPr lang="de-DE"/>
          </a:p>
        </p:txBody>
      </p:sp>
      <p:sp>
        <p:nvSpPr>
          <p:cNvPr id="3" name="Footer Placeholder 2"/>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072" y="809509"/>
            <a:ext cx="8100392" cy="26551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42" y="3649395"/>
            <a:ext cx="8115022" cy="2659924"/>
          </a:xfrm>
          <a:prstGeom prst="rect">
            <a:avLst/>
          </a:prstGeom>
        </p:spPr>
      </p:pic>
      <p:sp>
        <p:nvSpPr>
          <p:cNvPr id="6" name="TextBox 5"/>
          <p:cNvSpPr txBox="1"/>
          <p:nvPr/>
        </p:nvSpPr>
        <p:spPr>
          <a:xfrm>
            <a:off x="467544" y="107921"/>
            <a:ext cx="8586068" cy="584775"/>
          </a:xfrm>
          <a:prstGeom prst="rect">
            <a:avLst/>
          </a:prstGeom>
          <a:noFill/>
        </p:spPr>
        <p:txBody>
          <a:bodyPr wrap="none" rtlCol="0">
            <a:spAutoFit/>
          </a:bodyPr>
          <a:lstStyle/>
          <a:p>
            <a:r>
              <a:rPr lang="en-US" sz="3200" dirty="0" smtClean="0"/>
              <a:t>CTA North (top) and South (bottom) Observatories</a:t>
            </a:r>
            <a:endParaRPr lang="en-US" sz="3200" dirty="0"/>
          </a:p>
        </p:txBody>
      </p:sp>
    </p:spTree>
    <p:extLst>
      <p:ext uri="{BB962C8B-B14F-4D97-AF65-F5344CB8AC3E}">
        <p14:creationId xmlns:p14="http://schemas.microsoft.com/office/powerpoint/2010/main" val="95851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srcRect/>
          <a:stretch>
            <a:fillRect/>
          </a:stretch>
        </p:blipFill>
        <p:spPr bwMode="auto">
          <a:xfrm>
            <a:off x="381000" y="304800"/>
            <a:ext cx="8458200" cy="2671763"/>
          </a:xfrm>
          <a:prstGeom prst="rect">
            <a:avLst/>
          </a:prstGeom>
          <a:noFill/>
          <a:ln w="9525">
            <a:noFill/>
            <a:miter lim="800000"/>
            <a:headEnd/>
            <a:tailEnd/>
          </a:ln>
        </p:spPr>
      </p:pic>
      <p:sp>
        <p:nvSpPr>
          <p:cNvPr id="7" name="Datumsplatzhalter 6"/>
          <p:cNvSpPr>
            <a:spLocks noGrp="1"/>
          </p:cNvSpPr>
          <p:nvPr>
            <p:ph type="dt" sz="quarter" idx="10"/>
          </p:nvPr>
        </p:nvSpPr>
        <p:spPr/>
        <p:txBody>
          <a:bodyPr/>
          <a:lstStyle/>
          <a:p>
            <a:pPr>
              <a:defRPr/>
            </a:pPr>
            <a:r>
              <a:rPr lang="en-US" smtClean="0"/>
              <a:t>30 July 2018, RICH10, Academy of Sciences, Moscow, Russia</a:t>
            </a:r>
            <a:endParaRPr lang="de-DE"/>
          </a:p>
        </p:txBody>
      </p:sp>
      <p:sp>
        <p:nvSpPr>
          <p:cNvPr id="8" name="Fußzeilenplatzhalter 7"/>
          <p:cNvSpPr>
            <a:spLocks noGrp="1"/>
          </p:cNvSpPr>
          <p:nvPr>
            <p:ph type="ftr" sz="quarter" idx="11"/>
          </p:nvPr>
        </p:nvSpPr>
        <p:spPr/>
        <p:txBody>
          <a:bodyPr/>
          <a:lstStyle/>
          <a:p>
            <a:pPr>
              <a:defRPr/>
            </a:pPr>
            <a:r>
              <a:rPr lang="en-US" smtClean="0"/>
              <a:t>Razmik Mirzoyan; Extending the Observation Limits of IACTs Toward Horizon </a:t>
            </a:r>
            <a:endParaRPr lang="de-DE"/>
          </a:p>
        </p:txBody>
      </p:sp>
      <p:sp>
        <p:nvSpPr>
          <p:cNvPr id="10245" name="Textfeld 8"/>
          <p:cNvSpPr txBox="1">
            <a:spLocks noChangeArrowheads="1"/>
          </p:cNvSpPr>
          <p:nvPr/>
        </p:nvSpPr>
        <p:spPr bwMode="auto">
          <a:xfrm>
            <a:off x="304800" y="2924944"/>
            <a:ext cx="6400800" cy="3416320"/>
          </a:xfrm>
          <a:prstGeom prst="rect">
            <a:avLst/>
          </a:prstGeom>
          <a:noFill/>
          <a:ln w="9525">
            <a:noFill/>
            <a:miter lim="800000"/>
            <a:headEnd/>
            <a:tailEnd/>
          </a:ln>
        </p:spPr>
        <p:txBody>
          <a:bodyPr>
            <a:spAutoFit/>
          </a:bodyPr>
          <a:lstStyle/>
          <a:p>
            <a:pPr>
              <a:buFont typeface="Arial" charset="0"/>
              <a:buChar char="•"/>
            </a:pPr>
            <a:r>
              <a:rPr lang="de-DE" sz="2400" dirty="0">
                <a:latin typeface="Bodoni MT" pitchFamily="18" charset="0"/>
              </a:rPr>
              <a:t> Initially complaning about his boss: he had to spend &gt;1-1,5 hours in a dark, cold cellar, for accomodating his eyes</a:t>
            </a:r>
          </a:p>
          <a:p>
            <a:pPr>
              <a:buFont typeface="Arial" charset="0"/>
              <a:buChar char="•"/>
            </a:pPr>
            <a:r>
              <a:rPr lang="de-DE" sz="2400" dirty="0">
                <a:latin typeface="Bodoni MT" pitchFamily="18" charset="0"/>
              </a:rPr>
              <a:t> He noticed that the emission is not chaotic, but is related to the track of moving particle. </a:t>
            </a:r>
          </a:p>
          <a:p>
            <a:pPr>
              <a:buFont typeface="Arial" charset="0"/>
              <a:buChar char="•"/>
            </a:pPr>
            <a:r>
              <a:rPr lang="de-DE" sz="2400" dirty="0">
                <a:latin typeface="Bodoni MT" pitchFamily="18" charset="0"/>
              </a:rPr>
              <a:t>1934-1938 conducting a series of brilliant        expeirments.</a:t>
            </a:r>
          </a:p>
          <a:p>
            <a:pPr>
              <a:buFont typeface="Arial" charset="0"/>
              <a:buChar char="•"/>
            </a:pPr>
            <a:r>
              <a:rPr lang="de-DE" sz="2400" dirty="0">
                <a:latin typeface="Bodoni MT" pitchFamily="18" charset="0"/>
              </a:rPr>
              <a:t> Obtained doctorate in </a:t>
            </a:r>
            <a:r>
              <a:rPr lang="de-DE" sz="2400" dirty="0" smtClean="0">
                <a:latin typeface="Bodoni MT" pitchFamily="18" charset="0"/>
              </a:rPr>
              <a:t>1940</a:t>
            </a:r>
          </a:p>
          <a:p>
            <a:pPr>
              <a:buFont typeface="Arial" charset="0"/>
              <a:buChar char="•"/>
            </a:pPr>
            <a:r>
              <a:rPr lang="de-DE" sz="2400" dirty="0" smtClean="0">
                <a:latin typeface="Bodoni MT" pitchFamily="18" charset="0"/>
              </a:rPr>
              <a:t> Nobel Prize in 1958, with Tamm and Frank</a:t>
            </a:r>
            <a:endParaRPr lang="de-DE" sz="2400" dirty="0">
              <a:latin typeface="Bodoni MT" pitchFamily="18" charset="0"/>
            </a:endParaRPr>
          </a:p>
        </p:txBody>
      </p:sp>
      <p:pic>
        <p:nvPicPr>
          <p:cNvPr id="10246" name="Grafik 9" descr="idahonatlabatr.jpg"/>
          <p:cNvPicPr>
            <a:picLocks noChangeAspect="1"/>
          </p:cNvPicPr>
          <p:nvPr/>
        </p:nvPicPr>
        <p:blipFill>
          <a:blip r:embed="rId3" cstate="print"/>
          <a:srcRect/>
          <a:stretch>
            <a:fillRect/>
          </a:stretch>
        </p:blipFill>
        <p:spPr bwMode="auto">
          <a:xfrm>
            <a:off x="6629400" y="3205163"/>
            <a:ext cx="2286000" cy="3001962"/>
          </a:xfrm>
          <a:prstGeom prst="rect">
            <a:avLst/>
          </a:prstGeom>
          <a:noFill/>
          <a:ln w="9525">
            <a:noFill/>
            <a:miter lim="800000"/>
            <a:headEnd/>
            <a:tailEnd/>
          </a:ln>
        </p:spPr>
      </p:pic>
    </p:spTree>
    <p:extLst>
      <p:ext uri="{BB962C8B-B14F-4D97-AF65-F5344CB8AC3E}">
        <p14:creationId xmlns:p14="http://schemas.microsoft.com/office/powerpoint/2010/main" val="1723962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jelley_act"/>
          <p:cNvPicPr>
            <a:picLocks noChangeAspect="1" noChangeArrowheads="1"/>
          </p:cNvPicPr>
          <p:nvPr/>
        </p:nvPicPr>
        <p:blipFill>
          <a:blip r:embed="rId3" cstate="print"/>
          <a:srcRect/>
          <a:stretch>
            <a:fillRect/>
          </a:stretch>
        </p:blipFill>
        <p:spPr bwMode="auto">
          <a:xfrm>
            <a:off x="611560" y="1700808"/>
            <a:ext cx="4343400" cy="4316412"/>
          </a:xfrm>
          <a:prstGeom prst="rect">
            <a:avLst/>
          </a:prstGeom>
          <a:noFill/>
          <a:ln w="9525">
            <a:noFill/>
            <a:miter lim="800000"/>
            <a:headEnd/>
            <a:tailEnd/>
          </a:ln>
        </p:spPr>
      </p:pic>
      <p:sp>
        <p:nvSpPr>
          <p:cNvPr id="18435" name="Rectangle 5"/>
          <p:cNvSpPr>
            <a:spLocks noChangeArrowheads="1"/>
          </p:cNvSpPr>
          <p:nvPr/>
        </p:nvSpPr>
        <p:spPr bwMode="auto">
          <a:xfrm>
            <a:off x="5148064" y="1851000"/>
            <a:ext cx="3810000" cy="3378200"/>
          </a:xfrm>
          <a:prstGeom prst="rect">
            <a:avLst/>
          </a:prstGeom>
          <a:solidFill>
            <a:srgbClr val="0000CC"/>
          </a:solidFill>
          <a:ln w="9525">
            <a:solidFill>
              <a:schemeClr val="tx2">
                <a:lumMod val="60000"/>
                <a:lumOff val="40000"/>
              </a:schemeClr>
            </a:solidFill>
            <a:miter lim="800000"/>
            <a:headEnd/>
            <a:tailEnd/>
          </a:ln>
        </p:spPr>
        <p:txBody>
          <a:bodyPr>
            <a:spAutoFit/>
          </a:bodyPr>
          <a:lstStyle/>
          <a:p>
            <a:r>
              <a:rPr lang="de-DE" sz="2400" dirty="0">
                <a:solidFill>
                  <a:srgbClr val="FFFF00"/>
                </a:solidFill>
                <a:latin typeface="Bodoni MT" pitchFamily="18" charset="0"/>
              </a:rPr>
              <a:t> 1953</a:t>
            </a:r>
          </a:p>
          <a:p>
            <a:r>
              <a:rPr lang="de-DE" sz="2400" dirty="0" err="1">
                <a:solidFill>
                  <a:srgbClr val="FFFF00"/>
                </a:solidFill>
                <a:latin typeface="Bodoni MT" pitchFamily="18" charset="0"/>
              </a:rPr>
              <a:t>By</a:t>
            </a:r>
            <a:r>
              <a:rPr lang="de-DE" sz="2400" dirty="0">
                <a:solidFill>
                  <a:srgbClr val="FFFF00"/>
                </a:solidFill>
                <a:latin typeface="Bodoni MT" pitchFamily="18" charset="0"/>
              </a:rPr>
              <a:t> </a:t>
            </a:r>
            <a:r>
              <a:rPr lang="de-DE" sz="2400" dirty="0" err="1">
                <a:solidFill>
                  <a:srgbClr val="FFFF00"/>
                </a:solidFill>
                <a:latin typeface="Bodoni MT" pitchFamily="18" charset="0"/>
              </a:rPr>
              <a:t>using</a:t>
            </a:r>
            <a:r>
              <a:rPr lang="de-DE" sz="2400" dirty="0">
                <a:solidFill>
                  <a:srgbClr val="FFFF00"/>
                </a:solidFill>
                <a:latin typeface="Bodoni MT" pitchFamily="18" charset="0"/>
              </a:rPr>
              <a:t> a </a:t>
            </a:r>
            <a:r>
              <a:rPr lang="de-DE" sz="2400" dirty="0" err="1">
                <a:solidFill>
                  <a:srgbClr val="FFFF00"/>
                </a:solidFill>
                <a:latin typeface="Bodoni MT" pitchFamily="18" charset="0"/>
              </a:rPr>
              <a:t>garbage</a:t>
            </a:r>
            <a:r>
              <a:rPr lang="de-DE" sz="2400" dirty="0">
                <a:solidFill>
                  <a:srgbClr val="FFFF00"/>
                </a:solidFill>
                <a:latin typeface="Bodoni MT" pitchFamily="18" charset="0"/>
              </a:rPr>
              <a:t> </a:t>
            </a:r>
            <a:r>
              <a:rPr lang="de-DE" sz="2400" dirty="0" err="1">
                <a:solidFill>
                  <a:srgbClr val="FFFF00"/>
                </a:solidFill>
                <a:latin typeface="Bodoni MT" pitchFamily="18" charset="0"/>
              </a:rPr>
              <a:t>can</a:t>
            </a:r>
            <a:r>
              <a:rPr lang="de-DE" sz="2400" dirty="0">
                <a:solidFill>
                  <a:srgbClr val="FFFF00"/>
                </a:solidFill>
                <a:latin typeface="Bodoni MT" pitchFamily="18" charset="0"/>
              </a:rPr>
              <a:t>, </a:t>
            </a:r>
          </a:p>
          <a:p>
            <a:r>
              <a:rPr lang="de-DE" sz="2400" dirty="0">
                <a:solidFill>
                  <a:srgbClr val="FFFF00"/>
                </a:solidFill>
                <a:latin typeface="Bodoni MT" pitchFamily="18" charset="0"/>
              </a:rPr>
              <a:t>a 60 cm </a:t>
            </a:r>
            <a:r>
              <a:rPr lang="de-DE" sz="2400" dirty="0" err="1">
                <a:solidFill>
                  <a:srgbClr val="FFFF00"/>
                </a:solidFill>
                <a:latin typeface="Bodoni MT" pitchFamily="18" charset="0"/>
              </a:rPr>
              <a:t>diameter</a:t>
            </a:r>
            <a:r>
              <a:rPr lang="de-DE" sz="2400" dirty="0">
                <a:solidFill>
                  <a:srgbClr val="FFFF00"/>
                </a:solidFill>
                <a:latin typeface="Bodoni MT" pitchFamily="18" charset="0"/>
              </a:rPr>
              <a:t> </a:t>
            </a:r>
            <a:r>
              <a:rPr lang="de-DE" sz="2400" dirty="0" err="1">
                <a:solidFill>
                  <a:srgbClr val="FFFF00"/>
                </a:solidFill>
                <a:latin typeface="Bodoni MT" pitchFamily="18" charset="0"/>
              </a:rPr>
              <a:t>mirror</a:t>
            </a:r>
            <a:r>
              <a:rPr lang="de-DE" sz="2400" dirty="0">
                <a:solidFill>
                  <a:srgbClr val="FFFF00"/>
                </a:solidFill>
                <a:latin typeface="Bodoni MT" pitchFamily="18" charset="0"/>
              </a:rPr>
              <a:t> </a:t>
            </a:r>
          </a:p>
          <a:p>
            <a:r>
              <a:rPr lang="de-DE" sz="2400" dirty="0">
                <a:solidFill>
                  <a:srgbClr val="FFFF00"/>
                </a:solidFill>
                <a:latin typeface="Bodoni MT" pitchFamily="18" charset="0"/>
              </a:rPr>
              <a:t>in </a:t>
            </a:r>
            <a:r>
              <a:rPr lang="de-DE" sz="2400" dirty="0" err="1">
                <a:solidFill>
                  <a:srgbClr val="FFFF00"/>
                </a:solidFill>
                <a:latin typeface="Bodoni MT" pitchFamily="18" charset="0"/>
              </a:rPr>
              <a:t>it</a:t>
            </a:r>
            <a:r>
              <a:rPr lang="de-DE" sz="2400" dirty="0">
                <a:solidFill>
                  <a:srgbClr val="FFFF00"/>
                </a:solidFill>
                <a:latin typeface="Bodoni MT" pitchFamily="18" charset="0"/>
              </a:rPr>
              <a:t> </a:t>
            </a:r>
            <a:r>
              <a:rPr lang="de-DE" sz="2400" dirty="0" err="1">
                <a:solidFill>
                  <a:srgbClr val="FFFF00"/>
                </a:solidFill>
                <a:latin typeface="Bodoni MT" pitchFamily="18" charset="0"/>
              </a:rPr>
              <a:t>and</a:t>
            </a:r>
            <a:r>
              <a:rPr lang="de-DE" sz="2400" dirty="0">
                <a:solidFill>
                  <a:srgbClr val="FFFF00"/>
                </a:solidFill>
                <a:latin typeface="Bodoni MT" pitchFamily="18" charset="0"/>
              </a:rPr>
              <a:t> a PMT in </a:t>
            </a:r>
            <a:r>
              <a:rPr lang="de-DE" sz="2400" dirty="0" err="1">
                <a:solidFill>
                  <a:srgbClr val="FFFF00"/>
                </a:solidFill>
                <a:latin typeface="Bodoni MT" pitchFamily="18" charset="0"/>
              </a:rPr>
              <a:t>its</a:t>
            </a:r>
            <a:r>
              <a:rPr lang="de-DE" sz="2400" dirty="0">
                <a:solidFill>
                  <a:srgbClr val="FFFF00"/>
                </a:solidFill>
                <a:latin typeface="Bodoni MT" pitchFamily="18" charset="0"/>
              </a:rPr>
              <a:t> </a:t>
            </a:r>
            <a:r>
              <a:rPr lang="de-DE" sz="2400" dirty="0" err="1">
                <a:solidFill>
                  <a:srgbClr val="FFFF00"/>
                </a:solidFill>
                <a:latin typeface="Bodoni MT" pitchFamily="18" charset="0"/>
              </a:rPr>
              <a:t>focus</a:t>
            </a:r>
            <a:r>
              <a:rPr lang="de-DE" sz="2400" dirty="0">
                <a:solidFill>
                  <a:srgbClr val="FFFF00"/>
                </a:solidFill>
                <a:latin typeface="Bodoni MT" pitchFamily="18" charset="0"/>
              </a:rPr>
              <a:t> Galbraith </a:t>
            </a:r>
            <a:r>
              <a:rPr lang="de-DE" sz="2400" dirty="0" err="1">
                <a:solidFill>
                  <a:srgbClr val="FFFF00"/>
                </a:solidFill>
                <a:latin typeface="Bodoni MT" pitchFamily="18" charset="0"/>
              </a:rPr>
              <a:t>and</a:t>
            </a:r>
            <a:r>
              <a:rPr lang="de-DE" sz="2400" dirty="0">
                <a:solidFill>
                  <a:srgbClr val="FFFF00"/>
                </a:solidFill>
                <a:latin typeface="Bodoni MT" pitchFamily="18" charset="0"/>
              </a:rPr>
              <a:t> </a:t>
            </a:r>
            <a:r>
              <a:rPr lang="de-DE" sz="2400" dirty="0" err="1">
                <a:solidFill>
                  <a:srgbClr val="FFFF00"/>
                </a:solidFill>
                <a:latin typeface="Bodoni MT" pitchFamily="18" charset="0"/>
              </a:rPr>
              <a:t>Jelly</a:t>
            </a:r>
            <a:r>
              <a:rPr lang="de-DE" sz="2400" dirty="0">
                <a:solidFill>
                  <a:srgbClr val="FFFF00"/>
                </a:solidFill>
                <a:latin typeface="Bodoni MT" pitchFamily="18" charset="0"/>
              </a:rPr>
              <a:t> </a:t>
            </a:r>
            <a:r>
              <a:rPr lang="de-DE" sz="2400" dirty="0" err="1">
                <a:solidFill>
                  <a:srgbClr val="FFFF00"/>
                </a:solidFill>
                <a:latin typeface="Bodoni MT" pitchFamily="18" charset="0"/>
              </a:rPr>
              <a:t>had</a:t>
            </a:r>
            <a:r>
              <a:rPr lang="de-DE" sz="2400" dirty="0">
                <a:solidFill>
                  <a:srgbClr val="FFFF00"/>
                </a:solidFill>
                <a:latin typeface="Bodoni MT" pitchFamily="18" charset="0"/>
              </a:rPr>
              <a:t> </a:t>
            </a:r>
            <a:r>
              <a:rPr lang="de-DE" sz="2400" dirty="0" err="1">
                <a:solidFill>
                  <a:srgbClr val="FFFF00"/>
                </a:solidFill>
                <a:latin typeface="Bodoni MT" pitchFamily="18" charset="0"/>
              </a:rPr>
              <a:t>discovered</a:t>
            </a:r>
            <a:r>
              <a:rPr lang="de-DE" sz="2400" dirty="0">
                <a:solidFill>
                  <a:srgbClr val="FFFF00"/>
                </a:solidFill>
                <a:latin typeface="Bodoni MT" pitchFamily="18" charset="0"/>
              </a:rPr>
              <a:t> </a:t>
            </a:r>
            <a:r>
              <a:rPr lang="de-DE" sz="2400" dirty="0" err="1">
                <a:solidFill>
                  <a:srgbClr val="FFFF00"/>
                </a:solidFill>
                <a:latin typeface="Bodoni MT" pitchFamily="18" charset="0"/>
              </a:rPr>
              <a:t>the</a:t>
            </a:r>
            <a:r>
              <a:rPr lang="de-DE" sz="2400" dirty="0">
                <a:solidFill>
                  <a:srgbClr val="FFFF00"/>
                </a:solidFill>
                <a:latin typeface="Bodoni MT" pitchFamily="18" charset="0"/>
              </a:rPr>
              <a:t> </a:t>
            </a:r>
          </a:p>
          <a:p>
            <a:r>
              <a:rPr lang="de-DE" sz="2400" dirty="0">
                <a:solidFill>
                  <a:srgbClr val="FFFF00"/>
                </a:solidFill>
                <a:latin typeface="Bodoni MT" pitchFamily="18" charset="0"/>
              </a:rPr>
              <a:t>Cherenkov </a:t>
            </a:r>
            <a:r>
              <a:rPr lang="de-DE" sz="2400" dirty="0" err="1">
                <a:solidFill>
                  <a:srgbClr val="FFFF00"/>
                </a:solidFill>
                <a:latin typeface="Bodoni MT" pitchFamily="18" charset="0"/>
              </a:rPr>
              <a:t>light</a:t>
            </a:r>
            <a:r>
              <a:rPr lang="de-DE" sz="2400" dirty="0">
                <a:solidFill>
                  <a:srgbClr val="FFFF00"/>
                </a:solidFill>
                <a:latin typeface="Bodoni MT" pitchFamily="18" charset="0"/>
              </a:rPr>
              <a:t> </a:t>
            </a:r>
            <a:r>
              <a:rPr lang="de-DE" sz="2400" dirty="0" err="1">
                <a:solidFill>
                  <a:srgbClr val="FFFF00"/>
                </a:solidFill>
                <a:latin typeface="Bodoni MT" pitchFamily="18" charset="0"/>
              </a:rPr>
              <a:t>pulses</a:t>
            </a:r>
            <a:r>
              <a:rPr lang="de-DE" sz="2400" dirty="0">
                <a:solidFill>
                  <a:srgbClr val="FFFF00"/>
                </a:solidFill>
                <a:latin typeface="Bodoni MT" pitchFamily="18" charset="0"/>
              </a:rPr>
              <a:t> </a:t>
            </a:r>
          </a:p>
          <a:p>
            <a:r>
              <a:rPr lang="de-DE" sz="2400" dirty="0" err="1">
                <a:solidFill>
                  <a:srgbClr val="FFFF00"/>
                </a:solidFill>
                <a:latin typeface="Bodoni MT" pitchFamily="18" charset="0"/>
              </a:rPr>
              <a:t>from</a:t>
            </a:r>
            <a:r>
              <a:rPr lang="de-DE" sz="2400" dirty="0">
                <a:solidFill>
                  <a:srgbClr val="FFFF00"/>
                </a:solidFill>
                <a:latin typeface="Bodoni MT" pitchFamily="18" charset="0"/>
              </a:rPr>
              <a:t> </a:t>
            </a:r>
            <a:r>
              <a:rPr lang="de-DE" sz="2400" dirty="0" err="1">
                <a:solidFill>
                  <a:srgbClr val="FFFF00"/>
                </a:solidFill>
                <a:latin typeface="Bodoni MT" pitchFamily="18" charset="0"/>
              </a:rPr>
              <a:t>the</a:t>
            </a:r>
            <a:r>
              <a:rPr lang="de-DE" sz="2400" dirty="0">
                <a:solidFill>
                  <a:srgbClr val="FFFF00"/>
                </a:solidFill>
                <a:latin typeface="Bodoni MT" pitchFamily="18" charset="0"/>
              </a:rPr>
              <a:t> extensive </a:t>
            </a:r>
            <a:r>
              <a:rPr lang="de-DE" sz="2400" dirty="0" err="1">
                <a:solidFill>
                  <a:srgbClr val="FFFF00"/>
                </a:solidFill>
                <a:latin typeface="Bodoni MT" pitchFamily="18" charset="0"/>
              </a:rPr>
              <a:t>air</a:t>
            </a:r>
            <a:r>
              <a:rPr lang="de-DE" sz="2400" dirty="0">
                <a:solidFill>
                  <a:srgbClr val="FFFF00"/>
                </a:solidFill>
                <a:latin typeface="Bodoni MT" pitchFamily="18" charset="0"/>
              </a:rPr>
              <a:t> </a:t>
            </a:r>
          </a:p>
          <a:p>
            <a:r>
              <a:rPr lang="de-DE" sz="2400" dirty="0" err="1">
                <a:solidFill>
                  <a:srgbClr val="FFFF00"/>
                </a:solidFill>
                <a:latin typeface="Bodoni MT" pitchFamily="18" charset="0"/>
              </a:rPr>
              <a:t>showers</a:t>
            </a:r>
            <a:r>
              <a:rPr lang="de-DE" sz="2400" dirty="0">
                <a:solidFill>
                  <a:srgbClr val="FFFF00"/>
                </a:solidFill>
                <a:latin typeface="Bodoni MT" pitchFamily="18" charset="0"/>
              </a:rPr>
              <a:t>.</a:t>
            </a:r>
            <a:endParaRPr lang="en-US" sz="2400" dirty="0">
              <a:solidFill>
                <a:srgbClr val="FFFF00"/>
              </a:solidFill>
              <a:latin typeface="Bodoni MT" pitchFamily="18" charset="0"/>
            </a:endParaRPr>
          </a:p>
        </p:txBody>
      </p:sp>
      <p:sp>
        <p:nvSpPr>
          <p:cNvPr id="13318" name="Rectangle 6"/>
          <p:cNvSpPr>
            <a:spLocks noGrp="1" noChangeArrowheads="1"/>
          </p:cNvSpPr>
          <p:nvPr>
            <p:ph type="title"/>
          </p:nvPr>
        </p:nvSpPr>
        <p:spPr>
          <a:xfrm>
            <a:off x="914400" y="228600"/>
            <a:ext cx="7543800" cy="1431925"/>
          </a:xfrm>
        </p:spPr>
        <p:txBody>
          <a:bodyPr/>
          <a:lstStyle/>
          <a:p>
            <a:pPr eaLnBrk="1" hangingPunct="1">
              <a:defRPr/>
            </a:pPr>
            <a:r>
              <a:rPr lang="de-DE" sz="3600" b="0" dirty="0" smtClean="0"/>
              <a:t>The Experimental Beginning of Studying Cosmic and Gamma-Rays</a:t>
            </a:r>
          </a:p>
        </p:txBody>
      </p:sp>
      <p:sp>
        <p:nvSpPr>
          <p:cNvPr id="8" name="Datumsplatzhalter 7"/>
          <p:cNvSpPr>
            <a:spLocks noGrp="1"/>
          </p:cNvSpPr>
          <p:nvPr>
            <p:ph type="dt" sz="quarter" idx="10"/>
          </p:nvPr>
        </p:nvSpPr>
        <p:spPr/>
        <p:txBody>
          <a:bodyPr/>
          <a:lstStyle/>
          <a:p>
            <a:pPr>
              <a:defRPr/>
            </a:pPr>
            <a:r>
              <a:rPr lang="en-US" smtClean="0"/>
              <a:t>30 July 2018, RICH10, Academy of Sciences, Moscow, Russia</a:t>
            </a:r>
            <a:endParaRPr lang="de-DE"/>
          </a:p>
        </p:txBody>
      </p:sp>
      <p:sp>
        <p:nvSpPr>
          <p:cNvPr id="2" name="Footer Placeholder 1"/>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7384"/>
            <a:ext cx="1066800" cy="10210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905000" y="457200"/>
            <a:ext cx="6781800" cy="838200"/>
          </a:xfrm>
          <a:prstGeom prst="rect">
            <a:avLst/>
          </a:prstGeom>
          <a:noFill/>
          <a:ln w="9525">
            <a:noFill/>
            <a:miter lim="800000"/>
            <a:headEnd/>
            <a:tailEnd/>
          </a:ln>
        </p:spPr>
        <p:txBody>
          <a:bodyPr anchor="ctr"/>
          <a:lstStyle/>
          <a:p>
            <a:r>
              <a:rPr lang="en-US" sz="3600">
                <a:solidFill>
                  <a:srgbClr val="1F497D"/>
                </a:solidFill>
                <a:latin typeface="Bodoni MT" pitchFamily="18" charset="0"/>
              </a:rPr>
              <a:t>Alexander Chudakov and the Cherenkov Technique for </a:t>
            </a:r>
            <a:br>
              <a:rPr lang="en-US" sz="3600">
                <a:solidFill>
                  <a:srgbClr val="1F497D"/>
                </a:solidFill>
                <a:latin typeface="Bodoni MT" pitchFamily="18" charset="0"/>
              </a:rPr>
            </a:br>
            <a:r>
              <a:rPr lang="en-US" sz="3600">
                <a:solidFill>
                  <a:srgbClr val="1F497D"/>
                </a:solidFill>
                <a:latin typeface="Bodoni MT" pitchFamily="18" charset="0"/>
              </a:rPr>
              <a:t>Gamma Ray Astronomy</a:t>
            </a:r>
          </a:p>
        </p:txBody>
      </p:sp>
      <p:pic>
        <p:nvPicPr>
          <p:cNvPr id="23555" name="Picture 5" descr="crimea2"/>
          <p:cNvPicPr>
            <a:picLocks noChangeAspect="1" noChangeArrowheads="1"/>
          </p:cNvPicPr>
          <p:nvPr/>
        </p:nvPicPr>
        <p:blipFill>
          <a:blip r:embed="rId3" cstate="print"/>
          <a:srcRect/>
          <a:stretch>
            <a:fillRect/>
          </a:stretch>
        </p:blipFill>
        <p:spPr bwMode="auto">
          <a:xfrm>
            <a:off x="990600" y="1908175"/>
            <a:ext cx="6781800" cy="3883025"/>
          </a:xfrm>
          <a:prstGeom prst="rect">
            <a:avLst/>
          </a:prstGeom>
          <a:noFill/>
          <a:ln w="9525">
            <a:noFill/>
            <a:miter lim="800000"/>
            <a:headEnd/>
            <a:tailEnd/>
          </a:ln>
        </p:spPr>
      </p:pic>
      <p:sp>
        <p:nvSpPr>
          <p:cNvPr id="23556" name="Text Box 6"/>
          <p:cNvSpPr txBox="1">
            <a:spLocks noChangeArrowheads="1"/>
          </p:cNvSpPr>
          <p:nvPr/>
        </p:nvSpPr>
        <p:spPr bwMode="auto">
          <a:xfrm>
            <a:off x="1905000" y="5181600"/>
            <a:ext cx="5334000" cy="838200"/>
          </a:xfrm>
          <a:prstGeom prst="rect">
            <a:avLst/>
          </a:prstGeom>
          <a:solidFill>
            <a:schemeClr val="bg1"/>
          </a:solidFill>
          <a:ln w="9525">
            <a:solidFill>
              <a:schemeClr val="tx1"/>
            </a:solidFill>
            <a:miter lim="800000"/>
            <a:headEnd/>
            <a:tailEnd/>
          </a:ln>
        </p:spPr>
        <p:txBody>
          <a:bodyPr/>
          <a:lstStyle/>
          <a:p>
            <a:pPr marL="342900" indent="-342900" eaLnBrk="0" hangingPunct="0">
              <a:lnSpc>
                <a:spcPct val="90000"/>
              </a:lnSpc>
              <a:spcBef>
                <a:spcPct val="50000"/>
              </a:spcBef>
            </a:pPr>
            <a:r>
              <a:rPr lang="en-US" sz="2800">
                <a:solidFill>
                  <a:prstClr val="black"/>
                </a:solidFill>
                <a:latin typeface="Times" charset="0"/>
              </a:rPr>
              <a:t>Crimea Experiment 1959-1965, Chudakov, et al., </a:t>
            </a:r>
            <a:r>
              <a:rPr lang="en-US" sz="2000">
                <a:solidFill>
                  <a:prstClr val="black"/>
                </a:solidFill>
                <a:latin typeface="Times" charset="0"/>
              </a:rPr>
              <a:t>(SNR, radio galaxies)</a:t>
            </a:r>
          </a:p>
        </p:txBody>
      </p:sp>
      <p:sp>
        <p:nvSpPr>
          <p:cNvPr id="8" name="Datumsplatzhalter 7"/>
          <p:cNvSpPr>
            <a:spLocks noGrp="1"/>
          </p:cNvSpPr>
          <p:nvPr>
            <p:ph type="dt" sz="quarter" idx="10"/>
          </p:nvPr>
        </p:nvSpPr>
        <p:spPr/>
        <p:txBody>
          <a:bodyPr/>
          <a:lstStyle/>
          <a:p>
            <a:pPr>
              <a:defRPr/>
            </a:pPr>
            <a:r>
              <a:rPr lang="en-US" smtClean="0">
                <a:solidFill>
                  <a:prstClr val="black">
                    <a:tint val="75000"/>
                  </a:prstClr>
                </a:solidFill>
              </a:rPr>
              <a:t>30 July 2018, RICH10, Academy of Sciences, Moscow, Russia</a:t>
            </a:r>
            <a:endParaRPr lang="de-DE">
              <a:solidFill>
                <a:prstClr val="black">
                  <a:tint val="75000"/>
                </a:prstClr>
              </a:solidFill>
            </a:endParaRPr>
          </a:p>
        </p:txBody>
      </p:sp>
      <p:pic>
        <p:nvPicPr>
          <p:cNvPr id="23559" name="Picture 9" descr="http://images.iop.org/objects/ccr/cern/41/3/23/cernpeople11_3-01.jpg"/>
          <p:cNvPicPr>
            <a:picLocks noChangeAspect="1" noChangeArrowheads="1"/>
          </p:cNvPicPr>
          <p:nvPr/>
        </p:nvPicPr>
        <p:blipFill>
          <a:blip r:embed="rId4" cstate="print"/>
          <a:srcRect/>
          <a:stretch>
            <a:fillRect/>
          </a:stretch>
        </p:blipFill>
        <p:spPr bwMode="auto">
          <a:xfrm>
            <a:off x="76200" y="76200"/>
            <a:ext cx="1638300" cy="1524000"/>
          </a:xfrm>
          <a:prstGeom prst="rect">
            <a:avLst/>
          </a:prstGeom>
          <a:noFill/>
          <a:ln w="9525">
            <a:noFill/>
            <a:miter lim="800000"/>
            <a:headEnd/>
            <a:tailEnd/>
          </a:ln>
        </p:spPr>
      </p:pic>
      <p:sp>
        <p:nvSpPr>
          <p:cNvPr id="23560" name="Textfeld 9"/>
          <p:cNvSpPr txBox="1">
            <a:spLocks noChangeArrowheads="1"/>
          </p:cNvSpPr>
          <p:nvPr/>
        </p:nvSpPr>
        <p:spPr bwMode="auto">
          <a:xfrm>
            <a:off x="76200" y="1524000"/>
            <a:ext cx="1031875" cy="307975"/>
          </a:xfrm>
          <a:prstGeom prst="rect">
            <a:avLst/>
          </a:prstGeom>
          <a:noFill/>
          <a:ln w="9525">
            <a:noFill/>
            <a:miter lim="800000"/>
            <a:headEnd/>
            <a:tailEnd/>
          </a:ln>
        </p:spPr>
        <p:txBody>
          <a:bodyPr wrap="none">
            <a:spAutoFit/>
          </a:bodyPr>
          <a:lstStyle/>
          <a:p>
            <a:r>
              <a:rPr lang="de-DE" sz="1400">
                <a:solidFill>
                  <a:prstClr val="black"/>
                </a:solidFill>
              </a:rPr>
              <a:t>1921-2001</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spTree>
    <p:extLst>
      <p:ext uri="{BB962C8B-B14F-4D97-AF65-F5344CB8AC3E}">
        <p14:creationId xmlns:p14="http://schemas.microsoft.com/office/powerpoint/2010/main" val="3549025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168275"/>
            <a:ext cx="7772400" cy="1431925"/>
          </a:xfrm>
        </p:spPr>
        <p:txBody>
          <a:bodyPr>
            <a:normAutofit fontScale="90000"/>
          </a:bodyPr>
          <a:lstStyle/>
          <a:p>
            <a:pPr>
              <a:defRPr/>
            </a:pPr>
            <a:r>
              <a:rPr lang="de-DE" sz="3200" b="0" dirty="0" smtClean="0">
                <a:latin typeface="Bodoni MT" pitchFamily="18" charset="0"/>
              </a:rPr>
              <a:t>The Pioneer Trevor Weekes </a:t>
            </a:r>
            <a:r>
              <a:rPr lang="de-DE" sz="3200" dirty="0" smtClean="0">
                <a:latin typeface="Bodoni MT" pitchFamily="18" charset="0"/>
              </a:rPr>
              <a:t>with</a:t>
            </a:r>
            <a:r>
              <a:rPr lang="de-DE" sz="3200" b="0" dirty="0" smtClean="0">
                <a:latin typeface="Bodoni MT" pitchFamily="18" charset="0"/>
              </a:rPr>
              <a:t> his 10m Ø Whipple telescope gave birth to </a:t>
            </a:r>
            <a:r>
              <a:rPr lang="de-DE" sz="3200" b="0" dirty="0" smtClean="0">
                <a:latin typeface="Symbol" pitchFamily="18" charset="2"/>
              </a:rPr>
              <a:t>g</a:t>
            </a:r>
            <a:r>
              <a:rPr lang="de-DE" sz="3200" b="0" dirty="0" smtClean="0">
                <a:latin typeface="Bodoni MT" pitchFamily="18" charset="0"/>
              </a:rPr>
              <a:t>-ray astrophysics: 9</a:t>
            </a:r>
            <a:r>
              <a:rPr lang="de-DE" sz="3200" b="0" dirty="0" smtClean="0">
                <a:latin typeface="Symbol" pitchFamily="18" charset="2"/>
              </a:rPr>
              <a:t>s</a:t>
            </a:r>
            <a:r>
              <a:rPr lang="de-DE" sz="3200" b="0" dirty="0" smtClean="0">
                <a:latin typeface="Bodoni MT" pitchFamily="18" charset="0"/>
              </a:rPr>
              <a:t> from Crab Nebula in 1988 !</a:t>
            </a:r>
            <a:endParaRPr lang="de-DE" sz="3200" b="0" dirty="0">
              <a:latin typeface="Bodoni MT" pitchFamily="18" charset="0"/>
            </a:endParaRPr>
          </a:p>
        </p:txBody>
      </p:sp>
      <p:sp>
        <p:nvSpPr>
          <p:cNvPr id="4" name="Datumsplatzhalter 3"/>
          <p:cNvSpPr>
            <a:spLocks noGrp="1"/>
          </p:cNvSpPr>
          <p:nvPr>
            <p:ph type="dt" sz="quarter" idx="10"/>
          </p:nvPr>
        </p:nvSpPr>
        <p:spPr/>
        <p:txBody>
          <a:bodyPr/>
          <a:lstStyle/>
          <a:p>
            <a:pPr>
              <a:defRPr/>
            </a:pPr>
            <a:r>
              <a:rPr lang="en-US" smtClean="0">
                <a:solidFill>
                  <a:prstClr val="black">
                    <a:tint val="75000"/>
                  </a:prstClr>
                </a:solidFill>
              </a:rPr>
              <a:t>30 July 2018, RICH10, Academy of Sciences, Moscow, Russia</a:t>
            </a:r>
            <a:endParaRPr lang="de-DE">
              <a:solidFill>
                <a:prstClr val="black">
                  <a:tint val="75000"/>
                </a:prstClr>
              </a:solidFill>
            </a:endParaRPr>
          </a:p>
        </p:txBody>
      </p:sp>
      <p:pic>
        <p:nvPicPr>
          <p:cNvPr id="37893" name="Grafik 6" descr="whipple99.jpg"/>
          <p:cNvPicPr>
            <a:picLocks noChangeAspect="1"/>
          </p:cNvPicPr>
          <p:nvPr/>
        </p:nvPicPr>
        <p:blipFill>
          <a:blip r:embed="rId2" cstate="print"/>
          <a:srcRect/>
          <a:stretch>
            <a:fillRect/>
          </a:stretch>
        </p:blipFill>
        <p:spPr bwMode="auto">
          <a:xfrm>
            <a:off x="323528" y="1772816"/>
            <a:ext cx="4941303" cy="4306739"/>
          </a:xfrm>
          <a:prstGeom prst="rect">
            <a:avLst/>
          </a:prstGeom>
          <a:noFill/>
          <a:ln w="9525">
            <a:noFill/>
            <a:miter lim="800000"/>
            <a:headEnd/>
            <a:tailEnd/>
          </a:ln>
        </p:spPr>
      </p:pic>
      <p:pic>
        <p:nvPicPr>
          <p:cNvPr id="37894" name="Grafik 9" descr="Trevor-holding-melted-piece-steel.jpg"/>
          <p:cNvPicPr>
            <a:picLocks noChangeAspect="1"/>
          </p:cNvPicPr>
          <p:nvPr/>
        </p:nvPicPr>
        <p:blipFill>
          <a:blip r:embed="rId3" cstate="print"/>
          <a:srcRect l="34309" t="11646" r="37741" b="43668"/>
          <a:stretch>
            <a:fillRect/>
          </a:stretch>
        </p:blipFill>
        <p:spPr bwMode="auto">
          <a:xfrm>
            <a:off x="5580112" y="1676400"/>
            <a:ext cx="2555875" cy="3065463"/>
          </a:xfrm>
          <a:prstGeom prst="rect">
            <a:avLst/>
          </a:prstGeom>
          <a:noFill/>
          <a:ln w="9525">
            <a:noFill/>
            <a:miter lim="800000"/>
            <a:headEnd/>
            <a:tailEnd/>
          </a:ln>
        </p:spPr>
      </p:pic>
      <p:sp>
        <p:nvSpPr>
          <p:cNvPr id="37895" name="Textfeld 10"/>
          <p:cNvSpPr txBox="1">
            <a:spLocks noChangeArrowheads="1"/>
          </p:cNvSpPr>
          <p:nvPr/>
        </p:nvSpPr>
        <p:spPr bwMode="auto">
          <a:xfrm>
            <a:off x="5436096" y="4800600"/>
            <a:ext cx="3684920" cy="1323439"/>
          </a:xfrm>
          <a:prstGeom prst="rect">
            <a:avLst/>
          </a:prstGeom>
          <a:noFill/>
          <a:ln w="9525">
            <a:noFill/>
            <a:miter lim="800000"/>
            <a:headEnd/>
            <a:tailEnd/>
          </a:ln>
        </p:spPr>
        <p:txBody>
          <a:bodyPr wrap="none">
            <a:spAutoFit/>
          </a:bodyPr>
          <a:lstStyle/>
          <a:p>
            <a:r>
              <a:rPr lang="de-DE" sz="2000" dirty="0" smtClean="0">
                <a:solidFill>
                  <a:prstClr val="black"/>
                </a:solidFill>
              </a:rPr>
              <a:t>„This </a:t>
            </a:r>
            <a:r>
              <a:rPr lang="de-DE" sz="2000" dirty="0">
                <a:solidFill>
                  <a:prstClr val="black"/>
                </a:solidFill>
              </a:rPr>
              <a:t>telescope can within</a:t>
            </a:r>
          </a:p>
          <a:p>
            <a:r>
              <a:rPr lang="de-DE" sz="2000" dirty="0">
                <a:solidFill>
                  <a:prstClr val="black"/>
                </a:solidFill>
              </a:rPr>
              <a:t>a few </a:t>
            </a:r>
            <a:r>
              <a:rPr lang="de-DE" sz="2000" dirty="0" smtClean="0">
                <a:solidFill>
                  <a:prstClr val="black"/>
                </a:solidFill>
              </a:rPr>
              <a:t>sec. </a:t>
            </a:r>
            <a:r>
              <a:rPr lang="de-DE" sz="2000" dirty="0">
                <a:solidFill>
                  <a:prstClr val="black"/>
                </a:solidFill>
              </a:rPr>
              <a:t>d</a:t>
            </a:r>
            <a:r>
              <a:rPr lang="de-DE" sz="2000" dirty="0" smtClean="0">
                <a:solidFill>
                  <a:prstClr val="black"/>
                </a:solidFill>
              </a:rPr>
              <a:t>rill (evaporate) </a:t>
            </a:r>
            <a:r>
              <a:rPr lang="de-DE" sz="2000" dirty="0">
                <a:solidFill>
                  <a:prstClr val="black"/>
                </a:solidFill>
              </a:rPr>
              <a:t>a </a:t>
            </a:r>
            <a:r>
              <a:rPr lang="de-DE" sz="2000" dirty="0" smtClean="0">
                <a:solidFill>
                  <a:prstClr val="black"/>
                </a:solidFill>
              </a:rPr>
              <a:t>hole </a:t>
            </a:r>
          </a:p>
          <a:p>
            <a:r>
              <a:rPr lang="de-DE" sz="2000" dirty="0" smtClean="0">
                <a:solidFill>
                  <a:prstClr val="black"/>
                </a:solidFill>
              </a:rPr>
              <a:t>in a solid piece </a:t>
            </a:r>
            <a:r>
              <a:rPr lang="de-DE" sz="2000" dirty="0">
                <a:solidFill>
                  <a:prstClr val="black"/>
                </a:solidFill>
              </a:rPr>
              <a:t>of </a:t>
            </a:r>
            <a:r>
              <a:rPr lang="de-DE" sz="2000" dirty="0" smtClean="0">
                <a:solidFill>
                  <a:prstClr val="black"/>
                </a:solidFill>
              </a:rPr>
              <a:t>steel. Also, it </a:t>
            </a:r>
          </a:p>
          <a:p>
            <a:r>
              <a:rPr lang="de-DE" sz="2000" dirty="0" smtClean="0">
                <a:solidFill>
                  <a:prstClr val="black"/>
                </a:solidFill>
              </a:rPr>
              <a:t>can measure gamma rays“</a:t>
            </a:r>
            <a:r>
              <a:rPr lang="de-DE" sz="2000" dirty="0">
                <a:solidFill>
                  <a:prstClr val="black"/>
                </a:solidFill>
              </a:rPr>
              <a:t> </a:t>
            </a:r>
            <a:r>
              <a:rPr lang="de-DE" sz="2000" dirty="0" smtClean="0">
                <a:solidFill>
                  <a:prstClr val="black"/>
                </a:solidFill>
              </a:rPr>
              <a:t>     ;-)</a:t>
            </a:r>
            <a:endParaRPr lang="de-DE" sz="2000"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Razmik Mirzoyan; Extending the Observation Limits of IACTs Toward Horizon </a:t>
            </a:r>
            <a:endParaRPr lang="de-DE">
              <a:solidFill>
                <a:prstClr val="black">
                  <a:tint val="75000"/>
                </a:prst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7384"/>
            <a:ext cx="1066800" cy="1021080"/>
          </a:xfrm>
          <a:prstGeom prst="rect">
            <a:avLst/>
          </a:prstGeom>
        </p:spPr>
      </p:pic>
    </p:spTree>
    <p:extLst>
      <p:ext uri="{BB962C8B-B14F-4D97-AF65-F5344CB8AC3E}">
        <p14:creationId xmlns:p14="http://schemas.microsoft.com/office/powerpoint/2010/main" val="3901341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a:spLocks noChangeArrowheads="1"/>
          </p:cNvSpPr>
          <p:nvPr/>
        </p:nvSpPr>
        <p:spPr bwMode="auto">
          <a:xfrm>
            <a:off x="3511550" y="3581400"/>
            <a:ext cx="3392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fontAlgn="base" hangingPunct="1">
              <a:spcBef>
                <a:spcPct val="0"/>
              </a:spcBef>
              <a:spcAft>
                <a:spcPct val="0"/>
              </a:spcAft>
              <a:buClrTx/>
              <a:buSzTx/>
              <a:buFontTx/>
              <a:buNone/>
            </a:pPr>
            <a:r>
              <a:rPr lang="de-DE" altLang="en-US" sz="4800" smtClean="0">
                <a:solidFill>
                  <a:srgbClr val="FFFFFF"/>
                </a:solidFill>
              </a:rPr>
              <a:t>and today…</a:t>
            </a:r>
          </a:p>
        </p:txBody>
      </p:sp>
      <p:sp>
        <p:nvSpPr>
          <p:cNvPr id="60418" name="Rectangle 2"/>
          <p:cNvSpPr>
            <a:spLocks noGrp="1" noChangeArrowheads="1"/>
          </p:cNvSpPr>
          <p:nvPr>
            <p:ph type="title"/>
          </p:nvPr>
        </p:nvSpPr>
        <p:spPr/>
        <p:txBody>
          <a:bodyPr/>
          <a:lstStyle/>
          <a:p>
            <a:pPr eaLnBrk="1" hangingPunct="1">
              <a:defRPr/>
            </a:pPr>
            <a:r>
              <a:rPr lang="de-DE" sz="2800" dirty="0" smtClean="0">
                <a:latin typeface="Bodoni MT" pitchFamily="18" charset="0"/>
              </a:rPr>
              <a:t>VERITAS, H.E.S.S. &amp; MAGIC: the triumphal  procession of VHE </a:t>
            </a:r>
            <a:r>
              <a:rPr lang="de-DE" sz="2800" dirty="0" smtClean="0">
                <a:latin typeface="Symbol" pitchFamily="18" charset="2"/>
              </a:rPr>
              <a:t>g</a:t>
            </a:r>
            <a:r>
              <a:rPr lang="de-DE" sz="2800" dirty="0" smtClean="0">
                <a:latin typeface="Bodoni MT" pitchFamily="18" charset="0"/>
              </a:rPr>
              <a:t>-astro-physics is continuing</a:t>
            </a:r>
          </a:p>
        </p:txBody>
      </p:sp>
      <p:sp>
        <p:nvSpPr>
          <p:cNvPr id="11" name="Datumsplatzhalter 10"/>
          <p:cNvSpPr>
            <a:spLocks noGrp="1"/>
          </p:cNvSpPr>
          <p:nvPr>
            <p:ph type="dt" sz="half" idx="10"/>
          </p:nvPr>
        </p:nvSpPr>
        <p:spPr/>
        <p:txBody>
          <a:bodyPr/>
          <a:lstStyle/>
          <a:p>
            <a:pPr>
              <a:defRPr/>
            </a:pPr>
            <a:r>
              <a:rPr lang="en-US" smtClean="0">
                <a:solidFill>
                  <a:srgbClr val="FFFFFF"/>
                </a:solidFill>
              </a:rPr>
              <a:t>30 July 2018, RICH10, Academy of Sciences, Moscow, Russia</a:t>
            </a:r>
            <a:endParaRPr lang="de-DE">
              <a:solidFill>
                <a:srgbClr val="FFFFFF"/>
              </a:solidFill>
            </a:endParaRPr>
          </a:p>
        </p:txBody>
      </p:sp>
      <p:sp>
        <p:nvSpPr>
          <p:cNvPr id="12" name="Fußzeilenplatzhalter 11"/>
          <p:cNvSpPr>
            <a:spLocks noGrp="1"/>
          </p:cNvSpPr>
          <p:nvPr>
            <p:ph type="ftr" sz="quarter" idx="11"/>
          </p:nvPr>
        </p:nvSpPr>
        <p:spPr/>
        <p:txBody>
          <a:bodyPr/>
          <a:lstStyle/>
          <a:p>
            <a:pPr>
              <a:defRPr/>
            </a:pPr>
            <a:r>
              <a:rPr lang="en-US" smtClean="0">
                <a:solidFill>
                  <a:srgbClr val="FFFFFF"/>
                </a:solidFill>
              </a:rPr>
              <a:t>Razmik Mirzoyan; Extending the Observation Limits of IACTs Toward Horizon </a:t>
            </a:r>
            <a:endParaRPr lang="de-DE">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678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389188"/>
            <a:ext cx="7620000"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4" name="Picture 8" descr="MAGICTelescopes-cropped"/>
          <p:cNvPicPr>
            <a:picLocks noChangeAspect="1" noChangeArrowheads="1"/>
          </p:cNvPicPr>
          <p:nvPr/>
        </p:nvPicPr>
        <p:blipFill>
          <a:blip r:embed="rId5">
            <a:extLst>
              <a:ext uri="{28A0092B-C50C-407E-A947-70E740481C1C}">
                <a14:useLocalDpi xmlns:a14="http://schemas.microsoft.com/office/drawing/2010/main" val="0"/>
              </a:ext>
            </a:extLst>
          </a:blip>
          <a:srcRect l="18271" t="14764" r="9227" b="22145"/>
          <a:stretch>
            <a:fillRect/>
          </a:stretch>
        </p:blipFill>
        <p:spPr bwMode="auto">
          <a:xfrm>
            <a:off x="1600200" y="2014538"/>
            <a:ext cx="63214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27384"/>
            <a:ext cx="864096" cy="827063"/>
          </a:xfrm>
          <a:prstGeom prst="rect">
            <a:avLst/>
          </a:prstGeom>
        </p:spPr>
      </p:pic>
    </p:spTree>
    <p:extLst>
      <p:ext uri="{BB962C8B-B14F-4D97-AF65-F5344CB8AC3E}">
        <p14:creationId xmlns:p14="http://schemas.microsoft.com/office/powerpoint/2010/main" val="716518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1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60424"/>
                                        </p:tgtEl>
                                        <p:attrNameLst>
                                          <p:attrName>style.visibility</p:attrName>
                                        </p:attrNameLst>
                                      </p:cBhvr>
                                      <p:to>
                                        <p:strVal val="visible"/>
                                      </p:to>
                                    </p:set>
                                    <p:animEffect transition="in" filter="diamond(in)">
                                      <p:cBhvr>
                                        <p:cTn id="19" dur="2000"/>
                                        <p:tgtEl>
                                          <p:spTgt spid="604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1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04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novel </a:t>
            </a:r>
            <a:r>
              <a:rPr lang="en-US" sz="3600" b="1" dirty="0" smtClean="0"/>
              <a:t>Sum-Trigger-II</a:t>
            </a:r>
            <a:r>
              <a:rPr lang="en-US" sz="3600" dirty="0" smtClean="0"/>
              <a:t> revived MAGIC operation down to a few tens of GeV</a:t>
            </a:r>
            <a:endParaRPr lang="en-US" sz="3600" dirty="0"/>
          </a:p>
        </p:txBody>
      </p:sp>
      <p:sp>
        <p:nvSpPr>
          <p:cNvPr id="3" name="Date Placeholder 2"/>
          <p:cNvSpPr>
            <a:spLocks noGrp="1"/>
          </p:cNvSpPr>
          <p:nvPr>
            <p:ph type="dt" sz="half" idx="10"/>
          </p:nvPr>
        </p:nvSpPr>
        <p:spPr/>
        <p:txBody>
          <a:bodyPr/>
          <a:lstStyle/>
          <a:p>
            <a:r>
              <a:rPr lang="en-US" smtClean="0"/>
              <a:t>30 July 2018, RICH10, Academy of Sciences, Moscow, Russia</a:t>
            </a:r>
            <a:endParaRPr lang="de-DE"/>
          </a:p>
        </p:txBody>
      </p:sp>
      <p:sp>
        <p:nvSpPr>
          <p:cNvPr id="4" name="Footer Placeholder 3"/>
          <p:cNvSpPr>
            <a:spLocks noGrp="1"/>
          </p:cNvSpPr>
          <p:nvPr>
            <p:ph type="ftr" sz="quarter" idx="11"/>
          </p:nvPr>
        </p:nvSpPr>
        <p:spPr/>
        <p:txBody>
          <a:bodyPr/>
          <a:lstStyle/>
          <a:p>
            <a:r>
              <a:rPr lang="en-US" smtClean="0"/>
              <a:t>Razmik Mirzoyan; Extending the Observation Limits of IACTs Toward Horizon </a:t>
            </a:r>
            <a:endParaRPr lang="de-DE"/>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125768"/>
            <a:ext cx="3095666" cy="209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2125768"/>
            <a:ext cx="2376264" cy="223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4437112"/>
            <a:ext cx="5759962" cy="1510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56176" y="2276872"/>
            <a:ext cx="2976841" cy="3693319"/>
          </a:xfrm>
          <a:prstGeom prst="rect">
            <a:avLst/>
          </a:prstGeom>
          <a:noFill/>
          <a:ln>
            <a:solidFill>
              <a:schemeClr val="tx2"/>
            </a:solidFill>
          </a:ln>
        </p:spPr>
        <p:txBody>
          <a:bodyPr wrap="none" rtlCol="0">
            <a:spAutoFit/>
          </a:bodyPr>
          <a:lstStyle/>
          <a:p>
            <a:r>
              <a:rPr lang="en-US" b="1" dirty="0" smtClean="0"/>
              <a:t>- Sum </a:t>
            </a:r>
            <a:r>
              <a:rPr lang="en-US" b="1" dirty="0"/>
              <a:t>of analog signals </a:t>
            </a:r>
            <a:endParaRPr lang="en-US" b="1" dirty="0" smtClean="0"/>
          </a:p>
          <a:p>
            <a:r>
              <a:rPr lang="en-US" b="1" dirty="0" smtClean="0"/>
              <a:t>  of </a:t>
            </a:r>
            <a:r>
              <a:rPr lang="en-US" b="1" dirty="0"/>
              <a:t>a patch of PMTs </a:t>
            </a:r>
            <a:endParaRPr lang="en-US" b="1" dirty="0" smtClean="0"/>
          </a:p>
          <a:p>
            <a:r>
              <a:rPr lang="en-US" b="1" dirty="0" smtClean="0"/>
              <a:t>  comparable in size to the</a:t>
            </a:r>
            <a:endParaRPr lang="en-US" b="1" dirty="0"/>
          </a:p>
          <a:p>
            <a:r>
              <a:rPr lang="en-US" b="1" dirty="0" smtClean="0"/>
              <a:t>  expected </a:t>
            </a:r>
            <a:r>
              <a:rPr lang="en-US" b="1" dirty="0"/>
              <a:t>size of the low </a:t>
            </a:r>
            <a:endParaRPr lang="en-US" b="1" dirty="0" smtClean="0"/>
          </a:p>
          <a:p>
            <a:r>
              <a:rPr lang="en-US" b="1" dirty="0" smtClean="0"/>
              <a:t>  energy images</a:t>
            </a:r>
          </a:p>
          <a:p>
            <a:endParaRPr lang="en-US" b="1" dirty="0"/>
          </a:p>
          <a:p>
            <a:r>
              <a:rPr lang="en-US" b="1" dirty="0" smtClean="0"/>
              <a:t>- Use low </a:t>
            </a:r>
            <a:r>
              <a:rPr lang="en-US" b="1" dirty="0"/>
              <a:t>photon signals </a:t>
            </a:r>
            <a:endParaRPr lang="en-US" b="1" dirty="0" smtClean="0"/>
          </a:p>
          <a:p>
            <a:r>
              <a:rPr lang="en-US" b="1" dirty="0" smtClean="0"/>
              <a:t>  below </a:t>
            </a:r>
            <a:r>
              <a:rPr lang="en-US" b="1" dirty="0"/>
              <a:t>the </a:t>
            </a:r>
            <a:r>
              <a:rPr lang="en-US" b="1" dirty="0" smtClean="0"/>
              <a:t>single channel </a:t>
            </a:r>
          </a:p>
          <a:p>
            <a:r>
              <a:rPr lang="en-US" b="1" dirty="0" smtClean="0"/>
              <a:t>  threshold</a:t>
            </a:r>
            <a:endParaRPr lang="en-US" b="1" dirty="0"/>
          </a:p>
          <a:p>
            <a:endParaRPr lang="en-US" b="1" dirty="0"/>
          </a:p>
          <a:p>
            <a:r>
              <a:rPr lang="en-US" b="1" dirty="0" smtClean="0"/>
              <a:t>- Integration over </a:t>
            </a:r>
            <a:r>
              <a:rPr lang="en-US" b="1" dirty="0"/>
              <a:t>larger area </a:t>
            </a:r>
            <a:endParaRPr lang="en-US" b="1" dirty="0" smtClean="0"/>
          </a:p>
          <a:p>
            <a:endParaRPr lang="en-US" b="1" dirty="0"/>
          </a:p>
          <a:p>
            <a:r>
              <a:rPr lang="en-US" b="1" dirty="0" smtClean="0"/>
              <a:t>- Increases S/N at low E</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2" y="-27384"/>
            <a:ext cx="1066800" cy="1021080"/>
          </a:xfrm>
          <a:prstGeom prst="rect">
            <a:avLst/>
          </a:prstGeom>
        </p:spPr>
      </p:pic>
    </p:spTree>
    <p:extLst>
      <p:ext uri="{BB962C8B-B14F-4D97-AF65-F5344CB8AC3E}">
        <p14:creationId xmlns:p14="http://schemas.microsoft.com/office/powerpoint/2010/main" val="3295824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6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5440</TotalTime>
  <Words>2564</Words>
  <Application>Microsoft Office PowerPoint</Application>
  <PresentationFormat>On-screen Show (4:3)</PresentationFormat>
  <Paragraphs>274</Paragraphs>
  <Slides>34</Slides>
  <Notes>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Larissa-Design</vt:lpstr>
      <vt:lpstr>6_Larissa-Design</vt:lpstr>
      <vt:lpstr>  Extending the Observation Limits of Imaging Air Cherenkov Telescopes Toward Horizon</vt:lpstr>
      <vt:lpstr>Today‘s VHE g-ray Sources in the Sky</vt:lpstr>
      <vt:lpstr>Cherenkov light: the beginnings</vt:lpstr>
      <vt:lpstr>PowerPoint Presentation</vt:lpstr>
      <vt:lpstr>The Experimental Beginning of Studying Cosmic and Gamma-Rays</vt:lpstr>
      <vt:lpstr>PowerPoint Presentation</vt:lpstr>
      <vt:lpstr>The Pioneer Trevor Weekes with his 10m Ø Whipple telescope gave birth to g-ray astrophysics: 9s from Crab Nebula in 1988 !</vt:lpstr>
      <vt:lpstr>VERITAS, H.E.S.S. &amp; MAGIC: the triumphal  procession of VHE g-astro-physics is continuing</vt:lpstr>
      <vt:lpstr>The novel Sum-Trigger-II revived MAGIC operation down to a few tens of GeV</vt:lpstr>
      <vt:lpstr>Discovery of the Geminga pulsar above ~ 30 GeV by MAGIC by using Sum-Trigger-II</vt:lpstr>
      <vt:lpstr>Extending the Observation Limits of  IACTs Toward Horizon</vt:lpstr>
      <vt:lpstr>PeVatrons are believed to be the  sources of galactic cosmic rays</vt:lpstr>
      <vt:lpstr>Cartoon on longer path length in atmosphere for an EAS @ large zenith angle observations</vt:lpstr>
      <vt:lpstr>Main Facts When Observing at  Very Large Zenith Angle Range</vt:lpstr>
      <vt:lpstr>Observations at Very High Zenith  Angle Range are Do Possible </vt:lpstr>
      <vt:lpstr>MAGIC Getting a Second Wind at ≥ 100 TeV With Very Large Zenith Angle (VLZA) Observations   </vt:lpstr>
      <vt:lpstr>MAGIC Getting a Second Wind at ≥ 100 TeV With Very Large Zenith Angle (VLZA) Observations   </vt:lpstr>
      <vt:lpstr>PowerPoint Presentation</vt:lpstr>
      <vt:lpstr>CCD camera from SBIG used for calibrating the atmosphere (and mirror abs. reflectivity)</vt:lpstr>
      <vt:lpstr>Observation of a selected star in close proximity of a target gamma-ray source with MAGIC</vt:lpstr>
      <vt:lpstr>PowerPoint Presentation</vt:lpstr>
      <vt:lpstr>Calibrating the total transmission of atmosphere with a selected star</vt:lpstr>
      <vt:lpstr>Implementation of Measured Atmospheric Transmission</vt:lpstr>
      <vt:lpstr>2.5m dome (left) for the 11 inch optical telescope with spectrograph (right)</vt:lpstr>
      <vt:lpstr>The 11 inch optical telescope with  spectrograph for calibrating transparency of atmosphere</vt:lpstr>
      <vt:lpstr>VLZA g event measured from a PeVatron candidate source at E ≥ 100 TeV </vt:lpstr>
      <vt:lpstr>Crab Nebula</vt:lpstr>
      <vt:lpstr>Significant Improvements of Sensitivity of MAGIC at Lowest and Highest Energies Due to Novel Sum-Trigger-II  &amp;  VLZA Observations</vt:lpstr>
      <vt:lpstr>Studying the Chemical Composition of Cosmic Rays at PeV Energies; Measuring Cherenkov Light Almost From Horizon </vt:lpstr>
      <vt:lpstr>PowerPoint Presentation</vt:lpstr>
      <vt:lpstr>PowerPoint Presentation</vt:lpstr>
      <vt:lpstr>MAGIC Observations During the Next Years</vt:lpstr>
      <vt:lpstr>Back-up slides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Highlights of MAGIC</dc:title>
  <dc:creator>Mir</dc:creator>
  <cp:lastModifiedBy>razmik</cp:lastModifiedBy>
  <cp:revision>411</cp:revision>
  <dcterms:created xsi:type="dcterms:W3CDTF">2013-07-02T15:29:19Z</dcterms:created>
  <dcterms:modified xsi:type="dcterms:W3CDTF">2018-08-01T09:17:20Z</dcterms:modified>
</cp:coreProperties>
</file>