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3" r:id="rId2"/>
    <p:sldId id="272" r:id="rId3"/>
    <p:sldId id="256" r:id="rId4"/>
    <p:sldId id="257" r:id="rId5"/>
    <p:sldId id="259" r:id="rId6"/>
    <p:sldId id="260" r:id="rId7"/>
    <p:sldId id="281" r:id="rId8"/>
    <p:sldId id="282" r:id="rId9"/>
    <p:sldId id="262" r:id="rId10"/>
    <p:sldId id="263" r:id="rId11"/>
    <p:sldId id="264" r:id="rId12"/>
    <p:sldId id="269" r:id="rId13"/>
    <p:sldId id="275" r:id="rId14"/>
    <p:sldId id="265" r:id="rId15"/>
    <p:sldId id="280" r:id="rId16"/>
    <p:sldId id="266" r:id="rId17"/>
    <p:sldId id="267" r:id="rId18"/>
    <p:sldId id="268" r:id="rId19"/>
    <p:sldId id="271" r:id="rId20"/>
    <p:sldId id="278" r:id="rId21"/>
    <p:sldId id="279" r:id="rId22"/>
    <p:sldId id="28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1C42E-FE31-43E6-8064-1685C91E56CC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FE922-4BBD-4B50-82D9-81E58F124F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244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157B9-434F-451F-9873-EC90E8CEBECC}" type="datetime1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61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A674A-CD3D-45CC-8C26-DE145EB98773}" type="datetime1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407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A0D4-F134-4A6E-98F9-810AAD49E29D}" type="datetime1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878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C072-5A8D-4E33-A7C0-9BA172D1CF95}" type="datetime1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019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1D6B-C4B6-4F74-99A6-64B60EFCAAE0}" type="datetime1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88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BF0F3-1896-4501-B9D9-EE79D69B8993}" type="datetime1">
              <a:rPr lang="en-GB" smtClean="0"/>
              <a:t>03/08/2018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214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D0A4-5452-4593-A68B-D55A9AB8DC22}" type="datetime1">
              <a:rPr lang="en-GB" smtClean="0"/>
              <a:t>03/08/2018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58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6ECBE-BAB7-473F-8492-84E8734C8EC5}" type="datetime1">
              <a:rPr lang="en-GB" smtClean="0"/>
              <a:t>03/08/2018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916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774DA-A0D7-410B-91EB-D415A5D157A5}" type="datetime1">
              <a:rPr lang="en-GB" smtClean="0"/>
              <a:t>03/08/2018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756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E70D-6444-41A6-B224-937A3D2BA82B}" type="datetime1">
              <a:rPr lang="en-GB" smtClean="0"/>
              <a:t>03/08/2018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19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F708-08B9-4FD8-8D62-F05E8DCA8652}" type="datetime1">
              <a:rPr lang="en-GB" smtClean="0"/>
              <a:t>03/08/2018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105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6AB0C-A5D5-4AAF-A853-D0CCD0E0F19F}" type="datetime1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CE243-72CA-46AF-AAF0-CF853365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39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17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5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20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NULL"/><Relationship Id="rId11" Type="http://schemas.openxmlformats.org/officeDocument/2006/relationships/hyperlink" Target="https://doi.org/10.1038/S41567-018-0138-4" TargetMode="External"/><Relationship Id="rId5" Type="http://schemas.openxmlformats.org/officeDocument/2006/relationships/image" Target="NULL"/><Relationship Id="rId10" Type="http://schemas.openxmlformats.org/officeDocument/2006/relationships/image" Target="../media/image19.wmf"/><Relationship Id="rId9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1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794449" y="301230"/>
            <a:ext cx="7443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hotonic crystals as novel radiators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7175" y="2587557"/>
            <a:ext cx="268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 2018   conference</a:t>
            </a:r>
          </a:p>
          <a:p>
            <a:r>
              <a:rPr lang="en-GB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Moscow, Russia</a:t>
            </a:r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82200" y="601169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04-08-2018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414" y="1750741"/>
            <a:ext cx="4554739" cy="25620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96" y="1313233"/>
            <a:ext cx="2594317" cy="3647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27404" y="5671245"/>
            <a:ext cx="117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Sajan Easo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872" y="6356350"/>
            <a:ext cx="1490464" cy="40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38919" y="5486579"/>
            <a:ext cx="5737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On behalf of:  </a:t>
            </a:r>
            <a:r>
              <a:rPr lang="en-GB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S.Easo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X.Lin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I.Kaminer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M.Blago</a:t>
            </a:r>
            <a:r>
              <a:rPr lang="en-GB" i="1" smtClean="0">
                <a:latin typeface="Arial" panose="020B0604020202020204" pitchFamily="34" charset="0"/>
                <a:cs typeface="Arial" panose="020B0604020202020204" pitchFamily="34" charset="0"/>
              </a:rPr>
              <a:t>  et.al.</a:t>
            </a: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08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10</a:t>
            </a:fld>
            <a:endParaRPr lang="en-GB"/>
          </a:p>
        </p:txBody>
      </p:sp>
      <p:grpSp>
        <p:nvGrpSpPr>
          <p:cNvPr id="5" name="组合 9"/>
          <p:cNvGrpSpPr/>
          <p:nvPr/>
        </p:nvGrpSpPr>
        <p:grpSpPr>
          <a:xfrm>
            <a:off x="208340" y="567445"/>
            <a:ext cx="1450953" cy="2632955"/>
            <a:chOff x="198119" y="1271968"/>
            <a:chExt cx="1588982" cy="430151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1228" t="902" r="69677" b="1631"/>
            <a:stretch/>
          </p:blipFill>
          <p:spPr bwMode="auto">
            <a:xfrm>
              <a:off x="279417" y="1342278"/>
              <a:ext cx="1507684" cy="42312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</a:ext>
            </a:extLst>
          </p:spPr>
        </p:pic>
        <p:sp>
          <p:nvSpPr>
            <p:cNvPr id="7" name="矩形 8"/>
            <p:cNvSpPr/>
            <p:nvPr/>
          </p:nvSpPr>
          <p:spPr>
            <a:xfrm>
              <a:off x="198119" y="1271968"/>
              <a:ext cx="315626" cy="372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2880" y="5575952"/>
            <a:ext cx="2565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Example configuration 2: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12880" y="5916321"/>
            <a:ext cx="5588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accent2">
                    <a:lumMod val="75000"/>
                  </a:schemeClr>
                </a:solidFill>
              </a:rPr>
              <a:t>Overall thickness = 2 mm, </a:t>
            </a:r>
            <a:r>
              <a:rPr lang="en-GB" i="1" dirty="0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e</a:t>
            </a:r>
            <a:r>
              <a:rPr lang="en-GB" i="1" baseline="-25000" dirty="0" smtClean="0">
                <a:solidFill>
                  <a:schemeClr val="accent2">
                    <a:lumMod val="75000"/>
                  </a:schemeClr>
                </a:solidFill>
              </a:rPr>
              <a:t>1 </a:t>
            </a:r>
            <a:r>
              <a:rPr lang="en-GB" i="1" dirty="0" smtClean="0">
                <a:solidFill>
                  <a:schemeClr val="accent2">
                    <a:lumMod val="75000"/>
                  </a:schemeClr>
                </a:solidFill>
              </a:rPr>
              <a:t>= 10.6 (</a:t>
            </a:r>
            <a:r>
              <a:rPr lang="en-GB" i="1" dirty="0" err="1" smtClean="0">
                <a:solidFill>
                  <a:schemeClr val="accent2">
                    <a:lumMod val="75000"/>
                  </a:schemeClr>
                </a:solidFill>
              </a:rPr>
              <a:t>GaP</a:t>
            </a:r>
            <a:r>
              <a:rPr lang="en-GB" i="1" dirty="0" smtClean="0">
                <a:solidFill>
                  <a:schemeClr val="accent2">
                    <a:lumMod val="75000"/>
                  </a:schemeClr>
                </a:solidFill>
              </a:rPr>
              <a:t>), </a:t>
            </a:r>
            <a:r>
              <a:rPr lang="en-GB" i="1" dirty="0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e</a:t>
            </a:r>
            <a:r>
              <a:rPr lang="en-GB" i="1" baseline="-25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GB" i="1" dirty="0" smtClean="0">
                <a:solidFill>
                  <a:schemeClr val="accent2">
                    <a:lumMod val="75000"/>
                  </a:schemeClr>
                </a:solidFill>
              </a:rPr>
              <a:t>=2.1 (SiO2)</a:t>
            </a:r>
          </a:p>
          <a:p>
            <a:r>
              <a:rPr lang="en-GB" i="1" dirty="0" smtClean="0"/>
              <a:t>Backward setup:  10200 periods with (117.3 nm+ 78.1nm)</a:t>
            </a:r>
            <a:endParaRPr lang="en-GB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319" y="678708"/>
            <a:ext cx="6250670" cy="37683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64864" y="221087"/>
            <a:ext cx="4722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Backward configuration: example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5757" y="4543065"/>
            <a:ext cx="7103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Destructive interference in the forward radiation: weak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Constructive interference in the backward radiation: strong signal</a:t>
            </a: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40654" y="5409937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Backward: 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5857763"/>
              </p:ext>
            </p:extLst>
          </p:nvPr>
        </p:nvGraphicFramePr>
        <p:xfrm>
          <a:off x="6366658" y="5395304"/>
          <a:ext cx="5063833" cy="437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" name="Equation" r:id="rId5" imgW="2793960" imgH="241200" progId="Equation.DSMT4">
                  <p:embed/>
                </p:oleObj>
              </mc:Choice>
              <mc:Fallback>
                <p:oleObj name="Equation" r:id="rId5" imgW="27939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66658" y="5395304"/>
                        <a:ext cx="5063833" cy="437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947481" y="1128409"/>
            <a:ext cx="398834" cy="243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6001966" y="1128409"/>
            <a:ext cx="364692" cy="291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 rot="-5400000">
            <a:off x="2948289" y="2442879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ymbol" panose="05050102010706020507" pitchFamily="18" charset="2"/>
              </a:rPr>
              <a:t>b</a:t>
            </a:r>
            <a:r>
              <a:rPr lang="en-GB" dirty="0" smtClean="0"/>
              <a:t>=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5872960" y="2442878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ymbol" panose="05050102010706020507" pitchFamily="18" charset="2"/>
              </a:rPr>
              <a:t>b</a:t>
            </a:r>
            <a:r>
              <a:rPr lang="en-GB" dirty="0" smtClean="0"/>
              <a:t>=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3200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11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93947" y="769392"/>
            <a:ext cx="3845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Forward configuration example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04" y="1358248"/>
            <a:ext cx="4061412" cy="43730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15940" y="800170"/>
            <a:ext cx="3890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Backward configuration example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433" y="1265689"/>
            <a:ext cx="4342333" cy="48355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4284" y="5987018"/>
            <a:ext cx="7526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features are similar to those of conventional Cherenkov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Can be configured for different momentum ranges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-5400000">
            <a:off x="5678495" y="3129445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Symbol" panose="05050102010706020507" pitchFamily="18" charset="2"/>
                <a:cs typeface="Arial" panose="020B0604020202020204" pitchFamily="34" charset="0"/>
              </a:rPr>
              <a:t>q</a:t>
            </a:r>
            <a:r>
              <a:rPr lang="en-GB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(degree)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71269" y="179539"/>
            <a:ext cx="5004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 from different particle types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92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12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580574" y="134782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Another option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2505" y="658277"/>
            <a:ext cx="11112979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xistence of negative index of refraction, first proposed by Victor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Veselago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in 1968.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 materials: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Proposal to use meta materials as radiators for  Cherenkov detectors :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“Controlling Cherenkov radiation with transformation-optical metamaterials” 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GB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Ginis</a:t>
            </a: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V. , </a:t>
            </a:r>
            <a:r>
              <a:rPr lang="en-GB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Danckaet</a:t>
            </a: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J, </a:t>
            </a:r>
            <a:r>
              <a:rPr lang="en-GB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Veretennicoff</a:t>
            </a: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I., </a:t>
            </a:r>
            <a:r>
              <a:rPr lang="en-GB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Tassin</a:t>
            </a: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P.         </a:t>
            </a:r>
            <a:r>
              <a:rPr lang="en-GB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Lett.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113, 167402 (2014).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The meta materials suggested for this are made from highly anisotropic materials.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Effective refractive index near 1.0 along one axis and large values along other axes. </a:t>
            </a:r>
          </a:p>
          <a:p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leads to “photon loss” at optical frequencies and thus the Cherenkov signal is </a:t>
            </a:r>
            <a:r>
              <a:rPr lang="en-GB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significantly reduced</a:t>
            </a:r>
            <a:r>
              <a:rPr lang="en-GB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Hence, for now,  the option to use meta materials is not pursued.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On the other hand, photonic crystals are made from ‘almost’ transparent dielectric materials and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 hence the photon loss is minimal.  So this option is pursued.            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81765" y="1753652"/>
            <a:ext cx="6386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Layer thickness smaller than the wavelengths considered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Particles ‘see’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 ‘effective medium’ instead of the atoms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Normally made from resonant structure of metallic wires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or nanomaterials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They can also have positive refractive index.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0637" y="934497"/>
            <a:ext cx="7146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Experimentally verified in 1999-2000, and gave rise to the creation of meta materials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51758" y="3833737"/>
            <a:ext cx="1874231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info :</a:t>
            </a:r>
          </a:p>
          <a:p>
            <a:r>
              <a:rPr lang="en-GB" sz="12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Backup pages,</a:t>
            </a:r>
          </a:p>
          <a:p>
            <a:r>
              <a:rPr lang="en-GB" sz="12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paper listed on page 8</a:t>
            </a:r>
            <a:endParaRPr lang="en-GB" sz="12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78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13</a:t>
            </a:fld>
            <a:endParaRPr lang="en-GB" dirty="0"/>
          </a:p>
        </p:txBody>
      </p:sp>
      <p:pic>
        <p:nvPicPr>
          <p:cNvPr id="5" name="图片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4" t="4758" r="7057" b="14668"/>
          <a:stretch/>
        </p:blipFill>
        <p:spPr>
          <a:xfrm>
            <a:off x="1547089" y="1765891"/>
            <a:ext cx="1418005" cy="1528428"/>
          </a:xfrm>
          <a:prstGeom prst="rect">
            <a:avLst/>
          </a:prstGeom>
        </p:spPr>
      </p:pic>
      <p:sp>
        <p:nvSpPr>
          <p:cNvPr id="6" name="文本框 75"/>
          <p:cNvSpPr txBox="1"/>
          <p:nvPr/>
        </p:nvSpPr>
        <p:spPr>
          <a:xfrm>
            <a:off x="838670" y="1716730"/>
            <a:ext cx="778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latin typeface="Helvetica" panose="020B0604020202020204" pitchFamily="34" charset="0"/>
                <a:cs typeface="Helvetica" panose="020B0604020202020204" pitchFamily="34" charset="0"/>
              </a:rPr>
              <a:t>1.01</a:t>
            </a:r>
            <a:endParaRPr lang="zh-CN" alt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文本框 74"/>
          <p:cNvSpPr txBox="1"/>
          <p:nvPr/>
        </p:nvSpPr>
        <p:spPr>
          <a:xfrm>
            <a:off x="648506" y="2376596"/>
            <a:ext cx="935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latin typeface="Helvetica" panose="020B0604020202020204" pitchFamily="34" charset="0"/>
                <a:cs typeface="Helvetica" panose="020B0604020202020204" pitchFamily="34" charset="0"/>
              </a:rPr>
              <a:t>1.005</a:t>
            </a:r>
            <a:endParaRPr lang="zh-CN" alt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文本框 76"/>
          <p:cNvSpPr txBox="1"/>
          <p:nvPr/>
        </p:nvSpPr>
        <p:spPr>
          <a:xfrm>
            <a:off x="777769" y="2995463"/>
            <a:ext cx="767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endParaRPr lang="zh-CN" alt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文本框 72"/>
          <p:cNvSpPr txBox="1"/>
          <p:nvPr/>
        </p:nvSpPr>
        <p:spPr>
          <a:xfrm>
            <a:off x="1865288" y="3226667"/>
            <a:ext cx="643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endParaRPr lang="zh-CN" alt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文本框 100"/>
          <p:cNvSpPr txBox="1"/>
          <p:nvPr/>
        </p:nvSpPr>
        <p:spPr>
          <a:xfrm>
            <a:off x="2281581" y="3223261"/>
            <a:ext cx="643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Helvetica" panose="020B0604020202020204" pitchFamily="34" charset="0"/>
                <a:cs typeface="Helvetica" panose="020B0604020202020204" pitchFamily="34" charset="0"/>
              </a:rPr>
              <a:t>8</a:t>
            </a:r>
            <a:endParaRPr lang="zh-CN" alt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文本框 70"/>
          <p:cNvSpPr txBox="1"/>
          <p:nvPr/>
        </p:nvSpPr>
        <p:spPr>
          <a:xfrm>
            <a:off x="2661135" y="3245767"/>
            <a:ext cx="643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Helvetica" panose="020B0604020202020204" pitchFamily="34" charset="0"/>
                <a:cs typeface="Helvetica" panose="020B0604020202020204" pitchFamily="34" charset="0"/>
              </a:rPr>
              <a:t>12</a:t>
            </a:r>
            <a:endParaRPr lang="zh-CN" alt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文本框 72"/>
          <p:cNvSpPr txBox="1"/>
          <p:nvPr/>
        </p:nvSpPr>
        <p:spPr>
          <a:xfrm>
            <a:off x="1433877" y="3210011"/>
            <a:ext cx="643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endParaRPr lang="zh-CN" alt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矩形 165"/>
          <p:cNvSpPr/>
          <p:nvPr/>
        </p:nvSpPr>
        <p:spPr>
          <a:xfrm rot="16200000">
            <a:off x="261603" y="2329097"/>
            <a:ext cx="13708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k</a:t>
            </a:r>
            <a:r>
              <a:rPr lang="en-US" altLang="zh-CN" sz="1600" baseline="-25000" dirty="0" err="1">
                <a:latin typeface="Helvetica" panose="020B0604020202020204" pitchFamily="34" charset="0"/>
                <a:cs typeface="Helvetica" panose="020B0604020202020204" pitchFamily="34" charset="0"/>
              </a:rPr>
              <a:t>z</a:t>
            </a: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/(</a:t>
            </a:r>
            <a:r>
              <a:rPr lang="el-GR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ω</a:t>
            </a: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/c) = c/v</a:t>
            </a:r>
            <a:endParaRPr lang="zh-CN" alt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71"/>
              <p:cNvSpPr txBox="1"/>
              <p:nvPr/>
            </p:nvSpPr>
            <p:spPr>
              <a:xfrm>
                <a:off x="1440556" y="3436313"/>
                <a:ext cx="37532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arcsin</a:t>
                </a:r>
                <a:r>
                  <a:rPr lang="en-US" altLang="zh-CN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(k</a:t>
                </a:r>
                <a:r>
                  <a:rPr lang="el-GR" altLang="zh-CN" sz="1600" baseline="-25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ρ</a:t>
                </a:r>
                <a:r>
                  <a:rPr lang="en-US" altLang="zh-CN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/(</a:t>
                </a:r>
                <a:r>
                  <a:rPr lang="el-GR" altLang="zh-CN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ω</a:t>
                </a:r>
                <a:r>
                  <a:rPr lang="en-US" altLang="zh-CN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/c))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(degree)</a:t>
                </a:r>
                <a:endParaRPr lang="zh-CN" alt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文本框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556" y="3436313"/>
                <a:ext cx="3753257" cy="338554"/>
              </a:xfrm>
              <a:prstGeom prst="rect">
                <a:avLst/>
              </a:prstGeom>
              <a:blipFill>
                <a:blip r:embed="rId3"/>
                <a:stretch>
                  <a:fillRect l="-812"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0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8" t="5436" r="8065" b="15355"/>
          <a:stretch/>
        </p:blipFill>
        <p:spPr>
          <a:xfrm>
            <a:off x="5060881" y="1741754"/>
            <a:ext cx="1368830" cy="1473697"/>
          </a:xfrm>
          <a:prstGeom prst="rect">
            <a:avLst/>
          </a:prstGeom>
        </p:spPr>
      </p:pic>
      <p:sp>
        <p:nvSpPr>
          <p:cNvPr id="16" name="文本框 163"/>
          <p:cNvSpPr txBox="1"/>
          <p:nvPr/>
        </p:nvSpPr>
        <p:spPr>
          <a:xfrm>
            <a:off x="4314781" y="1648108"/>
            <a:ext cx="767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latin typeface="Helvetica" panose="020B0604020202020204" pitchFamily="34" charset="0"/>
                <a:cs typeface="Helvetica" panose="020B0604020202020204" pitchFamily="34" charset="0"/>
              </a:rPr>
              <a:t>1.01</a:t>
            </a:r>
            <a:endParaRPr lang="zh-CN" alt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文本框 162"/>
          <p:cNvSpPr txBox="1"/>
          <p:nvPr/>
        </p:nvSpPr>
        <p:spPr>
          <a:xfrm>
            <a:off x="4191142" y="2305092"/>
            <a:ext cx="890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latin typeface="Helvetica" panose="020B0604020202020204" pitchFamily="34" charset="0"/>
                <a:cs typeface="Helvetica" panose="020B0604020202020204" pitchFamily="34" charset="0"/>
              </a:rPr>
              <a:t>1.005</a:t>
            </a:r>
            <a:endParaRPr lang="zh-CN" alt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文本框 164"/>
          <p:cNvSpPr txBox="1"/>
          <p:nvPr/>
        </p:nvSpPr>
        <p:spPr>
          <a:xfrm>
            <a:off x="4276468" y="2955972"/>
            <a:ext cx="767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endParaRPr lang="zh-CN" alt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文本框 161"/>
          <p:cNvSpPr txBox="1"/>
          <p:nvPr/>
        </p:nvSpPr>
        <p:spPr>
          <a:xfrm>
            <a:off x="5375992" y="3187819"/>
            <a:ext cx="643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endParaRPr lang="zh-CN" alt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文本框 100"/>
          <p:cNvSpPr txBox="1"/>
          <p:nvPr/>
        </p:nvSpPr>
        <p:spPr>
          <a:xfrm>
            <a:off x="5808185" y="3202909"/>
            <a:ext cx="643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Helvetica" panose="020B0604020202020204" pitchFamily="34" charset="0"/>
                <a:cs typeface="Helvetica" panose="020B0604020202020204" pitchFamily="34" charset="0"/>
              </a:rPr>
              <a:t>8</a:t>
            </a:r>
            <a:endParaRPr lang="zh-CN" alt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文本框 70"/>
          <p:cNvSpPr txBox="1"/>
          <p:nvPr/>
        </p:nvSpPr>
        <p:spPr>
          <a:xfrm>
            <a:off x="6189542" y="3202909"/>
            <a:ext cx="643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Helvetica" panose="020B0604020202020204" pitchFamily="34" charset="0"/>
                <a:cs typeface="Helvetica" panose="020B0604020202020204" pitchFamily="34" charset="0"/>
              </a:rPr>
              <a:t>12</a:t>
            </a:r>
            <a:endParaRPr lang="zh-CN" alt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文本框 72"/>
          <p:cNvSpPr txBox="1"/>
          <p:nvPr/>
        </p:nvSpPr>
        <p:spPr>
          <a:xfrm>
            <a:off x="4977969" y="3189931"/>
            <a:ext cx="643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endParaRPr lang="zh-CN" alt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157"/>
              <p:cNvSpPr txBox="1"/>
              <p:nvPr/>
            </p:nvSpPr>
            <p:spPr>
              <a:xfrm>
                <a:off x="4950322" y="3375246"/>
                <a:ext cx="322775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arcsin</a:t>
                </a:r>
                <a:r>
                  <a:rPr lang="en-US" altLang="zh-CN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(k</a:t>
                </a:r>
                <a:r>
                  <a:rPr lang="el-GR" altLang="zh-CN" sz="1600" baseline="-25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ρ</a:t>
                </a:r>
                <a:r>
                  <a:rPr lang="en-US" altLang="zh-CN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/(</a:t>
                </a:r>
                <a:r>
                  <a:rPr lang="el-GR" altLang="zh-CN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ω</a:t>
                </a:r>
                <a:r>
                  <a:rPr lang="en-US" altLang="zh-CN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/c))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(degree)</a:t>
                </a:r>
                <a:endParaRPr lang="zh-CN" alt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文本框 1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0322" y="3375246"/>
                <a:ext cx="3227750" cy="338554"/>
              </a:xfrm>
              <a:prstGeom prst="rect">
                <a:avLst/>
              </a:prstGeom>
              <a:blipFill>
                <a:blip r:embed="rId5"/>
                <a:stretch>
                  <a:fillRect l="-943"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矩形 156"/>
          <p:cNvSpPr/>
          <p:nvPr/>
        </p:nvSpPr>
        <p:spPr>
          <a:xfrm rot="16200000">
            <a:off x="3732343" y="2321656"/>
            <a:ext cx="13708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k</a:t>
            </a:r>
            <a:r>
              <a:rPr lang="en-US" altLang="zh-CN" sz="1600" baseline="-25000" dirty="0" err="1">
                <a:latin typeface="Helvetica" panose="020B0604020202020204" pitchFamily="34" charset="0"/>
                <a:cs typeface="Helvetica" panose="020B0604020202020204" pitchFamily="34" charset="0"/>
              </a:rPr>
              <a:t>z</a:t>
            </a: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/(</a:t>
            </a:r>
            <a:r>
              <a:rPr lang="el-GR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ω</a:t>
            </a: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/c) = c/v</a:t>
            </a:r>
            <a:endParaRPr lang="zh-CN" alt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6303" y="79814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0780" y="184620"/>
            <a:ext cx="3935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Designing photonic crystals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2184" y="315426"/>
            <a:ext cx="106020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Normally a crystal may be designed for a specific momentum range of particles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 is envisaged to be used in forward or backward configuration,  in a given momentum range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principle, a crystal can even be designed for forward/backward in different momentum ranges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40556" y="1479228"/>
            <a:ext cx="2167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configuration</a:t>
            </a:r>
            <a:endParaRPr lang="en-GB" sz="1600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43795" y="1477204"/>
            <a:ext cx="2315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Backward configuration</a:t>
            </a:r>
            <a:endParaRPr lang="en-GB" sz="1600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36732" y="5264037"/>
            <a:ext cx="73084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 general, numerical solutions needed using software frameworks: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18858" y="5287350"/>
            <a:ext cx="3534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FDTD (Finite Difference Time Domain)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COMSOL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76909" y="4184578"/>
            <a:ext cx="8256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Find materials with the appropriate refractive indices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Optimize the layer thickness,  number of layers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Optimize for optical/near-UV frequencies where the photon detectors are sensitive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352184" y="3935041"/>
            <a:ext cx="20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For any design</a:t>
            </a:r>
            <a:r>
              <a:rPr lang="en-GB" dirty="0" smtClean="0"/>
              <a:t>: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336732" y="5810570"/>
            <a:ext cx="265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Proprietary software</a:t>
            </a:r>
            <a:r>
              <a:rPr lang="en-GB" dirty="0" smtClean="0"/>
              <a:t>: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2990022" y="5833883"/>
            <a:ext cx="5259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Analytical solution for 1d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Allows simulation and  design of 1d photonic crystals</a:t>
            </a:r>
          </a:p>
        </p:txBody>
      </p:sp>
    </p:spTree>
    <p:extLst>
      <p:ext uri="{BB962C8B-B14F-4D97-AF65-F5344CB8AC3E}">
        <p14:creationId xmlns:p14="http://schemas.microsoft.com/office/powerpoint/2010/main" val="757802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14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437888" y="135333"/>
            <a:ext cx="2682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Theory to Practice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426" y="498475"/>
            <a:ext cx="177003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Production:</a:t>
            </a:r>
          </a:p>
          <a:p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1d crystals: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2d crystals: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94816" y="3401568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3966" y="4542134"/>
            <a:ext cx="248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5213" y="2173159"/>
            <a:ext cx="836870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Can be produced in large 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Use techniques like optical lithography, 3d printing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Some of these can attain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single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nanometer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precision in layer thickness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Using some type of polymers, also seems to be an option for large areas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Only produced in small scales so far.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Typically a periodic array of holes. They can be made thinner than 1d crystals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3185" y="4938001"/>
            <a:ext cx="1325633" cy="824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411" y="567897"/>
            <a:ext cx="2248319" cy="2086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54467" y="2637522"/>
            <a:ext cx="4180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natural photonic crystals</a:t>
            </a:r>
            <a:endParaRPr lang="en-GB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59385" y="2410629"/>
            <a:ext cx="3155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Phys. Rev.  E 72, 010902(2005)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t="-973" r="50182" b="-232"/>
          <a:stretch/>
        </p:blipFill>
        <p:spPr>
          <a:xfrm>
            <a:off x="9663185" y="77223"/>
            <a:ext cx="1619532" cy="2333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4497" y="1185705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5213" y="964680"/>
            <a:ext cx="493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Crystals need to be designed and produced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requires R&amp;D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56263" y="3636375"/>
            <a:ext cx="3977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Zhurin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et.al., </a:t>
            </a:r>
            <a:r>
              <a:rPr lang="en-GB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J.Vac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Sci.Tech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A 18 , 37-41 (2000)</a:t>
            </a:r>
          </a:p>
          <a:p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Ponting. M. et.al., </a:t>
            </a:r>
            <a:r>
              <a:rPr lang="en-GB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Macromol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294-I , 19-32(2010)</a:t>
            </a:r>
            <a:endParaRPr lang="en-GB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05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15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352915" y="1662146"/>
            <a:ext cx="844974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 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Use materials with anisotropy, which can directly compensate </a:t>
            </a:r>
          </a:p>
          <a:p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for the </a:t>
            </a:r>
            <a:r>
              <a:rPr lang="en-GB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achromaticity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 from periodicity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Use filters to use only a small wavelength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Increase the number of layers</a:t>
            </a: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Upper limit from limitations of manufacturing and material budget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Use gain materials, which can increase the yield in a small wavelength range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There are many low Z materials to create the crystals from. (</a:t>
            </a:r>
            <a:r>
              <a:rPr lang="en-GB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, SiO</a:t>
            </a:r>
            <a:r>
              <a:rPr lang="en-GB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  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  etc.)</a:t>
            </a:r>
            <a:endParaRPr lang="en-GB" i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hey would need to be tested for radiation hardness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4696" y="175746"/>
            <a:ext cx="2682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Theory to Practice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206" y="721060"/>
            <a:ext cx="348685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Issues in optimizing a design: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Ensure radiation hardness: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743" y="998058"/>
            <a:ext cx="755213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Periodicity can cause chromatic error, depending on the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Many options to mitigate this effect.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Improving photon yield: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146" y="109854"/>
            <a:ext cx="3642556" cy="34178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88244" y="3428007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 of optimization</a:t>
            </a: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218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16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401312" y="353568"/>
            <a:ext cx="2801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Testing  Prototypes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224" y="1024128"/>
            <a:ext cx="52524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Goal: To verify the predictions from simulations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R&amp;D work in early stages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Few 1d samples obtained from industry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Example used here: 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471" y="1424181"/>
            <a:ext cx="5697559" cy="27296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81857" y="1024128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Photon energy density</a:t>
            </a:r>
            <a:endParaRPr lang="en-GB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70" y="1263571"/>
            <a:ext cx="1989898" cy="1298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03233" y="766090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Prediction from simulations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03233" y="4184532"/>
            <a:ext cx="4335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Wavelength vs forward Cherenkov angle</a:t>
            </a: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442" y="2850658"/>
            <a:ext cx="480772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PVDF (n1=1.414) + PET (n2=1.567)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 1024 layers, each with 250 nm thickness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This sample has negligible chromatic error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Sensitive to low momentum particles 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 from a radio active source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0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17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401312" y="353568"/>
            <a:ext cx="2801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Testing  Prototypes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6" y="873879"/>
            <a:ext cx="4870846" cy="2530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708" y="1095587"/>
            <a:ext cx="5382778" cy="2757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" y="3462528"/>
            <a:ext cx="5177552" cy="28938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90966" y="4909439"/>
            <a:ext cx="4666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Using  Sr-90 source to produce electrons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DAQ :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MaPMT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with MAROC2+FPGA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90966" y="3949055"/>
            <a:ext cx="5116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With support from </a:t>
            </a:r>
            <a:r>
              <a:rPr lang="en-GB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D.Piedigrossi</a:t>
            </a: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S.Jakobsen</a:t>
            </a: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GB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F.Cindolo</a:t>
            </a: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et.al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56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18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123181" y="89188"/>
            <a:ext cx="2801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Testing  Prototypes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9" y="1400314"/>
            <a:ext cx="4153343" cy="24407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3116" y="1123450"/>
            <a:ext cx="1052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Real data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953813" y="3887496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Threshold 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157984" y="3589158"/>
            <a:ext cx="13837" cy="467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74354" y="1843207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pedestal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528556" y="2133600"/>
            <a:ext cx="227092" cy="377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11424" y="2222630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signal</a:t>
            </a:r>
            <a:endParaRPr lang="en-GB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255264" y="2718816"/>
            <a:ext cx="109728" cy="377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141" y="851444"/>
            <a:ext cx="4316592" cy="26439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52927" y="482112"/>
            <a:ext cx="338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Simulation: Hits on detector plane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9982200" y="1400314"/>
            <a:ext cx="1976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Optics simulation:</a:t>
            </a:r>
          </a:p>
          <a:p>
            <a:r>
              <a:rPr lang="en-GB" dirty="0" smtClean="0"/>
              <a:t>0.5 MeV/c electron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142" y="3514829"/>
            <a:ext cx="4046577" cy="330484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678475" y="4056773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   Hits on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MaPMT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78475" y="5053842"/>
            <a:ext cx="22525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momenta</a:t>
            </a:r>
          </a:p>
          <a:p>
            <a:r>
              <a:rPr lang="en-GB" sz="16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0.2 – 0.7 MeV/c </a:t>
            </a:r>
            <a:endParaRPr lang="en-GB" sz="16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creating a thick ring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024" y="5248421"/>
            <a:ext cx="4538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Further R&amp;D in progress to improve this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Plan to test more prototypes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96080" y="371824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lang="en-GB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2849" y="1215648"/>
            <a:ext cx="1584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/>
              <a:t>ADC  distribution</a:t>
            </a:r>
            <a:endParaRPr lang="en-GB" sz="1600" i="1" dirty="0"/>
          </a:p>
        </p:txBody>
      </p:sp>
      <p:sp>
        <p:nvSpPr>
          <p:cNvPr id="12" name="Rectangle 11"/>
          <p:cNvSpPr/>
          <p:nvPr/>
        </p:nvSpPr>
        <p:spPr>
          <a:xfrm>
            <a:off x="3618690" y="1519051"/>
            <a:ext cx="797668" cy="350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06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19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435813" y="262646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298" y="1264596"/>
            <a:ext cx="926631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It would be desirable to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radiators which can overcome the limitations of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conventional radiators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Using photonic crystals made from transparent materials is a potential option for this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concept for usage of such crystals for particle identification is described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Issues related to optimizing a design, are being considered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Tests with prototypes have started</a:t>
            </a:r>
          </a:p>
        </p:txBody>
      </p:sp>
    </p:spTree>
    <p:extLst>
      <p:ext uri="{BB962C8B-B14F-4D97-AF65-F5344CB8AC3E}">
        <p14:creationId xmlns:p14="http://schemas.microsoft.com/office/powerpoint/2010/main" val="1136510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2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095344" y="30155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Outline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27894" y="1556426"/>
            <a:ext cx="8282706" cy="326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Limitations of conventional radiators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Photon production and propagation from photonic crystals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Example configurations for particle identification 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Issues for design and optimization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Testing with prototypes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60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20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579778" y="2431915"/>
            <a:ext cx="2502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Backup  slides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22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21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996120" y="252919"/>
            <a:ext cx="571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between different radiations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098" y="724310"/>
            <a:ext cx="2935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From a photonic crystal: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2945" y="1103368"/>
            <a:ext cx="310213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Constructive interference: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Destructive interference: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3700" y="1392808"/>
            <a:ext cx="4886274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Resonance transition radiation occurs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“Effective Cherenkov radiation” since it has 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the features of conventional Cherenkov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Has a threshold for particle velocity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Conventional transition-like radiation occurs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Has no threshold for particle velocity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601" y="1093642"/>
            <a:ext cx="3088680" cy="26144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51166" y="1939193"/>
            <a:ext cx="20842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Example of radiation </a:t>
            </a:r>
          </a:p>
          <a:p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</a:p>
          <a:p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from a photonic crystal.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747" y="3708075"/>
            <a:ext cx="4605017" cy="25634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260827" y="4620492"/>
            <a:ext cx="25026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Example of radiation spectra</a:t>
            </a:r>
          </a:p>
          <a:p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from a photonic crystal</a:t>
            </a:r>
          </a:p>
          <a:p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nd isotropic slab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3801" y="4805158"/>
            <a:ext cx="2239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Isotropic medium: 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909202" y="5268722"/>
            <a:ext cx="4173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/>
              <a:t>Conventional Cherenkov and transition </a:t>
            </a:r>
          </a:p>
          <a:p>
            <a:r>
              <a:rPr lang="en-GB" dirty="0"/>
              <a:t> </a:t>
            </a:r>
            <a:r>
              <a:rPr lang="en-GB" dirty="0" smtClean="0"/>
              <a:t>    radiation occurs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8441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77732" y="41380"/>
            <a:ext cx="5216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Meta materials: Particle Identification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168" y="3797248"/>
            <a:ext cx="3651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en-GB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RICH1 EDR: </a:t>
            </a:r>
            <a:r>
              <a:rPr lang="en-GB" i="1" dirty="0" smtClean="0">
                <a:solidFill>
                  <a:schemeClr val="tx2"/>
                </a:solidFill>
                <a:cs typeface="Arial" panose="020B0604020202020204" pitchFamily="34" charset="0"/>
              </a:rPr>
              <a:t>LHCb-2004-121</a:t>
            </a:r>
            <a:endParaRPr lang="en-GB" i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042" y="766850"/>
            <a:ext cx="5480364" cy="295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17281" y="113342"/>
            <a:ext cx="24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tx2"/>
                </a:solidFill>
                <a:cs typeface="Arial" panose="020B0604020202020204" pitchFamily="34" charset="0"/>
              </a:rPr>
              <a:t>PRL 113, 167402 (2014)</a:t>
            </a:r>
            <a:endParaRPr lang="en-GB" i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805" y="3890920"/>
            <a:ext cx="5156839" cy="28041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521" y="4827616"/>
            <a:ext cx="2875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en-GB" dirty="0" smtClean="0"/>
              <a:t>= </a:t>
            </a:r>
            <a:r>
              <a:rPr lang="en-GB" dirty="0" smtClean="0">
                <a:latin typeface="Symbol" panose="05050102010706020507" pitchFamily="18" charset="2"/>
              </a:rPr>
              <a:t>q</a:t>
            </a:r>
            <a:r>
              <a:rPr lang="en-GB" dirty="0" smtClean="0"/>
              <a:t> </a:t>
            </a:r>
            <a:r>
              <a:rPr lang="en-GB" baseline="-25000" dirty="0" err="1" smtClean="0"/>
              <a:t>eletron</a:t>
            </a:r>
            <a:r>
              <a:rPr lang="en-GB" baseline="-25000" dirty="0" smtClean="0"/>
              <a:t> </a:t>
            </a:r>
            <a:r>
              <a:rPr lang="en-GB" dirty="0" smtClean="0"/>
              <a:t>– </a:t>
            </a:r>
            <a:r>
              <a:rPr lang="en-GB" dirty="0" smtClean="0">
                <a:latin typeface="Symbol" panose="05050102010706020507" pitchFamily="18" charset="2"/>
              </a:rPr>
              <a:t>q </a:t>
            </a:r>
            <a:r>
              <a:rPr lang="en-GB" baseline="-25000" dirty="0" smtClean="0"/>
              <a:t>proton</a:t>
            </a:r>
            <a:r>
              <a:rPr lang="en-GB" dirty="0" smtClean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190" y="5260213"/>
            <a:ext cx="2586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Transformation optics: 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168" y="5653937"/>
            <a:ext cx="5218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Longitudinal stretching=F=1.005  :   Shift curves to right</a:t>
            </a: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Transverse stretching  = G=10     :   Increase </a:t>
            </a:r>
            <a:r>
              <a:rPr lang="en-GB" sz="1600" dirty="0" smtClean="0">
                <a:latin typeface="Symbol" panose="05050102010706020507" pitchFamily="18" charset="2"/>
                <a:cs typeface="Arial" panose="020B0604020202020204" pitchFamily="34" charset="0"/>
              </a:rPr>
              <a:t>q</a:t>
            </a:r>
            <a:endParaRPr lang="en-GB" sz="1600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AB541-7F58-4F53-8BE2-3818C34D925F}" type="slidenum">
              <a:rPr lang="en-GB" smtClean="0"/>
              <a:t>22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36" y="735979"/>
            <a:ext cx="3994187" cy="301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8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6496" y="536448"/>
            <a:ext cx="6963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Some limitations of conventional radiators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872" y="1267968"/>
            <a:ext cx="7237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or identification of particles with momenta in GeV/c  range: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5232" y="1708666"/>
            <a:ext cx="1013959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Dearth of materials to cover the full momentum range 1-10 GeV/c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Above 10 GeV/c,  long gas radiators are used (n ~ 1.0013 or lower);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hin radiators are desirable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Electron-pion discrimination difficult  for momenta above a few GeV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/c   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4397" y="2071164"/>
            <a:ext cx="480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GB" sz="1400" i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mited set includes Quartz (n~1.47)  ,  aerogel (n~1.03)  </a:t>
            </a:r>
            <a:endParaRPr lang="en-GB" sz="1400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3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499872" y="4376770"/>
            <a:ext cx="5371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ielectric materials with n &gt; ~ 1.8  not suitable: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232" y="4904894"/>
            <a:ext cx="8526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Saturated Cherenkov angles for most of the momentum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Photon trapped inside due to total internal reflection at the boundary with ambient air/gas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9617737"/>
              </p:ext>
            </p:extLst>
          </p:nvPr>
        </p:nvGraphicFramePr>
        <p:xfrm>
          <a:off x="5638800" y="3328988"/>
          <a:ext cx="914400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9"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328988"/>
                        <a:ext cx="914400" cy="19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375210" y="5706602"/>
            <a:ext cx="5219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Exception: DIRC like configuration for limited momentum region</a:t>
            </a:r>
            <a:endParaRPr lang="en-GB" sz="14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3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91687" y="255864"/>
            <a:ext cx="3236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Radiator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imitation in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3534" y="2229998"/>
            <a:ext cx="305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Particle momentum                   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234989" y="5520217"/>
            <a:ext cx="54823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chemeClr val="tx2"/>
                </a:solidFill>
              </a:rPr>
              <a:t>For now, using ‘veto mode’  for PID in low momentum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chemeClr val="tx2"/>
                </a:solidFill>
              </a:rPr>
              <a:t>Aerogel was used in RUN1 , but was removed in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chemeClr val="tx2"/>
                </a:solidFill>
              </a:rPr>
              <a:t>Illustration using </a:t>
            </a:r>
            <a:r>
              <a:rPr lang="en-GB" i="1" dirty="0" err="1" smtClean="0">
                <a:solidFill>
                  <a:schemeClr val="tx2"/>
                </a:solidFill>
              </a:rPr>
              <a:t>LHCb</a:t>
            </a:r>
            <a:r>
              <a:rPr lang="en-GB" i="1" dirty="0" smtClean="0">
                <a:solidFill>
                  <a:schemeClr val="tx2"/>
                </a:solidFill>
              </a:rPr>
              <a:t> upgrade configuration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763727"/>
              </p:ext>
            </p:extLst>
          </p:nvPr>
        </p:nvGraphicFramePr>
        <p:xfrm>
          <a:off x="7984509" y="5837710"/>
          <a:ext cx="1845682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5682">
                  <a:extLst>
                    <a:ext uri="{9D8B030D-6E8A-4147-A177-3AD203B41FA5}">
                      <a16:colId xmlns:a16="http://schemas.microsoft.com/office/drawing/2014/main" val="3664925419"/>
                    </a:ext>
                  </a:extLst>
                </a:gridCol>
              </a:tblGrid>
              <a:tr h="217770"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Thresholds in C</a:t>
                      </a:r>
                      <a:r>
                        <a:rPr lang="en-GB" sz="11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GB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GB" sz="11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GB" sz="11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530989"/>
                  </a:ext>
                </a:extLst>
              </a:tr>
              <a:tr h="358681"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Kaon    : 9.3 GeV/c</a:t>
                      </a:r>
                    </a:p>
                    <a:p>
                      <a:r>
                        <a:rPr lang="en-GB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Proton</a:t>
                      </a:r>
                      <a:r>
                        <a:rPr lang="en-GB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: 17.8 GeV/c</a:t>
                      </a: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21234"/>
                  </a:ext>
                </a:extLst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379" y="200675"/>
            <a:ext cx="2845307" cy="184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862686" y="767309"/>
            <a:ext cx="11054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Real data </a:t>
            </a:r>
          </a:p>
          <a:p>
            <a:r>
              <a:rPr lang="en-GB" dirty="0" smtClean="0"/>
              <a:t>C</a:t>
            </a:r>
            <a:r>
              <a:rPr lang="en-GB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dirty="0" smtClean="0"/>
              <a:t>F</a:t>
            </a:r>
            <a:r>
              <a:rPr lang="en-GB" baseline="-25000" dirty="0" smtClean="0"/>
              <a:t>10</a:t>
            </a:r>
            <a:r>
              <a:rPr lang="en-GB" dirty="0" smtClean="0"/>
              <a:t> </a:t>
            </a:r>
          </a:p>
          <a:p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4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753" y="2335751"/>
            <a:ext cx="5152255" cy="3399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30191" y="2488766"/>
            <a:ext cx="2064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Red: Kaon efficiency</a:t>
            </a:r>
          </a:p>
          <a:p>
            <a:r>
              <a:rPr lang="en-GB" sz="12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Blue: Pion </a:t>
            </a:r>
            <a:r>
              <a:rPr lang="en-GB" sz="1200" b="1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misID</a:t>
            </a:r>
            <a:endParaRPr lang="en-GB" sz="12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i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Green: Proton </a:t>
            </a:r>
            <a:r>
              <a:rPr lang="en-GB" sz="1200" b="1" i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misID</a:t>
            </a:r>
            <a:endParaRPr lang="en-GB" sz="1200" b="1" i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96" y="2647750"/>
            <a:ext cx="4333083" cy="27756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2272" y="1359769"/>
            <a:ext cx="5214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Large number of particles in low momentum range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45331" y="5146377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eV/c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60207" y="2084818"/>
            <a:ext cx="2862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Example of PID performance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1188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5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299625" y="262647"/>
            <a:ext cx="2255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Radiator  R&amp;D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557" y="875490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One approach: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8454" y="1332690"/>
            <a:ext cx="74966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Assemble materials to produce the desired ‘effective refractive index’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designing photonic crystals from transparent dielectrics 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342" y="2431572"/>
            <a:ext cx="3226516" cy="10503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06722" y="3508584"/>
            <a:ext cx="2593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3399"/>
                </a:solidFill>
              </a:rPr>
              <a:t>1d              2d                  3d</a:t>
            </a:r>
            <a:endParaRPr lang="en-GB" dirty="0">
              <a:solidFill>
                <a:srgbClr val="00339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1557" y="3599305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Photonic Crystals :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4445" y="3947363"/>
            <a:ext cx="95869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Typically made from two materials with different refractive indices, in alternating layers.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magnitude of layer thickness is similar to that of the photon wavelengths.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Production of layers as thin as optical wavelengths,  feasible in recent years. 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This creates the current interest in using the crystals, as radiators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1557" y="5771136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This presentation: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8454" y="6033351"/>
            <a:ext cx="5139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and prospects for this approach</a:t>
            </a:r>
            <a:endParaRPr lang="en-GB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04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6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606179" y="117076"/>
            <a:ext cx="2719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Photon Production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 rotWithShape="1">
          <a:blip r:embed="rId2"/>
          <a:srcRect l="5976" r="7504" b="23295"/>
          <a:stretch/>
        </p:blipFill>
        <p:spPr>
          <a:xfrm>
            <a:off x="268425" y="1612590"/>
            <a:ext cx="4288665" cy="2302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8425" y="744022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 Cherenkov Radiation:</a:t>
            </a:r>
          </a:p>
        </p:txBody>
      </p:sp>
      <p:pic>
        <p:nvPicPr>
          <p:cNvPr id="8" name="图片 4"/>
          <p:cNvPicPr>
            <a:picLocks noChangeAspect="1"/>
          </p:cNvPicPr>
          <p:nvPr/>
        </p:nvPicPr>
        <p:blipFill rotWithShape="1">
          <a:blip r:embed="rId3"/>
          <a:srcRect l="8438" t="11033" b="24554"/>
          <a:stretch/>
        </p:blipFill>
        <p:spPr>
          <a:xfrm>
            <a:off x="7417337" y="1519778"/>
            <a:ext cx="3712996" cy="21611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3782" y="676817"/>
            <a:ext cx="2722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Smith-Purcell Radiation </a:t>
            </a:r>
            <a:r>
              <a:rPr lang="en-GB" dirty="0" smtClean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85762" y="1071382"/>
            <a:ext cx="4089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Particle travels near a diffraction grating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4156" y="1107080"/>
            <a:ext cx="2645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Frank and Tamm theory</a:t>
            </a:r>
            <a:endParaRPr lang="en-GB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16"/>
          <a:stretch/>
        </p:blipFill>
        <p:spPr>
          <a:xfrm rot="16200000">
            <a:off x="2781532" y="1742676"/>
            <a:ext cx="2466196" cy="68054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19051" y="4195027"/>
            <a:ext cx="358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Resonance Transition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adiation 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23558" y="4621727"/>
            <a:ext cx="5307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Has the features of conventional Cherenkov radiation</a:t>
            </a:r>
            <a:endParaRPr lang="en-GB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21254" y="6020656"/>
            <a:ext cx="1856486" cy="483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955662" y="6012225"/>
            <a:ext cx="217239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1d  photonic crystal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72377" y="5011003"/>
            <a:ext cx="1517148" cy="9704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/>
          <p:cNvCxnSpPr/>
          <p:nvPr/>
        </p:nvCxnSpPr>
        <p:spPr>
          <a:xfrm rot="300000">
            <a:off x="5331313" y="5065397"/>
            <a:ext cx="966368" cy="767687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2700000">
            <a:off x="5405430" y="5255919"/>
            <a:ext cx="1101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orward</a:t>
            </a:r>
          </a:p>
          <a:p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endParaRPr lang="en-GB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0608" y="5940441"/>
            <a:ext cx="1387600" cy="33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26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7</a:t>
            </a:fld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3125255" y="153416"/>
            <a:ext cx="5644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production from </a:t>
            </a:r>
            <a:r>
              <a:rPr lang="en-GB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hotonic crystal</a:t>
            </a:r>
            <a:endParaRPr lang="en-GB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2190" y="615081"/>
            <a:ext cx="1170997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Photon production and propagation in a periodic structure can be determined from solving Maxwell’s equations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This extends the </a:t>
            </a:r>
            <a:r>
              <a:rPr lang="en-GB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Ginzburg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 and Frank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theory on transition radiation.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This results in a linear equation: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 be solved using boundary conditions.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Solution: Particle generates Bloch modes of the crystal which have the form:     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For a particle traversing a 1d photonic crystal along z  :     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Periodicity leads to coherent interference of  electromagnetic waves in the air, from the various interfaces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Constructive interference     :  Resonance Transition Radiation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9075635"/>
              </p:ext>
            </p:extLst>
          </p:nvPr>
        </p:nvGraphicFramePr>
        <p:xfrm>
          <a:off x="269875" y="1755775"/>
          <a:ext cx="5576888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5" name="Equation" r:id="rId3" imgW="2628720" imgH="533160" progId="Equation.DSMT4">
                  <p:embed/>
                </p:oleObj>
              </mc:Choice>
              <mc:Fallback>
                <p:oleObj name="Equation" r:id="rId3" imgW="2628720" imgH="53316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9875" y="1755775"/>
                        <a:ext cx="5576888" cy="1131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365328"/>
              </p:ext>
            </p:extLst>
          </p:nvPr>
        </p:nvGraphicFramePr>
        <p:xfrm>
          <a:off x="7454900" y="1401763"/>
          <a:ext cx="4413250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6" name="Equation" r:id="rId5" imgW="3403440" imgH="939600" progId="Equation.DSMT4">
                  <p:embed/>
                </p:oleObj>
              </mc:Choice>
              <mc:Fallback>
                <p:oleObj name="Equation" r:id="rId5" imgW="3403440" imgH="939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54900" y="1401763"/>
                        <a:ext cx="4413250" cy="1158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0130924" y="4559826"/>
          <a:ext cx="1595437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7" name="Equation" r:id="rId7" imgW="990360" imgH="393480" progId="Equation.DSMT4">
                  <p:embed/>
                </p:oleObj>
              </mc:Choice>
              <mc:Fallback>
                <p:oleObj name="Equation" r:id="rId7" imgW="990360" imgH="3934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130924" y="4559826"/>
                        <a:ext cx="1595437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702205" y="4417644"/>
            <a:ext cx="74857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Components 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of the wave vector for the modes </a:t>
            </a:r>
          </a:p>
          <a:p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which 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transmit into air </a:t>
            </a: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: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,</a:t>
            </a:r>
          </a:p>
          <a:p>
            <a:r>
              <a:rPr lang="en-GB" dirty="0" smtClean="0"/>
              <a:t>  </a:t>
            </a:r>
            <a:r>
              <a:rPr lang="en-GB" dirty="0"/>
              <a:t> </a:t>
            </a:r>
            <a:r>
              <a:rPr lang="en-GB" dirty="0" smtClean="0"/>
              <a:t>                    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en-GB" dirty="0" smtClean="0"/>
              <a:t>                                                                                                                                                      </a:t>
            </a:r>
          </a:p>
          <a:p>
            <a:r>
              <a:rPr lang="en-GB" dirty="0"/>
              <a:t> </a:t>
            </a:r>
            <a:r>
              <a:rPr lang="en-GB" dirty="0" smtClean="0"/>
              <a:t>                      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ere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400" i="1" dirty="0" smtClean="0">
                <a:latin typeface="Symbol" panose="05050102010706020507" pitchFamily="18" charset="2"/>
                <a:cs typeface="Arial" panose="020B0604020202020204" pitchFamily="34" charset="0"/>
              </a:rPr>
              <a:t>q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effective Cherenkov angle at exit from crystal into air 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8345202" y="4557147"/>
          <a:ext cx="1100138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8" name="Equation" r:id="rId9" imgW="736560" imgH="419040" progId="Equation.DSMT4">
                  <p:embed/>
                </p:oleObj>
              </mc:Choice>
              <mc:Fallback>
                <p:oleObj name="Equation" r:id="rId9" imgW="736560" imgH="41904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45202" y="4557147"/>
                        <a:ext cx="1100138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0149994" y="44880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8776493" y="3197015"/>
          <a:ext cx="2411413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9" name="Equation" r:id="rId11" imgW="1422360" imgH="431640" progId="Equation.DSMT4">
                  <p:embed/>
                </p:oleObj>
              </mc:Choice>
              <mc:Fallback>
                <p:oleObj name="Equation" r:id="rId11" imgW="1422360" imgH="4316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776493" y="3197015"/>
                        <a:ext cx="2411413" cy="731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图片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16"/>
          <a:stretch/>
        </p:blipFill>
        <p:spPr>
          <a:xfrm rot="16200000">
            <a:off x="1645982" y="3150110"/>
            <a:ext cx="1410835" cy="38931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25754" y="5531323"/>
            <a:ext cx="21582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1d  photonic crystal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1484" y="5531323"/>
            <a:ext cx="988910" cy="270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 rot="2400000">
            <a:off x="3178964" y="5225515"/>
            <a:ext cx="853888" cy="4779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orward</a:t>
            </a:r>
          </a:p>
          <a:p>
            <a:r>
              <a:rPr lang="en-GB" sz="1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endParaRPr lang="en-GB" sz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143829" y="5033815"/>
            <a:ext cx="647882" cy="545046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07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87764" y="6415738"/>
            <a:ext cx="2743200" cy="365125"/>
          </a:xfrm>
        </p:spPr>
        <p:txBody>
          <a:bodyPr/>
          <a:lstStyle/>
          <a:p>
            <a:fld id="{AC8CE243-72CA-46AF-AAF0-CF853365BB24}" type="slidenum">
              <a:rPr lang="en-GB" smtClean="0"/>
              <a:t>8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822580" y="92672"/>
            <a:ext cx="4638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Resonance Transition Radiation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8"/>
          <p:cNvSpPr/>
          <p:nvPr/>
        </p:nvSpPr>
        <p:spPr>
          <a:xfrm>
            <a:off x="6798758" y="3746203"/>
            <a:ext cx="307177" cy="221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2616" t="7857" r="12461" b="11374"/>
          <a:stretch/>
        </p:blipFill>
        <p:spPr>
          <a:xfrm rot="5400000">
            <a:off x="7812888" y="2381606"/>
            <a:ext cx="5883537" cy="2303509"/>
          </a:xfrm>
          <a:prstGeom prst="rect">
            <a:avLst/>
          </a:prstGeom>
        </p:spPr>
      </p:pic>
      <p:sp>
        <p:nvSpPr>
          <p:cNvPr id="22" name="文本框 108"/>
          <p:cNvSpPr txBox="1"/>
          <p:nvPr/>
        </p:nvSpPr>
        <p:spPr>
          <a:xfrm rot="16200000">
            <a:off x="10323299" y="3081640"/>
            <a:ext cx="2200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photonic crystal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" name="文本框 106"/>
          <p:cNvSpPr txBox="1"/>
          <p:nvPr/>
        </p:nvSpPr>
        <p:spPr>
          <a:xfrm>
            <a:off x="11159416" y="1240829"/>
            <a:ext cx="66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air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文本框 106"/>
          <p:cNvSpPr txBox="1"/>
          <p:nvPr/>
        </p:nvSpPr>
        <p:spPr>
          <a:xfrm>
            <a:off x="11238755" y="5794123"/>
            <a:ext cx="66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air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106"/>
              <p:cNvSpPr txBox="1"/>
              <p:nvPr/>
            </p:nvSpPr>
            <p:spPr>
              <a:xfrm>
                <a:off x="10637200" y="2731739"/>
                <a:ext cx="667657" cy="369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zh-CN" altLang="en-US" baseline="-25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文本框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7200" y="2731739"/>
                <a:ext cx="667657" cy="3699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/>
          <p:cNvCxnSpPr/>
          <p:nvPr/>
        </p:nvCxnSpPr>
        <p:spPr>
          <a:xfrm rot="17400000">
            <a:off x="10346806" y="2949960"/>
            <a:ext cx="486000" cy="0"/>
          </a:xfrm>
          <a:prstGeom prst="line">
            <a:avLst/>
          </a:prstGeom>
          <a:ln w="15875">
            <a:solidFill>
              <a:schemeClr val="bg1"/>
            </a:solidFill>
            <a:miter lim="800000"/>
            <a:headEnd type="none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8220000">
            <a:off x="10683486" y="3257309"/>
            <a:ext cx="486000" cy="0"/>
          </a:xfrm>
          <a:prstGeom prst="line">
            <a:avLst/>
          </a:prstGeom>
          <a:ln w="15875">
            <a:solidFill>
              <a:srgbClr val="FFC000"/>
            </a:solidFill>
            <a:prstDash val="solid"/>
            <a:head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2820000">
            <a:off x="10086387" y="3328215"/>
            <a:ext cx="1136648" cy="0"/>
          </a:xfrm>
          <a:prstGeom prst="line">
            <a:avLst/>
          </a:prstGeom>
          <a:ln w="158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106"/>
              <p:cNvSpPr txBox="1"/>
              <p:nvPr/>
            </p:nvSpPr>
            <p:spPr>
              <a:xfrm>
                <a:off x="10825588" y="3215029"/>
                <a:ext cx="667657" cy="394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p</m:t>
                          </m:r>
                        </m:sub>
                      </m:sSub>
                    </m:oMath>
                  </m:oMathPara>
                </a14:m>
                <a:endParaRPr lang="zh-CN" altLang="en-US" baseline="-25000" dirty="0">
                  <a:solidFill>
                    <a:srgbClr val="FFC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文本框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5588" y="3215029"/>
                <a:ext cx="667657" cy="394019"/>
              </a:xfrm>
              <a:prstGeom prst="rect">
                <a:avLst/>
              </a:prstGeom>
              <a:blipFill>
                <a:blip r:embed="rId6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文本框 106"/>
          <p:cNvSpPr txBox="1"/>
          <p:nvPr/>
        </p:nvSpPr>
        <p:spPr>
          <a:xfrm>
            <a:off x="9017546" y="1722517"/>
            <a:ext cx="66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6" name="文本框 106"/>
          <p:cNvSpPr txBox="1"/>
          <p:nvPr/>
        </p:nvSpPr>
        <p:spPr>
          <a:xfrm>
            <a:off x="9017546" y="3196497"/>
            <a:ext cx="66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文本框 106"/>
          <p:cNvSpPr txBox="1"/>
          <p:nvPr/>
        </p:nvSpPr>
        <p:spPr>
          <a:xfrm>
            <a:off x="8976398" y="4654485"/>
            <a:ext cx="66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20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8" name="文本框 106"/>
          <p:cNvSpPr txBox="1"/>
          <p:nvPr/>
        </p:nvSpPr>
        <p:spPr>
          <a:xfrm>
            <a:off x="8956622" y="6105795"/>
            <a:ext cx="66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30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9" name="文本框 106"/>
          <p:cNvSpPr txBox="1"/>
          <p:nvPr/>
        </p:nvSpPr>
        <p:spPr>
          <a:xfrm rot="16200000">
            <a:off x="8908634" y="3897105"/>
            <a:ext cx="85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i="1" dirty="0">
                <a:latin typeface="Helvetica" panose="020B0604020202020204" pitchFamily="34" charset="0"/>
                <a:cs typeface="Helvetica" panose="020B0604020202020204" pitchFamily="34" charset="0"/>
              </a:rPr>
              <a:t>z</a:t>
            </a: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el-GR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μ</a:t>
            </a: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m)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40" name="直接箭头连接符 129"/>
          <p:cNvCxnSpPr/>
          <p:nvPr/>
        </p:nvCxnSpPr>
        <p:spPr>
          <a:xfrm>
            <a:off x="10267114" y="900360"/>
            <a:ext cx="0" cy="5310564"/>
          </a:xfrm>
          <a:prstGeom prst="straightConnector1">
            <a:avLst/>
          </a:prstGeom>
          <a:ln w="25400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132"/>
          <p:cNvSpPr/>
          <p:nvPr/>
        </p:nvSpPr>
        <p:spPr>
          <a:xfrm>
            <a:off x="10314137" y="5987018"/>
            <a:ext cx="77296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l-GR" altLang="zh-CN" i="1" dirty="0">
                <a:solidFill>
                  <a:srgbClr val="92D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β</a:t>
            </a:r>
            <a:r>
              <a:rPr lang="en-US" altLang="zh-CN" dirty="0">
                <a:solidFill>
                  <a:srgbClr val="92D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=0.5</a:t>
            </a:r>
          </a:p>
        </p:txBody>
      </p:sp>
      <p:sp>
        <p:nvSpPr>
          <p:cNvPr id="42" name="椭圆 104"/>
          <p:cNvSpPr/>
          <p:nvPr/>
        </p:nvSpPr>
        <p:spPr>
          <a:xfrm flipV="1">
            <a:off x="10187953" y="6245443"/>
            <a:ext cx="151010" cy="12535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700">
              <a:solidFill>
                <a:srgbClr val="00B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3" name="文本框 106"/>
          <p:cNvSpPr txBox="1"/>
          <p:nvPr/>
        </p:nvSpPr>
        <p:spPr>
          <a:xfrm>
            <a:off x="9912879" y="6413635"/>
            <a:ext cx="66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4" name="文本框 106"/>
          <p:cNvSpPr txBox="1"/>
          <p:nvPr/>
        </p:nvSpPr>
        <p:spPr>
          <a:xfrm>
            <a:off x="11015541" y="6413635"/>
            <a:ext cx="47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5" name="文本框 106"/>
          <p:cNvSpPr txBox="1"/>
          <p:nvPr/>
        </p:nvSpPr>
        <p:spPr>
          <a:xfrm>
            <a:off x="10337864" y="6471633"/>
            <a:ext cx="85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i="1" dirty="0">
                <a:latin typeface="Helvetica" panose="020B0604020202020204" pitchFamily="34" charset="0"/>
                <a:cs typeface="Helvetica" panose="020B0604020202020204" pitchFamily="34" charset="0"/>
              </a:rPr>
              <a:t>x</a:t>
            </a: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el-GR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μ</a:t>
            </a: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m)</a:t>
            </a:r>
            <a:endParaRPr lang="zh-CN" alt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10645" y="5597222"/>
            <a:ext cx="2601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 of radiation field from</a:t>
            </a:r>
          </a:p>
          <a:p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Resonance transition radiation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54797" y="591592"/>
            <a:ext cx="88494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From the solution,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energy radiated into air can be determined</a:t>
            </a:r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83091"/>
              </p:ext>
            </p:extLst>
          </p:nvPr>
        </p:nvGraphicFramePr>
        <p:xfrm>
          <a:off x="4686456" y="1593906"/>
          <a:ext cx="227647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" name="Equation" r:id="rId7" imgW="1282680" imgH="393480" progId="Equation.DSMT4">
                  <p:embed/>
                </p:oleObj>
              </mc:Choice>
              <mc:Fallback>
                <p:oleObj name="Equation" r:id="rId7" imgW="1282680" imgH="393480" progId="Equation.DSMT4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86456" y="1593906"/>
                        <a:ext cx="2276475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32887" y="2521199"/>
            <a:ext cx="7586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Typically use  </a:t>
            </a:r>
            <a:r>
              <a:rPr lang="en-GB" dirty="0" smtClean="0">
                <a:latin typeface="Symbol" panose="05050102010706020507" pitchFamily="18" charset="2"/>
                <a:cs typeface="Arial" panose="020B0604020202020204" pitchFamily="34" charset="0"/>
              </a:rPr>
              <a:t>e</a:t>
            </a:r>
            <a:r>
              <a:rPr lang="en-GB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smtClean="0">
                <a:latin typeface="Symbol" panose="05050102010706020507" pitchFamily="18" charset="2"/>
                <a:cs typeface="Arial" panose="020B0604020202020204" pitchFamily="34" charset="0"/>
              </a:rPr>
              <a:t>e</a:t>
            </a:r>
            <a:r>
              <a:rPr lang="en-GB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&gt;&gt;1.   Hence 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 Cherenkov radiation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 gets trapped inside due to total internal reflection :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366070" y="2973106"/>
          <a:ext cx="2212756" cy="629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9" name="Equation" r:id="rId9" imgW="1384200" imgH="393480" progId="Equation.DSMT4">
                  <p:embed/>
                </p:oleObj>
              </mc:Choice>
              <mc:Fallback>
                <p:oleObj name="Equation" r:id="rId9" imgW="1384200" imgH="393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66070" y="2973106"/>
                        <a:ext cx="2212756" cy="629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47"/>
          <p:cNvSpPr/>
          <p:nvPr/>
        </p:nvSpPr>
        <p:spPr>
          <a:xfrm>
            <a:off x="354797" y="3818882"/>
            <a:ext cx="676980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Solutions for the 1d system are described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 a recent paper: 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9797" y="4268582"/>
            <a:ext cx="624401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1600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Controlling Cherenkov angles with resonance transition radiation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”,</a:t>
            </a:r>
          </a:p>
          <a:p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X.Lin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S.Easo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Y.Shen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H.Chen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B.Zhang,J.D.Joannopoulos,M.Soljacic,I.Kaminer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,</a:t>
            </a:r>
          </a:p>
          <a:p>
            <a:endParaRPr lang="en-GB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GB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  816-821 (2018)</a:t>
            </a:r>
          </a:p>
          <a:p>
            <a:endParaRPr lang="en-GB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also      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https://doi.org/10.1038/S41567-018-0138-4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6598" y="6044303"/>
            <a:ext cx="614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Some inferences from this paper, in the following pages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9988" y="878497"/>
            <a:ext cx="605826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Involves integrating over </a:t>
            </a:r>
            <a:r>
              <a:rPr lang="en-GB" dirty="0"/>
              <a:t>a</a:t>
            </a:r>
            <a:r>
              <a:rPr lang="en-GB" dirty="0" smtClean="0"/>
              <a:t>ngular spectral energy density,</a:t>
            </a:r>
          </a:p>
          <a:p>
            <a:r>
              <a:rPr lang="en-GB" dirty="0"/>
              <a:t> </a:t>
            </a:r>
            <a:r>
              <a:rPr lang="en-GB" dirty="0" smtClean="0"/>
              <a:t>     which is the distribution of radiation as a function of (</a:t>
            </a:r>
            <a:r>
              <a:rPr lang="en-GB" sz="2000" dirty="0" smtClean="0">
                <a:latin typeface="Symbol" panose="05050102010706020507" pitchFamily="18" charset="2"/>
              </a:rPr>
              <a:t>w, q)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 this context, </a:t>
            </a:r>
            <a:r>
              <a:rPr lang="en-GB" dirty="0" err="1" smtClean="0"/>
              <a:t>Poynting</a:t>
            </a:r>
            <a:r>
              <a:rPr lang="en-GB" dirty="0" smtClean="0"/>
              <a:t> vector: </a:t>
            </a:r>
          </a:p>
        </p:txBody>
      </p:sp>
    </p:spTree>
    <p:extLst>
      <p:ext uri="{BB962C8B-B14F-4D97-AF65-F5344CB8AC3E}">
        <p14:creationId xmlns:p14="http://schemas.microsoft.com/office/powerpoint/2010/main" val="93440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E243-72CA-46AF-AAF0-CF853365BB24}" type="slidenum">
              <a:rPr lang="en-GB" smtClean="0"/>
              <a:t>9</a:t>
            </a:fld>
            <a:endParaRPr lang="en-GB" dirty="0"/>
          </a:p>
        </p:txBody>
      </p:sp>
      <p:grpSp>
        <p:nvGrpSpPr>
          <p:cNvPr id="5" name="组合 9"/>
          <p:cNvGrpSpPr/>
          <p:nvPr/>
        </p:nvGrpSpPr>
        <p:grpSpPr>
          <a:xfrm>
            <a:off x="434037" y="970454"/>
            <a:ext cx="1239119" cy="2570414"/>
            <a:chOff x="198119" y="1271968"/>
            <a:chExt cx="1588982" cy="430151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1228" t="902" r="69677" b="1631"/>
            <a:stretch/>
          </p:blipFill>
          <p:spPr bwMode="auto">
            <a:xfrm>
              <a:off x="279417" y="1342278"/>
              <a:ext cx="1507684" cy="42312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</a:ext>
            </a:extLst>
          </p:spPr>
        </p:pic>
        <p:sp>
          <p:nvSpPr>
            <p:cNvPr id="7" name="矩形 8"/>
            <p:cNvSpPr/>
            <p:nvPr/>
          </p:nvSpPr>
          <p:spPr>
            <a:xfrm>
              <a:off x="198119" y="1271968"/>
              <a:ext cx="315626" cy="372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569" y="637083"/>
            <a:ext cx="7466680" cy="41209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64864" y="175418"/>
            <a:ext cx="466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Forward configuration :  example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315" y="5766815"/>
            <a:ext cx="2565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Example configuration 1: 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34038" y="6095060"/>
            <a:ext cx="5385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accent2">
                    <a:lumMod val="75000"/>
                  </a:schemeClr>
                </a:solidFill>
              </a:rPr>
              <a:t>Overall thickness = 2 mm, </a:t>
            </a:r>
            <a:r>
              <a:rPr lang="en-GB" i="1" dirty="0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e</a:t>
            </a:r>
            <a:r>
              <a:rPr lang="en-GB" i="1" baseline="-25000" dirty="0" smtClean="0">
                <a:solidFill>
                  <a:schemeClr val="accent2">
                    <a:lumMod val="75000"/>
                  </a:schemeClr>
                </a:solidFill>
              </a:rPr>
              <a:t>1 </a:t>
            </a:r>
            <a:r>
              <a:rPr lang="en-GB" i="1" dirty="0" smtClean="0">
                <a:solidFill>
                  <a:schemeClr val="accent2">
                    <a:lumMod val="75000"/>
                  </a:schemeClr>
                </a:solidFill>
              </a:rPr>
              <a:t>= 10.6 (</a:t>
            </a:r>
            <a:r>
              <a:rPr lang="en-GB" i="1" dirty="0" err="1" smtClean="0">
                <a:solidFill>
                  <a:schemeClr val="accent2">
                    <a:lumMod val="75000"/>
                  </a:schemeClr>
                </a:solidFill>
              </a:rPr>
              <a:t>GaP</a:t>
            </a:r>
            <a:r>
              <a:rPr lang="en-GB" i="1" dirty="0" smtClean="0">
                <a:solidFill>
                  <a:schemeClr val="accent2">
                    <a:lumMod val="75000"/>
                  </a:schemeClr>
                </a:solidFill>
              </a:rPr>
              <a:t>), </a:t>
            </a:r>
            <a:r>
              <a:rPr lang="en-GB" i="1" dirty="0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e</a:t>
            </a:r>
            <a:r>
              <a:rPr lang="en-GB" i="1" baseline="-25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GB" i="1" dirty="0" smtClean="0">
                <a:solidFill>
                  <a:schemeClr val="accent2">
                    <a:lumMod val="75000"/>
                  </a:schemeClr>
                </a:solidFill>
              </a:rPr>
              <a:t>=2.1 (SiO2)</a:t>
            </a:r>
          </a:p>
          <a:p>
            <a:r>
              <a:rPr lang="en-GB" i="1" dirty="0" smtClean="0"/>
              <a:t>Forward setup:  2800 periods with (214.3 nm+ 500nm)</a:t>
            </a:r>
            <a:endParaRPr lang="en-GB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75899" y="4801621"/>
            <a:ext cx="6833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Constructive interference in the forward radiation: strong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Destructive interference in the backward radiation: weak signal</a:t>
            </a: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9871" y="5417055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Forward: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094822"/>
              </p:ext>
            </p:extLst>
          </p:nvPr>
        </p:nvGraphicFramePr>
        <p:xfrm>
          <a:off x="6979163" y="5417375"/>
          <a:ext cx="3459694" cy="498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" name="Equation" r:id="rId5" imgW="1587240" imgH="228600" progId="Equation.DSMT4">
                  <p:embed/>
                </p:oleObj>
              </mc:Choice>
              <mc:Fallback>
                <p:oleObj name="Equation" r:id="rId5" imgW="1587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79163" y="5417375"/>
                        <a:ext cx="3459694" cy="498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818038" y="970454"/>
            <a:ext cx="457861" cy="35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399517" y="1012468"/>
            <a:ext cx="186109" cy="310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 rot="-5400000">
            <a:off x="2877873" y="2642492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ymbol" panose="05050102010706020507" pitchFamily="18" charset="2"/>
              </a:rPr>
              <a:t>b</a:t>
            </a:r>
            <a:r>
              <a:rPr lang="en-GB" dirty="0" smtClean="0"/>
              <a:t>=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6194789" y="2512913"/>
            <a:ext cx="62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ymbol" panose="05050102010706020507" pitchFamily="18" charset="2"/>
              </a:rPr>
              <a:t>b</a:t>
            </a:r>
            <a:r>
              <a:rPr lang="en-GB" dirty="0" smtClean="0"/>
              <a:t>=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7704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2667</TotalTime>
  <Words>1832</Words>
  <Application>Microsoft Office PowerPoint</Application>
  <PresentationFormat>Widescreen</PresentationFormat>
  <Paragraphs>421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等线</vt:lpstr>
      <vt:lpstr>Helvetica</vt:lpstr>
      <vt:lpstr>Symbol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Sajan Easo</dc:creator>
  <cp:lastModifiedBy>Sajan Easo</cp:lastModifiedBy>
  <cp:revision>256</cp:revision>
  <dcterms:created xsi:type="dcterms:W3CDTF">2018-06-12T20:26:27Z</dcterms:created>
  <dcterms:modified xsi:type="dcterms:W3CDTF">2018-08-03T16:47:21Z</dcterms:modified>
</cp:coreProperties>
</file>