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77" r:id="rId3"/>
    <p:sldId id="259" r:id="rId4"/>
    <p:sldId id="258" r:id="rId5"/>
    <p:sldId id="262" r:id="rId6"/>
    <p:sldId id="264" r:id="rId7"/>
    <p:sldId id="265" r:id="rId8"/>
    <p:sldId id="266" r:id="rId9"/>
    <p:sldId id="268" r:id="rId10"/>
    <p:sldId id="267" r:id="rId11"/>
    <p:sldId id="270" r:id="rId12"/>
    <p:sldId id="271" r:id="rId13"/>
    <p:sldId id="272" r:id="rId14"/>
    <p:sldId id="280" r:id="rId15"/>
    <p:sldId id="275" r:id="rId16"/>
    <p:sldId id="278" r:id="rId17"/>
    <p:sldId id="315" r:id="rId18"/>
    <p:sldId id="302" r:id="rId19"/>
    <p:sldId id="303" r:id="rId20"/>
    <p:sldId id="304" r:id="rId21"/>
    <p:sldId id="305" r:id="rId22"/>
    <p:sldId id="306" r:id="rId23"/>
    <p:sldId id="307" r:id="rId24"/>
    <p:sldId id="289" r:id="rId25"/>
    <p:sldId id="288" r:id="rId26"/>
    <p:sldId id="290" r:id="rId27"/>
    <p:sldId id="310" r:id="rId28"/>
    <p:sldId id="316" r:id="rId29"/>
    <p:sldId id="317" r:id="rId30"/>
    <p:sldId id="318" r:id="rId31"/>
    <p:sldId id="320" r:id="rId32"/>
    <p:sldId id="294" r:id="rId33"/>
    <p:sldId id="291" r:id="rId34"/>
    <p:sldId id="309" r:id="rId35"/>
    <p:sldId id="314" r:id="rId36"/>
    <p:sldId id="312" r:id="rId37"/>
    <p:sldId id="31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48DD3-42F3-496D-9E1E-086F0DF25B23}" type="datetimeFigureOut">
              <a:rPr lang="en-GB" smtClean="0"/>
              <a:t>31/07/2018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290D4-BC53-4C33-93C4-45BDA4E70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8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76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76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69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9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80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96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1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2" y="116646"/>
            <a:ext cx="10515600" cy="4598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48478" y="586409"/>
            <a:ext cx="10982739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1231217" y="116646"/>
            <a:ext cx="834887" cy="100647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897" y="115988"/>
            <a:ext cx="892492" cy="74108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152932" y="856417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RICH2018</a:t>
            </a:r>
            <a:endParaRPr lang="en-GB" sz="1400" b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8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8DC7D-3F31-4C19-868F-89A784693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3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PID methods other than RICH 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Antonello Di Mauro</a:t>
            </a:r>
          </a:p>
          <a:p>
            <a:r>
              <a:rPr lang="en-GB" dirty="0" smtClean="0"/>
              <a:t>(CERN)</a:t>
            </a:r>
          </a:p>
          <a:p>
            <a:r>
              <a:rPr lang="en-GB" dirty="0" smtClean="0"/>
              <a:t>RICH2018 Workshop, Moscow – 01/08/2018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8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TOF 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835"/>
            <a:ext cx="7489649" cy="5402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617" y="1170673"/>
            <a:ext cx="4794000" cy="465026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8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289" y="4605454"/>
            <a:ext cx="3591269" cy="225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TRD detector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780" y="636337"/>
            <a:ext cx="2241585" cy="2429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19" y="1209825"/>
            <a:ext cx="4257681" cy="3186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84899" y="830088"/>
            <a:ext cx="3730341" cy="369331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|</a:t>
            </a:r>
            <a:r>
              <a:rPr lang="en-GB" dirty="0">
                <a:latin typeface="Symbol" panose="05050102010706020507" pitchFamily="18" charset="2"/>
              </a:rPr>
              <a:t>h</a:t>
            </a:r>
            <a:r>
              <a:rPr lang="en-GB" dirty="0"/>
              <a:t>| &lt; </a:t>
            </a:r>
            <a:r>
              <a:rPr lang="en-GB" dirty="0" smtClean="0"/>
              <a:t>0.84, </a:t>
            </a:r>
            <a:r>
              <a:rPr lang="en-GB" dirty="0"/>
              <a:t>2π in </a:t>
            </a:r>
            <a:r>
              <a:rPr lang="en-GB" dirty="0" smtClean="0"/>
              <a:t>azimuth →        18 </a:t>
            </a:r>
            <a:r>
              <a:rPr lang="en-GB" dirty="0" err="1" smtClean="0"/>
              <a:t>SuperModules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5 </a:t>
            </a:r>
            <a:r>
              <a:rPr lang="en-GB" dirty="0"/>
              <a:t>stacks in beam </a:t>
            </a:r>
            <a:r>
              <a:rPr lang="en-GB" dirty="0" smtClean="0"/>
              <a:t>direction, 6 </a:t>
            </a:r>
            <a:r>
              <a:rPr lang="en-GB" dirty="0"/>
              <a:t>layers in radial </a:t>
            </a:r>
            <a:r>
              <a:rPr lang="en-GB" dirty="0" smtClean="0"/>
              <a:t>direction, 522 chambers (18 missing in front of PHOS)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Each chamber consists of a </a:t>
            </a:r>
            <a:r>
              <a:rPr lang="en-GB" dirty="0" smtClean="0"/>
              <a:t>radiator sandwich (RohacellHF71 and polypropylene fibre mats) and a MWPC filled with </a:t>
            </a:r>
            <a:r>
              <a:rPr lang="en-GB" dirty="0" err="1"/>
              <a:t>Xe</a:t>
            </a:r>
            <a:r>
              <a:rPr lang="en-GB" dirty="0"/>
              <a:t>/CO</a:t>
            </a:r>
            <a:r>
              <a:rPr lang="en-GB" baseline="-25000" dirty="0"/>
              <a:t>2</a:t>
            </a:r>
            <a:r>
              <a:rPr lang="en-GB" dirty="0"/>
              <a:t> (85:15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Total </a:t>
            </a:r>
            <a:r>
              <a:rPr lang="en-GB" dirty="0"/>
              <a:t>active area: ~673 </a:t>
            </a:r>
            <a:r>
              <a:rPr lang="en-GB" dirty="0" smtClean="0"/>
              <a:t>m</a:t>
            </a:r>
            <a:r>
              <a:rPr lang="en-GB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Gas </a:t>
            </a:r>
            <a:r>
              <a:rPr lang="en-GB" dirty="0"/>
              <a:t>volume: ~27 </a:t>
            </a:r>
            <a:r>
              <a:rPr lang="en-GB" dirty="0" smtClean="0"/>
              <a:t>m</a:t>
            </a:r>
            <a:r>
              <a:rPr lang="en-GB" baseline="30000" dirty="0" smtClean="0"/>
              <a:t>3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1.15 </a:t>
            </a:r>
            <a:r>
              <a:rPr lang="en-GB" dirty="0"/>
              <a:t>million </a:t>
            </a:r>
            <a:r>
              <a:rPr lang="en-GB" dirty="0" smtClean="0"/>
              <a:t>R/O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398" y="4195988"/>
            <a:ext cx="3846444" cy="25580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9432" y="3016698"/>
            <a:ext cx="4056880" cy="4766510"/>
            <a:chOff x="251792" y="719152"/>
            <a:chExt cx="5199176" cy="61722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792" y="719152"/>
              <a:ext cx="5199176" cy="4839629"/>
            </a:xfrm>
            <a:prstGeom prst="rect">
              <a:avLst/>
            </a:prstGeom>
          </p:spPr>
        </p:pic>
        <p:sp>
          <p:nvSpPr>
            <p:cNvPr id="16" name="Arc 15"/>
            <p:cNvSpPr/>
            <p:nvPr/>
          </p:nvSpPr>
          <p:spPr>
            <a:xfrm rot="16200000">
              <a:off x="919010" y="3168886"/>
              <a:ext cx="3847168" cy="3597961"/>
            </a:xfrm>
            <a:prstGeom prst="arc">
              <a:avLst>
                <a:gd name="adj1" fmla="val 15284689"/>
                <a:gd name="adj2" fmla="val 6313120"/>
              </a:avLst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6"/>
            <p:cNvSpPr/>
            <p:nvPr/>
          </p:nvSpPr>
          <p:spPr>
            <a:xfrm rot="16200000">
              <a:off x="1383777" y="3592984"/>
              <a:ext cx="2931813" cy="2776818"/>
            </a:xfrm>
            <a:prstGeom prst="arc">
              <a:avLst>
                <a:gd name="adj1" fmla="val 15124164"/>
                <a:gd name="adj2" fmla="val 6610548"/>
              </a:avLst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824208" y="3515486"/>
              <a:ext cx="28321" cy="1245358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22968" y="4138165"/>
              <a:ext cx="1571997" cy="478259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C000"/>
                  </a:solidFill>
                </a:rPr>
                <a:t>2.9 – 3.7 m</a:t>
              </a:r>
              <a:endParaRPr lang="en-GB" dirty="0">
                <a:solidFill>
                  <a:srgbClr val="FFC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351884" y="637911"/>
            <a:ext cx="285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 err="1" smtClean="0"/>
              <a:t>Nucl</a:t>
            </a:r>
            <a:r>
              <a:rPr lang="en-GB" sz="1200" b="1" i="1" dirty="0" smtClean="0"/>
              <a:t>. </a:t>
            </a:r>
            <a:r>
              <a:rPr lang="en-GB" sz="1200" b="1" i="1" dirty="0"/>
              <a:t>Inst. and </a:t>
            </a:r>
            <a:r>
              <a:rPr lang="en-GB" sz="1200" b="1" i="1" dirty="0" smtClean="0"/>
              <a:t>Meth. </a:t>
            </a:r>
            <a:r>
              <a:rPr lang="en-GB" sz="1200" b="1" i="1" dirty="0"/>
              <a:t>A 881 (2018) 88–127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415561" y="3065700"/>
            <a:ext cx="1715213" cy="1625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97340" y="5958257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17 </a:t>
            </a:r>
            <a:r>
              <a:rPr lang="en-US" dirty="0" smtClean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m </a:t>
            </a:r>
            <a:r>
              <a:rPr lang="en-US" dirty="0" err="1" smtClean="0">
                <a:solidFill>
                  <a:srgbClr val="FFFF00"/>
                </a:solidFill>
              </a:rPr>
              <a:t>fibres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756" y="736917"/>
            <a:ext cx="4816971" cy="4671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TRD detector 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" y="1666955"/>
            <a:ext cx="6040880" cy="4209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906" y="658540"/>
                <a:ext cx="5595385" cy="926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Excellent agreement with parametrization of </a:t>
                </a:r>
                <a:r>
                  <a:rPr lang="en-GB" dirty="0" err="1" smtClean="0"/>
                  <a:t>dE</a:t>
                </a:r>
                <a:r>
                  <a:rPr lang="en-GB" dirty="0" smtClean="0"/>
                  <a:t>/dx and TR from various particles and sources (</a:t>
                </a:r>
                <a:r>
                  <a:rPr lang="en-GB" dirty="0" err="1" smtClean="0"/>
                  <a:t>cosmics</a:t>
                </a:r>
                <a:r>
                  <a:rPr lang="en-GB" dirty="0" smtClean="0"/>
                  <a:t>, </a:t>
                </a:r>
                <a:r>
                  <a:rPr lang="en-GB" dirty="0" err="1" smtClean="0"/>
                  <a:t>testbeam</a:t>
                </a:r>
                <a:r>
                  <a:rPr lang="en-GB" dirty="0" smtClean="0"/>
                  <a:t>, pp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 smtClean="0"/>
                  <a:t>7 </a:t>
                </a:r>
                <a:r>
                  <a:rPr lang="en-GB" dirty="0" err="1" smtClean="0"/>
                  <a:t>TeV</a:t>
                </a:r>
                <a:r>
                  <a:rPr lang="en-GB" dirty="0" smtClean="0"/>
                  <a:t>), TR onset @ </a:t>
                </a:r>
                <a:r>
                  <a:rPr lang="en-GB" dirty="0" err="1" smtClean="0">
                    <a:latin typeface="Symbol" panose="05050102010706020507" pitchFamily="18" charset="2"/>
                  </a:rPr>
                  <a:t>bg</a:t>
                </a:r>
                <a:r>
                  <a:rPr lang="en-GB" dirty="0" smtClean="0"/>
                  <a:t> &gt; 800</a:t>
                </a:r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06" y="658540"/>
                <a:ext cx="5595385" cy="926344"/>
              </a:xfrm>
              <a:prstGeom prst="rect">
                <a:avLst/>
              </a:prstGeom>
              <a:blipFill>
                <a:blip r:embed="rId4"/>
                <a:stretch>
                  <a:fillRect r="-405"/>
                </a:stretch>
              </a:blip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351884" y="637911"/>
            <a:ext cx="285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 err="1" smtClean="0"/>
              <a:t>Nucl</a:t>
            </a:r>
            <a:r>
              <a:rPr lang="en-GB" sz="1200" b="1" i="1" dirty="0" smtClean="0"/>
              <a:t>. </a:t>
            </a:r>
            <a:r>
              <a:rPr lang="en-GB" sz="1200" b="1" i="1" dirty="0"/>
              <a:t>Inst. and </a:t>
            </a:r>
            <a:r>
              <a:rPr lang="en-GB" sz="1200" b="1" i="1" dirty="0" smtClean="0"/>
              <a:t>Meth. </a:t>
            </a:r>
            <a:r>
              <a:rPr lang="en-GB" sz="1200" b="1" i="1" dirty="0"/>
              <a:t>A 881 (2018) 88–127</a:t>
            </a:r>
          </a:p>
        </p:txBody>
      </p:sp>
      <p:sp>
        <p:nvSpPr>
          <p:cNvPr id="21" name="Oval 20"/>
          <p:cNvSpPr/>
          <p:nvPr/>
        </p:nvSpPr>
        <p:spPr>
          <a:xfrm>
            <a:off x="7419346" y="4012624"/>
            <a:ext cx="539622" cy="325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8025653" y="3987943"/>
            <a:ext cx="1632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GB" sz="1600" dirty="0" smtClean="0">
                <a:solidFill>
                  <a:srgbClr val="FF0000"/>
                </a:solidFill>
              </a:rPr>
              <a:t> rejection ~ 410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6625" y="5516190"/>
            <a:ext cx="586341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400" dirty="0" smtClean="0"/>
              <a:t>Different analysis methods: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Truncated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Single or multidimensional likelihood (based on signal t evolution)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</a:t>
            </a:r>
            <a:r>
              <a:rPr lang="en-GB" sz="1400" dirty="0" smtClean="0"/>
              <a:t>eural network</a:t>
            </a:r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TRD e-trigger 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77" y="983974"/>
            <a:ext cx="4995377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961" y="1190138"/>
            <a:ext cx="6169658" cy="4723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661" y="983974"/>
            <a:ext cx="542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Enhancement of 700 </a:t>
            </a:r>
            <a:r>
              <a:rPr lang="en-GB" dirty="0" err="1" smtClean="0"/>
              <a:t>wrt</a:t>
            </a:r>
            <a:r>
              <a:rPr lang="en-GB" dirty="0" smtClean="0"/>
              <a:t> minimum bias (TPC+ TOF only)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Combined PID in ALICE: Bayesian approach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130" y="2858614"/>
            <a:ext cx="7664155" cy="3497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94" y="1128610"/>
            <a:ext cx="3943827" cy="3184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7263" y="681221"/>
            <a:ext cx="25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/>
              <a:t>Eur. Phys. J. Plus (2016) 131: 168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555" y="765891"/>
            <a:ext cx="6280837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Using accurate detector response parametrization → for each particle species (</a:t>
            </a:r>
            <a:r>
              <a:rPr lang="en-GB" sz="1600" dirty="0" smtClean="0">
                <a:latin typeface="Symbol" panose="05050102010706020507" pitchFamily="18" charset="2"/>
              </a:rPr>
              <a:t>p</a:t>
            </a:r>
            <a:r>
              <a:rPr lang="en-GB" sz="1600" dirty="0" smtClean="0"/>
              <a:t>, K, p, </a:t>
            </a:r>
            <a:r>
              <a:rPr lang="en-GB" sz="1600" dirty="0"/>
              <a:t>…) conditional probability </a:t>
            </a:r>
            <a:r>
              <a:rPr lang="en-GB" sz="1600" dirty="0" smtClean="0"/>
              <a:t>corresponding to measured </a:t>
            </a:r>
            <a:r>
              <a:rPr lang="en-GB" sz="1600" dirty="0"/>
              <a:t>detectors signals </a:t>
            </a:r>
            <a:r>
              <a:rPr lang="en-GB" sz="1600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Comparison </a:t>
            </a:r>
            <a:r>
              <a:rPr lang="en-GB" sz="1600" dirty="0"/>
              <a:t>with Monte Carlo </a:t>
            </a:r>
            <a:r>
              <a:rPr lang="en-GB" sz="1600" dirty="0" smtClean="0"/>
              <a:t>and </a:t>
            </a:r>
            <a:r>
              <a:rPr lang="en-GB" sz="1600" dirty="0"/>
              <a:t>v</a:t>
            </a:r>
            <a:r>
              <a:rPr lang="en-GB" sz="1600" dirty="0" smtClean="0"/>
              <a:t>erification by benchmark </a:t>
            </a:r>
            <a:r>
              <a:rPr lang="en-GB" sz="1600" dirty="0"/>
              <a:t>analysis </a:t>
            </a:r>
            <a:r>
              <a:rPr lang="en-GB" sz="1600" dirty="0" smtClean="0"/>
              <a:t>of known decay channels (V</a:t>
            </a:r>
            <a:r>
              <a:rPr lang="en-GB" sz="1600" baseline="30000" dirty="0" smtClean="0"/>
              <a:t>0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PID from threshold or max probability</a:t>
            </a:r>
            <a:endParaRPr lang="en-GB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6392" y="2977115"/>
            <a:ext cx="393405" cy="19138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49797" y="3290117"/>
            <a:ext cx="0" cy="59542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80296" y="2977115"/>
            <a:ext cx="0" cy="9144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38307" y="3012142"/>
            <a:ext cx="90857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9232" y="3215341"/>
            <a:ext cx="1341709" cy="29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ALICE Upgrade in LS2 (2019-2020)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5148470" y="4149596"/>
            <a:ext cx="5618922" cy="249908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 smtClean="0"/>
              <a:t>The strategy</a:t>
            </a:r>
          </a:p>
          <a:p>
            <a:r>
              <a:rPr lang="en-GB" sz="1800" dirty="0" smtClean="0">
                <a:solidFill>
                  <a:srgbClr val="006600"/>
                </a:solidFill>
              </a:rPr>
              <a:t>New ultra-light silicon trackers based on MAPS: ITS (mid-rapidity), MFT (forward rapidity)</a:t>
            </a:r>
          </a:p>
          <a:p>
            <a:r>
              <a:rPr lang="en-GB" sz="1800" dirty="0" smtClean="0">
                <a:solidFill>
                  <a:srgbClr val="006600"/>
                </a:solidFill>
              </a:rPr>
              <a:t>New TPC read-out chambers (GEMs) and electronics</a:t>
            </a:r>
          </a:p>
          <a:p>
            <a:r>
              <a:rPr lang="en-GB" sz="1800" dirty="0" smtClean="0">
                <a:solidFill>
                  <a:srgbClr val="006600"/>
                </a:solidFill>
              </a:rPr>
              <a:t>New Fast Interaction Trigger (FIT)</a:t>
            </a:r>
          </a:p>
          <a:p>
            <a:r>
              <a:rPr lang="en-GB" sz="1800" dirty="0" smtClean="0">
                <a:solidFill>
                  <a:srgbClr val="006600"/>
                </a:solidFill>
              </a:rPr>
              <a:t>New R/O of other detectors (TOF, TRD, PHOS, Muon arm, ZDC, …)</a:t>
            </a:r>
          </a:p>
          <a:p>
            <a:r>
              <a:rPr lang="en-GB" sz="1800" dirty="0" smtClean="0">
                <a:solidFill>
                  <a:srgbClr val="006600"/>
                </a:solidFill>
              </a:rPr>
              <a:t>New merged Online and Offline systems (O</a:t>
            </a:r>
            <a:r>
              <a:rPr lang="en-GB" sz="1800" baseline="30000" dirty="0" smtClean="0">
                <a:solidFill>
                  <a:srgbClr val="006600"/>
                </a:solidFill>
              </a:rPr>
              <a:t>2</a:t>
            </a:r>
            <a:r>
              <a:rPr lang="en-GB" sz="1800" dirty="0" smtClean="0">
                <a:solidFill>
                  <a:srgbClr val="006600"/>
                </a:solidFill>
              </a:rPr>
              <a:t> project)</a:t>
            </a:r>
          </a:p>
          <a:p>
            <a:pPr lvl="1"/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1800" dirty="0"/>
          </a:p>
        </p:txBody>
      </p:sp>
      <p:pic>
        <p:nvPicPr>
          <p:cNvPr id="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62" y="1203153"/>
            <a:ext cx="12060238" cy="27745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2856660" y="643341"/>
            <a:ext cx="7125540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High precision measurements to explore new frontiers in QGP properties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965" y="4195693"/>
            <a:ext cx="3559383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b="1" dirty="0" smtClean="0"/>
              <a:t>Main requirements</a:t>
            </a:r>
            <a:endParaRPr lang="en-GB" b="1" dirty="0"/>
          </a:p>
          <a:p>
            <a:pPr marL="280812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6600"/>
                </a:solidFill>
              </a:rPr>
              <a:t>U</a:t>
            </a:r>
            <a:r>
              <a:rPr lang="en-GB" b="1" dirty="0" err="1" smtClean="0">
                <a:solidFill>
                  <a:srgbClr val="006600"/>
                </a:solidFill>
              </a:rPr>
              <a:t>ntriggered</a:t>
            </a:r>
            <a:r>
              <a:rPr lang="en-GB" b="1" dirty="0" smtClean="0">
                <a:solidFill>
                  <a:srgbClr val="006600"/>
                </a:solidFill>
              </a:rPr>
              <a:t> data sample  </a:t>
            </a:r>
          </a:p>
          <a:p>
            <a:r>
              <a:rPr lang="en-GB" sz="1400" b="1" dirty="0" smtClean="0"/>
              <a:t>       →  </a:t>
            </a:r>
            <a:r>
              <a:rPr lang="en-GB" sz="1400" dirty="0" smtClean="0"/>
              <a:t>fully exploit  the 50 </a:t>
            </a:r>
            <a:r>
              <a:rPr lang="en-GB" sz="1400" dirty="0"/>
              <a:t>kHz </a:t>
            </a:r>
            <a:r>
              <a:rPr lang="en-GB" sz="1400" dirty="0" err="1"/>
              <a:t>Pb-Pb</a:t>
            </a:r>
            <a:r>
              <a:rPr lang="en-GB" sz="1400" dirty="0"/>
              <a:t> interaction </a:t>
            </a:r>
            <a:r>
              <a:rPr lang="en-GB" sz="1400" dirty="0" smtClean="0"/>
              <a:t>rate delivered by LHC </a:t>
            </a:r>
          </a:p>
          <a:p>
            <a:pPr marL="280812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6600"/>
                </a:solidFill>
              </a:rPr>
              <a:t>Improved tracking performance </a:t>
            </a:r>
            <a:r>
              <a:rPr lang="en-GB" b="1" dirty="0">
                <a:solidFill>
                  <a:srgbClr val="006600"/>
                </a:solidFill>
              </a:rPr>
              <a:t>down to very low </a:t>
            </a:r>
            <a:r>
              <a:rPr lang="en-GB" b="1" i="1" dirty="0" err="1" smtClean="0">
                <a:solidFill>
                  <a:srgbClr val="006600"/>
                </a:solidFill>
              </a:rPr>
              <a:t>p</a:t>
            </a:r>
            <a:r>
              <a:rPr lang="en-GB" b="1" baseline="-25000" dirty="0" err="1" smtClean="0">
                <a:solidFill>
                  <a:srgbClr val="006600"/>
                </a:solidFill>
              </a:rPr>
              <a:t>T</a:t>
            </a:r>
            <a:endParaRPr lang="en-GB" b="1" baseline="-25000" dirty="0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94" y="742154"/>
            <a:ext cx="1778341" cy="25105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9913408">
            <a:off x="344822" y="2528107"/>
            <a:ext cx="171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LoI</a:t>
            </a:r>
            <a:r>
              <a:rPr lang="en-GB" b="1" dirty="0" smtClean="0">
                <a:solidFill>
                  <a:srgbClr val="FF0000"/>
                </a:solidFill>
              </a:rPr>
              <a:t>, March 2013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0600" y="2956247"/>
            <a:ext cx="344044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en-GB" b="1" dirty="0" smtClean="0">
                <a:latin typeface="+mj-lt"/>
              </a:rPr>
              <a:t>RUN3+RUN4: 10</a:t>
            </a:r>
            <a:r>
              <a:rPr lang="en-GB" b="1" baseline="30000" dirty="0" smtClean="0">
                <a:latin typeface="+mj-lt"/>
              </a:rPr>
              <a:t>11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>
                <a:latin typeface="+mj-lt"/>
              </a:rPr>
              <a:t>events ~ </a:t>
            </a:r>
            <a:r>
              <a:rPr lang="en-GB" b="1" dirty="0" smtClean="0">
                <a:latin typeface="+mj-lt"/>
              </a:rPr>
              <a:t>13 </a:t>
            </a:r>
            <a:r>
              <a:rPr lang="en-GB" b="1" dirty="0">
                <a:latin typeface="+mj-lt"/>
              </a:rPr>
              <a:t>nb</a:t>
            </a:r>
            <a:r>
              <a:rPr lang="en-GB" b="1" baseline="30000" dirty="0">
                <a:latin typeface="+mj-lt"/>
              </a:rPr>
              <a:t>-1</a:t>
            </a:r>
            <a:r>
              <a:rPr lang="en-GB" b="1" dirty="0">
                <a:latin typeface="+mj-lt"/>
              </a:rPr>
              <a:t> in </a:t>
            </a:r>
            <a:r>
              <a:rPr lang="en-GB" b="1" dirty="0" err="1">
                <a:latin typeface="+mj-lt"/>
              </a:rPr>
              <a:t>Pb-Pb</a:t>
            </a:r>
            <a:r>
              <a:rPr lang="en-GB" b="1" dirty="0">
                <a:latin typeface="+mj-lt"/>
              </a:rPr>
              <a:t> </a:t>
            </a:r>
            <a:r>
              <a:rPr lang="en-GB" b="1" dirty="0" smtClean="0">
                <a:latin typeface="+mj-lt"/>
              </a:rPr>
              <a:t>( 100x RUN2 statistics)</a:t>
            </a:r>
            <a:endParaRPr lang="en-GB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0312" y="1319466"/>
            <a:ext cx="3390737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</a:rPr>
              <a:t>P</a:t>
            </a:r>
            <a:r>
              <a:rPr lang="en-GB" sz="1600" b="1" dirty="0" smtClean="0">
                <a:latin typeface="+mj-lt"/>
              </a:rPr>
              <a:t>robe </a:t>
            </a:r>
            <a:r>
              <a:rPr lang="en-GB" sz="1600" b="1" dirty="0">
                <a:latin typeface="+mj-lt"/>
              </a:rPr>
              <a:t>rare physics </a:t>
            </a:r>
            <a:r>
              <a:rPr lang="en-GB" sz="1600" b="1" dirty="0" smtClean="0">
                <a:latin typeface="+mj-lt"/>
              </a:rPr>
              <a:t>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j-lt"/>
              </a:rPr>
              <a:t>Heavy flavour down to very low </a:t>
            </a:r>
            <a:r>
              <a:rPr lang="en-GB" sz="1600" b="1" i="1" dirty="0" err="1" smtClean="0">
                <a:solidFill>
                  <a:srgbClr val="006600"/>
                </a:solidFill>
                <a:latin typeface="+mj-lt"/>
              </a:rPr>
              <a:t>p</a:t>
            </a:r>
            <a:r>
              <a:rPr lang="en-GB" sz="1600" b="1" baseline="-25000" dirty="0" err="1" smtClean="0">
                <a:solidFill>
                  <a:srgbClr val="006600"/>
                </a:solidFill>
                <a:latin typeface="+mj-lt"/>
              </a:rPr>
              <a:t>T</a:t>
            </a:r>
            <a:r>
              <a:rPr lang="en-GB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GB" sz="1600" b="1" dirty="0" smtClean="0">
                <a:solidFill>
                  <a:srgbClr val="006600"/>
                </a:solidFill>
                <a:latin typeface="+mj-lt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solidFill>
                  <a:srgbClr val="006600"/>
                </a:solidFill>
                <a:latin typeface="+mj-lt"/>
              </a:rPr>
              <a:t>Charmonium</a:t>
            </a:r>
            <a:r>
              <a:rPr lang="en-GB" sz="1600" b="1" dirty="0" smtClean="0">
                <a:solidFill>
                  <a:srgbClr val="006600"/>
                </a:solidFill>
                <a:latin typeface="+mj-lt"/>
              </a:rPr>
              <a:t>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j-lt"/>
              </a:rPr>
              <a:t>Low mass di-leptons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j-lt"/>
              </a:rPr>
              <a:t>Light (anti-)nuclei and hyper-nuclei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1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ALICE TPC Upgrade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33" y="701493"/>
            <a:ext cx="3507724" cy="2767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7805" y="4381627"/>
            <a:ext cx="2647122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Quadruple GEM </a:t>
            </a:r>
            <a:r>
              <a:rPr lang="en-GB" sz="1600" dirty="0" smtClean="0"/>
              <a:t>stack: combination </a:t>
            </a:r>
            <a:r>
              <a:rPr lang="en-GB" sz="1600" dirty="0"/>
              <a:t>of Standard </a:t>
            </a:r>
            <a:r>
              <a:rPr lang="en-GB" sz="1600" dirty="0" smtClean="0"/>
              <a:t>(140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m) </a:t>
            </a:r>
            <a:r>
              <a:rPr lang="en-GB" sz="1600" dirty="0"/>
              <a:t>and Large Pitch </a:t>
            </a:r>
            <a:r>
              <a:rPr lang="en-GB" sz="1600" dirty="0" smtClean="0"/>
              <a:t>(280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m) GEM foils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New FEE based on ASIC SAMPA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R/O segmentation and # of channels </a:t>
            </a:r>
            <a:r>
              <a:rPr lang="en-GB" sz="1600" dirty="0"/>
              <a:t>~</a:t>
            </a:r>
            <a:r>
              <a:rPr lang="en-GB" sz="1600" dirty="0" smtClean="0"/>
              <a:t> present TPC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090732" y="2956670"/>
            <a:ext cx="1004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(not to scale)</a:t>
            </a:r>
            <a:endParaRPr lang="en-GB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490" y="686249"/>
            <a:ext cx="4522742" cy="165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5266" y="708831"/>
            <a:ext cx="177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OROC GEM stack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555" y="3838827"/>
            <a:ext cx="4297289" cy="29844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423419" y="3880745"/>
            <a:ext cx="33939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i="1" dirty="0"/>
              <a:t>arXiv:1805.03234v2  [</a:t>
            </a:r>
            <a:r>
              <a:rPr lang="en-GB" sz="1200" b="1" i="1" dirty="0" err="1"/>
              <a:t>physics.ins-det</a:t>
            </a:r>
            <a:r>
              <a:rPr lang="en-GB" sz="1200" b="1" i="1" dirty="0"/>
              <a:t>]  17 Jun 2018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919" y="2067247"/>
            <a:ext cx="2849789" cy="17715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87649" y="1980749"/>
            <a:ext cx="162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IROC pad plane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5185" y="553943"/>
            <a:ext cx="1709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Courtesy of C. Lippmann</a:t>
            </a:r>
            <a:endParaRPr lang="en-GB" sz="1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68915" y="3363608"/>
            <a:ext cx="4081769" cy="3459710"/>
            <a:chOff x="373578" y="3468757"/>
            <a:chExt cx="4081769" cy="3459710"/>
          </a:xfrm>
        </p:grpSpPr>
        <p:sp>
          <p:nvSpPr>
            <p:cNvPr id="15" name="Rectangle 14"/>
            <p:cNvSpPr/>
            <p:nvPr/>
          </p:nvSpPr>
          <p:spPr>
            <a:xfrm>
              <a:off x="939375" y="4810094"/>
              <a:ext cx="2227971" cy="16648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39375" y="5198612"/>
              <a:ext cx="1105969" cy="12763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578" y="3468757"/>
              <a:ext cx="4081769" cy="345971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34" y="5696213"/>
              <a:ext cx="951858" cy="54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/>
                <a:t>c</a:t>
              </a:r>
              <a:r>
                <a:rPr lang="en-GB" sz="1100" b="1" i="1" dirty="0" smtClean="0"/>
                <a:t>onservative operation range</a:t>
              </a:r>
              <a:endParaRPr lang="en-GB" sz="1100" b="1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13415" y="4810311"/>
              <a:ext cx="951858" cy="54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smtClean="0"/>
                <a:t>extended operation range</a:t>
              </a:r>
              <a:endParaRPr lang="en-GB" sz="1100" b="1" i="1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956708" y="708831"/>
            <a:ext cx="2793309" cy="329320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600" dirty="0"/>
              <a:t>Requirements for GEM readout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 </a:t>
            </a:r>
            <a:r>
              <a:rPr lang="en-GB" sz="1600" dirty="0"/>
              <a:t>kHz </a:t>
            </a:r>
            <a:r>
              <a:rPr lang="en-GB" sz="1600" dirty="0" err="1"/>
              <a:t>Pb</a:t>
            </a:r>
            <a:r>
              <a:rPr lang="en-GB" sz="1600" dirty="0"/>
              <a:t>–</a:t>
            </a:r>
            <a:r>
              <a:rPr lang="en-GB" sz="1600" dirty="0" err="1"/>
              <a:t>Pb</a:t>
            </a:r>
            <a:r>
              <a:rPr lang="en-GB" sz="1600" dirty="0"/>
              <a:t> interaction rate, average event spacing: ~20 </a:t>
            </a:r>
            <a:r>
              <a:rPr lang="en-GB" sz="1600" dirty="0" err="1"/>
              <a:t>μs</a:t>
            </a:r>
            <a:r>
              <a:rPr lang="en-GB" sz="1600" dirty="0"/>
              <a:t> → average pileup: 5 </a:t>
            </a:r>
            <a:r>
              <a:rPr lang="en-GB" sz="1600" dirty="0" smtClean="0"/>
              <a:t>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Minimize IBF w/o GG and implement continuous R/O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IBF </a:t>
            </a:r>
            <a:r>
              <a:rPr lang="en-GB" sz="1600" dirty="0"/>
              <a:t>&lt; 1 % 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Energy </a:t>
            </a:r>
            <a:r>
              <a:rPr lang="en-GB" sz="1600" dirty="0"/>
              <a:t>resolution: </a:t>
            </a:r>
            <a:r>
              <a:rPr lang="en-GB" sz="1600" dirty="0" err="1" smtClean="0"/>
              <a:t>σ</a:t>
            </a:r>
            <a:r>
              <a:rPr lang="en-GB" sz="1600" baseline="-25000" dirty="0" err="1" smtClean="0"/>
              <a:t>E</a:t>
            </a:r>
            <a:r>
              <a:rPr lang="en-GB" sz="1600" dirty="0" smtClean="0"/>
              <a:t>/E </a:t>
            </a:r>
            <a:r>
              <a:rPr lang="en-GB" sz="1600" dirty="0"/>
              <a:t>&lt; 12% for </a:t>
            </a:r>
            <a:r>
              <a:rPr lang="en-GB" sz="1600" baseline="30000" dirty="0" smtClean="0"/>
              <a:t>55</a:t>
            </a:r>
            <a:r>
              <a:rPr lang="en-GB" sz="1600" dirty="0" smtClean="0"/>
              <a:t>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Preserve spatial and p resolution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872652" y="2696968"/>
            <a:ext cx="6213432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4400" dirty="0" smtClean="0"/>
              <a:t>A look beyond the horizon</a:t>
            </a:r>
            <a:endParaRPr lang="en-GB" sz="4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4321" y="693903"/>
            <a:ext cx="5929912" cy="2572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challenging future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8" b="4136"/>
          <a:stretch/>
        </p:blipFill>
        <p:spPr>
          <a:xfrm>
            <a:off x="44606" y="798410"/>
            <a:ext cx="5363737" cy="2887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792" y="600364"/>
            <a:ext cx="3499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/>
              <a:t>https://doi.org/10.1016/j.nima.2018.03.021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663" y="3543538"/>
            <a:ext cx="2394344" cy="2111547"/>
          </a:xfrm>
          <a:prstGeom prst="rect">
            <a:avLst/>
          </a:prstGeom>
          <a:ln>
            <a:solidFill>
              <a:srgbClr val="006600"/>
            </a:solidFill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78" y="3699933"/>
            <a:ext cx="6777998" cy="3088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7902" y="5922918"/>
            <a:ext cx="806136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next generation of colliders probability of merged vertices &gt; 10</a:t>
            </a:r>
            <a:r>
              <a:rPr lang="en-US" dirty="0"/>
              <a:t>% → 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Timing is </a:t>
            </a:r>
            <a:r>
              <a:rPr lang="en-US" dirty="0" smtClean="0">
                <a:solidFill>
                  <a:srgbClr val="FF0000"/>
                </a:solidFill>
              </a:rPr>
              <a:t>the key </a:t>
            </a:r>
            <a:r>
              <a:rPr lang="en-US" dirty="0" smtClean="0">
                <a:solidFill>
                  <a:srgbClr val="FF0000"/>
                </a:solidFill>
              </a:rPr>
              <a:t>aspect </a:t>
            </a:r>
            <a:r>
              <a:rPr lang="en-US" dirty="0" smtClean="0">
                <a:solidFill>
                  <a:srgbClr val="FF0000"/>
                </a:solidFill>
              </a:rPr>
              <a:t>of R&amp;D for future detectors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4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1445071"/>
            <a:ext cx="6337336" cy="4047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4D tracking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1183" y="713769"/>
            <a:ext cx="505150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Huge effort </a:t>
            </a:r>
            <a:r>
              <a:rPr lang="en-US" dirty="0" smtClean="0"/>
              <a:t>from</a:t>
            </a:r>
            <a:r>
              <a:rPr lang="en-US" dirty="0" smtClean="0"/>
              <a:t> </a:t>
            </a:r>
            <a:r>
              <a:rPr lang="en-US" dirty="0" smtClean="0"/>
              <a:t>HEP community to reduce pileup adding timing information to tracking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0343" y="5487063"/>
            <a:ext cx="3831334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Dissect the luminous region to recover the LHC purity of reconstructed primary vertices (PU ~ 40)</a:t>
            </a:r>
          </a:p>
          <a:p>
            <a:r>
              <a:rPr lang="en-US" dirty="0" smtClean="0"/>
              <a:t>→ ~ 10s </a:t>
            </a:r>
            <a:r>
              <a:rPr lang="en-US" dirty="0" err="1" smtClean="0"/>
              <a:t>ps</a:t>
            </a:r>
            <a:r>
              <a:rPr lang="en-US" dirty="0" smtClean="0"/>
              <a:t> time resolution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37336" y="665023"/>
            <a:ext cx="420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L. </a:t>
            </a:r>
            <a:r>
              <a:rPr lang="en-GB" sz="1400" b="1" i="1" dirty="0" err="1" smtClean="0"/>
              <a:t>Gray</a:t>
            </a:r>
            <a:r>
              <a:rPr lang="en-GB" sz="1400" b="1" i="1" dirty="0"/>
              <a:t>,</a:t>
            </a:r>
            <a:r>
              <a:rPr lang="en-GB" sz="1400" b="1" i="1" dirty="0" smtClean="0"/>
              <a:t> </a:t>
            </a:r>
            <a:r>
              <a:rPr lang="en-GB" sz="1400" b="1" i="1" dirty="0" smtClean="0"/>
              <a:t>Connecting the Dots - Intelligent Trackers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229" y="1750359"/>
            <a:ext cx="4027923" cy="36861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750020" y="3687417"/>
            <a:ext cx="237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Beam-spot time spread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76262" y="2696968"/>
            <a:ext cx="4511684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4400" dirty="0" smtClean="0"/>
              <a:t>The ALICE example</a:t>
            </a:r>
            <a:endParaRPr lang="en-GB" sz="4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4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7"/>
          <a:stretch/>
        </p:blipFill>
        <p:spPr>
          <a:xfrm>
            <a:off x="5594550" y="3554855"/>
            <a:ext cx="6599340" cy="3267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29" y="1252194"/>
            <a:ext cx="2409011" cy="1486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41" y="4263886"/>
            <a:ext cx="5325999" cy="255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4D Ultra Fast Silicon Detectors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334" y="1088330"/>
            <a:ext cx="2948861" cy="2279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1" y="1058546"/>
            <a:ext cx="26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Gain Avalanche Diode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061" y="2787190"/>
            <a:ext cx="285102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High precision timing requires </a:t>
            </a:r>
            <a:r>
              <a:rPr lang="en-US" sz="1600" u="sng" dirty="0"/>
              <a:t>h</a:t>
            </a:r>
            <a:r>
              <a:rPr lang="en-US" sz="1600" u="sng" dirty="0" smtClean="0"/>
              <a:t>igh S/N and fast rise-time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59991" y="2151787"/>
            <a:ext cx="180299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Best S/N @ ~ 20-30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81" y="1475171"/>
            <a:ext cx="101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Additional doping layer (B or Ga)</a:t>
            </a:r>
            <a:endParaRPr lang="en-GB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8768" y="1610072"/>
            <a:ext cx="532413" cy="3171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3941" y="547873"/>
            <a:ext cx="508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F. </a:t>
            </a:r>
            <a:r>
              <a:rPr lang="en-GB" sz="1400" b="1" i="1" dirty="0" err="1" smtClean="0"/>
              <a:t>Carnesecchi</a:t>
            </a:r>
            <a:r>
              <a:rPr lang="en-GB" sz="1400" b="1" i="1" dirty="0"/>
              <a:t>,</a:t>
            </a:r>
            <a:r>
              <a:rPr lang="en-GB" sz="1400" b="1" i="1" dirty="0" smtClean="0"/>
              <a:t> </a:t>
            </a:r>
            <a:r>
              <a:rPr lang="en-GB" sz="1400" b="1" i="1" dirty="0" smtClean="0"/>
              <a:t>14</a:t>
            </a:r>
            <a:r>
              <a:rPr lang="en-GB" sz="1400" b="1" i="1" baseline="30000" dirty="0" smtClean="0"/>
              <a:t>th</a:t>
            </a:r>
            <a:r>
              <a:rPr lang="en-GB" sz="1400" b="1" i="1" dirty="0" smtClean="0"/>
              <a:t> Pisa Meeting on advanced detectors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Rep. </a:t>
            </a:r>
            <a:r>
              <a:rPr lang="en-GB" sz="1400" b="1" i="1" dirty="0" err="1" smtClean="0"/>
              <a:t>Prog</a:t>
            </a:r>
            <a:r>
              <a:rPr lang="en-GB" sz="1400" b="1" i="1" dirty="0"/>
              <a:t>.</a:t>
            </a:r>
            <a:r>
              <a:rPr lang="en-GB" sz="1400" b="1" i="1" dirty="0" smtClean="0"/>
              <a:t> Phys. 81, 026101 (2018)</a:t>
            </a:r>
            <a:endParaRPr lang="en-GB" sz="14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81018" y="3886447"/>
            <a:ext cx="2569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Best thickness ~ 50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23479" y="3624837"/>
            <a:ext cx="443285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Required radiation hardness ~  2x10</a:t>
            </a:r>
            <a:r>
              <a:rPr lang="en-US" sz="1400" baseline="30000" dirty="0">
                <a:solidFill>
                  <a:srgbClr val="FF0000"/>
                </a:solidFill>
              </a:rPr>
              <a:t>15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eq</a:t>
            </a:r>
            <a:r>
              <a:rPr lang="en-US" sz="1400" dirty="0" smtClean="0">
                <a:solidFill>
                  <a:srgbClr val="FF0000"/>
                </a:solidFill>
              </a:rPr>
              <a:t>/cm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smtClean="0">
                <a:solidFill>
                  <a:srgbClr val="FF0000"/>
                </a:solidFill>
              </a:rPr>
              <a:t>achieved by C implant to mitigate B deactivation in gain layer</a:t>
            </a:r>
            <a:endParaRPr lang="en-GB" sz="14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47389" y="1081004"/>
            <a:ext cx="4816466" cy="2300367"/>
            <a:chOff x="186243" y="2059760"/>
            <a:chExt cx="4816466" cy="2300367"/>
          </a:xfrm>
        </p:grpSpPr>
        <p:sp>
          <p:nvSpPr>
            <p:cNvPr id="26" name="Rectangle 25"/>
            <p:cNvSpPr/>
            <p:nvPr/>
          </p:nvSpPr>
          <p:spPr>
            <a:xfrm>
              <a:off x="186243" y="2076658"/>
              <a:ext cx="4816466" cy="22834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4494" y="2059760"/>
              <a:ext cx="3993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Symbol" panose="05050102010706020507" pitchFamily="18" charset="2"/>
                </a:rPr>
                <a:t>s</a:t>
              </a:r>
              <a:r>
                <a:rPr lang="en-GB" baseline="30000" dirty="0" smtClean="0"/>
                <a:t>2</a:t>
              </a:r>
              <a:r>
                <a:rPr lang="en-GB" baseline="-25000" dirty="0"/>
                <a:t>t</a:t>
              </a:r>
              <a:r>
                <a:rPr lang="en-GB" dirty="0" smtClean="0"/>
                <a:t>= </a:t>
              </a:r>
              <a:r>
                <a:rPr lang="en-GB" dirty="0" smtClean="0">
                  <a:latin typeface="Symbol" panose="05050102010706020507" pitchFamily="18" charset="2"/>
                </a:rPr>
                <a:t>s</a:t>
              </a:r>
              <a:r>
                <a:rPr lang="en-GB" baseline="30000" dirty="0" smtClean="0"/>
                <a:t>2</a:t>
              </a:r>
              <a:r>
                <a:rPr lang="en-GB" baseline="-25000" dirty="0" smtClean="0"/>
                <a:t>Landau </a:t>
              </a:r>
              <a:r>
                <a:rPr lang="en-GB" dirty="0" smtClean="0"/>
                <a:t>+ </a:t>
              </a:r>
              <a:r>
                <a:rPr lang="en-GB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GB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GB" baseline="-25000" dirty="0" smtClean="0">
                  <a:solidFill>
                    <a:srgbClr val="FF0000"/>
                  </a:solidFill>
                </a:rPr>
                <a:t>time slewing</a:t>
              </a:r>
              <a:r>
                <a:rPr lang="en-GB" dirty="0" smtClean="0"/>
                <a:t> </a:t>
              </a:r>
              <a:r>
                <a:rPr lang="en-GB" baseline="-25000" dirty="0" smtClean="0"/>
                <a:t> </a:t>
              </a:r>
              <a:r>
                <a:rPr lang="en-GB" dirty="0" smtClean="0"/>
                <a:t>+ </a:t>
              </a:r>
              <a:r>
                <a:rPr lang="en-GB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GB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GB" baseline="-25000" dirty="0" smtClean="0">
                  <a:solidFill>
                    <a:srgbClr val="FF0000"/>
                  </a:solidFill>
                </a:rPr>
                <a:t>jitter</a:t>
              </a:r>
              <a:r>
                <a:rPr lang="en-GB" dirty="0">
                  <a:latin typeface="Symbol" panose="05050102010706020507" pitchFamily="18" charset="2"/>
                </a:rPr>
                <a:t> </a:t>
              </a:r>
              <a:r>
                <a:rPr lang="en-GB" dirty="0" smtClean="0">
                  <a:latin typeface="Symbol" panose="05050102010706020507" pitchFamily="18" charset="2"/>
                </a:rPr>
                <a:t>+ </a:t>
              </a:r>
              <a:r>
                <a:rPr lang="en-GB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s</a:t>
              </a:r>
              <a:r>
                <a:rPr lang="en-GB" baseline="30000" dirty="0" smtClean="0">
                  <a:solidFill>
                    <a:srgbClr val="0070C0"/>
                  </a:solidFill>
                </a:rPr>
                <a:t>2</a:t>
              </a:r>
              <a:r>
                <a:rPr lang="en-GB" baseline="-25000" dirty="0" smtClean="0">
                  <a:solidFill>
                    <a:srgbClr val="0070C0"/>
                  </a:solidFill>
                </a:rPr>
                <a:t>TDC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697" y="2422715"/>
              <a:ext cx="4031642" cy="1892152"/>
            </a:xfrm>
            <a:prstGeom prst="rect">
              <a:avLst/>
            </a:prstGeom>
          </p:spPr>
        </p:pic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096" y="3772541"/>
            <a:ext cx="3078170" cy="1852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CMS Endcap Timing Layer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897391" y="61408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i="1" dirty="0"/>
              <a:t>M. </a:t>
            </a:r>
            <a:r>
              <a:rPr lang="en-GB" sz="1400" b="1" i="1" dirty="0" smtClean="0"/>
              <a:t>Costa, </a:t>
            </a:r>
            <a:r>
              <a:rPr lang="en-GB" sz="1400" b="1" i="1" dirty="0"/>
              <a:t>14</a:t>
            </a:r>
            <a:r>
              <a:rPr lang="en-GB" sz="1400" b="1" i="1" baseline="30000" dirty="0"/>
              <a:t>th</a:t>
            </a:r>
            <a:r>
              <a:rPr lang="en-GB" sz="1400" b="1" i="1" dirty="0"/>
              <a:t> Pisa Meeting on advanced </a:t>
            </a:r>
            <a:r>
              <a:rPr lang="en-GB" sz="1400" b="1" i="1" dirty="0" smtClean="0"/>
              <a:t>detectors 2018</a:t>
            </a:r>
            <a:endParaRPr lang="en-GB" sz="1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2" y="3694265"/>
            <a:ext cx="2431027" cy="2990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9649" y="5584689"/>
            <a:ext cx="3331618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Sensor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LGAD produced by FBK, CNM, HPK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1/16 of full module in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Fill factor under optimization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2878" y="1205929"/>
            <a:ext cx="57912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Double disk structure, aluminium wedge with embedded cooling pipes © @ -30 </a:t>
            </a:r>
            <a:r>
              <a:rPr lang="en-GB" sz="1600" baseline="30000" dirty="0" err="1" smtClean="0"/>
              <a:t>o</a:t>
            </a:r>
            <a:r>
              <a:rPr lang="en-GB" sz="1600" dirty="0" err="1" smtClean="0"/>
              <a:t>C</a:t>
            </a:r>
            <a:r>
              <a:rPr lang="en-GB" sz="1600" dirty="0" smtClean="0"/>
              <a:t>, 42 mm total </a:t>
            </a:r>
            <a:r>
              <a:rPr lang="en-GB" sz="1600" dirty="0" err="1" smtClean="0"/>
              <a:t>tickness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2624 sensors of 48 x 96 mm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, each with 1536 pads of 1x3 mm</a:t>
            </a:r>
            <a:r>
              <a:rPr lang="en-GB" sz="16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12 </a:t>
            </a:r>
            <a:r>
              <a:rPr lang="en-US" sz="1600" dirty="0"/>
              <a:t>m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GB" sz="1600" dirty="0" smtClean="0"/>
              <a:t>4M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Radiation: 2×10</a:t>
            </a:r>
            <a:r>
              <a:rPr lang="en-GB" sz="1600" baseline="30000" dirty="0" smtClean="0"/>
              <a:t>15</a:t>
            </a:r>
            <a:r>
              <a:rPr lang="en-GB" sz="1600" dirty="0" smtClean="0"/>
              <a:t> </a:t>
            </a:r>
            <a:r>
              <a:rPr lang="en-GB" sz="1600" dirty="0" err="1"/>
              <a:t>n</a:t>
            </a:r>
            <a:r>
              <a:rPr lang="en-GB" sz="1600" baseline="-25000" dirty="0" err="1"/>
              <a:t>eq</a:t>
            </a:r>
            <a:r>
              <a:rPr lang="en-GB" sz="1600" dirty="0"/>
              <a:t>/cm</a:t>
            </a:r>
            <a:r>
              <a:rPr lang="en-GB" sz="1600" baseline="30000" dirty="0"/>
              <a:t>2</a:t>
            </a:r>
            <a:r>
              <a:rPr lang="en-GB" sz="1600" dirty="0"/>
              <a:t> </a:t>
            </a:r>
            <a:endParaRPr lang="en-GB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36171" y="990822"/>
            <a:ext cx="309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(MIP Timing Detector, Phase2 upgrade)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526200" y="4038900"/>
            <a:ext cx="506896" cy="5188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526200" y="4595347"/>
            <a:ext cx="506896" cy="95920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028" y="2818999"/>
            <a:ext cx="4294344" cy="9494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11266" y="2855505"/>
            <a:ext cx="1723762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Present situation:   fill factor 91% →  96% for 30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r>
              <a:rPr lang="en-GB" sz="1400" dirty="0" smtClean="0"/>
              <a:t>m gap (technological limit)</a:t>
            </a:r>
            <a:endParaRPr lang="en-GB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206" y="3842970"/>
            <a:ext cx="2509593" cy="10075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15855" y="4105271"/>
            <a:ext cx="172376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“trench” design:    Fill factor ~ 100%</a:t>
            </a:r>
            <a:endParaRPr lang="en-GB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877" y="4888339"/>
            <a:ext cx="2126223" cy="183918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67879" y="5315491"/>
            <a:ext cx="1977512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INFN+FBK RSD project (Resistive AC coupled Silicon Detector): no segmentation of active area, fill factor 100%</a:t>
            </a:r>
            <a:endParaRPr lang="en-GB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648325" y="4105271"/>
            <a:ext cx="809625" cy="2433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68" y="647730"/>
            <a:ext cx="5177824" cy="2991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54992" y="666378"/>
            <a:ext cx="231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Barrel Timing Layer (BTL)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LYSO crystals + </a:t>
            </a:r>
            <a:r>
              <a:rPr lang="en-US" sz="1400" dirty="0" err="1" smtClean="0">
                <a:solidFill>
                  <a:schemeClr val="bg1"/>
                </a:solidFill>
              </a:rPr>
              <a:t>SiPM</a:t>
            </a:r>
            <a:r>
              <a:rPr lang="en-US" sz="1400" dirty="0" smtClean="0">
                <a:solidFill>
                  <a:schemeClr val="bg1"/>
                </a:solidFill>
              </a:rPr>
              <a:t> Readout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6273" y="2976922"/>
            <a:ext cx="208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Endcap Timing Layer (ETL)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LGAD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9086" y="3064292"/>
            <a:ext cx="2685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Hermetic MIP timing </a:t>
            </a:r>
            <a:r>
              <a:rPr lang="en-US" dirty="0" smtClean="0">
                <a:solidFill>
                  <a:schemeClr val="bg1"/>
                </a:solidFill>
              </a:rPr>
              <a:t>layer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between tracker and HCAL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857625" y="2371725"/>
            <a:ext cx="569671" cy="60519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21</a:t>
            </a:fld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895600" y="927988"/>
            <a:ext cx="259392" cy="79603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2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046" y="661026"/>
            <a:ext cx="2557196" cy="35253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191" y="3678355"/>
            <a:ext cx="3046076" cy="3000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CMS Barrel Timing Layer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05296" y="647730"/>
            <a:ext cx="30270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C. Tully, Academic </a:t>
            </a:r>
            <a:r>
              <a:rPr lang="en-GB" sz="1400" b="1" i="1" dirty="0"/>
              <a:t>T</a:t>
            </a:r>
            <a:r>
              <a:rPr lang="en-GB" sz="1400" b="1" i="1" dirty="0" smtClean="0"/>
              <a:t>raining Lectures, CERN 12/05/17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A. </a:t>
            </a:r>
            <a:r>
              <a:rPr lang="en-GB" sz="1400" b="1" i="1" dirty="0" err="1" smtClean="0"/>
              <a:t>Benaglia</a:t>
            </a:r>
            <a:r>
              <a:rPr lang="en-GB" sz="1400" b="1" i="1" dirty="0" smtClean="0"/>
              <a:t>, Talk at ICHEP 2018</a:t>
            </a:r>
            <a:endParaRPr lang="en-GB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36171" y="990822"/>
            <a:ext cx="309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(MIP Timing Detector, Phase2 upgrade)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68" y="647730"/>
            <a:ext cx="5177824" cy="2991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54992" y="666378"/>
            <a:ext cx="231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Barrel Timing Layer (BTL)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LYSO crystals + </a:t>
            </a:r>
            <a:r>
              <a:rPr lang="en-US" sz="1400" dirty="0" err="1" smtClean="0">
                <a:solidFill>
                  <a:schemeClr val="bg1"/>
                </a:solidFill>
              </a:rPr>
              <a:t>SiPM</a:t>
            </a:r>
            <a:r>
              <a:rPr lang="en-US" sz="1400" dirty="0" smtClean="0">
                <a:solidFill>
                  <a:schemeClr val="bg1"/>
                </a:solidFill>
              </a:rPr>
              <a:t> Readout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895600" y="927988"/>
            <a:ext cx="259392" cy="79603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86273" y="2976922"/>
            <a:ext cx="208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Endcap Timing Layer (ETL)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LGAD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3857625" y="2371725"/>
            <a:ext cx="569671" cy="60519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9086" y="3064292"/>
            <a:ext cx="2685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Hermetic MIP timing </a:t>
            </a:r>
            <a:r>
              <a:rPr lang="en-US" dirty="0" smtClean="0">
                <a:solidFill>
                  <a:schemeClr val="bg1"/>
                </a:solidFill>
              </a:rPr>
              <a:t>layer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between tracker and ECAL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22823" y="1608037"/>
            <a:ext cx="3090420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~10mm x 10mm area LYSO crystals at R=1200mm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Hit occupancy few % at 200 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36 </a:t>
            </a:r>
            <a:r>
              <a:rPr lang="en-US" sz="1400" dirty="0"/>
              <a:t>trays in ϕ, 72 half </a:t>
            </a:r>
            <a:r>
              <a:rPr lang="en-US" sz="1400" dirty="0" smtClean="0"/>
              <a:t>trays, </a:t>
            </a:r>
            <a:r>
              <a:rPr lang="en-US" sz="1400" dirty="0"/>
              <a:t>56 </a:t>
            </a:r>
            <a:r>
              <a:rPr lang="en-US" sz="1400" dirty="0" smtClean="0"/>
              <a:t>modules </a:t>
            </a:r>
            <a:r>
              <a:rPr lang="en-US" sz="1400" dirty="0"/>
              <a:t>per half </a:t>
            </a:r>
            <a:r>
              <a:rPr lang="en-US" sz="1400" dirty="0" smtClean="0"/>
              <a:t>tray, 64 crystals </a:t>
            </a:r>
            <a:r>
              <a:rPr lang="en-US" sz="1400" dirty="0"/>
              <a:t>per </a:t>
            </a:r>
            <a:r>
              <a:rPr lang="en-US" sz="1400" dirty="0" smtClean="0"/>
              <a:t>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Half-Tray size: </a:t>
            </a:r>
            <a:r>
              <a:rPr lang="en-US" sz="1400" dirty="0"/>
              <a:t>2604 mm </a:t>
            </a:r>
            <a:r>
              <a:rPr lang="en-US" sz="1400" dirty="0" smtClean="0"/>
              <a:t>x 184.5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40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 258048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radiation: 2×10</a:t>
            </a:r>
            <a:r>
              <a:rPr lang="en-GB" sz="1400" baseline="30000" dirty="0" smtClean="0"/>
              <a:t>14 </a:t>
            </a:r>
            <a:r>
              <a:rPr lang="en-GB" sz="1400" dirty="0" err="1"/>
              <a:t>n</a:t>
            </a:r>
            <a:r>
              <a:rPr lang="en-GB" sz="1400" baseline="-25000" dirty="0" err="1"/>
              <a:t>eq</a:t>
            </a:r>
            <a:r>
              <a:rPr lang="en-GB" sz="1400" dirty="0"/>
              <a:t>/cm</a:t>
            </a:r>
            <a:r>
              <a:rPr lang="en-GB" sz="1400" baseline="30000" dirty="0"/>
              <a:t>2</a:t>
            </a:r>
            <a:r>
              <a:rPr lang="en-GB" sz="1400" dirty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52" y="3786422"/>
            <a:ext cx="2016186" cy="10777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66402" y="4946299"/>
            <a:ext cx="3029273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Operated at -30° C 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SiPM</a:t>
            </a:r>
            <a:r>
              <a:rPr lang="en-GB" sz="1400" dirty="0" smtClean="0"/>
              <a:t> </a:t>
            </a:r>
            <a:r>
              <a:rPr lang="en-GB" sz="1400" dirty="0"/>
              <a:t>active area limited to &lt; </a:t>
            </a:r>
            <a:r>
              <a:rPr lang="en-GB" sz="1400" dirty="0" smtClean="0"/>
              <a:t>16 </a:t>
            </a:r>
            <a:r>
              <a:rPr lang="en-GB" sz="1400" dirty="0"/>
              <a:t>mm</a:t>
            </a:r>
            <a:r>
              <a:rPr lang="en-GB" sz="1400" baseline="30000" dirty="0"/>
              <a:t>2</a:t>
            </a:r>
            <a:r>
              <a:rPr lang="en-GB" sz="1400" dirty="0" smtClean="0"/>
              <a:t> (noise </a:t>
            </a:r>
            <a:r>
              <a:rPr lang="en-GB" sz="1400" dirty="0"/>
              <a:t>and power </a:t>
            </a:r>
            <a:r>
              <a:rPr lang="en-GB" sz="1400" dirty="0" smtClean="0"/>
              <a:t>dissipation)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ASIC</a:t>
            </a:r>
            <a:r>
              <a:rPr lang="en-GB" sz="1400" dirty="0"/>
              <a:t>: </a:t>
            </a:r>
            <a:r>
              <a:rPr lang="en-GB" sz="1400" dirty="0" err="1"/>
              <a:t>TOFHiR</a:t>
            </a:r>
            <a:r>
              <a:rPr lang="en-GB" sz="1400" dirty="0"/>
              <a:t> (adapted from </a:t>
            </a:r>
            <a:r>
              <a:rPr lang="en-GB" sz="1400" dirty="0" smtClean="0"/>
              <a:t>commercially-available </a:t>
            </a:r>
            <a:r>
              <a:rPr lang="en-GB" sz="1400" dirty="0"/>
              <a:t>TOFPET) </a:t>
            </a:r>
            <a:r>
              <a:rPr lang="en-GB" sz="1400" dirty="0" smtClean="0"/>
              <a:t>: leading </a:t>
            </a:r>
            <a:r>
              <a:rPr lang="en-GB" sz="1400" dirty="0"/>
              <a:t>edge discrimination + amplitude </a:t>
            </a:r>
            <a:r>
              <a:rPr lang="en-GB" sz="1400" dirty="0" smtClean="0"/>
              <a:t>measurement </a:t>
            </a:r>
            <a:r>
              <a:rPr lang="en-GB" sz="1400" dirty="0"/>
              <a:t>for time-walk corrections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13739" y="4496920"/>
            <a:ext cx="5198090" cy="16004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Target timing resolution demonstrated at beam </a:t>
            </a:r>
            <a:r>
              <a:rPr lang="en-GB" sz="1400" dirty="0" smtClean="0"/>
              <a:t>tests with Hamamatsu and FBK </a:t>
            </a:r>
            <a:r>
              <a:rPr lang="en-GB" sz="1400" dirty="0" err="1" smtClean="0"/>
              <a:t>SiPM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</a:t>
            </a:r>
            <a:r>
              <a:rPr lang="en-GB" sz="1400" dirty="0" smtClean="0"/>
              <a:t>owever</a:t>
            </a:r>
            <a:r>
              <a:rPr lang="en-GB" sz="1400" dirty="0"/>
              <a:t>, observed </a:t>
            </a:r>
            <a:r>
              <a:rPr lang="en-GB" sz="1400" dirty="0" smtClean="0"/>
              <a:t>timing </a:t>
            </a:r>
            <a:r>
              <a:rPr lang="en-GB" sz="1400" dirty="0"/>
              <a:t>dependence </a:t>
            </a:r>
            <a:r>
              <a:rPr lang="en-GB" sz="1400" dirty="0" smtClean="0"/>
              <a:t>on </a:t>
            </a:r>
            <a:r>
              <a:rPr lang="en-GB" sz="1400" dirty="0"/>
              <a:t>hit position on the </a:t>
            </a:r>
            <a:r>
              <a:rPr lang="en-GB" sz="1400" dirty="0" smtClean="0"/>
              <a:t>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Hardware solutions being considered: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tailored </a:t>
            </a:r>
            <a:r>
              <a:rPr lang="en-GB" sz="1400" dirty="0" err="1"/>
              <a:t>SiPM</a:t>
            </a:r>
            <a:r>
              <a:rPr lang="en-GB" sz="1400" dirty="0"/>
              <a:t> with uniform tile surface </a:t>
            </a:r>
            <a:r>
              <a:rPr lang="en-GB" sz="1400" dirty="0" smtClean="0"/>
              <a:t>coverage (response </a:t>
            </a:r>
            <a:r>
              <a:rPr lang="en-GB" sz="1400" dirty="0"/>
              <a:t>is uniform by construction, but large Si </a:t>
            </a:r>
            <a:r>
              <a:rPr lang="en-GB" sz="1400" dirty="0" smtClean="0"/>
              <a:t>area) 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replace </a:t>
            </a:r>
            <a:r>
              <a:rPr lang="en-GB" sz="1400" dirty="0"/>
              <a:t>crystal tiles with bars </a:t>
            </a:r>
            <a:r>
              <a:rPr lang="en-GB" sz="1400" dirty="0" smtClean="0"/>
              <a:t>read </a:t>
            </a:r>
            <a:r>
              <a:rPr lang="en-GB" sz="1400" dirty="0"/>
              <a:t>out on both </a:t>
            </a:r>
            <a:r>
              <a:rPr lang="en-GB" sz="1400" dirty="0" smtClean="0"/>
              <a:t>sides</a:t>
            </a:r>
            <a:endParaRPr lang="en-GB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ATLAS High-Granularity Timing Detector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" y="964347"/>
            <a:ext cx="5570303" cy="2943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6761" y="962981"/>
            <a:ext cx="4487678" cy="2585323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Pseudorapidity</a:t>
            </a:r>
            <a:r>
              <a:rPr lang="en-GB" dirty="0"/>
              <a:t> coverage: 2.4&lt;|η|&lt;4.0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Radial extension: 12 cm &lt; R &lt; 64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z position: 3.5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Thickness in z: 7.5cm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double planar layers per </a:t>
            </a:r>
            <a:r>
              <a:rPr lang="en-GB" dirty="0" smtClean="0"/>
              <a:t>endcap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LGAD, 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thick, gain 20 (FBK, CNM)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occupancy , Pixel size: 1.3x1.3 </a:t>
            </a:r>
            <a:r>
              <a:rPr lang="en-GB" dirty="0" smtClean="0"/>
              <a:t>mm</a:t>
            </a:r>
            <a:r>
              <a:rPr lang="en-GB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radiation: </a:t>
            </a:r>
            <a:r>
              <a:rPr lang="en-GB" dirty="0" smtClean="0"/>
              <a:t>4.5×10</a:t>
            </a:r>
            <a:r>
              <a:rPr lang="en-GB" baseline="30000" dirty="0" smtClean="0"/>
              <a:t>15 </a:t>
            </a:r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792" y="3907973"/>
            <a:ext cx="710123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smtClean="0"/>
              <a:t>LGAD </a:t>
            </a:r>
            <a:r>
              <a:rPr lang="en-GB" dirty="0"/>
              <a:t>hit time resolution worsens with radial </a:t>
            </a:r>
            <a:r>
              <a:rPr lang="en-GB" dirty="0" smtClean="0"/>
              <a:t>distance </a:t>
            </a:r>
            <a:r>
              <a:rPr lang="en-GB" dirty="0"/>
              <a:t>due to larger radiation dose: </a:t>
            </a:r>
            <a:r>
              <a:rPr lang="en-GB" dirty="0" smtClean="0"/>
              <a:t>maintain </a:t>
            </a:r>
            <a:r>
              <a:rPr lang="en-GB" dirty="0"/>
              <a:t>30ps/track resolution by increasing </a:t>
            </a:r>
            <a:r>
              <a:rPr lang="en-GB" dirty="0" smtClean="0"/>
              <a:t>the </a:t>
            </a:r>
            <a:r>
              <a:rPr lang="en-GB" dirty="0"/>
              <a:t>number of hits at low </a:t>
            </a:r>
            <a:r>
              <a:rPr lang="en-GB" dirty="0" smtClean="0"/>
              <a:t>radius → larger </a:t>
            </a:r>
            <a:r>
              <a:rPr lang="en-GB" dirty="0"/>
              <a:t>overlap of modules at low 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86" y="5043649"/>
            <a:ext cx="4218851" cy="1688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68" y="3791002"/>
            <a:ext cx="4409693" cy="3066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660277" y="566394"/>
            <a:ext cx="2107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/>
              <a:t>ATL-LARG-PROC-2018-003</a:t>
            </a:r>
          </a:p>
        </p:txBody>
      </p:sp>
    </p:spTree>
    <p:extLst>
      <p:ext uri="{BB962C8B-B14F-4D97-AF65-F5344CB8AC3E}">
        <p14:creationId xmlns:p14="http://schemas.microsoft.com/office/powerpoint/2010/main" val="30274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LHCb</a:t>
            </a:r>
            <a:r>
              <a:rPr lang="en-GB" dirty="0" smtClean="0"/>
              <a:t> TORCH detector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3" y="4357473"/>
            <a:ext cx="3488217" cy="2364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792" y="3803063"/>
            <a:ext cx="494828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TOF detector considered </a:t>
            </a:r>
            <a:r>
              <a:rPr lang="en-US" dirty="0"/>
              <a:t>for </a:t>
            </a:r>
            <a:r>
              <a:rPr lang="en-US" dirty="0" err="1" smtClean="0"/>
              <a:t>LHCb</a:t>
            </a:r>
            <a:r>
              <a:rPr lang="en-US" dirty="0" smtClean="0"/>
              <a:t> Upgrade </a:t>
            </a:r>
            <a:r>
              <a:rPr lang="en-US" dirty="0"/>
              <a:t>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PID </a:t>
            </a:r>
            <a:r>
              <a:rPr lang="en-US" dirty="0"/>
              <a:t>in </a:t>
            </a:r>
            <a:r>
              <a:rPr lang="en-US" dirty="0" smtClean="0"/>
              <a:t>2-10 </a:t>
            </a:r>
            <a:r>
              <a:rPr lang="en-US" dirty="0"/>
              <a:t>GeV/c momentum </a:t>
            </a:r>
            <a:r>
              <a:rPr lang="en-US" dirty="0" smtClean="0"/>
              <a:t>range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46" y="1001763"/>
            <a:ext cx="2501406" cy="5463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2" y="727911"/>
            <a:ext cx="5584611" cy="29907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4150" y="4919343"/>
            <a:ext cx="2228947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Exploit prompt production of Cherenkov light to determine </a:t>
            </a:r>
            <a:r>
              <a:rPr lang="en-US" sz="1600" dirty="0" smtClean="0"/>
              <a:t>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Single photon </a:t>
            </a:r>
            <a:r>
              <a:rPr lang="en-US" sz="1600" dirty="0" err="1" smtClean="0">
                <a:latin typeface="Symbol" panose="05050102010706020507" pitchFamily="18" charset="2"/>
              </a:rPr>
              <a:t>s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~ 70 </a:t>
            </a:r>
            <a:r>
              <a:rPr lang="en-US" sz="1600" dirty="0" err="1" smtClean="0"/>
              <a:t>ps</a:t>
            </a:r>
            <a:r>
              <a:rPr lang="en-US" sz="1600" dirty="0" smtClean="0"/>
              <a:t>, track </a:t>
            </a:r>
            <a:r>
              <a:rPr lang="en-US" sz="1600" dirty="0" err="1" smtClean="0">
                <a:latin typeface="Symbol" panose="05050102010706020507" pitchFamily="18" charset="2"/>
              </a:rPr>
              <a:t>s</a:t>
            </a:r>
            <a:r>
              <a:rPr lang="en-US" sz="1600" baseline="-25000" dirty="0" err="1" smtClean="0"/>
              <a:t>t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~ 15 </a:t>
            </a:r>
            <a:r>
              <a:rPr lang="en-US" sz="1600" dirty="0" err="1" smtClean="0"/>
              <a:t>ps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12" y="883252"/>
            <a:ext cx="2102831" cy="1446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958" y="3284136"/>
            <a:ext cx="3525817" cy="22148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06178" y="5574221"/>
            <a:ext cx="3547978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400" dirty="0" smtClean="0"/>
              <a:t>R&amp;D next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single </a:t>
            </a:r>
            <a:r>
              <a:rPr lang="en-US" sz="1400" dirty="0"/>
              <a:t>photon </a:t>
            </a:r>
            <a:r>
              <a:rPr lang="en-US" sz="1400" dirty="0" smtClean="0"/>
              <a:t>resolution </a:t>
            </a:r>
            <a:r>
              <a:rPr lang="en-US" sz="1400" dirty="0"/>
              <a:t>of ~100ps (including </a:t>
            </a:r>
            <a:r>
              <a:rPr lang="en-US" sz="1400" dirty="0" smtClean="0"/>
              <a:t>time reference)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improve calibration/ alignment </a:t>
            </a:r>
            <a:r>
              <a:rPr lang="en-US" sz="1400" dirty="0"/>
              <a:t>(e.g. charge-to-width </a:t>
            </a:r>
            <a:r>
              <a:rPr lang="en-US" sz="1400" dirty="0" smtClean="0"/>
              <a:t>calibration </a:t>
            </a:r>
            <a:r>
              <a:rPr lang="en-US" sz="1400" dirty="0"/>
              <a:t>of NINO).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42251" y="2141938"/>
            <a:ext cx="3381153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MCP by PHOTEK Ltd, 11/module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53x53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active area, 64x8 pads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ALD coating for lifetime &gt; 5 C/cm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NINO +HPTDC R/O electronics  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974392" y="6026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i="1" dirty="0" smtClean="0"/>
              <a:t>N. </a:t>
            </a:r>
            <a:r>
              <a:rPr lang="en-GB" sz="1400" b="1" i="1" dirty="0" err="1" smtClean="0"/>
              <a:t>Harnew</a:t>
            </a:r>
            <a:r>
              <a:rPr lang="en-GB" sz="1400" b="1" i="1" dirty="0"/>
              <a:t>,</a:t>
            </a:r>
            <a:r>
              <a:rPr lang="en-GB" sz="1400" b="1" i="1" dirty="0" smtClean="0"/>
              <a:t> </a:t>
            </a:r>
            <a:r>
              <a:rPr lang="en-GB" sz="1400" b="1" i="1" dirty="0"/>
              <a:t>14</a:t>
            </a:r>
            <a:r>
              <a:rPr lang="en-GB" sz="1400" b="1" i="1" baseline="30000" dirty="0"/>
              <a:t>th</a:t>
            </a:r>
            <a:r>
              <a:rPr lang="en-GB" sz="1400" b="1" i="1" dirty="0"/>
              <a:t> Pisa Meeting on advanced detectors </a:t>
            </a:r>
            <a:r>
              <a:rPr lang="en-GB" sz="1400" b="1" i="1" dirty="0" smtClean="0"/>
              <a:t>2018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7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PANDA TOF detector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63" y="1921174"/>
            <a:ext cx="4325465" cy="2624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165"/>
          <a:stretch/>
        </p:blipFill>
        <p:spPr>
          <a:xfrm>
            <a:off x="6915742" y="3498112"/>
            <a:ext cx="4742857" cy="3359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257" y="648657"/>
            <a:ext cx="4467617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err="1" smtClean="0"/>
              <a:t>Anti</a:t>
            </a:r>
            <a:r>
              <a:rPr lang="en-GB" dirty="0" err="1" smtClean="0">
                <a:solidFill>
                  <a:srgbClr val="0033CC"/>
                </a:solidFill>
              </a:rPr>
              <a:t>P</a:t>
            </a:r>
            <a:r>
              <a:rPr lang="en-GB" dirty="0" err="1" smtClean="0"/>
              <a:t>roton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33CC"/>
                </a:solidFill>
              </a:rPr>
              <a:t>An</a:t>
            </a:r>
            <a:r>
              <a:rPr lang="en-GB" dirty="0" smtClean="0"/>
              <a:t>nihilation </a:t>
            </a:r>
            <a:r>
              <a:rPr lang="en-GB" dirty="0"/>
              <a:t>at </a:t>
            </a:r>
            <a:r>
              <a:rPr lang="en-GB" dirty="0" smtClean="0">
                <a:solidFill>
                  <a:srgbClr val="0033CC"/>
                </a:solidFill>
              </a:rPr>
              <a:t>Da</a:t>
            </a:r>
            <a:r>
              <a:rPr lang="en-GB" dirty="0" smtClean="0"/>
              <a:t>rmstadt (FAIR)</a:t>
            </a:r>
            <a:endParaRPr lang="en-GB" dirty="0"/>
          </a:p>
          <a:p>
            <a:r>
              <a:rPr lang="en-GB" dirty="0"/>
              <a:t>•Fixed target (cluster-jet or pellet)</a:t>
            </a:r>
          </a:p>
          <a:p>
            <a:r>
              <a:rPr lang="en-GB" dirty="0" smtClean="0"/>
              <a:t>•Collision </a:t>
            </a:r>
            <a:r>
              <a:rPr lang="en-GB" dirty="0"/>
              <a:t>rate ~</a:t>
            </a:r>
            <a:r>
              <a:rPr lang="en-GB" dirty="0" smtClean="0"/>
              <a:t> </a:t>
            </a:r>
            <a:r>
              <a:rPr lang="en-GB" dirty="0"/>
              <a:t>20 MHz</a:t>
            </a:r>
          </a:p>
          <a:p>
            <a:r>
              <a:rPr lang="en-GB" dirty="0"/>
              <a:t>•Free ﬂowing DAQ with continuous </a:t>
            </a:r>
            <a:r>
              <a:rPr lang="en-GB" dirty="0" smtClean="0"/>
              <a:t>R/O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201" y="1227555"/>
            <a:ext cx="2669166" cy="24326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62599" y="60072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i="1" dirty="0" smtClean="0"/>
              <a:t>S. </a:t>
            </a:r>
            <a:r>
              <a:rPr lang="en-GB" sz="1400" b="1" i="1" dirty="0" smtClean="0"/>
              <a:t>Zimmerman, 14</a:t>
            </a:r>
            <a:r>
              <a:rPr lang="en-GB" sz="1400" b="1" i="1" baseline="30000" dirty="0" smtClean="0"/>
              <a:t>th</a:t>
            </a:r>
            <a:r>
              <a:rPr lang="en-GB" sz="1400" b="1" i="1" dirty="0" smtClean="0"/>
              <a:t> </a:t>
            </a:r>
            <a:r>
              <a:rPr lang="en-GB" sz="1400" b="1" i="1" dirty="0"/>
              <a:t>Pisa Meeting on advanced detectors 2018</a:t>
            </a:r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5184727" y="1248821"/>
            <a:ext cx="4145575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16 layers PCB of 2460 </a:t>
            </a:r>
            <a:r>
              <a:rPr lang="en-GB" sz="1600" dirty="0"/>
              <a:t>x 180 x 20 </a:t>
            </a:r>
            <a:r>
              <a:rPr lang="en-GB" sz="1600" dirty="0" smtClean="0"/>
              <a:t>mm</a:t>
            </a:r>
            <a:r>
              <a:rPr lang="en-GB" sz="1600" baseline="30000" dirty="0" smtClean="0"/>
              <a:t>3</a:t>
            </a:r>
          </a:p>
          <a:p>
            <a:r>
              <a:rPr lang="en-GB" sz="1600" dirty="0" smtClean="0"/>
              <a:t>used as mechanical support and to transmit the signals to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Measured crosstalk and attenuation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Tested various scintillators (EJ-232, EJ-228)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SiPMT</a:t>
            </a:r>
            <a:r>
              <a:rPr lang="en-GB" sz="1600" dirty="0" smtClean="0"/>
              <a:t> (ASD-NUV3S-P </a:t>
            </a:r>
            <a:r>
              <a:rPr lang="en-GB" sz="1600" dirty="0"/>
              <a:t>by </a:t>
            </a:r>
            <a:r>
              <a:rPr lang="en-GB" sz="1600" dirty="0" err="1" smtClean="0"/>
              <a:t>AdvanSiD</a:t>
            </a:r>
            <a:r>
              <a:rPr lang="en-GB" sz="1600" dirty="0" smtClean="0"/>
              <a:t>) connected in series by 4 for lower effective capacitance and faster signal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3202" y="5614341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~ 51 </a:t>
            </a:r>
            <a:r>
              <a:rPr lang="en-GB" dirty="0" err="1" smtClean="0"/>
              <a:t>ps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25</a:t>
            </a:fld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04591" y="4623862"/>
            <a:ext cx="5702804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Requirements: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&lt; 100 </a:t>
            </a:r>
            <a:r>
              <a:rPr lang="en-GB" sz="1600" dirty="0" err="1" smtClean="0"/>
              <a:t>ps</a:t>
            </a:r>
            <a:r>
              <a:rPr lang="en-GB" sz="1600" dirty="0" smtClean="0"/>
              <a:t> time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Event timing + PID below DIRC thresh. (0.7 GeV/c)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Radius </a:t>
            </a:r>
            <a:r>
              <a:rPr lang="en-GB" dirty="0"/>
              <a:t>of 0.5 m and length of 2 </a:t>
            </a:r>
            <a:r>
              <a:rPr lang="en-GB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16 </a:t>
            </a:r>
            <a:r>
              <a:rPr lang="en-GB" dirty="0" smtClean="0"/>
              <a:t>modules, </a:t>
            </a:r>
            <a:r>
              <a:rPr lang="en-GB" dirty="0"/>
              <a:t>60x2 scintillating tiles </a:t>
            </a:r>
            <a:r>
              <a:rPr lang="en-GB" dirty="0" smtClean="0"/>
              <a:t>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15360 </a:t>
            </a:r>
            <a:r>
              <a:rPr lang="en-GB" dirty="0" err="1"/>
              <a:t>SiPMs</a:t>
            </a:r>
            <a:r>
              <a:rPr lang="en-GB" dirty="0"/>
              <a:t> (4 per scintillator </a:t>
            </a:r>
            <a:r>
              <a:rPr lang="en-GB" dirty="0" smtClean="0"/>
              <a:t>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3840 </a:t>
            </a:r>
            <a:r>
              <a:rPr lang="en-GB" dirty="0"/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35123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CBM TOF wall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57" y="1727994"/>
            <a:ext cx="4016695" cy="258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59" y="975514"/>
            <a:ext cx="5238005" cy="1309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143" y="3948562"/>
            <a:ext cx="2974453" cy="29094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95240" y="588863"/>
            <a:ext cx="423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Journal </a:t>
            </a:r>
            <a:r>
              <a:rPr lang="en-GB" sz="1400" b="1" i="1" dirty="0"/>
              <a:t>of Physics: Conf. Series 1023 (2018) </a:t>
            </a:r>
            <a:r>
              <a:rPr lang="en-GB" sz="1400" b="1" i="1" dirty="0" smtClean="0"/>
              <a:t>012007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M. </a:t>
            </a:r>
            <a:r>
              <a:rPr lang="en-GB" sz="1400" b="1" i="1" dirty="0" err="1" smtClean="0"/>
              <a:t>Petris</a:t>
            </a:r>
            <a:r>
              <a:rPr lang="en-GB" sz="1400" b="1" i="1" dirty="0"/>
              <a:t>,</a:t>
            </a:r>
            <a:r>
              <a:rPr lang="en-GB" sz="1400" b="1" i="1" dirty="0" smtClean="0"/>
              <a:t> </a:t>
            </a:r>
            <a:r>
              <a:rPr lang="en-GB" sz="1400" b="1" i="1" dirty="0" smtClean="0"/>
              <a:t>ICHEP 2018  </a:t>
            </a:r>
            <a:endParaRPr lang="en-GB" sz="14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559" y="2254422"/>
            <a:ext cx="5610536" cy="1783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5257" y="648657"/>
            <a:ext cx="446761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smtClean="0"/>
              <a:t>Compressed </a:t>
            </a:r>
            <a:r>
              <a:rPr lang="en-GB" dirty="0" err="1" smtClean="0"/>
              <a:t>Barion</a:t>
            </a:r>
            <a:r>
              <a:rPr lang="en-GB" dirty="0" smtClean="0"/>
              <a:t> Matter @ FAIR</a:t>
            </a:r>
            <a:endParaRPr lang="en-GB" dirty="0"/>
          </a:p>
          <a:p>
            <a:r>
              <a:rPr lang="en-GB" dirty="0" smtClean="0"/>
              <a:t>• Au-Au interaction </a:t>
            </a:r>
            <a:r>
              <a:rPr lang="en-GB" dirty="0"/>
              <a:t>rate ~</a:t>
            </a:r>
            <a:r>
              <a:rPr lang="en-GB" dirty="0" smtClean="0"/>
              <a:t> </a:t>
            </a:r>
            <a:r>
              <a:rPr lang="en-GB" dirty="0"/>
              <a:t>1</a:t>
            </a:r>
            <a:r>
              <a:rPr lang="en-GB" dirty="0" smtClean="0"/>
              <a:t>0 </a:t>
            </a:r>
            <a:r>
              <a:rPr lang="en-GB" dirty="0"/>
              <a:t>MHz</a:t>
            </a:r>
          </a:p>
          <a:p>
            <a:r>
              <a:rPr lang="en-GB" dirty="0"/>
              <a:t>•Free ﬂowing DAQ with continuous </a:t>
            </a:r>
            <a:r>
              <a:rPr lang="en-GB" dirty="0" smtClean="0"/>
              <a:t>R/O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842" y="4007354"/>
            <a:ext cx="3529229" cy="26629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64984" y="4466162"/>
            <a:ext cx="4757890" cy="224676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Requirements: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8</a:t>
            </a:r>
            <a:r>
              <a:rPr lang="en-GB" sz="1600" dirty="0" smtClean="0"/>
              <a:t>0 </a:t>
            </a:r>
            <a:r>
              <a:rPr lang="en-GB" sz="1600" dirty="0" err="1"/>
              <a:t>ps</a:t>
            </a:r>
            <a:r>
              <a:rPr lang="en-GB" sz="1600" dirty="0"/>
              <a:t> time </a:t>
            </a:r>
            <a:r>
              <a:rPr lang="en-GB" sz="1600" dirty="0" smtClean="0"/>
              <a:t>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Rate up to 30 kHz/cm</a:t>
            </a:r>
            <a:r>
              <a:rPr lang="en-GB" sz="1600" baseline="30000" dirty="0"/>
              <a:t>2</a:t>
            </a:r>
            <a:r>
              <a:rPr lang="en-GB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MRPC, double stack , 10 gaps of 140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/>
              <a:t>L</a:t>
            </a:r>
            <a:r>
              <a:rPr lang="en-GB" u="sng" dirty="0" smtClean="0"/>
              <a:t>ow resistivity glass for Inner wall: 10</a:t>
            </a:r>
            <a:r>
              <a:rPr lang="en-GB" u="sng" baseline="30000" dirty="0" smtClean="0"/>
              <a:t>10</a:t>
            </a:r>
            <a:r>
              <a:rPr lang="en-GB" u="sng" dirty="0" smtClean="0"/>
              <a:t> </a:t>
            </a:r>
            <a:r>
              <a:rPr lang="el-GR" u="sng" dirty="0" smtClean="0"/>
              <a:t>Ω</a:t>
            </a:r>
            <a:r>
              <a:rPr lang="en-GB" u="sng" dirty="0" smtClean="0"/>
              <a:t>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/>
              <a:t>S</a:t>
            </a:r>
            <a:r>
              <a:rPr lang="en-GB" u="sng" dirty="0" smtClean="0"/>
              <a:t>trip readout (0.254x4.6 cm</a:t>
            </a:r>
            <a:r>
              <a:rPr lang="en-GB" u="sng" baseline="30000" dirty="0" smtClean="0"/>
              <a:t>2</a:t>
            </a:r>
            <a:r>
              <a:rPr lang="en-GB" u="sng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85</a:t>
            </a:r>
            <a:r>
              <a:rPr lang="pt-BR" dirty="0"/>
              <a:t>% C</a:t>
            </a:r>
            <a:r>
              <a:rPr lang="pt-BR" baseline="-25000" dirty="0"/>
              <a:t>2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F</a:t>
            </a:r>
            <a:r>
              <a:rPr lang="pt-BR" baseline="-25000" dirty="0"/>
              <a:t>4</a:t>
            </a:r>
            <a:r>
              <a:rPr lang="pt-BR" dirty="0"/>
              <a:t>+ 5% </a:t>
            </a:r>
            <a:r>
              <a:rPr lang="pt-BR" dirty="0" smtClean="0"/>
              <a:t>i-C</a:t>
            </a:r>
            <a:r>
              <a:rPr lang="pt-BR" baseline="-25000" dirty="0" smtClean="0"/>
              <a:t>4</a:t>
            </a:r>
            <a:r>
              <a:rPr lang="pt-BR" dirty="0" smtClean="0"/>
              <a:t>H</a:t>
            </a:r>
            <a:r>
              <a:rPr lang="pt-BR" baseline="-25000" dirty="0" smtClean="0"/>
              <a:t>10</a:t>
            </a:r>
            <a:r>
              <a:rPr lang="pt-BR" dirty="0" smtClean="0"/>
              <a:t>+10</a:t>
            </a:r>
            <a:r>
              <a:rPr lang="pt-BR" dirty="0"/>
              <a:t>% </a:t>
            </a:r>
            <a:r>
              <a:rPr lang="pt-BR" dirty="0" smtClean="0"/>
              <a:t>SF</a:t>
            </a:r>
            <a:r>
              <a:rPr lang="pt-BR" baseline="-25000" dirty="0" smtClean="0"/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R/O: PADI chip + GET4 TDC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1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Neural </a:t>
            </a:r>
            <a:r>
              <a:rPr lang="en-GB" dirty="0" smtClean="0"/>
              <a:t>networks </a:t>
            </a:r>
            <a:r>
              <a:rPr lang="en-GB" dirty="0" smtClean="0"/>
              <a:t>for MRPC time reconstruction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049533" y="712150"/>
            <a:ext cx="390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/>
              <a:t>arXiv:1805.02833v1  [</a:t>
            </a:r>
            <a:r>
              <a:rPr lang="en-GB" sz="1400" b="1" i="1" dirty="0" err="1"/>
              <a:t>physics.ins-det</a:t>
            </a:r>
            <a:r>
              <a:rPr lang="en-GB" sz="1400" b="1" i="1" dirty="0"/>
              <a:t>]  8 May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2839" y="697527"/>
            <a:ext cx="475373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dirty="0" smtClean="0"/>
              <a:t>Typical signal processing by Time-over-Threshold</a:t>
            </a:r>
          </a:p>
          <a:p>
            <a:r>
              <a:rPr lang="en-GB" dirty="0" err="1" smtClean="0"/>
              <a:t>t</a:t>
            </a:r>
            <a:r>
              <a:rPr lang="en-GB" baseline="-25000" dirty="0" err="1" smtClean="0"/>
              <a:t>p</a:t>
            </a:r>
            <a:r>
              <a:rPr lang="en-GB" dirty="0" smtClean="0"/>
              <a:t> ~ particle arrival time</a:t>
            </a:r>
          </a:p>
          <a:p>
            <a:r>
              <a:rPr lang="en-GB" dirty="0" err="1" smtClean="0"/>
              <a:t>t</a:t>
            </a:r>
            <a:r>
              <a:rPr lang="en-GB" baseline="-25000" dirty="0" err="1" smtClean="0"/>
              <a:t>tot</a:t>
            </a:r>
            <a:r>
              <a:rPr lang="en-GB" dirty="0" smtClean="0"/>
              <a:t>~  signal amplitude for slewing correction</a:t>
            </a:r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161323" y="1367267"/>
            <a:ext cx="3145404" cy="3084446"/>
            <a:chOff x="161322" y="1367267"/>
            <a:chExt cx="4780485" cy="3876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49" y="2004646"/>
              <a:ext cx="3737131" cy="271646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25786" y="2400681"/>
              <a:ext cx="1043354" cy="51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1322" y="3447743"/>
              <a:ext cx="1043354" cy="51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204676" y="1367267"/>
              <a:ext cx="0" cy="2586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04676" y="3953620"/>
              <a:ext cx="37371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73241" y="3985037"/>
              <a:ext cx="1043354" cy="51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0491" y="3975098"/>
              <a:ext cx="1043354" cy="51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5398" y="4464702"/>
              <a:ext cx="1043354" cy="51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411357" y="2916497"/>
              <a:ext cx="30566" cy="160059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85461" y="2929751"/>
              <a:ext cx="36707" cy="184525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213312" y="4323127"/>
              <a:ext cx="680213" cy="502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t</a:t>
              </a:r>
              <a:r>
                <a:rPr lang="en-GB" sz="2000" baseline="-25000" dirty="0"/>
                <a:t>p</a:t>
              </a:r>
              <a:r>
                <a:rPr lang="en-GB" sz="2000" baseline="-25000" dirty="0" smtClean="0"/>
                <a:t>1</a:t>
              </a:r>
              <a:endParaRPr lang="en-GB" sz="20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3441" y="3961743"/>
              <a:ext cx="557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t</a:t>
              </a:r>
              <a:r>
                <a:rPr lang="en-GB" sz="2000" baseline="-25000" dirty="0" smtClean="0"/>
                <a:t>tot1</a:t>
              </a:r>
              <a:endParaRPr lang="en-GB" sz="2000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7553" y="4740709"/>
              <a:ext cx="680213" cy="502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t</a:t>
              </a:r>
              <a:r>
                <a:rPr lang="en-GB" sz="2000" baseline="-25000" dirty="0"/>
                <a:t>p</a:t>
              </a:r>
              <a:r>
                <a:rPr lang="en-GB" sz="2000" baseline="-25000" dirty="0" smtClean="0"/>
                <a:t>2</a:t>
              </a:r>
              <a:endParaRPr lang="en-GB" sz="20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06400" y="4682786"/>
              <a:ext cx="557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t</a:t>
              </a:r>
              <a:r>
                <a:rPr lang="en-GB" sz="2000" baseline="-25000" dirty="0" smtClean="0"/>
                <a:t>tot2</a:t>
              </a:r>
              <a:endParaRPr lang="en-GB" sz="2000" baseline="-25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41923" y="4464702"/>
              <a:ext cx="4392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303814" y="4783795"/>
              <a:ext cx="950269" cy="27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09" y="3165761"/>
            <a:ext cx="3704127" cy="35557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378" y="1204575"/>
            <a:ext cx="3130711" cy="15177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567089" y="1328834"/>
            <a:ext cx="1693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4-stage MRPC with 8 gaps of 104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r>
              <a:rPr lang="en-GB" sz="1400" dirty="0" smtClean="0"/>
              <a:t>m and 0.5 mm plates + 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46984" y="4543186"/>
            <a:ext cx="3610230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dirty="0" smtClean="0"/>
              <a:t>Neural Network built using as  input n equally spaced points along the leading edge →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t</a:t>
            </a:r>
            <a:r>
              <a:rPr lang="en-GB" baseline="-25000" dirty="0" err="1" smtClean="0"/>
              <a:t>p</a:t>
            </a:r>
            <a:r>
              <a:rPr lang="en-GB" dirty="0" smtClean="0"/>
              <a:t> : peak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t</a:t>
            </a:r>
            <a:r>
              <a:rPr lang="en-GB" baseline="-25000" dirty="0" err="1" smtClean="0"/>
              <a:t>l</a:t>
            </a:r>
            <a:r>
              <a:rPr lang="en-GB" dirty="0" smtClean="0"/>
              <a:t> : length of leading 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article arrival time </a:t>
            </a:r>
            <a:r>
              <a:rPr lang="en-GB" dirty="0"/>
              <a:t>t</a:t>
            </a:r>
            <a:r>
              <a:rPr lang="en-GB" baseline="-25000" dirty="0"/>
              <a:t>0 </a:t>
            </a:r>
            <a:r>
              <a:rPr lang="en-GB" dirty="0" smtClean="0"/>
              <a:t>=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p</a:t>
            </a:r>
            <a:r>
              <a:rPr lang="en-GB" dirty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l</a:t>
            </a:r>
            <a:r>
              <a:rPr lang="en-GB" dirty="0" smtClean="0"/>
              <a:t>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693" y="3250894"/>
            <a:ext cx="3589961" cy="347058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099220" y="2607257"/>
            <a:ext cx="3037691" cy="830997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1600" dirty="0" smtClean="0"/>
              <a:t>Real measurement using </a:t>
            </a:r>
            <a:r>
              <a:rPr lang="en-GB" sz="1600" dirty="0" err="1" smtClean="0"/>
              <a:t>cosmics</a:t>
            </a:r>
            <a:r>
              <a:rPr lang="en-GB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ToT</a:t>
            </a:r>
            <a:r>
              <a:rPr lang="en-GB" sz="1600" dirty="0" smtClean="0"/>
              <a:t>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~ 48 </a:t>
            </a:r>
            <a:r>
              <a:rPr lang="en-GB" sz="1600" dirty="0" err="1" smtClean="0"/>
              <a:t>ps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NN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~ 27 </a:t>
            </a:r>
            <a:r>
              <a:rPr lang="en-GB" sz="1600" dirty="0" err="1" smtClean="0"/>
              <a:t>ps</a:t>
            </a:r>
            <a:endParaRPr lang="en-GB" sz="1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3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58" y="3863332"/>
            <a:ext cx="3838860" cy="2823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TPC for International Large Detector at ILC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4" y="3922888"/>
            <a:ext cx="3689573" cy="280129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15588"/>
              </p:ext>
            </p:extLst>
          </p:nvPr>
        </p:nvGraphicFramePr>
        <p:xfrm>
          <a:off x="0" y="661527"/>
          <a:ext cx="5031058" cy="3261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25023">
                  <a:extLst>
                    <a:ext uri="{9D8B030D-6E8A-4147-A177-3AD203B41FA5}">
                      <a16:colId xmlns:a16="http://schemas.microsoft.com/office/drawing/2014/main" val="558149860"/>
                    </a:ext>
                  </a:extLst>
                </a:gridCol>
                <a:gridCol w="2706035">
                  <a:extLst>
                    <a:ext uri="{9D8B030D-6E8A-4147-A177-3AD203B41FA5}">
                      <a16:colId xmlns:a16="http://schemas.microsoft.com/office/drawing/2014/main" val="3088105994"/>
                    </a:ext>
                  </a:extLst>
                </a:gridCol>
              </a:tblGrid>
              <a:tr h="240038"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Inner/Outer radius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0.325/1.8 m</a:t>
                      </a:r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314753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Length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4.7 m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57509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Gas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Ar</a:t>
                      </a:r>
                      <a:r>
                        <a:rPr lang="en-GB" sz="1600" dirty="0" smtClean="0"/>
                        <a:t>/CF</a:t>
                      </a:r>
                      <a:r>
                        <a:rPr lang="en-GB" sz="1600" baseline="-25000" dirty="0" smtClean="0"/>
                        <a:t>4</a:t>
                      </a:r>
                      <a:r>
                        <a:rPr lang="en-GB" sz="1600" dirty="0" smtClean="0"/>
                        <a:t>/i-C</a:t>
                      </a:r>
                      <a:r>
                        <a:rPr lang="en-GB" sz="1600" baseline="-25000" dirty="0" smtClean="0"/>
                        <a:t>4</a:t>
                      </a:r>
                      <a:r>
                        <a:rPr lang="en-GB" sz="1600" dirty="0" smtClean="0"/>
                        <a:t>H</a:t>
                      </a:r>
                      <a:r>
                        <a:rPr lang="en-GB" sz="1600" baseline="-25000" dirty="0" smtClean="0"/>
                        <a:t>10</a:t>
                      </a:r>
                      <a:r>
                        <a:rPr lang="en-GB" sz="1600" dirty="0" smtClean="0"/>
                        <a:t> (95/3/2)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128202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Max n. of track samples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222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4396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3.5 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32030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Point resolution </a:t>
                      </a:r>
                      <a:r>
                        <a:rPr lang="en-GB" sz="1600" b="1" dirty="0" err="1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600" b="1" baseline="-25000" dirty="0" err="1" smtClean="0">
                          <a:solidFill>
                            <a:srgbClr val="006600"/>
                          </a:solidFill>
                          <a:effectLst/>
                        </a:rPr>
                        <a:t>r</a:t>
                      </a:r>
                      <a:r>
                        <a:rPr lang="en-GB" sz="1600" b="1" baseline="-25000" dirty="0" err="1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endParaRPr lang="en-GB" sz="1600" b="1" baseline="-25000" dirty="0">
                        <a:solidFill>
                          <a:srgbClr val="0066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&lt; 100 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m </a:t>
                      </a:r>
                      <a:r>
                        <a:rPr lang="en-GB" sz="1600" b="0" dirty="0" smtClean="0"/>
                        <a:t>(1x6</a:t>
                      </a:r>
                      <a:r>
                        <a:rPr lang="en-GB" sz="1600" b="0" baseline="0" dirty="0" smtClean="0"/>
                        <a:t> mm</a:t>
                      </a:r>
                      <a:r>
                        <a:rPr lang="en-GB" sz="1600" b="0" baseline="30000" dirty="0" smtClean="0"/>
                        <a:t>2</a:t>
                      </a:r>
                      <a:r>
                        <a:rPr lang="en-GB" sz="1600" b="0" baseline="0" dirty="0" smtClean="0"/>
                        <a:t> R/O pads)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15376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rgbClr val="006600"/>
                          </a:solidFill>
                          <a:effectLst/>
                        </a:rPr>
                        <a:t>dE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/dx resolution 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5%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81328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dE</a:t>
                      </a:r>
                      <a:r>
                        <a:rPr lang="en-GB" sz="1600" dirty="0" smtClean="0"/>
                        <a:t>/dx</a:t>
                      </a:r>
                      <a:r>
                        <a:rPr lang="en-GB" sz="1600" baseline="0" dirty="0" smtClean="0"/>
                        <a:t> measurement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Truncated mean 70%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24422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R/O </a:t>
                      </a:r>
                      <a:r>
                        <a:rPr lang="en-GB" sz="1600" dirty="0" smtClean="0"/>
                        <a:t>chamber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GEM</a:t>
                      </a:r>
                      <a:r>
                        <a:rPr lang="en-GB" sz="1600" baseline="0" dirty="0" smtClean="0"/>
                        <a:t> or </a:t>
                      </a:r>
                      <a:r>
                        <a:rPr lang="en-GB" sz="1600" dirty="0" smtClean="0"/>
                        <a:t>MICROMEGAS</a:t>
                      </a:r>
                      <a:r>
                        <a:rPr lang="en-GB" sz="1600" baseline="0" dirty="0" smtClean="0"/>
                        <a:t> + pad plane or </a:t>
                      </a:r>
                      <a:r>
                        <a:rPr lang="en-GB" sz="1600" baseline="0" dirty="0" err="1" smtClean="0"/>
                        <a:t>Timepix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2345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718" y="3750393"/>
            <a:ext cx="4013016" cy="30758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31058" y="661527"/>
            <a:ext cx="357954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1" dirty="0"/>
              <a:t> </a:t>
            </a:r>
            <a:r>
              <a:rPr lang="en-GB" sz="1400" b="1" i="1" dirty="0" err="1" smtClean="0"/>
              <a:t>Nucl</a:t>
            </a:r>
            <a:r>
              <a:rPr lang="en-GB" sz="1400" b="1" i="1" dirty="0" smtClean="0"/>
              <a:t>. Instr. </a:t>
            </a:r>
            <a:r>
              <a:rPr lang="en-GB" sz="1400" b="1" i="1" dirty="0"/>
              <a:t>and </a:t>
            </a:r>
            <a:r>
              <a:rPr lang="en-GB" sz="1400" b="1" i="1" dirty="0" smtClean="0"/>
              <a:t>Meth. </a:t>
            </a:r>
            <a:r>
              <a:rPr lang="en-GB" sz="1400" b="1" i="1" dirty="0"/>
              <a:t>A 856 (2017) 109–118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4766" y="1214356"/>
            <a:ext cx="280171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EUDET/AIDA TPC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3 GEM ROC, 70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hole, 140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pitch, 1.3x5.9 mm 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Max drift length 57 cm, 28 track samples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31058" y="1033849"/>
            <a:ext cx="3994792" cy="2121940"/>
            <a:chOff x="838966" y="4736060"/>
            <a:chExt cx="3994792" cy="21219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966" y="4736060"/>
              <a:ext cx="3994792" cy="212194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966224" y="5374888"/>
              <a:ext cx="1739591" cy="824478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0158726">
              <a:off x="3412298" y="5543084"/>
              <a:ext cx="6254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</a:rPr>
                <a:t>77 cm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399183" y="6555800"/>
              <a:ext cx="607291" cy="52685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006474" y="6019059"/>
              <a:ext cx="41419" cy="467168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48880" y="6532634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</a:rPr>
                <a:t>23 cm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539" y="6117090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</a:rPr>
                <a:t>17 cm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8136" y="3355672"/>
            <a:ext cx="2016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rgbClr val="006600"/>
                </a:solidFill>
              </a:rPr>
              <a:t>Testbeam</a:t>
            </a:r>
            <a:r>
              <a:rPr lang="en-GB" sz="1400" b="1" dirty="0" smtClean="0">
                <a:solidFill>
                  <a:srgbClr val="006600"/>
                </a:solidFill>
              </a:rPr>
              <a:t> results , B= 1 T</a:t>
            </a:r>
            <a:endParaRPr lang="en-GB" sz="1400" b="1" dirty="0">
              <a:solidFill>
                <a:srgbClr val="00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22913" y="3355672"/>
            <a:ext cx="341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6600"/>
                </a:solidFill>
              </a:rPr>
              <a:t>Extrapolation @ B= 3.5 T and </a:t>
            </a:r>
            <a:r>
              <a:rPr lang="en-GB" sz="1400" b="1" dirty="0" err="1" smtClean="0">
                <a:solidFill>
                  <a:srgbClr val="006600"/>
                </a:solidFill>
              </a:rPr>
              <a:t>L</a:t>
            </a:r>
            <a:r>
              <a:rPr lang="en-GB" sz="1400" b="1" baseline="-25000" dirty="0" err="1" smtClean="0">
                <a:solidFill>
                  <a:srgbClr val="006600"/>
                </a:solidFill>
              </a:rPr>
              <a:t>drift</a:t>
            </a:r>
            <a:r>
              <a:rPr lang="en-GB" sz="1400" b="1" dirty="0" smtClean="0">
                <a:solidFill>
                  <a:srgbClr val="006600"/>
                </a:solidFill>
              </a:rPr>
              <a:t>=2.35 m</a:t>
            </a:r>
            <a:endParaRPr lang="en-GB" sz="1400" b="1" dirty="0">
              <a:solidFill>
                <a:srgbClr val="00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60272" y="4071501"/>
            <a:ext cx="1636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Intrinsic </a:t>
            </a:r>
            <a:r>
              <a:rPr lang="en-GB" sz="1400" dirty="0" smtClean="0">
                <a:latin typeface="Symbol" panose="05050102010706020507" pitchFamily="18" charset="2"/>
              </a:rPr>
              <a:t>s</a:t>
            </a:r>
            <a:r>
              <a:rPr lang="en-GB" sz="1400" dirty="0" smtClean="0"/>
              <a:t> ~ 70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r>
              <a:rPr lang="en-GB" sz="1400" dirty="0" smtClean="0"/>
              <a:t>m 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583344" y="3506798"/>
            <a:ext cx="1031003" cy="0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0" y="2336732"/>
            <a:ext cx="5031058" cy="336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327" y="5309088"/>
            <a:ext cx="1738451" cy="4773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9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226" y="4227286"/>
            <a:ext cx="3817459" cy="2589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TPC for International Large Detector at ILC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68682"/>
              </p:ext>
            </p:extLst>
          </p:nvPr>
        </p:nvGraphicFramePr>
        <p:xfrm>
          <a:off x="-1" y="661527"/>
          <a:ext cx="5003453" cy="3261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12266">
                  <a:extLst>
                    <a:ext uri="{9D8B030D-6E8A-4147-A177-3AD203B41FA5}">
                      <a16:colId xmlns:a16="http://schemas.microsoft.com/office/drawing/2014/main" val="558149860"/>
                    </a:ext>
                  </a:extLst>
                </a:gridCol>
                <a:gridCol w="2691187">
                  <a:extLst>
                    <a:ext uri="{9D8B030D-6E8A-4147-A177-3AD203B41FA5}">
                      <a16:colId xmlns:a16="http://schemas.microsoft.com/office/drawing/2014/main" val="3088105994"/>
                    </a:ext>
                  </a:extLst>
                </a:gridCol>
              </a:tblGrid>
              <a:tr h="240038"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Inner/Outer radius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0.325/1.8 m</a:t>
                      </a:r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314753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Length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4.7 m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57509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Gas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Ar</a:t>
                      </a:r>
                      <a:r>
                        <a:rPr lang="en-GB" sz="1600" dirty="0" smtClean="0"/>
                        <a:t>/CF</a:t>
                      </a:r>
                      <a:r>
                        <a:rPr lang="en-GB" sz="1600" baseline="-25000" dirty="0" smtClean="0"/>
                        <a:t>4</a:t>
                      </a:r>
                      <a:r>
                        <a:rPr lang="en-GB" sz="1600" dirty="0" smtClean="0"/>
                        <a:t>/i-C</a:t>
                      </a:r>
                      <a:r>
                        <a:rPr lang="en-GB" sz="1600" baseline="-25000" dirty="0" smtClean="0"/>
                        <a:t>4</a:t>
                      </a:r>
                      <a:r>
                        <a:rPr lang="en-GB" sz="1600" dirty="0" smtClean="0"/>
                        <a:t>H</a:t>
                      </a:r>
                      <a:r>
                        <a:rPr lang="en-GB" sz="1600" baseline="-25000" dirty="0" smtClean="0"/>
                        <a:t>10</a:t>
                      </a:r>
                      <a:r>
                        <a:rPr lang="en-GB" sz="1600" dirty="0" smtClean="0"/>
                        <a:t> (95/3/2)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128202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Max n. of track samples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222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4396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3.5 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32030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Point resolution </a:t>
                      </a:r>
                      <a:r>
                        <a:rPr lang="en-GB" sz="1600" b="1" dirty="0" err="1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600" b="1" baseline="-25000" dirty="0" err="1" smtClean="0">
                          <a:solidFill>
                            <a:srgbClr val="006600"/>
                          </a:solidFill>
                          <a:effectLst/>
                        </a:rPr>
                        <a:t>r</a:t>
                      </a:r>
                      <a:r>
                        <a:rPr lang="en-GB" sz="1600" b="1" baseline="-25000" dirty="0" err="1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endParaRPr lang="en-GB" sz="1600" b="1" baseline="-25000" dirty="0">
                        <a:solidFill>
                          <a:srgbClr val="0066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&lt; 100 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m </a:t>
                      </a:r>
                      <a:r>
                        <a:rPr lang="en-GB" sz="1600" b="0" dirty="0" smtClean="0"/>
                        <a:t>(1x6</a:t>
                      </a:r>
                      <a:r>
                        <a:rPr lang="en-GB" sz="1600" b="0" baseline="0" dirty="0" smtClean="0"/>
                        <a:t> mm</a:t>
                      </a:r>
                      <a:r>
                        <a:rPr lang="en-GB" sz="1600" b="0" baseline="30000" dirty="0" smtClean="0"/>
                        <a:t>2</a:t>
                      </a:r>
                      <a:r>
                        <a:rPr lang="en-GB" sz="1600" b="0" baseline="0" dirty="0" smtClean="0"/>
                        <a:t> R/O pads)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15376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rgbClr val="006600"/>
                          </a:solidFill>
                          <a:effectLst/>
                        </a:rPr>
                        <a:t>dE</a:t>
                      </a:r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/dx resolution 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6600"/>
                          </a:solidFill>
                          <a:effectLst/>
                        </a:rPr>
                        <a:t>5%</a:t>
                      </a:r>
                      <a:endParaRPr lang="en-GB" sz="1600" b="1" dirty="0">
                        <a:solidFill>
                          <a:srgbClr val="0066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81328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dE</a:t>
                      </a:r>
                      <a:r>
                        <a:rPr lang="en-GB" sz="1600" dirty="0" smtClean="0"/>
                        <a:t>/dx</a:t>
                      </a:r>
                      <a:r>
                        <a:rPr lang="en-GB" sz="1600" baseline="0" dirty="0" smtClean="0"/>
                        <a:t> measurement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Truncated mean 70%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24422"/>
                  </a:ext>
                </a:extLst>
              </a:tr>
              <a:tr h="2400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R/O </a:t>
                      </a:r>
                      <a:r>
                        <a:rPr lang="en-GB" sz="1600" dirty="0" smtClean="0"/>
                        <a:t>chamber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GEM</a:t>
                      </a:r>
                      <a:r>
                        <a:rPr lang="en-GB" sz="1600" baseline="0" dirty="0" smtClean="0"/>
                        <a:t> or </a:t>
                      </a:r>
                      <a:r>
                        <a:rPr lang="en-GB" sz="1600" dirty="0" smtClean="0"/>
                        <a:t>MICROMEGAS</a:t>
                      </a:r>
                      <a:r>
                        <a:rPr lang="en-GB" sz="1600" baseline="0" dirty="0" smtClean="0"/>
                        <a:t> + pad plane or </a:t>
                      </a:r>
                      <a:r>
                        <a:rPr lang="en-GB" sz="1600" baseline="0" dirty="0" err="1" smtClean="0"/>
                        <a:t>Timepix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2345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097818" y="3147161"/>
            <a:ext cx="399479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1" dirty="0"/>
              <a:t> </a:t>
            </a:r>
            <a:r>
              <a:rPr lang="fr-FR" sz="1400" b="1" i="1" dirty="0"/>
              <a:t>arXiv:1712.09777v1  [</a:t>
            </a:r>
            <a:r>
              <a:rPr lang="fr-FR" sz="1400" b="1" i="1" dirty="0" err="1"/>
              <a:t>physics.ins-det</a:t>
            </a:r>
            <a:r>
              <a:rPr lang="fr-FR" sz="1400" b="1" i="1" dirty="0"/>
              <a:t>]  28 </a:t>
            </a:r>
            <a:r>
              <a:rPr lang="fr-FR" sz="1400" b="1" i="1" dirty="0" err="1"/>
              <a:t>Dec</a:t>
            </a:r>
            <a:r>
              <a:rPr lang="fr-FR" sz="1400" b="1" i="1" dirty="0"/>
              <a:t> </a:t>
            </a:r>
            <a:r>
              <a:rPr lang="fr-FR" sz="1400" b="1" i="1" dirty="0" smtClean="0"/>
              <a:t>2017</a:t>
            </a:r>
            <a:endParaRPr lang="en-GB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54766" y="1214356"/>
            <a:ext cx="280171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EUDET/AIDA TPC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</a:t>
            </a:r>
            <a:r>
              <a:rPr lang="en-GB" sz="1600" dirty="0" smtClean="0"/>
              <a:t> GEM ROC, 70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hole, 140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pitch, 1.3x5.9 mm pad + 1 gating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Max drift length 57 cm, 28 track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3452" y="621611"/>
            <a:ext cx="430848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Gating GEM with hexagonal holes, 25 </a:t>
            </a:r>
            <a:r>
              <a:rPr lang="en-GB" sz="1600" b="1" dirty="0" smtClean="0">
                <a:latin typeface="Symbol" panose="05050102010706020507" pitchFamily="18" charset="2"/>
              </a:rPr>
              <a:t>m</a:t>
            </a:r>
            <a:r>
              <a:rPr lang="en-GB" sz="1600" b="1" dirty="0" smtClean="0"/>
              <a:t>m thick</a:t>
            </a:r>
            <a:endParaRPr lang="en-GB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2668903"/>
            <a:ext cx="3289852" cy="336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43" y="4273764"/>
            <a:ext cx="3414455" cy="25781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275" y="4404675"/>
            <a:ext cx="109993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ILC beam structure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2782957" y="4343225"/>
            <a:ext cx="183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v</a:t>
            </a:r>
            <a:r>
              <a:rPr lang="en-GB" sz="1600" baseline="-25000" dirty="0" err="1" smtClean="0"/>
              <a:t>drift</a:t>
            </a:r>
            <a:r>
              <a:rPr lang="en-GB" sz="1600" dirty="0" smtClean="0"/>
              <a:t> ~ 370 cm/s →</a:t>
            </a:r>
          </a:p>
          <a:p>
            <a:r>
              <a:rPr lang="en-GB" sz="1600" dirty="0" smtClean="0"/>
              <a:t>0.4 cm thick ion disc every 75 cm</a:t>
            </a:r>
            <a:endParaRPr lang="en-GB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02" y="3778328"/>
            <a:ext cx="3539772" cy="30620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402" y="995836"/>
            <a:ext cx="2701105" cy="31361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detector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646043" y="755374"/>
            <a:ext cx="10492026" cy="6102626"/>
            <a:chOff x="646043" y="755374"/>
            <a:chExt cx="10492026" cy="61026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13" y="866653"/>
              <a:ext cx="10372756" cy="59913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6043" y="755374"/>
              <a:ext cx="3011557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1792" y="755374"/>
            <a:ext cx="2610678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dirty="0" smtClean="0"/>
              <a:t>ALICE is the LHC experiment devoted to the study of QGP in </a:t>
            </a:r>
            <a:r>
              <a:rPr lang="en-GB" dirty="0" err="1" smtClean="0"/>
              <a:t>Pb-Pb</a:t>
            </a:r>
            <a:r>
              <a:rPr lang="en-GB" dirty="0" smtClean="0"/>
              <a:t> collisions → </a:t>
            </a:r>
          </a:p>
          <a:p>
            <a:r>
              <a:rPr lang="en-GB" dirty="0" smtClean="0"/>
              <a:t>PID essential for a comprehensive investigation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36380" y="617168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B=0.5 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2" y="116646"/>
            <a:ext cx="10721008" cy="4598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GEM-TPC with combined electronic and optical R/O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915"/>
            <a:ext cx="5001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 IEEE </a:t>
            </a:r>
            <a:r>
              <a:rPr lang="en-US" sz="1400" b="1" i="1" dirty="0" smtClean="0"/>
              <a:t>TNS, </a:t>
            </a:r>
            <a:r>
              <a:rPr lang="en-US" sz="1400" b="1" i="1" dirty="0"/>
              <a:t>VOL. 65, NO. </a:t>
            </a:r>
            <a:r>
              <a:rPr lang="en-US" sz="1400" b="1" i="1" dirty="0" smtClean="0"/>
              <a:t>3 (2018), 913-919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F. </a:t>
            </a:r>
            <a:r>
              <a:rPr lang="en-US" sz="1400" b="1" i="1" dirty="0" err="1" smtClean="0"/>
              <a:t>Brunbauer</a:t>
            </a:r>
            <a:r>
              <a:rPr lang="en-US" sz="1400" b="1" i="1" dirty="0"/>
              <a:t>,</a:t>
            </a:r>
            <a:r>
              <a:rPr lang="en-US" sz="1400" b="1" i="1" dirty="0" smtClean="0"/>
              <a:t> </a:t>
            </a:r>
            <a:r>
              <a:rPr lang="en-GB" sz="1400" b="1" i="1" dirty="0" smtClean="0"/>
              <a:t>14</a:t>
            </a:r>
            <a:r>
              <a:rPr lang="en-GB" sz="1400" b="1" i="1" baseline="30000" dirty="0" smtClean="0"/>
              <a:t>th</a:t>
            </a:r>
            <a:r>
              <a:rPr lang="en-GB" sz="1400" b="1" i="1" dirty="0" smtClean="0"/>
              <a:t> </a:t>
            </a:r>
            <a:r>
              <a:rPr lang="en-GB" sz="1400" b="1" i="1" dirty="0"/>
              <a:t>Pisa Meeting on advanced detectors </a:t>
            </a:r>
            <a:r>
              <a:rPr lang="en-GB" sz="1400" b="1" i="1" dirty="0" smtClean="0"/>
              <a:t>2018</a:t>
            </a:r>
            <a:endParaRPr lang="en-GB" sz="1400" b="1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64" y="2735785"/>
            <a:ext cx="10330736" cy="41035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0406" y="1261512"/>
            <a:ext cx="1136148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Exploit CF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 scintillation for 3D track reconstruction → 2D imaging of projected track using a CCD camera + timing from electronic R/O of signals in transparent Indium Tin Oxide (ITO) strips anode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APV25 R/O time frame of 25 ns, e</a:t>
            </a:r>
            <a:r>
              <a:rPr lang="en-GB" sz="1600" baseline="30000" dirty="0" smtClean="0"/>
              <a:t>-</a:t>
            </a:r>
            <a:r>
              <a:rPr lang="en-GB" sz="1600" dirty="0" smtClean="0"/>
              <a:t> drift velocity 8 cm/</a:t>
            </a:r>
            <a:r>
              <a:rPr lang="en-GB" sz="1600" dirty="0" err="1" smtClean="0">
                <a:latin typeface="Symbol" panose="05050102010706020507" pitchFamily="18" charset="2"/>
              </a:rPr>
              <a:t>m</a:t>
            </a:r>
            <a:r>
              <a:rPr lang="en-GB" sz="1600" dirty="0" err="1" smtClean="0"/>
              <a:t>s</a:t>
            </a:r>
            <a:r>
              <a:rPr lang="en-GB" sz="1600" dirty="0" smtClean="0"/>
              <a:t> → z resolution ~ 2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rrival </a:t>
            </a:r>
            <a:r>
              <a:rPr lang="en-US" sz="1600" dirty="0"/>
              <a:t>time of the signal on each anode </a:t>
            </a:r>
            <a:r>
              <a:rPr lang="en-US" sz="1600" dirty="0" smtClean="0"/>
              <a:t>strip determined </a:t>
            </a:r>
            <a:r>
              <a:rPr lang="en-US" sz="1600" dirty="0"/>
              <a:t>by </a:t>
            </a:r>
            <a:r>
              <a:rPr lang="en-US" sz="1600" dirty="0" smtClean="0"/>
              <a:t>CFD with </a:t>
            </a:r>
            <a:r>
              <a:rPr lang="en-US" sz="1600" dirty="0"/>
              <a:t>linear interpolation between data </a:t>
            </a:r>
            <a:r>
              <a:rPr lang="en-US" sz="1600" dirty="0" smtClean="0"/>
              <a:t>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Proof of principle, large potentialities with different segmentation of ITO anode and faster R/O electronics to improve z resolution</a:t>
            </a:r>
            <a:endParaRPr lang="en-GB" sz="160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4" y="4742876"/>
            <a:ext cx="2677886" cy="19785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74645" y="2813680"/>
            <a:ext cx="4611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/>
              <a:t>450 nm </a:t>
            </a:r>
            <a:r>
              <a:rPr lang="en-US" sz="1200" dirty="0" smtClean="0"/>
              <a:t> ITO film on glass, 48 x 1.5 mm strips by photolithography)  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6464530" y="4648101"/>
            <a:ext cx="1988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Hamamatsu </a:t>
            </a:r>
            <a:r>
              <a:rPr lang="en-GB" sz="1200" dirty="0" err="1"/>
              <a:t>ImagEM</a:t>
            </a:r>
            <a:r>
              <a:rPr lang="en-GB" sz="1200" dirty="0"/>
              <a:t> X2, 512x512 pixels of 16x16 </a:t>
            </a:r>
            <a:r>
              <a:rPr lang="en-GB" sz="1200" dirty="0">
                <a:latin typeface="Symbol" panose="05050102010706020507" pitchFamily="18" charset="2"/>
              </a:rPr>
              <a:t>m</a:t>
            </a:r>
            <a:r>
              <a:rPr lang="en-GB" sz="1200" dirty="0"/>
              <a:t>m</a:t>
            </a:r>
            <a:r>
              <a:rPr lang="en-GB" sz="1200" baseline="30000" dirty="0"/>
              <a:t>2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3097497" y="3023773"/>
            <a:ext cx="1162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/>
              <a:t>Ar</a:t>
            </a:r>
            <a:r>
              <a:rPr lang="en-GB" sz="1200" dirty="0" smtClean="0"/>
              <a:t>/CF</a:t>
            </a:r>
            <a:r>
              <a:rPr lang="en-GB" sz="1200" baseline="-25000" dirty="0" smtClean="0"/>
              <a:t>4</a:t>
            </a:r>
            <a:r>
              <a:rPr lang="en-GB" sz="1200" dirty="0" smtClean="0"/>
              <a:t> (80/20)</a:t>
            </a:r>
            <a:endParaRPr lang="en-US" sz="1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78632" y="3300772"/>
            <a:ext cx="581135" cy="88093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A. Di Mauro (CERN) - Other PID methods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32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118" y="1515602"/>
            <a:ext cx="3435485" cy="22648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651" y="1300225"/>
            <a:ext cx="3908672" cy="2591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 “imaging” using silicon sensors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542722" y="587579"/>
            <a:ext cx="5649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E. </a:t>
            </a:r>
            <a:r>
              <a:rPr lang="en-GB" sz="1400" b="1" i="1" dirty="0"/>
              <a:t> </a:t>
            </a:r>
            <a:r>
              <a:rPr lang="en-GB" sz="1400" b="1" i="1" dirty="0" err="1" smtClean="0"/>
              <a:t>Schioppa</a:t>
            </a:r>
            <a:r>
              <a:rPr lang="en-GB" sz="1400" b="1" i="1" dirty="0"/>
              <a:t>,</a:t>
            </a:r>
            <a:r>
              <a:rPr lang="en-GB" sz="1400" b="1" i="1" dirty="0" smtClean="0"/>
              <a:t> </a:t>
            </a:r>
            <a:r>
              <a:rPr lang="en-GB" sz="1400" b="1" i="1" dirty="0"/>
              <a:t>14</a:t>
            </a:r>
            <a:r>
              <a:rPr lang="en-GB" sz="1400" b="1" i="1" baseline="30000" dirty="0"/>
              <a:t>th</a:t>
            </a:r>
            <a:r>
              <a:rPr lang="en-GB" sz="1400" b="1" i="1" dirty="0"/>
              <a:t> Pisa Meeting on advanced detectors 2018</a:t>
            </a:r>
            <a:endParaRPr lang="en-GB" sz="1400" b="1" i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91" y="767271"/>
            <a:ext cx="4237463" cy="29059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058" y="2556556"/>
            <a:ext cx="142859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Radiator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30 Mylar 50 </a:t>
            </a:r>
            <a:r>
              <a:rPr lang="en-GB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1400" dirty="0" smtClean="0">
                <a:solidFill>
                  <a:srgbClr val="FF0000"/>
                </a:solidFill>
              </a:rPr>
              <a:t>m, 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3 mm gap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1619" y="1152815"/>
            <a:ext cx="11977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2.2 m He pipe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93" y="762293"/>
            <a:ext cx="94929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TimePix3</a:t>
            </a:r>
            <a:endParaRPr lang="en-GB" sz="1400" dirty="0">
              <a:solidFill>
                <a:srgbClr val="FF0000"/>
              </a:solidFill>
            </a:endParaRPr>
          </a:p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500 </a:t>
            </a:r>
            <a:r>
              <a:rPr lang="en-GB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1400" dirty="0" smtClean="0">
                <a:solidFill>
                  <a:srgbClr val="FF0000"/>
                </a:solidFill>
              </a:rPr>
              <a:t>m Si 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016558" y="2159209"/>
            <a:ext cx="852192" cy="1878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691608">
            <a:off x="4344224" y="230088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701" y="3680241"/>
            <a:ext cx="2959705" cy="285867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87990" y="961671"/>
            <a:ext cx="560441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Extend PID to </a:t>
            </a:r>
            <a:r>
              <a:rPr lang="en-GB" sz="1600" dirty="0" smtClean="0">
                <a:latin typeface="Symbol" panose="05050102010706020507" pitchFamily="18" charset="2"/>
              </a:rPr>
              <a:t>g</a:t>
            </a:r>
            <a:r>
              <a:rPr lang="en-GB" sz="1600" dirty="0" smtClean="0"/>
              <a:t>&gt;10</a:t>
            </a:r>
            <a:r>
              <a:rPr lang="en-GB" sz="1600" baseline="30000" dirty="0" smtClean="0"/>
              <a:t>4</a:t>
            </a:r>
            <a:r>
              <a:rPr lang="en-GB" sz="1600" dirty="0" smtClean="0"/>
              <a:t> using energy and angular dependence of TR </a:t>
            </a:r>
            <a:endParaRPr lang="en-GB" sz="1600" dirty="0" smtClean="0"/>
          </a:p>
        </p:txBody>
      </p:sp>
      <p:sp>
        <p:nvSpPr>
          <p:cNvPr id="31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 smtClean="0"/>
              <a:t>A. Di Mauro (CERN) - Other PID methods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92" y="4198239"/>
            <a:ext cx="3249471" cy="1948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863" y="4221482"/>
            <a:ext cx="3504247" cy="22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627309"/>
            <a:ext cx="3136904" cy="2252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PICOSEC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948"/>
          <a:stretch/>
        </p:blipFill>
        <p:spPr>
          <a:xfrm>
            <a:off x="0" y="620379"/>
            <a:ext cx="6278874" cy="2607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9279" y="674078"/>
            <a:ext cx="482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i="1" dirty="0"/>
              <a:t>arXiv:1806.04395v1  [</a:t>
            </a:r>
            <a:r>
              <a:rPr lang="fr-FR" sz="1400" b="1" i="1" dirty="0" err="1"/>
              <a:t>physics.ins-det</a:t>
            </a:r>
            <a:r>
              <a:rPr lang="fr-FR" sz="1400" b="1" i="1" dirty="0"/>
              <a:t>]  12 Jun 2018</a:t>
            </a:r>
            <a:endParaRPr lang="en-GB" sz="1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F.J. </a:t>
            </a:r>
            <a:r>
              <a:rPr lang="en-GB" sz="1400" b="1" i="1" dirty="0" err="1" smtClean="0"/>
              <a:t>Iguaz</a:t>
            </a:r>
            <a:r>
              <a:rPr lang="en-GB" sz="1400" b="1" i="1" dirty="0" smtClean="0"/>
              <a:t>, 14</a:t>
            </a:r>
            <a:r>
              <a:rPr lang="en-GB" sz="1400" b="1" i="1" baseline="30000" dirty="0" smtClean="0"/>
              <a:t>th</a:t>
            </a:r>
            <a:r>
              <a:rPr lang="en-GB" sz="1400" b="1" i="1" dirty="0" smtClean="0"/>
              <a:t> </a:t>
            </a:r>
            <a:r>
              <a:rPr lang="en-GB" sz="1400" b="1" i="1" dirty="0"/>
              <a:t>Pisa Meeting on advanced </a:t>
            </a:r>
            <a:r>
              <a:rPr lang="en-GB" sz="1400" b="1" i="1" dirty="0" smtClean="0"/>
              <a:t>detectors 2018 </a:t>
            </a:r>
            <a:endParaRPr lang="en-GB" sz="1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0" y="2858796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80%Ne+10%C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6</a:t>
            </a:r>
            <a:r>
              <a:rPr lang="en-GB" dirty="0"/>
              <a:t>+10%CF</a:t>
            </a:r>
            <a:r>
              <a:rPr lang="en-GB" baseline="-25000" dirty="0"/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387750" y="1227364"/>
            <a:ext cx="521677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Radiator window: </a:t>
            </a:r>
            <a:r>
              <a:rPr lang="en-GB" sz="1600" dirty="0"/>
              <a:t>Cherenkov UV </a:t>
            </a:r>
            <a:r>
              <a:rPr lang="en-GB" sz="1600" dirty="0" smtClean="0"/>
              <a:t>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Photocathode</a:t>
            </a:r>
            <a:r>
              <a:rPr lang="en-GB" sz="1600" dirty="0"/>
              <a:t>: UV -&gt; </a:t>
            </a:r>
            <a:r>
              <a:rPr lang="en-GB" sz="1600" dirty="0" smtClean="0"/>
              <a:t>electrons.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Two-stage </a:t>
            </a:r>
            <a:r>
              <a:rPr lang="en-GB" sz="1600" dirty="0" err="1"/>
              <a:t>Micromegas</a:t>
            </a:r>
            <a:r>
              <a:rPr lang="en-GB" sz="1600" dirty="0"/>
              <a:t>: drift (</a:t>
            </a:r>
            <a:r>
              <a:rPr lang="en-GB" sz="1600" dirty="0" smtClean="0"/>
              <a:t>pre-amplification</a:t>
            </a:r>
            <a:r>
              <a:rPr lang="en-GB" sz="1600" dirty="0"/>
              <a:t>) + amplification gaps.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469" y="3692918"/>
            <a:ext cx="1170536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400" dirty="0" smtClean="0"/>
              <a:t>1</a:t>
            </a:r>
            <a:r>
              <a:rPr lang="en-GB" sz="1400" baseline="30000" dirty="0" smtClean="0"/>
              <a:t>st</a:t>
            </a:r>
            <a:r>
              <a:rPr lang="en-GB" sz="1400" dirty="0" smtClean="0"/>
              <a:t> prototype tests, MgF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radiator, </a:t>
            </a:r>
            <a:r>
              <a:rPr lang="en-GB" sz="1400" dirty="0" err="1" smtClean="0"/>
              <a:t>CsI</a:t>
            </a:r>
            <a:r>
              <a:rPr lang="en-GB" sz="1400" dirty="0" smtClean="0"/>
              <a:t> PC, single pad (1 cm diam.)</a:t>
            </a:r>
            <a:endParaRPr lang="en-GB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14" y="3618265"/>
            <a:ext cx="4303786" cy="2920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88602" y="5418004"/>
            <a:ext cx="102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σ = </a:t>
            </a:r>
            <a:r>
              <a:rPr lang="en-GB" dirty="0" smtClean="0"/>
              <a:t>24 </a:t>
            </a:r>
            <a:r>
              <a:rPr lang="en-GB" dirty="0" err="1"/>
              <a:t>ps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090271" y="3464376"/>
            <a:ext cx="2098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Testbeam</a:t>
            </a:r>
            <a:r>
              <a:rPr lang="en-GB" sz="1400" dirty="0" smtClean="0"/>
              <a:t> with 150 GeV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endParaRPr lang="en-GB" sz="1400" dirty="0">
              <a:latin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2571824"/>
            <a:ext cx="5352619" cy="954107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1400" dirty="0" smtClean="0"/>
              <a:t>New prototypes implementing: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resistive strips R/O to improve operation stability, up to 10</a:t>
            </a:r>
            <a:r>
              <a:rPr lang="en-GB" sz="1400" baseline="30000" dirty="0" smtClean="0"/>
              <a:t>6</a:t>
            </a:r>
            <a:r>
              <a:rPr lang="en-GB" sz="1400" dirty="0" smtClean="0"/>
              <a:t> Hz/cm</a:t>
            </a:r>
            <a:r>
              <a:rPr lang="en-GB" sz="14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</a:t>
            </a:r>
            <a:r>
              <a:rPr lang="en-GB" sz="1400" dirty="0" smtClean="0"/>
              <a:t>ore robust PC (Al, </a:t>
            </a:r>
            <a:r>
              <a:rPr lang="en-GB" sz="1400" dirty="0" err="1" smtClean="0"/>
              <a:t>CsI</a:t>
            </a:r>
            <a:r>
              <a:rPr lang="en-GB" sz="1400" dirty="0" smtClean="0"/>
              <a:t> with protective layer, DLC)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</a:t>
            </a:r>
            <a:r>
              <a:rPr lang="en-GB" sz="1400" dirty="0" smtClean="0"/>
              <a:t>ulti-pads, 35 mm diam., 19 pads</a:t>
            </a:r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8955509" y="4519861"/>
            <a:ext cx="102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σ = </a:t>
            </a:r>
            <a:r>
              <a:rPr lang="en-GB" dirty="0" smtClean="0"/>
              <a:t>36 </a:t>
            </a:r>
            <a:r>
              <a:rPr lang="en-GB" dirty="0" err="1"/>
              <a:t>ps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8955509" y="3836542"/>
            <a:ext cx="102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preliminary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2686" y="5979998"/>
            <a:ext cx="2695418" cy="73866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1400" dirty="0" smtClean="0"/>
              <a:t>Next R&amp;D: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PC robustness and QE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Scalability and R/O electronics</a:t>
            </a:r>
            <a:endParaRPr lang="en-GB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809" y="3714287"/>
            <a:ext cx="2851297" cy="216546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68" y="1144062"/>
            <a:ext cx="3904001" cy="2366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3D Digital </a:t>
            </a:r>
            <a:r>
              <a:rPr lang="en-GB" dirty="0" err="1" smtClean="0"/>
              <a:t>SiPM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43376" y="924696"/>
            <a:ext cx="4935519" cy="1460695"/>
            <a:chOff x="1037898" y="2137270"/>
            <a:chExt cx="9622806" cy="2876883"/>
          </a:xfrm>
        </p:grpSpPr>
        <p:sp>
          <p:nvSpPr>
            <p:cNvPr id="5" name="Ellipse 2"/>
            <p:cNvSpPr/>
            <p:nvPr/>
          </p:nvSpPr>
          <p:spPr>
            <a:xfrm>
              <a:off x="3081556" y="2515753"/>
              <a:ext cx="2099910" cy="2129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200"/>
            </a:p>
          </p:txBody>
        </p:sp>
        <p:pic>
          <p:nvPicPr>
            <p:cNvPr id="6" name="Image 3" descr="TE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828" y="2267353"/>
              <a:ext cx="3657143" cy="2742858"/>
            </a:xfrm>
            <a:prstGeom prst="rect">
              <a:avLst/>
            </a:prstGeom>
          </p:spPr>
        </p:pic>
        <p:grpSp>
          <p:nvGrpSpPr>
            <p:cNvPr id="7" name="Groupe 4"/>
            <p:cNvGrpSpPr/>
            <p:nvPr/>
          </p:nvGrpSpPr>
          <p:grpSpPr>
            <a:xfrm>
              <a:off x="3873644" y="2196921"/>
              <a:ext cx="6336704" cy="2736304"/>
              <a:chOff x="2915816" y="1340768"/>
              <a:chExt cx="6336704" cy="2736304"/>
            </a:xfrm>
          </p:grpSpPr>
          <p:pic>
            <p:nvPicPr>
              <p:cNvPr id="33" name="Image 5" descr="chronometre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48000" y="1659600"/>
                <a:ext cx="1801800" cy="2059200"/>
              </a:xfrm>
              <a:prstGeom prst="rect">
                <a:avLst/>
              </a:prstGeom>
            </p:spPr>
          </p:pic>
          <p:grpSp>
            <p:nvGrpSpPr>
              <p:cNvPr id="34" name="Groupe 6"/>
              <p:cNvGrpSpPr/>
              <p:nvPr/>
            </p:nvGrpSpPr>
            <p:grpSpPr>
              <a:xfrm>
                <a:off x="2915816" y="3717032"/>
                <a:ext cx="3096344" cy="360040"/>
                <a:chOff x="2915816" y="3717032"/>
                <a:chExt cx="3096344" cy="360040"/>
              </a:xfrm>
            </p:grpSpPr>
            <p:cxnSp>
              <p:nvCxnSpPr>
                <p:cNvPr id="40" name="Connecteur droit 12"/>
                <p:cNvCxnSpPr/>
                <p:nvPr/>
              </p:nvCxnSpPr>
              <p:spPr>
                <a:xfrm>
                  <a:off x="2915816" y="3789040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13"/>
                <p:cNvCxnSpPr/>
                <p:nvPr/>
              </p:nvCxnSpPr>
              <p:spPr>
                <a:xfrm>
                  <a:off x="2915816" y="4077072"/>
                  <a:ext cx="309634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avec flèche 14"/>
                <p:cNvCxnSpPr/>
                <p:nvPr/>
              </p:nvCxnSpPr>
              <p:spPr>
                <a:xfrm flipV="1">
                  <a:off x="6012160" y="3717032"/>
                  <a:ext cx="0" cy="3600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 7"/>
              <p:cNvGrpSpPr/>
              <p:nvPr/>
            </p:nvGrpSpPr>
            <p:grpSpPr>
              <a:xfrm flipV="1">
                <a:off x="3419872" y="1340768"/>
                <a:ext cx="2592288" cy="288032"/>
                <a:chOff x="2915816" y="3717032"/>
                <a:chExt cx="3096344" cy="360040"/>
              </a:xfrm>
            </p:grpSpPr>
            <p:cxnSp>
              <p:nvCxnSpPr>
                <p:cNvPr id="37" name="Connecteur droit 9"/>
                <p:cNvCxnSpPr/>
                <p:nvPr/>
              </p:nvCxnSpPr>
              <p:spPr>
                <a:xfrm>
                  <a:off x="2915816" y="3789040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10"/>
                <p:cNvCxnSpPr/>
                <p:nvPr/>
              </p:nvCxnSpPr>
              <p:spPr>
                <a:xfrm>
                  <a:off x="2915816" y="4077072"/>
                  <a:ext cx="309634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avec flèche 11"/>
                <p:cNvCxnSpPr/>
                <p:nvPr/>
              </p:nvCxnSpPr>
              <p:spPr>
                <a:xfrm flipV="1">
                  <a:off x="6012160" y="3717032"/>
                  <a:ext cx="0" cy="3600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Espace réservé du contenu 2"/>
              <p:cNvSpPr txBox="1">
                <a:spLocks/>
              </p:cNvSpPr>
              <p:nvPr/>
            </p:nvSpPr>
            <p:spPr>
              <a:xfrm>
                <a:off x="6588224" y="2420888"/>
                <a:ext cx="2664296" cy="7920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CA" sz="1200" b="1" dirty="0"/>
                  <a:t>Time-to-digital</a:t>
                </a:r>
                <a:br>
                  <a:rPr lang="en-CA" sz="1200" b="1" dirty="0"/>
                </a:br>
                <a:r>
                  <a:rPr lang="en-CA" sz="1200" b="1" dirty="0"/>
                  <a:t>converter</a:t>
                </a:r>
              </a:p>
            </p:txBody>
          </p:sp>
        </p:grpSp>
        <p:sp>
          <p:nvSpPr>
            <p:cNvPr id="8" name="Espace réservé du contenu 2"/>
            <p:cNvSpPr txBox="1">
              <a:spLocks/>
            </p:cNvSpPr>
            <p:nvPr/>
          </p:nvSpPr>
          <p:spPr>
            <a:xfrm>
              <a:off x="1037898" y="3349049"/>
              <a:ext cx="2088232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lvl="0" indent="-342900" algn="ctr">
                <a:spcBef>
                  <a:spcPct val="20000"/>
                </a:spcBef>
                <a:defRPr/>
              </a:pPr>
              <a:r>
                <a:rPr lang="en-CA" sz="1200" b="1" dirty="0"/>
                <a:t>PET Scanner </a:t>
              </a:r>
            </a:p>
          </p:txBody>
        </p:sp>
        <p:pic>
          <p:nvPicPr>
            <p:cNvPr id="9" name="Image 16" descr="chronometre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5828" y="2515753"/>
              <a:ext cx="1801993" cy="2059200"/>
            </a:xfrm>
            <a:prstGeom prst="rect">
              <a:avLst/>
            </a:prstGeom>
          </p:spPr>
        </p:pic>
        <p:pic>
          <p:nvPicPr>
            <p:cNvPr id="10" name="Image 17" descr="chronometre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5828" y="2515753"/>
              <a:ext cx="1801993" cy="2059200"/>
            </a:xfrm>
            <a:prstGeom prst="rect">
              <a:avLst/>
            </a:prstGeom>
          </p:spPr>
        </p:pic>
        <p:pic>
          <p:nvPicPr>
            <p:cNvPr id="11" name="Image 18" descr="chronometre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5828" y="2515753"/>
              <a:ext cx="1801993" cy="2059200"/>
            </a:xfrm>
            <a:prstGeom prst="rect">
              <a:avLst/>
            </a:prstGeom>
          </p:spPr>
        </p:pic>
        <p:pic>
          <p:nvPicPr>
            <p:cNvPr id="12" name="Image 19" descr="chronometre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5828" y="2515753"/>
              <a:ext cx="1801993" cy="2059200"/>
            </a:xfrm>
            <a:prstGeom prst="rect">
              <a:avLst/>
            </a:prstGeom>
          </p:spPr>
        </p:pic>
        <p:pic>
          <p:nvPicPr>
            <p:cNvPr id="13" name="Image 20" descr="TEP2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15828" y="2267353"/>
              <a:ext cx="3662400" cy="2746800"/>
            </a:xfrm>
            <a:prstGeom prst="rect">
              <a:avLst/>
            </a:prstGeom>
          </p:spPr>
        </p:pic>
        <p:pic>
          <p:nvPicPr>
            <p:cNvPr id="14" name="Image 21" descr="TEP3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15828" y="2267353"/>
              <a:ext cx="3662400" cy="2746800"/>
            </a:xfrm>
            <a:prstGeom prst="rect">
              <a:avLst/>
            </a:prstGeom>
          </p:spPr>
        </p:pic>
        <p:grpSp>
          <p:nvGrpSpPr>
            <p:cNvPr id="15" name="Groupe 23"/>
            <p:cNvGrpSpPr/>
            <p:nvPr/>
          </p:nvGrpSpPr>
          <p:grpSpPr>
            <a:xfrm>
              <a:off x="3638580" y="3408109"/>
              <a:ext cx="432048" cy="545557"/>
              <a:chOff x="634985" y="2479084"/>
              <a:chExt cx="288032" cy="387748"/>
            </a:xfrm>
          </p:grpSpPr>
          <p:sp>
            <p:nvSpPr>
              <p:cNvPr id="31" name="Ellipse 24"/>
              <p:cNvSpPr/>
              <p:nvPr/>
            </p:nvSpPr>
            <p:spPr>
              <a:xfrm>
                <a:off x="683568" y="2564904"/>
                <a:ext cx="144016" cy="144016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200"/>
              </a:p>
            </p:txBody>
          </p:sp>
          <p:sp>
            <p:nvSpPr>
              <p:cNvPr id="32" name="ZoneTexte 25"/>
              <p:cNvSpPr txBox="1"/>
              <p:nvPr/>
            </p:nvSpPr>
            <p:spPr>
              <a:xfrm>
                <a:off x="634985" y="2479084"/>
                <a:ext cx="288032" cy="387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b="1" dirty="0"/>
                  <a:t>+</a:t>
                </a:r>
              </a:p>
            </p:txBody>
          </p:sp>
        </p:grpSp>
        <p:sp>
          <p:nvSpPr>
            <p:cNvPr id="16" name="Explosion 1 15"/>
            <p:cNvSpPr/>
            <p:nvPr/>
          </p:nvSpPr>
          <p:spPr>
            <a:xfrm>
              <a:off x="3801636" y="3493065"/>
              <a:ext cx="576064" cy="72008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200"/>
            </a:p>
          </p:txBody>
        </p:sp>
        <p:cxnSp>
          <p:nvCxnSpPr>
            <p:cNvPr id="17" name="Connecteur droit 27"/>
            <p:cNvCxnSpPr/>
            <p:nvPr/>
          </p:nvCxnSpPr>
          <p:spPr>
            <a:xfrm flipH="1">
              <a:off x="3945652" y="3925113"/>
              <a:ext cx="144016" cy="61263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8"/>
            <p:cNvCxnSpPr/>
            <p:nvPr/>
          </p:nvCxnSpPr>
          <p:spPr>
            <a:xfrm flipH="1">
              <a:off x="4089668" y="2628969"/>
              <a:ext cx="288032" cy="129614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44"/>
            <p:cNvGrpSpPr/>
            <p:nvPr/>
          </p:nvGrpSpPr>
          <p:grpSpPr>
            <a:xfrm>
              <a:off x="4076560" y="3630218"/>
              <a:ext cx="432048" cy="545557"/>
              <a:chOff x="1879126" y="4282118"/>
              <a:chExt cx="432048" cy="545557"/>
            </a:xfrm>
          </p:grpSpPr>
          <p:sp>
            <p:nvSpPr>
              <p:cNvPr id="29" name="Ellipse 30"/>
              <p:cNvSpPr/>
              <p:nvPr/>
            </p:nvSpPr>
            <p:spPr>
              <a:xfrm>
                <a:off x="1907704" y="4435854"/>
                <a:ext cx="216024" cy="20262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200"/>
              </a:p>
            </p:txBody>
          </p:sp>
          <p:sp>
            <p:nvSpPr>
              <p:cNvPr id="30" name="ZoneTexte 31"/>
              <p:cNvSpPr txBox="1"/>
              <p:nvPr/>
            </p:nvSpPr>
            <p:spPr>
              <a:xfrm>
                <a:off x="1879126" y="4282118"/>
                <a:ext cx="432048" cy="545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b="1" dirty="0"/>
                  <a:t>-</a:t>
                </a:r>
              </a:p>
            </p:txBody>
          </p:sp>
        </p:grpSp>
        <p:pic>
          <p:nvPicPr>
            <p:cNvPr id="20" name="Image 32" descr="chronometre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05828" y="2515753"/>
              <a:ext cx="1801993" cy="2059200"/>
            </a:xfrm>
            <a:prstGeom prst="rect">
              <a:avLst/>
            </a:prstGeom>
          </p:spPr>
        </p:pic>
        <p:sp>
          <p:nvSpPr>
            <p:cNvPr id="21" name="Espace réservé du contenu 2"/>
            <p:cNvSpPr txBox="1">
              <a:spLocks/>
            </p:cNvSpPr>
            <p:nvPr/>
          </p:nvSpPr>
          <p:spPr>
            <a:xfrm>
              <a:off x="4737740" y="4573185"/>
              <a:ext cx="1512168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Start</a:t>
              </a:r>
            </a:p>
          </p:txBody>
        </p: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5025772" y="2137270"/>
              <a:ext cx="10081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Stop</a:t>
              </a:r>
            </a:p>
          </p:txBody>
        </p:sp>
        <p:sp>
          <p:nvSpPr>
            <p:cNvPr id="23" name="Espace réservé du contenu 2"/>
            <p:cNvSpPr txBox="1">
              <a:spLocks/>
            </p:cNvSpPr>
            <p:nvPr/>
          </p:nvSpPr>
          <p:spPr>
            <a:xfrm>
              <a:off x="3081556" y="3205033"/>
              <a:ext cx="2088232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CA" sz="1200" dirty="0"/>
                <a:t>Patient</a:t>
              </a:r>
            </a:p>
          </p:txBody>
        </p:sp>
        <p:sp>
          <p:nvSpPr>
            <p:cNvPr id="24" name="Arc 23"/>
            <p:cNvSpPr/>
            <p:nvPr/>
          </p:nvSpPr>
          <p:spPr>
            <a:xfrm flipH="1">
              <a:off x="6304116" y="3014875"/>
              <a:ext cx="1296220" cy="1230018"/>
            </a:xfrm>
            <a:prstGeom prst="arc">
              <a:avLst>
                <a:gd name="adj1" fmla="val 6854367"/>
                <a:gd name="adj2" fmla="val 15981468"/>
              </a:avLst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 sz="1200"/>
            </a:p>
          </p:txBody>
        </p:sp>
        <p:grpSp>
          <p:nvGrpSpPr>
            <p:cNvPr id="25" name="Groupe 38"/>
            <p:cNvGrpSpPr/>
            <p:nvPr/>
          </p:nvGrpSpPr>
          <p:grpSpPr>
            <a:xfrm>
              <a:off x="6465932" y="2220489"/>
              <a:ext cx="4194772" cy="1170951"/>
              <a:chOff x="5508104" y="1364336"/>
              <a:chExt cx="4194772" cy="1170951"/>
            </a:xfrm>
          </p:grpSpPr>
          <p:sp>
            <p:nvSpPr>
              <p:cNvPr id="27" name="Espace réservé du contenu 2"/>
              <p:cNvSpPr txBox="1">
                <a:spLocks/>
              </p:cNvSpPr>
              <p:nvPr/>
            </p:nvSpPr>
            <p:spPr>
              <a:xfrm>
                <a:off x="5508104" y="1364336"/>
                <a:ext cx="4194772" cy="4672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lvl="0" indent="-342900" algn="ctr">
                  <a:spcBef>
                    <a:spcPct val="20000"/>
                  </a:spcBef>
                  <a:defRPr/>
                </a:pPr>
                <a:r>
                  <a:rPr lang="el-GR" sz="1200" b="1" dirty="0">
                    <a:solidFill>
                      <a:srgbClr val="0070C0"/>
                    </a:solidFill>
                  </a:rPr>
                  <a:t>Δ</a:t>
                </a:r>
                <a:r>
                  <a:rPr lang="en-CA" sz="1200" b="1" dirty="0">
                    <a:solidFill>
                      <a:srgbClr val="0070C0"/>
                    </a:solidFill>
                  </a:rPr>
                  <a:t> time = </a:t>
                </a:r>
                <a:r>
                  <a:rPr lang="el-GR" sz="1200" b="1" dirty="0">
                    <a:solidFill>
                      <a:srgbClr val="0070C0"/>
                    </a:solidFill>
                  </a:rPr>
                  <a:t>Δ</a:t>
                </a:r>
                <a:r>
                  <a:rPr lang="en-CA" sz="1200" b="1" dirty="0">
                    <a:solidFill>
                      <a:srgbClr val="0070C0"/>
                    </a:solidFill>
                  </a:rPr>
                  <a:t> distance</a:t>
                </a:r>
                <a:endPara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8" name="Connecteur droit avec flèche 40"/>
              <p:cNvCxnSpPr/>
              <p:nvPr/>
            </p:nvCxnSpPr>
            <p:spPr>
              <a:xfrm flipH="1">
                <a:off x="6660232" y="1772816"/>
                <a:ext cx="720080" cy="762471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Connecteur droit 41"/>
            <p:cNvCxnSpPr>
              <a:endCxn id="24" idx="2"/>
            </p:cNvCxnSpPr>
            <p:nvPr/>
          </p:nvCxnSpPr>
          <p:spPr>
            <a:xfrm flipV="1">
              <a:off x="6991303" y="3015994"/>
              <a:ext cx="0" cy="58508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501273" y="2441628"/>
            <a:ext cx="3603588" cy="558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CA" sz="1400" b="1" dirty="0">
                <a:solidFill>
                  <a:srgbClr val="FF0000"/>
                </a:solidFill>
              </a:rPr>
              <a:t>10 ps </a:t>
            </a:r>
            <a:r>
              <a:rPr lang="en-CA" sz="1400" b="1" dirty="0" smtClean="0">
                <a:solidFill>
                  <a:srgbClr val="FF0000"/>
                </a:solidFill>
              </a:rPr>
              <a:t>coincidence timing resolution (CTR) </a:t>
            </a:r>
            <a:r>
              <a:rPr lang="en-GB" sz="1400" b="1" dirty="0" smtClean="0">
                <a:solidFill>
                  <a:srgbClr val="FF0000"/>
                </a:solidFill>
              </a:rPr>
              <a:t>→</a:t>
            </a:r>
            <a:r>
              <a:rPr lang="en-CA" sz="1400" b="1" dirty="0">
                <a:solidFill>
                  <a:srgbClr val="FF0000"/>
                </a:solidFill>
              </a:rPr>
              <a:t> </a:t>
            </a:r>
            <a:endParaRPr lang="en-CA" sz="1400" b="1" dirty="0" smtClean="0">
              <a:solidFill>
                <a:srgbClr val="FF00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CA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1.5 mm of</a:t>
            </a:r>
            <a:r>
              <a:rPr kumimoji="0" lang="en-CA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precision, real time PET imaging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94941" y="657568"/>
            <a:ext cx="4386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J.F. </a:t>
            </a:r>
            <a:r>
              <a:rPr lang="en-GB" sz="1400" b="1" i="1" dirty="0" smtClean="0"/>
              <a:t>Pratte, </a:t>
            </a:r>
            <a:r>
              <a:rPr lang="en-GB" sz="1400" b="1" i="1" dirty="0"/>
              <a:t>14</a:t>
            </a:r>
            <a:r>
              <a:rPr lang="en-GB" sz="1400" b="1" i="1" baseline="30000" dirty="0"/>
              <a:t>th</a:t>
            </a:r>
            <a:r>
              <a:rPr lang="en-GB" sz="1400" b="1" i="1" dirty="0"/>
              <a:t> Pisa Meeting on advanced detectors2018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7775" y="3249946"/>
            <a:ext cx="4119005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Conventional </a:t>
            </a:r>
            <a:r>
              <a:rPr lang="en-GB" sz="1600" dirty="0" err="1" smtClean="0"/>
              <a:t>SiPM</a:t>
            </a:r>
            <a:r>
              <a:rPr lang="en-GB" sz="1600" dirty="0" smtClean="0"/>
              <a:t> → array of SPADs (Single Photon Avalanche Diodes) connected in parallel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Main limitations for TOF-PET: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SPAD to SPAD gain and dark count rate variations (response uniformity)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Large output C  affects rise-time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timing skew associated to SPAD position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2D Digital </a:t>
            </a:r>
            <a:r>
              <a:rPr lang="en-GB" sz="1600" dirty="0" err="1" smtClean="0"/>
              <a:t>SiPM</a:t>
            </a:r>
            <a:r>
              <a:rPr lang="en-GB" sz="1600" dirty="0" smtClean="0"/>
              <a:t>: </a:t>
            </a:r>
          </a:p>
          <a:p>
            <a:pPr lvl="1"/>
            <a:r>
              <a:rPr lang="en-GB" sz="1400" b="1" dirty="0" smtClean="0">
                <a:solidFill>
                  <a:srgbClr val="006600"/>
                </a:solidFill>
              </a:rPr>
              <a:t>↑ each SPAD connected to quenching circuit </a:t>
            </a:r>
            <a:r>
              <a:rPr lang="en-GB" sz="1400" b="1" dirty="0">
                <a:solidFill>
                  <a:srgbClr val="006600"/>
                </a:solidFill>
              </a:rPr>
              <a:t>and TDC → </a:t>
            </a:r>
            <a:r>
              <a:rPr lang="en-GB" sz="1400" b="1" dirty="0" smtClean="0">
                <a:solidFill>
                  <a:srgbClr val="006600"/>
                </a:solidFill>
              </a:rPr>
              <a:t>low out C and time skew (individual calibration)</a:t>
            </a:r>
          </a:p>
          <a:p>
            <a:pPr lvl="1"/>
            <a:r>
              <a:rPr lang="en-GB" sz="1400" b="1" dirty="0" smtClean="0">
                <a:solidFill>
                  <a:srgbClr val="FF0000"/>
                </a:solidFill>
              </a:rPr>
              <a:t>↓ Quite low fill factor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822096" y="2720954"/>
            <a:ext cx="4295689" cy="12618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3D digital </a:t>
            </a:r>
            <a:r>
              <a:rPr lang="en-GB" sz="1600" b="1" dirty="0" err="1" smtClean="0">
                <a:solidFill>
                  <a:srgbClr val="FF0000"/>
                </a:solidFill>
              </a:rPr>
              <a:t>SiPM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High </a:t>
            </a:r>
            <a:r>
              <a:rPr lang="en-CA" sz="1600" dirty="0"/>
              <a:t>fill </a:t>
            </a:r>
            <a:r>
              <a:rPr lang="en-CA" sz="1600" dirty="0" smtClean="0"/>
              <a:t>factor (up to 80%)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H</a:t>
            </a:r>
            <a:r>
              <a:rPr lang="en-CA" sz="1600" dirty="0" smtClean="0"/>
              <a:t>eterogeneous </a:t>
            </a:r>
            <a:r>
              <a:rPr lang="en-CA" sz="1600" dirty="0"/>
              <a:t>technologies </a:t>
            </a:r>
            <a:r>
              <a:rPr lang="en-CA" sz="1600" dirty="0" smtClean="0"/>
              <a:t>integration: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SPAD </a:t>
            </a:r>
            <a:r>
              <a:rPr lang="en-CA" sz="1400" dirty="0"/>
              <a:t>array: Teledyne-</a:t>
            </a:r>
            <a:r>
              <a:rPr lang="en-CA" sz="1400" dirty="0" err="1"/>
              <a:t>Dalsa</a:t>
            </a:r>
            <a:r>
              <a:rPr lang="en-CA" sz="1400" dirty="0"/>
              <a:t> custom </a:t>
            </a:r>
            <a:r>
              <a:rPr lang="en-CA" sz="1400" dirty="0" smtClean="0"/>
              <a:t>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b="1" dirty="0" smtClean="0"/>
              <a:t>TSMC </a:t>
            </a:r>
            <a:r>
              <a:rPr lang="en-CA" sz="1400" b="1" dirty="0"/>
              <a:t>CMOS 65 nm - 256 SPAD readout ASIC</a:t>
            </a:r>
            <a:endParaRPr lang="en-GB" sz="14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/>
          <a:srcRect l="40219" b="7975"/>
          <a:stretch/>
        </p:blipFill>
        <p:spPr>
          <a:xfrm>
            <a:off x="8417873" y="875210"/>
            <a:ext cx="2743200" cy="1788477"/>
          </a:xfrm>
          <a:prstGeom prst="rect">
            <a:avLst/>
          </a:prstGeom>
        </p:spPr>
      </p:pic>
      <p:pic>
        <p:nvPicPr>
          <p:cNvPr id="49" name="Picture 2" descr="C:\Users\nolf2701\OneDrive - USherbrooke\Doctorat\Projet ASIC 65 nm\ICSSHSR4_Mesure\2018-02-16 Skew_Jitter_256_pixel_0_Centered\Skewed_Centered_Histo_Total_50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r="8457"/>
          <a:stretch/>
        </p:blipFill>
        <p:spPr bwMode="auto">
          <a:xfrm>
            <a:off x="4698820" y="4254445"/>
            <a:ext cx="3282301" cy="24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129542" y="3785560"/>
            <a:ext cx="2203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</a:t>
            </a:r>
            <a:r>
              <a:rPr lang="en-GB" sz="1600" dirty="0" smtClean="0"/>
              <a:t>irst prototype</a:t>
            </a:r>
          </a:p>
          <a:p>
            <a:r>
              <a:rPr lang="en-GB" sz="1600" dirty="0" smtClean="0"/>
              <a:t>1.1x1.1 mm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, 256 pixels</a:t>
            </a:r>
          </a:p>
        </p:txBody>
      </p:sp>
      <p:pic>
        <p:nvPicPr>
          <p:cNvPr id="51" name="Picture 2" descr="C:\Users\nolf2701\OneDrive - USherbrooke\Doctorat\Projet ASIC 65 nm\ICSSHSR4_Mesure\2018-02-16 Skew_Jitter_256_pixel_0_Centered\Combined_Histogram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r="8078"/>
          <a:stretch/>
        </p:blipFill>
        <p:spPr bwMode="auto">
          <a:xfrm>
            <a:off x="8149425" y="4289966"/>
            <a:ext cx="3290513" cy="242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456827" y="4334576"/>
            <a:ext cx="1953292" cy="73866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GB" sz="1400" dirty="0"/>
              <a:t>~ 500 </a:t>
            </a:r>
            <a:r>
              <a:rPr lang="en-GB" sz="1400" dirty="0" err="1"/>
              <a:t>ps</a:t>
            </a:r>
            <a:r>
              <a:rPr lang="en-GB" sz="1400" dirty="0"/>
              <a:t> time </a:t>
            </a:r>
            <a:r>
              <a:rPr lang="en-GB" sz="1400" dirty="0" smtClean="0"/>
              <a:t>skew:</a:t>
            </a:r>
          </a:p>
          <a:p>
            <a:r>
              <a:rPr lang="en-GB" sz="1400" dirty="0" smtClean="0"/>
              <a:t>- clock and trigger distr.</a:t>
            </a:r>
          </a:p>
          <a:p>
            <a:r>
              <a:rPr lang="en-GB" sz="1400" dirty="0" smtClean="0"/>
              <a:t>- pixel to pixel variations</a:t>
            </a:r>
            <a:endParaRPr lang="en-GB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9258187" y="4060672"/>
            <a:ext cx="1448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GB" sz="1600" dirty="0" smtClean="0"/>
              <a:t>kew corrected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154644" y="4464708"/>
            <a:ext cx="1021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18 </a:t>
            </a:r>
            <a:r>
              <a:rPr lang="en-GB" sz="1400" b="1" dirty="0" err="1">
                <a:solidFill>
                  <a:srgbClr val="FF0000"/>
                </a:solidFill>
              </a:rPr>
              <a:t>ps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jitter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184427" y="4977303"/>
            <a:ext cx="1933358" cy="73866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1400" dirty="0" smtClean="0"/>
              <a:t>- R&amp;D in progress</a:t>
            </a:r>
          </a:p>
          <a:p>
            <a:r>
              <a:rPr lang="en-GB" sz="1400" dirty="0" smtClean="0"/>
              <a:t>- Possible application in </a:t>
            </a:r>
            <a:r>
              <a:rPr lang="en-GB" sz="1400" dirty="0" err="1" smtClean="0"/>
              <a:t>nEXO</a:t>
            </a:r>
            <a:r>
              <a:rPr lang="en-GB" sz="1400" dirty="0"/>
              <a:t> </a:t>
            </a:r>
            <a:r>
              <a:rPr lang="en-GB" sz="1400" dirty="0" err="1" smtClean="0"/>
              <a:t>LAr</a:t>
            </a:r>
            <a:r>
              <a:rPr lang="en-GB" sz="1400" dirty="0" smtClean="0"/>
              <a:t> experiment </a:t>
            </a:r>
            <a:endParaRPr lang="en-GB" sz="1400" dirty="0"/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672" y="1146412"/>
            <a:ext cx="10577015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Experience with existing large systems has shown that the overall PID performance of state of art detectors can be improved as knowledge of detector response becomes more accurate and new </a:t>
            </a:r>
            <a:r>
              <a:rPr lang="en-US" sz="2000" dirty="0" smtClean="0"/>
              <a:t>signal processing</a:t>
            </a:r>
            <a:r>
              <a:rPr lang="en-US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 smtClean="0"/>
              <a:t>data analysis </a:t>
            </a:r>
            <a:r>
              <a:rPr lang="en-US" sz="2000" dirty="0" smtClean="0"/>
              <a:t>techniques can be applied (NN, combined PID, …).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integration of </a:t>
            </a:r>
            <a:r>
              <a:rPr lang="en-US" sz="2000" dirty="0" err="1" smtClean="0"/>
              <a:t>micropattern</a:t>
            </a:r>
            <a:r>
              <a:rPr lang="en-US" sz="2000" dirty="0" smtClean="0"/>
              <a:t> gaseous detectors or hybrid solutions makes large TPCs an attractive solution for tracking and PID in future colliders (ILC, CEPC).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Also, MRPCs with improved rate capability (low resistivity glass) represent the best cost effective solution for large TOF systems (CBM).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“Fast timing” is (and will remain) the main R&amp;D topic for upgrades and future applications. Solutions approaching the 10 </a:t>
            </a:r>
            <a:r>
              <a:rPr lang="en-US" sz="2000" dirty="0" err="1" smtClean="0"/>
              <a:t>ps</a:t>
            </a:r>
            <a:r>
              <a:rPr lang="en-US" sz="2000" dirty="0" smtClean="0"/>
              <a:t> regime are becoming available and implementation in real </a:t>
            </a:r>
            <a:r>
              <a:rPr lang="en-US" sz="2000" dirty="0" smtClean="0"/>
              <a:t>detectors </a:t>
            </a:r>
            <a:r>
              <a:rPr lang="en-US" sz="2000" dirty="0" smtClean="0"/>
              <a:t>is under </a:t>
            </a:r>
            <a:r>
              <a:rPr lang="en-US" sz="2000" dirty="0" smtClean="0"/>
              <a:t>development</a:t>
            </a:r>
            <a:r>
              <a:rPr lang="en-US" sz="2000" dirty="0" smtClean="0"/>
              <a:t>, although scaling to large systems is not straightforward.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78846" y="3434576"/>
            <a:ext cx="2690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Backup slides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PID basics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15" y="1354035"/>
            <a:ext cx="4788012" cy="3887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8511" y="741239"/>
            <a:ext cx="365369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000" dirty="0" smtClean="0"/>
              <a:t>PID by interaction differentiation </a:t>
            </a:r>
            <a:endParaRPr lang="en-GB" sz="2000" dirty="0"/>
          </a:p>
        </p:txBody>
      </p:sp>
      <p:sp>
        <p:nvSpPr>
          <p:cNvPr id="7" name="Oval 6"/>
          <p:cNvSpPr/>
          <p:nvPr/>
        </p:nvSpPr>
        <p:spPr>
          <a:xfrm>
            <a:off x="486515" y="3557239"/>
            <a:ext cx="880946" cy="858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94921" y="1348142"/>
                <a:ext cx="6228757" cy="46584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 panose="05050102010706020507" pitchFamily="18" charset="2"/>
                  <a:buChar char="b"/>
                </a:pPr>
                <a:r>
                  <a:rPr lang="en-GB" sz="2000" dirty="0" smtClean="0"/>
                  <a:t>measurement →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Cherenkov radiation</a:t>
                </a:r>
                <a:r>
                  <a:rPr lang="en-GB" sz="2000" dirty="0" smtClean="0"/>
                  <a:t>: omitted </a:t>
                </a: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Specific ionization loss: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𝛽𝛾</m:t>
                        </m:r>
                      </m:e>
                    </m:d>
                  </m:oMath>
                </a14:m>
                <a:endParaRPr lang="en-US" sz="2000" b="0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N samples of thickness t along track </a:t>
                </a:r>
                <a:r>
                  <a:rPr lang="en-GB" sz="1600" dirty="0"/>
                  <a:t>→</a:t>
                </a:r>
                <a:r>
                  <a:rPr lang="en-GB" sz="1600" dirty="0" smtClean="0"/>
                  <a:t> truncated mean (~0-80%) to cut Landau fluctuations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𝑑𝐸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=0.41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−0.43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𝑡𝑃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−0.32</m:t>
                        </m:r>
                      </m:sup>
                    </m:sSup>
                  </m:oMath>
                </a14:m>
                <a:r>
                  <a:rPr lang="en-GB" sz="1600" dirty="0"/>
                  <a:t> , 5%-8% at P= 1 </a:t>
                </a:r>
                <a:r>
                  <a:rPr lang="en-GB" sz="1600" dirty="0" err="1" smtClean="0"/>
                  <a:t>atm</a:t>
                </a:r>
                <a:endParaRPr lang="en-GB" sz="16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Primary collision cluster counting can provide better performance (with proper choice of gas, P, R/O pixel, FEE)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Time of flight: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sSubSup>
                          <m:sSubSup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GB" sz="2000" dirty="0" smtClean="0">
                  <a:solidFill>
                    <a:srgbClr val="FF000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 smtClean="0">
                    <a:solidFill>
                      <a:schemeClr val="tx1"/>
                    </a:solidFill>
                  </a:rPr>
                  <a:t>Separation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𝑇𝑂𝐹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𝑇𝑂𝐹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1600" dirty="0" smtClean="0"/>
                  <a:t>→ fast detector, L </a:t>
                </a:r>
                <a:r>
                  <a:rPr lang="en-GB" sz="1600" dirty="0" smtClean="0">
                    <a:solidFill>
                      <a:schemeClr val="tx1"/>
                    </a:solidFill>
                  </a:rPr>
                  <a:t>  </a:t>
                </a:r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Transition radiation: e</a:t>
                </a:r>
                <a:r>
                  <a:rPr lang="en-GB" sz="2000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GB" sz="2000" dirty="0">
                    <a:solidFill>
                      <a:srgbClr val="FF0000"/>
                    </a:solidFill>
                  </a:rPr>
                  <a:t>/</a:t>
                </a:r>
                <a:r>
                  <a:rPr lang="en-GB" sz="2000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p </a:t>
                </a:r>
                <a:r>
                  <a:rPr lang="en-GB" sz="2000" dirty="0" smtClean="0">
                    <a:solidFill>
                      <a:srgbClr val="FF0000"/>
                    </a:solidFill>
                  </a:rPr>
                  <a:t>separation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≅10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00;</m:t>
                    </m:r>
                  </m:oMath>
                </a14:m>
                <a:endParaRPr lang="en-GB" sz="1600" dirty="0" smtClean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en-GB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137</m:t>
                        </m:r>
                      </m:den>
                    </m:f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 (/ rad. </a:t>
                </a:r>
                <a:r>
                  <a:rPr lang="en-GB" sz="1600" dirty="0"/>
                  <a:t>s</a:t>
                </a:r>
                <a:r>
                  <a:rPr lang="en-GB" sz="1600" dirty="0" smtClean="0">
                    <a:solidFill>
                      <a:schemeClr val="tx1"/>
                    </a:solidFill>
                  </a:rPr>
                  <a:t>heet);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=0.6 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921" y="1348142"/>
                <a:ext cx="6228757" cy="4658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36525" y="29479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7043" y="5345009"/>
                <a:ext cx="4162999" cy="1259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/>
                  <a:t>PID by mass measurement    → </a:t>
                </a:r>
                <a:endParaRPr lang="en-GB" sz="2000" b="0" i="1" dirty="0" smtClean="0">
                  <a:latin typeface="Cambria Math" panose="02040503050406030204" pitchFamily="18" charset="0"/>
                </a:endParaRPr>
              </a:p>
              <a:p>
                <a:endParaRPr lang="en-GB" sz="20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𝛽𝛾</m:t>
                        </m:r>
                      </m:den>
                    </m:f>
                  </m:oMath>
                </a14:m>
                <a:r>
                  <a:rPr lang="en-GB" sz="2000" dirty="0" smtClean="0"/>
                  <a:t>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𝑑𝑚</m:t>
                                </m:r>
                              </m:num>
                              <m:den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GB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43" y="5345009"/>
                <a:ext cx="4162999" cy="12591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6600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7" idx="4"/>
          </p:cNvCxnSpPr>
          <p:nvPr/>
        </p:nvCxnSpPr>
        <p:spPr>
          <a:xfrm>
            <a:off x="926988" y="4415883"/>
            <a:ext cx="400007" cy="10384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6"/>
          </p:cNvCxnSpPr>
          <p:nvPr/>
        </p:nvCxnSpPr>
        <p:spPr>
          <a:xfrm flipV="1">
            <a:off x="4181707" y="1784196"/>
            <a:ext cx="1613214" cy="44940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114485" y="5848887"/>
            <a:ext cx="1067222" cy="858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5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PID basics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28595" y="795868"/>
            <a:ext cx="2892395" cy="40011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000" dirty="0" smtClean="0"/>
              <a:t>PID detectors dimensions 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1"/>
          <a:stretch/>
        </p:blipFill>
        <p:spPr>
          <a:xfrm>
            <a:off x="33424" y="1747438"/>
            <a:ext cx="6627783" cy="453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323" r="7803"/>
          <a:stretch/>
        </p:blipFill>
        <p:spPr>
          <a:xfrm>
            <a:off x="6484434" y="1747438"/>
            <a:ext cx="5319132" cy="46114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79575" y="1477706"/>
            <a:ext cx="5141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Particle Data Group, </a:t>
            </a:r>
            <a:r>
              <a:rPr lang="en-US" sz="1400" b="1" i="1" dirty="0"/>
              <a:t>Phys. Rev. D 98, 030001 (2018).</a:t>
            </a:r>
            <a:r>
              <a:rPr lang="en-US" sz="1400" b="1" i="1" dirty="0" smtClean="0"/>
              <a:t>, Sect 34.6.6.</a:t>
            </a:r>
            <a:endParaRPr lang="en-US" sz="1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1233353" y="1477706"/>
            <a:ext cx="5141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&amp; Meth. A 686 (2012), 148-172</a:t>
            </a:r>
            <a:endParaRPr lang="en-US" sz="1400" b="1" i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7306326" y="1856092"/>
            <a:ext cx="231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Transition radiation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74566" y="5456126"/>
            <a:ext cx="16458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/>
              <a:t>e</a:t>
            </a:r>
            <a:r>
              <a:rPr lang="en-GB" b="1" baseline="30000" dirty="0"/>
              <a:t>-</a:t>
            </a:r>
            <a:r>
              <a:rPr lang="en-GB" b="1" dirty="0"/>
              <a:t>/</a:t>
            </a:r>
            <a:r>
              <a:rPr lang="en-GB" b="1" dirty="0">
                <a:latin typeface="Symbol" panose="05050102010706020507" pitchFamily="18" charset="2"/>
              </a:rPr>
              <a:t>p </a:t>
            </a:r>
            <a:r>
              <a:rPr lang="en-GB" b="1" dirty="0"/>
              <a:t>separation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4333626" y="5216868"/>
            <a:ext cx="205299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latin typeface="Symbol" panose="05050102010706020507" pitchFamily="18" charset="2"/>
              </a:rPr>
              <a:t>p/</a:t>
            </a:r>
            <a:r>
              <a:rPr lang="en-GB" b="1" dirty="0" smtClean="0"/>
              <a:t>K</a:t>
            </a:r>
            <a:r>
              <a:rPr lang="en-GB" b="1" dirty="0" smtClean="0">
                <a:latin typeface="Symbol" panose="05050102010706020507" pitchFamily="18" charset="2"/>
              </a:rPr>
              <a:t> </a:t>
            </a:r>
            <a:r>
              <a:rPr lang="en-GB" b="1" dirty="0" smtClean="0"/>
              <a:t>separation &gt; 3</a:t>
            </a:r>
            <a:r>
              <a:rPr lang="en-GB" b="1" dirty="0" smtClean="0">
                <a:latin typeface="Symbol" panose="05050102010706020507" pitchFamily="18" charset="2"/>
              </a:rPr>
              <a:t>s</a:t>
            </a:r>
            <a:endParaRPr lang="en-US" b="1" dirty="0">
              <a:latin typeface="Symbol" panose="05050102010706020507" pitchFamily="18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71073"/>
              </p:ext>
            </p:extLst>
          </p:nvPr>
        </p:nvGraphicFramePr>
        <p:xfrm>
          <a:off x="251792" y="756432"/>
          <a:ext cx="5185182" cy="3803211"/>
        </p:xfrm>
        <a:graphic>
          <a:graphicData uri="http://schemas.openxmlformats.org/drawingml/2006/table">
            <a:tbl>
              <a:tblPr firstRow="1" bandRow="1">
                <a:effectLst/>
                <a:tableStyleId>{638B1855-1B75-4FBE-930C-398BA8C253C6}</a:tableStyleId>
              </a:tblPr>
              <a:tblGrid>
                <a:gridCol w="3037818">
                  <a:extLst>
                    <a:ext uri="{9D8B030D-6E8A-4147-A177-3AD203B41FA5}">
                      <a16:colId xmlns:a16="http://schemas.microsoft.com/office/drawing/2014/main" val="3403173601"/>
                    </a:ext>
                  </a:extLst>
                </a:gridCol>
                <a:gridCol w="2147364">
                  <a:extLst>
                    <a:ext uri="{9D8B030D-6E8A-4147-A177-3AD203B41FA5}">
                      <a16:colId xmlns:a16="http://schemas.microsoft.com/office/drawing/2014/main" val="1403749762"/>
                    </a:ext>
                  </a:extLst>
                </a:gridCol>
              </a:tblGrid>
              <a:tr h="422579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Barrel detectors</a:t>
                      </a:r>
                      <a:endParaRPr lang="en-GB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32563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Specific ionization</a:t>
                      </a:r>
                      <a:r>
                        <a:rPr lang="en-GB" baseline="0" dirty="0" smtClean="0"/>
                        <a:t> e</a:t>
                      </a:r>
                      <a:r>
                        <a:rPr lang="en-GB" dirty="0" smtClean="0"/>
                        <a:t>nergy loss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ITS (SSD, SDD), TPC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074174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Transition radiation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197156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Time</a:t>
                      </a:r>
                      <a:r>
                        <a:rPr lang="en-GB" baseline="0" dirty="0" smtClean="0"/>
                        <a:t> of flight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TOF (T0)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85968"/>
                  </a:ext>
                </a:extLst>
              </a:tr>
              <a:tr h="422579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Single arm</a:t>
                      </a:r>
                      <a:endParaRPr lang="en-GB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778245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Calorimetry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PHOS, EMCAL, DCAL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017901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RICH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HMPID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281344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Muon spectrometry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Muon arm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319248"/>
                  </a:ext>
                </a:extLst>
              </a:tr>
              <a:tr h="422579">
                <a:tc>
                  <a:txBody>
                    <a:bodyPr/>
                    <a:lstStyle/>
                    <a:p>
                      <a:r>
                        <a:rPr lang="en-GB" dirty="0" smtClean="0"/>
                        <a:t>Pre-shower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PMD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395083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PID techniques in ALICE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5"/>
          <a:stretch/>
        </p:blipFill>
        <p:spPr>
          <a:xfrm>
            <a:off x="5389158" y="2399210"/>
            <a:ext cx="6802842" cy="4005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9" name="Straight Connector 8"/>
          <p:cNvCxnSpPr/>
          <p:nvPr/>
        </p:nvCxnSpPr>
        <p:spPr>
          <a:xfrm>
            <a:off x="251792" y="2435087"/>
            <a:ext cx="5185182" cy="198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792" y="2865783"/>
            <a:ext cx="5185182" cy="198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7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833" y="1154995"/>
            <a:ext cx="3404997" cy="252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7777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Time Projection Chamber</a:t>
            </a:r>
            <a:endParaRPr lang="en-GB" dirty="0"/>
          </a:p>
        </p:txBody>
      </p:sp>
      <p:pic>
        <p:nvPicPr>
          <p:cNvPr id="3" name="Picture 2" descr="Capture-003989we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3" y="4288494"/>
            <a:ext cx="3418075" cy="25665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-8730" y="700501"/>
            <a:ext cx="5313689" cy="3496060"/>
            <a:chOff x="314658" y="700501"/>
            <a:chExt cx="5313689" cy="3496060"/>
          </a:xfrm>
        </p:grpSpPr>
        <p:grpSp>
          <p:nvGrpSpPr>
            <p:cNvPr id="24" name="Group 23"/>
            <p:cNvGrpSpPr/>
            <p:nvPr/>
          </p:nvGrpSpPr>
          <p:grpSpPr>
            <a:xfrm>
              <a:off x="314658" y="954954"/>
              <a:ext cx="5313689" cy="3241607"/>
              <a:chOff x="314658" y="954954"/>
              <a:chExt cx="5313689" cy="3241607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290" t="8182" r="8096" b="4091"/>
              <a:stretch>
                <a:fillRect/>
              </a:stretch>
            </p:blipFill>
            <p:spPr bwMode="auto">
              <a:xfrm>
                <a:off x="1393513" y="1046696"/>
                <a:ext cx="3914430" cy="31294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 flipV="1">
                <a:off x="2482823" y="3523775"/>
                <a:ext cx="2115908" cy="67278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 rot="20513703">
                <a:off x="3431476" y="3810554"/>
                <a:ext cx="568736" cy="2470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400" dirty="0" smtClean="0">
                    <a:ea typeface="SimSun" panose="02010600030101010101" pitchFamily="2" charset="-122"/>
                  </a:rPr>
                  <a:t>500 </a:t>
                </a:r>
                <a:r>
                  <a:rPr lang="en-US" altLang="zh-CN" sz="1400" dirty="0">
                    <a:ea typeface="SimSun" panose="02010600030101010101" pitchFamily="2" charset="-122"/>
                  </a:rPr>
                  <a:t>cm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1938732" y="1444253"/>
                <a:ext cx="267007" cy="294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800" b="1">
                    <a:solidFill>
                      <a:schemeClr val="bg1"/>
                    </a:solidFill>
                    <a:ea typeface="SimSun" panose="02010600030101010101" pitchFamily="2" charset="-122"/>
                  </a:rPr>
                  <a:t>E</a:t>
                </a:r>
                <a:endParaRPr lang="en-US" altLang="zh-CN" sz="1800" b="1">
                  <a:ea typeface="SimSun" panose="02010600030101010101" pitchFamily="2" charset="-122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 flipV="1">
                <a:off x="1938732" y="1688903"/>
                <a:ext cx="362727" cy="61162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H="1">
                <a:off x="3147823" y="1505416"/>
                <a:ext cx="362727" cy="61162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3147823" y="1272234"/>
                <a:ext cx="267007" cy="294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800" b="1">
                    <a:solidFill>
                      <a:schemeClr val="bg1"/>
                    </a:solidFill>
                    <a:ea typeface="SimSun" panose="02010600030101010101" pitchFamily="2" charset="-122"/>
                  </a:rPr>
                  <a:t>E</a:t>
                </a:r>
                <a:endParaRPr lang="en-US" altLang="zh-CN" sz="1800" b="1">
                  <a:ea typeface="SimSun" panose="02010600030101010101" pitchFamily="2" charset="-122"/>
                </a:endParaRPr>
              </a:p>
            </p:txBody>
          </p:sp>
          <p:grpSp>
            <p:nvGrpSpPr>
              <p:cNvPr id="13" name="Group 10"/>
              <p:cNvGrpSpPr>
                <a:grpSpLocks/>
              </p:cNvGrpSpPr>
              <p:nvPr/>
            </p:nvGrpSpPr>
            <p:grpSpPr bwMode="auto">
              <a:xfrm>
                <a:off x="2059641" y="1383091"/>
                <a:ext cx="967272" cy="1093278"/>
                <a:chOff x="1296" y="835"/>
                <a:chExt cx="336" cy="816"/>
              </a:xfrm>
            </p:grpSpPr>
            <p:sp>
              <p:nvSpPr>
                <p:cNvPr id="14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1296" y="835"/>
                  <a:ext cx="240" cy="576"/>
                </a:xfrm>
                <a:prstGeom prst="line">
                  <a:avLst/>
                </a:prstGeom>
                <a:noFill/>
                <a:ln w="38100" cap="rnd">
                  <a:solidFill>
                    <a:srgbClr val="FF9933"/>
                  </a:solidFill>
                  <a:prstDash val="sysDot"/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5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536" y="1411"/>
                  <a:ext cx="96" cy="240"/>
                </a:xfrm>
                <a:prstGeom prst="line">
                  <a:avLst/>
                </a:prstGeom>
                <a:noFill/>
                <a:ln w="38100" cap="sq">
                  <a:solidFill>
                    <a:srgbClr val="FF9933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sp>
            <p:nvSpPr>
              <p:cNvPr id="16" name="Text Box 13"/>
              <p:cNvSpPr txBox="1">
                <a:spLocks noChangeArrowheads="1"/>
              </p:cNvSpPr>
              <p:nvPr/>
            </p:nvSpPr>
            <p:spPr bwMode="auto">
              <a:xfrm>
                <a:off x="1572227" y="1701049"/>
                <a:ext cx="1000018" cy="296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b="1" dirty="0">
                    <a:solidFill>
                      <a:schemeClr val="bg1"/>
                    </a:solidFill>
                    <a:ea typeface="SimSun" panose="02010600030101010101" pitchFamily="2" charset="-122"/>
                  </a:rPr>
                  <a:t>400 V / cm</a:t>
                </a:r>
                <a:endParaRPr lang="en-US" altLang="zh-CN" sz="1800" b="1" dirty="0">
                  <a:solidFill>
                    <a:schemeClr val="bg1"/>
                  </a:solidFill>
                  <a:ea typeface="SimSun" panose="02010600030101010101" pitchFamily="2" charset="-122"/>
                </a:endParaRPr>
              </a:p>
            </p:txBody>
          </p:sp>
          <p:sp>
            <p:nvSpPr>
              <p:cNvPr id="17" name="Text Box 14"/>
              <p:cNvSpPr txBox="1">
                <a:spLocks noChangeArrowheads="1"/>
              </p:cNvSpPr>
              <p:nvPr/>
            </p:nvSpPr>
            <p:spPr bwMode="auto">
              <a:xfrm rot="21028610">
                <a:off x="4368147" y="1775910"/>
                <a:ext cx="7248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5B92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altLang="zh-CN" sz="1800" b="1" dirty="0">
                    <a:solidFill>
                      <a:srgbClr val="FF9933"/>
                    </a:solidFill>
                    <a:ea typeface="SimSun" panose="02010600030101010101" pitchFamily="2" charset="-122"/>
                  </a:rPr>
                  <a:t>beam</a:t>
                </a:r>
              </a:p>
            </p:txBody>
          </p:sp>
          <p:sp>
            <p:nvSpPr>
              <p:cNvPr id="18" name="AutoShape 15"/>
              <p:cNvSpPr>
                <a:spLocks noChangeArrowheads="1"/>
              </p:cNvSpPr>
              <p:nvPr/>
            </p:nvSpPr>
            <p:spPr bwMode="auto">
              <a:xfrm rot="16685032" flipH="1">
                <a:off x="1507484" y="2322684"/>
                <a:ext cx="305812" cy="302273"/>
              </a:xfrm>
              <a:custGeom>
                <a:avLst/>
                <a:gdLst>
                  <a:gd name="G0" fmla="+- 5017 0 0"/>
                  <a:gd name="G1" fmla="+- 21600 0 5017"/>
                  <a:gd name="G2" fmla="*/ 5017 1 2"/>
                  <a:gd name="G3" fmla="+- 21600 0 G2"/>
                  <a:gd name="G4" fmla="+/ 5017 21600 2"/>
                  <a:gd name="G5" fmla="+/ G1 0 2"/>
                  <a:gd name="G6" fmla="*/ 21600 21600 5017"/>
                  <a:gd name="G7" fmla="*/ G6 1 2"/>
                  <a:gd name="G8" fmla="+- 21600 0 G7"/>
                  <a:gd name="G9" fmla="*/ 21600 1 2"/>
                  <a:gd name="G10" fmla="+- 5017 0 G9"/>
                  <a:gd name="G11" fmla="?: G10 G8 0"/>
                  <a:gd name="G12" fmla="?: G10 G7 21600"/>
                  <a:gd name="T0" fmla="*/ 19091 w 21600"/>
                  <a:gd name="T1" fmla="*/ 10800 h 21600"/>
                  <a:gd name="T2" fmla="*/ 10800 w 21600"/>
                  <a:gd name="T3" fmla="*/ 21600 h 21600"/>
                  <a:gd name="T4" fmla="*/ 2509 w 21600"/>
                  <a:gd name="T5" fmla="*/ 10800 h 21600"/>
                  <a:gd name="T6" fmla="*/ 10800 w 21600"/>
                  <a:gd name="T7" fmla="*/ 0 h 21600"/>
                  <a:gd name="T8" fmla="*/ 4309 w 21600"/>
                  <a:gd name="T9" fmla="*/ 4309 h 21600"/>
                  <a:gd name="T10" fmla="*/ 17291 w 21600"/>
                  <a:gd name="T11" fmla="*/ 1729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017" y="21600"/>
                    </a:lnTo>
                    <a:lnTo>
                      <a:pt x="1658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900000" lon="2400000" rev="0"/>
                </a:camera>
                <a:lightRig rig="legacyFlat3" dir="r"/>
              </a:scene3d>
              <a:sp3d extrusionH="365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152823" y="954954"/>
                <a:ext cx="1088181" cy="244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5B92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435879" y="1381126"/>
                <a:ext cx="105480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5B92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altLang="zh-CN" sz="1400" b="1" dirty="0">
                    <a:ea typeface="SimSun" panose="02010600030101010101" pitchFamily="2" charset="-122"/>
                  </a:rPr>
                  <a:t>field cage</a:t>
                </a: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314658" y="1950360"/>
                <a:ext cx="109309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5B92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altLang="zh-CN" sz="1400" b="1" dirty="0">
                    <a:ea typeface="SimSun" panose="02010600030101010101" pitchFamily="2" charset="-122"/>
                  </a:rPr>
                  <a:t>readout chambers</a:t>
                </a: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H="1" flipV="1">
                <a:off x="1213278" y="2239365"/>
                <a:ext cx="241818" cy="10703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417294" y="3028105"/>
                <a:ext cx="688930" cy="6918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9" name="Group 26"/>
              <p:cNvGrpSpPr>
                <a:grpSpLocks/>
              </p:cNvGrpSpPr>
              <p:nvPr/>
            </p:nvGrpSpPr>
            <p:grpSpPr bwMode="auto">
              <a:xfrm rot="21109596">
                <a:off x="1584822" y="2049507"/>
                <a:ext cx="1088181" cy="132519"/>
                <a:chOff x="4176" y="1240"/>
                <a:chExt cx="864" cy="104"/>
              </a:xfrm>
            </p:grpSpPr>
            <p:sp>
              <p:nvSpPr>
                <p:cNvPr id="30" name="Oval 27" descr="Sphere"/>
                <p:cNvSpPr>
                  <a:spLocks noChangeAspect="1" noChangeArrowheads="1"/>
                </p:cNvSpPr>
                <p:nvPr/>
              </p:nvSpPr>
              <p:spPr bwMode="auto">
                <a:xfrm>
                  <a:off x="4704" y="1261"/>
                  <a:ext cx="69" cy="69"/>
                </a:xfrm>
                <a:prstGeom prst="ellipse">
                  <a:avLst/>
                </a:prstGeom>
                <a:pattFill prst="sphere">
                  <a:fgClr>
                    <a:srgbClr val="0000FF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hlink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" name="Oval 28" descr="Sphere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240"/>
                  <a:ext cx="104" cy="104"/>
                </a:xfrm>
                <a:prstGeom prst="ellipse">
                  <a:avLst/>
                </a:prstGeom>
                <a:pattFill prst="sphere">
                  <a:fgClr>
                    <a:srgbClr val="0000FF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hlink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" name="Oval 29" descr="Sphere"/>
                <p:cNvSpPr>
                  <a:spLocks noChangeArrowheads="1"/>
                </p:cNvSpPr>
                <p:nvPr/>
              </p:nvSpPr>
              <p:spPr bwMode="auto">
                <a:xfrm>
                  <a:off x="4992" y="1261"/>
                  <a:ext cx="48" cy="48"/>
                </a:xfrm>
                <a:prstGeom prst="ellipse">
                  <a:avLst/>
                </a:prstGeom>
                <a:pattFill prst="sphere">
                  <a:fgClr>
                    <a:srgbClr val="0000FF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hlink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176" y="1281"/>
                  <a:ext cx="816" cy="0"/>
                </a:xfrm>
                <a:prstGeom prst="line">
                  <a:avLst/>
                </a:prstGeom>
                <a:noFill/>
                <a:ln w="19050" cap="rnd">
                  <a:solidFill>
                    <a:srgbClr val="0000FF"/>
                  </a:solidFill>
                  <a:prstDash val="sysDot"/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grpSp>
            <p:nvGrpSpPr>
              <p:cNvPr id="34" name="Group 31"/>
              <p:cNvGrpSpPr>
                <a:grpSpLocks/>
              </p:cNvGrpSpPr>
              <p:nvPr/>
            </p:nvGrpSpPr>
            <p:grpSpPr bwMode="auto">
              <a:xfrm>
                <a:off x="475859" y="1935082"/>
                <a:ext cx="5152488" cy="1197764"/>
                <a:chOff x="720" y="1682"/>
                <a:chExt cx="4091" cy="940"/>
              </a:xfrm>
            </p:grpSpPr>
            <p:sp>
              <p:nvSpPr>
                <p:cNvPr id="35" name="AutoShape 32"/>
                <p:cNvSpPr>
                  <a:spLocks noChangeArrowheads="1"/>
                </p:cNvSpPr>
                <p:nvPr/>
              </p:nvSpPr>
              <p:spPr bwMode="auto">
                <a:xfrm>
                  <a:off x="2718" y="2016"/>
                  <a:ext cx="162" cy="198"/>
                </a:xfrm>
                <a:prstGeom prst="irregularSeal1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5B92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36" name="Group 33"/>
                <p:cNvGrpSpPr>
                  <a:grpSpLocks/>
                </p:cNvGrpSpPr>
                <p:nvPr/>
              </p:nvGrpSpPr>
              <p:grpSpPr bwMode="auto">
                <a:xfrm>
                  <a:off x="720" y="1682"/>
                  <a:ext cx="4091" cy="940"/>
                  <a:chOff x="720" y="1682"/>
                  <a:chExt cx="4091" cy="940"/>
                </a:xfrm>
              </p:grpSpPr>
              <p:sp>
                <p:nvSpPr>
                  <p:cNvPr id="37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9" y="2114"/>
                    <a:ext cx="2016" cy="432"/>
                  </a:xfrm>
                  <a:prstGeom prst="line">
                    <a:avLst/>
                  </a:prstGeom>
                  <a:noFill/>
                  <a:ln w="38100" cap="rnd">
                    <a:solidFill>
                      <a:srgbClr val="FF9933"/>
                    </a:solidFill>
                    <a:prstDash val="sysDot"/>
                    <a:miter lim="800000"/>
                    <a:headEnd type="none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95" y="1682"/>
                    <a:ext cx="2016" cy="432"/>
                  </a:xfrm>
                  <a:prstGeom prst="line">
                    <a:avLst/>
                  </a:prstGeom>
                  <a:noFill/>
                  <a:ln w="38100" cap="rnd">
                    <a:solidFill>
                      <a:srgbClr val="FF9933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562"/>
                    <a:ext cx="300" cy="60"/>
                  </a:xfrm>
                  <a:prstGeom prst="line">
                    <a:avLst/>
                  </a:prstGeom>
                  <a:noFill/>
                  <a:ln w="28575">
                    <a:solidFill>
                      <a:srgbClr val="FF99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07" y="1849"/>
                    <a:ext cx="270" cy="60"/>
                  </a:xfrm>
                  <a:prstGeom prst="line">
                    <a:avLst/>
                  </a:prstGeom>
                  <a:noFill/>
                  <a:ln w="28575">
                    <a:solidFill>
                      <a:srgbClr val="FF99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 rot="21066286" flipV="1">
                <a:off x="1801450" y="2429223"/>
                <a:ext cx="1088181" cy="25484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prstDash val="sysDot"/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42" name="Text Box 39"/>
              <p:cNvSpPr txBox="1">
                <a:spLocks noChangeArrowheads="1"/>
              </p:cNvSpPr>
              <p:nvPr/>
            </p:nvSpPr>
            <p:spPr bwMode="auto">
              <a:xfrm rot="21066286">
                <a:off x="1943770" y="2444514"/>
                <a:ext cx="406809" cy="220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dirty="0">
                    <a:solidFill>
                      <a:srgbClr val="0033CC"/>
                    </a:solidFill>
                    <a:ea typeface="SimSun" panose="02010600030101010101" pitchFamily="2" charset="-122"/>
                  </a:rPr>
                  <a:t>92us</a:t>
                </a:r>
              </a:p>
            </p:txBody>
          </p:sp>
        </p:grp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954113" y="700501"/>
              <a:ext cx="20728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5B92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zh-CN" sz="1400" b="1" dirty="0">
                  <a:ea typeface="SimSun" panose="02010600030101010101" pitchFamily="2" charset="-122"/>
                </a:rPr>
                <a:t>High Voltage electrode</a:t>
              </a:r>
            </a:p>
            <a:p>
              <a:pPr algn="ctr" eaLnBrk="1" hangingPunct="1">
                <a:lnSpc>
                  <a:spcPct val="100000"/>
                </a:lnSpc>
              </a:pPr>
              <a:r>
                <a:rPr lang="en-US" altLang="zh-CN" sz="1400" b="1" dirty="0">
                  <a:ea typeface="SimSun" panose="02010600030101010101" pitchFamily="2" charset="-122"/>
                </a:rPr>
                <a:t>(100 kV)</a:t>
              </a:r>
            </a:p>
          </p:txBody>
        </p:sp>
      </p:grp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4918986" y="739702"/>
            <a:ext cx="3852848" cy="3046988"/>
          </a:xfrm>
          <a:prstGeom prst="rect">
            <a:avLst/>
          </a:prstGeom>
          <a:solidFill>
            <a:schemeClr val="bg1"/>
          </a:solidFill>
          <a:ln w="12700">
            <a:solidFill>
              <a:srgbClr val="006600"/>
            </a:solidFill>
            <a:miter lim="800000"/>
            <a:headEnd/>
            <a:tailEnd type="none" w="sm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>
              <a:buSzPct val="80000"/>
              <a:buFontTx/>
              <a:buChar char="•"/>
            </a:pPr>
            <a:r>
              <a:rPr lang="zh-CN" altLang="en-US" sz="1600" dirty="0">
                <a:ea typeface="SimSun" panose="02010600030101010101" pitchFamily="2" charset="-122"/>
              </a:rPr>
              <a:t> </a:t>
            </a:r>
            <a:r>
              <a:rPr lang="en-US" altLang="zh-CN" sz="1600" dirty="0">
                <a:ea typeface="SimSun" panose="02010600030101010101" pitchFamily="2" charset="-122"/>
              </a:rPr>
              <a:t>845 &lt; r &lt; 2466 </a:t>
            </a:r>
            <a:r>
              <a:rPr lang="en-US" altLang="zh-CN" sz="1600" dirty="0" smtClean="0">
                <a:ea typeface="SimSun" panose="02010600030101010101" pitchFamily="2" charset="-122"/>
              </a:rPr>
              <a:t>mm</a:t>
            </a:r>
            <a:endParaRPr lang="en-US" altLang="zh-CN" sz="1600" dirty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ea typeface="SimSun" panose="02010600030101010101" pitchFamily="2" charset="-122"/>
              </a:rPr>
              <a:t>90 </a:t>
            </a:r>
            <a:r>
              <a:rPr lang="en-US" altLang="zh-CN" sz="1600" dirty="0">
                <a:ea typeface="SimSun" panose="02010600030101010101" pitchFamily="2" charset="-122"/>
              </a:rPr>
              <a:t>m</a:t>
            </a:r>
            <a:r>
              <a:rPr lang="en-US" altLang="zh-CN" sz="1600" baseline="30000" dirty="0">
                <a:ea typeface="SimSun" panose="02010600030101010101" pitchFamily="2" charset="-122"/>
              </a:rPr>
              <a:t>3 </a:t>
            </a:r>
            <a:r>
              <a:rPr lang="en-US" altLang="zh-CN" sz="1600" dirty="0" smtClean="0">
                <a:ea typeface="SimSun" panose="02010600030101010101" pitchFamily="2" charset="-122"/>
              </a:rPr>
              <a:t>drift </a:t>
            </a:r>
            <a:r>
              <a:rPr lang="en-US" altLang="zh-CN" sz="1600" dirty="0">
                <a:ea typeface="SimSun" panose="02010600030101010101" pitchFamily="2" charset="-122"/>
              </a:rPr>
              <a:t>gas </a:t>
            </a:r>
            <a:r>
              <a:rPr lang="en-US" altLang="zh-CN" sz="1600" dirty="0" smtClean="0">
                <a:ea typeface="SimSun" panose="02010600030101010101" pitchFamily="2" charset="-122"/>
              </a:rPr>
              <a:t>volume</a:t>
            </a:r>
          </a:p>
          <a:p>
            <a:pPr lvl="1">
              <a:buSzPct val="80000"/>
              <a:buFontTx/>
              <a:buChar char="•"/>
            </a:pPr>
            <a:r>
              <a:rPr lang="en-US" altLang="zh-CN" sz="1600" dirty="0" smtClean="0">
                <a:ea typeface="SimSun" panose="02010600030101010101" pitchFamily="2" charset="-122"/>
              </a:rPr>
              <a:t>Ne/CO</a:t>
            </a:r>
            <a:r>
              <a:rPr lang="en-US" altLang="zh-CN" sz="1600" baseline="-25000" dirty="0" smtClean="0">
                <a:ea typeface="SimSun" panose="02010600030101010101" pitchFamily="2" charset="-122"/>
              </a:rPr>
              <a:t>2</a:t>
            </a:r>
            <a:r>
              <a:rPr lang="en-US" altLang="zh-CN" sz="1600" dirty="0" smtClean="0">
                <a:ea typeface="SimSun" panose="02010600030101010101" pitchFamily="2" charset="-122"/>
              </a:rPr>
              <a:t> </a:t>
            </a:r>
            <a:r>
              <a:rPr lang="en-US" altLang="zh-CN" sz="1600" dirty="0">
                <a:ea typeface="SimSun" panose="02010600030101010101" pitchFamily="2" charset="-122"/>
              </a:rPr>
              <a:t>(</a:t>
            </a:r>
            <a:r>
              <a:rPr lang="en-US" altLang="zh-CN" sz="1600" dirty="0" smtClean="0">
                <a:ea typeface="SimSun" panose="02010600030101010101" pitchFamily="2" charset="-122"/>
              </a:rPr>
              <a:t>90/10) in RUN1</a:t>
            </a:r>
          </a:p>
          <a:p>
            <a:pPr lvl="1">
              <a:buSzPct val="80000"/>
              <a:buFontTx/>
              <a:buChar char="•"/>
            </a:pPr>
            <a:r>
              <a:rPr lang="en-US" altLang="zh-CN" sz="1600" dirty="0" err="1" smtClean="0">
                <a:ea typeface="SimSun" panose="02010600030101010101" pitchFamily="2" charset="-122"/>
              </a:rPr>
              <a:t>Ar</a:t>
            </a:r>
            <a:r>
              <a:rPr lang="en-US" altLang="zh-CN" sz="1600" dirty="0" smtClean="0">
                <a:ea typeface="SimSun" panose="02010600030101010101" pitchFamily="2" charset="-122"/>
              </a:rPr>
              <a:t>/CO</a:t>
            </a:r>
            <a:r>
              <a:rPr lang="en-US" altLang="zh-CN" sz="1600" baseline="-25000" dirty="0" smtClean="0">
                <a:ea typeface="SimSun" panose="02010600030101010101" pitchFamily="2" charset="-122"/>
              </a:rPr>
              <a:t>2</a:t>
            </a:r>
            <a:r>
              <a:rPr lang="en-US" altLang="zh-CN" sz="1600" dirty="0" smtClean="0">
                <a:ea typeface="SimSun" panose="02010600030101010101" pitchFamily="2" charset="-122"/>
              </a:rPr>
              <a:t> </a:t>
            </a:r>
            <a:r>
              <a:rPr lang="en-US" altLang="zh-CN" sz="1600" dirty="0">
                <a:ea typeface="SimSun" panose="02010600030101010101" pitchFamily="2" charset="-122"/>
              </a:rPr>
              <a:t>(90/10) in </a:t>
            </a:r>
            <a:r>
              <a:rPr lang="en-US" altLang="zh-CN" sz="1600" dirty="0" smtClean="0">
                <a:ea typeface="SimSun" panose="02010600030101010101" pitchFamily="2" charset="-122"/>
              </a:rPr>
              <a:t>RUN2</a:t>
            </a:r>
            <a:endParaRPr lang="en-US" altLang="zh-CN" sz="1600" dirty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 smtClean="0">
                <a:ea typeface="SimSun" panose="02010600030101010101" pitchFamily="2" charset="-122"/>
              </a:rPr>
              <a:t> e</a:t>
            </a:r>
            <a:r>
              <a:rPr lang="en-US" altLang="zh-CN" sz="1600" baseline="30000" dirty="0" smtClean="0">
                <a:ea typeface="SimSun" panose="02010600030101010101" pitchFamily="2" charset="-122"/>
              </a:rPr>
              <a:t>-</a:t>
            </a:r>
            <a:r>
              <a:rPr lang="en-US" altLang="zh-CN" sz="1600" dirty="0" smtClean="0">
                <a:ea typeface="SimSun" panose="02010600030101010101" pitchFamily="2" charset="-122"/>
              </a:rPr>
              <a:t> drift time ~ 100 </a:t>
            </a:r>
            <a:r>
              <a:rPr lang="en-US" altLang="zh-CN" sz="1600" dirty="0" err="1" smtClean="0">
                <a:latin typeface="Symbol" panose="05050102010706020507" pitchFamily="18" charset="2"/>
                <a:ea typeface="SimSun" panose="02010600030101010101" pitchFamily="2" charset="-122"/>
              </a:rPr>
              <a:t>m</a:t>
            </a:r>
            <a:r>
              <a:rPr lang="en-US" altLang="zh-CN" sz="1600" dirty="0" err="1" smtClean="0">
                <a:ea typeface="SimSun" panose="02010600030101010101" pitchFamily="2" charset="-122"/>
              </a:rPr>
              <a:t>s</a:t>
            </a:r>
            <a:endParaRPr lang="en-US" altLang="zh-CN" sz="1600" dirty="0" smtClean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ea typeface="SimSun" panose="02010600030101010101" pitchFamily="2" charset="-122"/>
              </a:rPr>
              <a:t>MWPC R/O </a:t>
            </a:r>
            <a:r>
              <a:rPr lang="en-US" altLang="zh-CN" sz="1600" dirty="0" smtClean="0">
                <a:ea typeface="SimSun" panose="02010600030101010101" pitchFamily="2" charset="-122"/>
              </a:rPr>
              <a:t>with IBF gating grid (10</a:t>
            </a:r>
            <a:r>
              <a:rPr lang="en-US" altLang="zh-CN" sz="1600" baseline="30000" dirty="0" smtClean="0">
                <a:ea typeface="SimSun" panose="02010600030101010101" pitchFamily="2" charset="-122"/>
              </a:rPr>
              <a:t>-5</a:t>
            </a:r>
            <a:r>
              <a:rPr lang="en-US" altLang="zh-CN" sz="1600" dirty="0" smtClean="0">
                <a:ea typeface="SimSun" panose="02010600030101010101" pitchFamily="2" charset="-122"/>
              </a:rPr>
              <a:t>) </a:t>
            </a:r>
          </a:p>
          <a:p>
            <a:pPr>
              <a:buSzPct val="80000"/>
              <a:buFontTx/>
              <a:buChar char="•"/>
            </a:pPr>
            <a:r>
              <a:rPr lang="en-US" altLang="zh-CN" sz="1600" dirty="0"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ea typeface="SimSun" panose="02010600030101010101" pitchFamily="2" charset="-122"/>
              </a:rPr>
              <a:t>R/O </a:t>
            </a:r>
            <a:r>
              <a:rPr lang="en-US" altLang="zh-CN" sz="1600" dirty="0">
                <a:ea typeface="SimSun" panose="02010600030101010101" pitchFamily="2" charset="-122"/>
              </a:rPr>
              <a:t>rate ~ 1 </a:t>
            </a:r>
            <a:r>
              <a:rPr lang="en-US" altLang="zh-CN" sz="1600" dirty="0" smtClean="0">
                <a:ea typeface="SimSun" panose="02010600030101010101" pitchFamily="2" charset="-122"/>
              </a:rPr>
              <a:t>kHz in pp and 200 Hz in </a:t>
            </a:r>
            <a:r>
              <a:rPr lang="en-US" altLang="zh-CN" sz="1600" dirty="0" err="1" smtClean="0">
                <a:ea typeface="SimSun" panose="02010600030101010101" pitchFamily="2" charset="-122"/>
              </a:rPr>
              <a:t>Pb-Pb</a:t>
            </a:r>
            <a:r>
              <a:rPr lang="en-US" altLang="zh-CN" sz="1600" dirty="0" smtClean="0">
                <a:ea typeface="SimSun" panose="02010600030101010101" pitchFamily="2" charset="-122"/>
              </a:rPr>
              <a:t>  </a:t>
            </a:r>
            <a:endParaRPr lang="en-US" altLang="zh-CN" sz="1600" dirty="0" smtClean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 smtClean="0">
                <a:ea typeface="SimSun" panose="02010600030101010101" pitchFamily="2" charset="-122"/>
              </a:rPr>
              <a:t>~560000 R/O </a:t>
            </a:r>
            <a:r>
              <a:rPr lang="en-US" altLang="zh-CN" sz="1600" dirty="0">
                <a:ea typeface="SimSun" panose="02010600030101010101" pitchFamily="2" charset="-122"/>
              </a:rPr>
              <a:t>pads of </a:t>
            </a:r>
            <a:r>
              <a:rPr lang="en-US" altLang="zh-CN" sz="1600" dirty="0" smtClean="0">
                <a:ea typeface="SimSun" panose="02010600030101010101" pitchFamily="2" charset="-122"/>
              </a:rPr>
              <a:t>4x7.5, 10,15 mm</a:t>
            </a:r>
            <a:r>
              <a:rPr lang="en-US" altLang="zh-CN" sz="1600" baseline="30000" dirty="0" smtClean="0">
                <a:ea typeface="SimSun" panose="02010600030101010101" pitchFamily="2" charset="-122"/>
              </a:rPr>
              <a:t>2</a:t>
            </a:r>
            <a:endParaRPr lang="en-US" altLang="zh-CN" sz="1600" dirty="0" smtClean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 smtClean="0"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ea typeface="SimSun" panose="02010600030101010101" pitchFamily="2" charset="-122"/>
              </a:rPr>
              <a:t>gas filtering and purity monitoring</a:t>
            </a:r>
          </a:p>
          <a:p>
            <a:pPr>
              <a:buSzPct val="80000"/>
              <a:buFontTx/>
              <a:buChar char="•"/>
            </a:pPr>
            <a:r>
              <a:rPr lang="en-US" altLang="zh-CN" sz="1600" dirty="0" smtClean="0">
                <a:ea typeface="SimSun" panose="02010600030101010101" pitchFamily="2" charset="-122"/>
              </a:rPr>
              <a:t> gain </a:t>
            </a:r>
            <a:r>
              <a:rPr lang="en-US" altLang="zh-CN" sz="1600" dirty="0" smtClean="0">
                <a:ea typeface="SimSun" panose="02010600030101010101" pitchFamily="2" charset="-122"/>
              </a:rPr>
              <a:t>equalization by </a:t>
            </a:r>
            <a:r>
              <a:rPr lang="en-US" altLang="zh-CN" sz="1600" baseline="30000" dirty="0" smtClean="0">
                <a:ea typeface="SimSun" panose="02010600030101010101" pitchFamily="2" charset="-122"/>
              </a:rPr>
              <a:t>83</a:t>
            </a:r>
            <a:r>
              <a:rPr lang="en-US" altLang="zh-CN" sz="1600" dirty="0" smtClean="0">
                <a:ea typeface="SimSun" panose="02010600030101010101" pitchFamily="2" charset="-122"/>
              </a:rPr>
              <a:t>Kr gas runs</a:t>
            </a:r>
            <a:endParaRPr lang="en-US" altLang="zh-CN" sz="1600" dirty="0" smtClean="0">
              <a:ea typeface="SimSun" panose="02010600030101010101" pitchFamily="2" charset="-122"/>
            </a:endParaRPr>
          </a:p>
          <a:p>
            <a:pPr>
              <a:buSzPct val="80000"/>
              <a:buFontTx/>
              <a:buChar char="•"/>
            </a:pPr>
            <a:r>
              <a:rPr lang="en-US" altLang="zh-CN" sz="1600" dirty="0"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ea typeface="SimSun" panose="02010600030101010101" pitchFamily="2" charset="-122"/>
              </a:rPr>
              <a:t>laser system for drift velocity calibration and distortion corrections</a:t>
            </a:r>
            <a:endParaRPr lang="en-US" altLang="zh-CN" sz="1600" dirty="0">
              <a:ea typeface="SimSun" panose="02010600030101010101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810" y="3786647"/>
            <a:ext cx="4432312" cy="30673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08" y="4080624"/>
            <a:ext cx="2875000" cy="27434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20408" y="374450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54698" y="384504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Pb-Pb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TPC 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0"/>
          <a:stretch/>
        </p:blipFill>
        <p:spPr>
          <a:xfrm>
            <a:off x="414732" y="646447"/>
            <a:ext cx="4949895" cy="3490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936" y="4412157"/>
            <a:ext cx="5730837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dirty="0" smtClean="0"/>
              <a:t>Excellent tracking and PID in high multiplicity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Space point resolution </a:t>
            </a:r>
            <a:r>
              <a:rPr lang="en-GB" dirty="0" err="1" smtClean="0"/>
              <a:t>σ</a:t>
            </a:r>
            <a:r>
              <a:rPr lang="en-GB" baseline="-25000" dirty="0" err="1" smtClean="0"/>
              <a:t>x</a:t>
            </a:r>
            <a:r>
              <a:rPr lang="en-GB" dirty="0" smtClean="0"/>
              <a:t>  ≈ 0.3 mm, </a:t>
            </a:r>
            <a:r>
              <a:rPr lang="en-GB" dirty="0" err="1" smtClean="0"/>
              <a:t>σ</a:t>
            </a:r>
            <a:r>
              <a:rPr lang="en-GB" baseline="-25000" dirty="0" err="1" smtClean="0"/>
              <a:t>y</a:t>
            </a:r>
            <a:r>
              <a:rPr lang="en-GB" dirty="0" smtClean="0"/>
              <a:t>  </a:t>
            </a:r>
            <a:r>
              <a:rPr lang="en-GB" dirty="0"/>
              <a:t>≈ </a:t>
            </a:r>
            <a:r>
              <a:rPr lang="en-GB" dirty="0" smtClean="0"/>
              <a:t>0.4 </a:t>
            </a:r>
            <a:r>
              <a:rPr lang="en-GB" dirty="0"/>
              <a:t>mm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Truncated mean	algorithm </a:t>
            </a:r>
            <a:r>
              <a:rPr lang="en-GB" dirty="0" smtClean="0"/>
              <a:t>60% (max </a:t>
            </a:r>
            <a:r>
              <a:rPr lang="en-GB" dirty="0"/>
              <a:t>159 clusters/track)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σ</a:t>
            </a:r>
            <a:r>
              <a:rPr lang="en-GB" baseline="-25000" dirty="0" err="1" smtClean="0"/>
              <a:t>dE</a:t>
            </a:r>
            <a:r>
              <a:rPr lang="en-GB" baseline="-25000" dirty="0" smtClean="0"/>
              <a:t>/dx</a:t>
            </a:r>
            <a:r>
              <a:rPr lang="en-GB" dirty="0" smtClean="0"/>
              <a:t>  </a:t>
            </a:r>
            <a:r>
              <a:rPr lang="en-GB" dirty="0"/>
              <a:t>≈ </a:t>
            </a:r>
            <a:r>
              <a:rPr lang="en-GB" dirty="0" smtClean="0"/>
              <a:t>5.2 </a:t>
            </a:r>
            <a:r>
              <a:rPr lang="en-GB" dirty="0"/>
              <a:t>% in </a:t>
            </a:r>
            <a:r>
              <a:rPr lang="en-GB" dirty="0" smtClean="0"/>
              <a:t>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σ</a:t>
            </a:r>
            <a:r>
              <a:rPr lang="en-GB" baseline="-25000" dirty="0" err="1" smtClean="0"/>
              <a:t>dE</a:t>
            </a:r>
            <a:r>
              <a:rPr lang="en-GB" baseline="-25000" dirty="0" smtClean="0"/>
              <a:t>/dx</a:t>
            </a:r>
            <a:r>
              <a:rPr lang="en-GB" dirty="0" smtClean="0"/>
              <a:t> </a:t>
            </a:r>
            <a:r>
              <a:rPr lang="en-GB" dirty="0"/>
              <a:t>≈ </a:t>
            </a:r>
            <a:r>
              <a:rPr lang="en-GB" dirty="0" smtClean="0"/>
              <a:t>6.5 </a:t>
            </a:r>
            <a:r>
              <a:rPr lang="en-GB" dirty="0"/>
              <a:t>% in central </a:t>
            </a:r>
            <a:r>
              <a:rPr lang="en-GB" dirty="0" err="1" smtClean="0"/>
              <a:t>Pb-Pb</a:t>
            </a:r>
            <a:r>
              <a:rPr lang="en-GB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Track-by-track PID @ p &lt;1 GeV/c</a:t>
            </a:r>
            <a:r>
              <a:rPr lang="en-GB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Statistical unfolding techniques @ p &gt; 1GeV/c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173" y="4071140"/>
            <a:ext cx="3103245" cy="2766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18" y="646447"/>
            <a:ext cx="4501960" cy="340929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6"/>
          <a:stretch/>
        </p:blipFill>
        <p:spPr>
          <a:xfrm>
            <a:off x="4484838" y="3470682"/>
            <a:ext cx="3524271" cy="3298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5"/>
          <a:stretch/>
        </p:blipFill>
        <p:spPr>
          <a:xfrm>
            <a:off x="8099259" y="3162681"/>
            <a:ext cx="4092741" cy="3581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PID by decay topology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221" y="1277843"/>
            <a:ext cx="2054896" cy="1837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3811"/>
            <a:ext cx="4654380" cy="3318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848" y="1225032"/>
            <a:ext cx="165055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smtClean="0"/>
              <a:t>kink: secondary vertex in TPC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772722" y="1408355"/>
            <a:ext cx="3236387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smtClean="0"/>
              <a:t>Hypernuclei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GreekC" panose="00000400000000000000" pitchFamily="2" charset="0"/>
              </a:rPr>
              <a:t>Vertex: ITS and TPC tracking, </a:t>
            </a:r>
            <a:r>
              <a:rPr lang="en-GB" dirty="0" err="1"/>
              <a:t>c</a:t>
            </a:r>
            <a:r>
              <a:rPr lang="en-GB" dirty="0" err="1">
                <a:latin typeface="Symbol" panose="05050102010706020507" pitchFamily="18" charset="2"/>
                <a:cs typeface="GreekC" panose="00000400000000000000" pitchFamily="2" charset="0"/>
              </a:rPr>
              <a:t>t</a:t>
            </a:r>
            <a:r>
              <a:rPr lang="en-GB" dirty="0">
                <a:latin typeface="Symbol" panose="05050102010706020507" pitchFamily="18" charset="2"/>
                <a:cs typeface="GreekC" panose="00000400000000000000" pitchFamily="2" charset="0"/>
              </a:rPr>
              <a:t> </a:t>
            </a:r>
            <a:r>
              <a:rPr lang="en-GB" dirty="0">
                <a:cs typeface="GreekC" panose="00000400000000000000" pitchFamily="2" charset="0"/>
              </a:rPr>
              <a:t>~ 8 </a:t>
            </a:r>
            <a:r>
              <a:rPr lang="en-GB" dirty="0" smtClean="0">
                <a:cs typeface="GreekC" panose="00000400000000000000" pitchFamily="2" charset="0"/>
              </a:rPr>
              <a:t>cm</a:t>
            </a:r>
            <a:endParaRPr lang="en-GB" baseline="30000" dirty="0" smtClean="0">
              <a:cs typeface="GreekC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30000" dirty="0" smtClean="0">
                <a:cs typeface="GreekC" panose="00000400000000000000" pitchFamily="2" charset="0"/>
              </a:rPr>
              <a:t>3</a:t>
            </a:r>
            <a:r>
              <a:rPr lang="en-GB" dirty="0" smtClean="0">
                <a:cs typeface="GreekC" panose="00000400000000000000" pitchFamily="2" charset="0"/>
              </a:rPr>
              <a:t>He and </a:t>
            </a:r>
            <a:r>
              <a:rPr lang="en-GB" dirty="0" smtClean="0">
                <a:latin typeface="Symbol" panose="05050102010706020507" pitchFamily="18" charset="2"/>
                <a:cs typeface="GreekC" panose="00000400000000000000" pitchFamily="2" charset="0"/>
              </a:rPr>
              <a:t>p</a:t>
            </a:r>
            <a:r>
              <a:rPr lang="en-GB" baseline="30000" dirty="0" smtClean="0">
                <a:cs typeface="GreekC" panose="00000400000000000000" pitchFamily="2" charset="0"/>
              </a:rPr>
              <a:t>-</a:t>
            </a:r>
            <a:r>
              <a:rPr lang="en-GB" dirty="0" smtClean="0">
                <a:cs typeface="GreekC" panose="00000400000000000000" pitchFamily="2" charset="0"/>
              </a:rPr>
              <a:t> ID by </a:t>
            </a:r>
            <a:r>
              <a:rPr lang="en-GB" dirty="0" err="1" smtClean="0">
                <a:cs typeface="GreekC" panose="00000400000000000000" pitchFamily="2" charset="0"/>
              </a:rPr>
              <a:t>dE</a:t>
            </a:r>
            <a:r>
              <a:rPr lang="en-GB" dirty="0" smtClean="0">
                <a:cs typeface="GreekC" panose="00000400000000000000" pitchFamily="2" charset="0"/>
              </a:rPr>
              <a:t>/dx in TPC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19532" y="1408355"/>
            <a:ext cx="345072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dirty="0" smtClean="0"/>
              <a:t>D</a:t>
            </a:r>
            <a:r>
              <a:rPr lang="en-GB" baseline="30000" dirty="0" smtClean="0"/>
              <a:t>0</a:t>
            </a:r>
            <a:r>
              <a:rPr lang="en-GB" dirty="0" smtClean="0"/>
              <a:t>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GreekC" panose="00000400000000000000" pitchFamily="2" charset="0"/>
              </a:rPr>
              <a:t>Vertex: ITS and TPC tracking,    </a:t>
            </a:r>
            <a:r>
              <a:rPr lang="en-GB" dirty="0" err="1" smtClean="0"/>
              <a:t>c</a:t>
            </a:r>
            <a:r>
              <a:rPr lang="en-GB" dirty="0" err="1" smtClean="0">
                <a:latin typeface="Symbol" panose="05050102010706020507" pitchFamily="18" charset="2"/>
                <a:cs typeface="GreekC" panose="00000400000000000000" pitchFamily="2" charset="0"/>
              </a:rPr>
              <a:t>t</a:t>
            </a:r>
            <a:r>
              <a:rPr lang="en-GB" dirty="0" smtClean="0">
                <a:latin typeface="Symbol" panose="05050102010706020507" pitchFamily="18" charset="2"/>
                <a:cs typeface="GreekC" panose="00000400000000000000" pitchFamily="2" charset="0"/>
              </a:rPr>
              <a:t> </a:t>
            </a:r>
            <a:r>
              <a:rPr lang="en-GB" dirty="0">
                <a:cs typeface="GreekC" panose="00000400000000000000" pitchFamily="2" charset="0"/>
              </a:rPr>
              <a:t>~ </a:t>
            </a:r>
            <a:r>
              <a:rPr lang="en-GB" dirty="0" smtClean="0">
                <a:cs typeface="GreekC" panose="00000400000000000000" pitchFamily="2" charset="0"/>
              </a:rPr>
              <a:t>123 </a:t>
            </a:r>
            <a:r>
              <a:rPr lang="en-GB" dirty="0" smtClean="0">
                <a:latin typeface="Symbol" panose="05050102010706020507" pitchFamily="18" charset="2"/>
                <a:cs typeface="GreekC" panose="00000400000000000000" pitchFamily="2" charset="0"/>
              </a:rPr>
              <a:t>m</a:t>
            </a:r>
            <a:r>
              <a:rPr lang="en-GB" dirty="0" smtClean="0">
                <a:cs typeface="GreekC" panose="00000400000000000000" pitchFamily="2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GreekC" panose="00000400000000000000" pitchFamily="2" charset="0"/>
              </a:rPr>
              <a:t>K</a:t>
            </a:r>
            <a:r>
              <a:rPr lang="en-GB" baseline="30000" dirty="0">
                <a:cs typeface="GreekC" panose="00000400000000000000" pitchFamily="2" charset="0"/>
              </a:rPr>
              <a:t>- (+)</a:t>
            </a:r>
            <a:r>
              <a:rPr lang="en-GB" dirty="0">
                <a:cs typeface="GreekC" panose="00000400000000000000" pitchFamily="2" charset="0"/>
              </a:rPr>
              <a:t> and </a:t>
            </a:r>
            <a:r>
              <a:rPr lang="en-GB" dirty="0">
                <a:latin typeface="Symbol" panose="05050102010706020507" pitchFamily="18" charset="2"/>
                <a:cs typeface="GreekC" panose="00000400000000000000" pitchFamily="2" charset="0"/>
              </a:rPr>
              <a:t>p</a:t>
            </a:r>
            <a:r>
              <a:rPr lang="en-GB" baseline="30000" dirty="0">
                <a:cs typeface="GreekC" panose="00000400000000000000" pitchFamily="2" charset="0"/>
              </a:rPr>
              <a:t>+ (-)</a:t>
            </a:r>
            <a:r>
              <a:rPr lang="en-GB" dirty="0">
                <a:cs typeface="GreekC" panose="00000400000000000000" pitchFamily="2" charset="0"/>
              </a:rPr>
              <a:t> ID by </a:t>
            </a:r>
            <a:r>
              <a:rPr lang="en-GB" dirty="0" err="1">
                <a:cs typeface="GreekC" panose="00000400000000000000" pitchFamily="2" charset="0"/>
              </a:rPr>
              <a:t>dE</a:t>
            </a:r>
            <a:r>
              <a:rPr lang="en-GB" dirty="0">
                <a:cs typeface="GreekC" panose="00000400000000000000" pitchFamily="2" charset="0"/>
              </a:rPr>
              <a:t>/dx in </a:t>
            </a:r>
            <a:r>
              <a:rPr lang="en-GB" dirty="0" smtClean="0">
                <a:cs typeface="GreekC" panose="00000400000000000000" pitchFamily="2" charset="0"/>
              </a:rPr>
              <a:t>TPC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99259" y="714967"/>
            <a:ext cx="3018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i="1" dirty="0"/>
              <a:t>arXiv:1709.00288v1  [</a:t>
            </a:r>
            <a:r>
              <a:rPr lang="en-GB" sz="1200" b="1" i="1" dirty="0" err="1"/>
              <a:t>nucl</a:t>
            </a:r>
            <a:r>
              <a:rPr lang="en-GB" sz="1200" b="1" i="1" dirty="0"/>
              <a:t>-ex]  1 Sep </a:t>
            </a:r>
            <a:r>
              <a:rPr lang="en-GB" sz="1200" b="1" i="1" dirty="0" smtClean="0"/>
              <a:t>2017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1" dirty="0"/>
              <a:t>Phys. </a:t>
            </a:r>
            <a:r>
              <a:rPr lang="fr-FR" sz="1200" b="1" i="1" dirty="0" err="1"/>
              <a:t>Lett</a:t>
            </a:r>
            <a:r>
              <a:rPr lang="fr-FR" sz="1200" b="1" i="1" dirty="0"/>
              <a:t>. B 754 (2016) </a:t>
            </a:r>
            <a:r>
              <a:rPr lang="fr-FR" sz="1200" b="1" i="1" dirty="0" smtClean="0"/>
              <a:t>360</a:t>
            </a:r>
            <a:endParaRPr lang="en-GB" sz="1200" b="1" i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2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TOF detector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2" y="668808"/>
            <a:ext cx="3579866" cy="235290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9432" y="3016698"/>
            <a:ext cx="4056880" cy="4766510"/>
            <a:chOff x="251792" y="719152"/>
            <a:chExt cx="5199176" cy="61722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792" y="719152"/>
              <a:ext cx="5199176" cy="4839629"/>
            </a:xfrm>
            <a:prstGeom prst="rect">
              <a:avLst/>
            </a:prstGeom>
          </p:spPr>
        </p:pic>
        <p:sp>
          <p:nvSpPr>
            <p:cNvPr id="5" name="Arc 4"/>
            <p:cNvSpPr/>
            <p:nvPr/>
          </p:nvSpPr>
          <p:spPr>
            <a:xfrm rot="16200000">
              <a:off x="919010" y="3168886"/>
              <a:ext cx="3847168" cy="3597961"/>
            </a:xfrm>
            <a:prstGeom prst="arc">
              <a:avLst>
                <a:gd name="adj1" fmla="val 15284689"/>
                <a:gd name="adj2" fmla="val 6313120"/>
              </a:avLst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Arc 5"/>
            <p:cNvSpPr/>
            <p:nvPr/>
          </p:nvSpPr>
          <p:spPr>
            <a:xfrm rot="16200000">
              <a:off x="854726" y="2842629"/>
              <a:ext cx="3965793" cy="4005470"/>
            </a:xfrm>
            <a:prstGeom prst="arc">
              <a:avLst>
                <a:gd name="adj1" fmla="val 15124164"/>
                <a:gd name="adj2" fmla="val 6610548"/>
              </a:avLst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842591" y="3044282"/>
              <a:ext cx="9939" cy="171656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11558" y="3657602"/>
              <a:ext cx="1181734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C000"/>
                  </a:solidFill>
                </a:rPr>
                <a:t>3.7 - 4.0 m</a:t>
              </a:r>
              <a:endParaRPr lang="en-GB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401" y="4001788"/>
            <a:ext cx="3087883" cy="2319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439" y="1209493"/>
            <a:ext cx="4989483" cy="55845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38263" y="5723326"/>
            <a:ext cx="981308" cy="414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073161" y="4214201"/>
            <a:ext cx="877226" cy="575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887476" y="662334"/>
            <a:ext cx="3394693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|</a:t>
            </a:r>
            <a:r>
              <a:rPr lang="en-GB" dirty="0" smtClean="0">
                <a:latin typeface="Symbol" panose="05050102010706020507" pitchFamily="18" charset="2"/>
              </a:rPr>
              <a:t>h</a:t>
            </a:r>
            <a:r>
              <a:rPr lang="en-GB" dirty="0" smtClean="0"/>
              <a:t>| &lt; 0.9, full </a:t>
            </a:r>
            <a:r>
              <a:rPr lang="en-GB" dirty="0"/>
              <a:t>𝜑 —&gt; 18 </a:t>
            </a:r>
            <a:r>
              <a:rPr lang="en-GB" dirty="0" err="1"/>
              <a:t>SuperModules</a:t>
            </a:r>
            <a:r>
              <a:rPr lang="en-GB" dirty="0"/>
              <a:t>(SM)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5 </a:t>
            </a:r>
            <a:r>
              <a:rPr lang="en-GB" dirty="0"/>
              <a:t>Modules each </a:t>
            </a:r>
            <a:r>
              <a:rPr lang="en-GB" dirty="0" smtClean="0"/>
              <a:t>SM, 15-19 </a:t>
            </a:r>
            <a:r>
              <a:rPr lang="en-GB" dirty="0"/>
              <a:t>MRPCs </a:t>
            </a:r>
            <a:r>
              <a:rPr lang="en-GB" dirty="0" smtClean="0"/>
              <a:t>(</a:t>
            </a:r>
            <a:r>
              <a:rPr lang="en-GB" dirty="0"/>
              <a:t>120x7.4 cm</a:t>
            </a:r>
            <a:r>
              <a:rPr lang="en-GB" baseline="30000" dirty="0"/>
              <a:t>2</a:t>
            </a:r>
            <a:r>
              <a:rPr lang="en-GB" dirty="0" smtClean="0"/>
              <a:t>) per module, 2.5x3.5 cm</a:t>
            </a:r>
            <a:r>
              <a:rPr lang="en-GB" baseline="30000" dirty="0" smtClean="0"/>
              <a:t>2</a:t>
            </a:r>
            <a:r>
              <a:rPr lang="en-GB" dirty="0" smtClean="0"/>
              <a:t> R/O 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total </a:t>
            </a:r>
            <a:r>
              <a:rPr lang="en-GB" dirty="0"/>
              <a:t>of </a:t>
            </a:r>
            <a:r>
              <a:rPr lang="en-GB" dirty="0" smtClean="0"/>
              <a:t>141 m</a:t>
            </a:r>
            <a:r>
              <a:rPr lang="en-GB" baseline="30000" dirty="0" smtClean="0"/>
              <a:t>2</a:t>
            </a:r>
            <a:r>
              <a:rPr lang="en-GB" dirty="0" smtClean="0"/>
              <a:t>, 152928 R/O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93% C2H2F2 + 7% SF6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ALICE </a:t>
            </a:r>
            <a:r>
              <a:rPr lang="en-GB" dirty="0"/>
              <a:t>TOF </a:t>
            </a:r>
            <a:r>
              <a:rPr lang="en-GB" dirty="0" smtClean="0"/>
              <a:t>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932" y="2785332"/>
            <a:ext cx="4121384" cy="4005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6003" y="677856"/>
            <a:ext cx="22199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err="1"/>
              <a:t>Eur</a:t>
            </a:r>
            <a:r>
              <a:rPr lang="fr-FR" sz="1400" b="1" i="1" dirty="0"/>
              <a:t>. Phys. J. Plus (2013) </a:t>
            </a:r>
            <a:r>
              <a:rPr lang="fr-FR" sz="1400" b="1" i="1" dirty="0" smtClean="0"/>
              <a:t>128</a:t>
            </a:r>
            <a:endParaRPr lang="en-GB" sz="1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30" y="1047188"/>
            <a:ext cx="5854017" cy="4076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003" y="5626573"/>
            <a:ext cx="333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30000" dirty="0" smtClean="0"/>
              <a:t>2</a:t>
            </a:r>
            <a:r>
              <a:rPr lang="en-GB" baseline="-25000" dirty="0" smtClean="0"/>
              <a:t>TOF</a:t>
            </a:r>
            <a:r>
              <a:rPr lang="en-GB" dirty="0" smtClean="0"/>
              <a:t>=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30000" dirty="0" smtClean="0"/>
              <a:t>2</a:t>
            </a:r>
            <a:r>
              <a:rPr lang="en-GB" baseline="-25000" dirty="0" smtClean="0"/>
              <a:t>MRPC </a:t>
            </a:r>
            <a:r>
              <a:rPr lang="en-GB" dirty="0" smtClean="0"/>
              <a:t>+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30000" dirty="0" smtClean="0"/>
              <a:t>2</a:t>
            </a:r>
            <a:r>
              <a:rPr lang="en-GB" baseline="-25000" dirty="0" smtClean="0"/>
              <a:t>TDC </a:t>
            </a:r>
            <a:r>
              <a:rPr lang="en-GB" dirty="0" smtClean="0"/>
              <a:t>+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30000" dirty="0" smtClean="0"/>
              <a:t>2</a:t>
            </a:r>
            <a:r>
              <a:rPr lang="en-GB" baseline="-25000" dirty="0" smtClean="0"/>
              <a:t>FEE </a:t>
            </a:r>
            <a:r>
              <a:rPr lang="en-GB" dirty="0" smtClean="0"/>
              <a:t>+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30000" dirty="0" smtClean="0"/>
              <a:t>2</a:t>
            </a:r>
            <a:r>
              <a:rPr lang="en-GB" baseline="-25000" dirty="0" smtClean="0"/>
              <a:t>Cal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 rot="16200000">
            <a:off x="2500082" y="4692600"/>
            <a:ext cx="268356" cy="17125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073016" y="5106159"/>
            <a:ext cx="112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GB" sz="1200" dirty="0" smtClean="0"/>
              <a:t>onstant terms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3448" y="719199"/>
            <a:ext cx="374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calibration procedure to correct time slewing at single channel level (see R. </a:t>
            </a:r>
            <a:r>
              <a:rPr lang="en-GB" dirty="0" err="1" smtClean="0"/>
              <a:t>Preghenella’s</a:t>
            </a:r>
            <a:r>
              <a:rPr lang="en-GB" dirty="0" smtClean="0"/>
              <a:t> talk)</a:t>
            </a:r>
            <a:endParaRPr lang="en-GB" dirty="0"/>
          </a:p>
        </p:txBody>
      </p:sp>
      <p:sp>
        <p:nvSpPr>
          <p:cNvPr id="13" name="Down Arrow 12"/>
          <p:cNvSpPr/>
          <p:nvPr/>
        </p:nvSpPr>
        <p:spPr>
          <a:xfrm>
            <a:off x="8627163" y="1674742"/>
            <a:ext cx="239625" cy="4969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289896" y="2290971"/>
            <a:ext cx="91416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400" dirty="0" smtClean="0"/>
              <a:t>56 </a:t>
            </a:r>
            <a:r>
              <a:rPr lang="en-GB" sz="2400" dirty="0" err="1" smtClean="0"/>
              <a:t>ps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Di Mauro (CERN) - Other PID methods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DC7D-3F31-4C19-868F-89A7846934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11609</TotalTime>
  <Words>3404</Words>
  <Application>Microsoft Office PowerPoint</Application>
  <PresentationFormat>Widescreen</PresentationFormat>
  <Paragraphs>515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SimSun</vt:lpstr>
      <vt:lpstr>Arial</vt:lpstr>
      <vt:lpstr>Calibri</vt:lpstr>
      <vt:lpstr>Calibri Light</vt:lpstr>
      <vt:lpstr>Cambria Math</vt:lpstr>
      <vt:lpstr>Century Gothic</vt:lpstr>
      <vt:lpstr>GreekC</vt:lpstr>
      <vt:lpstr>Symbol</vt:lpstr>
      <vt:lpstr>Wingdings</vt:lpstr>
      <vt:lpstr>Office Theme</vt:lpstr>
      <vt:lpstr>PID methods other than RICH </vt:lpstr>
      <vt:lpstr>PowerPoint Presentation</vt:lpstr>
      <vt:lpstr>The ALICE detector</vt:lpstr>
      <vt:lpstr>PID techniques in ALICE</vt:lpstr>
      <vt:lpstr>The ALICE Time Projection Chamber</vt:lpstr>
      <vt:lpstr>The ALICE TPC performance</vt:lpstr>
      <vt:lpstr>PID by decay topology</vt:lpstr>
      <vt:lpstr>The ALICE TOF detector</vt:lpstr>
      <vt:lpstr>The ALICE TOF performance</vt:lpstr>
      <vt:lpstr>The ALICE TOF performance</vt:lpstr>
      <vt:lpstr>The ALICE TRD detector</vt:lpstr>
      <vt:lpstr>The ALICE TRD detector performance</vt:lpstr>
      <vt:lpstr>The ALICE TRD e-trigger performance</vt:lpstr>
      <vt:lpstr>Combined PID in ALICE: Bayesian approach</vt:lpstr>
      <vt:lpstr>The ALICE Upgrade in LS2 (2019-2020)</vt:lpstr>
      <vt:lpstr>ALICE TPC Upgrade</vt:lpstr>
      <vt:lpstr>PowerPoint Presentation</vt:lpstr>
      <vt:lpstr>A challenging future</vt:lpstr>
      <vt:lpstr>4D tracking</vt:lpstr>
      <vt:lpstr>4D Ultra Fast Silicon Detectors</vt:lpstr>
      <vt:lpstr>CMS Endcap Timing Layer</vt:lpstr>
      <vt:lpstr>CMS Barrel Timing Layer</vt:lpstr>
      <vt:lpstr>The ATLAS High-Granularity Timing Detector</vt:lpstr>
      <vt:lpstr>The LHCb TORCH detector</vt:lpstr>
      <vt:lpstr>The PANDA TOF detector</vt:lpstr>
      <vt:lpstr>The CBM TOF wall</vt:lpstr>
      <vt:lpstr>Neural networks for MRPC time reconstruction</vt:lpstr>
      <vt:lpstr>TPC for International Large Detector at ILC</vt:lpstr>
      <vt:lpstr>TPC for International Large Detector at ILC</vt:lpstr>
      <vt:lpstr>GEM-TPC with combined electronic and optical R/O</vt:lpstr>
      <vt:lpstr>TR “imaging” using silicon sensors</vt:lpstr>
      <vt:lpstr>PICOSEC</vt:lpstr>
      <vt:lpstr>3D Digital SiPM</vt:lpstr>
      <vt:lpstr>Conclusions</vt:lpstr>
      <vt:lpstr>PowerPoint Presentation</vt:lpstr>
      <vt:lpstr>PID basics</vt:lpstr>
      <vt:lpstr>PID basics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PID methods other than those based on Cherenkov radiation</dc:title>
  <dc:creator>Antonello Di Mauro</dc:creator>
  <cp:lastModifiedBy>Antonello Di Mauro</cp:lastModifiedBy>
  <cp:revision>435</cp:revision>
  <dcterms:created xsi:type="dcterms:W3CDTF">2018-06-28T16:11:50Z</dcterms:created>
  <dcterms:modified xsi:type="dcterms:W3CDTF">2018-07-31T22:44:47Z</dcterms:modified>
</cp:coreProperties>
</file>