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.xml" ContentType="application/vnd.openxmlformats-officedocument.presentationml.tags+xml"/>
  <Override PartName="/ppt/notesSlides/notesSlide30.xml" ContentType="application/vnd.openxmlformats-officedocument.presentationml.notesSlide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notesSlides/notesSlide37.xml" ContentType="application/vnd.openxmlformats-officedocument.presentationml.notesSlide+xml"/>
  <Override PartName="/ppt/tags/tag7.xml" ContentType="application/vnd.openxmlformats-officedocument.presentationml.tags+xml"/>
  <Override PartName="/ppt/notesSlides/notesSlide38.xml" ContentType="application/vnd.openxmlformats-officedocument.presentationml.notesSlide+xml"/>
  <Override PartName="/ppt/tags/tag8.xml" ContentType="application/vnd.openxmlformats-officedocument.presentationml.tags+xml"/>
  <Override PartName="/ppt/notesSlides/notesSlide39.xml" ContentType="application/vnd.openxmlformats-officedocument.presentationml.notesSlide+xml"/>
  <Override PartName="/ppt/tags/tag9.xml" ContentType="application/vnd.openxmlformats-officedocument.presentationml.tags+xml"/>
  <Override PartName="/ppt/notesSlides/notesSlide40.xml" ContentType="application/vnd.openxmlformats-officedocument.presentationml.notesSlide+xml"/>
  <Override PartName="/ppt/tags/tag10.xml" ContentType="application/vnd.openxmlformats-officedocument.presentationml.tags+xml"/>
  <Override PartName="/ppt/notesSlides/notesSlide41.xml" ContentType="application/vnd.openxmlformats-officedocument.presentationml.notesSlide+xml"/>
  <Override PartName="/ppt/tags/tag11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59"/>
  </p:notesMasterIdLst>
  <p:handoutMasterIdLst>
    <p:handoutMasterId r:id="rId60"/>
  </p:handoutMasterIdLst>
  <p:sldIdLst>
    <p:sldId id="296" r:id="rId2"/>
    <p:sldId id="301" r:id="rId3"/>
    <p:sldId id="298" r:id="rId4"/>
    <p:sldId id="456" r:id="rId5"/>
    <p:sldId id="458" r:id="rId6"/>
    <p:sldId id="459" r:id="rId7"/>
    <p:sldId id="460" r:id="rId8"/>
    <p:sldId id="461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62" r:id="rId19"/>
    <p:sldId id="490" r:id="rId20"/>
    <p:sldId id="491" r:id="rId21"/>
    <p:sldId id="492" r:id="rId22"/>
    <p:sldId id="463" r:id="rId23"/>
    <p:sldId id="495" r:id="rId24"/>
    <p:sldId id="496" r:id="rId25"/>
    <p:sldId id="497" r:id="rId26"/>
    <p:sldId id="464" r:id="rId27"/>
    <p:sldId id="465" r:id="rId28"/>
    <p:sldId id="494" r:id="rId29"/>
    <p:sldId id="467" r:id="rId30"/>
    <p:sldId id="468" r:id="rId31"/>
    <p:sldId id="411" r:id="rId32"/>
    <p:sldId id="469" r:id="rId33"/>
    <p:sldId id="471" r:id="rId34"/>
    <p:sldId id="473" r:id="rId35"/>
    <p:sldId id="475" r:id="rId36"/>
    <p:sldId id="476" r:id="rId37"/>
    <p:sldId id="477" r:id="rId38"/>
    <p:sldId id="478" r:id="rId39"/>
    <p:sldId id="479" r:id="rId40"/>
    <p:sldId id="498" r:id="rId41"/>
    <p:sldId id="414" r:id="rId42"/>
    <p:sldId id="412" r:id="rId43"/>
    <p:sldId id="415" r:id="rId44"/>
    <p:sldId id="480" r:id="rId45"/>
    <p:sldId id="417" r:id="rId46"/>
    <p:sldId id="418" r:id="rId47"/>
    <p:sldId id="454" r:id="rId48"/>
    <p:sldId id="423" r:id="rId49"/>
    <p:sldId id="424" r:id="rId50"/>
    <p:sldId id="425" r:id="rId51"/>
    <p:sldId id="432" r:id="rId52"/>
    <p:sldId id="453" r:id="rId53"/>
    <p:sldId id="435" r:id="rId54"/>
    <p:sldId id="439" r:id="rId55"/>
    <p:sldId id="440" r:id="rId56"/>
    <p:sldId id="445" r:id="rId57"/>
    <p:sldId id="443" r:id="rId58"/>
  </p:sldIdLst>
  <p:sldSz cx="9144000" cy="6858000" type="screen4x3"/>
  <p:notesSz cx="6797675" cy="9928225"/>
  <p:custDataLst>
    <p:tags r:id="rId61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9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EDEDEA"/>
    <a:srgbClr val="000685"/>
    <a:srgbClr val="776862"/>
    <a:srgbClr val="75635F"/>
    <a:srgbClr val="7B6D64"/>
    <a:srgbClr val="0000FF"/>
    <a:srgbClr val="7C6B63"/>
    <a:srgbClr val="3B3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3" autoAdjust="0"/>
    <p:restoredTop sz="95411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320" y="58"/>
      </p:cViewPr>
      <p:guideLst>
        <p:guide orient="horz" pos="3619"/>
        <p:guide pos="3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-2717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30.07.2018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30.07.2018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961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138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95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269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86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76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211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524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96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00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8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440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131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55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956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641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356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635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01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809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21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016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2815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39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529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434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212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712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095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372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38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81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671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0457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0496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642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641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902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40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780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82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24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1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4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8783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  <p:sldLayoutId id="2147484121" r:id="rId10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6.jpg"/><Relationship Id="rId5" Type="http://schemas.openxmlformats.org/officeDocument/2006/relationships/image" Target="../media/image51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8.PNG"/><Relationship Id="rId5" Type="http://schemas.openxmlformats.org/officeDocument/2006/relationships/image" Target="../media/image51.png"/><Relationship Id="rId4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9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2845838"/>
            <a:ext cx="5421328" cy="13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 Katz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Erlangen Centre for Astroparticle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Friedrich-Alexander University of Erlangen-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Nürnberg</a:t>
            </a:r>
            <a:endParaRPr lang="en-GB" sz="1800" dirty="0" smtClean="0">
              <a:solidFill>
                <a:schemeClr val="bg1"/>
              </a:solidFill>
              <a:latin typeface="Helvetica Neue" charset="0"/>
              <a:cs typeface="Arial" charset="0"/>
            </a:endParaRP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30 July 2018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293132"/>
            <a:ext cx="8677469" cy="15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dirty="0" smtClean="0">
                <a:solidFill>
                  <a:schemeClr val="bg1"/>
                </a:solidFill>
              </a:rPr>
              <a:t>Cherenkov light </a:t>
            </a:r>
            <a:r>
              <a:rPr lang="en-GB" sz="3600" dirty="0">
                <a:solidFill>
                  <a:schemeClr val="bg1"/>
                </a:solidFill>
              </a:rPr>
              <a:t>imaging in </a:t>
            </a:r>
            <a:r>
              <a:rPr lang="en-GB" sz="3600" dirty="0" smtClean="0">
                <a:solidFill>
                  <a:schemeClr val="bg1"/>
                </a:solidFill>
              </a:rPr>
              <a:t/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Astroparticle </a:t>
            </a:r>
            <a:r>
              <a:rPr lang="en-GB" sz="3600" dirty="0">
                <a:solidFill>
                  <a:schemeClr val="bg1"/>
                </a:solidFill>
              </a:rPr>
              <a:t>Physics</a:t>
            </a:r>
            <a:endParaRPr lang="de-DE" sz="3600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373224" y="292359"/>
            <a:ext cx="8425543" cy="2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RICH 2018, Moscow, 30 July – </a:t>
            </a:r>
            <a:r>
              <a:rPr lang="en-GB" sz="1800" dirty="0">
                <a:solidFill>
                  <a:schemeClr val="bg1"/>
                </a:solidFill>
              </a:rPr>
              <a:t>4</a:t>
            </a:r>
            <a:r>
              <a:rPr lang="en-GB" sz="1800" dirty="0" smtClean="0">
                <a:solidFill>
                  <a:schemeClr val="bg1"/>
                </a:solidFill>
              </a:rPr>
              <a:t> August 2018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grpSp>
        <p:nvGrpSpPr>
          <p:cNvPr id="25" name="Group 24"/>
          <p:cNvGrpSpPr/>
          <p:nvPr/>
        </p:nvGrpSpPr>
        <p:grpSpPr>
          <a:xfrm>
            <a:off x="260669" y="952401"/>
            <a:ext cx="8750808" cy="5540006"/>
            <a:chOff x="271839" y="868732"/>
            <a:chExt cx="8750808" cy="5540006"/>
          </a:xfrm>
        </p:grpSpPr>
        <p:grpSp>
          <p:nvGrpSpPr>
            <p:cNvPr id="22" name="Group 21"/>
            <p:cNvGrpSpPr/>
            <p:nvPr/>
          </p:nvGrpSpPr>
          <p:grpSpPr>
            <a:xfrm>
              <a:off x="271839" y="868732"/>
              <a:ext cx="8750808" cy="5540006"/>
              <a:chOff x="367634" y="1919654"/>
              <a:chExt cx="8750808" cy="554000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67634" y="1919654"/>
                <a:ext cx="8750808" cy="5540006"/>
                <a:chOff x="318104" y="732803"/>
                <a:chExt cx="8750808" cy="554000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459" y="916746"/>
                  <a:ext cx="8733453" cy="5356063"/>
                </a:xfrm>
                <a:prstGeom prst="rect">
                  <a:avLst/>
                </a:prstGeom>
              </p:spPr>
            </p:pic>
            <p:sp>
              <p:nvSpPr>
                <p:cNvPr id="3" name="Rectangular Callout 2"/>
                <p:cNvSpPr/>
                <p:nvPr/>
              </p:nvSpPr>
              <p:spPr>
                <a:xfrm rot="16200000">
                  <a:off x="2324769" y="3679288"/>
                  <a:ext cx="1456588" cy="3456711"/>
                </a:xfrm>
                <a:prstGeom prst="wedgeRectCallout">
                  <a:avLst>
                    <a:gd name="adj1" fmla="val 185834"/>
                    <a:gd name="adj2" fmla="val 36530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ular Callout 8"/>
                <p:cNvSpPr/>
                <p:nvPr/>
              </p:nvSpPr>
              <p:spPr>
                <a:xfrm rot="16200000">
                  <a:off x="4639800" y="187844"/>
                  <a:ext cx="1451686" cy="2980355"/>
                </a:xfrm>
                <a:prstGeom prst="wedgeRectCallout">
                  <a:avLst>
                    <a:gd name="adj1" fmla="val -70285"/>
                    <a:gd name="adj2" fmla="val -3568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ular Callout 9"/>
                <p:cNvSpPr/>
                <p:nvPr/>
              </p:nvSpPr>
              <p:spPr>
                <a:xfrm rot="16200000">
                  <a:off x="5891599" y="3919918"/>
                  <a:ext cx="1451686" cy="2980355"/>
                </a:xfrm>
                <a:prstGeom prst="wedgeRectCallout">
                  <a:avLst>
                    <a:gd name="adj1" fmla="val 74989"/>
                    <a:gd name="adj2" fmla="val -50684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ular Callout 10"/>
                <p:cNvSpPr/>
                <p:nvPr/>
              </p:nvSpPr>
              <p:spPr>
                <a:xfrm rot="16200000">
                  <a:off x="1082439" y="-31532"/>
                  <a:ext cx="1451686" cy="2980355"/>
                </a:xfrm>
                <a:prstGeom prst="wedgeRectCallout">
                  <a:avLst>
                    <a:gd name="adj1" fmla="val -77916"/>
                    <a:gd name="adj2" fmla="val 15865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4298" y="988053"/>
                  <a:ext cx="948524" cy="130554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162" y="863208"/>
                  <a:ext cx="1190874" cy="119087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7093" y="4843327"/>
                  <a:ext cx="1229509" cy="108232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207" y="4972645"/>
                  <a:ext cx="1323751" cy="86999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5050146" y="1176826"/>
                  <a:ext cx="115929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MAGIC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2004 –</a:t>
                  </a:r>
                </a:p>
                <a:p>
                  <a:r>
                    <a:rPr lang="en-GB" sz="1800" dirty="0" smtClean="0"/>
                    <a:t>La Palma</a:t>
                  </a:r>
                  <a:endParaRPr lang="en-GB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26668" y="4968384"/>
                  <a:ext cx="109517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H.E.S.S.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2003 –</a:t>
                  </a:r>
                </a:p>
                <a:p>
                  <a:r>
                    <a:rPr lang="en-GB" sz="1800" dirty="0" smtClean="0"/>
                    <a:t>Namibia</a:t>
                  </a:r>
                  <a:endParaRPr lang="en-GB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695360" y="937603"/>
                  <a:ext cx="150554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Veritas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2007 – </a:t>
                  </a:r>
                </a:p>
                <a:p>
                  <a:r>
                    <a:rPr lang="en-GB" sz="1800" dirty="0" smtClean="0"/>
                    <a:t>Arizona/USA</a:t>
                  </a:r>
                  <a:endParaRPr lang="en-GB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971968" y="4845944"/>
                  <a:ext cx="182680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u="sng" dirty="0" smtClean="0"/>
                    <a:t>CTA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~2021 – </a:t>
                  </a:r>
                </a:p>
                <a:p>
                  <a:r>
                    <a:rPr lang="en-GB" sz="1800" dirty="0" smtClean="0"/>
                    <a:t>Chile/</a:t>
                  </a:r>
                  <a:r>
                    <a:rPr lang="en-GB" sz="1800" dirty="0" err="1" smtClean="0"/>
                    <a:t>Paranal</a:t>
                  </a:r>
                  <a:r>
                    <a:rPr lang="en-GB" sz="1800" dirty="0" smtClean="0"/>
                    <a:t> + La Palma</a:t>
                  </a:r>
                  <a:endParaRPr lang="en-GB" sz="1800" dirty="0"/>
                </a:p>
              </p:txBody>
            </p:sp>
          </p:grpSp>
          <p:sp>
            <p:nvSpPr>
              <p:cNvPr id="16" name="Isosceles Triangle 15"/>
              <p:cNvSpPr/>
              <p:nvPr/>
            </p:nvSpPr>
            <p:spPr>
              <a:xfrm rot="8931388">
                <a:off x="2527898" y="5659842"/>
                <a:ext cx="745324" cy="233692"/>
              </a:xfrm>
              <a:prstGeom prst="triangle">
                <a:avLst>
                  <a:gd name="adj" fmla="val 44455"/>
                </a:avLst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10800000">
              <a:off x="2396174" y="4789502"/>
              <a:ext cx="505819" cy="45719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5113755" y="2981046"/>
            <a:ext cx="3482558" cy="707886"/>
          </a:xfrm>
          <a:prstGeom prst="rect">
            <a:avLst/>
          </a:prstGeom>
          <a:solidFill>
            <a:srgbClr val="EDEDEA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Also:</a:t>
            </a:r>
          </a:p>
          <a:p>
            <a:r>
              <a:rPr lang="en-GB" sz="2000" dirty="0" smtClean="0"/>
              <a:t>FACT/M@TE: Monitoring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9512" y="3652814"/>
            <a:ext cx="3822650" cy="677108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SHALON: v-induced </a:t>
            </a:r>
            <a:r>
              <a:rPr lang="en-GB" sz="2000" dirty="0" smtClean="0"/>
              <a:t>showers</a:t>
            </a:r>
            <a:endParaRPr lang="en-GB" sz="2000" dirty="0" smtClean="0">
              <a:solidFill>
                <a:srgbClr val="008000"/>
              </a:solidFill>
            </a:endParaRPr>
          </a:p>
          <a:p>
            <a:r>
              <a:rPr lang="en-GB" sz="1800" b="1" dirty="0" smtClean="0">
                <a:solidFill>
                  <a:srgbClr val="008000"/>
                </a:solidFill>
              </a:rPr>
              <a:t>See presentation by V. </a:t>
            </a:r>
            <a:r>
              <a:rPr lang="en-GB" sz="1800" b="1" dirty="0" err="1" smtClean="0">
                <a:solidFill>
                  <a:srgbClr val="008000"/>
                </a:solidFill>
              </a:rPr>
              <a:t>Sinitsyna</a:t>
            </a:r>
            <a:endParaRPr lang="en-GB" sz="1800" b="1" dirty="0">
              <a:solidFill>
                <a:srgbClr val="008000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IACT world map 2018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58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Example: The H.E.S.S. telescope in Namibia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6405064" y="4788654"/>
            <a:ext cx="266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Energy range: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100 GeV – some PeV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(“high-energy”, HE)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rcRect t="8273"/>
          <a:stretch>
            <a:fillRect/>
          </a:stretch>
        </p:blipFill>
        <p:spPr>
          <a:xfrm>
            <a:off x="-1" y="924128"/>
            <a:ext cx="9144001" cy="55724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4x 100 m2 mirror area (since 2003) energy threshold ~ 100 GeV…"/>
          <p:cNvSpPr txBox="1">
            <a:spLocks/>
          </p:cNvSpPr>
          <p:nvPr/>
        </p:nvSpPr>
        <p:spPr bwMode="auto">
          <a:xfrm>
            <a:off x="131564" y="1296458"/>
            <a:ext cx="7714132" cy="311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Lucida Grande" charset="0"/>
              <a:buChar char="•"/>
              <a:defRPr sz="2700" b="1">
                <a:solidFill>
                  <a:srgbClr val="FFFFFF"/>
                </a:solidFill>
              </a:defRPr>
            </a:pPr>
            <a:r>
              <a:rPr lang="en-GB" sz="2400" b="1" dirty="0" smtClean="0">
                <a:solidFill>
                  <a:srgbClr val="FFFFFF"/>
                </a:solidFill>
              </a:rPr>
              <a:t>4x 100 m</a:t>
            </a:r>
            <a:r>
              <a:rPr lang="en-GB" sz="2400" b="1" baseline="30000" dirty="0" smtClean="0">
                <a:solidFill>
                  <a:srgbClr val="FFFFFF"/>
                </a:solidFill>
              </a:rPr>
              <a:t>2</a:t>
            </a:r>
            <a:r>
              <a:rPr lang="en-GB" sz="2400" b="1" dirty="0" smtClean="0">
                <a:solidFill>
                  <a:srgbClr val="FFFFFF"/>
                </a:solidFill>
              </a:rPr>
              <a:t> mirror area (since 2003)</a:t>
            </a:r>
            <a:br>
              <a:rPr lang="en-GB" sz="2400" b="1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energy threshold ~ 100 GeV</a:t>
            </a:r>
          </a:p>
          <a:p>
            <a:pPr marL="228600" indent="-228600">
              <a:buFont typeface="Lucida Grande" charset="0"/>
              <a:buChar char="•"/>
              <a:defRPr sz="2700" b="1">
                <a:solidFill>
                  <a:srgbClr val="FFFFFF"/>
                </a:solidFill>
              </a:defRPr>
            </a:pPr>
            <a:r>
              <a:rPr lang="en-GB" sz="2400" b="1" dirty="0" smtClean="0">
                <a:solidFill>
                  <a:srgbClr val="FFFFFF"/>
                </a:solidFill>
              </a:rPr>
              <a:t>1x 600 m</a:t>
            </a:r>
            <a:r>
              <a:rPr lang="en-GB" sz="2400" b="1" baseline="30000" dirty="0" smtClean="0">
                <a:solidFill>
                  <a:srgbClr val="FFFFFF"/>
                </a:solidFill>
              </a:rPr>
              <a:t>2</a:t>
            </a:r>
            <a:r>
              <a:rPr lang="en-GB" sz="2400" b="1" dirty="0" smtClean="0">
                <a:solidFill>
                  <a:srgbClr val="FFFFFF"/>
                </a:solidFill>
              </a:rPr>
              <a:t> mirror area (since 2012)</a:t>
            </a:r>
            <a:br>
              <a:rPr lang="en-GB" sz="2400" b="1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energy threshold ~ 50 GeV</a:t>
            </a:r>
            <a:endParaRPr lang="en-GB" sz="2400" b="1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76868" y="4788658"/>
            <a:ext cx="6419268" cy="558288"/>
            <a:chOff x="2247900" y="7221835"/>
            <a:chExt cx="9441260" cy="931720"/>
          </a:xfrm>
        </p:grpSpPr>
        <p:sp>
          <p:nvSpPr>
            <p:cNvPr id="19" name="Line"/>
            <p:cNvSpPr/>
            <p:nvPr/>
          </p:nvSpPr>
          <p:spPr>
            <a:xfrm flipV="1">
              <a:off x="2247900" y="7221835"/>
              <a:ext cx="9441260" cy="817265"/>
            </a:xfrm>
            <a:prstGeom prst="line">
              <a:avLst/>
            </a:prstGeom>
            <a:ln w="63500">
              <a:solidFill>
                <a:srgbClr val="FF0000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0" name="120 m"/>
            <p:cNvSpPr txBox="1"/>
            <p:nvPr/>
          </p:nvSpPr>
          <p:spPr>
            <a:xfrm>
              <a:off x="6801686" y="7630468"/>
              <a:ext cx="1146253" cy="523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 i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120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image86.jpeg" descr="image86.jpeg"/>
          <p:cNvPicPr>
            <a:picLocks noChangeAspect="1"/>
          </p:cNvPicPr>
          <p:nvPr/>
        </p:nvPicPr>
        <p:blipFill>
          <a:blip r:embed="rId2">
            <a:extLst/>
          </a:blip>
          <a:srcRect r="4760"/>
          <a:stretch>
            <a:fillRect/>
          </a:stretch>
        </p:blipFill>
        <p:spPr>
          <a:xfrm>
            <a:off x="0" y="-6879"/>
            <a:ext cx="9183253" cy="686487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H.E.S.S. survey of the inner Galaxy"/>
          <p:cNvSpPr txBox="1">
            <a:spLocks noGrp="1"/>
          </p:cNvSpPr>
          <p:nvPr>
            <p:ph type="title" idx="4294967295"/>
          </p:nvPr>
        </p:nvSpPr>
        <p:spPr>
          <a:xfrm>
            <a:off x="766658" y="136245"/>
            <a:ext cx="6556980" cy="538014"/>
          </a:xfrm>
          <a:prstGeom prst="rect">
            <a:avLst/>
          </a:prstGeom>
        </p:spPr>
        <p:txBody>
          <a:bodyPr vert="horz" wrap="square" lIns="32906" tIns="32906" rIns="32906" bIns="32906" numCol="1" anchor="ctr" anchorCtr="0" compatLnSpc="1">
            <a:prstTxWarp prst="textNoShape">
              <a:avLst/>
            </a:prstTxWarp>
          </a:bodyPr>
          <a:lstStyle>
            <a:lvl1pPr defTabSz="579888">
              <a:lnSpc>
                <a:spcPts val="3400"/>
              </a:lnSpc>
              <a:spcBef>
                <a:spcPts val="0"/>
              </a:spcBef>
              <a:defRPr sz="3400" b="1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H.E.S.S. survey of the inner Galaxy</a:t>
            </a:r>
          </a:p>
        </p:txBody>
      </p:sp>
      <p:sp>
        <p:nvSpPr>
          <p:cNvPr id="539" name="H.E.S.S. legacy project:…"/>
          <p:cNvSpPr txBox="1">
            <a:spLocks noGrp="1"/>
          </p:cNvSpPr>
          <p:nvPr>
            <p:ph type="body" sz="quarter" idx="4294967295"/>
          </p:nvPr>
        </p:nvSpPr>
        <p:spPr>
          <a:xfrm>
            <a:off x="3258766" y="4088968"/>
            <a:ext cx="5885234" cy="1196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SzTx/>
              <a:buNone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H.E.S.S. legacy project:</a:t>
            </a:r>
          </a:p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FontTx/>
              <a:buChar char="•"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3000 h of observations (2004-2013)</a:t>
            </a:r>
          </a:p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FontTx/>
              <a:buChar char="•"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survey maps, catalog, population studies</a:t>
            </a:r>
          </a:p>
        </p:txBody>
      </p:sp>
      <p:sp>
        <p:nvSpPr>
          <p:cNvPr id="540" name="Line"/>
          <p:cNvSpPr/>
          <p:nvPr/>
        </p:nvSpPr>
        <p:spPr>
          <a:xfrm flipV="1">
            <a:off x="544711" y="576488"/>
            <a:ext cx="6978795" cy="3182910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>
              <a:spcBef>
                <a:spcPts val="0"/>
              </a:spcBef>
              <a:defRPr sz="2400" i="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1687"/>
          </a:p>
        </p:txBody>
      </p:sp>
      <p:sp>
        <p:nvSpPr>
          <p:cNvPr id="541" name="Galactic Plane"/>
          <p:cNvSpPr txBox="1"/>
          <p:nvPr/>
        </p:nvSpPr>
        <p:spPr>
          <a:xfrm rot="20160114">
            <a:off x="5352212" y="807457"/>
            <a:ext cx="15468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Galactic Plane</a:t>
            </a:r>
          </a:p>
        </p:txBody>
      </p:sp>
      <p:sp>
        <p:nvSpPr>
          <p:cNvPr id="542" name="Line"/>
          <p:cNvSpPr/>
          <p:nvPr/>
        </p:nvSpPr>
        <p:spPr>
          <a:xfrm flipV="1">
            <a:off x="4210663" y="2328223"/>
            <a:ext cx="1" cy="1196811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spcBef>
                <a:spcPts val="0"/>
              </a:spcBef>
              <a:defRPr sz="2400" i="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1687"/>
          </a:p>
        </p:txBody>
      </p:sp>
      <p:sp>
        <p:nvSpPr>
          <p:cNvPr id="543" name="Galactic Centre"/>
          <p:cNvSpPr txBox="1"/>
          <p:nvPr/>
        </p:nvSpPr>
        <p:spPr>
          <a:xfrm>
            <a:off x="4262946" y="3263121"/>
            <a:ext cx="165590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Galactic Centre</a:t>
            </a:r>
          </a:p>
        </p:txBody>
      </p:sp>
      <p:sp>
        <p:nvSpPr>
          <p:cNvPr id="544" name="H.E.S.S. Coll. (2018):…"/>
          <p:cNvSpPr/>
          <p:nvPr/>
        </p:nvSpPr>
        <p:spPr>
          <a:xfrm>
            <a:off x="4045148" y="5248957"/>
            <a:ext cx="4273755" cy="732786"/>
          </a:xfrm>
          <a:prstGeom prst="rect">
            <a:avLst/>
          </a:prstGeom>
          <a:gradFill>
            <a:gsLst>
              <a:gs pos="0">
                <a:srgbClr val="B929AA"/>
              </a:gs>
              <a:gs pos="100000">
                <a:srgbClr val="942192"/>
              </a:gs>
            </a:gsLst>
            <a:lin ang="16200000"/>
          </a:gradFill>
          <a:ln w="3175">
            <a:miter lim="400000"/>
          </a:ln>
          <a:effectLst>
            <a:outerShdw blurRad="2286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1476" tIns="41476" rIns="41476" bIns="41476">
            <a:spAutoFit/>
          </a:bodyPr>
          <a:lstStyle/>
          <a:p>
            <a:pPr defTabSz="407719">
              <a:spcBef>
                <a:spcPts val="0"/>
              </a:spcBef>
              <a:defRPr sz="2000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/>
              <a:t>H.E.S.S. Coll. (2018):</a:t>
            </a:r>
          </a:p>
          <a:p>
            <a:pPr defTabSz="407719">
              <a:spcBef>
                <a:spcPts val="0"/>
              </a:spcBef>
              <a:defRPr sz="2000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/>
              <a:t>Astron. &amp; </a:t>
            </a:r>
            <a:r>
              <a:rPr sz="1406" dirty="0" err="1"/>
              <a:t>Astrophys</a:t>
            </a:r>
            <a:r>
              <a:rPr sz="1406" dirty="0"/>
              <a:t>. Special Issue 612 (2018) on</a:t>
            </a:r>
            <a:br>
              <a:rPr sz="1406" dirty="0"/>
            </a:br>
            <a:r>
              <a:rPr sz="1406" dirty="0"/>
              <a:t>“15 years of H.E.S.S. observations of the Milky Way”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000" dirty="0" smtClean="0">
                <a:solidFill>
                  <a:schemeClr val="bg1"/>
                </a:solidFill>
                <a:latin typeface="Helvetica Neue"/>
                <a:cs typeface="Segoe UI Semilight" panose="020B0402040204020203" pitchFamily="34" charset="0"/>
              </a:rPr>
              <a:t>U. Katz: Cherenkov detectors in astroparticle physics                                RICH 2018, Moscow</a:t>
            </a:r>
            <a:endParaRPr lang="de-DE" sz="1000" dirty="0">
              <a:solidFill>
                <a:schemeClr val="bg1"/>
              </a:solidFill>
              <a:latin typeface="Helvetica Neue"/>
              <a:cs typeface="Segoe UI Semilight" panose="020B0402040204020203" pitchFamily="34" charset="0"/>
            </a:endParaRP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6619" y="6465094"/>
            <a:ext cx="497634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12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3" name="Picture 721" descr="Picture 72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82" y="4011046"/>
            <a:ext cx="2966936" cy="2916213"/>
          </a:xfrm>
          <a:prstGeom prst="rect">
            <a:avLst/>
          </a:prstGeom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304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MAGIC on La Palma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651"/>
            <a:ext cx="5551649" cy="2804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6" b="15395"/>
          <a:stretch/>
        </p:blipFill>
        <p:spPr>
          <a:xfrm>
            <a:off x="0" y="1038828"/>
            <a:ext cx="9176030" cy="2592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04470" y="5825114"/>
            <a:ext cx="2697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Astron.Astrophys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585 (2016) A133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269" y="4096139"/>
            <a:ext cx="2906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Detection of pulsed </a:t>
            </a:r>
          </a:p>
          <a:p>
            <a:pPr algn="ctr"/>
            <a:r>
              <a:rPr lang="en-GB" dirty="0" smtClean="0"/>
              <a:t>TeV gamma-ray </a:t>
            </a:r>
            <a:br>
              <a:rPr lang="en-GB" dirty="0" smtClean="0"/>
            </a:br>
            <a:r>
              <a:rPr lang="en-GB" dirty="0" smtClean="0"/>
              <a:t>emission from Crab</a:t>
            </a:r>
            <a:br>
              <a:rPr lang="en-GB" dirty="0" smtClean="0"/>
            </a:br>
            <a:r>
              <a:rPr lang="en-GB" dirty="0" smtClean="0"/>
              <a:t>(2015)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191943" y="5779664"/>
            <a:ext cx="2441694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8000"/>
                </a:solidFill>
              </a:rPr>
              <a:t>See presentation by </a:t>
            </a:r>
            <a:br>
              <a:rPr lang="en-GB" sz="1800" b="1" dirty="0" smtClean="0">
                <a:solidFill>
                  <a:srgbClr val="008000"/>
                </a:solidFill>
              </a:rPr>
            </a:br>
            <a:r>
              <a:rPr lang="en-GB" sz="1800" b="1" dirty="0" smtClean="0">
                <a:solidFill>
                  <a:srgbClr val="008000"/>
                </a:solidFill>
              </a:rPr>
              <a:t>R. </a:t>
            </a:r>
            <a:r>
              <a:rPr lang="en-GB" sz="1800" b="1" dirty="0" err="1" smtClean="0">
                <a:solidFill>
                  <a:srgbClr val="008000"/>
                </a:solidFill>
              </a:rPr>
              <a:t>Mirzoyan</a:t>
            </a:r>
            <a:endParaRPr lang="en-GB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physics themes to be explored</a:t>
            </a:r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595313" y="1253864"/>
            <a:ext cx="64719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Theme 1: Cosmic Particle Acceleration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How and where are particles accelerated?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How do they propagate?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What is their impact on the environment?</a:t>
            </a: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Theme 2: Probing Extreme Environments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Close to neutron stars and black holes?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R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elativistic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 jets, winds and explosions?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Cosmic voids </a:t>
            </a: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Theme 3: Physics Frontiers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What is the nature of Dark Matter? 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Is the speed of light a constant?</a:t>
            </a:r>
          </a:p>
          <a:p>
            <a:pPr marL="342900" marR="0" lvl="0" indent="-34290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axion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N W3"/>
                <a:cs typeface="Arial" panose="020B0604020202020204" pitchFamily="34" charset="0"/>
              </a:rPr>
              <a:t>-like particles exist? </a:t>
            </a: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ヒラギノ角ゴ ProN W3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F966D3C-B17A-D542-8420-B1005DAB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665" y="931057"/>
            <a:ext cx="2045002" cy="54776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7063" y="1190715"/>
            <a:ext cx="6059157" cy="5218023"/>
            <a:chOff x="627063" y="1190716"/>
            <a:chExt cx="6059157" cy="4995480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27063" y="1190716"/>
              <a:ext cx="6059157" cy="499548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400"/>
                </a:spcBef>
                <a:buNone/>
              </a:pPr>
              <a:r>
                <a:rPr lang="en-US" sz="2400" b="1" dirty="0" smtClean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Key science projects:</a:t>
              </a:r>
              <a:br>
                <a:rPr lang="en-US" sz="2400" b="1" dirty="0" smtClean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</a:br>
              <a:endParaRPr lang="en-US" sz="2400" b="1" dirty="0" smtClean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endParaRP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 smtClean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Dark </a:t>
              </a: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Matter </a:t>
              </a:r>
              <a:r>
                <a:rPr lang="en-US" sz="2400" dirty="0" err="1" smtClean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Programme</a:t>
              </a:r>
              <a:endParaRPr lang="en-US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endParaRP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Galactic Centre 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Galactic Plane Survey 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Large </a:t>
              </a:r>
              <a:r>
                <a:rPr lang="en-US" sz="2400" dirty="0" err="1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Magellanic</a:t>
              </a: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 Cloud Survey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Extragalactic Survey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Transients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Cosmic-ray </a:t>
              </a:r>
              <a:r>
                <a:rPr lang="en-US" sz="2400" dirty="0" err="1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PeVatrons</a:t>
              </a:r>
              <a:endParaRPr lang="en-US" sz="24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endParaRP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Star-forming Systems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Active Galactic Nuclei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 smtClean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Clusters </a:t>
              </a: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of Galaxies</a:t>
              </a:r>
            </a:p>
            <a:p>
              <a:pPr marL="625475" indent="-625475">
                <a:lnSpc>
                  <a:spcPct val="110000"/>
                </a:lnSpc>
                <a:spcBef>
                  <a:spcPts val="400"/>
                </a:spcBef>
                <a:buFont typeface="+mj-lt"/>
                <a:buAutoNum type="arabicPeriod"/>
              </a:pPr>
              <a:r>
                <a:rPr lang="en-US" sz="2400" dirty="0">
                  <a:latin typeface="Arial" panose="020B0604020202020204" pitchFamily="34" charset="0"/>
                  <a:ea typeface="Helvetica Neue" charset="0"/>
                  <a:cs typeface="Arial" panose="020B0604020202020204" pitchFamily="34" charset="0"/>
                </a:rPr>
                <a:t>Beyond Gamma Rays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5310907" y="2611004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8000"/>
                  </a:solidFill>
                </a:rPr>
                <a:t>Surveys</a:t>
              </a:r>
              <a:endParaRPr lang="en-GB" b="1" dirty="0">
                <a:solidFill>
                  <a:srgbClr val="008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046412" y="4400130"/>
              <a:ext cx="19127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8000"/>
                  </a:solidFill>
                </a:rPr>
                <a:t>Key objects</a:t>
              </a:r>
              <a:endParaRPr lang="en-GB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9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26757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future: Cherenkov Telescope Array (CTA)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84665" y="889565"/>
            <a:ext cx="9228667" cy="5617459"/>
            <a:chOff x="-84665" y="889565"/>
            <a:chExt cx="9228667" cy="5617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27659"/>
              <a:ext cx="9144000" cy="54793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" y="5164909"/>
              <a:ext cx="302999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Layout optimized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using detailed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simulations –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tens of millions CPU-h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-84665" y="889565"/>
              <a:ext cx="9228667" cy="281716"/>
              <a:chOff x="-84666" y="1259217"/>
              <a:chExt cx="9228667" cy="28171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flipH="1">
              <a:off x="3702907" y="1225146"/>
              <a:ext cx="1669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10 </a:t>
              </a:r>
              <a:r>
                <a:rPr lang="en-US" sz="18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1800" dirty="0">
                  <a:solidFill>
                    <a:schemeClr val="bg1"/>
                  </a:solidFill>
                </a:rPr>
                <a:t>/ h </a:t>
              </a:r>
              <a:r>
                <a:rPr lang="en-US" sz="1800" dirty="0" smtClean="0">
                  <a:solidFill>
                    <a:schemeClr val="bg1"/>
                  </a:solidFill>
                </a:rPr>
                <a:t>/ km</a:t>
              </a:r>
              <a:r>
                <a:rPr lang="en-US" sz="1800" baseline="30000" dirty="0" smtClean="0">
                  <a:solidFill>
                    <a:schemeClr val="bg1"/>
                  </a:solidFill>
                </a:rPr>
                <a:t>2</a:t>
              </a:r>
              <a:endParaRPr lang="en-US" sz="1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83119" y="1225146"/>
              <a:ext cx="1949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1000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2000" dirty="0">
                  <a:solidFill>
                    <a:schemeClr val="bg1"/>
                  </a:solidFill>
                </a:rPr>
                <a:t>/ </a:t>
              </a:r>
              <a:r>
                <a:rPr lang="en-US" sz="2000" dirty="0" smtClean="0">
                  <a:solidFill>
                    <a:schemeClr val="bg1"/>
                  </a:solidFill>
                </a:rPr>
                <a:t>h / </a:t>
              </a:r>
              <a:r>
                <a:rPr lang="en-US" sz="2000" dirty="0">
                  <a:solidFill>
                    <a:schemeClr val="bg1"/>
                  </a:solidFill>
                </a:rPr>
                <a:t>km</a:t>
              </a:r>
              <a:r>
                <a:rPr lang="en-US" sz="2000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7391110" y="1225146"/>
              <a:ext cx="1669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0.1 </a:t>
              </a:r>
              <a:r>
                <a:rPr lang="en-US" sz="18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1800" dirty="0">
                  <a:solidFill>
                    <a:schemeClr val="bg1"/>
                  </a:solidFill>
                </a:rPr>
                <a:t>/ h </a:t>
              </a:r>
              <a:r>
                <a:rPr lang="en-US" sz="1800" dirty="0" smtClean="0">
                  <a:solidFill>
                    <a:schemeClr val="bg1"/>
                  </a:solidFill>
                </a:rPr>
                <a:t>/ km</a:t>
              </a:r>
              <a:r>
                <a:rPr lang="en-US" sz="1800" baseline="30000" dirty="0" smtClean="0">
                  <a:solidFill>
                    <a:schemeClr val="bg1"/>
                  </a:solidFill>
                </a:rPr>
                <a:t>2</a:t>
              </a:r>
              <a:endParaRPr lang="en-US" sz="1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18347" y="5318796"/>
              <a:ext cx="33256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Southern array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of Cherenkov telescopes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- about 3 km across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4667" y="936512"/>
            <a:ext cx="9849175" cy="5756788"/>
            <a:chOff x="-84666" y="906899"/>
            <a:chExt cx="9849175" cy="575678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44993"/>
              <a:ext cx="9144000" cy="547936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4218902" y="3573292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640" y="1559196"/>
              <a:ext cx="445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4 x 23 m ∅ Large Size Telescopes (LST)</a:t>
              </a:r>
            </a:p>
          </p:txBody>
        </p:sp>
        <p:pic>
          <p:nvPicPr>
            <p:cNvPr id="26" name="Picture 25" descr="LST.png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9270" y="1319309"/>
              <a:ext cx="4185239" cy="5344378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-84666" y="906899"/>
              <a:ext cx="9228667" cy="281716"/>
              <a:chOff x="-84666" y="1259217"/>
              <a:chExt cx="9228667" cy="2817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522111" y="1315614"/>
              <a:ext cx="3113676" cy="0"/>
            </a:xfrm>
            <a:prstGeom prst="line">
              <a:avLst/>
            </a:prstGeom>
            <a:ln w="1524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-76541" y="921221"/>
            <a:ext cx="9228667" cy="5744458"/>
            <a:chOff x="-84666" y="1259217"/>
            <a:chExt cx="9228667" cy="574445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97311"/>
              <a:ext cx="9144000" cy="5479365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2211158" y="2687877"/>
              <a:ext cx="5081162" cy="3132433"/>
            </a:xfrm>
            <a:prstGeom prst="ellipse">
              <a:avLst/>
            </a:prstGeom>
            <a:solidFill>
              <a:schemeClr val="accent3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218902" y="3925610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9" name="Picture 38" descr="MST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062" y="3379450"/>
              <a:ext cx="1891269" cy="362422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62640" y="1911514"/>
              <a:ext cx="636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25 x 12 m ∅ Medium Size Telescopes (MST)     (North: 15)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-84666" y="1259217"/>
              <a:ext cx="9228667" cy="281716"/>
              <a:chOff x="-84666" y="1259217"/>
              <a:chExt cx="9228667" cy="281716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1839062" y="1667932"/>
              <a:ext cx="3646845" cy="0"/>
            </a:xfrm>
            <a:prstGeom prst="line">
              <a:avLst/>
            </a:prstGeom>
            <a:ln w="15240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-76541" y="916504"/>
            <a:ext cx="9500557" cy="5870231"/>
            <a:chOff x="-84666" y="1259217"/>
            <a:chExt cx="9500557" cy="58702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97311"/>
              <a:ext cx="9144000" cy="5479365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87588" y="1378739"/>
              <a:ext cx="9328303" cy="5750709"/>
            </a:xfrm>
            <a:prstGeom prst="ellipse">
              <a:avLst/>
            </a:prstGeom>
            <a:solidFill>
              <a:srgbClr val="3366FF">
                <a:alpha val="2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211158" y="2687877"/>
              <a:ext cx="5081162" cy="3132433"/>
            </a:xfrm>
            <a:prstGeom prst="ellipse">
              <a:avLst/>
            </a:prstGeom>
            <a:solidFill>
              <a:schemeClr val="accent3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218902" y="3925610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588" y="4696925"/>
              <a:ext cx="510909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Compared to current instruments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up to 10 x better sensitivity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over 4 decades coverage in energy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much larger field of view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better resolution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up to 400 x increased survey speed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endParaRPr lang="en-US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pic>
          <p:nvPicPr>
            <p:cNvPr id="56" name="Picture 55" descr="SSTs_labels.pn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1773" y="5616222"/>
              <a:ext cx="2554111" cy="119065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62640" y="1911514"/>
              <a:ext cx="636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70 x 4 m ∅ Small Size Telescopes (SST)       (South only)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-84666" y="1259217"/>
              <a:ext cx="9228667" cy="281716"/>
              <a:chOff x="-84666" y="1259217"/>
              <a:chExt cx="9228667" cy="28171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638350" y="1667932"/>
              <a:ext cx="3646845" cy="0"/>
            </a:xfrm>
            <a:prstGeom prst="line">
              <a:avLst/>
            </a:prstGeom>
            <a:ln w="1524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5643781" y="2606461"/>
            <a:ext cx="2775375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See presentations by </a:t>
            </a:r>
          </a:p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J. A. Barrio &amp; M. Heller</a:t>
            </a:r>
            <a:endParaRPr lang="en-GB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CTA sites</a:t>
            </a:r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E517CE-A899-2947-AB38-5DEA109D8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3139924"/>
            <a:ext cx="8994710" cy="3268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3FEDB7-77DC-4540-A963-205E66837AD4}"/>
              </a:ext>
            </a:extLst>
          </p:cNvPr>
          <p:cNvSpPr txBox="1"/>
          <p:nvPr/>
        </p:nvSpPr>
        <p:spPr>
          <a:xfrm>
            <a:off x="312056" y="3286924"/>
            <a:ext cx="3009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CTA South (Chile)</a:t>
            </a:r>
          </a:p>
          <a:p>
            <a:r>
              <a:rPr lang="de-DE" sz="2000" dirty="0">
                <a:solidFill>
                  <a:schemeClr val="bg1"/>
                </a:solidFill>
              </a:rPr>
              <a:t>4 LST, 25 MST, 70 SST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B0FEF6-A51B-7F40-9FDE-5C6B30AB4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972301"/>
            <a:ext cx="8994710" cy="21676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7E77456-CF68-1C49-89A7-77A0E54EE21D}"/>
              </a:ext>
            </a:extLst>
          </p:cNvPr>
          <p:cNvSpPr txBox="1"/>
          <p:nvPr/>
        </p:nvSpPr>
        <p:spPr>
          <a:xfrm>
            <a:off x="312056" y="972302"/>
            <a:ext cx="3210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CTA North (La Palma)</a:t>
            </a:r>
          </a:p>
          <a:p>
            <a:r>
              <a:rPr lang="de-DE" sz="2000" dirty="0">
                <a:solidFill>
                  <a:schemeClr val="bg1"/>
                </a:solidFill>
              </a:rPr>
              <a:t>4 LST, 15 MST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CTA sensitivity (steady sources)</a:t>
            </a:r>
            <a:endParaRPr lang="en-US" altLang="en-US" dirty="0"/>
          </a:p>
        </p:txBody>
      </p:sp>
      <p:pic>
        <p:nvPicPr>
          <p:cNvPr id="9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="" xmlns:a16="http://schemas.microsoft.com/office/drawing/2014/main" id="{E282C4ED-F609-7046-9ADD-8346CF76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15" y="887660"/>
            <a:ext cx="8484432" cy="54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02" y="3261105"/>
            <a:ext cx="5746504" cy="94700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Timing arrays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How does a timing array work?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" y="973868"/>
            <a:ext cx="3783764" cy="39169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072" y="4711141"/>
            <a:ext cx="4466719" cy="845523"/>
            <a:chOff x="644356" y="5268686"/>
            <a:chExt cx="4466719" cy="845523"/>
          </a:xfrm>
        </p:grpSpPr>
        <p:sp>
          <p:nvSpPr>
            <p:cNvPr id="3" name="Rectangle 2"/>
            <p:cNvSpPr/>
            <p:nvPr/>
          </p:nvSpPr>
          <p:spPr>
            <a:xfrm>
              <a:off x="1141444" y="528268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0766" y="529512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20278" y="52965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80522" y="526868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15538" y="531869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4356" y="553911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88636" y="554013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36167" y="556362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02287" y="5568821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49818" y="556992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1444" y="5832491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40765" y="583871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80521" y="58637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20278" y="587161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5538" y="58637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41105" y="5537719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8196" y="5684330"/>
            <a:ext cx="4416595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Array of ground-based detectors, </a:t>
            </a:r>
          </a:p>
          <a:p>
            <a:pPr algn="ctr"/>
            <a:r>
              <a:rPr lang="en-GB" sz="2000" dirty="0" smtClean="0"/>
              <a:t>ns-timing (precision, synchronisation)</a:t>
            </a:r>
            <a:endParaRPr lang="en-GB" sz="2000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931404" y="1169811"/>
            <a:ext cx="4109959" cy="501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For UHE gamma-ray and cosmic-ray detection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Shower must “survive”</a:t>
            </a:r>
            <a:br>
              <a:rPr lang="en-GB" altLang="en-US" dirty="0" smtClean="0"/>
            </a:br>
            <a:r>
              <a:rPr lang="en-GB" altLang="en-US" dirty="0" smtClean="0">
                <a:sym typeface="Wingdings" panose="05000000000000000000" pitchFamily="2" charset="2"/>
              </a:rPr>
              <a:t> (very) high altitude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Measurements: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Direction from timing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Energy from footprint size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Gamma/hadron separation from shower geometry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Often combined with additional</a:t>
            </a:r>
            <a:br>
              <a:rPr lang="en-GB" altLang="en-US" dirty="0" smtClean="0"/>
            </a:br>
            <a:r>
              <a:rPr lang="en-GB" altLang="en-US" dirty="0" smtClean="0"/>
              <a:t>detector elements (telescopes, muon chambers, radio antennas)</a:t>
            </a:r>
            <a:br>
              <a:rPr lang="en-GB" altLang="en-US" dirty="0" smtClean="0"/>
            </a:br>
            <a:r>
              <a:rPr lang="en-GB" altLang="en-US" dirty="0" smtClean="0">
                <a:sym typeface="Wingdings" panose="05000000000000000000" pitchFamily="2" charset="2"/>
              </a:rPr>
              <a:t> hybrid detectors</a:t>
            </a:r>
            <a:r>
              <a:rPr lang="en-GB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8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plan for the next 35+5 minutes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49862" y="1442941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400" dirty="0" smtClean="0"/>
              <a:t>Introduction – setting the scene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400" dirty="0" smtClean="0"/>
              <a:t>Imaging atmospheric Cherenkov telescopes (IACTs)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400" dirty="0" smtClean="0"/>
              <a:t>Timing arrays and hybrid installations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400" dirty="0" smtClean="0"/>
              <a:t>Neutrino telescopes</a:t>
            </a:r>
          </a:p>
          <a:p>
            <a:pPr marL="393700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de-DE" sz="2400" dirty="0" smtClean="0"/>
              <a:t>Conclusion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Example: The HAWC detector</a:t>
            </a:r>
            <a:endParaRPr lang="en-US" altLang="en-US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34821" y="4721290"/>
            <a:ext cx="8704898" cy="1747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4100m altitude, near Puebla, Mexico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300 water tanks, 200.000 litres each, observed by 4 PMTs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Direction resolution ~0.1°for </a:t>
            </a:r>
            <a:r>
              <a:rPr lang="en-GB" altLang="en-US" dirty="0" err="1" smtClean="0"/>
              <a:t>E</a:t>
            </a:r>
            <a:r>
              <a:rPr lang="en-GB" altLang="en-US" b="1" baseline="-25000" dirty="0" err="1" smtClean="0">
                <a:latin typeface="Symbol" panose="05050102010706020507" pitchFamily="18" charset="2"/>
              </a:rPr>
              <a:t>g</a:t>
            </a:r>
            <a:r>
              <a:rPr lang="en-GB" altLang="en-US" dirty="0" smtClean="0"/>
              <a:t>&gt;10TeV, good gamma/hadron separation, duty cycle close to 100%.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Wide field of view, but less sensitive than IACTs for any given direction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" y="974645"/>
            <a:ext cx="6386512" cy="3525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-331"/>
          <a:stretch/>
        </p:blipFill>
        <p:spPr>
          <a:xfrm>
            <a:off x="6550090" y="936000"/>
            <a:ext cx="2593910" cy="3564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48882" y="3993502"/>
            <a:ext cx="69762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50m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147665" y="3629608"/>
            <a:ext cx="2112817" cy="727788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50183" y="4405439"/>
            <a:ext cx="2391180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96959" y="4437432"/>
            <a:ext cx="768159" cy="40011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7.3m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A recent HAWC result</a:t>
            </a:r>
            <a:endParaRPr lang="en-US" altLang="en-US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585201" y="1612644"/>
            <a:ext cx="2383276" cy="4796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Extended TeV gamma-ray emission from two pulsars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Topology constrains positron diffusion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Observed positron excess unlikely to come from these pulsars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6" y="1413429"/>
            <a:ext cx="6141689" cy="40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02" y="3261105"/>
            <a:ext cx="5746504" cy="94700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Hybrid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Some hybrids with Cherenkov detectors</a:t>
            </a:r>
            <a:endParaRPr lang="en-US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0384" y="925594"/>
            <a:ext cx="9010858" cy="5356063"/>
            <a:chOff x="58054" y="916746"/>
            <a:chExt cx="9010858" cy="53560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59" y="916746"/>
              <a:ext cx="8733453" cy="5356063"/>
            </a:xfrm>
            <a:prstGeom prst="rect">
              <a:avLst/>
            </a:prstGeom>
          </p:spPr>
        </p:pic>
        <p:sp>
          <p:nvSpPr>
            <p:cNvPr id="14" name="Rectangular Callout 13"/>
            <p:cNvSpPr/>
            <p:nvPr/>
          </p:nvSpPr>
          <p:spPr>
            <a:xfrm rot="16200000">
              <a:off x="817831" y="3298781"/>
              <a:ext cx="1361929" cy="2881480"/>
            </a:xfrm>
            <a:prstGeom prst="wedgeRectCallout">
              <a:avLst>
                <a:gd name="adj1" fmla="val -3323"/>
                <a:gd name="adj2" fmla="val 60107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ular Callout 14"/>
            <p:cNvSpPr/>
            <p:nvPr/>
          </p:nvSpPr>
          <p:spPr>
            <a:xfrm rot="16200000">
              <a:off x="2642978" y="113503"/>
              <a:ext cx="1085825" cy="2980355"/>
            </a:xfrm>
            <a:prstGeom prst="wedgeRectCallout">
              <a:avLst>
                <a:gd name="adj1" fmla="val -27450"/>
                <a:gd name="adj2" fmla="val 70068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ular Callout 15"/>
            <p:cNvSpPr/>
            <p:nvPr/>
          </p:nvSpPr>
          <p:spPr>
            <a:xfrm rot="16200000">
              <a:off x="3571609" y="1919614"/>
              <a:ext cx="1189747" cy="2865730"/>
            </a:xfrm>
            <a:prstGeom prst="wedgeRectCallout">
              <a:avLst>
                <a:gd name="adj1" fmla="val 114246"/>
                <a:gd name="adj2" fmla="val 88175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ular Callout 16"/>
            <p:cNvSpPr/>
            <p:nvPr/>
          </p:nvSpPr>
          <p:spPr>
            <a:xfrm rot="16200000">
              <a:off x="6685964" y="3067624"/>
              <a:ext cx="1185221" cy="3304310"/>
            </a:xfrm>
            <a:prstGeom prst="wedgeRectCallout">
              <a:avLst>
                <a:gd name="adj1" fmla="val 176591"/>
                <a:gd name="adj2" fmla="val -16294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44724" y="1136428"/>
              <a:ext cx="30893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u="sng" dirty="0" smtClean="0"/>
                <a:t>NEVOD + DECOR (2001 – )</a:t>
              </a:r>
              <a:br>
                <a:rPr lang="en-GB" sz="1800" u="sng" dirty="0" smtClean="0"/>
              </a:br>
              <a:r>
                <a:rPr lang="en-GB" sz="1800" dirty="0" smtClean="0"/>
                <a:t>Surface water Ch. detector,</a:t>
              </a:r>
              <a:br>
                <a:rPr lang="en-GB" sz="1800" dirty="0" smtClean="0"/>
              </a:br>
              <a:r>
                <a:rPr lang="en-GB" sz="1800" dirty="0" smtClean="0"/>
                <a:t>Streamer tube trackers</a:t>
              </a:r>
              <a:endParaRPr lang="en-GB" sz="1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78523" y="2755400"/>
              <a:ext cx="28478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u="sng" dirty="0" err="1" smtClean="0"/>
                <a:t>Tunka</a:t>
              </a:r>
              <a:r>
                <a:rPr lang="en-GB" sz="1800" u="sng" dirty="0" smtClean="0"/>
                <a:t> / TAIGA (2009 – )</a:t>
              </a:r>
              <a:br>
                <a:rPr lang="en-GB" sz="1800" u="sng" dirty="0" smtClean="0"/>
              </a:br>
              <a:r>
                <a:rPr lang="en-GB" sz="1800" dirty="0" smtClean="0"/>
                <a:t>Cherenkov camera array,</a:t>
              </a:r>
            </a:p>
            <a:p>
              <a:r>
                <a:rPr lang="en-GB" sz="1800" dirty="0" smtClean="0"/>
                <a:t>Scintillation detectors, </a:t>
              </a:r>
              <a:br>
                <a:rPr lang="en-GB" sz="1800" dirty="0" smtClean="0"/>
              </a:br>
              <a:r>
                <a:rPr lang="en-GB" sz="1800" dirty="0" smtClean="0"/>
                <a:t>IACTs, radio detection</a:t>
              </a:r>
              <a:endParaRPr lang="en-GB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13970" y="4277856"/>
              <a:ext cx="32167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u="sng" dirty="0" smtClean="0"/>
                <a:t>LHAASO (2021 – )</a:t>
              </a:r>
              <a:br>
                <a:rPr lang="en-GB" sz="1800" u="sng" dirty="0" smtClean="0"/>
              </a:br>
              <a:r>
                <a:rPr lang="en-GB" sz="1800" dirty="0" smtClean="0"/>
                <a:t>Ch. + Scintillator timing array,</a:t>
              </a:r>
              <a:br>
                <a:rPr lang="en-GB" sz="1800" dirty="0" smtClean="0"/>
              </a:br>
              <a:r>
                <a:rPr lang="en-GB" sz="1800" dirty="0" smtClean="0"/>
                <a:t>central water Ch. detector</a:t>
              </a:r>
              <a:endParaRPr lang="en-GB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054" y="4043095"/>
              <a:ext cx="28814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u="sng" dirty="0" smtClean="0"/>
                <a:t>Pierre Auger Observatory</a:t>
              </a:r>
              <a:br>
                <a:rPr lang="en-GB" sz="1800" u="sng" dirty="0" smtClean="0"/>
              </a:br>
              <a:r>
                <a:rPr lang="en-GB" sz="1800" u="sng" dirty="0" smtClean="0"/>
                <a:t>(2008 – )</a:t>
              </a:r>
            </a:p>
            <a:p>
              <a:r>
                <a:rPr lang="en-GB" sz="1800" dirty="0" smtClean="0"/>
                <a:t>Fluorescence telescopes, Cherenkov timing array</a:t>
              </a:r>
              <a:endParaRPr lang="en-GB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96959" y="5637312"/>
            <a:ext cx="7695247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8000"/>
                </a:solidFill>
              </a:rPr>
              <a:t>See presentations by </a:t>
            </a:r>
            <a:br>
              <a:rPr lang="en-GB" sz="2000" dirty="0" smtClean="0">
                <a:solidFill>
                  <a:srgbClr val="008000"/>
                </a:solidFill>
              </a:rPr>
            </a:br>
            <a:r>
              <a:rPr lang="en-GB" sz="2000" dirty="0" smtClean="0">
                <a:solidFill>
                  <a:srgbClr val="008000"/>
                </a:solidFill>
              </a:rPr>
              <a:t>A. </a:t>
            </a:r>
            <a:r>
              <a:rPr lang="en-GB" sz="2000" dirty="0" err="1" smtClean="0">
                <a:solidFill>
                  <a:srgbClr val="008000"/>
                </a:solidFill>
              </a:rPr>
              <a:t>Petrukin</a:t>
            </a:r>
            <a:r>
              <a:rPr lang="en-GB" sz="2000" dirty="0" smtClean="0">
                <a:solidFill>
                  <a:srgbClr val="008000"/>
                </a:solidFill>
              </a:rPr>
              <a:t> (NEVOD), L. </a:t>
            </a:r>
            <a:r>
              <a:rPr lang="en-GB" sz="2000" dirty="0" err="1" smtClean="0">
                <a:solidFill>
                  <a:srgbClr val="008000"/>
                </a:solidFill>
              </a:rPr>
              <a:t>Kuzmichev</a:t>
            </a:r>
            <a:r>
              <a:rPr lang="en-GB" sz="2000" dirty="0" smtClean="0">
                <a:solidFill>
                  <a:srgbClr val="008000"/>
                </a:solidFill>
              </a:rPr>
              <a:t> (</a:t>
            </a:r>
            <a:r>
              <a:rPr lang="en-GB" sz="2000" dirty="0" err="1" smtClean="0">
                <a:solidFill>
                  <a:srgbClr val="008000"/>
                </a:solidFill>
              </a:rPr>
              <a:t>Tunka</a:t>
            </a:r>
            <a:r>
              <a:rPr lang="en-GB" sz="2000" dirty="0" smtClean="0">
                <a:solidFill>
                  <a:srgbClr val="008000"/>
                </a:solidFill>
              </a:rPr>
              <a:t>/TAIGA, I. Maris (PAO)</a:t>
            </a:r>
            <a:endParaRPr lang="en-GB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Pierre Auger Observatory (PAO) 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20458" y="4804366"/>
            <a:ext cx="5075855" cy="158710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1600 water tanks, 3000 km</a:t>
            </a:r>
            <a:r>
              <a:rPr lang="en-GB" altLang="de-DE" baseline="30000" dirty="0" smtClean="0"/>
              <a:t>2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24 fluorescence telescopes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Radio array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Upgrade ongoing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8" y="954797"/>
            <a:ext cx="3233369" cy="3099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04" y="954797"/>
            <a:ext cx="4294735" cy="3635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9" y="4088781"/>
            <a:ext cx="3233369" cy="2416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7985" y="4804366"/>
            <a:ext cx="1225015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Hybrid</a:t>
            </a:r>
          </a:p>
          <a:p>
            <a:pPr algn="ctr"/>
            <a:r>
              <a:rPr lang="en-GB" sz="2000" dirty="0" smtClean="0"/>
              <a:t>detection</a:t>
            </a:r>
            <a:endParaRPr lang="en-GB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14305" y="1548882"/>
            <a:ext cx="0" cy="290182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28099" y="279973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60 km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Key results from PAO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530273" y="1365537"/>
            <a:ext cx="3417784" cy="504320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Cosmic ray spectrum up to 10</a:t>
            </a:r>
            <a:r>
              <a:rPr lang="en-GB" altLang="de-DE" baseline="30000" dirty="0" smtClean="0"/>
              <a:t>20.2</a:t>
            </a:r>
            <a:r>
              <a:rPr lang="en-GB" altLang="de-DE" dirty="0" smtClean="0"/>
              <a:t> eV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Discovery of large-scale anisotropy of cosmic- ray arrival directions</a:t>
            </a:r>
            <a:br>
              <a:rPr lang="en-GB" altLang="de-DE" dirty="0" smtClean="0"/>
            </a:br>
            <a:r>
              <a:rPr lang="en-GB" altLang="de-DE" dirty="0" smtClean="0">
                <a:sym typeface="Wingdings" panose="05000000000000000000" pitchFamily="2" charset="2"/>
              </a:rPr>
              <a:t> UHECRs do not come from Galactic centre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Open questions: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Chemical composition?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Origin of anisotropy?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CR astronomy?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GZK photons?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Neutrinos?</a:t>
            </a:r>
            <a:r>
              <a:rPr lang="en-GB" altLang="de-DE" dirty="0" smtClean="0">
                <a:sym typeface="Wingdings" panose="05000000000000000000" pitchFamily="2" charset="2"/>
              </a:rPr>
              <a:t/>
            </a:r>
            <a:br>
              <a:rPr lang="en-GB" altLang="de-DE" dirty="0" smtClean="0">
                <a:sym typeface="Wingdings" panose="05000000000000000000" pitchFamily="2" charset="2"/>
              </a:rPr>
            </a:br>
            <a:endParaRPr lang="en-GB" altLang="de-DE" dirty="0" smtClean="0">
              <a:sym typeface="Wingdings" panose="05000000000000000000" pitchFamily="2" charset="2"/>
            </a:endParaRPr>
          </a:p>
          <a:p>
            <a:pPr marL="357187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47675" algn="l"/>
              </a:tabLst>
            </a:pPr>
            <a:endParaRPr lang="en-GB" altLang="de-DE" dirty="0" smtClean="0">
              <a:sym typeface="Wingdings" panose="05000000000000000000" pitchFamily="2" charset="2"/>
            </a:endParaRP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endParaRPr lang="en-GB" altLang="de-D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228"/>
            <a:ext cx="5636732" cy="2575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" y="886061"/>
            <a:ext cx="5327222" cy="30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02" y="3261105"/>
            <a:ext cx="5746504" cy="94700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Neutrino telescopes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How does a neutrino telescope work?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7044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9"/>
            <a:ext cx="3768725" cy="525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secondaries cross the detector volume (water or ice) and stimulate Cherenkov emission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direction and energy reconstructed from</a:t>
            </a:r>
            <a:br>
              <a:rPr lang="en-GB" altLang="en-US" dirty="0" smtClean="0"/>
            </a:br>
            <a:r>
              <a:rPr lang="en-GB" altLang="en-US" dirty="0" smtClean="0"/>
              <a:t>arrival times of photons at</a:t>
            </a:r>
            <a:br>
              <a:rPr lang="en-GB" altLang="en-US" dirty="0" smtClean="0"/>
            </a:br>
            <a:r>
              <a:rPr lang="en-GB" altLang="en-US" dirty="0" smtClean="0"/>
              <a:t>PMTs, and PMT positions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5234473" y="4649733"/>
            <a:ext cx="332142" cy="400110"/>
          </a:xfrm>
          <a:prstGeom prst="rect">
            <a:avLst/>
          </a:prstGeom>
          <a:solidFill>
            <a:srgbClr val="776862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</a:rPr>
              <a:t>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1951" y="5185269"/>
            <a:ext cx="312906" cy="400110"/>
          </a:xfrm>
          <a:prstGeom prst="rect">
            <a:avLst/>
          </a:prstGeom>
          <a:solidFill>
            <a:srgbClr val="75635F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v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065362" y="4256892"/>
            <a:ext cx="1670180" cy="1035698"/>
          </a:xfrm>
          <a:prstGeom prst="line">
            <a:avLst/>
          </a:prstGeom>
          <a:ln w="38100">
            <a:solidFill>
              <a:srgbClr val="0006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5064" y="4788654"/>
            <a:ext cx="266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Energy range: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100 GeV – some PeV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(“high-energy”, HE)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05566" y="1208482"/>
            <a:ext cx="5250024" cy="4595835"/>
            <a:chOff x="-339863" y="-1080041"/>
            <a:chExt cx="5250024" cy="45958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9863" y="-1080041"/>
              <a:ext cx="5250024" cy="45958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59806" y="2216930"/>
              <a:ext cx="2675732" cy="1015663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/>
                <a:t>Energy range: </a:t>
              </a:r>
              <a:br>
                <a:rPr lang="en-GB" sz="2000" dirty="0" smtClean="0"/>
              </a:br>
              <a:r>
                <a:rPr lang="en-GB" sz="2000" dirty="0" smtClean="0"/>
                <a:t>few MeV – some GeV</a:t>
              </a:r>
              <a:br>
                <a:rPr lang="en-GB" sz="2000" dirty="0" smtClean="0"/>
              </a:br>
              <a:r>
                <a:rPr lang="en-GB" sz="2000" dirty="0" smtClean="0"/>
                <a:t>(“low-energy”, LE)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71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physics questions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32620" y="1174475"/>
            <a:ext cx="4386033" cy="506770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47675" algn="l"/>
              </a:tabLst>
            </a:pPr>
            <a:r>
              <a:rPr lang="en-GB" altLang="de-DE" sz="2400" u="sng" dirty="0" smtClean="0"/>
              <a:t>High-energy (HE)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Identify and measure cosmic neutrinos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What and where are the cosmic-ray accelerators?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Transient phenomena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Multi-messenger astronomy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Can we detect dark matter?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Atmospheric neutrinos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Oscillations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Cosmic-ray inhomogeneities</a:t>
            </a:r>
          </a:p>
          <a:p>
            <a:pPr marL="471487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…</a:t>
            </a:r>
          </a:p>
          <a:p>
            <a:pPr marL="14287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47675" algn="l"/>
              </a:tabLst>
            </a:pPr>
            <a:endParaRPr lang="en-GB" alt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966" y="1174475"/>
            <a:ext cx="4323185" cy="506770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47675" algn="l"/>
              </a:tabLst>
            </a:pPr>
            <a:r>
              <a:rPr lang="en-GB" altLang="de-DE" sz="2400" u="sng" dirty="0" smtClean="0"/>
              <a:t>Low-energy (LE)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Solar neutrinos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Oscillations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Solar standard model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Supernova neutrinos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Understand supernovae</a:t>
            </a:r>
          </a:p>
          <a:p>
            <a:pPr marL="985837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Relic neutrinos</a:t>
            </a:r>
          </a:p>
          <a:p>
            <a:pPr marL="447675" indent="-4349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Atmospheric neutrinos</a:t>
            </a:r>
          </a:p>
          <a:p>
            <a:pPr marL="984250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Oscillations</a:t>
            </a:r>
            <a:endParaRPr lang="en-GB" altLang="de-DE" dirty="0" smtClean="0"/>
          </a:p>
          <a:p>
            <a:pPr marL="984250" lvl="1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2000" dirty="0" smtClean="0"/>
              <a:t>Sterile neutrinos?</a:t>
            </a:r>
          </a:p>
          <a:p>
            <a:pPr marL="4699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76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Nobel-winning LE experiments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3097"/>
          <a:stretch/>
        </p:blipFill>
        <p:spPr>
          <a:xfrm>
            <a:off x="-143144" y="954786"/>
            <a:ext cx="7726527" cy="4881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95" y="965071"/>
            <a:ext cx="3877540" cy="4633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670" y="5085572"/>
            <a:ext cx="3464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Super-</a:t>
            </a:r>
            <a:r>
              <a:rPr lang="en-GB" sz="2800" dirty="0" err="1" smtClean="0"/>
              <a:t>Kamiokande</a:t>
            </a:r>
            <a:r>
              <a:rPr lang="en-GB" sz="2800" dirty="0" smtClean="0"/>
              <a:t>: </a:t>
            </a:r>
            <a:br>
              <a:rPr lang="en-GB" sz="2800" dirty="0" smtClean="0"/>
            </a:br>
            <a:r>
              <a:rPr lang="en-GB" sz="2800" dirty="0" smtClean="0"/>
              <a:t>50 </a:t>
            </a:r>
            <a:r>
              <a:rPr lang="en-GB" sz="2800" dirty="0" err="1" smtClean="0"/>
              <a:t>kton</a:t>
            </a:r>
            <a:r>
              <a:rPr lang="en-GB" sz="2800" dirty="0" smtClean="0"/>
              <a:t> H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O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08421" y="5480502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SNO: 1 </a:t>
            </a:r>
            <a:r>
              <a:rPr lang="en-GB" sz="2800" dirty="0" err="1" smtClean="0"/>
              <a:t>kton</a:t>
            </a:r>
            <a:r>
              <a:rPr lang="en-GB" sz="2800" dirty="0" smtClean="0"/>
              <a:t> D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O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71015" y="6056945"/>
            <a:ext cx="3677225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8000"/>
                </a:solidFill>
              </a:rPr>
              <a:t>See presentation by Y. Takeuchi</a:t>
            </a:r>
            <a:endParaRPr lang="en-GB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02" y="3261105"/>
            <a:ext cx="5577784" cy="51289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Introduction – setting the scene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Neutrino oscillations, and more</a:t>
            </a:r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0407" y="5266347"/>
            <a:ext cx="8752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Future: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Hyper-</a:t>
            </a:r>
            <a:r>
              <a:rPr lang="en-GB" dirty="0" err="1" smtClean="0"/>
              <a:t>Kamiokande</a:t>
            </a:r>
            <a:r>
              <a:rPr lang="en-GB" dirty="0"/>
              <a:t> </a:t>
            </a:r>
            <a:r>
              <a:rPr lang="en-GB" dirty="0" smtClean="0"/>
              <a:t>(“similar” to Super-</a:t>
            </a:r>
            <a:r>
              <a:rPr lang="en-GB" dirty="0" err="1" smtClean="0"/>
              <a:t>Kamiokande</a:t>
            </a:r>
            <a:r>
              <a:rPr lang="en-GB" dirty="0" smtClean="0"/>
              <a:t>, but larger) </a:t>
            </a:r>
            <a:br>
              <a:rPr lang="en-GB" dirty="0" smtClean="0"/>
            </a:br>
            <a:r>
              <a:rPr lang="en-GB" dirty="0" smtClean="0"/>
              <a:t>SNO+: Liquid scintillator + </a:t>
            </a:r>
            <a:r>
              <a:rPr lang="en-GB" dirty="0" err="1" smtClean="0"/>
              <a:t>Gd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 v-less double beta decay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22" y="36013"/>
            <a:ext cx="2150000" cy="152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883"/>
            <a:ext cx="4373018" cy="431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51" y="1940904"/>
            <a:ext cx="4825966" cy="3413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34" y="1146542"/>
            <a:ext cx="415857" cy="4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HE neutrino telescope world map 2018</a:t>
            </a:r>
            <a:endParaRPr lang="en-US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1116" y="866181"/>
            <a:ext cx="8929393" cy="5356063"/>
            <a:chOff x="95312" y="1052675"/>
            <a:chExt cx="8929393" cy="5356063"/>
          </a:xfrm>
        </p:grpSpPr>
        <p:grpSp>
          <p:nvGrpSpPr>
            <p:cNvPr id="22" name="Group 21"/>
            <p:cNvGrpSpPr/>
            <p:nvPr/>
          </p:nvGrpSpPr>
          <p:grpSpPr>
            <a:xfrm>
              <a:off x="95312" y="1052675"/>
              <a:ext cx="8929393" cy="5356063"/>
              <a:chOff x="191107" y="2103597"/>
              <a:chExt cx="8929393" cy="535606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91107" y="2103597"/>
                <a:ext cx="8929393" cy="5356063"/>
                <a:chOff x="141577" y="916746"/>
                <a:chExt cx="8929393" cy="535606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459" y="916746"/>
                  <a:ext cx="8733453" cy="5356063"/>
                </a:xfrm>
                <a:prstGeom prst="rect">
                  <a:avLst/>
                </a:prstGeom>
              </p:spPr>
            </p:pic>
            <p:sp>
              <p:nvSpPr>
                <p:cNvPr id="3" name="Rectangular Callout 2"/>
                <p:cNvSpPr/>
                <p:nvPr/>
              </p:nvSpPr>
              <p:spPr>
                <a:xfrm rot="16200000">
                  <a:off x="1438471" y="3417578"/>
                  <a:ext cx="1511680" cy="4105467"/>
                </a:xfrm>
                <a:prstGeom prst="wedgeRectCallout">
                  <a:avLst>
                    <a:gd name="adj1" fmla="val -50464"/>
                    <a:gd name="adj2" fmla="val 61457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ular Callout 8"/>
                <p:cNvSpPr/>
                <p:nvPr/>
              </p:nvSpPr>
              <p:spPr>
                <a:xfrm rot="16200000">
                  <a:off x="1501223" y="569416"/>
                  <a:ext cx="1451686" cy="2980355"/>
                </a:xfrm>
                <a:prstGeom prst="wedgeRectCallout">
                  <a:avLst>
                    <a:gd name="adj1" fmla="val -19358"/>
                    <a:gd name="adj2" fmla="val 8769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ular Callout 9"/>
                <p:cNvSpPr/>
                <p:nvPr/>
              </p:nvSpPr>
              <p:spPr>
                <a:xfrm rot="16200000">
                  <a:off x="2204129" y="2173503"/>
                  <a:ext cx="1451686" cy="2980355"/>
                </a:xfrm>
                <a:prstGeom prst="wedgeRectCallout">
                  <a:avLst>
                    <a:gd name="adj1" fmla="val 79009"/>
                    <a:gd name="adj2" fmla="val 72039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ular Callout 10"/>
                <p:cNvSpPr/>
                <p:nvPr/>
              </p:nvSpPr>
              <p:spPr>
                <a:xfrm rot="16200000">
                  <a:off x="6854950" y="1825938"/>
                  <a:ext cx="1451686" cy="2980355"/>
                </a:xfrm>
                <a:prstGeom prst="wedgeRectCallout">
                  <a:avLst>
                    <a:gd name="adj1" fmla="val 96979"/>
                    <a:gd name="adj2" fmla="val -26892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52" y="1362552"/>
                  <a:ext cx="1305541" cy="130554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9464" y="2720678"/>
                  <a:ext cx="1267981" cy="119087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76" t="7446" r="6819" b="4096"/>
                <a:stretch/>
              </p:blipFill>
              <p:spPr>
                <a:xfrm>
                  <a:off x="192597" y="4761909"/>
                  <a:ext cx="1229509" cy="13794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9095" y="2984416"/>
                  <a:ext cx="1323751" cy="1323751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247734" y="1412559"/>
                  <a:ext cx="146706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ANTARES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0.01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2008 – 2019</a:t>
                  </a:r>
                  <a:endParaRPr lang="en-GB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589020" y="2668093"/>
                  <a:ext cx="1479892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Baikal/GVD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/>
                    <a:t>~</a:t>
                  </a:r>
                  <a:r>
                    <a:rPr lang="en-GB" sz="1800" dirty="0" smtClean="0"/>
                    <a:t>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832846" y="3066408"/>
                  <a:ext cx="160973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KM3NeT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1 + 0.006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80225" y="4748827"/>
                  <a:ext cx="112934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IceCube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/>
                    <a:t>1</a:t>
                  </a:r>
                  <a:r>
                    <a:rPr lang="en-GB" sz="1800" dirty="0" smtClean="0"/>
                    <a:t>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2011 – </a:t>
                  </a:r>
                  <a:endParaRPr lang="en-GB" sz="18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15668" y="4748826"/>
                  <a:ext cx="1898674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u="sng" dirty="0" smtClean="0"/>
                    <a:t>IceCube-Gen2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 smtClean="0"/>
                    <a:t>~10 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Projected, 1</a:t>
                  </a:r>
                  <a:r>
                    <a:rPr lang="en-GB" sz="1800" baseline="30000" dirty="0" smtClean="0"/>
                    <a:t>st</a:t>
                  </a:r>
                  <a:r>
                    <a:rPr lang="en-GB" sz="1800" dirty="0" smtClean="0"/>
                    <a:t> </a:t>
                  </a:r>
                  <a:br>
                    <a:rPr lang="en-GB" sz="1800" dirty="0" smtClean="0"/>
                  </a:br>
                  <a:r>
                    <a:rPr lang="en-GB" sz="1800" dirty="0" smtClean="0"/>
                    <a:t>phase imminent</a:t>
                  </a:r>
                  <a:endParaRPr lang="en-GB" sz="1800" dirty="0"/>
                </a:p>
              </p:txBody>
            </p:sp>
          </p:grpSp>
          <p:sp>
            <p:nvSpPr>
              <p:cNvPr id="16" name="Isosceles Triangle 15"/>
              <p:cNvSpPr/>
              <p:nvPr/>
            </p:nvSpPr>
            <p:spPr>
              <a:xfrm rot="8931388">
                <a:off x="4349447" y="3700700"/>
                <a:ext cx="625390" cy="118500"/>
              </a:xfrm>
              <a:prstGeom prst="triangle">
                <a:avLst>
                  <a:gd name="adj" fmla="val 44455"/>
                </a:avLst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20598008">
              <a:off x="4255688" y="2757705"/>
              <a:ext cx="407972" cy="47078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IceCube: </a:t>
            </a:r>
            <a:r>
              <a:rPr lang="en-US" altLang="en-US" dirty="0"/>
              <a:t>M</a:t>
            </a:r>
            <a:r>
              <a:rPr lang="en-US" altLang="en-US" dirty="0" smtClean="0"/>
              <a:t>ost sensitive v telescope to date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3" y="995046"/>
            <a:ext cx="37068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0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1340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A first glimpse at cosmic </a:t>
            </a:r>
            <a:r>
              <a:rPr lang="en-US" alt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altLang="en-US" dirty="0" smtClean="0">
                <a:solidFill>
                  <a:schemeClr val="bg1"/>
                </a:solidFill>
              </a:rPr>
              <a:t>’s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934740" y="13087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By Francis </a:t>
            </a:r>
            <a:r>
              <a:rPr lang="en-GB" sz="1800" dirty="0" err="1" smtClean="0">
                <a:solidFill>
                  <a:schemeClr val="bg1"/>
                </a:solidFill>
              </a:rPr>
              <a:t>Halzen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270588" y="4882343"/>
            <a:ext cx="5644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2013: Discovery of HE cosmic neutrinos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2018: First neutrino source identified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326" y="5713340"/>
            <a:ext cx="3818674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See presentation by D. Williams</a:t>
            </a:r>
            <a:endParaRPr lang="en-GB" sz="2000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652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The Baikal GVD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 rot="16200000">
            <a:off x="2132084" y="3192627"/>
            <a:ext cx="3594981" cy="326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34" y="1026269"/>
            <a:ext cx="2144575" cy="33006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35214" y="4252917"/>
            <a:ext cx="1792546" cy="27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700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79" y="905958"/>
            <a:ext cx="3757068" cy="3300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80930" y="994174"/>
            <a:ext cx="447701" cy="3114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3936" y="4111569"/>
            <a:ext cx="1859512" cy="3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120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84329" y="4108734"/>
            <a:ext cx="1859512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9507" y="4249702"/>
            <a:ext cx="34811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9755" y="4583058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Project to construct a </a:t>
            </a:r>
            <a:r>
              <a:rPr lang="en-GB" altLang="en-US" dirty="0" err="1" smtClean="0">
                <a:sym typeface="Wingdings" panose="05000000000000000000" pitchFamily="2" charset="2"/>
              </a:rPr>
              <a:t>Gigaton</a:t>
            </a:r>
            <a:r>
              <a:rPr lang="en-GB" altLang="en-US" dirty="0" smtClean="0">
                <a:sym typeface="Wingdings" panose="05000000000000000000" pitchFamily="2" charset="2"/>
              </a:rPr>
              <a:t> (=km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) detector in Lake Baikal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Phase 1 (GVD-1): 8 clusters (see figure), 0.4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 clusters operational, 1-2 more clusters to be deployed per season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Commissioning, calibration, sensitivity studies in progress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Final goal: 27 clusters, 1.5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endParaRPr lang="en-GB" alt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929575" y="1480008"/>
            <a:ext cx="272376" cy="227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4008198" y="1452462"/>
            <a:ext cx="365989" cy="2230079"/>
            <a:chOff x="4043841" y="1514616"/>
            <a:chExt cx="365989" cy="22300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043841" y="1514616"/>
              <a:ext cx="0" cy="22300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3843653" y="2544668"/>
              <a:ext cx="7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5</a:t>
              </a:r>
              <a:r>
                <a:rPr lang="en-GB" sz="1600" dirty="0" smtClean="0"/>
                <a:t>25 m</a:t>
              </a:r>
              <a:endParaRPr lang="en-GB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52746" y="971920"/>
            <a:ext cx="4482317" cy="1631216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First results from 2016+17 data: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 Understanding atmospheric muons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Seeing atmospheric neutrinos</a:t>
            </a:r>
            <a:endParaRPr lang="en-GB" sz="2000" dirty="0" smtClean="0"/>
          </a:p>
          <a:p>
            <a:r>
              <a:rPr lang="en-GB" sz="2000" dirty="0" smtClean="0">
                <a:sym typeface="Wingdings" panose="05000000000000000000" pitchFamily="2" charset="2"/>
              </a:rPr>
              <a:t> Limits on v flux from </a:t>
            </a:r>
            <a:r>
              <a:rPr lang="en-GB" altLang="en-US" sz="2000" dirty="0" smtClean="0">
                <a:sym typeface="Wingdings" panose="05000000000000000000" pitchFamily="2" charset="2"/>
              </a:rPr>
              <a:t>GW170817</a:t>
            </a:r>
            <a:br>
              <a:rPr lang="en-GB" altLang="en-US" sz="2000" dirty="0" smtClean="0">
                <a:sym typeface="Wingdings" panose="05000000000000000000" pitchFamily="2" charset="2"/>
              </a:rPr>
            </a:br>
            <a:r>
              <a:rPr lang="en-GB" altLang="en-US" sz="2000" dirty="0" smtClean="0">
                <a:sym typeface="Wingdings" panose="05000000000000000000" pitchFamily="2" charset="2"/>
              </a:rPr>
              <a:t> A</a:t>
            </a:r>
            <a:r>
              <a:rPr lang="en-GB" sz="2000" dirty="0" smtClean="0">
                <a:sym typeface="Wingdings" panose="05000000000000000000" pitchFamily="2" charset="2"/>
              </a:rPr>
              <a:t> 157 TeV cascade event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9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54813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future in the Mediterranean: KM3NeT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30621" y="3457774"/>
            <a:ext cx="4297838" cy="200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31 3’’-PMTs per optical module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18 modules per string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115 DUs per building block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ARCA: 2 blocks for v astronomy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ORCA: 1 block for v oscillations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1122" y="1055769"/>
            <a:ext cx="445865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See presentation by T. </a:t>
            </a:r>
            <a:r>
              <a:rPr lang="en-GB" dirty="0" err="1" smtClean="0">
                <a:solidFill>
                  <a:srgbClr val="008000"/>
                </a:solidFill>
              </a:rPr>
              <a:t>Chiarusi</a:t>
            </a:r>
            <a:endParaRPr lang="en-GB" dirty="0">
              <a:solidFill>
                <a:srgbClr val="008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8669" y="5466892"/>
            <a:ext cx="4161742" cy="707886"/>
            <a:chOff x="113589" y="5603180"/>
            <a:chExt cx="4161742" cy="707886"/>
          </a:xfrm>
        </p:grpSpPr>
        <p:sp>
          <p:nvSpPr>
            <p:cNvPr id="11" name="Right Arrow 10"/>
            <p:cNvSpPr/>
            <p:nvPr/>
          </p:nvSpPr>
          <p:spPr>
            <a:xfrm>
              <a:off x="113589" y="5826492"/>
              <a:ext cx="4161742" cy="325853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7951" y="5603180"/>
              <a:ext cx="1653017" cy="7078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2018-21</a:t>
              </a:r>
              <a:endParaRPr lang="en-GB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008079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96690" y="1078338"/>
            <a:ext cx="5649913" cy="5313363"/>
          </a:xfrm>
        </p:spPr>
        <p:txBody>
          <a:bodyPr lIns="91440" tIns="45720" rIns="91440" bIns="45720">
            <a:norm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31 3-inch PMTs  in 17-inch glass sphere (cathode area ~3x10-inch PMTs)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Front-end electronics, digitisation, </a:t>
            </a:r>
            <a:br>
              <a:rPr lang="en-GB" altLang="en-US" sz="2000" dirty="0" smtClean="0"/>
            </a:br>
            <a:r>
              <a:rPr lang="en-GB" altLang="en-US" sz="2000" dirty="0" smtClean="0"/>
              <a:t>optical signal </a:t>
            </a:r>
            <a:r>
              <a:rPr lang="en-GB" altLang="en-US" sz="2000" dirty="0" smtClean="0">
                <a:sym typeface="Wingdings" panose="05000000000000000000" pitchFamily="2" charset="2"/>
              </a:rPr>
              <a:t> glass fibre</a:t>
            </a:r>
            <a:endParaRPr lang="en-GB" altLang="en-US" sz="2000" dirty="0" smtClean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Single penetrator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Advantages:</a:t>
            </a:r>
            <a:r>
              <a:rPr lang="en-GB" altLang="en-US" dirty="0" smtClean="0"/>
              <a:t>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1-vs-2 photo-electron separation 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better </a:t>
            </a:r>
            <a:r>
              <a:rPr lang="en-GB" altLang="en-US" sz="2000" dirty="0" smtClean="0"/>
              <a:t>detection of coincidences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GB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0612" y="1690734"/>
            <a:ext cx="3952759" cy="40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dirty="0" smtClean="0"/>
              <a:t>Sensitivities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627063" y="937846"/>
            <a:ext cx="3708778" cy="750596"/>
          </a:xfrm>
        </p:spPr>
        <p:txBody>
          <a:bodyPr lIns="91440" tIns="45720" rIns="91440" bIns="4572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altLang="en-US" dirty="0" smtClean="0"/>
              <a:t>Diffuse cosmic neutrino flux as measured by IceCube</a:t>
            </a:r>
            <a:endParaRPr lang="en-GB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57375" y="867420"/>
            <a:ext cx="4686625" cy="5581705"/>
            <a:chOff x="4326771" y="939348"/>
            <a:chExt cx="4603239" cy="57926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5" t="1248" r="15672" b="3096"/>
            <a:stretch/>
          </p:blipFill>
          <p:spPr>
            <a:xfrm>
              <a:off x="4326771" y="3719756"/>
              <a:ext cx="4452787" cy="30122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1" t="1" r="13508" b="2937"/>
            <a:stretch/>
          </p:blipFill>
          <p:spPr>
            <a:xfrm>
              <a:off x="4394520" y="939348"/>
              <a:ext cx="4535490" cy="361922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57509" y="2181018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NO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57508" y="4705403"/>
              <a:ext cx="508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</a:t>
              </a:r>
              <a:r>
                <a:rPr lang="en-GB" dirty="0"/>
                <a:t>O</a:t>
              </a:r>
            </a:p>
          </p:txBody>
        </p:sp>
      </p:grpSp>
      <p:sp>
        <p:nvSpPr>
          <p:cNvPr id="15" name="Rounded Rectangular Callout 14"/>
          <p:cNvSpPr/>
          <p:nvPr/>
        </p:nvSpPr>
        <p:spPr>
          <a:xfrm>
            <a:off x="6934462" y="2643416"/>
            <a:ext cx="1995548" cy="1042175"/>
          </a:xfrm>
          <a:prstGeom prst="wedgeRoundRectCallout">
            <a:avLst>
              <a:gd name="adj1" fmla="val -22550"/>
              <a:gd name="adj2" fmla="val -73106"/>
              <a:gd name="adj3" fmla="val 16667"/>
            </a:avLst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GB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preferred. Would yield 5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ORCA by 2024/25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941"/>
            <a:ext cx="4546083" cy="3415332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4294967295"/>
          </p:nvPr>
        </p:nvSpPr>
        <p:spPr>
          <a:xfrm>
            <a:off x="1992442" y="5750606"/>
            <a:ext cx="2831484" cy="386049"/>
          </a:xfrm>
        </p:spPr>
        <p:txBody>
          <a:bodyPr lIns="91440" tIns="45720" rIns="91440" bIns="45720"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altLang="en-US" dirty="0" smtClean="0"/>
              <a:t>Neutrino mass ordering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522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next step = Upgrade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3004" b="-3004"/>
          <a:stretch/>
        </p:blipFill>
        <p:spPr>
          <a:xfrm>
            <a:off x="4265046" y="890350"/>
            <a:ext cx="4966637" cy="4025032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553338" y="4814663"/>
          <a:ext cx="459066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395">
                  <a:extLst>
                    <a:ext uri="{9D8B030D-6E8A-4147-A177-3AD203B41FA5}">
                      <a16:colId xmlns="" xmlns:a16="http://schemas.microsoft.com/office/drawing/2014/main" val="2091480672"/>
                    </a:ext>
                  </a:extLst>
                </a:gridCol>
                <a:gridCol w="1100875">
                  <a:extLst>
                    <a:ext uri="{9D8B030D-6E8A-4147-A177-3AD203B41FA5}">
                      <a16:colId xmlns="" xmlns:a16="http://schemas.microsoft.com/office/drawing/2014/main" val="1092376950"/>
                    </a:ext>
                  </a:extLst>
                </a:gridCol>
                <a:gridCol w="1217165">
                  <a:extLst>
                    <a:ext uri="{9D8B030D-6E8A-4147-A177-3AD203B41FA5}">
                      <a16:colId xmlns="" xmlns:a16="http://schemas.microsoft.com/office/drawing/2014/main" val="3417907949"/>
                    </a:ext>
                  </a:extLst>
                </a:gridCol>
                <a:gridCol w="1275226">
                  <a:extLst>
                    <a:ext uri="{9D8B030D-6E8A-4147-A177-3AD203B41FA5}">
                      <a16:colId xmlns="" xmlns:a16="http://schemas.microsoft.com/office/drawing/2014/main" val="2429537595"/>
                    </a:ext>
                  </a:extLst>
                </a:gridCol>
              </a:tblGrid>
              <a:tr h="282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Array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String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Modules / String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5115316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IceCube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7248705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DeepCore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6125000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Upgrade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20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5644022"/>
                  </a:ext>
                </a:extLst>
              </a:tr>
            </a:tbl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8258" y="1119675"/>
            <a:ext cx="4038243" cy="43294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sz="1800" b="1" dirty="0" smtClean="0">
                <a:sym typeface="Wingdings" panose="05000000000000000000" pitchFamily="2" charset="2"/>
              </a:rPr>
              <a:t/>
            </a:r>
            <a:br>
              <a:rPr lang="en-GB" altLang="en-US" sz="1800" b="1" dirty="0" smtClean="0">
                <a:sym typeface="Wingdings" panose="05000000000000000000" pitchFamily="2" charset="2"/>
              </a:rPr>
            </a:br>
            <a:r>
              <a:rPr lang="en-GB" altLang="en-US" sz="1800" b="1" dirty="0" smtClean="0">
                <a:sym typeface="Wingdings" panose="05000000000000000000" pitchFamily="2" charset="2"/>
              </a:rPr>
              <a:t>IceCube-Upgrade</a:t>
            </a:r>
            <a:endParaRPr lang="en-GB" altLang="en-US" sz="1800" dirty="0">
              <a:sym typeface="Wingdings" panose="05000000000000000000" pitchFamily="2" charset="2"/>
            </a:endParaRP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7 additional strings in Deep Core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domain, densely instrumented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Objectives: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GeV neutrinos: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l-GR" altLang="en-US" sz="1800" dirty="0" smtClean="0">
                <a:sym typeface="Wingdings" panose="05000000000000000000" pitchFamily="2" charset="2"/>
              </a:rPr>
              <a:t>τ</a:t>
            </a:r>
            <a:r>
              <a:rPr lang="de-DE" altLang="en-US" sz="1800" dirty="0" smtClean="0">
                <a:sym typeface="Wingdings" panose="05000000000000000000" pitchFamily="2" charset="2"/>
              </a:rPr>
              <a:t> </a:t>
            </a:r>
            <a:r>
              <a:rPr lang="en-GB" altLang="en-US" sz="1800" dirty="0" smtClean="0">
                <a:sym typeface="Wingdings" panose="05000000000000000000" pitchFamily="2" charset="2"/>
              </a:rPr>
              <a:t>appearance, Dark Matter, …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Improved understanding of ice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properties  better precision, reduced systematic uncertainties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Opportunity to test new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hardware developments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Funding commitment expected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very soon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sp>
        <p:nvSpPr>
          <p:cNvPr id="18" name="Right Arrow 17"/>
          <p:cNvSpPr/>
          <p:nvPr/>
        </p:nvSpPr>
        <p:spPr>
          <a:xfrm>
            <a:off x="178258" y="5896948"/>
            <a:ext cx="3999105" cy="279919"/>
          </a:xfrm>
          <a:prstGeom prst="rightArrow">
            <a:avLst>
              <a:gd name="adj1" fmla="val 50000"/>
              <a:gd name="adj2" fmla="val 66666"/>
            </a:avLst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370870" y="5676809"/>
            <a:ext cx="1653017" cy="707886"/>
          </a:xfrm>
          <a:prstGeom prst="rect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Deployment</a:t>
            </a:r>
            <a:br>
              <a:rPr lang="en-GB" sz="2000" b="1" dirty="0" smtClean="0"/>
            </a:br>
            <a:r>
              <a:rPr lang="en-GB" sz="2000" b="1" dirty="0" smtClean="0"/>
              <a:t>2022/23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18598" y="55595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8000"/>
                </a:solidFill>
              </a:rPr>
              <a:t>time</a:t>
            </a:r>
            <a:endParaRPr lang="en-GB" sz="1800" b="1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41965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582" y="1017262"/>
            <a:ext cx="5672110" cy="4884317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113589" y="1318670"/>
            <a:ext cx="4161742" cy="5001725"/>
            <a:chOff x="542797" y="1318670"/>
            <a:chExt cx="4161742" cy="5001725"/>
          </a:xfrm>
        </p:grpSpPr>
        <p:sp>
          <p:nvSpPr>
            <p:cNvPr id="14" name="Right Arrow 13"/>
            <p:cNvSpPr/>
            <p:nvPr/>
          </p:nvSpPr>
          <p:spPr>
            <a:xfrm>
              <a:off x="542797" y="5826492"/>
              <a:ext cx="4161742" cy="325853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05071" y="5612509"/>
              <a:ext cx="1653017" cy="7078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2025-31</a:t>
              </a:r>
              <a:endParaRPr lang="en-GB" sz="2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28869" y="553224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8000"/>
                  </a:solidFill>
                </a:rPr>
                <a:t>time</a:t>
              </a:r>
              <a:endParaRPr lang="en-GB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64540" y="1318670"/>
              <a:ext cx="4100765" cy="40350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marL="263525" indent="-263525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52500" indent="-436563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62088" indent="-395288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20888" indent="-3873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598738" indent="-398463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0559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5131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703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4275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69863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dirty="0" smtClean="0">
                  <a:sym typeface="Wingdings" panose="05000000000000000000" pitchFamily="2" charset="2"/>
                </a:rPr>
                <a:t>Next-generation neutrino observatory at South Pole, with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High-energy deep-ice detector</a:t>
              </a:r>
              <a:br>
                <a:rPr lang="en-GB" altLang="en-US" sz="1800" dirty="0" smtClean="0">
                  <a:sym typeface="Wingdings" panose="05000000000000000000" pitchFamily="2" charset="2"/>
                </a:rPr>
              </a:br>
              <a:r>
                <a:rPr lang="en-GB" altLang="en-US" sz="1800" dirty="0" smtClean="0">
                  <a:sym typeface="Wingdings" panose="05000000000000000000" pitchFamily="2" charset="2"/>
                </a:rPr>
                <a:t>(High-energy array, HEA)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Cosmic-ray and veto surface array (CRA)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Radio array (RA)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High-density core for low-energy </a:t>
              </a:r>
              <a:br>
                <a:rPr lang="en-GB" altLang="en-US" sz="1800" dirty="0" smtClean="0">
                  <a:sym typeface="Wingdings" panose="05000000000000000000" pitchFamily="2" charset="2"/>
                </a:rPr>
              </a:br>
              <a:r>
                <a:rPr lang="en-GB" altLang="en-US" sz="1800" dirty="0" smtClean="0">
                  <a:sym typeface="Wingdings" panose="05000000000000000000" pitchFamily="2" charset="2"/>
                </a:rPr>
                <a:t>neutrinos (PINGU)</a:t>
              </a:r>
            </a:p>
            <a:p>
              <a:pPr indent="-169863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dirty="0" smtClean="0">
                  <a:sym typeface="Wingdings" panose="05000000000000000000" pitchFamily="2" charset="2"/>
                </a:rPr>
                <a:t>Funding application expected</a:t>
              </a:r>
              <a:br>
                <a:rPr lang="en-GB" altLang="en-US" dirty="0" smtClean="0">
                  <a:sym typeface="Wingdings" panose="05000000000000000000" pitchFamily="2" charset="2"/>
                </a:rPr>
              </a:br>
              <a:r>
                <a:rPr lang="en-GB" altLang="en-US" dirty="0" smtClean="0">
                  <a:sym typeface="Wingdings" panose="05000000000000000000" pitchFamily="2" charset="2"/>
                </a:rPr>
                <a:t>in NSF MREFC scheme </a:t>
              </a:r>
              <a:br>
                <a:rPr lang="en-GB" altLang="en-US" dirty="0" smtClean="0">
                  <a:sym typeface="Wingdings" panose="05000000000000000000" pitchFamily="2" charset="2"/>
                </a:rPr>
              </a:br>
              <a:r>
                <a:rPr lang="en-GB" altLang="en-US" dirty="0" smtClean="0">
                  <a:sym typeface="Wingdings" panose="05000000000000000000" pitchFamily="2" charset="2"/>
                </a:rPr>
                <a:t>(~2020</a:t>
              </a:r>
              <a:r>
                <a:rPr lang="en-GB" altLang="en-US" dirty="0">
                  <a:sym typeface="Wingdings" panose="05000000000000000000" pitchFamily="2" charset="2"/>
                </a:rPr>
                <a:t>)</a:t>
              </a:r>
              <a:endParaRPr lang="en-GB" altLang="en-US" dirty="0" smtClean="0">
                <a:sym typeface="Wingdings" panose="05000000000000000000" pitchFamily="2" charset="2"/>
              </a:endParaRPr>
            </a:p>
          </p:txBody>
        </p:sp>
      </p:grpSp>
      <p:sp>
        <p:nvSpPr>
          <p:cNvPr id="6" name="Right Triangle 5"/>
          <p:cNvSpPr/>
          <p:nvPr/>
        </p:nvSpPr>
        <p:spPr>
          <a:xfrm>
            <a:off x="3949430" y="4783632"/>
            <a:ext cx="1518309" cy="7864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Triangle 23"/>
          <p:cNvSpPr/>
          <p:nvPr/>
        </p:nvSpPr>
        <p:spPr>
          <a:xfrm flipH="1">
            <a:off x="6755362" y="4783631"/>
            <a:ext cx="1556788" cy="10428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10743" y="5364199"/>
            <a:ext cx="376956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4506" y="54106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14 km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63430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err="1" smtClean="0"/>
              <a:t>Astroparticles</a:t>
            </a:r>
            <a:r>
              <a:rPr lang="en-US" altLang="en-US" dirty="0" smtClean="0"/>
              <a:t> with Cherenkov detectors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781956"/>
            <a:ext cx="3047524" cy="309981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79930" y="979127"/>
            <a:ext cx="1937782" cy="491014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de-DE" sz="2400" dirty="0" smtClean="0">
                <a:solidFill>
                  <a:schemeClr val="bg1"/>
                </a:solidFill>
              </a:rPr>
              <a:t>Cosmic rays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0644" y="1007250"/>
            <a:ext cx="8438456" cy="5502857"/>
            <a:chOff x="360644" y="1007250"/>
            <a:chExt cx="8438456" cy="55028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44" y="1007250"/>
              <a:ext cx="5408420" cy="30422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6" y="3641440"/>
              <a:ext cx="4248728" cy="28342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984" y="3822054"/>
              <a:ext cx="4171116" cy="2688053"/>
            </a:xfrm>
            <a:prstGeom prst="rect">
              <a:avLst/>
            </a:prstGeom>
          </p:spPr>
        </p:pic>
        <p:sp>
          <p:nvSpPr>
            <p:cNvPr id="8" name="Rectangle 3"/>
            <p:cNvSpPr txBox="1">
              <a:spLocks noChangeArrowheads="1"/>
            </p:cNvSpPr>
            <p:nvPr/>
          </p:nvSpPr>
          <p:spPr>
            <a:xfrm>
              <a:off x="417906" y="2876315"/>
              <a:ext cx="2085714" cy="563141"/>
            </a:xfrm>
            <a:prstGeom prst="rect">
              <a:avLst/>
            </a:prstGeom>
          </p:spPr>
          <p:txBody>
            <a:bodyPr/>
            <a:lstStyle>
              <a:lvl1pPr marL="236538" indent="-276225" algn="l" defTabSz="457200" rtl="0" eaLnBrk="1" fontAlgn="base" hangingPunct="1">
                <a:lnSpc>
                  <a:spcPts val="2400"/>
                </a:lnSpc>
                <a:spcBef>
                  <a:spcPts val="475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Lucida Grande" charset="0"/>
                <a:buChar char="●"/>
                <a:defRPr sz="20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750888" indent="-276225" algn="l" defTabSz="457200" rtl="0" eaLnBrk="1" fontAlgn="base" hangingPunct="1">
                <a:lnSpc>
                  <a:spcPts val="2200"/>
                </a:lnSpc>
                <a:spcBef>
                  <a:spcPts val="438"/>
                </a:spcBef>
                <a:spcAft>
                  <a:spcPct val="0"/>
                </a:spcAft>
                <a:buClr>
                  <a:srgbClr val="003366"/>
                </a:buClr>
                <a:buSzPct val="80000"/>
                <a:buFont typeface="Lucida Grande" charset="0"/>
                <a:buChar char="●"/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2pPr>
              <a:lvl3pPr marL="12017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3pPr>
              <a:lvl4pPr marL="14430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4pPr>
              <a:lvl5pPr marL="1655763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de-DE" sz="2400" dirty="0" smtClean="0">
                  <a:solidFill>
                    <a:schemeClr val="bg1"/>
                  </a:solidFill>
                </a:rPr>
                <a:t>Gamma-rays</a:t>
              </a: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>
            <a:xfrm>
              <a:off x="417906" y="4683967"/>
              <a:ext cx="2698518" cy="491014"/>
            </a:xfrm>
            <a:prstGeom prst="rect">
              <a:avLst/>
            </a:prstGeom>
          </p:spPr>
          <p:txBody>
            <a:bodyPr/>
            <a:lstStyle>
              <a:lvl1pPr marL="236538" indent="-276225" algn="l" defTabSz="457200" rtl="0" eaLnBrk="1" fontAlgn="base" hangingPunct="1">
                <a:lnSpc>
                  <a:spcPts val="2400"/>
                </a:lnSpc>
                <a:spcBef>
                  <a:spcPts val="475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Lucida Grande" charset="0"/>
                <a:buChar char="●"/>
                <a:defRPr sz="20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750888" indent="-276225" algn="l" defTabSz="457200" rtl="0" eaLnBrk="1" fontAlgn="base" hangingPunct="1">
                <a:lnSpc>
                  <a:spcPts val="2200"/>
                </a:lnSpc>
                <a:spcBef>
                  <a:spcPts val="438"/>
                </a:spcBef>
                <a:spcAft>
                  <a:spcPct val="0"/>
                </a:spcAft>
                <a:buClr>
                  <a:srgbClr val="003366"/>
                </a:buClr>
                <a:buSzPct val="80000"/>
                <a:buFont typeface="Lucida Grande" charset="0"/>
                <a:buChar char="●"/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2pPr>
              <a:lvl3pPr marL="12017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3pPr>
              <a:lvl4pPr marL="14430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4pPr>
              <a:lvl5pPr marL="1655763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de-DE" sz="2400" dirty="0" smtClean="0">
                  <a:solidFill>
                    <a:schemeClr val="bg1"/>
                  </a:solidFill>
                </a:rPr>
                <a:t>Cosmic neutrinos</a:t>
              </a:r>
            </a:p>
          </p:txBody>
        </p:sp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4821271" y="5537006"/>
              <a:ext cx="3490879" cy="781425"/>
            </a:xfrm>
            <a:prstGeom prst="rect">
              <a:avLst/>
            </a:prstGeom>
          </p:spPr>
          <p:txBody>
            <a:bodyPr/>
            <a:lstStyle>
              <a:lvl1pPr marL="236538" indent="-276225" algn="l" defTabSz="457200" rtl="0" eaLnBrk="1" fontAlgn="base" hangingPunct="1">
                <a:lnSpc>
                  <a:spcPts val="2400"/>
                </a:lnSpc>
                <a:spcBef>
                  <a:spcPts val="475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Lucida Grande" charset="0"/>
                <a:buChar char="●"/>
                <a:defRPr sz="20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750888" indent="-276225" algn="l" defTabSz="457200" rtl="0" eaLnBrk="1" fontAlgn="base" hangingPunct="1">
                <a:lnSpc>
                  <a:spcPts val="2200"/>
                </a:lnSpc>
                <a:spcBef>
                  <a:spcPts val="438"/>
                </a:spcBef>
                <a:spcAft>
                  <a:spcPct val="0"/>
                </a:spcAft>
                <a:buClr>
                  <a:srgbClr val="003366"/>
                </a:buClr>
                <a:buSzPct val="80000"/>
                <a:buFont typeface="Lucida Grande" charset="0"/>
                <a:buChar char="●"/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2pPr>
              <a:lvl3pPr marL="12017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3pPr>
              <a:lvl4pPr marL="14430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4pPr>
              <a:lvl5pPr marL="1655763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de-DE" sz="2400" dirty="0" smtClean="0">
                  <a:solidFill>
                    <a:schemeClr val="bg1"/>
                  </a:solidFill>
                </a:rPr>
                <a:t>Solar and atmospheric neutrinos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03620" y="82175"/>
            <a:ext cx="1276311" cy="563829"/>
            <a:chOff x="2503620" y="95075"/>
            <a:chExt cx="1276311" cy="563829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724539" y="649573"/>
              <a:ext cx="643812" cy="933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503620" y="95075"/>
              <a:ext cx="12763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without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82" y="796975"/>
            <a:ext cx="3047524" cy="30998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0421" y="3223586"/>
            <a:ext cx="4988866" cy="15696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</a:rPr>
              <a:t>Cherenkov detectors are</a:t>
            </a:r>
            <a:br>
              <a:rPr lang="en-GB" sz="3200" b="1" dirty="0" smtClean="0">
                <a:solidFill>
                  <a:srgbClr val="008000"/>
                </a:solidFill>
              </a:rPr>
            </a:br>
            <a:r>
              <a:rPr lang="en-GB" sz="3200" b="1" dirty="0" smtClean="0">
                <a:solidFill>
                  <a:srgbClr val="FF0000"/>
                </a:solidFill>
              </a:rPr>
              <a:t>essential</a:t>
            </a:r>
            <a:r>
              <a:rPr lang="en-GB" sz="3200" b="1" dirty="0" smtClean="0">
                <a:solidFill>
                  <a:srgbClr val="008000"/>
                </a:solidFill>
              </a:rPr>
              <a:t/>
            </a:r>
            <a:br>
              <a:rPr lang="en-GB" sz="3200" b="1" dirty="0" smtClean="0">
                <a:solidFill>
                  <a:srgbClr val="008000"/>
                </a:solidFill>
              </a:rPr>
            </a:br>
            <a:r>
              <a:rPr lang="en-GB" sz="3200" b="1" dirty="0" smtClean="0">
                <a:solidFill>
                  <a:srgbClr val="008000"/>
                </a:solidFill>
              </a:rPr>
              <a:t>for astroparticle physics</a:t>
            </a:r>
            <a:endParaRPr lang="en-GB" sz="32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431" y="5107372"/>
            <a:ext cx="45608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Disclaimer for this talk: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 time to cover all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 time to cover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 time to go into depth and details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676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082" y="2342569"/>
            <a:ext cx="5374433" cy="51289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08403" y="3060734"/>
            <a:ext cx="8134381" cy="3069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Large variety of Cherenkov detectors for astroparticle physics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Different techniques, using imaging and/or timing</a:t>
            </a:r>
            <a:br>
              <a:rPr lang="en-GB" altLang="en-US" dirty="0" smtClean="0"/>
            </a:br>
            <a:r>
              <a:rPr lang="en-GB" altLang="en-US" dirty="0" smtClean="0"/>
              <a:t>(truly “ring-imaging” is an exception rather than the rule)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Cherenkov detectors essential for astroparticle physics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Several breakthrough-results achieved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Various new detectors in the pipeline – stay tuned!</a:t>
            </a:r>
          </a:p>
        </p:txBody>
      </p:sp>
    </p:spTree>
    <p:extLst>
      <p:ext uri="{BB962C8B-B14F-4D97-AF65-F5344CB8AC3E}">
        <p14:creationId xmlns:p14="http://schemas.microsoft.com/office/powerpoint/2010/main" val="30692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880" y="3256676"/>
            <a:ext cx="5374433" cy="51289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1996751" y="968671"/>
            <a:ext cx="199857" cy="5354308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36752"/>
            <a:ext cx="7923244" cy="360362"/>
          </a:xfrm>
        </p:spPr>
        <p:txBody>
          <a:bodyPr/>
          <a:lstStyle/>
          <a:p>
            <a:r>
              <a:rPr lang="en-GB" dirty="0" smtClean="0"/>
              <a:t>The neutrino telescope timeline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55029" y="1134509"/>
            <a:ext cx="18661" cy="497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62912" y="1134509"/>
            <a:ext cx="18661" cy="4986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68756" y="1134509"/>
            <a:ext cx="0" cy="4993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7146" y="1134509"/>
            <a:ext cx="18661" cy="4986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20575" y="6130213"/>
            <a:ext cx="8342425" cy="420571"/>
            <a:chOff x="420575" y="5878286"/>
            <a:chExt cx="8342425" cy="42057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27063" y="5878286"/>
              <a:ext cx="8135937" cy="186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628458" y="589874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2020</a:t>
              </a:r>
              <a:endParaRPr lang="en-GB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36341" y="589874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2025</a:t>
              </a:r>
              <a:endParaRPr lang="en-GB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2185" y="589874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2030</a:t>
              </a:r>
              <a:endParaRPr lang="en-GB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0575" y="589874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2015</a:t>
              </a:r>
              <a:endParaRPr lang="en-GB" sz="2000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22066" y="968671"/>
            <a:ext cx="2606392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ANTARES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2628457" y="1869613"/>
            <a:ext cx="6758733" cy="484632"/>
          </a:xfrm>
          <a:prstGeom prst="rightArrow">
            <a:avLst/>
          </a:prstGeom>
          <a:gradFill>
            <a:gsLst>
              <a:gs pos="63000">
                <a:srgbClr val="FF0000"/>
              </a:gs>
              <a:gs pos="95455">
                <a:srgbClr val="FF9999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KM3NeT/Neutrino astronomy</a:t>
            </a:r>
            <a:endParaRPr lang="en-GB" sz="2000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0832" y="1427037"/>
            <a:ext cx="8254270" cy="486960"/>
            <a:chOff x="790832" y="1464361"/>
            <a:chExt cx="8254270" cy="486960"/>
          </a:xfrm>
        </p:grpSpPr>
        <p:sp>
          <p:nvSpPr>
            <p:cNvPr id="25" name="Right Arrow 24"/>
            <p:cNvSpPr/>
            <p:nvPr/>
          </p:nvSpPr>
          <p:spPr>
            <a:xfrm>
              <a:off x="790832" y="1464361"/>
              <a:ext cx="3032524" cy="484632"/>
            </a:xfrm>
            <a:prstGeom prst="rightArrow">
              <a:avLst/>
            </a:prstGeom>
            <a:gradFill flip="none" rotWithShape="1">
              <a:gsLst>
                <a:gs pos="6300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KM3NeT/ARCA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6012578" y="1466689"/>
              <a:ext cx="3032524" cy="484632"/>
            </a:xfrm>
            <a:prstGeom prst="rightArrow">
              <a:avLst/>
            </a:prstGeom>
            <a:gradFill flip="none" rotWithShape="1">
              <a:gsLst>
                <a:gs pos="6300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KM3NeT/Phase 3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26334" y="147042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?</a:t>
              </a:r>
              <a:endParaRPr lang="en-GB" dirty="0"/>
            </a:p>
          </p:txBody>
        </p:sp>
      </p:grpSp>
      <p:sp>
        <p:nvSpPr>
          <p:cNvPr id="30" name="Right Arrow 29"/>
          <p:cNvSpPr/>
          <p:nvPr/>
        </p:nvSpPr>
        <p:spPr>
          <a:xfrm>
            <a:off x="2626419" y="2788912"/>
            <a:ext cx="4574607" cy="484632"/>
          </a:xfrm>
          <a:prstGeom prst="rightArrow">
            <a:avLst/>
          </a:prstGeom>
          <a:gradFill>
            <a:gsLst>
              <a:gs pos="63000">
                <a:srgbClr val="FF0000"/>
              </a:gs>
              <a:gs pos="95455">
                <a:srgbClr val="FF9999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KM3NeT/Neutrino oscillations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508143" y="4412803"/>
            <a:ext cx="3879047" cy="484632"/>
          </a:xfrm>
          <a:prstGeom prst="rightArrow">
            <a:avLst/>
          </a:prstGeom>
          <a:gradFill>
            <a:gsLst>
              <a:gs pos="52000">
                <a:srgbClr val="FF0000"/>
              </a:gs>
              <a:gs pos="95455">
                <a:srgbClr val="FF9999"/>
              </a:gs>
            </a:gsLst>
            <a:lin ang="108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IceCube Gen2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90832" y="5055322"/>
            <a:ext cx="2465552" cy="484632"/>
          </a:xfrm>
          <a:prstGeom prst="rightArrow">
            <a:avLst/>
          </a:prstGeom>
          <a:gradFill flip="none" rotWithShape="1">
            <a:gsLst>
              <a:gs pos="6300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Baikal/GVD-1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0" y="3499966"/>
            <a:ext cx="6887646" cy="484632"/>
          </a:xfrm>
          <a:prstGeom prst="rightArrow">
            <a:avLst/>
          </a:prstGeom>
          <a:gradFill>
            <a:gsLst>
              <a:gs pos="52000">
                <a:srgbClr val="FF0000"/>
              </a:gs>
              <a:gs pos="95455">
                <a:schemeClr val="bg1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IceCube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943231" y="5549285"/>
            <a:ext cx="8443960" cy="484632"/>
          </a:xfrm>
          <a:prstGeom prst="rightArrow">
            <a:avLst/>
          </a:prstGeom>
          <a:gradFill>
            <a:gsLst>
              <a:gs pos="0">
                <a:schemeClr val="bg1"/>
              </a:gs>
              <a:gs pos="31000">
                <a:srgbClr val="FF0000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Baikal GVD</a:t>
            </a:r>
            <a:endParaRPr lang="en-GB" sz="2000" dirty="0">
              <a:latin typeface="Calibri" panose="020F050202020403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3421520"/>
            <a:ext cx="914400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0653" y="5019041"/>
            <a:ext cx="914400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022933" y="-17875"/>
            <a:ext cx="2118049" cy="1073939"/>
            <a:chOff x="6749294" y="2631142"/>
            <a:chExt cx="2118049" cy="1073939"/>
          </a:xfrm>
        </p:grpSpPr>
        <p:sp>
          <p:nvSpPr>
            <p:cNvPr id="41" name="Rectangle 40"/>
            <p:cNvSpPr/>
            <p:nvPr/>
          </p:nvSpPr>
          <p:spPr>
            <a:xfrm>
              <a:off x="6749294" y="2631142"/>
              <a:ext cx="2118049" cy="1073939"/>
            </a:xfrm>
            <a:prstGeom prst="rect">
              <a:avLst/>
            </a:prstGeom>
            <a:solidFill>
              <a:srgbClr val="FFC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7042185" y="2767059"/>
              <a:ext cx="1635284" cy="39044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Operation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7042185" y="3149383"/>
              <a:ext cx="1635284" cy="390444"/>
            </a:xfrm>
            <a:prstGeom prst="rightArrow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Construction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44839" y="28149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?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27384" y="3957019"/>
            <a:ext cx="4722483" cy="488336"/>
            <a:chOff x="3127384" y="4218287"/>
            <a:chExt cx="4722483" cy="488336"/>
          </a:xfrm>
        </p:grpSpPr>
        <p:sp>
          <p:nvSpPr>
            <p:cNvPr id="29" name="Right Arrow 28"/>
            <p:cNvSpPr/>
            <p:nvPr/>
          </p:nvSpPr>
          <p:spPr>
            <a:xfrm>
              <a:off x="3127384" y="4221991"/>
              <a:ext cx="1452212" cy="484632"/>
            </a:xfrm>
            <a:prstGeom prst="rightArrow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IC Upgrade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695031" y="4218287"/>
              <a:ext cx="3154836" cy="484632"/>
            </a:xfrm>
            <a:prstGeom prst="rightArrow">
              <a:avLst/>
            </a:prstGeom>
            <a:gradFill flip="none" rotWithShape="1">
              <a:gsLst>
                <a:gs pos="63000">
                  <a:srgbClr val="0070C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08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Calibri" panose="020F0502020204030204" pitchFamily="34" charset="0"/>
                </a:rPr>
                <a:t>IceCube Gen2</a:t>
              </a:r>
              <a:endParaRPr lang="en-GB" sz="2000" dirty="0">
                <a:latin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53206" y="422708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?</a:t>
              </a:r>
              <a:endParaRPr lang="en-GB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84187" y="6200543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now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1095632" y="2358598"/>
            <a:ext cx="2880124" cy="484632"/>
          </a:xfrm>
          <a:prstGeom prst="rightArrow">
            <a:avLst/>
          </a:prstGeom>
          <a:gradFill flip="none" rotWithShape="1">
            <a:gsLst>
              <a:gs pos="6300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KM3NeT/ORCA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3282842" y="5055322"/>
            <a:ext cx="4085913" cy="484632"/>
          </a:xfrm>
          <a:prstGeom prst="rightArrow">
            <a:avLst/>
          </a:prstGeom>
          <a:gradFill flip="none" rotWithShape="1">
            <a:gsLst>
              <a:gs pos="63000">
                <a:srgbClr val="0070C0"/>
              </a:gs>
              <a:gs pos="100000">
                <a:srgbClr val="0070C0"/>
              </a:gs>
            </a:gsLst>
            <a:lin ang="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libri" panose="020F0502020204030204" pitchFamily="34" charset="0"/>
              </a:rPr>
              <a:t>Baikal/GVD (next steps)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22933" y="50585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5022" y="1248387"/>
            <a:ext cx="8608978" cy="4407353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altLang="de-DE" sz="2400" dirty="0" smtClean="0"/>
              <a:t>High-energy cosmic neutrinos discovered by IceCube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altLang="de-DE" sz="2400" dirty="0" smtClean="0"/>
              <a:t>Recent neutrino/X-ray/gamma-ray coincidence (IceCube):</a:t>
            </a:r>
            <a:br>
              <a:rPr lang="en-US" altLang="de-DE" sz="2400" dirty="0" smtClean="0"/>
            </a:br>
            <a:r>
              <a:rPr lang="en-US" altLang="de-DE" sz="2400" dirty="0" smtClean="0"/>
              <a:t>First hint of a neutrino source?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Char char="–"/>
            </a:pPr>
            <a:r>
              <a:rPr lang="en-US" altLang="de-DE" sz="2400" dirty="0" smtClean="0"/>
              <a:t>Neutrinos from Galactic accelerators</a:t>
            </a:r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Char char="–"/>
            </a:pPr>
            <a:r>
              <a:rPr lang="en-US" altLang="de-DE" sz="2400" dirty="0" smtClean="0"/>
              <a:t>“Real neutrino astronomy”</a:t>
            </a:r>
            <a:br>
              <a:rPr lang="en-US" altLang="de-DE" sz="2400" dirty="0" smtClean="0"/>
            </a:br>
            <a:endParaRPr lang="en-US" altLang="de-DE" sz="2400" dirty="0" smtClean="0"/>
          </a:p>
          <a:p>
            <a:pPr marL="576000" indent="-576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Pct val="125000"/>
              <a:buFont typeface="Arial" panose="020B0604020202020204" pitchFamily="34" charset="0"/>
              <a:buChar char="→"/>
            </a:pPr>
            <a:r>
              <a:rPr lang="en-US" altLang="de-DE" sz="2400" dirty="0" smtClean="0"/>
              <a:t>We need more statistics, </a:t>
            </a:r>
            <a:br>
              <a:rPr lang="en-US" altLang="de-DE" sz="2400" dirty="0" smtClean="0"/>
            </a:br>
            <a:r>
              <a:rPr lang="en-US" altLang="de-DE" sz="2400" dirty="0" smtClean="0"/>
              <a:t>increasingly precise data, </a:t>
            </a:r>
            <a:br>
              <a:rPr lang="en-US" altLang="de-DE" sz="2400" dirty="0" smtClean="0"/>
            </a:br>
            <a:r>
              <a:rPr lang="en-US" altLang="de-DE" sz="2400" dirty="0" smtClean="0"/>
              <a:t>and full sky coverage</a:t>
            </a:r>
            <a:r>
              <a:rPr lang="en-US" altLang="de-DE" sz="2800" dirty="0" smtClean="0"/>
              <a:t/>
            </a:r>
            <a:br>
              <a:rPr lang="en-US" altLang="de-DE" sz="2800" dirty="0" smtClean="0"/>
            </a:br>
            <a:r>
              <a:rPr lang="en-US" altLang="de-DE" sz="2800" dirty="0" smtClean="0"/>
              <a:t/>
            </a:r>
            <a:br>
              <a:rPr lang="en-US" altLang="de-DE" sz="2800" dirty="0" smtClean="0"/>
            </a:br>
            <a:endParaRPr lang="en-US" altLang="de-DE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481048" y="3910779"/>
            <a:ext cx="3326873" cy="2369880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>
              <a:tabLst>
                <a:tab pos="360363" algn="l"/>
              </a:tabLst>
            </a:pPr>
            <a:r>
              <a:rPr lang="en-GB" sz="2000" b="1" dirty="0" smtClean="0"/>
              <a:t>Rich science program:</a:t>
            </a:r>
          </a:p>
          <a:p>
            <a:pPr>
              <a:tabLst>
                <a:tab pos="360363" algn="l"/>
              </a:tabLst>
            </a:pPr>
            <a:r>
              <a:rPr lang="en-GB" sz="800" dirty="0" smtClean="0"/>
              <a:t/>
            </a:r>
            <a:br>
              <a:rPr lang="en-GB" sz="800" dirty="0" smtClean="0"/>
            </a:br>
            <a:r>
              <a:rPr lang="en-GB" sz="2000" dirty="0" smtClean="0">
                <a:sym typeface="Wingdings" panose="05000000000000000000" pitchFamily="2" charset="2"/>
              </a:rPr>
              <a:t> 	Neutrino astronomy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	Particle physics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	Dark matter searches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	Exotics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	Earth and Sea sciences,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	glaciology, …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294123" y="2338958"/>
            <a:ext cx="1468877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FF"/>
                </a:solidFill>
              </a:rPr>
              <a:t>See talk by </a:t>
            </a:r>
            <a:br>
              <a:rPr lang="en-GB" sz="1800" dirty="0" smtClean="0">
                <a:solidFill>
                  <a:srgbClr val="0000FF"/>
                </a:solidFill>
              </a:rPr>
            </a:br>
            <a:r>
              <a:rPr lang="en-GB" sz="1800" dirty="0" smtClean="0">
                <a:solidFill>
                  <a:srgbClr val="0000FF"/>
                </a:solidFill>
              </a:rPr>
              <a:t>I. </a:t>
            </a:r>
            <a:r>
              <a:rPr lang="en-GB" sz="1800" dirty="0" err="1" smtClean="0">
                <a:solidFill>
                  <a:srgbClr val="0000FF"/>
                </a:solidFill>
              </a:rPr>
              <a:t>Taboada</a:t>
            </a:r>
            <a:r>
              <a:rPr lang="en-GB" sz="1800" dirty="0" smtClean="0">
                <a:solidFill>
                  <a:srgbClr val="0000FF"/>
                </a:solidFill>
              </a:rPr>
              <a:t> </a:t>
            </a:r>
            <a:br>
              <a:rPr lang="en-GB" sz="1800" dirty="0" smtClean="0">
                <a:solidFill>
                  <a:srgbClr val="0000FF"/>
                </a:solidFill>
              </a:rPr>
            </a:br>
            <a:r>
              <a:rPr lang="en-GB" sz="1800" dirty="0" smtClean="0">
                <a:solidFill>
                  <a:srgbClr val="0000FF"/>
                </a:solidFill>
              </a:rPr>
              <a:t>(We 14:00)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78463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Neutrino astronomy: where are we?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4045" y="1184347"/>
            <a:ext cx="8767036" cy="5160351"/>
            <a:chOff x="4962704" y="3658104"/>
            <a:chExt cx="8767036" cy="4962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704" y="3658104"/>
              <a:ext cx="8767036" cy="49628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721113" y="5478013"/>
              <a:ext cx="360868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The exploration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o</a:t>
              </a:r>
              <a:r>
                <a:rPr lang="en-GB" dirty="0" smtClean="0">
                  <a:solidFill>
                    <a:srgbClr val="C00000"/>
                  </a:solidFill>
                </a:rPr>
                <a:t>f the high-energy</a:t>
              </a:r>
            </a:p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Universe requires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multi-messenger studies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including neutrinos!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4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US" dirty="0" smtClean="0"/>
              <a:t>Currently taking data: ANTARES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77925" y="937437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136650" y="5980924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" name="Picture 10" descr="antares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9" y="967054"/>
            <a:ext cx="6708710" cy="5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 txBox="1">
            <a:spLocks noChangeArrowheads="1"/>
          </p:cNvSpPr>
          <p:nvPr/>
        </p:nvSpPr>
        <p:spPr>
          <a:xfrm>
            <a:off x="5542384" y="1053554"/>
            <a:ext cx="3601616" cy="488473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GB" altLang="en-US" u="sng" dirty="0" smtClean="0"/>
              <a:t>The first deep-sea v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Installed near Toulon at a depth of 2475m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12 strings with 25 storeys </a:t>
            </a:r>
            <a:r>
              <a:rPr lang="en-GB" altLang="en-US" dirty="0" smtClean="0"/>
              <a:t>each,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I</a:t>
            </a:r>
            <a:r>
              <a:rPr lang="en-GB" altLang="en-US" dirty="0" smtClean="0"/>
              <a:t>nstrumented volume ~0.01km</a:t>
            </a:r>
            <a:r>
              <a:rPr lang="en-GB" altLang="en-US" baseline="30000" dirty="0" smtClean="0"/>
              <a:t>3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Data taking in full configuration since 2008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Proof of principle of deep-sea 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dirty="0" smtClean="0"/>
              <a:t>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Lots of results – but (too) small for cosmic neutrinos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25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GVD construction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7063" y="4993085"/>
            <a:ext cx="8367647" cy="11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Deployment in winter from frozen surface of Lake Baikal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Maintenance &amp; repair operations possible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10-inch Hamamatsu PMTs, in situ digitisation, data transfer via Ethernet</a:t>
            </a:r>
            <a:endParaRPr lang="en-GB" alt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" y="935369"/>
            <a:ext cx="5238214" cy="3561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9"/>
          <a:stretch/>
        </p:blipFill>
        <p:spPr>
          <a:xfrm>
            <a:off x="4729128" y="935369"/>
            <a:ext cx="4414872" cy="35514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222496"/>
            <a:ext cx="581057" cy="545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4458" y="4520829"/>
            <a:ext cx="1635384" cy="3385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P[1/106] L. </a:t>
            </a:r>
            <a:r>
              <a:rPr lang="en-GB" sz="1600" b="1" dirty="0" err="1" smtClean="0">
                <a:solidFill>
                  <a:srgbClr val="0000FF"/>
                </a:solidFill>
              </a:rPr>
              <a:t>Fajt</a:t>
            </a:r>
            <a:endParaRPr lang="en-GB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GVD: first data analysed, first v’s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7553" y="1214187"/>
            <a:ext cx="8367647" cy="11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222496"/>
            <a:ext cx="581057" cy="545722"/>
          </a:xfrm>
          <a:prstGeom prst="rect">
            <a:avLst/>
          </a:prstGeom>
        </p:spPr>
      </p:pic>
      <p:pic>
        <p:nvPicPr>
          <p:cNvPr id="7" name="Image1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29061" y="2099275"/>
            <a:ext cx="7036724" cy="4407526"/>
          </a:xfrm>
          <a:prstGeom prst="rect">
            <a:avLst/>
          </a:prstGeom>
          <a:effectLst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7063" y="1003551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2016 data: select atmospheric muons (</a:t>
            </a:r>
            <a:r>
              <a:rPr lang="en-GB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≥</a:t>
            </a:r>
            <a:r>
              <a:rPr lang="en-GB" altLang="en-US" dirty="0" smtClean="0">
                <a:sym typeface="Wingdings" panose="05000000000000000000" pitchFamily="2" charset="2"/>
              </a:rPr>
              <a:t>6 OMs at </a:t>
            </a:r>
            <a:r>
              <a:rPr lang="en-GB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≥3 strings)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Apply quality cuts and boosted decision tree for v/µ separation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… and observe first neutrinos!</a:t>
            </a:r>
            <a:endParaRPr lang="en-GB" alt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48555" y="3293567"/>
            <a:ext cx="2095445" cy="1477328"/>
            <a:chOff x="7165785" y="3265714"/>
            <a:chExt cx="2095445" cy="1477328"/>
          </a:xfrm>
        </p:grpSpPr>
        <p:sp>
          <p:nvSpPr>
            <p:cNvPr id="3" name="TextBox 2"/>
            <p:cNvSpPr txBox="1"/>
            <p:nvPr/>
          </p:nvSpPr>
          <p:spPr>
            <a:xfrm>
              <a:off x="7165785" y="3265714"/>
              <a:ext cx="209544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00FF"/>
                  </a:solidFill>
                </a:rPr>
                <a:t> - -</a:t>
              </a:r>
              <a:r>
                <a:rPr lang="en-GB" sz="1800" dirty="0" smtClean="0"/>
                <a:t>	Atm. µ </a:t>
              </a:r>
              <a:br>
                <a:rPr lang="en-GB" sz="1800" dirty="0" smtClean="0"/>
              </a:br>
              <a:r>
                <a:rPr lang="en-GB" sz="1800" dirty="0" smtClean="0"/>
                <a:t>	simulation</a:t>
              </a:r>
              <a:br>
                <a:rPr lang="en-GB" sz="1800" dirty="0" smtClean="0"/>
              </a:br>
              <a:r>
                <a:rPr lang="en-GB" sz="1800" dirty="0" smtClean="0"/>
                <a:t>	After detector </a:t>
              </a:r>
              <a:br>
                <a:rPr lang="en-GB" sz="1800" dirty="0" smtClean="0"/>
              </a:br>
              <a:r>
                <a:rPr lang="en-GB" sz="1800" dirty="0" smtClean="0"/>
                <a:t>	response</a:t>
              </a:r>
            </a:p>
            <a:p>
              <a:r>
                <a:rPr lang="en-GB" sz="1800" dirty="0" smtClean="0">
                  <a:sym typeface="Symbol" panose="05050102010706020507" pitchFamily="18" charset="2"/>
                </a:rPr>
                <a:t>  </a:t>
              </a:r>
              <a:r>
                <a:rPr lang="en-GB" sz="1800" dirty="0" smtClean="0"/>
                <a:t>	Data</a:t>
              </a:r>
              <a:endParaRPr lang="en-GB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296539" y="3964234"/>
              <a:ext cx="24259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own Arrow 13"/>
          <p:cNvSpPr/>
          <p:nvPr/>
        </p:nvSpPr>
        <p:spPr>
          <a:xfrm>
            <a:off x="6640908" y="2233903"/>
            <a:ext cx="213282" cy="366657"/>
          </a:xfrm>
          <a:prstGeom prst="downArrow">
            <a:avLst>
              <a:gd name="adj1" fmla="val 50000"/>
              <a:gd name="adj2" fmla="val 76788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0800000">
            <a:off x="899315" y="2200067"/>
            <a:ext cx="213282" cy="366657"/>
          </a:xfrm>
          <a:prstGeom prst="downArrow">
            <a:avLst>
              <a:gd name="adj1" fmla="val 50000"/>
              <a:gd name="adj2" fmla="val 76788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34" y="2145776"/>
            <a:ext cx="5106976" cy="43610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0229" y="2101604"/>
            <a:ext cx="5558753" cy="4407527"/>
            <a:chOff x="8382" y="2013241"/>
            <a:chExt cx="5558753" cy="4407527"/>
          </a:xfrm>
        </p:grpSpPr>
        <p:sp>
          <p:nvSpPr>
            <p:cNvPr id="21" name="Down Arrow 20"/>
            <p:cNvSpPr/>
            <p:nvPr/>
          </p:nvSpPr>
          <p:spPr>
            <a:xfrm rot="10800000">
              <a:off x="899315" y="2200067"/>
              <a:ext cx="213282" cy="366657"/>
            </a:xfrm>
            <a:prstGeom prst="downArrow">
              <a:avLst>
                <a:gd name="adj1" fmla="val 50000"/>
                <a:gd name="adj2" fmla="val 76788"/>
              </a:avLst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" y="2013241"/>
              <a:ext cx="5558753" cy="440752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333137" y="3146324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З3</a:t>
              </a:r>
              <a:r>
                <a:rPr lang="en-US" sz="1800" dirty="0" smtClean="0"/>
                <a:t>.1 live-days</a:t>
              </a:r>
            </a:p>
            <a:p>
              <a:r>
                <a:rPr lang="en-US" sz="1800" dirty="0" smtClean="0"/>
                <a:t>23 selected events</a:t>
              </a:r>
              <a:endParaRPr lang="ru-RU" sz="1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55284" y="2222598"/>
              <a:ext cx="1726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Preliminary</a:t>
              </a:r>
              <a:endParaRPr lang="ru-RU" i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69683" y="2302595"/>
              <a:ext cx="164737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d</a:t>
              </a:r>
              <a:r>
                <a:rPr lang="en-GB" sz="1600" b="1" dirty="0" smtClean="0"/>
                <a:t>ata</a:t>
              </a:r>
            </a:p>
            <a:p>
              <a:r>
                <a:rPr lang="en-GB" sz="1600" b="1" dirty="0"/>
                <a:t>a</a:t>
              </a:r>
              <a:r>
                <a:rPr lang="en-GB" sz="1600" b="1" dirty="0" smtClean="0"/>
                <a:t>tm. muons</a:t>
              </a:r>
            </a:p>
            <a:p>
              <a:r>
                <a:rPr lang="en-GB" sz="1600" b="1" dirty="0"/>
                <a:t>a</a:t>
              </a:r>
              <a:r>
                <a:rPr lang="en-GB" sz="1600" b="1" dirty="0" smtClean="0"/>
                <a:t>tm. neutrinos</a:t>
              </a:r>
              <a:endParaRPr lang="en-GB" sz="1600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382983" y="2302595"/>
              <a:ext cx="0" cy="830997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015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18">
            <a:extLst>
              <a:ext uri="{FF2B5EF4-FFF2-40B4-BE49-F238E27FC236}">
                <a16:creationId xmlns="" xmlns:a16="http://schemas.microsoft.com/office/drawing/2014/main" id="{6A5607BA-43F3-4F7D-98A9-E79C1344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03" y="1594262"/>
            <a:ext cx="3814941" cy="2947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90541"/>
            <a:ext cx="7923244" cy="360362"/>
          </a:xfrm>
        </p:spPr>
        <p:txBody>
          <a:bodyPr/>
          <a:lstStyle/>
          <a:p>
            <a:r>
              <a:rPr lang="en-GB" dirty="0" smtClean="0"/>
              <a:t>… and first results from 2016+2017 data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7553" y="1214187"/>
            <a:ext cx="8367647" cy="11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222496"/>
            <a:ext cx="581057" cy="545722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0568" y="1036906"/>
            <a:ext cx="3161798" cy="5371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One high-energy cascade event (157 TeV [</a:t>
            </a:r>
            <a:r>
              <a:rPr lang="en-GB" altLang="en-US" sz="1800" dirty="0" err="1" smtClean="0">
                <a:sym typeface="Wingdings" panose="05000000000000000000" pitchFamily="2" charset="2"/>
              </a:rPr>
              <a:t>reconstr</a:t>
            </a:r>
            <a:r>
              <a:rPr lang="en-GB" altLang="en-US" sz="1800" dirty="0" smtClean="0">
                <a:sym typeface="Wingdings" panose="05000000000000000000" pitchFamily="2" charset="2"/>
              </a:rPr>
              <a:t>.])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endParaRPr lang="en-GB" altLang="en-US" sz="1800" baseline="30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None/>
            </a:pP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r>
              <a:rPr lang="en-GB" altLang="en-US" sz="1800" baseline="30000" dirty="0" smtClean="0">
                <a:sym typeface="Wingdings" panose="05000000000000000000" pitchFamily="2" charset="2"/>
              </a:rPr>
              <a:t/>
            </a:r>
            <a:br>
              <a:rPr lang="en-GB" altLang="en-US" sz="1800" baseline="30000" dirty="0" smtClean="0">
                <a:sym typeface="Wingdings" panose="05000000000000000000" pitchFamily="2" charset="2"/>
              </a:rPr>
            </a:br>
            <a:endParaRPr lang="en-GB" altLang="en-US" sz="1800" baseline="300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tabLst>
                <a:tab pos="541338" algn="l"/>
              </a:tabLst>
            </a:pPr>
            <a:r>
              <a:rPr lang="en-GB" altLang="en-US" sz="1800" dirty="0" smtClean="0">
                <a:sym typeface="Wingdings" panose="05000000000000000000" pitchFamily="2" charset="2"/>
              </a:rPr>
              <a:t>Search for events coincident with GW170817 in time windows of </a:t>
            </a:r>
            <a:r>
              <a:rPr lang="en-GB" altLang="en-US" sz="18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±</a:t>
            </a:r>
            <a:r>
              <a:rPr lang="en-GB" altLang="en-US" sz="1800" dirty="0" smtClean="0">
                <a:sym typeface="Wingdings" panose="05000000000000000000" pitchFamily="2" charset="2"/>
              </a:rPr>
              <a:t>500 s and 14 days after NS-NS merger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 no signal found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 upper v flux limits for 	each decade of energy</a:t>
            </a:r>
            <a:endParaRPr lang="en-GB" altLang="en-US" sz="1800" baseline="30000" dirty="0"/>
          </a:p>
        </p:txBody>
      </p:sp>
      <p:pic>
        <p:nvPicPr>
          <p:cNvPr id="19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18" y="1017037"/>
            <a:ext cx="5552434" cy="545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KM3NeT 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2.0 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9705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5082" y="2818310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151857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+</a:t>
            </a:r>
            <a:endParaRPr lang="en-GB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59324" y="1605717"/>
            <a:ext cx="5592770" cy="3267653"/>
            <a:chOff x="3259324" y="1605717"/>
            <a:chExt cx="5592770" cy="3267653"/>
          </a:xfrm>
        </p:grpSpPr>
        <p:sp>
          <p:nvSpPr>
            <p:cNvPr id="17" name="Oval 16"/>
            <p:cNvSpPr/>
            <p:nvPr/>
          </p:nvSpPr>
          <p:spPr>
            <a:xfrm>
              <a:off x="3259324" y="1605717"/>
              <a:ext cx="952107" cy="8440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369733" y="4425793"/>
              <a:ext cx="476404" cy="4475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1415" y="3925766"/>
              <a:ext cx="3180679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Phase 1 (fully funded)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endCxn id="17" idx="5"/>
            </p:cNvCxnSpPr>
            <p:nvPr/>
          </p:nvCxnSpPr>
          <p:spPr>
            <a:xfrm flipH="1" flipV="1">
              <a:off x="4071998" y="232612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826604" y="4376855"/>
              <a:ext cx="1828793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0161" y="5178809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 and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err="1" smtClean="0">
                <a:solidFill>
                  <a:srgbClr val="0000FF"/>
                </a:solidFill>
              </a:rPr>
              <a:t>J.Phys</a:t>
            </a:r>
            <a:r>
              <a:rPr lang="en-GB" sz="2000" dirty="0" smtClean="0">
                <a:solidFill>
                  <a:srgbClr val="0000FF"/>
                </a:solidFill>
              </a:rPr>
              <a:t>. 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43 (2016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084001 </a:t>
            </a:r>
          </a:p>
        </p:txBody>
      </p:sp>
      <p:sp>
        <p:nvSpPr>
          <p:cNvPr id="3" name="TextBox 2"/>
          <p:cNvSpPr txBox="1"/>
          <p:nvPr/>
        </p:nvSpPr>
        <p:spPr>
          <a:xfrm rot="19406206">
            <a:off x="4159876" y="1503722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 rot="19406206">
            <a:off x="7658147" y="1551311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 rot="18463781">
            <a:off x="4193212" y="4673314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107m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95202" y="4849208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</a:rPr>
              <a:t>See below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9149" y="4400892"/>
            <a:ext cx="349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Phase 2 partially funded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17689" y="2809885"/>
            <a:ext cx="6708034" cy="1439613"/>
            <a:chOff x="1517689" y="2809885"/>
            <a:chExt cx="6708034" cy="1439613"/>
          </a:xfrm>
        </p:grpSpPr>
        <p:sp>
          <p:nvSpPr>
            <p:cNvPr id="10" name="Rectangle 9"/>
            <p:cNvSpPr/>
            <p:nvPr/>
          </p:nvSpPr>
          <p:spPr>
            <a:xfrm>
              <a:off x="1517689" y="2809885"/>
              <a:ext cx="6708034" cy="14396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1723321" y="3333517"/>
              <a:ext cx="6389644" cy="315292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46716" y="3026115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8000"/>
                  </a:solidFill>
                </a:rPr>
                <a:t>time</a:t>
              </a:r>
              <a:endParaRPr lang="en-GB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42715" y="2973015"/>
              <a:ext cx="1653017" cy="101566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Phase 1</a:t>
              </a:r>
              <a:br>
                <a:rPr lang="en-GB" sz="2000" b="1" dirty="0" smtClean="0"/>
              </a:br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2018-19</a:t>
              </a:r>
              <a:endParaRPr lang="en-GB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55421" y="3000070"/>
              <a:ext cx="1653017" cy="101566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KM3NeT 2.0</a:t>
              </a:r>
              <a:br>
                <a:rPr lang="en-GB" sz="2000" b="1" dirty="0" smtClean="0"/>
              </a:br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2019-21</a:t>
              </a:r>
              <a:endParaRPr lang="en-GB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986587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Cherenkov, Frank, Tamm and their radiation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37" y="964336"/>
            <a:ext cx="6946900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" y="4432159"/>
            <a:ext cx="8324872" cy="18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83402"/>
            <a:ext cx="8135937" cy="360362"/>
          </a:xfrm>
        </p:spPr>
        <p:txBody>
          <a:bodyPr/>
          <a:lstStyle/>
          <a:p>
            <a:r>
              <a:rPr lang="en-GB" dirty="0" smtClean="0"/>
              <a:t>KM3NeT status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579928" y="1086865"/>
            <a:ext cx="4724154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/>
              <a:t>ARCA</a:t>
            </a:r>
            <a:endParaRPr lang="en-GB" sz="1800" dirty="0" smtClean="0"/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3 strings deployed Dec 2015 </a:t>
            </a:r>
            <a:r>
              <a:rPr lang="en-GB" sz="1800" dirty="0"/>
              <a:t>&amp;</a:t>
            </a:r>
            <a:r>
              <a:rPr lang="en-GB" sz="1800" dirty="0" smtClean="0"/>
              <a:t> May 2016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2 out of 3 operated, string #3 with short in power system, recovered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ym typeface="Wingdings" panose="05000000000000000000" pitchFamily="2" charset="2"/>
              </a:rPr>
              <a:t>Attempt to power the 2 deployed strings later this year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ym typeface="Wingdings" panose="05000000000000000000" pitchFamily="2" charset="2"/>
              </a:rPr>
              <a:t>Full restoration of sea-bed network by mid-2019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>
                <a:sym typeface="Wingdings" panose="05000000000000000000" pitchFamily="2" charset="2"/>
              </a:rPr>
              <a:t>ORCA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Successful deployment &amp; operation of first string (Sept 2017)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Cable problem, replacement in summer  2018, resume operations thereafter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>
                <a:sym typeface="Wingdings" panose="05000000000000000000" pitchFamily="2" charset="2"/>
              </a:rPr>
              <a:t>Construction</a:t>
            </a:r>
            <a:endParaRPr lang="en-GB" sz="1800" b="1" dirty="0">
              <a:sym typeface="Wingdings" panose="05000000000000000000" pitchFamily="2" charset="2"/>
            </a:endParaRP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DOM and DU assembly proceeding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>
                <a:sym typeface="Wingdings" panose="05000000000000000000" pitchFamily="2" charset="2"/>
              </a:rPr>
              <a:t>D</a:t>
            </a:r>
            <a:r>
              <a:rPr lang="en-GB" sz="1800" dirty="0" smtClean="0">
                <a:sym typeface="Wingdings" panose="05000000000000000000" pitchFamily="2" charset="2"/>
              </a:rPr>
              <a:t>eployment after repairs, consistent with schedule on previous slide</a:t>
            </a:r>
            <a:endParaRPr lang="en-GB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16453" y="499621"/>
            <a:ext cx="3955517" cy="8262044"/>
            <a:chOff x="-708426" y="0"/>
            <a:chExt cx="7071202" cy="1017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10"/>
            <a:stretch/>
          </p:blipFill>
          <p:spPr>
            <a:xfrm>
              <a:off x="-708426" y="0"/>
              <a:ext cx="7071202" cy="331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66" b="-91966"/>
            <a:stretch/>
          </p:blipFill>
          <p:spPr>
            <a:xfrm>
              <a:off x="-708426" y="3312000"/>
              <a:ext cx="7071202" cy="68580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53" y="3533370"/>
            <a:ext cx="3858772" cy="2933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90648" y="1220615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Atmospheric muons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245621" y="283310"/>
            <a:ext cx="2047355" cy="3385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P[2/193] I. di Palma</a:t>
            </a:r>
            <a:endParaRPr lang="en-GB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5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" y="1597935"/>
            <a:ext cx="4529034" cy="330996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27063" y="270587"/>
            <a:ext cx="8546841" cy="4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dirty="0" smtClean="0"/>
              <a:t>KM3NeT/ARCA angular resolutions</a:t>
            </a:r>
            <a:endParaRPr lang="en-GB" alt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739" r="6910" b="731"/>
          <a:stretch/>
        </p:blipFill>
        <p:spPr>
          <a:xfrm>
            <a:off x="4531822" y="1566703"/>
            <a:ext cx="4687210" cy="33781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72110" y="977648"/>
            <a:ext cx="601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Track-like events:						Cascades:</a:t>
            </a:r>
            <a:endParaRPr lang="en-GB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6636281" y="2571371"/>
            <a:ext cx="2520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baseline="-25000" dirty="0" smtClean="0"/>
              <a:t>e</a:t>
            </a:r>
            <a:r>
              <a:rPr lang="en-GB" sz="2000" dirty="0" smtClean="0"/>
              <a:t> CC events</a:t>
            </a:r>
            <a:br>
              <a:rPr lang="en-GB" sz="2000" dirty="0" smtClean="0"/>
            </a:br>
            <a:r>
              <a:rPr lang="en-GB" sz="2000" dirty="0" smtClean="0"/>
              <a:t>with containment cut</a:t>
            </a:r>
            <a:endParaRPr lang="en-GB" sz="20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518474" y="3630177"/>
            <a:ext cx="3950656" cy="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014479" y="4061420"/>
            <a:ext cx="4025826" cy="10959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87840" y="3214451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0.1°</a:t>
            </a:r>
            <a:endParaRPr lang="en-GB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616948" y="3672269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</a:t>
            </a:r>
            <a:r>
              <a:rPr lang="en-GB" sz="2000" b="1" dirty="0" smtClean="0"/>
              <a:t>°</a:t>
            </a:r>
            <a:endParaRPr lang="en-GB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61115" y="5108417"/>
            <a:ext cx="79544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Muon energy: d(log10 E)=0.25-0.3 at E &gt; 10 TeV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Cascade energy: 5-10% at E &gt; some 10 TeV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Good angular resolution helps enormously in source associations</a:t>
            </a:r>
            <a:endParaRPr lang="en-GB" sz="20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3454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Upgrade: improve data quality 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564" y="2314854"/>
            <a:ext cx="4600184" cy="4191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50" y="2511085"/>
            <a:ext cx="3824114" cy="389765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2520" y="1039240"/>
            <a:ext cx="9012024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Limiting factor for reconstruction precision and flavour id: </a:t>
            </a:r>
            <a:r>
              <a:rPr lang="en-GB" altLang="en-US" dirty="0">
                <a:sym typeface="Wingdings" panose="05000000000000000000" pitchFamily="2" charset="2"/>
              </a:rPr>
              <a:t>I</a:t>
            </a:r>
            <a:r>
              <a:rPr lang="en-GB" altLang="en-US" dirty="0" smtClean="0">
                <a:sym typeface="Wingdings" panose="05000000000000000000" pitchFamily="2" charset="2"/>
              </a:rPr>
              <a:t>ce properties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Precision calibration with Upgrade (dense instrumentation, additional devices)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Better angular resolution. W/o ice systematics: </a:t>
            </a:r>
            <a:r>
              <a:rPr lang="en-GB" altLang="en-US" dirty="0">
                <a:sym typeface="Wingdings" panose="05000000000000000000" pitchFamily="2" charset="2"/>
              </a:rPr>
              <a:t>C</a:t>
            </a:r>
            <a:r>
              <a:rPr lang="en-GB" altLang="en-US" dirty="0" smtClean="0">
                <a:sym typeface="Wingdings" panose="05000000000000000000" pitchFamily="2" charset="2"/>
              </a:rPr>
              <a:t>ascades 3-5</a:t>
            </a:r>
            <a:r>
              <a:rPr lang="en-GB" altLang="en-US" baseline="52000" dirty="0" smtClean="0">
                <a:sym typeface="Wingdings" panose="05000000000000000000" pitchFamily="2" charset="2"/>
              </a:rPr>
              <a:t>o</a:t>
            </a:r>
            <a:r>
              <a:rPr lang="en-GB" altLang="en-US" dirty="0" smtClean="0">
                <a:sym typeface="Wingdings" panose="05000000000000000000" pitchFamily="2" charset="2"/>
              </a:rPr>
              <a:t>; tracks 0.1-0.2</a:t>
            </a:r>
            <a:r>
              <a:rPr lang="en-GB" altLang="en-US" baseline="52000" dirty="0" smtClean="0">
                <a:sym typeface="Wingdings" panose="05000000000000000000" pitchFamily="2" charset="2"/>
              </a:rPr>
              <a:t>o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Yields improved multi-messenger capabilities, improved tau identification</a:t>
            </a:r>
            <a:endParaRPr lang="en-GB" altLang="en-US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65938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368" t="3514" r="6805" b="2848"/>
          <a:stretch/>
        </p:blipFill>
        <p:spPr>
          <a:xfrm>
            <a:off x="6286174" y="2557757"/>
            <a:ext cx="2728451" cy="407055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Sensor developments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44416" y="978438"/>
            <a:ext cx="5489221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Multi-PMT optical module (</a:t>
            </a:r>
            <a:r>
              <a:rPr lang="en-US" altLang="en-US" sz="1800" b="1" dirty="0" err="1" smtClean="0">
                <a:sym typeface="Arial" charset="0"/>
              </a:rPr>
              <a:t>mDOM</a:t>
            </a:r>
            <a:r>
              <a:rPr lang="en-US" altLang="en-US" sz="1800" b="1" dirty="0" smtClean="0">
                <a:sym typeface="Arial" charset="0"/>
              </a:rPr>
              <a:t>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24× 3” </a:t>
            </a:r>
            <a:r>
              <a:rPr lang="en-US" altLang="ja-JP" sz="1800" dirty="0" smtClean="0">
                <a:sym typeface="Arial" charset="0"/>
              </a:rPr>
              <a:t>PMTs (e.g. Hamamatsu 12199-02)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14” borosilicate glass vessel rated @ 700 bar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Based on proven KM3NeT design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Baseline design for Upgrade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63" y="896225"/>
            <a:ext cx="2857784" cy="32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3680907" y="4038616"/>
            <a:ext cx="2832576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“D-Egg”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 x 8” </a:t>
            </a:r>
            <a:r>
              <a:rPr lang="en-US" altLang="ja-JP" sz="1800" dirty="0" smtClean="0">
                <a:sym typeface="Arial" charset="0"/>
              </a:rPr>
              <a:t>PMTs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UV-transparent glass</a:t>
            </a:r>
            <a:br>
              <a:rPr lang="en-US" altLang="ja-JP" sz="1800" dirty="0" smtClean="0">
                <a:sym typeface="Arial" charset="0"/>
              </a:rPr>
            </a:br>
            <a:r>
              <a:rPr lang="en-US" altLang="ja-JP" sz="1800" dirty="0" smtClean="0">
                <a:sym typeface="Arial" charset="0"/>
              </a:rPr>
              <a:t>and gel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ym typeface="Arial" charset="0"/>
              </a:rPr>
              <a:t>R&amp;D and production by </a:t>
            </a:r>
            <a:br>
              <a:rPr lang="en-US" altLang="en-US" sz="1800" dirty="0">
                <a:sym typeface="Arial" charset="0"/>
              </a:rPr>
            </a:br>
            <a:r>
              <a:rPr lang="en-US" altLang="en-US" sz="1800" dirty="0">
                <a:sym typeface="Arial" charset="0"/>
              </a:rPr>
              <a:t>Japanese </a:t>
            </a:r>
            <a:r>
              <a:rPr lang="en-US" altLang="en-US" sz="1800" dirty="0" smtClean="0">
                <a:sym typeface="Arial" charset="0"/>
              </a:rPr>
              <a:t>groups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54" y="5678850"/>
            <a:ext cx="2833255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Further light sensor </a:t>
            </a:r>
            <a:br>
              <a:rPr lang="en-GB" sz="1800" dirty="0" smtClean="0"/>
            </a:br>
            <a:r>
              <a:rPr lang="en-GB" sz="1800" dirty="0" smtClean="0"/>
              <a:t>technologies under study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4339" y="3070473"/>
            <a:ext cx="2010487" cy="3385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P[1/154] M. </a:t>
            </a:r>
            <a:r>
              <a:rPr lang="en-GB" sz="1600" b="1" dirty="0" err="1" smtClean="0">
                <a:solidFill>
                  <a:srgbClr val="0000FF"/>
                </a:solidFill>
              </a:rPr>
              <a:t>Unland</a:t>
            </a:r>
            <a:endParaRPr lang="en-GB" sz="1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97008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4" y="3039311"/>
            <a:ext cx="3162592" cy="352118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Gen2: high-energy array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405367" y="980805"/>
            <a:ext cx="8552021" cy="22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600"/>
              </a:spcBef>
              <a:buSzPct val="93000"/>
              <a:buNone/>
              <a:defRPr/>
            </a:pPr>
            <a:r>
              <a:rPr lang="en-US" altLang="en-US" sz="2000" b="1" dirty="0" smtClean="0">
                <a:sym typeface="Arial" charset="0"/>
              </a:rPr>
              <a:t>Following up </a:t>
            </a:r>
            <a:r>
              <a:rPr lang="en-US" altLang="en-US" sz="2000" b="1" dirty="0" err="1" smtClean="0">
                <a:sym typeface="Arial" charset="0"/>
              </a:rPr>
              <a:t>IceCube’s</a:t>
            </a:r>
            <a:r>
              <a:rPr lang="en-US" altLang="en-US" sz="2000" b="1" dirty="0" smtClean="0">
                <a:sym typeface="Arial" charset="0"/>
              </a:rPr>
              <a:t> PeV v’s: Detection of neutrinos with 100+ TeV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Events are huge and produce a vast amount of Cherenkov light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Sparse instrumentation suffices: </a:t>
            </a:r>
            <a:br>
              <a:rPr lang="en-US" altLang="en-US" sz="2000" dirty="0" smtClean="0">
                <a:sym typeface="Arial" charset="0"/>
              </a:rPr>
            </a:br>
            <a:r>
              <a:rPr lang="en-US" altLang="en-US" sz="2000" dirty="0" smtClean="0">
                <a:sym typeface="Arial" charset="0"/>
              </a:rPr>
              <a:t>String distance 240-300 m, 80 DOMs/string, 1.3 km string length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Test with real </a:t>
            </a:r>
            <a:r>
              <a:rPr lang="en-US" altLang="en-US" sz="2000" dirty="0">
                <a:sym typeface="Arial" charset="0"/>
              </a:rPr>
              <a:t>IceCube </a:t>
            </a:r>
            <a:r>
              <a:rPr lang="en-US" altLang="en-US" sz="2000" dirty="0" smtClean="0">
                <a:sym typeface="Arial" charset="0"/>
              </a:rPr>
              <a:t>PeV shower event, masking strings:</a:t>
            </a:r>
            <a:br>
              <a:rPr lang="en-US" altLang="en-US" sz="2000" dirty="0" smtClean="0">
                <a:sym typeface="Arial" charset="0"/>
              </a:rPr>
            </a:br>
            <a:r>
              <a:rPr lang="en-US" altLang="en-US" sz="2000" dirty="0" smtClean="0">
                <a:sym typeface="Arial" charset="0"/>
              </a:rPr>
              <a:t>Resolution 30</a:t>
            </a:r>
            <a:r>
              <a:rPr lang="en-US" altLang="en-US" sz="2000" baseline="50000" dirty="0" smtClean="0">
                <a:sym typeface="Arial" charset="0"/>
              </a:rPr>
              <a:t>o</a:t>
            </a:r>
            <a:r>
              <a:rPr lang="en-US" altLang="en-US" sz="2000" dirty="0" smtClean="0">
                <a:sym typeface="Arial" charset="0"/>
              </a:rPr>
              <a:t> in direction, 10% in energy, 12m in vertex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8588" y="4123860"/>
            <a:ext cx="1828800" cy="1015663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O(10) </a:t>
            </a:r>
            <a:br>
              <a:rPr lang="en-GB" sz="2000" dirty="0" smtClean="0"/>
            </a:br>
            <a:r>
              <a:rPr lang="en-GB" sz="2000" dirty="0" smtClean="0"/>
              <a:t>PeV events</a:t>
            </a:r>
          </a:p>
          <a:p>
            <a:pPr algn="ctr"/>
            <a:r>
              <a:rPr lang="en-GB" sz="2000" dirty="0"/>
              <a:t>p</a:t>
            </a:r>
            <a:r>
              <a:rPr lang="en-GB" sz="2000" dirty="0" smtClean="0"/>
              <a:t>er year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31" y="3099575"/>
            <a:ext cx="4078861" cy="3478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3514" y="3892624"/>
            <a:ext cx="1778051" cy="307777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00FF"/>
                </a:solidFill>
              </a:rPr>
              <a:t>PoS</a:t>
            </a:r>
            <a:r>
              <a:rPr lang="en-GB" sz="1400" dirty="0" smtClean="0">
                <a:solidFill>
                  <a:srgbClr val="0000FF"/>
                </a:solidFill>
              </a:rPr>
              <a:t>(ICRC2017)991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5831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Gen2: Radio array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250081" y="1469148"/>
            <a:ext cx="3370196" cy="501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600"/>
              </a:spcBef>
              <a:buSzPct val="93000"/>
              <a:buNone/>
              <a:defRPr/>
            </a:pPr>
            <a:r>
              <a:rPr lang="en-US" altLang="en-US" sz="2100" b="1" dirty="0" smtClean="0">
                <a:sym typeface="Arial" charset="0"/>
              </a:rPr>
              <a:t>Detection of neutrinos with 100+ PeV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Radio technique by far more cost-effective at these energies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Important input/experience from ARA and ARIANNA projects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Many open questions on technology and design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Target: Cosmogenic neutrinos from GZK effect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4" y="1436387"/>
            <a:ext cx="5374431" cy="4442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0077" y="3789237"/>
            <a:ext cx="1931939" cy="3385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P[2/172] C. Glaser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9641" y="5879091"/>
            <a:ext cx="4644092" cy="3385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</a:rPr>
              <a:t>See presentation by Amy Connolly (We 14:40)</a:t>
            </a:r>
            <a:endParaRPr lang="en-GB" sz="1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0593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59945" y="1107020"/>
            <a:ext cx="8409409" cy="5143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dirty="0" smtClean="0"/>
              <a:t>“normal ordering”         or          “inverted ordering” ?</a:t>
            </a:r>
            <a:br>
              <a:rPr lang="en-GB" altLang="en-US" dirty="0" smtClean="0"/>
            </a:br>
            <a:r>
              <a:rPr lang="en-GB" altLang="en-US" dirty="0" smtClean="0"/>
              <a:t>(NO)                                 	       (IO)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endParaRPr lang="en-GB" altLang="en-US" sz="2800" dirty="0" smtClean="0"/>
          </a:p>
          <a:p>
            <a:pPr marL="0" inden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None/>
            </a:pPr>
            <a:r>
              <a:rPr lang="en-GB" altLang="en-US" dirty="0"/>
              <a:t>F</a:t>
            </a:r>
            <a:r>
              <a:rPr lang="en-GB" altLang="en-US" dirty="0" smtClean="0"/>
              <a:t>undamental parameter of particle physics.</a:t>
            </a:r>
            <a:br>
              <a:rPr lang="en-GB" altLang="en-US" dirty="0" smtClean="0"/>
            </a:br>
            <a:r>
              <a:rPr lang="en-GB" altLang="en-US" dirty="0" smtClean="0">
                <a:sym typeface="Wingdings" panose="05000000000000000000" pitchFamily="2" charset="2"/>
              </a:rPr>
              <a:t> Knowledge required to investigate neutrino CP violation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 Important also for cosmology</a:t>
            </a:r>
            <a:endParaRPr lang="en-GB" alt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pt-BR" dirty="0" smtClean="0"/>
              <a:t>U. Katz: Future neutrino telescopes                                                      Neutrino 2018, Heidelberg</a:t>
            </a:r>
            <a:endParaRPr lang="de-DE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69696"/>
                </a:solidFill>
                <a:latin typeface="Helvetica Neue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24" y="1745376"/>
            <a:ext cx="61769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78463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 1: Neutrino mass ordering (NMO)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61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6484" y="1244874"/>
            <a:ext cx="4638675" cy="989012"/>
            <a:chOff x="271463" y="1052513"/>
            <a:chExt cx="4638675" cy="989012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271463" y="1052513"/>
              <a:ext cx="4638675" cy="989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77200" indent="-276225" algn="l" defTabSz="457200" rtl="0" eaLnBrk="1" fontAlgn="base" hangingPunct="1">
                <a:lnSpc>
                  <a:spcPts val="2400"/>
                </a:lnSpc>
                <a:spcBef>
                  <a:spcPts val="475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Lucida Grande" charset="0"/>
                <a:buChar char="●"/>
                <a:defRPr sz="20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1pPr>
              <a:lvl2pPr marL="750888" indent="-276225" algn="l" defTabSz="457200" rtl="0" eaLnBrk="1" fontAlgn="base" hangingPunct="1">
                <a:lnSpc>
                  <a:spcPts val="2200"/>
                </a:lnSpc>
                <a:spcBef>
                  <a:spcPts val="438"/>
                </a:spcBef>
                <a:spcAft>
                  <a:spcPct val="0"/>
                </a:spcAft>
                <a:buClr>
                  <a:srgbClr val="003366"/>
                </a:buClr>
                <a:buSzPct val="80000"/>
                <a:buFont typeface="Lucida Grande" charset="0"/>
                <a:buChar char="●"/>
                <a:defRPr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2pPr>
              <a:lvl3pPr marL="12017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3pPr>
              <a:lvl4pPr marL="1443038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4pPr>
              <a:lvl5pPr marL="1655763" indent="-215900" algn="l" defTabSz="457200" rtl="0" eaLnBrk="1" fontAlgn="base" hangingPunct="1">
                <a:lnSpc>
                  <a:spcPts val="2000"/>
                </a:lnSpc>
                <a:spcBef>
                  <a:spcPts val="388"/>
                </a:spcBef>
                <a:spcAft>
                  <a:spcPct val="0"/>
                </a:spcAft>
                <a:buClr>
                  <a:srgbClr val="003366"/>
                </a:buClr>
                <a:buSzPct val="64000"/>
                <a:buFont typeface="Lucida Grande" charset="0"/>
                <a:buChar char="●"/>
                <a:defRPr sz="1600" kern="1200">
                  <a:solidFill>
                    <a:schemeClr val="tx1"/>
                  </a:solidFill>
                  <a:latin typeface="Arial" pitchFamily="34" charset="0"/>
                  <a:ea typeface="ＭＳ Ｐゴシック" charset="0"/>
                  <a:cs typeface="Arial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spcBef>
                  <a:spcPct val="15000"/>
                </a:spcBef>
                <a:spcAft>
                  <a:spcPct val="15000"/>
                </a:spcAft>
                <a:buNone/>
              </a:pPr>
              <a:r>
                <a:rPr lang="en-GB" altLang="en-US" dirty="0" smtClean="0"/>
                <a:t>Earth density 4-13 g/cm</a:t>
              </a:r>
              <a:r>
                <a:rPr lang="en-GB" altLang="en-US" baseline="30000" dirty="0" smtClean="0"/>
                <a:t>3 </a:t>
              </a:r>
              <a:r>
                <a:rPr lang="en-GB" altLang="en-US" dirty="0" smtClean="0">
                  <a:sym typeface="Wingdings" panose="05000000000000000000" pitchFamily="2" charset="2"/>
                </a:rPr>
                <a:t></a:t>
              </a:r>
              <a:endParaRPr lang="en-GB" altLang="en-US" dirty="0" smtClean="0"/>
            </a:p>
            <a:p>
              <a:pPr marL="0" indent="0">
                <a:lnSpc>
                  <a:spcPct val="90000"/>
                </a:lnSpc>
                <a:spcBef>
                  <a:spcPct val="15000"/>
                </a:spcBef>
                <a:spcAft>
                  <a:spcPct val="15000"/>
                </a:spcAft>
                <a:buNone/>
              </a:pPr>
              <a:r>
                <a:rPr lang="en-GB" altLang="en-US" dirty="0" smtClean="0"/>
                <a:t>Relevant: </a:t>
              </a:r>
              <a:endParaRPr lang="en-GB" altLang="en-US" dirty="0"/>
            </a:p>
          </p:txBody>
        </p:sp>
        <p:pic>
          <p:nvPicPr>
            <p:cNvPr id="16" name="Picture 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010" y="1433770"/>
              <a:ext cx="1885181" cy="226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59240"/>
          </a:xfrm>
        </p:spPr>
        <p:txBody>
          <a:bodyPr/>
          <a:lstStyle/>
          <a:p>
            <a:r>
              <a:rPr lang="en-US" altLang="en-US" dirty="0" smtClean="0"/>
              <a:t>NMO from v oscillations in Earth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36308"/>
            <a:ext cx="41148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471738"/>
            <a:ext cx="21748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5032375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102490" y="6011282"/>
            <a:ext cx="4886402" cy="400110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Method complementary to reactor v’s !</a:t>
            </a:r>
            <a:endParaRPr lang="en-GB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36732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Detection of Cherenkov radiation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0572" y="1442941"/>
            <a:ext cx="4899216" cy="448199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Very faint light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Detection requires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 smtClean="0"/>
              <a:t>Single-photon detection</a:t>
            </a:r>
          </a:p>
          <a:p>
            <a:pPr marL="898525" lvl="2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000" dirty="0"/>
              <a:t>T</a:t>
            </a:r>
            <a:r>
              <a:rPr lang="en-GB" altLang="de-DE" sz="2000" dirty="0" smtClean="0"/>
              <a:t>iming at nanosecond level to suppress backgrounds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Photodetectors = Photomultiplier tubes (PMTs)</a:t>
            </a:r>
            <a:br>
              <a:rPr lang="en-GB" altLang="de-DE" sz="2400" dirty="0" smtClean="0"/>
            </a:br>
            <a:r>
              <a:rPr lang="en-GB" altLang="de-DE" sz="2400" dirty="0" smtClean="0"/>
              <a:t>or </a:t>
            </a:r>
            <a:r>
              <a:rPr lang="en-GB" altLang="de-DE" sz="2400" dirty="0" err="1" smtClean="0"/>
              <a:t>SiPMs</a:t>
            </a:r>
            <a:endParaRPr lang="en-GB" altLang="de-DE" sz="2400" dirty="0" smtClean="0"/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Synchronisation of large detector arrays at</a:t>
            </a:r>
            <a:br>
              <a:rPr lang="en-GB" altLang="de-DE" sz="2400" dirty="0" smtClean="0"/>
            </a:br>
            <a:r>
              <a:rPr lang="en-GB" altLang="de-DE" sz="2400" dirty="0" smtClean="0"/>
              <a:t>sub-nanosecond precision</a:t>
            </a:r>
            <a:endParaRPr lang="en-GB" altLang="de-DE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r="4841"/>
          <a:stretch/>
        </p:blipFill>
        <p:spPr>
          <a:xfrm>
            <a:off x="5439747" y="1375617"/>
            <a:ext cx="3519196" cy="3402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2311" y="4893972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Hamamatsu 20-inch PMT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54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 detectors in astroparticle physics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03208" y="1174475"/>
            <a:ext cx="7911578" cy="239194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Imaging Atmospheric Cherenkov telescopes (</a:t>
            </a:r>
            <a:r>
              <a:rPr lang="en-GB" altLang="de-DE" sz="2400" b="1" dirty="0" smtClean="0">
                <a:latin typeface="Symbol" panose="05050102010706020507" pitchFamily="18" charset="2"/>
              </a:rPr>
              <a:t>g</a:t>
            </a:r>
            <a:r>
              <a:rPr lang="en-GB" altLang="de-DE" sz="2400" dirty="0" smtClean="0"/>
              <a:t>-rays)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Timing arrays (</a:t>
            </a:r>
            <a:r>
              <a:rPr lang="en-GB" altLang="de-DE" sz="2400" b="1" dirty="0" smtClean="0">
                <a:latin typeface="Symbol" panose="05050102010706020507" pitchFamily="18" charset="2"/>
              </a:rPr>
              <a:t>g</a:t>
            </a:r>
            <a:r>
              <a:rPr lang="en-GB" altLang="de-DE" sz="2400" dirty="0" smtClean="0"/>
              <a:t>-rays, cosmic rays)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Hybrid detectors (typically cosmic</a:t>
            </a:r>
            <a:r>
              <a:rPr lang="en-GB" altLang="de-DE" sz="2400" b="1" dirty="0" smtClean="0">
                <a:latin typeface="Symbol" panose="05050102010706020507" pitchFamily="18" charset="2"/>
              </a:rPr>
              <a:t> </a:t>
            </a:r>
            <a:r>
              <a:rPr lang="en-GB" altLang="de-DE" sz="2400" dirty="0" smtClean="0"/>
              <a:t>rays)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Neutrino telescopes (v’s)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sz="2400" dirty="0" smtClean="0"/>
              <a:t>… and variants, and more</a:t>
            </a:r>
          </a:p>
          <a:p>
            <a:pPr marL="14287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447675" algn="l"/>
              </a:tabLst>
            </a:pPr>
            <a:endParaRPr lang="en-GB" altLang="de-DE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68838" y="3895229"/>
            <a:ext cx="6749733" cy="2513509"/>
          </a:xfrm>
          <a:prstGeom prst="rect">
            <a:avLst/>
          </a:prstGeom>
          <a:solidFill>
            <a:srgbClr val="FFFF00">
              <a:alpha val="37000"/>
            </a:srgbClr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u="sng" dirty="0" smtClean="0"/>
              <a:t>In the following, for each of these categories: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How does it work?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What are the main physics questions?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Examples of current and future detectors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Highlight results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Links to specific presentations today &amp; tomorrow</a:t>
            </a:r>
            <a:endParaRPr lang="en-GB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645096" y="1702953"/>
            <a:ext cx="2449709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Radio detection of </a:t>
            </a:r>
          </a:p>
          <a:p>
            <a:pPr algn="ctr"/>
            <a:r>
              <a:rPr lang="en-GB" sz="2000" dirty="0" smtClean="0"/>
              <a:t>particle cascades in</a:t>
            </a:r>
          </a:p>
          <a:p>
            <a:pPr algn="ctr"/>
            <a:r>
              <a:rPr lang="en-GB" sz="2000" dirty="0"/>
              <a:t>a</a:t>
            </a:r>
            <a:r>
              <a:rPr lang="en-GB" sz="2000" dirty="0" smtClean="0"/>
              <a:t>ir, water/ice, rock </a:t>
            </a:r>
            <a:br>
              <a:rPr lang="en-GB" sz="2000" dirty="0" smtClean="0"/>
            </a:br>
            <a:r>
              <a:rPr lang="en-GB" sz="2000" dirty="0" smtClean="0"/>
              <a:t>also involves </a:t>
            </a:r>
            <a:br>
              <a:rPr lang="en-GB" sz="2000" dirty="0" smtClean="0"/>
            </a:br>
            <a:r>
              <a:rPr lang="en-GB" sz="2000" dirty="0" smtClean="0"/>
              <a:t>Cherenkov effect – </a:t>
            </a:r>
          </a:p>
          <a:p>
            <a:pPr algn="ctr"/>
            <a:r>
              <a:rPr lang="en-GB" sz="2000" dirty="0" smtClean="0"/>
              <a:t>Not discussed here.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460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002" y="3261105"/>
            <a:ext cx="5746504" cy="94700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Imaging Atmospheric </a:t>
            </a:r>
            <a:br>
              <a:rPr lang="en-US" dirty="0" smtClean="0"/>
            </a:br>
            <a:r>
              <a:rPr lang="en-US" dirty="0" smtClean="0"/>
              <a:t>Cherenkov Telescopes (IACTs)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b="7355"/>
          <a:stretch/>
        </p:blipFill>
        <p:spPr>
          <a:xfrm>
            <a:off x="214313" y="942391"/>
            <a:ext cx="8763000" cy="55713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How IACTs work</a:t>
            </a:r>
            <a:endParaRPr lang="en-US" alt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177063" y="1983699"/>
            <a:ext cx="1198563" cy="831423"/>
          </a:xfrm>
          <a:prstGeom prst="wedgeRoundRectCallout">
            <a:avLst>
              <a:gd name="adj1" fmla="val 131793"/>
              <a:gd name="adj2" fmla="val -17558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 position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036905" y="3440013"/>
            <a:ext cx="1912775" cy="758911"/>
          </a:xfrm>
          <a:prstGeom prst="wedgeRoundRectCallout">
            <a:avLst>
              <a:gd name="adj1" fmla="val 40123"/>
              <a:gd name="adj2" fmla="val -211837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(early shower)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993293" y="4312525"/>
            <a:ext cx="1912775" cy="687166"/>
          </a:xfrm>
          <a:prstGeom prst="wedgeRoundRectCallout">
            <a:avLst>
              <a:gd name="adj1" fmla="val 24512"/>
              <a:gd name="adj2" fmla="val -367918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(late shower)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717" y="618153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High elevation to reduce atmospheric absorption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410" y="5393075"/>
            <a:ext cx="35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Direction and gamma/hadron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separation from geometry.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Energy from intensity.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bb47509-da87-4f49-ae4f-48796c1004a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$E_\nu\sim3\text{--}10\,\text{GeV}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552"/>
  <p:tag name="BOXFONT" val="10"/>
  <p:tag name="BOXWRAP" val="Falsch"/>
  <p:tag name="WORKAROUNDTRANSPARENCYBUG" val="Falsch"/>
  <p:tag name="BITMAPFORMAT" val="pngmono"/>
  <p:tag name="DEBUGINTERACTIVE" val="Wahr"/>
  <p:tag name="ORIGWIDTH" val="150"/>
  <p:tag name="PICTUREFILESIZE" val="70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3366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95643</TotalTime>
  <Words>2653</Words>
  <Application>Microsoft Office PowerPoint</Application>
  <PresentationFormat>On-screen Show (4:3)</PresentationFormat>
  <Paragraphs>648</Paragraphs>
  <Slides>57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ＭＳ Ｐゴシック</vt:lpstr>
      <vt:lpstr>Arial</vt:lpstr>
      <vt:lpstr>Calibri</vt:lpstr>
      <vt:lpstr>Comic Sans MS</vt:lpstr>
      <vt:lpstr>DIN Alternate</vt:lpstr>
      <vt:lpstr>Franklin Gothic Medium</vt:lpstr>
      <vt:lpstr>Georgia</vt:lpstr>
      <vt:lpstr>Helvetica Neue</vt:lpstr>
      <vt:lpstr>Lucida Grande</vt:lpstr>
      <vt:lpstr>Segoe UI Semilight</vt:lpstr>
      <vt:lpstr>Symbol</vt:lpstr>
      <vt:lpstr>Verdana</vt:lpstr>
      <vt:lpstr>Wingdings</vt:lpstr>
      <vt:lpstr>ヒラギノ角ゴ ProN W3</vt:lpstr>
      <vt:lpstr>KM3NeT_CD</vt:lpstr>
      <vt:lpstr>PowerPoint Presentation</vt:lpstr>
      <vt:lpstr>PowerPoint Presentation</vt:lpstr>
      <vt:lpstr>Introduction – setting the scene</vt:lpstr>
      <vt:lpstr>PowerPoint Presentation</vt:lpstr>
      <vt:lpstr>PowerPoint Presentation</vt:lpstr>
      <vt:lpstr>PowerPoint Presentation</vt:lpstr>
      <vt:lpstr>PowerPoint Presentation</vt:lpstr>
      <vt:lpstr>Imaging Atmospheric  Cherenkov Telescopes (IACTs)</vt:lpstr>
      <vt:lpstr>PowerPoint Presentation</vt:lpstr>
      <vt:lpstr>PowerPoint Presentation</vt:lpstr>
      <vt:lpstr>PowerPoint Presentation</vt:lpstr>
      <vt:lpstr>H.E.S.S. survey of the inner Galaxy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arrays</vt:lpstr>
      <vt:lpstr>PowerPoint Presentation</vt:lpstr>
      <vt:lpstr>PowerPoint Presentation</vt:lpstr>
      <vt:lpstr>PowerPoint Presentation</vt:lpstr>
      <vt:lpstr>Hybrid detectors</vt:lpstr>
      <vt:lpstr>PowerPoint Presentation</vt:lpstr>
      <vt:lpstr>PowerPoint Presentation</vt:lpstr>
      <vt:lpstr>PowerPoint Presentation</vt:lpstr>
      <vt:lpstr>Neutrino telescopes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first glimpse at cosmic n’s</vt:lpstr>
      <vt:lpstr>The Baikal GVD</vt:lpstr>
      <vt:lpstr>The future in the Mediterranean: KM3NeT</vt:lpstr>
      <vt:lpstr>PowerPoint Presentation</vt:lpstr>
      <vt:lpstr>PowerPoint Presentation</vt:lpstr>
      <vt:lpstr>IceCube: next step = Upgrade</vt:lpstr>
      <vt:lpstr>IceCube Gen2</vt:lpstr>
      <vt:lpstr>Conclusions</vt:lpstr>
      <vt:lpstr>Backup</vt:lpstr>
      <vt:lpstr>The neutrino telescope timeline</vt:lpstr>
      <vt:lpstr>PowerPoint Presentation</vt:lpstr>
      <vt:lpstr>Currently taking data: ANTARES …</vt:lpstr>
      <vt:lpstr>GVD construction</vt:lpstr>
      <vt:lpstr>GVD: first data analysed, first v’s …</vt:lpstr>
      <vt:lpstr>… and first results from 2016+2017 data</vt:lpstr>
      <vt:lpstr>PowerPoint Presentation</vt:lpstr>
      <vt:lpstr>KM3NeT 2.0 = ARCA and ORCA</vt:lpstr>
      <vt:lpstr>KM3NeT status</vt:lpstr>
      <vt:lpstr>PowerPoint Presentation</vt:lpstr>
      <vt:lpstr>IceCube Upgrade: improve data quality </vt:lpstr>
      <vt:lpstr>IceCube: Sensor developments</vt:lpstr>
      <vt:lpstr>IceCube Gen2: high-energy array</vt:lpstr>
      <vt:lpstr>IceCube Gen2: Radio array</vt:lpstr>
      <vt:lpstr>PowerPoint Presentation</vt:lpstr>
      <vt:lpstr>NMO from v oscillations in Earth</vt:lpstr>
    </vt:vector>
  </TitlesOfParts>
  <Company>FAU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ukatz</cp:lastModifiedBy>
  <cp:revision>755</cp:revision>
  <cp:lastPrinted>2015-01-18T20:19:59Z</cp:lastPrinted>
  <dcterms:created xsi:type="dcterms:W3CDTF">2013-03-15T11:11:15Z</dcterms:created>
  <dcterms:modified xsi:type="dcterms:W3CDTF">2018-07-29T22:15:49Z</dcterms:modified>
</cp:coreProperties>
</file>