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9" r:id="rId1"/>
  </p:sldMasterIdLst>
  <p:notesMasterIdLst>
    <p:notesMasterId r:id="rId55"/>
  </p:notesMasterIdLst>
  <p:sldIdLst>
    <p:sldId id="256" r:id="rId2"/>
    <p:sldId id="405" r:id="rId3"/>
    <p:sldId id="448" r:id="rId4"/>
    <p:sldId id="450" r:id="rId5"/>
    <p:sldId id="452" r:id="rId6"/>
    <p:sldId id="409" r:id="rId7"/>
    <p:sldId id="408" r:id="rId8"/>
    <p:sldId id="412" r:id="rId9"/>
    <p:sldId id="396" r:id="rId10"/>
    <p:sldId id="397" r:id="rId11"/>
    <p:sldId id="428" r:id="rId12"/>
    <p:sldId id="454" r:id="rId13"/>
    <p:sldId id="457" r:id="rId14"/>
    <p:sldId id="399" r:id="rId15"/>
    <p:sldId id="400" r:id="rId16"/>
    <p:sldId id="517" r:id="rId17"/>
    <p:sldId id="456" r:id="rId18"/>
    <p:sldId id="516" r:id="rId19"/>
    <p:sldId id="403" r:id="rId20"/>
    <p:sldId id="453" r:id="rId21"/>
    <p:sldId id="432" r:id="rId22"/>
    <p:sldId id="499" r:id="rId23"/>
    <p:sldId id="439" r:id="rId24"/>
    <p:sldId id="440" r:id="rId25"/>
    <p:sldId id="435" r:id="rId26"/>
    <p:sldId id="469" r:id="rId27"/>
    <p:sldId id="443" r:id="rId28"/>
    <p:sldId id="444" r:id="rId29"/>
    <p:sldId id="431" r:id="rId30"/>
    <p:sldId id="460" r:id="rId31"/>
    <p:sldId id="461" r:id="rId32"/>
    <p:sldId id="507" r:id="rId33"/>
    <p:sldId id="470" r:id="rId34"/>
    <p:sldId id="501" r:id="rId35"/>
    <p:sldId id="502" r:id="rId36"/>
    <p:sldId id="505" r:id="rId37"/>
    <p:sldId id="472" r:id="rId38"/>
    <p:sldId id="506" r:id="rId39"/>
    <p:sldId id="473" r:id="rId40"/>
    <p:sldId id="482" r:id="rId41"/>
    <p:sldId id="489" r:id="rId42"/>
    <p:sldId id="500" r:id="rId43"/>
    <p:sldId id="495" r:id="rId44"/>
    <p:sldId id="458" r:id="rId45"/>
    <p:sldId id="511" r:id="rId46"/>
    <p:sldId id="513" r:id="rId47"/>
    <p:sldId id="514" r:id="rId48"/>
    <p:sldId id="515" r:id="rId49"/>
    <p:sldId id="468" r:id="rId50"/>
    <p:sldId id="466" r:id="rId51"/>
    <p:sldId id="417" r:id="rId52"/>
    <p:sldId id="391" r:id="rId53"/>
    <p:sldId id="463" r:id="rId54"/>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851F"/>
    <a:srgbClr val="003399"/>
    <a:srgbClr val="00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83" autoAdjust="0"/>
    <p:restoredTop sz="94660"/>
  </p:normalViewPr>
  <p:slideViewPr>
    <p:cSldViewPr>
      <p:cViewPr>
        <p:scale>
          <a:sx n="89" d="100"/>
          <a:sy n="89" d="100"/>
        </p:scale>
        <p:origin x="859" y="-115"/>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0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5" Type="http://schemas.openxmlformats.org/officeDocument/2006/relationships/image" Target="../media/image78.emf"/><Relationship Id="rId4"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3" name="Zástupný symbol pro datum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E90BCED5-3E17-4B8A-ADE9-6BE84CB98A2B}" type="datetimeFigureOut">
              <a:rPr lang="en-US" smtClean="0"/>
              <a:t>8/3/2018</a:t>
            </a:fld>
            <a:endParaRPr lang="en-US"/>
          </a:p>
        </p:txBody>
      </p:sp>
      <p:sp>
        <p:nvSpPr>
          <p:cNvPr id="4" name="Zástupný symbol pro obrázek snímku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US"/>
          </a:p>
        </p:txBody>
      </p:sp>
      <p:sp>
        <p:nvSpPr>
          <p:cNvPr id="5" name="Zástupný symbol pro poznámky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
        <p:nvSpPr>
          <p:cNvPr id="7" name="Zástupný symbol pro číslo snímku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93C9BC71-AAB0-4CA9-8298-D00556E082E2}" type="slidenum">
              <a:rPr lang="en-US" smtClean="0"/>
              <a:t>‹#›</a:t>
            </a:fld>
            <a:endParaRPr lang="en-US"/>
          </a:p>
        </p:txBody>
      </p:sp>
    </p:spTree>
    <p:extLst>
      <p:ext uri="{BB962C8B-B14F-4D97-AF65-F5344CB8AC3E}">
        <p14:creationId xmlns:p14="http://schemas.microsoft.com/office/powerpoint/2010/main" val="374959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93C9BC71-AAB0-4CA9-8298-D00556E082E2}" type="slidenum">
              <a:rPr lang="en-US" smtClean="0"/>
              <a:t>4</a:t>
            </a:fld>
            <a:endParaRPr lang="en-US"/>
          </a:p>
        </p:txBody>
      </p:sp>
    </p:spTree>
    <p:extLst>
      <p:ext uri="{BB962C8B-B14F-4D97-AF65-F5344CB8AC3E}">
        <p14:creationId xmlns:p14="http://schemas.microsoft.com/office/powerpoint/2010/main" val="139608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Není možné </a:t>
            </a:r>
            <a:r>
              <a:rPr lang="cs-CZ" dirty="0" err="1" smtClean="0"/>
              <a:t>uplně</a:t>
            </a:r>
            <a:r>
              <a:rPr lang="cs-CZ" smtClean="0"/>
              <a:t> separovat</a:t>
            </a:r>
            <a:endParaRPr lang="en-US" dirty="0"/>
          </a:p>
        </p:txBody>
      </p:sp>
      <p:sp>
        <p:nvSpPr>
          <p:cNvPr id="4" name="Zástupný symbol pro číslo snímku 3"/>
          <p:cNvSpPr>
            <a:spLocks noGrp="1"/>
          </p:cNvSpPr>
          <p:nvPr>
            <p:ph type="sldNum" sz="quarter" idx="10"/>
          </p:nvPr>
        </p:nvSpPr>
        <p:spPr/>
        <p:txBody>
          <a:bodyPr/>
          <a:lstStyle/>
          <a:p>
            <a:fld id="{93C9BC71-AAB0-4CA9-8298-D00556E082E2}" type="slidenum">
              <a:rPr lang="en-US" smtClean="0"/>
              <a:t>6</a:t>
            </a:fld>
            <a:endParaRPr lang="en-US"/>
          </a:p>
        </p:txBody>
      </p:sp>
    </p:spTree>
    <p:extLst>
      <p:ext uri="{BB962C8B-B14F-4D97-AF65-F5344CB8AC3E}">
        <p14:creationId xmlns:p14="http://schemas.microsoft.com/office/powerpoint/2010/main" val="389083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Není možné </a:t>
            </a:r>
            <a:r>
              <a:rPr lang="cs-CZ" dirty="0" err="1" smtClean="0"/>
              <a:t>uplně</a:t>
            </a:r>
            <a:r>
              <a:rPr lang="cs-CZ" smtClean="0"/>
              <a:t> separovat</a:t>
            </a:r>
            <a:endParaRPr lang="en-US" dirty="0"/>
          </a:p>
        </p:txBody>
      </p:sp>
      <p:sp>
        <p:nvSpPr>
          <p:cNvPr id="4" name="Zástupný symbol pro číslo snímku 3"/>
          <p:cNvSpPr>
            <a:spLocks noGrp="1"/>
          </p:cNvSpPr>
          <p:nvPr>
            <p:ph type="sldNum" sz="quarter" idx="10"/>
          </p:nvPr>
        </p:nvSpPr>
        <p:spPr/>
        <p:txBody>
          <a:bodyPr/>
          <a:lstStyle/>
          <a:p>
            <a:fld id="{93C9BC71-AAB0-4CA9-8298-D00556E082E2}" type="slidenum">
              <a:rPr lang="en-US" smtClean="0"/>
              <a:t>7</a:t>
            </a:fld>
            <a:endParaRPr lang="en-US"/>
          </a:p>
        </p:txBody>
      </p:sp>
    </p:spTree>
    <p:extLst>
      <p:ext uri="{BB962C8B-B14F-4D97-AF65-F5344CB8AC3E}">
        <p14:creationId xmlns:p14="http://schemas.microsoft.com/office/powerpoint/2010/main" val="393353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Není možné </a:t>
            </a:r>
            <a:r>
              <a:rPr lang="cs-CZ" dirty="0" err="1" smtClean="0"/>
              <a:t>uplně</a:t>
            </a:r>
            <a:r>
              <a:rPr lang="cs-CZ" smtClean="0"/>
              <a:t> separovat</a:t>
            </a:r>
            <a:endParaRPr lang="en-US" dirty="0"/>
          </a:p>
        </p:txBody>
      </p:sp>
      <p:sp>
        <p:nvSpPr>
          <p:cNvPr id="4" name="Zástupný symbol pro číslo snímku 3"/>
          <p:cNvSpPr>
            <a:spLocks noGrp="1"/>
          </p:cNvSpPr>
          <p:nvPr>
            <p:ph type="sldNum" sz="quarter" idx="10"/>
          </p:nvPr>
        </p:nvSpPr>
        <p:spPr/>
        <p:txBody>
          <a:bodyPr/>
          <a:lstStyle/>
          <a:p>
            <a:fld id="{93C9BC71-AAB0-4CA9-8298-D00556E082E2}" type="slidenum">
              <a:rPr lang="en-US" smtClean="0"/>
              <a:t>8</a:t>
            </a:fld>
            <a:endParaRPr lang="en-US"/>
          </a:p>
        </p:txBody>
      </p:sp>
    </p:spTree>
    <p:extLst>
      <p:ext uri="{BB962C8B-B14F-4D97-AF65-F5344CB8AC3E}">
        <p14:creationId xmlns:p14="http://schemas.microsoft.com/office/powerpoint/2010/main" val="27614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lvl1pPr>
              <a:spcBef>
                <a:spcPct val="30000"/>
              </a:spcBef>
              <a:defRPr sz="1300">
                <a:solidFill>
                  <a:schemeClr val="tx1"/>
                </a:solidFill>
                <a:latin typeface="Arial" panose="020B0604020202020204" pitchFamily="34" charset="0"/>
              </a:defRPr>
            </a:lvl1pPr>
            <a:lvl2pPr marL="804986" indent="-309610">
              <a:spcBef>
                <a:spcPct val="30000"/>
              </a:spcBef>
              <a:defRPr sz="1300">
                <a:solidFill>
                  <a:schemeClr val="tx1"/>
                </a:solidFill>
                <a:latin typeface="Arial" panose="020B0604020202020204" pitchFamily="34" charset="0"/>
              </a:defRPr>
            </a:lvl2pPr>
            <a:lvl3pPr marL="1238441" indent="-247688">
              <a:spcBef>
                <a:spcPct val="30000"/>
              </a:spcBef>
              <a:defRPr sz="1300">
                <a:solidFill>
                  <a:schemeClr val="tx1"/>
                </a:solidFill>
                <a:latin typeface="Arial" panose="020B0604020202020204" pitchFamily="34" charset="0"/>
              </a:defRPr>
            </a:lvl3pPr>
            <a:lvl4pPr marL="1733817" indent="-247688">
              <a:spcBef>
                <a:spcPct val="30000"/>
              </a:spcBef>
              <a:defRPr sz="1300">
                <a:solidFill>
                  <a:schemeClr val="tx1"/>
                </a:solidFill>
                <a:latin typeface="Arial" panose="020B0604020202020204" pitchFamily="34" charset="0"/>
              </a:defRPr>
            </a:lvl4pPr>
            <a:lvl5pPr marL="2229193" indent="-247688">
              <a:spcBef>
                <a:spcPct val="30000"/>
              </a:spcBef>
              <a:defRPr sz="1300">
                <a:solidFill>
                  <a:schemeClr val="tx1"/>
                </a:solidFill>
                <a:latin typeface="Arial" panose="020B0604020202020204" pitchFamily="34" charset="0"/>
              </a:defRPr>
            </a:lvl5pPr>
            <a:lvl6pPr marL="2724569" indent="-247688" eaLnBrk="0" fontAlgn="base" hangingPunct="0">
              <a:spcBef>
                <a:spcPct val="30000"/>
              </a:spcBef>
              <a:spcAft>
                <a:spcPct val="0"/>
              </a:spcAft>
              <a:defRPr sz="1300">
                <a:solidFill>
                  <a:schemeClr val="tx1"/>
                </a:solidFill>
                <a:latin typeface="Arial" panose="020B0604020202020204" pitchFamily="34" charset="0"/>
              </a:defRPr>
            </a:lvl6pPr>
            <a:lvl7pPr marL="3219945" indent="-247688" eaLnBrk="0" fontAlgn="base" hangingPunct="0">
              <a:spcBef>
                <a:spcPct val="30000"/>
              </a:spcBef>
              <a:spcAft>
                <a:spcPct val="0"/>
              </a:spcAft>
              <a:defRPr sz="1300">
                <a:solidFill>
                  <a:schemeClr val="tx1"/>
                </a:solidFill>
                <a:latin typeface="Arial" panose="020B0604020202020204" pitchFamily="34" charset="0"/>
              </a:defRPr>
            </a:lvl7pPr>
            <a:lvl8pPr marL="3715322" indent="-247688" eaLnBrk="0" fontAlgn="base" hangingPunct="0">
              <a:spcBef>
                <a:spcPct val="30000"/>
              </a:spcBef>
              <a:spcAft>
                <a:spcPct val="0"/>
              </a:spcAft>
              <a:defRPr sz="1300">
                <a:solidFill>
                  <a:schemeClr val="tx1"/>
                </a:solidFill>
                <a:latin typeface="Arial" panose="020B0604020202020204" pitchFamily="34" charset="0"/>
              </a:defRPr>
            </a:lvl8pPr>
            <a:lvl9pPr marL="4210698" indent="-247688"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94FB7EE6-F4DC-419A-AE9C-9E00D8427C9A}" type="datetime1">
              <a:rPr lang="en-US" altLang="cs-CZ" smtClean="0"/>
              <a:pPr>
                <a:spcBef>
                  <a:spcPct val="0"/>
                </a:spcBef>
              </a:pPr>
              <a:t>8/3/2018</a:t>
            </a:fld>
            <a:endParaRPr lang="en-US" altLang="cs-CZ" smtClean="0"/>
          </a:p>
        </p:txBody>
      </p:sp>
      <p:sp>
        <p:nvSpPr>
          <p:cNvPr id="18435"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defRPr>
            </a:lvl1pPr>
            <a:lvl2pPr marL="804986" indent="-309610">
              <a:spcBef>
                <a:spcPct val="30000"/>
              </a:spcBef>
              <a:defRPr sz="1300">
                <a:solidFill>
                  <a:schemeClr val="tx1"/>
                </a:solidFill>
                <a:latin typeface="Arial" panose="020B0604020202020204" pitchFamily="34" charset="0"/>
              </a:defRPr>
            </a:lvl2pPr>
            <a:lvl3pPr marL="1238441" indent="-247688">
              <a:spcBef>
                <a:spcPct val="30000"/>
              </a:spcBef>
              <a:defRPr sz="1300">
                <a:solidFill>
                  <a:schemeClr val="tx1"/>
                </a:solidFill>
                <a:latin typeface="Arial" panose="020B0604020202020204" pitchFamily="34" charset="0"/>
              </a:defRPr>
            </a:lvl3pPr>
            <a:lvl4pPr marL="1733817" indent="-247688">
              <a:spcBef>
                <a:spcPct val="30000"/>
              </a:spcBef>
              <a:defRPr sz="1300">
                <a:solidFill>
                  <a:schemeClr val="tx1"/>
                </a:solidFill>
                <a:latin typeface="Arial" panose="020B0604020202020204" pitchFamily="34" charset="0"/>
              </a:defRPr>
            </a:lvl4pPr>
            <a:lvl5pPr marL="2229193" indent="-247688">
              <a:spcBef>
                <a:spcPct val="30000"/>
              </a:spcBef>
              <a:defRPr sz="1300">
                <a:solidFill>
                  <a:schemeClr val="tx1"/>
                </a:solidFill>
                <a:latin typeface="Arial" panose="020B0604020202020204" pitchFamily="34" charset="0"/>
              </a:defRPr>
            </a:lvl5pPr>
            <a:lvl6pPr marL="2724569" indent="-247688" eaLnBrk="0" fontAlgn="base" hangingPunct="0">
              <a:spcBef>
                <a:spcPct val="30000"/>
              </a:spcBef>
              <a:spcAft>
                <a:spcPct val="0"/>
              </a:spcAft>
              <a:defRPr sz="1300">
                <a:solidFill>
                  <a:schemeClr val="tx1"/>
                </a:solidFill>
                <a:latin typeface="Arial" panose="020B0604020202020204" pitchFamily="34" charset="0"/>
              </a:defRPr>
            </a:lvl6pPr>
            <a:lvl7pPr marL="3219945" indent="-247688" eaLnBrk="0" fontAlgn="base" hangingPunct="0">
              <a:spcBef>
                <a:spcPct val="30000"/>
              </a:spcBef>
              <a:spcAft>
                <a:spcPct val="0"/>
              </a:spcAft>
              <a:defRPr sz="1300">
                <a:solidFill>
                  <a:schemeClr val="tx1"/>
                </a:solidFill>
                <a:latin typeface="Arial" panose="020B0604020202020204" pitchFamily="34" charset="0"/>
              </a:defRPr>
            </a:lvl7pPr>
            <a:lvl8pPr marL="3715322" indent="-247688" eaLnBrk="0" fontAlgn="base" hangingPunct="0">
              <a:spcBef>
                <a:spcPct val="30000"/>
              </a:spcBef>
              <a:spcAft>
                <a:spcPct val="0"/>
              </a:spcAft>
              <a:defRPr sz="1300">
                <a:solidFill>
                  <a:schemeClr val="tx1"/>
                </a:solidFill>
                <a:latin typeface="Arial" panose="020B0604020202020204" pitchFamily="34" charset="0"/>
              </a:defRPr>
            </a:lvl8pPr>
            <a:lvl9pPr marL="4210698" indent="-247688"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57C70C4B-684A-4B53-A689-376AE575642B}" type="slidenum">
              <a:rPr lang="en-US" altLang="cs-CZ"/>
              <a:pPr>
                <a:spcBef>
                  <a:spcPct val="0"/>
                </a:spcBef>
              </a:pPr>
              <a:t>34</a:t>
            </a:fld>
            <a:endParaRPr lang="en-US" altLang="cs-CZ"/>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112629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noFill/>
        </p:spPr>
        <p:txBody>
          <a:bodyPr/>
          <a:lstStyle>
            <a:lvl1pPr>
              <a:spcBef>
                <a:spcPct val="30000"/>
              </a:spcBef>
              <a:defRPr sz="1300">
                <a:solidFill>
                  <a:schemeClr val="tx1"/>
                </a:solidFill>
                <a:latin typeface="Arial" panose="020B0604020202020204" pitchFamily="34" charset="0"/>
              </a:defRPr>
            </a:lvl1pPr>
            <a:lvl2pPr marL="804986" indent="-309610">
              <a:spcBef>
                <a:spcPct val="30000"/>
              </a:spcBef>
              <a:defRPr sz="1300">
                <a:solidFill>
                  <a:schemeClr val="tx1"/>
                </a:solidFill>
                <a:latin typeface="Arial" panose="020B0604020202020204" pitchFamily="34" charset="0"/>
              </a:defRPr>
            </a:lvl2pPr>
            <a:lvl3pPr marL="1238441" indent="-247688">
              <a:spcBef>
                <a:spcPct val="30000"/>
              </a:spcBef>
              <a:defRPr sz="1300">
                <a:solidFill>
                  <a:schemeClr val="tx1"/>
                </a:solidFill>
                <a:latin typeface="Arial" panose="020B0604020202020204" pitchFamily="34" charset="0"/>
              </a:defRPr>
            </a:lvl3pPr>
            <a:lvl4pPr marL="1733817" indent="-247688">
              <a:spcBef>
                <a:spcPct val="30000"/>
              </a:spcBef>
              <a:defRPr sz="1300">
                <a:solidFill>
                  <a:schemeClr val="tx1"/>
                </a:solidFill>
                <a:latin typeface="Arial" panose="020B0604020202020204" pitchFamily="34" charset="0"/>
              </a:defRPr>
            </a:lvl4pPr>
            <a:lvl5pPr marL="2229193" indent="-247688">
              <a:spcBef>
                <a:spcPct val="30000"/>
              </a:spcBef>
              <a:defRPr sz="1300">
                <a:solidFill>
                  <a:schemeClr val="tx1"/>
                </a:solidFill>
                <a:latin typeface="Arial" panose="020B0604020202020204" pitchFamily="34" charset="0"/>
              </a:defRPr>
            </a:lvl5pPr>
            <a:lvl6pPr marL="2724569" indent="-247688" eaLnBrk="0" fontAlgn="base" hangingPunct="0">
              <a:spcBef>
                <a:spcPct val="30000"/>
              </a:spcBef>
              <a:spcAft>
                <a:spcPct val="0"/>
              </a:spcAft>
              <a:defRPr sz="1300">
                <a:solidFill>
                  <a:schemeClr val="tx1"/>
                </a:solidFill>
                <a:latin typeface="Arial" panose="020B0604020202020204" pitchFamily="34" charset="0"/>
              </a:defRPr>
            </a:lvl6pPr>
            <a:lvl7pPr marL="3219945" indent="-247688" eaLnBrk="0" fontAlgn="base" hangingPunct="0">
              <a:spcBef>
                <a:spcPct val="30000"/>
              </a:spcBef>
              <a:spcAft>
                <a:spcPct val="0"/>
              </a:spcAft>
              <a:defRPr sz="1300">
                <a:solidFill>
                  <a:schemeClr val="tx1"/>
                </a:solidFill>
                <a:latin typeface="Arial" panose="020B0604020202020204" pitchFamily="34" charset="0"/>
              </a:defRPr>
            </a:lvl7pPr>
            <a:lvl8pPr marL="3715322" indent="-247688" eaLnBrk="0" fontAlgn="base" hangingPunct="0">
              <a:spcBef>
                <a:spcPct val="30000"/>
              </a:spcBef>
              <a:spcAft>
                <a:spcPct val="0"/>
              </a:spcAft>
              <a:defRPr sz="1300">
                <a:solidFill>
                  <a:schemeClr val="tx1"/>
                </a:solidFill>
                <a:latin typeface="Arial" panose="020B0604020202020204" pitchFamily="34" charset="0"/>
              </a:defRPr>
            </a:lvl8pPr>
            <a:lvl9pPr marL="4210698" indent="-247688"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2DA6678-4732-414B-AC2C-B84DDECF5FC4}" type="datetime1">
              <a:rPr lang="en-US" altLang="cs-CZ" smtClean="0"/>
              <a:pPr>
                <a:spcBef>
                  <a:spcPct val="0"/>
                </a:spcBef>
              </a:pPr>
              <a:t>8/3/2018</a:t>
            </a:fld>
            <a:endParaRPr lang="en-US" altLang="cs-CZ" smtClean="0"/>
          </a:p>
        </p:txBody>
      </p:sp>
      <p:sp>
        <p:nvSpPr>
          <p:cNvPr id="20483"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defRPr>
            </a:lvl1pPr>
            <a:lvl2pPr marL="804986" indent="-309610">
              <a:spcBef>
                <a:spcPct val="30000"/>
              </a:spcBef>
              <a:defRPr sz="1300">
                <a:solidFill>
                  <a:schemeClr val="tx1"/>
                </a:solidFill>
                <a:latin typeface="Arial" panose="020B0604020202020204" pitchFamily="34" charset="0"/>
              </a:defRPr>
            </a:lvl2pPr>
            <a:lvl3pPr marL="1238441" indent="-247688">
              <a:spcBef>
                <a:spcPct val="30000"/>
              </a:spcBef>
              <a:defRPr sz="1300">
                <a:solidFill>
                  <a:schemeClr val="tx1"/>
                </a:solidFill>
                <a:latin typeface="Arial" panose="020B0604020202020204" pitchFamily="34" charset="0"/>
              </a:defRPr>
            </a:lvl3pPr>
            <a:lvl4pPr marL="1733817" indent="-247688">
              <a:spcBef>
                <a:spcPct val="30000"/>
              </a:spcBef>
              <a:defRPr sz="1300">
                <a:solidFill>
                  <a:schemeClr val="tx1"/>
                </a:solidFill>
                <a:latin typeface="Arial" panose="020B0604020202020204" pitchFamily="34" charset="0"/>
              </a:defRPr>
            </a:lvl4pPr>
            <a:lvl5pPr marL="2229193" indent="-247688">
              <a:spcBef>
                <a:spcPct val="30000"/>
              </a:spcBef>
              <a:defRPr sz="1300">
                <a:solidFill>
                  <a:schemeClr val="tx1"/>
                </a:solidFill>
                <a:latin typeface="Arial" panose="020B0604020202020204" pitchFamily="34" charset="0"/>
              </a:defRPr>
            </a:lvl5pPr>
            <a:lvl6pPr marL="2724569" indent="-247688" eaLnBrk="0" fontAlgn="base" hangingPunct="0">
              <a:spcBef>
                <a:spcPct val="30000"/>
              </a:spcBef>
              <a:spcAft>
                <a:spcPct val="0"/>
              </a:spcAft>
              <a:defRPr sz="1300">
                <a:solidFill>
                  <a:schemeClr val="tx1"/>
                </a:solidFill>
                <a:latin typeface="Arial" panose="020B0604020202020204" pitchFamily="34" charset="0"/>
              </a:defRPr>
            </a:lvl6pPr>
            <a:lvl7pPr marL="3219945" indent="-247688" eaLnBrk="0" fontAlgn="base" hangingPunct="0">
              <a:spcBef>
                <a:spcPct val="30000"/>
              </a:spcBef>
              <a:spcAft>
                <a:spcPct val="0"/>
              </a:spcAft>
              <a:defRPr sz="1300">
                <a:solidFill>
                  <a:schemeClr val="tx1"/>
                </a:solidFill>
                <a:latin typeface="Arial" panose="020B0604020202020204" pitchFamily="34" charset="0"/>
              </a:defRPr>
            </a:lvl7pPr>
            <a:lvl8pPr marL="3715322" indent="-247688" eaLnBrk="0" fontAlgn="base" hangingPunct="0">
              <a:spcBef>
                <a:spcPct val="30000"/>
              </a:spcBef>
              <a:spcAft>
                <a:spcPct val="0"/>
              </a:spcAft>
              <a:defRPr sz="1300">
                <a:solidFill>
                  <a:schemeClr val="tx1"/>
                </a:solidFill>
                <a:latin typeface="Arial" panose="020B0604020202020204" pitchFamily="34" charset="0"/>
              </a:defRPr>
            </a:lvl8pPr>
            <a:lvl9pPr marL="4210698" indent="-247688"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99E16C8-FB20-49E6-B21A-54E33A87B84C}" type="slidenum">
              <a:rPr lang="en-US" altLang="cs-CZ"/>
              <a:pPr>
                <a:spcBef>
                  <a:spcPct val="0"/>
                </a:spcBef>
              </a:pPr>
              <a:t>35</a:t>
            </a:fld>
            <a:endParaRPr lang="en-US" altLang="cs-CZ"/>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93764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3F66499-FA6F-44D1-9472-1F7CF2E883D2}" type="datetime1">
              <a:rPr lang="en-US"/>
              <a:pPr/>
              <a:t>8/3/2018</a:t>
            </a:fld>
            <a:endParaRPr lang="en-US"/>
          </a:p>
        </p:txBody>
      </p:sp>
      <p:sp>
        <p:nvSpPr>
          <p:cNvPr id="7" name="Rectangle 7"/>
          <p:cNvSpPr>
            <a:spLocks noGrp="1" noChangeArrowheads="1"/>
          </p:cNvSpPr>
          <p:nvPr>
            <p:ph type="sldNum" sz="quarter" idx="5"/>
          </p:nvPr>
        </p:nvSpPr>
        <p:spPr>
          <a:ln/>
        </p:spPr>
        <p:txBody>
          <a:bodyPr/>
          <a:lstStyle/>
          <a:p>
            <a:fld id="{6A7A2E0C-F5C3-4A6E-9195-2E27E38DCD77}" type="slidenum">
              <a:rPr lang="en-US"/>
              <a:pPr/>
              <a:t>36</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55587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74B30E3-9733-43BE-9E25-76C4ECD76E01}" type="datetime1">
              <a:rPr lang="en-US"/>
              <a:pPr/>
              <a:t>8/3/2018</a:t>
            </a:fld>
            <a:endParaRPr lang="en-US"/>
          </a:p>
        </p:txBody>
      </p:sp>
      <p:sp>
        <p:nvSpPr>
          <p:cNvPr id="7" name="Rectangle 7"/>
          <p:cNvSpPr>
            <a:spLocks noGrp="1" noChangeArrowheads="1"/>
          </p:cNvSpPr>
          <p:nvPr>
            <p:ph type="sldNum" sz="quarter" idx="5"/>
          </p:nvPr>
        </p:nvSpPr>
        <p:spPr>
          <a:ln/>
        </p:spPr>
        <p:txBody>
          <a:bodyPr/>
          <a:lstStyle/>
          <a:p>
            <a:fld id="{FA123DBC-EE7C-4C3B-A8D4-880C6D830F16}" type="slidenum">
              <a:rPr lang="en-US"/>
              <a:pPr/>
              <a:t>43</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64569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A3E8CC5-88F5-4CA6-BBE0-E7A618530AB9}" type="datetime1">
              <a:rPr lang="en-US"/>
              <a:pPr/>
              <a:t>8/3/2018</a:t>
            </a:fld>
            <a:endParaRPr lang="en-US"/>
          </a:p>
        </p:txBody>
      </p:sp>
      <p:sp>
        <p:nvSpPr>
          <p:cNvPr id="7" name="Rectangle 7"/>
          <p:cNvSpPr>
            <a:spLocks noGrp="1" noChangeArrowheads="1"/>
          </p:cNvSpPr>
          <p:nvPr>
            <p:ph type="sldNum" sz="quarter" idx="5"/>
          </p:nvPr>
        </p:nvSpPr>
        <p:spPr>
          <a:ln/>
        </p:spPr>
        <p:txBody>
          <a:bodyPr/>
          <a:lstStyle/>
          <a:p>
            <a:fld id="{550C30D5-21CE-4C73-B12F-879F5281A938}" type="slidenum">
              <a:rPr lang="en-US"/>
              <a:pPr/>
              <a:t>50</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60324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7" name="Obdélní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2362200" y="4038600"/>
            <a:ext cx="6477000" cy="1828800"/>
          </a:xfrm>
        </p:spPr>
        <p:txBody>
          <a:bodyPr anchor="b"/>
          <a:lstStyle>
            <a:lvl1pPr>
              <a:defRPr cap="all" baseline="0"/>
            </a:lvl1pPr>
          </a:lstStyle>
          <a:p>
            <a:r>
              <a:rPr kumimoji="0" lang="cs-CZ" smtClean="0"/>
              <a:t>Kliknutím lze upravit styl.</a:t>
            </a:r>
            <a:endParaRPr kumimoji="0" lang="en-US"/>
          </a:p>
        </p:txBody>
      </p:sp>
      <p:sp>
        <p:nvSpPr>
          <p:cNvPr id="9" name="Podnadpis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5CADFD0-BC9D-4E9A-86EC-95C0E921A6DD}" type="datetime4">
              <a:rPr lang="en-US" smtClean="0"/>
              <a:t>August 3, 2018</a:t>
            </a:fld>
            <a:endParaRPr lang="en-US"/>
          </a:p>
        </p:txBody>
      </p:sp>
      <p:sp>
        <p:nvSpPr>
          <p:cNvPr id="17" name="Zástupný symbol pro zápatí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RICH 2018</a:t>
            </a:r>
            <a:endParaRPr lang="en-US"/>
          </a:p>
        </p:txBody>
      </p:sp>
      <p:sp>
        <p:nvSpPr>
          <p:cNvPr id="29" name="Zástupný symbol pro číslo snímku 28"/>
          <p:cNvSpPr>
            <a:spLocks noGrp="1"/>
          </p:cNvSpPr>
          <p:nvPr>
            <p:ph type="sldNum" sz="quarter" idx="12"/>
          </p:nvPr>
        </p:nvSpPr>
        <p:spPr>
          <a:xfrm>
            <a:off x="8001000" y="228600"/>
            <a:ext cx="838200" cy="381000"/>
          </a:xfrm>
        </p:spPr>
        <p:txBody>
          <a:bodyPr/>
          <a:lstStyle>
            <a:lvl1pPr>
              <a:defRPr>
                <a:solidFill>
                  <a:schemeClr val="tx2"/>
                </a:solidFill>
              </a:defRPr>
            </a:lvl1pPr>
          </a:lstStyle>
          <a:p>
            <a:fld id="{90D7A542-B47A-47AE-871E-DCF552FE1ED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7A5566E-61B9-4C83-90E9-FCFCA111BC6F}" type="datetime4">
              <a:rPr lang="en-US" smtClean="0"/>
              <a:t>August 3, 2018</a:t>
            </a:fld>
            <a:endParaRPr lang="en-US"/>
          </a:p>
        </p:txBody>
      </p:sp>
      <p:sp>
        <p:nvSpPr>
          <p:cNvPr id="5" name="Zástupný symbol pro zápatí 4"/>
          <p:cNvSpPr>
            <a:spLocks noGrp="1"/>
          </p:cNvSpPr>
          <p:nvPr>
            <p:ph type="ftr" sz="quarter" idx="11"/>
          </p:nvPr>
        </p:nvSpPr>
        <p:spPr/>
        <p:txBody>
          <a:bodyPr/>
          <a:lstStyle/>
          <a:p>
            <a:r>
              <a:rPr lang="en-US" smtClean="0"/>
              <a:t>RICH 2018</a:t>
            </a:r>
            <a:endParaRPr lang="en-US"/>
          </a:p>
        </p:txBody>
      </p:sp>
      <p:sp>
        <p:nvSpPr>
          <p:cNvPr id="6" name="Zástupný symbol pro číslo snímku 5"/>
          <p:cNvSpPr>
            <a:spLocks noGrp="1"/>
          </p:cNvSpPr>
          <p:nvPr>
            <p:ph type="sldNum" sz="quarter" idx="12"/>
          </p:nvPr>
        </p:nvSpPr>
        <p:spPr/>
        <p:txBody>
          <a:bodyPr/>
          <a:lstStyle/>
          <a:p>
            <a:fld id="{90D7A542-B47A-47AE-871E-DCF552FE1E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1"/>
      </p:bgRef>
    </p:bg>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53200" y="609600"/>
            <a:ext cx="2057400" cy="5516563"/>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609600"/>
            <a:ext cx="5562600" cy="5516564"/>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a:xfrm>
            <a:off x="6553200" y="6248402"/>
            <a:ext cx="2209800" cy="365125"/>
          </a:xfrm>
        </p:spPr>
        <p:txBody>
          <a:bodyPr/>
          <a:lstStyle/>
          <a:p>
            <a:fld id="{7B96BE75-70B1-41EE-8052-A005991B1F56}" type="datetime4">
              <a:rPr lang="en-US" smtClean="0"/>
              <a:t>August 3, 2018</a:t>
            </a:fld>
            <a:endParaRPr lang="en-US"/>
          </a:p>
        </p:txBody>
      </p:sp>
      <p:sp>
        <p:nvSpPr>
          <p:cNvPr id="5" name="Zástupný symbol pro zápatí 4"/>
          <p:cNvSpPr>
            <a:spLocks noGrp="1"/>
          </p:cNvSpPr>
          <p:nvPr>
            <p:ph type="ftr" sz="quarter" idx="11"/>
          </p:nvPr>
        </p:nvSpPr>
        <p:spPr>
          <a:xfrm>
            <a:off x="457201" y="6248207"/>
            <a:ext cx="5573483" cy="365125"/>
          </a:xfrm>
        </p:spPr>
        <p:txBody>
          <a:bodyPr/>
          <a:lstStyle/>
          <a:p>
            <a:r>
              <a:rPr lang="en-US" smtClean="0"/>
              <a:t>RICH 2018</a:t>
            </a:r>
            <a:endParaRPr lang="en-US"/>
          </a:p>
        </p:txBody>
      </p:sp>
      <p:sp>
        <p:nvSpPr>
          <p:cNvPr id="7" name="Obdélní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rot="5400000">
            <a:off x="5989638" y="144462"/>
            <a:ext cx="533400" cy="244476"/>
          </a:xfrm>
        </p:spPr>
        <p:txBody>
          <a:bodyPr/>
          <a:lstStyle/>
          <a:p>
            <a:fld id="{90D7A542-B47A-47AE-871E-DCF552FE1ED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58775"/>
            <a:ext cx="82296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6"/>
          <p:cNvSpPr>
            <a:spLocks noGrp="1"/>
          </p:cNvSpPr>
          <p:nvPr>
            <p:ph type="dt" sz="half" idx="10"/>
          </p:nvPr>
        </p:nvSpPr>
        <p:spPr/>
        <p:txBody>
          <a:bodyPr/>
          <a:lstStyle>
            <a:lvl1pPr>
              <a:defRPr/>
            </a:lvl1pPr>
          </a:lstStyle>
          <a:p>
            <a:pPr>
              <a:defRPr/>
            </a:pPr>
            <a:fld id="{F53F1101-703D-4334-BFEE-78F041116834}" type="datetime4">
              <a:rPr lang="en-US" smtClean="0"/>
              <a:t>August 3, 2018</a:t>
            </a:fld>
            <a:endParaRPr lang="en-US" dirty="0"/>
          </a:p>
        </p:txBody>
      </p:sp>
      <p:sp>
        <p:nvSpPr>
          <p:cNvPr id="7" name="Rectangle 20"/>
          <p:cNvSpPr>
            <a:spLocks noGrp="1"/>
          </p:cNvSpPr>
          <p:nvPr>
            <p:ph type="ftr" sz="quarter" idx="11"/>
          </p:nvPr>
        </p:nvSpPr>
        <p:spPr/>
        <p:txBody>
          <a:bodyPr/>
          <a:lstStyle>
            <a:lvl1pPr>
              <a:defRPr/>
            </a:lvl1pPr>
          </a:lstStyle>
          <a:p>
            <a:pPr>
              <a:defRPr/>
            </a:pPr>
            <a:r>
              <a:rPr lang="en-US" altLang="en-US" smtClean="0"/>
              <a:t>RICH 2018</a:t>
            </a:r>
            <a:endParaRPr lang="cs-CZ" altLang="en-US"/>
          </a:p>
        </p:txBody>
      </p:sp>
      <p:sp>
        <p:nvSpPr>
          <p:cNvPr id="8" name="Rectangle 21"/>
          <p:cNvSpPr>
            <a:spLocks noGrp="1"/>
          </p:cNvSpPr>
          <p:nvPr>
            <p:ph type="sldNum" sz="quarter" idx="12"/>
          </p:nvPr>
        </p:nvSpPr>
        <p:spPr/>
        <p:txBody>
          <a:bodyPr/>
          <a:lstStyle>
            <a:lvl1pPr>
              <a:defRPr/>
            </a:lvl1pPr>
          </a:lstStyle>
          <a:p>
            <a:pPr>
              <a:defRPr/>
            </a:pPr>
            <a:fld id="{B3040550-DCD3-461E-8891-255157D914C8}" type="slidenum">
              <a:rPr lang="en-US"/>
              <a:pPr>
                <a:defRPr/>
              </a:pPr>
              <a:t>‹#›</a:t>
            </a:fld>
            <a:endParaRPr lang="en-US" dirty="0"/>
          </a:p>
        </p:txBody>
      </p:sp>
    </p:spTree>
    <p:extLst>
      <p:ext uri="{BB962C8B-B14F-4D97-AF65-F5344CB8AC3E}">
        <p14:creationId xmlns:p14="http://schemas.microsoft.com/office/powerpoint/2010/main" val="3615754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a:xfrm>
            <a:off x="457200" y="6245225"/>
            <a:ext cx="2133600" cy="476250"/>
          </a:xfrm>
        </p:spPr>
        <p:txBody>
          <a:bodyPr/>
          <a:lstStyle>
            <a:lvl1pPr>
              <a:defRPr/>
            </a:lvl1pPr>
          </a:lstStyle>
          <a:p>
            <a:fld id="{3E1B9DEE-C739-4FCC-BC37-56523F290917}" type="datetime4">
              <a:rPr lang="en-US" smtClean="0"/>
              <a:t>August 3, 2018</a:t>
            </a:fld>
            <a:endParaRPr lang="en-US"/>
          </a:p>
        </p:txBody>
      </p:sp>
      <p:sp>
        <p:nvSpPr>
          <p:cNvPr id="8" name="Zástupný symbol pro zápatí 7"/>
          <p:cNvSpPr>
            <a:spLocks noGrp="1"/>
          </p:cNvSpPr>
          <p:nvPr>
            <p:ph type="ftr" sz="quarter" idx="11"/>
          </p:nvPr>
        </p:nvSpPr>
        <p:spPr>
          <a:xfrm>
            <a:off x="3124200" y="6245225"/>
            <a:ext cx="2895600" cy="476250"/>
          </a:xfrm>
        </p:spPr>
        <p:txBody>
          <a:bodyPr/>
          <a:lstStyle>
            <a:lvl1pPr>
              <a:defRPr/>
            </a:lvl1pPr>
          </a:lstStyle>
          <a:p>
            <a:r>
              <a:rPr lang="en-US" smtClean="0"/>
              <a:t>RICH 2018</a:t>
            </a:r>
            <a:endParaRPr lang="en-US"/>
          </a:p>
        </p:txBody>
      </p:sp>
      <p:sp>
        <p:nvSpPr>
          <p:cNvPr id="9" name="Zástupný symbol pro číslo snímku 8"/>
          <p:cNvSpPr>
            <a:spLocks noGrp="1"/>
          </p:cNvSpPr>
          <p:nvPr>
            <p:ph type="sldNum" sz="quarter" idx="12"/>
          </p:nvPr>
        </p:nvSpPr>
        <p:spPr>
          <a:xfrm>
            <a:off x="6553200" y="6245225"/>
            <a:ext cx="2133600" cy="476250"/>
          </a:xfrm>
        </p:spPr>
        <p:txBody>
          <a:bodyPr/>
          <a:lstStyle>
            <a:lvl1pPr>
              <a:defRPr/>
            </a:lvl1pPr>
          </a:lstStyle>
          <a:p>
            <a:fld id="{DA98A10F-F1A2-4152-846B-666D7B75C8DA}" type="slidenum">
              <a:rPr lang="en-US"/>
              <a:pPr/>
              <a:t>‹#›</a:t>
            </a:fld>
            <a:endParaRPr lang="en-US"/>
          </a:p>
        </p:txBody>
      </p:sp>
    </p:spTree>
    <p:extLst>
      <p:ext uri="{BB962C8B-B14F-4D97-AF65-F5344CB8AC3E}">
        <p14:creationId xmlns:p14="http://schemas.microsoft.com/office/powerpoint/2010/main" val="89901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12648" y="228600"/>
            <a:ext cx="8153400" cy="990600"/>
          </a:xfrm>
        </p:spPr>
        <p:txBody>
          <a:bodyPr/>
          <a:lstStyle/>
          <a:p>
            <a:r>
              <a:rPr kumimoji="0" lang="cs-CZ" smtClean="0"/>
              <a:t>Kliknutím lze upravit styl.</a:t>
            </a:r>
            <a:endParaRPr kumimoji="0" lang="en-US"/>
          </a:p>
        </p:txBody>
      </p:sp>
      <p:sp>
        <p:nvSpPr>
          <p:cNvPr id="4" name="Zástupný symbol pro datum 3"/>
          <p:cNvSpPr>
            <a:spLocks noGrp="1"/>
          </p:cNvSpPr>
          <p:nvPr>
            <p:ph type="dt" sz="half" idx="10"/>
          </p:nvPr>
        </p:nvSpPr>
        <p:spPr/>
        <p:txBody>
          <a:bodyPr/>
          <a:lstStyle/>
          <a:p>
            <a:fld id="{5819BE27-5947-4EB3-926A-28C82878A9D5}" type="datetime4">
              <a:rPr lang="en-US" smtClean="0"/>
              <a:t>August 3, 2018</a:t>
            </a:fld>
            <a:endParaRPr lang="en-US"/>
          </a:p>
        </p:txBody>
      </p:sp>
      <p:sp>
        <p:nvSpPr>
          <p:cNvPr id="5" name="Zástupný symbol pro zápatí 4"/>
          <p:cNvSpPr>
            <a:spLocks noGrp="1"/>
          </p:cNvSpPr>
          <p:nvPr>
            <p:ph type="ftr" sz="quarter" idx="11"/>
          </p:nvPr>
        </p:nvSpPr>
        <p:spPr/>
        <p:txBody>
          <a:bodyPr/>
          <a:lstStyle/>
          <a:p>
            <a:r>
              <a:rPr lang="en-US" smtClean="0"/>
              <a:t>RICH 2018</a:t>
            </a:r>
            <a:endParaRPr lang="en-US"/>
          </a:p>
        </p:txBody>
      </p:sp>
      <p:sp>
        <p:nvSpPr>
          <p:cNvPr id="6" name="Zástupný symbol pro číslo snímku 5"/>
          <p:cNvSpPr>
            <a:spLocks noGrp="1"/>
          </p:cNvSpPr>
          <p:nvPr>
            <p:ph type="sldNum" sz="quarter" idx="12"/>
          </p:nvPr>
        </p:nvSpPr>
        <p:spPr/>
        <p:txBody>
          <a:bodyPr/>
          <a:lstStyle>
            <a:lvl1pPr>
              <a:defRPr>
                <a:solidFill>
                  <a:srgbClr val="FFFFFF"/>
                </a:solidFill>
              </a:defRPr>
            </a:lvl1pPr>
          </a:lstStyle>
          <a:p>
            <a:fld id="{90D7A542-B47A-47AE-871E-DCF552FE1ED8}" type="slidenum">
              <a:rPr lang="en-US" smtClean="0"/>
              <a:t>‹#›</a:t>
            </a:fld>
            <a:endParaRPr lang="en-US"/>
          </a:p>
        </p:txBody>
      </p:sp>
      <p:sp>
        <p:nvSpPr>
          <p:cNvPr id="8" name="Zástupný symbol pro obsah 7"/>
          <p:cNvSpPr>
            <a:spLocks noGrp="1"/>
          </p:cNvSpPr>
          <p:nvPr>
            <p:ph sz="quarter" idx="1"/>
          </p:nvPr>
        </p:nvSpPr>
        <p:spPr>
          <a:xfrm>
            <a:off x="612648" y="1600200"/>
            <a:ext cx="8153400" cy="44958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7" name="Obdélní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cs-CZ" smtClean="0"/>
              <a:t>Kliknutím lze upravit styl.</a:t>
            </a:r>
            <a:endParaRPr kumimoji="0" lang="en-US"/>
          </a:p>
        </p:txBody>
      </p:sp>
      <p:sp>
        <p:nvSpPr>
          <p:cNvPr id="12" name="Zástupný symbol pro datum 11"/>
          <p:cNvSpPr>
            <a:spLocks noGrp="1"/>
          </p:cNvSpPr>
          <p:nvPr>
            <p:ph type="dt" sz="half" idx="10"/>
          </p:nvPr>
        </p:nvSpPr>
        <p:spPr/>
        <p:txBody>
          <a:bodyPr/>
          <a:lstStyle/>
          <a:p>
            <a:fld id="{FB139230-4AB4-4A34-81E6-7085A2C0B379}" type="datetime4">
              <a:rPr lang="en-US" smtClean="0"/>
              <a:t>August 3, 2018</a:t>
            </a:fld>
            <a:endParaRPr lang="en-US"/>
          </a:p>
        </p:txBody>
      </p:sp>
      <p:sp>
        <p:nvSpPr>
          <p:cNvPr id="13" name="Zástupný symbol pro číslo snímku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0D7A542-B47A-47AE-871E-DCF552FE1ED8}" type="slidenum">
              <a:rPr lang="en-US" smtClean="0"/>
              <a:t>‹#›</a:t>
            </a:fld>
            <a:endParaRPr lang="en-US"/>
          </a:p>
        </p:txBody>
      </p:sp>
      <p:sp>
        <p:nvSpPr>
          <p:cNvPr id="14" name="Zástupný symbol pro zápatí 13"/>
          <p:cNvSpPr>
            <a:spLocks noGrp="1"/>
          </p:cNvSpPr>
          <p:nvPr>
            <p:ph type="ftr" sz="quarter" idx="12"/>
          </p:nvPr>
        </p:nvSpPr>
        <p:spPr/>
        <p:txBody>
          <a:bodyPr/>
          <a:lstStyle/>
          <a:p>
            <a:r>
              <a:rPr lang="en-US" smtClean="0"/>
              <a:t>RICH 2018</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9" name="Zástupný symbol pro obsah 8"/>
          <p:cNvSpPr>
            <a:spLocks noGrp="1"/>
          </p:cNvSpPr>
          <p:nvPr>
            <p:ph sz="quarter" idx="1"/>
          </p:nvPr>
        </p:nvSpPr>
        <p:spPr>
          <a:xfrm>
            <a:off x="609600" y="1589567"/>
            <a:ext cx="38862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844901" y="1589567"/>
            <a:ext cx="38862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8" name="Zástupný symbol pro datum 7"/>
          <p:cNvSpPr>
            <a:spLocks noGrp="1"/>
          </p:cNvSpPr>
          <p:nvPr>
            <p:ph type="dt" sz="half" idx="15"/>
          </p:nvPr>
        </p:nvSpPr>
        <p:spPr/>
        <p:txBody>
          <a:bodyPr rtlCol="0"/>
          <a:lstStyle/>
          <a:p>
            <a:fld id="{10207FB6-3902-4EE6-BC3F-791A85B624C3}" type="datetime4">
              <a:rPr lang="en-US" smtClean="0"/>
              <a:t>August 3, 2018</a:t>
            </a:fld>
            <a:endParaRPr lang="en-US"/>
          </a:p>
        </p:txBody>
      </p:sp>
      <p:sp>
        <p:nvSpPr>
          <p:cNvPr id="10" name="Zástupný symbol pro číslo snímku 9"/>
          <p:cNvSpPr>
            <a:spLocks noGrp="1"/>
          </p:cNvSpPr>
          <p:nvPr>
            <p:ph type="sldNum" sz="quarter" idx="16"/>
          </p:nvPr>
        </p:nvSpPr>
        <p:spPr/>
        <p:txBody>
          <a:bodyPr rtlCol="0"/>
          <a:lstStyle/>
          <a:p>
            <a:fld id="{90D7A542-B47A-47AE-871E-DCF552FE1ED8}" type="slidenum">
              <a:rPr lang="en-US" smtClean="0"/>
              <a:t>‹#›</a:t>
            </a:fld>
            <a:endParaRPr lang="en-US"/>
          </a:p>
        </p:txBody>
      </p:sp>
      <p:sp>
        <p:nvSpPr>
          <p:cNvPr id="12" name="Zástupný symbol pro zápatí 11"/>
          <p:cNvSpPr>
            <a:spLocks noGrp="1"/>
          </p:cNvSpPr>
          <p:nvPr>
            <p:ph type="ftr" sz="quarter" idx="17"/>
          </p:nvPr>
        </p:nvSpPr>
        <p:spPr/>
        <p:txBody>
          <a:bodyPr rtlCol="0"/>
          <a:lstStyle/>
          <a:p>
            <a:r>
              <a:rPr lang="en-US" smtClean="0"/>
              <a:t>RICH 2018</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33400" y="273050"/>
            <a:ext cx="8153400" cy="869950"/>
          </a:xfrm>
        </p:spPr>
        <p:txBody>
          <a:bodyPr anchor="ctr"/>
          <a:lstStyle>
            <a:lvl1pPr>
              <a:defRPr/>
            </a:lvl1pPr>
          </a:lstStyle>
          <a:p>
            <a:r>
              <a:rPr kumimoji="0" lang="cs-CZ" smtClean="0"/>
              <a:t>Kliknutím lze upravit styl.</a:t>
            </a:r>
            <a:endParaRPr kumimoji="0" lang="en-US"/>
          </a:p>
        </p:txBody>
      </p:sp>
      <p:sp>
        <p:nvSpPr>
          <p:cNvPr id="11" name="Zástupný symbol pro obsah 10"/>
          <p:cNvSpPr>
            <a:spLocks noGrp="1"/>
          </p:cNvSpPr>
          <p:nvPr>
            <p:ph sz="quarter" idx="2"/>
          </p:nvPr>
        </p:nvSpPr>
        <p:spPr>
          <a:xfrm>
            <a:off x="609600" y="2438400"/>
            <a:ext cx="3886200" cy="35814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800600" y="2438400"/>
            <a:ext cx="3886200" cy="35814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5"/>
          </p:nvPr>
        </p:nvSpPr>
        <p:spPr/>
        <p:txBody>
          <a:bodyPr rtlCol="0"/>
          <a:lstStyle/>
          <a:p>
            <a:fld id="{C4202D3E-A760-4C46-8935-D8E013136A15}" type="datetime4">
              <a:rPr lang="en-US" smtClean="0"/>
              <a:t>August 3, 2018</a:t>
            </a:fld>
            <a:endParaRPr lang="en-US"/>
          </a:p>
        </p:txBody>
      </p:sp>
      <p:sp>
        <p:nvSpPr>
          <p:cNvPr id="12" name="Zástupný symbol pro číslo snímku 11"/>
          <p:cNvSpPr>
            <a:spLocks noGrp="1"/>
          </p:cNvSpPr>
          <p:nvPr>
            <p:ph type="sldNum" sz="quarter" idx="16"/>
          </p:nvPr>
        </p:nvSpPr>
        <p:spPr/>
        <p:txBody>
          <a:bodyPr rtlCol="0"/>
          <a:lstStyle/>
          <a:p>
            <a:fld id="{90D7A542-B47A-47AE-871E-DCF552FE1ED8}" type="slidenum">
              <a:rPr lang="en-US" smtClean="0"/>
              <a:t>‹#›</a:t>
            </a:fld>
            <a:endParaRPr lang="en-US"/>
          </a:p>
        </p:txBody>
      </p:sp>
      <p:sp>
        <p:nvSpPr>
          <p:cNvPr id="14" name="Zástupný symbol pro zápatí 13"/>
          <p:cNvSpPr>
            <a:spLocks noGrp="1"/>
          </p:cNvSpPr>
          <p:nvPr>
            <p:ph type="ftr" sz="quarter" idx="17"/>
          </p:nvPr>
        </p:nvSpPr>
        <p:spPr/>
        <p:txBody>
          <a:bodyPr rtlCol="0"/>
          <a:lstStyle/>
          <a:p>
            <a:r>
              <a:rPr lang="en-US" smtClean="0"/>
              <a:t>RICH 2018</a:t>
            </a:r>
            <a:endParaRPr lang="en-US"/>
          </a:p>
        </p:txBody>
      </p:sp>
      <p:sp>
        <p:nvSpPr>
          <p:cNvPr id="16" name="Zástupný symbol pro text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
        <p:nvSpPr>
          <p:cNvPr id="15" name="Zástupný symbol pro text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084B0DB2-334E-4527-99C2-A24503254C71}"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lstStyle>
            <a:lvl1pPr>
              <a:defRPr>
                <a:solidFill>
                  <a:srgbClr val="FFFFFF"/>
                </a:solidFill>
              </a:defRPr>
            </a:lvl1pPr>
          </a:lstStyle>
          <a:p>
            <a:fld id="{90D7A542-B47A-47AE-871E-DCF552FE1E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323C8DD-D22F-4D37-8C00-0B75CF822FA0}" type="datetime4">
              <a:rPr lang="en-US" smtClean="0"/>
              <a:t>August 3, 2018</a:t>
            </a:fld>
            <a:endParaRPr lang="en-US"/>
          </a:p>
        </p:txBody>
      </p:sp>
      <p:sp>
        <p:nvSpPr>
          <p:cNvPr id="3" name="Zástupný symbol pro zápatí 2"/>
          <p:cNvSpPr>
            <a:spLocks noGrp="1"/>
          </p:cNvSpPr>
          <p:nvPr>
            <p:ph type="ftr" sz="quarter" idx="11"/>
          </p:nvPr>
        </p:nvSpPr>
        <p:spPr/>
        <p:txBody>
          <a:bodyPr/>
          <a:lstStyle/>
          <a:p>
            <a:r>
              <a:rPr lang="en-US" smtClean="0"/>
              <a:t>RICH 2018</a:t>
            </a:r>
            <a:endParaRPr lang="en-US"/>
          </a:p>
        </p:txBody>
      </p:sp>
      <p:sp>
        <p:nvSpPr>
          <p:cNvPr id="4" name="Zástupný symbol pro číslo snímku 3"/>
          <p:cNvSpPr>
            <a:spLocks noGrp="1"/>
          </p:cNvSpPr>
          <p:nvPr>
            <p:ph type="sldNum" sz="quarter" idx="12"/>
          </p:nvPr>
        </p:nvSpPr>
        <p:spPr>
          <a:xfrm>
            <a:off x="0" y="6248400"/>
            <a:ext cx="533400" cy="381000"/>
          </a:xfrm>
        </p:spPr>
        <p:txBody>
          <a:bodyPr/>
          <a:lstStyle>
            <a:lvl1pPr>
              <a:defRPr>
                <a:solidFill>
                  <a:schemeClr val="tx2"/>
                </a:solidFill>
              </a:defRPr>
            </a:lvl1pPr>
          </a:lstStyle>
          <a:p>
            <a:fld id="{90D7A542-B47A-47AE-871E-DCF552FE1E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8077200" cy="869950"/>
          </a:xfrm>
        </p:spPr>
        <p:txBody>
          <a:bodyPr anchor="ctr"/>
          <a:lstStyle>
            <a:lvl1pPr algn="l">
              <a:buNone/>
              <a:defRPr sz="4400" b="0"/>
            </a:lvl1pPr>
          </a:lstStyle>
          <a:p>
            <a:r>
              <a:rPr kumimoji="0" lang="cs-CZ" smtClean="0"/>
              <a:t>Kliknutím lze upravit styl.</a:t>
            </a:r>
            <a:endParaRPr kumimoji="0" lang="en-US"/>
          </a:p>
        </p:txBody>
      </p:sp>
      <p:sp>
        <p:nvSpPr>
          <p:cNvPr id="5" name="Zástupný symbol pro datum 4"/>
          <p:cNvSpPr>
            <a:spLocks noGrp="1"/>
          </p:cNvSpPr>
          <p:nvPr>
            <p:ph type="dt" sz="half" idx="10"/>
          </p:nvPr>
        </p:nvSpPr>
        <p:spPr/>
        <p:txBody>
          <a:bodyPr/>
          <a:lstStyle/>
          <a:p>
            <a:fld id="{CF6B871D-83EC-41D2-B4A1-7C247F0B0F48}" type="datetime4">
              <a:rPr lang="en-US" smtClean="0"/>
              <a:t>August 3, 2018</a:t>
            </a:fld>
            <a:endParaRPr lang="en-US"/>
          </a:p>
        </p:txBody>
      </p:sp>
      <p:sp>
        <p:nvSpPr>
          <p:cNvPr id="6" name="Zástupný symbol pro zápatí 5"/>
          <p:cNvSpPr>
            <a:spLocks noGrp="1"/>
          </p:cNvSpPr>
          <p:nvPr>
            <p:ph type="ftr" sz="quarter" idx="11"/>
          </p:nvPr>
        </p:nvSpPr>
        <p:spPr/>
        <p:txBody>
          <a:bodyPr/>
          <a:lstStyle/>
          <a:p>
            <a:r>
              <a:rPr lang="en-US" smtClean="0"/>
              <a:t>RICH 2018</a:t>
            </a:r>
            <a:endParaRPr lang="en-US"/>
          </a:p>
        </p:txBody>
      </p:sp>
      <p:sp>
        <p:nvSpPr>
          <p:cNvPr id="7" name="Zástupný symbol pro číslo snímku 6"/>
          <p:cNvSpPr>
            <a:spLocks noGrp="1"/>
          </p:cNvSpPr>
          <p:nvPr>
            <p:ph type="sldNum" sz="quarter" idx="12"/>
          </p:nvPr>
        </p:nvSpPr>
        <p:spPr/>
        <p:txBody>
          <a:bodyPr/>
          <a:lstStyle>
            <a:lvl1pPr>
              <a:defRPr>
                <a:solidFill>
                  <a:srgbClr val="FFFFFF"/>
                </a:solidFill>
              </a:defRPr>
            </a:lvl1pPr>
          </a:lstStyle>
          <a:p>
            <a:fld id="{90D7A542-B47A-47AE-871E-DCF552FE1ED8}" type="slidenum">
              <a:rPr lang="en-US" smtClean="0"/>
              <a:t>‹#›</a:t>
            </a:fld>
            <a:endParaRPr lang="en-US"/>
          </a:p>
        </p:txBody>
      </p:sp>
      <p:sp>
        <p:nvSpPr>
          <p:cNvPr id="3" name="Zástupný symbol pro text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9" name="Zástupný symbol pro obsah 8"/>
          <p:cNvSpPr>
            <a:spLocks noGrp="1"/>
          </p:cNvSpPr>
          <p:nvPr>
            <p:ph sz="quarter" idx="1"/>
          </p:nvPr>
        </p:nvSpPr>
        <p:spPr>
          <a:xfrm>
            <a:off x="2362200" y="1752600"/>
            <a:ext cx="6400800" cy="44196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3">
        <a:schemeClr val="bg2"/>
      </p:bgRef>
    </p:bg>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Kliknutím lze upravit styly předlohy textu.</a:t>
            </a:r>
          </a:p>
        </p:txBody>
      </p:sp>
      <p:sp>
        <p:nvSpPr>
          <p:cNvPr id="8" name="Obdélní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cs-CZ" smtClean="0"/>
              <a:t>Kliknutím lze upravit styl.</a:t>
            </a:r>
            <a:endParaRPr kumimoji="0" lang="en-US"/>
          </a:p>
        </p:txBody>
      </p:sp>
      <p:sp>
        <p:nvSpPr>
          <p:cNvPr id="11" name="Obdélní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Zástupný symbol pro datum 11"/>
          <p:cNvSpPr>
            <a:spLocks noGrp="1"/>
          </p:cNvSpPr>
          <p:nvPr>
            <p:ph type="dt" sz="half" idx="10"/>
          </p:nvPr>
        </p:nvSpPr>
        <p:spPr>
          <a:xfrm>
            <a:off x="6248400" y="6248400"/>
            <a:ext cx="2667000" cy="365125"/>
          </a:xfrm>
        </p:spPr>
        <p:txBody>
          <a:bodyPr rtlCol="0"/>
          <a:lstStyle/>
          <a:p>
            <a:fld id="{92A6EAC2-EEE0-4B2C-8787-6CF88C9D53D3}" type="datetime4">
              <a:rPr lang="en-US" smtClean="0"/>
              <a:t>August 3, 2018</a:t>
            </a:fld>
            <a:endParaRPr lang="en-US"/>
          </a:p>
        </p:txBody>
      </p:sp>
      <p:sp>
        <p:nvSpPr>
          <p:cNvPr id="13" name="Zástupný symbol pro číslo snímku 12"/>
          <p:cNvSpPr>
            <a:spLocks noGrp="1"/>
          </p:cNvSpPr>
          <p:nvPr>
            <p:ph type="sldNum" sz="quarter" idx="11"/>
          </p:nvPr>
        </p:nvSpPr>
        <p:spPr>
          <a:xfrm>
            <a:off x="0" y="4667249"/>
            <a:ext cx="1447800" cy="663578"/>
          </a:xfrm>
        </p:spPr>
        <p:txBody>
          <a:bodyPr rtlCol="0"/>
          <a:lstStyle>
            <a:lvl1pPr>
              <a:defRPr sz="2800"/>
            </a:lvl1pPr>
          </a:lstStyle>
          <a:p>
            <a:fld id="{90D7A542-B47A-47AE-871E-DCF552FE1ED8}" type="slidenum">
              <a:rPr lang="en-US" smtClean="0"/>
              <a:t>‹#›</a:t>
            </a:fld>
            <a:endParaRPr lang="en-US"/>
          </a:p>
        </p:txBody>
      </p:sp>
      <p:sp>
        <p:nvSpPr>
          <p:cNvPr id="14" name="Zástupný symbol pro zápatí 13"/>
          <p:cNvSpPr>
            <a:spLocks noGrp="1"/>
          </p:cNvSpPr>
          <p:nvPr>
            <p:ph type="ftr" sz="quarter" idx="12"/>
          </p:nvPr>
        </p:nvSpPr>
        <p:spPr>
          <a:xfrm>
            <a:off x="1600200" y="6248206"/>
            <a:ext cx="4572000" cy="365125"/>
          </a:xfrm>
        </p:spPr>
        <p:txBody>
          <a:bodyPr rtlCol="0"/>
          <a:lstStyle/>
          <a:p>
            <a:r>
              <a:rPr lang="en-US" smtClean="0"/>
              <a:t>RICH 2018</a:t>
            </a:r>
            <a:endParaRPr lang="en-US"/>
          </a:p>
        </p:txBody>
      </p:sp>
      <p:sp>
        <p:nvSpPr>
          <p:cNvPr id="3" name="Zástupný symbol pro obrázek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cs-CZ" smtClean="0"/>
              <a:t>Kliknutím na ikonu přidáte obrázek.</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228600"/>
            <a:ext cx="8153400" cy="990600"/>
          </a:xfrm>
          <a:prstGeom prst="rect">
            <a:avLst/>
          </a:prstGeom>
        </p:spPr>
        <p:txBody>
          <a:bodyPr vert="horz" anchor="ctr">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F088D1B6-D455-4F60-96CC-23E4DE32557D}" type="datetime4">
              <a:rPr lang="en-US" smtClean="0"/>
              <a:t>August 3, 2018</a:t>
            </a:fld>
            <a:endParaRPr lang="en-US"/>
          </a:p>
        </p:txBody>
      </p:sp>
      <p:sp>
        <p:nvSpPr>
          <p:cNvPr id="3" name="Zástupný symbol pro zápatí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RICH 2018</a:t>
            </a:r>
            <a:endParaRPr lang="en-US"/>
          </a:p>
        </p:txBody>
      </p:sp>
      <p:sp>
        <p:nvSpPr>
          <p:cNvPr id="7" name="Obdélní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0D7A542-B47A-47AE-871E-DCF552FE1E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3" r:id="rId12"/>
    <p:sldLayoutId id="2147484204" r:id="rId13"/>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image" Target="../media/image41.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5.wmf"/><Relationship Id="rId5" Type="http://schemas.openxmlformats.org/officeDocument/2006/relationships/oleObject" Target="../embeddings/oleObject6.bin"/><Relationship Id="rId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12.xml"/><Relationship Id="rId5" Type="http://schemas.openxmlformats.org/officeDocument/2006/relationships/image" Target="../media/image60.emf"/><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jpeg"/><Relationship Id="rId7" Type="http://schemas.openxmlformats.org/officeDocument/2006/relationships/image" Target="../media/image11.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9.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5.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77.wmf"/><Relationship Id="rId4" Type="http://schemas.openxmlformats.org/officeDocument/2006/relationships/image" Target="../media/image74.wmf"/><Relationship Id="rId9" Type="http://schemas.openxmlformats.org/officeDocument/2006/relationships/oleObject" Target="../embeddings/oleObject10.bin"/></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wmf"/><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6.wmf"/></Relationships>
</file>

<file path=ppt/slides/_rels/slide4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785511" y="2213767"/>
            <a:ext cx="5040560" cy="1828800"/>
          </a:xfrm>
        </p:spPr>
        <p:txBody>
          <a:bodyPr>
            <a:normAutofit fontScale="90000"/>
          </a:bodyPr>
          <a:lstStyle/>
          <a:p>
            <a:r>
              <a:rPr lang="en-US" b="1" dirty="0" smtClean="0"/>
              <a:t>Optical </a:t>
            </a:r>
            <a:r>
              <a:rPr lang="en-US" b="1" dirty="0"/>
              <a:t>elements for </a:t>
            </a:r>
            <a:r>
              <a:rPr lang="en-US" b="1" dirty="0" smtClean="0"/>
              <a:t>RICH detectors</a:t>
            </a:r>
            <a:endParaRPr lang="en-US" dirty="0"/>
          </a:p>
        </p:txBody>
      </p:sp>
      <p:sp>
        <p:nvSpPr>
          <p:cNvPr id="3" name="Podnadpis 2"/>
          <p:cNvSpPr>
            <a:spLocks noGrp="1"/>
          </p:cNvSpPr>
          <p:nvPr>
            <p:ph type="subTitle" idx="1"/>
          </p:nvPr>
        </p:nvSpPr>
        <p:spPr>
          <a:xfrm>
            <a:off x="785511" y="4623645"/>
            <a:ext cx="6705600" cy="685800"/>
          </a:xfrm>
        </p:spPr>
        <p:txBody>
          <a:bodyPr/>
          <a:lstStyle/>
          <a:p>
            <a:r>
              <a:rPr lang="cs-CZ" dirty="0" smtClean="0"/>
              <a:t>Miroslav ŠULC</a:t>
            </a:r>
            <a:endParaRPr lang="en-US" dirty="0"/>
          </a:p>
        </p:txBody>
      </p:sp>
      <p:pic>
        <p:nvPicPr>
          <p:cNvPr id="4" name="Picture 2"/>
          <p:cNvPicPr>
            <a:picLocks noChangeAspect="1"/>
          </p:cNvPicPr>
          <p:nvPr/>
        </p:nvPicPr>
        <p:blipFill>
          <a:blip r:embed="rId2"/>
          <a:stretch>
            <a:fillRect/>
          </a:stretch>
        </p:blipFill>
        <p:spPr>
          <a:xfrm>
            <a:off x="4365908" y="620688"/>
            <a:ext cx="4057280" cy="1368152"/>
          </a:xfrm>
          <a:prstGeom prst="rect">
            <a:avLst/>
          </a:prstGeom>
        </p:spPr>
      </p:pic>
      <p:sp>
        <p:nvSpPr>
          <p:cNvPr id="5" name="Obdélník 4"/>
          <p:cNvSpPr/>
          <p:nvPr/>
        </p:nvSpPr>
        <p:spPr>
          <a:xfrm>
            <a:off x="2411760" y="6030750"/>
            <a:ext cx="2939651" cy="646331"/>
          </a:xfrm>
          <a:prstGeom prst="rect">
            <a:avLst/>
          </a:prstGeom>
        </p:spPr>
        <p:txBody>
          <a:bodyPr wrap="none">
            <a:spAutoFit/>
          </a:bodyPr>
          <a:lstStyle/>
          <a:p>
            <a:r>
              <a:rPr lang="en-US" dirty="0" smtClean="0"/>
              <a:t>Technical </a:t>
            </a:r>
            <a:r>
              <a:rPr lang="en-US" dirty="0"/>
              <a:t>University of </a:t>
            </a:r>
            <a:r>
              <a:rPr lang="en-US" dirty="0" smtClean="0"/>
              <a:t>Liber</a:t>
            </a:r>
            <a:r>
              <a:rPr lang="cs-CZ" dirty="0" err="1" smtClean="0"/>
              <a:t>ec</a:t>
            </a:r>
            <a:endParaRPr lang="cs-CZ" dirty="0" smtClean="0"/>
          </a:p>
          <a:p>
            <a:r>
              <a:rPr lang="cs-CZ" dirty="0" err="1"/>
              <a:t>The</a:t>
            </a:r>
            <a:r>
              <a:rPr lang="cs-CZ" dirty="0"/>
              <a:t> Czech Republic</a:t>
            </a:r>
            <a:endParaRPr lang="en-US" dirty="0"/>
          </a:p>
        </p:txBody>
      </p:sp>
      <p:pic>
        <p:nvPicPr>
          <p:cNvPr id="6" name="Picture 8" descr="logo-fp-cmyk-cz2"/>
          <p:cNvPicPr>
            <a:picLocks noChangeAspect="1" noChangeArrowheads="1"/>
          </p:cNvPicPr>
          <p:nvPr/>
        </p:nvPicPr>
        <p:blipFill rotWithShape="1">
          <a:blip r:embed="rId3">
            <a:extLst>
              <a:ext uri="{28A0092B-C50C-407E-A947-70E740481C1C}">
                <a14:useLocalDpi xmlns:a14="http://schemas.microsoft.com/office/drawing/2010/main" val="0"/>
              </a:ext>
            </a:extLst>
          </a:blip>
          <a:srcRect l="-343" t="-7456" r="86257" b="30383"/>
          <a:stretch/>
        </p:blipFill>
        <p:spPr bwMode="auto">
          <a:xfrm>
            <a:off x="5371968" y="6005206"/>
            <a:ext cx="711922" cy="6974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t2.gstatic.com/images?q=tbn:ANd9GcQ_H4JXhw8Jj4pzfmNFRWj7jRc2WexRvw9VfFfb1QP_2JR75d95Z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763" y="6091186"/>
            <a:ext cx="647259" cy="62703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7702284" y="6038272"/>
            <a:ext cx="694421" cy="369332"/>
          </a:xfrm>
          <a:prstGeom prst="rect">
            <a:avLst/>
          </a:prstGeom>
        </p:spPr>
        <p:txBody>
          <a:bodyPr wrap="none">
            <a:spAutoFit/>
          </a:bodyPr>
          <a:lstStyle/>
          <a:p>
            <a:r>
              <a:rPr lang="en-US" dirty="0"/>
              <a:t>CERN</a:t>
            </a:r>
          </a:p>
        </p:txBody>
      </p:sp>
    </p:spTree>
    <p:extLst>
      <p:ext uri="{BB962C8B-B14F-4D97-AF65-F5344CB8AC3E}">
        <p14:creationId xmlns:p14="http://schemas.microsoft.com/office/powerpoint/2010/main" val="53642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2648" y="490931"/>
            <a:ext cx="8153400" cy="990600"/>
          </a:xfrm>
        </p:spPr>
        <p:txBody>
          <a:bodyPr>
            <a:normAutofit fontScale="90000"/>
          </a:bodyPr>
          <a:lstStyle/>
          <a:p>
            <a:r>
              <a:rPr lang="en-US" sz="3600" dirty="0" smtClean="0"/>
              <a:t>Progress in optics in last 20 years</a:t>
            </a:r>
            <a:br>
              <a:rPr lang="en-US" sz="3600" dirty="0" smtClean="0"/>
            </a:br>
            <a:r>
              <a:rPr lang="en-US" sz="3600" dirty="0" smtClean="0"/>
              <a:t>with the relationship to Cherenkov radiation</a:t>
            </a:r>
            <a:r>
              <a:rPr lang="en-US" dirty="0" smtClean="0"/>
              <a:t/>
            </a:r>
            <a:br>
              <a:rPr lang="en-US" dirty="0" smtClean="0"/>
            </a:br>
            <a:endParaRPr lang="en-US" dirty="0"/>
          </a:p>
        </p:txBody>
      </p:sp>
      <p:sp>
        <p:nvSpPr>
          <p:cNvPr id="3" name="Zástupný symbol pro datum 2"/>
          <p:cNvSpPr>
            <a:spLocks noGrp="1"/>
          </p:cNvSpPr>
          <p:nvPr>
            <p:ph type="dt" sz="half" idx="10"/>
          </p:nvPr>
        </p:nvSpPr>
        <p:spPr/>
        <p:txBody>
          <a:bodyPr/>
          <a:lstStyle/>
          <a:p>
            <a:fld id="{E89B013A-E20F-4708-A9EA-FC6AE9453B16}"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10</a:t>
            </a:fld>
            <a:endParaRPr lang="en-US"/>
          </a:p>
        </p:txBody>
      </p:sp>
      <p:sp>
        <p:nvSpPr>
          <p:cNvPr id="6" name="Zástupný symbol pro obsah 5"/>
          <p:cNvSpPr>
            <a:spLocks noGrp="1"/>
          </p:cNvSpPr>
          <p:nvPr>
            <p:ph sz="quarter" idx="1"/>
          </p:nvPr>
        </p:nvSpPr>
        <p:spPr/>
        <p:txBody>
          <a:bodyPr>
            <a:normAutofit lnSpcReduction="10000"/>
          </a:bodyPr>
          <a:lstStyle/>
          <a:p>
            <a:r>
              <a:rPr lang="en-US" dirty="0" smtClean="0"/>
              <a:t>Software for optical simulation</a:t>
            </a:r>
          </a:p>
          <a:p>
            <a:r>
              <a:rPr lang="en-US" dirty="0" smtClean="0"/>
              <a:t>Aspherical optical</a:t>
            </a:r>
            <a:r>
              <a:rPr lang="cs-CZ" dirty="0" smtClean="0"/>
              <a:t> </a:t>
            </a:r>
            <a:r>
              <a:rPr lang="en-US" dirty="0" smtClean="0"/>
              <a:t>surfaces</a:t>
            </a:r>
          </a:p>
          <a:p>
            <a:r>
              <a:rPr lang="en-US" dirty="0" smtClean="0"/>
              <a:t>Reflective layers / mirrors</a:t>
            </a:r>
          </a:p>
          <a:p>
            <a:r>
              <a:rPr lang="en-US" dirty="0" smtClean="0"/>
              <a:t>Photogrammetry</a:t>
            </a:r>
          </a:p>
          <a:p>
            <a:r>
              <a:rPr lang="en-US" dirty="0" smtClean="0"/>
              <a:t>Methods and instruments for very precise measurement of the shape, quality of optical elements, </a:t>
            </a:r>
            <a:r>
              <a:rPr lang="en-US" dirty="0" err="1" smtClean="0"/>
              <a:t>wavefront</a:t>
            </a:r>
            <a:r>
              <a:rPr lang="en-US" dirty="0" smtClean="0"/>
              <a:t> distortion, alignment control etc.</a:t>
            </a:r>
            <a:endParaRPr lang="en-US" dirty="0"/>
          </a:p>
          <a:p>
            <a:r>
              <a:rPr lang="en-US" dirty="0" smtClean="0"/>
              <a:t>Bessel and structured </a:t>
            </a:r>
            <a:r>
              <a:rPr lang="en-US" dirty="0"/>
              <a:t>beams</a:t>
            </a:r>
          </a:p>
          <a:p>
            <a:r>
              <a:rPr lang="en-US" dirty="0" smtClean="0"/>
              <a:t>Adaptive optics</a:t>
            </a:r>
            <a:r>
              <a:rPr lang="en-US" dirty="0" smtClean="0"/>
              <a:t> </a:t>
            </a:r>
            <a:endParaRPr lang="en-US" dirty="0" smtClean="0"/>
          </a:p>
        </p:txBody>
      </p:sp>
    </p:spTree>
    <p:extLst>
      <p:ext uri="{BB962C8B-B14F-4D97-AF65-F5344CB8AC3E}">
        <p14:creationId xmlns:p14="http://schemas.microsoft.com/office/powerpoint/2010/main" val="510598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a:solidFill>
                  <a:srgbClr val="50851F"/>
                </a:solidFill>
              </a:rPr>
              <a:t>Software for optical simulation of Cherenkov light</a:t>
            </a:r>
          </a:p>
        </p:txBody>
      </p:sp>
      <p:sp>
        <p:nvSpPr>
          <p:cNvPr id="6" name="Zástupný symbol pro obsah 5"/>
          <p:cNvSpPr>
            <a:spLocks noGrp="1"/>
          </p:cNvSpPr>
          <p:nvPr>
            <p:ph sz="quarter" idx="1"/>
          </p:nvPr>
        </p:nvSpPr>
        <p:spPr>
          <a:xfrm>
            <a:off x="609600" y="1589567"/>
            <a:ext cx="7490792" cy="1557458"/>
          </a:xfrm>
        </p:spPr>
        <p:txBody>
          <a:bodyPr>
            <a:normAutofit fontScale="92500" lnSpcReduction="20000"/>
          </a:bodyPr>
          <a:lstStyle/>
          <a:p>
            <a:r>
              <a:rPr lang="en-US" sz="2200" dirty="0" smtClean="0"/>
              <a:t>Rapid development of optical software based on ray tracing as </a:t>
            </a:r>
            <a:r>
              <a:rPr lang="en-US" sz="2200" dirty="0" err="1" smtClean="0"/>
              <a:t>Zemax</a:t>
            </a:r>
            <a:r>
              <a:rPr lang="en-US" sz="2200" dirty="0" smtClean="0"/>
              <a:t>, </a:t>
            </a:r>
            <a:r>
              <a:rPr lang="en-US" sz="2200" dirty="0" err="1" smtClean="0"/>
              <a:t>CodeV</a:t>
            </a:r>
            <a:r>
              <a:rPr lang="en-US" sz="2200" dirty="0" smtClean="0"/>
              <a:t>, Oslo software etc.</a:t>
            </a:r>
          </a:p>
          <a:p>
            <a:r>
              <a:rPr lang="en-US" sz="2200" dirty="0" smtClean="0"/>
              <a:t>It is used </a:t>
            </a:r>
            <a:r>
              <a:rPr lang="en-US" sz="2200" dirty="0"/>
              <a:t>to model, analyze, </a:t>
            </a:r>
            <a:r>
              <a:rPr lang="en-US" sz="2200" dirty="0" smtClean="0"/>
              <a:t>optimize optical </a:t>
            </a:r>
            <a:r>
              <a:rPr lang="en-US" sz="2200" dirty="0"/>
              <a:t>systems</a:t>
            </a:r>
            <a:endParaRPr lang="en-US" sz="2200" dirty="0" smtClean="0"/>
          </a:p>
          <a:p>
            <a:r>
              <a:rPr lang="en-US" sz="2200" dirty="0" smtClean="0"/>
              <a:t>But </a:t>
            </a:r>
            <a:r>
              <a:rPr lang="en-US" sz="2200" dirty="0"/>
              <a:t>Cherenkov radiation is very exotic source for optics designers so it was not included in this software</a:t>
            </a:r>
          </a:p>
          <a:p>
            <a:endParaRPr lang="en-US" dirty="0"/>
          </a:p>
        </p:txBody>
      </p:sp>
      <p:sp>
        <p:nvSpPr>
          <p:cNvPr id="7" name="Zástupný symbol pro obsah 6"/>
          <p:cNvSpPr>
            <a:spLocks noGrp="1"/>
          </p:cNvSpPr>
          <p:nvPr>
            <p:ph sz="quarter" idx="2"/>
          </p:nvPr>
        </p:nvSpPr>
        <p:spPr>
          <a:xfrm>
            <a:off x="3765945" y="3113881"/>
            <a:ext cx="5011879" cy="2387996"/>
          </a:xfrm>
        </p:spPr>
        <p:txBody>
          <a:bodyPr>
            <a:normAutofit fontScale="92500" lnSpcReduction="20000"/>
          </a:bodyPr>
          <a:lstStyle/>
          <a:p>
            <a:r>
              <a:rPr lang="en-US" sz="1800" dirty="0" smtClean="0"/>
              <a:t>Some </a:t>
            </a:r>
            <a:r>
              <a:rPr lang="en-US" sz="1800" dirty="0"/>
              <a:t>people at RICH community use </a:t>
            </a:r>
            <a:r>
              <a:rPr lang="en-US" sz="1800" dirty="0" err="1"/>
              <a:t>Zemax</a:t>
            </a:r>
            <a:r>
              <a:rPr lang="en-US" sz="1800" dirty="0"/>
              <a:t> or another optical software for optimization of optical parts of detector</a:t>
            </a:r>
          </a:p>
          <a:p>
            <a:r>
              <a:rPr lang="en-US" sz="1800" dirty="0"/>
              <a:t>But Cherenkov radiation is generated in GEANT 4 or </a:t>
            </a:r>
            <a:r>
              <a:rPr lang="cs-CZ" sz="1800" dirty="0"/>
              <a:t>by </a:t>
            </a:r>
            <a:r>
              <a:rPr lang="en-US" sz="1800" dirty="0"/>
              <a:t>Monte Carlo simulations and results are transferred to </a:t>
            </a:r>
            <a:r>
              <a:rPr lang="en-US" sz="1800" dirty="0" err="1"/>
              <a:t>Zemax</a:t>
            </a:r>
            <a:r>
              <a:rPr lang="en-US" sz="1800" dirty="0"/>
              <a:t> as input parameters </a:t>
            </a:r>
          </a:p>
        </p:txBody>
      </p:sp>
      <p:sp>
        <p:nvSpPr>
          <p:cNvPr id="3" name="Zástupný symbol pro datum 2"/>
          <p:cNvSpPr>
            <a:spLocks noGrp="1"/>
          </p:cNvSpPr>
          <p:nvPr>
            <p:ph type="dt" sz="half" idx="15"/>
          </p:nvPr>
        </p:nvSpPr>
        <p:spPr/>
        <p:txBody>
          <a:bodyPr/>
          <a:lstStyle/>
          <a:p>
            <a:fld id="{7C21C5A8-0700-453D-B8BF-1BE48EFE8AA2}" type="datetime4">
              <a:rPr lang="en-US" smtClean="0"/>
              <a:t>August 3, 2018</a:t>
            </a:fld>
            <a:endParaRPr lang="en-US"/>
          </a:p>
        </p:txBody>
      </p:sp>
      <p:sp>
        <p:nvSpPr>
          <p:cNvPr id="5" name="Zástupný symbol pro číslo snímku 4"/>
          <p:cNvSpPr>
            <a:spLocks noGrp="1"/>
          </p:cNvSpPr>
          <p:nvPr>
            <p:ph type="sldNum" sz="quarter" idx="16"/>
          </p:nvPr>
        </p:nvSpPr>
        <p:spPr/>
        <p:txBody>
          <a:bodyPr>
            <a:normAutofit fontScale="85000" lnSpcReduction="20000"/>
          </a:bodyPr>
          <a:lstStyle/>
          <a:p>
            <a:fld id="{90D7A542-B47A-47AE-871E-DCF552FE1ED8}" type="slidenum">
              <a:rPr lang="en-US" smtClean="0"/>
              <a:t>11</a:t>
            </a:fld>
            <a:endParaRPr lang="en-US"/>
          </a:p>
        </p:txBody>
      </p:sp>
      <p:sp>
        <p:nvSpPr>
          <p:cNvPr id="4" name="Zástupný symbol pro zápatí 3"/>
          <p:cNvSpPr>
            <a:spLocks noGrp="1"/>
          </p:cNvSpPr>
          <p:nvPr>
            <p:ph type="ftr" sz="quarter" idx="17"/>
          </p:nvPr>
        </p:nvSpPr>
        <p:spPr/>
        <p:txBody>
          <a:bodyPr/>
          <a:lstStyle/>
          <a:p>
            <a:r>
              <a:rPr lang="en-US" smtClean="0"/>
              <a:t>RICH 2018</a:t>
            </a:r>
            <a:endParaRPr lang="en-US"/>
          </a:p>
        </p:txBody>
      </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8277" t="38768" r="6898" b="6957"/>
          <a:stretch/>
        </p:blipFill>
        <p:spPr>
          <a:xfrm>
            <a:off x="5078791" y="4648457"/>
            <a:ext cx="3620988" cy="1648908"/>
          </a:xfrm>
          <a:prstGeom prst="rect">
            <a:avLst/>
          </a:prstGeom>
        </p:spPr>
      </p:pic>
      <p:pic>
        <p:nvPicPr>
          <p:cNvPr id="9" name="Picture 2" descr="C:\Users\Public\Documents\JMO Cerenkov\Final\5_Sulc_JM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509" y="3050799"/>
            <a:ext cx="2593082" cy="3293633"/>
          </a:xfrm>
          <a:prstGeom prst="rect">
            <a:avLst/>
          </a:prstGeom>
          <a:noFill/>
          <a:extLst>
            <a:ext uri="{909E8E84-426E-40DD-AFC4-6F175D3DCCD1}">
              <a14:hiddenFill xmlns:a14="http://schemas.microsoft.com/office/drawing/2010/main">
                <a:solidFill>
                  <a:srgbClr val="FFFFFF"/>
                </a:solidFill>
              </a14:hiddenFill>
            </a:ext>
          </a:extLst>
        </p:spPr>
      </p:pic>
      <p:pic>
        <p:nvPicPr>
          <p:cNvPr id="10" name="Zástupný symbol pro obsah 9"/>
          <p:cNvPicPr>
            <a:picLocks noChangeAspect="1"/>
          </p:cNvPicPr>
          <p:nvPr/>
        </p:nvPicPr>
        <p:blipFill rotWithShape="1">
          <a:blip r:embed="rId4" cstate="print">
            <a:extLst>
              <a:ext uri="{28A0092B-C50C-407E-A947-70E740481C1C}">
                <a14:useLocalDpi xmlns:a14="http://schemas.microsoft.com/office/drawing/2010/main" val="0"/>
              </a:ext>
            </a:extLst>
          </a:blip>
          <a:srcRect r="25200" b="16430"/>
          <a:stretch/>
        </p:blipFill>
        <p:spPr>
          <a:xfrm>
            <a:off x="2671140" y="4685009"/>
            <a:ext cx="2660760" cy="1672163"/>
          </a:xfrm>
          <a:prstGeom prst="rect">
            <a:avLst/>
          </a:prstGeom>
        </p:spPr>
      </p:pic>
      <p:sp>
        <p:nvSpPr>
          <p:cNvPr id="11" name="TextovéPole 10"/>
          <p:cNvSpPr txBox="1"/>
          <p:nvPr/>
        </p:nvSpPr>
        <p:spPr>
          <a:xfrm rot="10800000" flipV="1">
            <a:off x="3406790" y="5131054"/>
            <a:ext cx="1758650" cy="738664"/>
          </a:xfrm>
          <a:prstGeom prst="rect">
            <a:avLst/>
          </a:prstGeom>
          <a:noFill/>
        </p:spPr>
        <p:txBody>
          <a:bodyPr wrap="square" rtlCol="0">
            <a:spAutoFit/>
          </a:bodyPr>
          <a:lstStyle/>
          <a:p>
            <a:r>
              <a:rPr lang="en-US" sz="1400" dirty="0" smtClean="0"/>
              <a:t>Cross view to Cherenkov ring at detector plane</a:t>
            </a:r>
            <a:endParaRPr lang="cs-CZ" sz="1400" dirty="0"/>
          </a:p>
        </p:txBody>
      </p:sp>
    </p:spTree>
    <p:extLst>
      <p:ext uri="{BB962C8B-B14F-4D97-AF65-F5344CB8AC3E}">
        <p14:creationId xmlns:p14="http://schemas.microsoft.com/office/powerpoint/2010/main" val="922579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3200" dirty="0"/>
              <a:t>New </a:t>
            </a:r>
            <a:r>
              <a:rPr lang="en-US" sz="3200" dirty="0" smtClean="0"/>
              <a:t>DLL file for </a:t>
            </a:r>
            <a:r>
              <a:rPr lang="en-US" sz="3200" dirty="0"/>
              <a:t>Cherenkov </a:t>
            </a:r>
            <a:r>
              <a:rPr lang="en-US" sz="3200" dirty="0" smtClean="0"/>
              <a:t>radiator simulation</a:t>
            </a:r>
            <a:endParaRPr lang="en-US" sz="3200" dirty="0"/>
          </a:p>
        </p:txBody>
      </p:sp>
      <p:sp>
        <p:nvSpPr>
          <p:cNvPr id="3" name="Zástupný symbol pro obsah 2"/>
          <p:cNvSpPr>
            <a:spLocks noGrp="1"/>
          </p:cNvSpPr>
          <p:nvPr>
            <p:ph sz="quarter" idx="1"/>
          </p:nvPr>
        </p:nvSpPr>
        <p:spPr>
          <a:xfrm>
            <a:off x="609599" y="1589568"/>
            <a:ext cx="5421083" cy="2097768"/>
          </a:xfrm>
        </p:spPr>
        <p:txBody>
          <a:bodyPr>
            <a:normAutofit fontScale="70000" lnSpcReduction="20000"/>
          </a:bodyPr>
          <a:lstStyle/>
          <a:p>
            <a:r>
              <a:rPr lang="en-US" dirty="0"/>
              <a:t>We are using </a:t>
            </a:r>
            <a:r>
              <a:rPr lang="cs-CZ" dirty="0"/>
              <a:t>ZEMAX</a:t>
            </a:r>
            <a:r>
              <a:rPr lang="en-US" dirty="0"/>
              <a:t> - </a:t>
            </a:r>
            <a:r>
              <a:rPr lang="cs-CZ" dirty="0" smtClean="0"/>
              <a:t>Software </a:t>
            </a:r>
            <a:r>
              <a:rPr lang="cs-CZ" dirty="0" err="1"/>
              <a:t>for</a:t>
            </a:r>
            <a:r>
              <a:rPr lang="cs-CZ" dirty="0"/>
              <a:t> </a:t>
            </a:r>
            <a:r>
              <a:rPr lang="cs-CZ" dirty="0" err="1"/>
              <a:t>Optical</a:t>
            </a:r>
            <a:r>
              <a:rPr lang="cs-CZ" dirty="0"/>
              <a:t> </a:t>
            </a:r>
            <a:r>
              <a:rPr lang="cs-CZ" dirty="0" err="1"/>
              <a:t>System</a:t>
            </a:r>
            <a:r>
              <a:rPr lang="cs-CZ" dirty="0"/>
              <a:t> Design</a:t>
            </a:r>
            <a:r>
              <a:rPr lang="cs-CZ" dirty="0" smtClean="0"/>
              <a:t>.</a:t>
            </a:r>
            <a:endParaRPr lang="en-US" dirty="0" smtClean="0"/>
          </a:p>
          <a:p>
            <a:r>
              <a:rPr lang="en-US" dirty="0"/>
              <a:t>Bulk scattering </a:t>
            </a:r>
            <a:r>
              <a:rPr lang="en-US" dirty="0" smtClean="0"/>
              <a:t>DLL file was </a:t>
            </a:r>
            <a:r>
              <a:rPr lang="en-US" dirty="0"/>
              <a:t>adapted, changed and implemented to </a:t>
            </a:r>
            <a:r>
              <a:rPr lang="en-US" dirty="0" err="1"/>
              <a:t>Zemax</a:t>
            </a:r>
            <a:endParaRPr lang="en-US" dirty="0"/>
          </a:p>
          <a:p>
            <a:r>
              <a:rPr lang="en-US" dirty="0"/>
              <a:t>It </a:t>
            </a:r>
            <a:r>
              <a:rPr lang="en-US" dirty="0" smtClean="0"/>
              <a:t>was used both for single piece optical element design as a Cherenkov radiator and complex detector simulation COMPASS RICH-1</a:t>
            </a:r>
          </a:p>
          <a:p>
            <a:endParaRPr lang="en-US" dirty="0"/>
          </a:p>
        </p:txBody>
      </p:sp>
      <p:sp>
        <p:nvSpPr>
          <p:cNvPr id="4" name="Zástupný symbol pro obsah 3"/>
          <p:cNvSpPr>
            <a:spLocks noGrp="1"/>
          </p:cNvSpPr>
          <p:nvPr>
            <p:ph sz="quarter" idx="2"/>
          </p:nvPr>
        </p:nvSpPr>
        <p:spPr>
          <a:xfrm>
            <a:off x="940046" y="5472091"/>
            <a:ext cx="4662268" cy="868982"/>
          </a:xfrm>
        </p:spPr>
        <p:txBody>
          <a:bodyPr>
            <a:normAutofit fontScale="70000" lnSpcReduction="20000"/>
          </a:bodyPr>
          <a:lstStyle/>
          <a:p>
            <a:pPr marL="0" indent="0">
              <a:buNone/>
            </a:pPr>
            <a:r>
              <a:rPr lang="en-US" b="1" dirty="0">
                <a:solidFill>
                  <a:srgbClr val="50851F"/>
                </a:solidFill>
              </a:rPr>
              <a:t>It </a:t>
            </a:r>
            <a:r>
              <a:rPr lang="en-US" b="1" dirty="0" smtClean="0">
                <a:solidFill>
                  <a:srgbClr val="50851F"/>
                </a:solidFill>
              </a:rPr>
              <a:t>can be very </a:t>
            </a:r>
            <a:r>
              <a:rPr lang="en-US" b="1" dirty="0" smtClean="0">
                <a:solidFill>
                  <a:srgbClr val="50851F"/>
                </a:solidFill>
              </a:rPr>
              <a:t>useful to use </a:t>
            </a:r>
            <a:r>
              <a:rPr lang="en-US" b="1" dirty="0">
                <a:solidFill>
                  <a:srgbClr val="50851F"/>
                </a:solidFill>
              </a:rPr>
              <a:t>it for </a:t>
            </a:r>
            <a:r>
              <a:rPr lang="en-US" b="1" dirty="0" smtClean="0">
                <a:solidFill>
                  <a:srgbClr val="50851F"/>
                </a:solidFill>
              </a:rPr>
              <a:t>DIRC </a:t>
            </a:r>
            <a:r>
              <a:rPr lang="en-US" b="1" dirty="0" smtClean="0">
                <a:solidFill>
                  <a:srgbClr val="50851F"/>
                </a:solidFill>
              </a:rPr>
              <a:t>optimization </a:t>
            </a:r>
            <a:r>
              <a:rPr lang="en-US" b="1" dirty="0">
                <a:solidFill>
                  <a:srgbClr val="50851F"/>
                </a:solidFill>
              </a:rPr>
              <a:t>(</a:t>
            </a:r>
            <a:r>
              <a:rPr lang="en-US" b="1" dirty="0" smtClean="0">
                <a:solidFill>
                  <a:srgbClr val="50851F"/>
                </a:solidFill>
              </a:rPr>
              <a:t>temperature, tolerances </a:t>
            </a:r>
            <a:r>
              <a:rPr lang="en-US" b="1" dirty="0" smtClean="0">
                <a:solidFill>
                  <a:srgbClr val="50851F"/>
                </a:solidFill>
              </a:rPr>
              <a:t>analysis, etc.)</a:t>
            </a:r>
            <a:endParaRPr lang="en-US" b="1" dirty="0">
              <a:solidFill>
                <a:srgbClr val="50851F"/>
              </a:solidFill>
            </a:endParaRPr>
          </a:p>
        </p:txBody>
      </p:sp>
      <p:sp>
        <p:nvSpPr>
          <p:cNvPr id="5" name="Zástupný symbol pro datum 4"/>
          <p:cNvSpPr>
            <a:spLocks noGrp="1"/>
          </p:cNvSpPr>
          <p:nvPr>
            <p:ph type="dt" sz="half" idx="15"/>
          </p:nvPr>
        </p:nvSpPr>
        <p:spPr/>
        <p:txBody>
          <a:bodyPr/>
          <a:lstStyle/>
          <a:p>
            <a:fld id="{10207FB6-3902-4EE6-BC3F-791A85B624C3}"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12</a:t>
            </a:fld>
            <a:endParaRPr lang="en-US"/>
          </a:p>
        </p:txBody>
      </p:sp>
      <p:sp>
        <p:nvSpPr>
          <p:cNvPr id="7" name="Zástupný symbol pro zápatí 6"/>
          <p:cNvSpPr>
            <a:spLocks noGrp="1"/>
          </p:cNvSpPr>
          <p:nvPr>
            <p:ph type="ftr" sz="quarter" idx="17"/>
          </p:nvPr>
        </p:nvSpPr>
        <p:spPr/>
        <p:txBody>
          <a:bodyPr/>
          <a:lstStyle/>
          <a:p>
            <a:r>
              <a:rPr lang="en-US" dirty="0" smtClean="0"/>
              <a:t>RICH 2018</a:t>
            </a:r>
            <a:endParaRPr lang="en-US" dirty="0"/>
          </a:p>
        </p:txBody>
      </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31306" r="29604"/>
          <a:stretch/>
        </p:blipFill>
        <p:spPr>
          <a:xfrm rot="16200000">
            <a:off x="2345772" y="2914815"/>
            <a:ext cx="1368151" cy="3108383"/>
          </a:xfrm>
          <a:prstGeom prst="rect">
            <a:avLst/>
          </a:prstGeom>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336" y="1678407"/>
            <a:ext cx="2952328" cy="2360787"/>
          </a:xfrm>
          <a:prstGeom prst="rect">
            <a:avLst/>
          </a:prstGeom>
        </p:spPr>
      </p:pic>
      <p:pic>
        <p:nvPicPr>
          <p:cNvPr id="11" name="Obrázek 10"/>
          <p:cNvPicPr>
            <a:picLocks noChangeAspect="1"/>
          </p:cNvPicPr>
          <p:nvPr/>
        </p:nvPicPr>
        <p:blipFill rotWithShape="1">
          <a:blip r:embed="rId4">
            <a:extLst>
              <a:ext uri="{28A0092B-C50C-407E-A947-70E740481C1C}">
                <a14:useLocalDpi xmlns:a14="http://schemas.microsoft.com/office/drawing/2010/main" val="0"/>
              </a:ext>
            </a:extLst>
          </a:blip>
          <a:srcRect l="8277" t="38768" r="6898" b="6957"/>
          <a:stretch/>
        </p:blipFill>
        <p:spPr>
          <a:xfrm>
            <a:off x="5596554" y="4337657"/>
            <a:ext cx="3347492" cy="1524364"/>
          </a:xfrm>
          <a:prstGeom prst="rect">
            <a:avLst/>
          </a:prstGeom>
        </p:spPr>
      </p:pic>
    </p:spTree>
    <p:extLst>
      <p:ext uri="{BB962C8B-B14F-4D97-AF65-F5344CB8AC3E}">
        <p14:creationId xmlns:p14="http://schemas.microsoft.com/office/powerpoint/2010/main" val="3614847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200" dirty="0"/>
              <a:t>Compass </a:t>
            </a:r>
            <a:r>
              <a:rPr lang="en-US" sz="3200" dirty="0" smtClean="0"/>
              <a:t>RICH-1 mirror misalignment simulation</a:t>
            </a:r>
            <a:endParaRPr lang="en-US" sz="3200" dirty="0"/>
          </a:p>
        </p:txBody>
      </p:sp>
      <p:sp>
        <p:nvSpPr>
          <p:cNvPr id="5" name="Zástupný symbol pro datum 4"/>
          <p:cNvSpPr>
            <a:spLocks noGrp="1"/>
          </p:cNvSpPr>
          <p:nvPr>
            <p:ph type="dt" sz="half" idx="15"/>
          </p:nvPr>
        </p:nvSpPr>
        <p:spPr/>
        <p:txBody>
          <a:bodyPr/>
          <a:lstStyle/>
          <a:p>
            <a:fld id="{10207FB6-3902-4EE6-BC3F-791A85B624C3}"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13</a:t>
            </a:fld>
            <a:endParaRPr lang="en-US"/>
          </a:p>
        </p:txBody>
      </p:sp>
      <p:sp>
        <p:nvSpPr>
          <p:cNvPr id="7" name="Zástupný symbol pro zápatí 6"/>
          <p:cNvSpPr>
            <a:spLocks noGrp="1"/>
          </p:cNvSpPr>
          <p:nvPr>
            <p:ph type="ftr" sz="quarter" idx="17"/>
          </p:nvPr>
        </p:nvSpPr>
        <p:spPr/>
        <p:txBody>
          <a:bodyPr/>
          <a:lstStyle/>
          <a:p>
            <a:r>
              <a:rPr lang="en-US" smtClean="0"/>
              <a:t>RICH 2018</a:t>
            </a:r>
            <a:endParaRPr lang="en-US"/>
          </a:p>
        </p:txBody>
      </p:sp>
      <p:sp>
        <p:nvSpPr>
          <p:cNvPr id="9" name="Zástupný symbol pro obsah 8"/>
          <p:cNvSpPr>
            <a:spLocks noGrp="1"/>
          </p:cNvSpPr>
          <p:nvPr>
            <p:ph sz="quarter" idx="1"/>
          </p:nvPr>
        </p:nvSpPr>
        <p:spPr>
          <a:xfrm>
            <a:off x="395536" y="1561148"/>
            <a:ext cx="6183319" cy="4572000"/>
          </a:xfrm>
        </p:spPr>
        <p:txBody>
          <a:bodyPr>
            <a:normAutofit/>
          </a:bodyPr>
          <a:lstStyle/>
          <a:p>
            <a:pPr marL="0" indent="0">
              <a:buNone/>
            </a:pPr>
            <a:r>
              <a:rPr lang="en-US" sz="2000" dirty="0" smtClean="0"/>
              <a:t>All </a:t>
            </a:r>
            <a:r>
              <a:rPr lang="en-US" sz="2000" dirty="0" smtClean="0"/>
              <a:t>system can be simulated at optical software, </a:t>
            </a:r>
            <a:r>
              <a:rPr lang="en-US" sz="2000" dirty="0" smtClean="0"/>
              <a:t>as a Compass </a:t>
            </a:r>
            <a:r>
              <a:rPr lang="en-US" sz="2000" dirty="0" smtClean="0"/>
              <a:t>RICH-1mirror wall</a:t>
            </a:r>
            <a:endParaRPr lang="en-US" sz="2000" dirty="0"/>
          </a:p>
        </p:txBody>
      </p:sp>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30050" t="-16216" r="34975" b="16216"/>
          <a:stretch/>
        </p:blipFill>
        <p:spPr>
          <a:xfrm rot="16200000">
            <a:off x="1635759" y="3719508"/>
            <a:ext cx="1224137" cy="3108383"/>
          </a:xfrm>
          <a:prstGeom prst="rect">
            <a:avLst/>
          </a:prstGeom>
        </p:spPr>
      </p:pic>
      <p:grpSp>
        <p:nvGrpSpPr>
          <p:cNvPr id="12" name="Group 2"/>
          <p:cNvGrpSpPr>
            <a:grpSpLocks noChangeAspect="1"/>
          </p:cNvGrpSpPr>
          <p:nvPr/>
        </p:nvGrpSpPr>
        <p:grpSpPr bwMode="auto">
          <a:xfrm>
            <a:off x="4917063" y="2191922"/>
            <a:ext cx="4263286" cy="3126180"/>
            <a:chOff x="1974" y="1846"/>
            <a:chExt cx="8562" cy="6280"/>
          </a:xfrm>
        </p:grpSpPr>
        <p:pic>
          <p:nvPicPr>
            <p:cNvPr id="21507" name="Picture 3" descr="stěn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 y="4744"/>
              <a:ext cx="8489" cy="338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těn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047" y="1846"/>
              <a:ext cx="8489" cy="3382"/>
            </a:xfrm>
            <a:prstGeom prst="rect">
              <a:avLst/>
            </a:prstGeom>
            <a:noFill/>
            <a:extLst>
              <a:ext uri="{909E8E84-426E-40DD-AFC4-6F175D3DCCD1}">
                <a14:hiddenFill xmlns:a14="http://schemas.microsoft.com/office/drawing/2010/main">
                  <a:solidFill>
                    <a:srgbClr val="FFFFFF"/>
                  </a:solidFill>
                </a14:hiddenFill>
              </a:ext>
            </a:extLst>
          </p:spPr>
        </p:pic>
      </p:grpSp>
      <p:pic>
        <p:nvPicPr>
          <p:cNvPr id="21509" name="Picture 5" descr="tedeol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80" y="2340900"/>
            <a:ext cx="3400425" cy="23304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a:blip r:embed="rId6">
            <a:lum bright="7000" contrast="-14000"/>
          </a:blip>
          <a:stretch>
            <a:fillRect/>
          </a:stretch>
        </p:blipFill>
        <p:spPr>
          <a:xfrm>
            <a:off x="892249" y="4842324"/>
            <a:ext cx="3636210" cy="1771007"/>
          </a:xfrm>
          <a:prstGeom prst="rect">
            <a:avLst/>
          </a:prstGeom>
        </p:spPr>
      </p:pic>
    </p:spTree>
    <p:extLst>
      <p:ext uri="{BB962C8B-B14F-4D97-AF65-F5344CB8AC3E}">
        <p14:creationId xmlns:p14="http://schemas.microsoft.com/office/powerpoint/2010/main" val="678436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3600" b="1" dirty="0" smtClean="0">
                <a:solidFill>
                  <a:srgbClr val="50851F"/>
                </a:solidFill>
              </a:rPr>
              <a:t>Materials </a:t>
            </a:r>
            <a:r>
              <a:rPr lang="en-US" sz="3600" b="1" dirty="0">
                <a:solidFill>
                  <a:srgbClr val="50851F"/>
                </a:solidFill>
              </a:rPr>
              <a:t>for </a:t>
            </a:r>
            <a:r>
              <a:rPr lang="en-US" sz="3600" b="1" dirty="0" smtClean="0">
                <a:solidFill>
                  <a:srgbClr val="50851F"/>
                </a:solidFill>
              </a:rPr>
              <a:t>generation of </a:t>
            </a:r>
            <a:r>
              <a:rPr lang="en-US" sz="3600" b="1" dirty="0" err="1" smtClean="0">
                <a:solidFill>
                  <a:srgbClr val="50851F"/>
                </a:solidFill>
              </a:rPr>
              <a:t>Cherekov</a:t>
            </a:r>
            <a:r>
              <a:rPr lang="en-US" sz="3600" b="1" dirty="0" smtClean="0">
                <a:solidFill>
                  <a:srgbClr val="50851F"/>
                </a:solidFill>
              </a:rPr>
              <a:t> </a:t>
            </a:r>
            <a:r>
              <a:rPr lang="en-US" sz="3600" b="1" dirty="0">
                <a:solidFill>
                  <a:srgbClr val="50851F"/>
                </a:solidFill>
              </a:rPr>
              <a:t>radiation</a:t>
            </a:r>
            <a:endParaRPr lang="en-US" sz="3600" b="1" dirty="0">
              <a:solidFill>
                <a:srgbClr val="50851F"/>
              </a:solidFill>
            </a:endParaRPr>
          </a:p>
        </p:txBody>
      </p:sp>
      <p:sp>
        <p:nvSpPr>
          <p:cNvPr id="3" name="Zástupný symbol pro datum 2"/>
          <p:cNvSpPr>
            <a:spLocks noGrp="1"/>
          </p:cNvSpPr>
          <p:nvPr>
            <p:ph type="dt" sz="half" idx="10"/>
          </p:nvPr>
        </p:nvSpPr>
        <p:spPr/>
        <p:txBody>
          <a:bodyPr/>
          <a:lstStyle/>
          <a:p>
            <a:fld id="{0D67F661-D97D-4D1E-921B-E204AA6F1BB9}"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14</a:t>
            </a:fld>
            <a:endParaRPr lang="en-US"/>
          </a:p>
        </p:txBody>
      </p:sp>
      <p:sp>
        <p:nvSpPr>
          <p:cNvPr id="6" name="Zástupný symbol pro obsah 5"/>
          <p:cNvSpPr>
            <a:spLocks noGrp="1"/>
          </p:cNvSpPr>
          <p:nvPr>
            <p:ph sz="quarter" idx="1"/>
          </p:nvPr>
        </p:nvSpPr>
        <p:spPr>
          <a:xfrm>
            <a:off x="609600" y="1844824"/>
            <a:ext cx="7994848" cy="4403382"/>
          </a:xfrm>
        </p:spPr>
        <p:txBody>
          <a:bodyPr>
            <a:normAutofit fontScale="77500" lnSpcReduction="20000"/>
          </a:bodyPr>
          <a:lstStyle/>
          <a:p>
            <a:r>
              <a:rPr lang="en-US" dirty="0" smtClean="0"/>
              <a:t>Fused silica</a:t>
            </a:r>
          </a:p>
          <a:p>
            <a:endParaRPr lang="en-US" dirty="0" smtClean="0"/>
          </a:p>
          <a:p>
            <a:endParaRPr lang="en-US" dirty="0"/>
          </a:p>
          <a:p>
            <a:r>
              <a:rPr lang="en-US" dirty="0" smtClean="0"/>
              <a:t>Aerogel</a:t>
            </a:r>
            <a:endParaRPr lang="en-US" dirty="0" smtClean="0"/>
          </a:p>
          <a:p>
            <a:endParaRPr lang="en-US" dirty="0" smtClean="0"/>
          </a:p>
          <a:p>
            <a:endParaRPr lang="en-US" dirty="0" smtClean="0"/>
          </a:p>
          <a:p>
            <a:endParaRPr lang="en-US" dirty="0" smtClean="0"/>
          </a:p>
          <a:p>
            <a:r>
              <a:rPr lang="en-US" dirty="0" smtClean="0"/>
              <a:t>Liquids</a:t>
            </a:r>
            <a:endParaRPr lang="en-US" dirty="0" smtClean="0"/>
          </a:p>
          <a:p>
            <a:r>
              <a:rPr lang="en-US" dirty="0" smtClean="0"/>
              <a:t>Gasses</a:t>
            </a:r>
          </a:p>
          <a:p>
            <a:endParaRPr lang="en-US" dirty="0"/>
          </a:p>
          <a:p>
            <a:r>
              <a:rPr lang="en-US" dirty="0" smtClean="0"/>
              <a:t>Different refractive indexes, Cherenkov angles and different optical requirements</a:t>
            </a:r>
            <a:endParaRPr lang="en-US" dirty="0"/>
          </a:p>
        </p:txBody>
      </p:sp>
      <p:pic>
        <p:nvPicPr>
          <p:cNvPr id="7" name="Obrázek 6"/>
          <p:cNvPicPr>
            <a:picLocks noChangeAspect="1"/>
          </p:cNvPicPr>
          <p:nvPr/>
        </p:nvPicPr>
        <p:blipFill>
          <a:blip r:embed="rId2"/>
          <a:stretch>
            <a:fillRect/>
          </a:stretch>
        </p:blipFill>
        <p:spPr>
          <a:xfrm>
            <a:off x="2946921" y="1664586"/>
            <a:ext cx="2193000" cy="1486100"/>
          </a:xfrm>
          <a:prstGeom prst="rect">
            <a:avLst/>
          </a:prstGeom>
        </p:spPr>
      </p:pic>
      <p:pic>
        <p:nvPicPr>
          <p:cNvPr id="31746" name="Picture 2" descr="VÃ½sledek obrÃ¡zku pro aero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294" y="3330924"/>
            <a:ext cx="2256254"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62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solidFill>
                  <a:srgbClr val="50851F"/>
                </a:solidFill>
              </a:rPr>
              <a:t>DIRC - fused </a:t>
            </a:r>
            <a:r>
              <a:rPr lang="en-US" b="1" dirty="0">
                <a:solidFill>
                  <a:srgbClr val="50851F"/>
                </a:solidFill>
              </a:rPr>
              <a:t>silica </a:t>
            </a:r>
            <a:endParaRPr lang="en-US" b="1" dirty="0">
              <a:solidFill>
                <a:srgbClr val="50851F"/>
              </a:solidFill>
            </a:endParaRPr>
          </a:p>
        </p:txBody>
      </p:sp>
      <p:sp>
        <p:nvSpPr>
          <p:cNvPr id="3" name="Zástupný symbol pro datum 2"/>
          <p:cNvSpPr>
            <a:spLocks noGrp="1"/>
          </p:cNvSpPr>
          <p:nvPr>
            <p:ph type="dt" sz="half" idx="10"/>
          </p:nvPr>
        </p:nvSpPr>
        <p:spPr/>
        <p:txBody>
          <a:bodyPr/>
          <a:lstStyle/>
          <a:p>
            <a:fld id="{836BBBC6-7F25-4D91-BF99-8FA79C1AA52D}"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15</a:t>
            </a:fld>
            <a:endParaRPr lang="en-US"/>
          </a:p>
        </p:txBody>
      </p:sp>
      <p:sp>
        <p:nvSpPr>
          <p:cNvPr id="6" name="Zástupný symbol pro obsah 5"/>
          <p:cNvSpPr>
            <a:spLocks noGrp="1"/>
          </p:cNvSpPr>
          <p:nvPr>
            <p:ph sz="quarter" idx="1"/>
          </p:nvPr>
        </p:nvSpPr>
        <p:spPr/>
        <p:txBody>
          <a:bodyPr>
            <a:normAutofit/>
          </a:bodyPr>
          <a:lstStyle/>
          <a:p>
            <a:r>
              <a:rPr lang="en-US" sz="2000" b="1" dirty="0" smtClean="0">
                <a:solidFill>
                  <a:srgbClr val="FF0000"/>
                </a:solidFill>
              </a:rPr>
              <a:t>D</a:t>
            </a:r>
            <a:r>
              <a:rPr lang="en-US" sz="2000" dirty="0" smtClean="0"/>
              <a:t>etection </a:t>
            </a:r>
            <a:r>
              <a:rPr lang="en-US" sz="2000" dirty="0"/>
              <a:t>of </a:t>
            </a:r>
            <a:r>
              <a:rPr lang="en-US" sz="2000" dirty="0">
                <a:solidFill>
                  <a:srgbClr val="FF0000"/>
                </a:solidFill>
              </a:rPr>
              <a:t>I</a:t>
            </a:r>
            <a:r>
              <a:rPr lang="en-US" sz="2000" dirty="0"/>
              <a:t>nternally </a:t>
            </a:r>
            <a:r>
              <a:rPr lang="en-US" sz="2000" dirty="0">
                <a:solidFill>
                  <a:srgbClr val="FF0000"/>
                </a:solidFill>
              </a:rPr>
              <a:t>R</a:t>
            </a:r>
            <a:r>
              <a:rPr lang="en-US" sz="2000" dirty="0"/>
              <a:t>eflected </a:t>
            </a:r>
            <a:r>
              <a:rPr lang="en-US" sz="2000" dirty="0">
                <a:solidFill>
                  <a:srgbClr val="FF0000"/>
                </a:solidFill>
              </a:rPr>
              <a:t>C</a:t>
            </a:r>
            <a:r>
              <a:rPr lang="en-US" sz="2000" dirty="0"/>
              <a:t>herenkov Light</a:t>
            </a:r>
          </a:p>
          <a:p>
            <a:r>
              <a:rPr lang="en-US" sz="2000" dirty="0" smtClean="0"/>
              <a:t>Used </a:t>
            </a:r>
            <a:r>
              <a:rPr lang="en-US" sz="2000" dirty="0"/>
              <a:t>for the first </a:t>
            </a:r>
            <a:r>
              <a:rPr lang="en-US" sz="2000" dirty="0" smtClean="0"/>
              <a:t>time </a:t>
            </a:r>
            <a:r>
              <a:rPr lang="en-US" sz="2000" dirty="0"/>
              <a:t>in BABAR as </a:t>
            </a:r>
            <a:r>
              <a:rPr lang="en-US" sz="2000" dirty="0" smtClean="0"/>
              <a:t>primary hadronic </a:t>
            </a:r>
            <a:r>
              <a:rPr lang="en-US" sz="2000" dirty="0"/>
              <a:t>particle ID system, flavor tagging, </a:t>
            </a:r>
            <a:r>
              <a:rPr lang="el-GR" sz="2000" dirty="0"/>
              <a:t>π/</a:t>
            </a:r>
            <a:r>
              <a:rPr lang="en-US" sz="2000" dirty="0"/>
              <a:t>K ID to 4GeV/c</a:t>
            </a:r>
            <a:r>
              <a:rPr lang="en-US" sz="2000" dirty="0" smtClean="0"/>
              <a:t>.</a:t>
            </a:r>
          </a:p>
          <a:p>
            <a:r>
              <a:rPr lang="en-US" sz="2000" dirty="0" smtClean="0"/>
              <a:t>Big progress at last years, see presentation at Saturday</a:t>
            </a:r>
          </a:p>
          <a:p>
            <a:endParaRPr lang="en-US" sz="2000" dirty="0"/>
          </a:p>
        </p:txBody>
      </p:sp>
      <p:pic>
        <p:nvPicPr>
          <p:cNvPr id="7" name="Obrázek 6"/>
          <p:cNvPicPr>
            <a:picLocks noChangeAspect="1"/>
          </p:cNvPicPr>
          <p:nvPr/>
        </p:nvPicPr>
        <p:blipFill>
          <a:blip r:embed="rId2"/>
          <a:stretch>
            <a:fillRect/>
          </a:stretch>
        </p:blipFill>
        <p:spPr>
          <a:xfrm>
            <a:off x="827584" y="3133296"/>
            <a:ext cx="4852441" cy="2315150"/>
          </a:xfrm>
          <a:prstGeom prst="rect">
            <a:avLst/>
          </a:prstGeom>
        </p:spPr>
      </p:pic>
      <p:sp>
        <p:nvSpPr>
          <p:cNvPr id="8" name="TextovéPole 7"/>
          <p:cNvSpPr txBox="1"/>
          <p:nvPr/>
        </p:nvSpPr>
        <p:spPr>
          <a:xfrm>
            <a:off x="827584" y="5460114"/>
            <a:ext cx="7704856" cy="646331"/>
          </a:xfrm>
          <a:prstGeom prst="rect">
            <a:avLst/>
          </a:prstGeom>
          <a:noFill/>
        </p:spPr>
        <p:txBody>
          <a:bodyPr wrap="square" rtlCol="0">
            <a:spAutoFit/>
          </a:bodyPr>
          <a:lstStyle/>
          <a:p>
            <a:r>
              <a:rPr lang="en-US" dirty="0" smtClean="0"/>
              <a:t>New aspherical elements can help to receive “sharper” images, but the chromaticity remains problem </a:t>
            </a:r>
            <a:endParaRPr lang="en-US" dirty="0"/>
          </a:p>
        </p:txBody>
      </p:sp>
    </p:spTree>
    <p:extLst>
      <p:ext uri="{BB962C8B-B14F-4D97-AF65-F5344CB8AC3E}">
        <p14:creationId xmlns:p14="http://schemas.microsoft.com/office/powerpoint/2010/main" val="1041125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856" b="20854"/>
          <a:stretch/>
        </p:blipFill>
        <p:spPr bwMode="auto">
          <a:xfrm rot="10800000" flipV="1">
            <a:off x="644878" y="2999645"/>
            <a:ext cx="3353329" cy="1834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lstStyle/>
          <a:p>
            <a:r>
              <a:rPr lang="en-US" dirty="0" smtClean="0"/>
              <a:t>Chromaticity</a:t>
            </a:r>
            <a:endParaRPr lang="en-US" dirty="0"/>
          </a:p>
        </p:txBody>
      </p:sp>
      <p:sp>
        <p:nvSpPr>
          <p:cNvPr id="3" name="Zástupný symbol pro datum 2"/>
          <p:cNvSpPr>
            <a:spLocks noGrp="1"/>
          </p:cNvSpPr>
          <p:nvPr>
            <p:ph type="dt" sz="half" idx="10"/>
          </p:nvPr>
        </p:nvSpPr>
        <p:spPr/>
        <p:txBody>
          <a:bodyPr/>
          <a:lstStyle/>
          <a:p>
            <a:fld id="{5819BE27-5947-4EB3-926A-28C82878A9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16</a:t>
            </a:fld>
            <a:endParaRPr lang="en-US"/>
          </a:p>
        </p:txBody>
      </p:sp>
      <p:sp>
        <p:nvSpPr>
          <p:cNvPr id="6" name="Zástupný symbol pro obsah 5"/>
          <p:cNvSpPr>
            <a:spLocks noGrp="1"/>
          </p:cNvSpPr>
          <p:nvPr>
            <p:ph sz="quarter" idx="1"/>
          </p:nvPr>
        </p:nvSpPr>
        <p:spPr>
          <a:xfrm>
            <a:off x="5050867" y="1818113"/>
            <a:ext cx="3859004" cy="1014005"/>
          </a:xfrm>
        </p:spPr>
        <p:txBody>
          <a:bodyPr>
            <a:normAutofit/>
          </a:bodyPr>
          <a:lstStyle/>
          <a:p>
            <a:pPr marL="0" indent="0">
              <a:buNone/>
            </a:pPr>
            <a:r>
              <a:rPr lang="en-US" sz="2000" dirty="0" smtClean="0"/>
              <a:t>Can be partially reduced  transversal chromatic aberration of optical surface </a:t>
            </a:r>
            <a:endParaRPr lang="en-US" sz="2000" dirty="0"/>
          </a:p>
        </p:txBody>
      </p:sp>
      <p:grpSp>
        <p:nvGrpSpPr>
          <p:cNvPr id="7" name="Skupina 6"/>
          <p:cNvGrpSpPr/>
          <p:nvPr/>
        </p:nvGrpSpPr>
        <p:grpSpPr>
          <a:xfrm>
            <a:off x="5773260" y="3747841"/>
            <a:ext cx="3370126" cy="2498271"/>
            <a:chOff x="3032568" y="1948897"/>
            <a:chExt cx="7268901" cy="5003152"/>
          </a:xfrm>
        </p:grpSpPr>
        <p:grpSp>
          <p:nvGrpSpPr>
            <p:cNvPr id="8" name="Skupina 7"/>
            <p:cNvGrpSpPr/>
            <p:nvPr/>
          </p:nvGrpSpPr>
          <p:grpSpPr>
            <a:xfrm flipH="1">
              <a:off x="3032568" y="1948897"/>
              <a:ext cx="7268901" cy="5003152"/>
              <a:chOff x="2210765" y="228605"/>
              <a:chExt cx="7268901" cy="5003152"/>
            </a:xfrm>
          </p:grpSpPr>
          <p:sp>
            <p:nvSpPr>
              <p:cNvPr id="13" name="Ovál 12"/>
              <p:cNvSpPr/>
              <p:nvPr/>
            </p:nvSpPr>
            <p:spPr>
              <a:xfrm>
                <a:off x="3819645" y="1898248"/>
                <a:ext cx="3391382" cy="333350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Přímá spojnice se šipkou 13"/>
              <p:cNvCxnSpPr/>
              <p:nvPr/>
            </p:nvCxnSpPr>
            <p:spPr>
              <a:xfrm flipH="1">
                <a:off x="2210765" y="3565002"/>
                <a:ext cx="7268901" cy="92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H="1" flipV="1">
                <a:off x="3689491" y="474562"/>
                <a:ext cx="1822623" cy="31598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H="1" flipV="1">
                <a:off x="3158682" y="274904"/>
                <a:ext cx="2356655" cy="33363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flipV="1">
                <a:off x="5220182" y="1898248"/>
                <a:ext cx="1269357" cy="17265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H="1" flipV="1">
                <a:off x="4060303" y="2644804"/>
                <a:ext cx="716665" cy="9664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H="1" flipV="1">
                <a:off x="3125285" y="228605"/>
                <a:ext cx="967934" cy="24393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H="1" flipV="1">
                <a:off x="3131739" y="242113"/>
                <a:ext cx="2084827" cy="1675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4195583" y="2474093"/>
                <a:ext cx="581385" cy="11507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Přímá spojnice 21"/>
              <p:cNvCxnSpPr>
                <a:stCxn id="13" idx="0"/>
              </p:cNvCxnSpPr>
              <p:nvPr/>
            </p:nvCxnSpPr>
            <p:spPr>
              <a:xfrm>
                <a:off x="5515336" y="1898248"/>
                <a:ext cx="947918" cy="16999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3689492" y="474562"/>
                <a:ext cx="1825844" cy="14499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3686268" y="474562"/>
                <a:ext cx="509315" cy="19995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H="1" flipV="1">
                <a:off x="5719823" y="1865457"/>
                <a:ext cx="1269357" cy="17265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6091779" y="1985056"/>
                <a:ext cx="905844" cy="15918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721503" y="474562"/>
                <a:ext cx="2412236" cy="15641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flipH="1" flipV="1">
                <a:off x="3128124" y="251755"/>
                <a:ext cx="2591699" cy="16535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Oblouk 8"/>
            <p:cNvSpPr/>
            <p:nvPr/>
          </p:nvSpPr>
          <p:spPr>
            <a:xfrm rot="1846567">
              <a:off x="7460795" y="4539510"/>
              <a:ext cx="1063610" cy="103833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Oblouk 9"/>
            <p:cNvSpPr/>
            <p:nvPr/>
          </p:nvSpPr>
          <p:spPr>
            <a:xfrm rot="1439905">
              <a:off x="6813619" y="3476750"/>
              <a:ext cx="2775091" cy="272005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extovéPole 10"/>
            <p:cNvSpPr txBox="1"/>
            <p:nvPr/>
          </p:nvSpPr>
          <p:spPr>
            <a:xfrm>
              <a:off x="8101226" y="4733672"/>
              <a:ext cx="740779" cy="615553"/>
            </a:xfrm>
            <a:prstGeom prst="rect">
              <a:avLst/>
            </a:prstGeom>
            <a:noFill/>
          </p:spPr>
          <p:txBody>
            <a:bodyPr wrap="square" rtlCol="0">
              <a:spAutoFit/>
            </a:bodyPr>
            <a:lstStyle/>
            <a:p>
              <a:r>
                <a:rPr lang="en-US" sz="2400" dirty="0">
                  <a:sym typeface="Symbol" panose="05050102010706020507" pitchFamily="18" charset="2"/>
                </a:rPr>
                <a:t></a:t>
              </a:r>
              <a:endParaRPr lang="en-US" sz="2400" dirty="0"/>
            </a:p>
          </p:txBody>
        </p:sp>
        <p:sp>
          <p:nvSpPr>
            <p:cNvPr id="12" name="TextovéPole 11"/>
            <p:cNvSpPr txBox="1"/>
            <p:nvPr/>
          </p:nvSpPr>
          <p:spPr>
            <a:xfrm>
              <a:off x="9513792" y="4152820"/>
              <a:ext cx="740779" cy="615553"/>
            </a:xfrm>
            <a:prstGeom prst="rect">
              <a:avLst/>
            </a:prstGeom>
            <a:noFill/>
          </p:spPr>
          <p:txBody>
            <a:bodyPr wrap="square" rtlCol="0">
              <a:spAutoFit/>
            </a:bodyPr>
            <a:lstStyle/>
            <a:p>
              <a:r>
                <a:rPr lang="en-US" sz="2400" dirty="0">
                  <a:sym typeface="Symbol" panose="05050102010706020507" pitchFamily="18" charset="2"/>
                </a:rPr>
                <a:t></a:t>
              </a:r>
              <a:endParaRPr lang="en-US" sz="2400" dirty="0"/>
            </a:p>
          </p:txBody>
        </p:sp>
      </p:grpSp>
      <p:pic>
        <p:nvPicPr>
          <p:cNvPr id="29" name="Obrázek 28"/>
          <p:cNvPicPr>
            <a:picLocks noChangeAspect="1"/>
          </p:cNvPicPr>
          <p:nvPr/>
        </p:nvPicPr>
        <p:blipFill rotWithShape="1">
          <a:blip r:embed="rId3"/>
          <a:srcRect l="3109" t="3713" r="39637" b="37384"/>
          <a:stretch/>
        </p:blipFill>
        <p:spPr>
          <a:xfrm>
            <a:off x="4845094" y="2897462"/>
            <a:ext cx="2496438" cy="1971169"/>
          </a:xfrm>
          <a:prstGeom prst="rect">
            <a:avLst/>
          </a:prstGeom>
        </p:spPr>
      </p:pic>
      <p:pic>
        <p:nvPicPr>
          <p:cNvPr id="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350"/>
          <a:stretch/>
        </p:blipFill>
        <p:spPr bwMode="auto">
          <a:xfrm rot="21105523" flipH="1">
            <a:off x="1164258" y="4314997"/>
            <a:ext cx="3389470" cy="191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ovéPole 31"/>
          <p:cNvSpPr txBox="1"/>
          <p:nvPr/>
        </p:nvSpPr>
        <p:spPr>
          <a:xfrm>
            <a:off x="609775" y="1757672"/>
            <a:ext cx="3804631" cy="707886"/>
          </a:xfrm>
          <a:prstGeom prst="rect">
            <a:avLst/>
          </a:prstGeom>
          <a:noFill/>
        </p:spPr>
        <p:txBody>
          <a:bodyPr wrap="none" rtlCol="0">
            <a:spAutoFit/>
          </a:bodyPr>
          <a:lstStyle/>
          <a:p>
            <a:r>
              <a:rPr lang="en-US" sz="2000" dirty="0" smtClean="0"/>
              <a:t>Cherenkov </a:t>
            </a:r>
            <a:r>
              <a:rPr lang="en-US" sz="2000" dirty="0" smtClean="0"/>
              <a:t>angles </a:t>
            </a:r>
            <a:r>
              <a:rPr lang="en-US" sz="2000" dirty="0" smtClean="0"/>
              <a:t>and </a:t>
            </a:r>
            <a:r>
              <a:rPr lang="en-US" sz="2000" dirty="0" smtClean="0"/>
              <a:t>focal </a:t>
            </a:r>
            <a:r>
              <a:rPr lang="en-US" sz="2000" dirty="0" smtClean="0"/>
              <a:t>lengths</a:t>
            </a:r>
          </a:p>
          <a:p>
            <a:r>
              <a:rPr lang="en-US" sz="2000" dirty="0" smtClean="0"/>
              <a:t>depend on wavelength</a:t>
            </a:r>
            <a:endParaRPr lang="en-US" sz="2000" dirty="0"/>
          </a:p>
        </p:txBody>
      </p:sp>
      <p:sp>
        <p:nvSpPr>
          <p:cNvPr id="33" name="TextovéPole 32"/>
          <p:cNvSpPr txBox="1"/>
          <p:nvPr/>
        </p:nvSpPr>
        <p:spPr>
          <a:xfrm>
            <a:off x="616203" y="2572432"/>
            <a:ext cx="3312368" cy="369332"/>
          </a:xfrm>
          <a:prstGeom prst="rect">
            <a:avLst/>
          </a:prstGeom>
          <a:noFill/>
        </p:spPr>
        <p:txBody>
          <a:bodyPr wrap="square" rtlCol="0">
            <a:spAutoFit/>
          </a:bodyPr>
          <a:lstStyle/>
          <a:p>
            <a:r>
              <a:rPr lang="cs-CZ" dirty="0" smtClean="0">
                <a:solidFill>
                  <a:srgbClr val="0070C0"/>
                </a:solidFill>
              </a:rPr>
              <a:t>165 </a:t>
            </a:r>
            <a:r>
              <a:rPr lang="cs-CZ" dirty="0" err="1" smtClean="0">
                <a:solidFill>
                  <a:srgbClr val="0070C0"/>
                </a:solidFill>
              </a:rPr>
              <a:t>nm</a:t>
            </a:r>
            <a:r>
              <a:rPr lang="cs-CZ" dirty="0" smtClean="0">
                <a:solidFill>
                  <a:srgbClr val="0070C0"/>
                </a:solidFill>
              </a:rPr>
              <a:t>      </a:t>
            </a:r>
            <a:r>
              <a:rPr lang="cs-CZ" b="1" dirty="0" smtClean="0">
                <a:solidFill>
                  <a:srgbClr val="92D050"/>
                </a:solidFill>
              </a:rPr>
              <a:t>175 </a:t>
            </a:r>
            <a:r>
              <a:rPr lang="cs-CZ" b="1" dirty="0" err="1" smtClean="0">
                <a:solidFill>
                  <a:srgbClr val="92D050"/>
                </a:solidFill>
              </a:rPr>
              <a:t>nm</a:t>
            </a:r>
            <a:r>
              <a:rPr lang="cs-CZ" b="1" dirty="0" smtClean="0">
                <a:solidFill>
                  <a:srgbClr val="92D050"/>
                </a:solidFill>
              </a:rPr>
              <a:t>       </a:t>
            </a:r>
            <a:r>
              <a:rPr lang="cs-CZ" b="1" dirty="0" smtClean="0">
                <a:solidFill>
                  <a:srgbClr val="FF0000"/>
                </a:solidFill>
              </a:rPr>
              <a:t>195 </a:t>
            </a:r>
            <a:r>
              <a:rPr lang="cs-CZ" b="1" dirty="0" err="1" smtClean="0">
                <a:solidFill>
                  <a:srgbClr val="FF0000"/>
                </a:solidFill>
              </a:rPr>
              <a:t>nm</a:t>
            </a:r>
            <a:endParaRPr lang="en-US" b="1" dirty="0">
              <a:solidFill>
                <a:srgbClr val="FF0000"/>
              </a:solidFill>
            </a:endParaRPr>
          </a:p>
        </p:txBody>
      </p:sp>
      <p:sp>
        <p:nvSpPr>
          <p:cNvPr id="34" name="TextovéPole 33"/>
          <p:cNvSpPr txBox="1"/>
          <p:nvPr/>
        </p:nvSpPr>
        <p:spPr>
          <a:xfrm>
            <a:off x="1778844" y="4509672"/>
            <a:ext cx="711220" cy="369332"/>
          </a:xfrm>
          <a:prstGeom prst="rect">
            <a:avLst/>
          </a:prstGeom>
          <a:noFill/>
        </p:spPr>
        <p:txBody>
          <a:bodyPr wrap="none" rtlCol="0">
            <a:spAutoFit/>
          </a:bodyPr>
          <a:lstStyle/>
          <a:p>
            <a:r>
              <a:rPr lang="en-US" dirty="0" smtClean="0"/>
              <a:t>detail</a:t>
            </a:r>
            <a:endParaRPr lang="en-US" dirty="0"/>
          </a:p>
        </p:txBody>
      </p:sp>
      <p:sp>
        <p:nvSpPr>
          <p:cNvPr id="35" name="Obdélník 34"/>
          <p:cNvSpPr/>
          <p:nvPr/>
        </p:nvSpPr>
        <p:spPr>
          <a:xfrm>
            <a:off x="2552785" y="3957707"/>
            <a:ext cx="1720163" cy="1135882"/>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Přímá spojnice se šipkou 36"/>
          <p:cNvCxnSpPr/>
          <p:nvPr/>
        </p:nvCxnSpPr>
        <p:spPr>
          <a:xfrm flipH="1" flipV="1">
            <a:off x="2816534" y="3613223"/>
            <a:ext cx="503607" cy="702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749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404664"/>
            <a:ext cx="8153400" cy="990600"/>
          </a:xfrm>
        </p:spPr>
        <p:txBody>
          <a:bodyPr>
            <a:normAutofit/>
          </a:bodyPr>
          <a:lstStyle/>
          <a:p>
            <a:r>
              <a:rPr lang="en-US" sz="2800" dirty="0" smtClean="0"/>
              <a:t>New types of free form radiator for THGEM tests</a:t>
            </a:r>
            <a:endParaRPr lang="cs-CZ" sz="2800" dirty="0"/>
          </a:p>
        </p:txBody>
      </p:sp>
      <p:sp>
        <p:nvSpPr>
          <p:cNvPr id="3" name="Zástupný symbol pro obsah 2"/>
          <p:cNvSpPr>
            <a:spLocks noGrp="1"/>
          </p:cNvSpPr>
          <p:nvPr>
            <p:ph sz="quarter" idx="1"/>
          </p:nvPr>
        </p:nvSpPr>
        <p:spPr>
          <a:xfrm>
            <a:off x="467544" y="1631446"/>
            <a:ext cx="6793916" cy="2184842"/>
          </a:xfrm>
        </p:spPr>
        <p:txBody>
          <a:bodyPr>
            <a:noAutofit/>
          </a:bodyPr>
          <a:lstStyle/>
          <a:p>
            <a:r>
              <a:rPr lang="en-US" sz="1800" dirty="0" smtClean="0"/>
              <a:t>New design for large diameter  </a:t>
            </a:r>
            <a:r>
              <a:rPr lang="en-US" sz="1800" dirty="0"/>
              <a:t>Cherenkov ring  ~ 200 </a:t>
            </a:r>
            <a:r>
              <a:rPr lang="en-US" sz="1800" dirty="0" smtClean="0"/>
              <a:t>mm will be not based on spherical surfaces but on the bases of “free form” surface</a:t>
            </a:r>
          </a:p>
          <a:p>
            <a:r>
              <a:rPr lang="en-US" sz="1800" dirty="0" smtClean="0"/>
              <a:t>This type of surfaces is possible to produce only on the state-of-art machines and only small number of  producers exist in Europe.</a:t>
            </a:r>
          </a:p>
          <a:p>
            <a:r>
              <a:rPr lang="en-US" sz="1800" dirty="0" smtClean="0"/>
              <a:t>The Toptec workshop, Institute of Plasma Physics AS CR,  Czech Republic will have capability to do it</a:t>
            </a:r>
            <a:endParaRPr lang="cs-CZ" sz="1800" dirty="0"/>
          </a:p>
        </p:txBody>
      </p:sp>
      <p:sp>
        <p:nvSpPr>
          <p:cNvPr id="4" name="Zástupný symbol pro datum 3"/>
          <p:cNvSpPr>
            <a:spLocks noGrp="1"/>
          </p:cNvSpPr>
          <p:nvPr>
            <p:ph type="dt" sz="half" idx="15"/>
          </p:nvPr>
        </p:nvSpPr>
        <p:spPr>
          <a:xfrm>
            <a:off x="6084168" y="6237312"/>
            <a:ext cx="2667000" cy="365125"/>
          </a:xfrm>
        </p:spPr>
        <p:txBody>
          <a:bodyPr/>
          <a:lstStyle/>
          <a:p>
            <a:pPr>
              <a:defRPr/>
            </a:pPr>
            <a:fld id="{828400F1-DA6F-4AA8-80C7-F040C890F26B}"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pPr>
              <a:defRPr/>
            </a:pPr>
            <a:fld id="{9BAD1BAD-3C43-40A8-AEB0-70802971A758}" type="slidenum">
              <a:rPr lang="en-US" smtClean="0"/>
              <a:pPr>
                <a:defRPr/>
              </a:pPr>
              <a:t>17</a:t>
            </a:fld>
            <a:endParaRPr lang="en-US"/>
          </a:p>
        </p:txBody>
      </p:sp>
      <p:sp>
        <p:nvSpPr>
          <p:cNvPr id="5" name="Zástupný symbol pro zápatí 4"/>
          <p:cNvSpPr>
            <a:spLocks noGrp="1"/>
          </p:cNvSpPr>
          <p:nvPr>
            <p:ph type="ftr" sz="quarter" idx="17"/>
          </p:nvPr>
        </p:nvSpPr>
        <p:spPr/>
        <p:txBody>
          <a:bodyPr/>
          <a:lstStyle/>
          <a:p>
            <a:pPr>
              <a:defRPr/>
            </a:pPr>
            <a:r>
              <a:rPr lang="en-US" smtClean="0"/>
              <a:t>RICH 2018</a:t>
            </a:r>
            <a:endParaRPr lang="en-US"/>
          </a:p>
        </p:txBody>
      </p:sp>
      <p:pic>
        <p:nvPicPr>
          <p:cNvPr id="6146" name="Picture 2" descr="C:\Users\Public\Documents\JMO Cerenkov\Final\9_Sulc_JMO.ep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301058" y="1772816"/>
            <a:ext cx="1669944" cy="302942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87" y="3816288"/>
            <a:ext cx="3059126" cy="2296937"/>
          </a:xfrm>
          <a:prstGeom prst="rect">
            <a:avLst/>
          </a:prstGeom>
        </p:spPr>
      </p:pic>
      <p:sp>
        <p:nvSpPr>
          <p:cNvPr id="7" name="TextovéPole 6"/>
          <p:cNvSpPr txBox="1"/>
          <p:nvPr/>
        </p:nvSpPr>
        <p:spPr>
          <a:xfrm>
            <a:off x="683568" y="4365104"/>
            <a:ext cx="3618219" cy="1323439"/>
          </a:xfrm>
          <a:prstGeom prst="rect">
            <a:avLst/>
          </a:prstGeom>
          <a:noFill/>
        </p:spPr>
        <p:txBody>
          <a:bodyPr wrap="square" rtlCol="0">
            <a:spAutoFit/>
          </a:bodyPr>
          <a:lstStyle/>
          <a:p>
            <a:r>
              <a:rPr lang="en-US" sz="2000" dirty="0" smtClean="0"/>
              <a:t>New fused silica radiator  with partial compensation of chromaticity by transverse chromatic aberration of lens </a:t>
            </a:r>
            <a:endParaRPr lang="en-US" sz="2000" dirty="0"/>
          </a:p>
        </p:txBody>
      </p:sp>
    </p:spTree>
    <p:extLst>
      <p:ext uri="{BB962C8B-B14F-4D97-AF65-F5344CB8AC3E}">
        <p14:creationId xmlns:p14="http://schemas.microsoft.com/office/powerpoint/2010/main" val="4278991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sz="quarter"/>
          </p:nvPr>
        </p:nvSpPr>
        <p:spPr/>
        <p:txBody>
          <a:bodyPr/>
          <a:lstStyle/>
          <a:p>
            <a:r>
              <a:rPr lang="en-US" dirty="0" smtClean="0"/>
              <a:t>Long radiator </a:t>
            </a:r>
            <a:endParaRPr lang="cs-CZ" dirty="0"/>
          </a:p>
        </p:txBody>
      </p:sp>
      <p:sp>
        <p:nvSpPr>
          <p:cNvPr id="4" name="Zástupný symbol pro obsah 3"/>
          <p:cNvSpPr>
            <a:spLocks noGrp="1"/>
          </p:cNvSpPr>
          <p:nvPr>
            <p:ph sz="quarter" idx="2"/>
          </p:nvPr>
        </p:nvSpPr>
        <p:spPr>
          <a:xfrm>
            <a:off x="4916760" y="1988840"/>
            <a:ext cx="4258816" cy="3124944"/>
          </a:xfrm>
        </p:spPr>
        <p:txBody>
          <a:bodyPr>
            <a:normAutofit/>
          </a:bodyPr>
          <a:lstStyle/>
          <a:p>
            <a:r>
              <a:rPr lang="en-US" sz="2400" dirty="0" smtClean="0"/>
              <a:t>For production of as much as possible photons</a:t>
            </a:r>
            <a:endParaRPr lang="cs-CZ" sz="2400" dirty="0"/>
          </a:p>
        </p:txBody>
      </p:sp>
      <p:sp>
        <p:nvSpPr>
          <p:cNvPr id="5" name="Zástupný symbol pro obsah 4"/>
          <p:cNvSpPr>
            <a:spLocks noGrp="1"/>
          </p:cNvSpPr>
          <p:nvPr>
            <p:ph sz="quarter" idx="3"/>
          </p:nvPr>
        </p:nvSpPr>
        <p:spPr>
          <a:xfrm>
            <a:off x="323528" y="3717032"/>
            <a:ext cx="4608512" cy="2187575"/>
          </a:xfrm>
        </p:spPr>
        <p:txBody>
          <a:bodyPr>
            <a:noAutofit/>
          </a:bodyPr>
          <a:lstStyle/>
          <a:p>
            <a:pPr algn="just"/>
            <a:r>
              <a:rPr lang="en-US" sz="2000" dirty="0"/>
              <a:t>Particle beam, going in direction of a cylinder axis, produces Cherenkov photons, </a:t>
            </a:r>
            <a:r>
              <a:rPr lang="en-US" sz="2000" dirty="0" smtClean="0"/>
              <a:t>fulfill </a:t>
            </a:r>
            <a:r>
              <a:rPr lang="en-US" sz="2000" dirty="0"/>
              <a:t>the condition for critical angle of internal </a:t>
            </a:r>
            <a:r>
              <a:rPr lang="en-US" sz="2000" dirty="0" smtClean="0"/>
              <a:t>transmission</a:t>
            </a:r>
          </a:p>
          <a:p>
            <a:pPr algn="just"/>
            <a:r>
              <a:rPr lang="en-US" sz="2000" dirty="0"/>
              <a:t>So photons are completely </a:t>
            </a:r>
            <a:r>
              <a:rPr lang="en-US" sz="2000" dirty="0" smtClean="0"/>
              <a:t>reflected</a:t>
            </a:r>
          </a:p>
        </p:txBody>
      </p:sp>
      <p:pic>
        <p:nvPicPr>
          <p:cNvPr id="11" name="Zástupný symbol pro obsah 10"/>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1356" t="13508" r="23989" b="29708"/>
          <a:stretch/>
        </p:blipFill>
        <p:spPr>
          <a:xfrm>
            <a:off x="611560" y="1772816"/>
            <a:ext cx="3811590" cy="1630785"/>
          </a:xfrm>
        </p:spPr>
      </p:pic>
      <p:sp>
        <p:nvSpPr>
          <p:cNvPr id="7" name="Zástupný symbol pro datum 6"/>
          <p:cNvSpPr>
            <a:spLocks noGrp="1"/>
          </p:cNvSpPr>
          <p:nvPr>
            <p:ph type="dt" sz="half" idx="10"/>
          </p:nvPr>
        </p:nvSpPr>
        <p:spPr/>
        <p:txBody>
          <a:bodyPr/>
          <a:lstStyle/>
          <a:p>
            <a:fld id="{065C4151-03CA-481A-B27A-5759E9899245}" type="datetime4">
              <a:rPr lang="en-US" smtClean="0"/>
              <a:t>August 3, 2018</a:t>
            </a:fld>
            <a:endParaRPr lang="en-US"/>
          </a:p>
        </p:txBody>
      </p:sp>
      <p:sp>
        <p:nvSpPr>
          <p:cNvPr id="8" name="Zástupný symbol pro zápatí 7"/>
          <p:cNvSpPr>
            <a:spLocks noGrp="1"/>
          </p:cNvSpPr>
          <p:nvPr>
            <p:ph type="ftr" sz="quarter" idx="11"/>
          </p:nvPr>
        </p:nvSpPr>
        <p:spPr/>
        <p:txBody>
          <a:bodyPr/>
          <a:lstStyle/>
          <a:p>
            <a:r>
              <a:rPr lang="en-US" smtClean="0"/>
              <a:t>RICH 2018</a:t>
            </a:r>
            <a:endParaRPr lang="en-US"/>
          </a:p>
        </p:txBody>
      </p:sp>
      <p:sp>
        <p:nvSpPr>
          <p:cNvPr id="9" name="Zástupný symbol pro číslo snímku 8"/>
          <p:cNvSpPr>
            <a:spLocks noGrp="1"/>
          </p:cNvSpPr>
          <p:nvPr>
            <p:ph type="sldNum" sz="quarter" idx="12"/>
          </p:nvPr>
        </p:nvSpPr>
        <p:spPr/>
        <p:txBody>
          <a:bodyPr/>
          <a:lstStyle/>
          <a:p>
            <a:fld id="{DA98A10F-F1A2-4152-846B-666D7B75C8DA}" type="slidenum">
              <a:rPr lang="en-US" smtClean="0"/>
              <a:pPr/>
              <a:t>18</a:t>
            </a:fld>
            <a:endParaRPr lang="en-US"/>
          </a:p>
        </p:txBody>
      </p:sp>
      <p:pic>
        <p:nvPicPr>
          <p:cNvPr id="1026" name="Picture 2" descr="E:\Cherenkov radiator\long_lens1.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27975" t="11559" r="20647" b="21374"/>
          <a:stretch/>
        </p:blipFill>
        <p:spPr bwMode="auto">
          <a:xfrm>
            <a:off x="5508104" y="4005064"/>
            <a:ext cx="3276276" cy="206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43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322" y="576171"/>
            <a:ext cx="8153400" cy="990600"/>
          </a:xfrm>
        </p:spPr>
        <p:txBody>
          <a:bodyPr>
            <a:normAutofit fontScale="90000"/>
          </a:bodyPr>
          <a:lstStyle/>
          <a:p>
            <a:r>
              <a:rPr lang="en-US" b="1" dirty="0" smtClean="0">
                <a:solidFill>
                  <a:srgbClr val="50851F"/>
                </a:solidFill>
              </a:rPr>
              <a:t>Gaseous RICH detectors</a:t>
            </a:r>
            <a:r>
              <a:rPr lang="en-US" dirty="0" smtClean="0"/>
              <a:t/>
            </a:r>
            <a:br>
              <a:rPr lang="en-US" dirty="0" smtClean="0"/>
            </a:br>
            <a:endParaRPr lang="en-US" dirty="0"/>
          </a:p>
        </p:txBody>
      </p:sp>
      <p:sp>
        <p:nvSpPr>
          <p:cNvPr id="3" name="Zástupný symbol pro datum 2"/>
          <p:cNvSpPr>
            <a:spLocks noGrp="1"/>
          </p:cNvSpPr>
          <p:nvPr>
            <p:ph type="dt" sz="half" idx="10"/>
          </p:nvPr>
        </p:nvSpPr>
        <p:spPr/>
        <p:txBody>
          <a:bodyPr/>
          <a:lstStyle/>
          <a:p>
            <a:fld id="{D230B96A-0A0C-4952-B2EF-23111AC62509}"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19</a:t>
            </a:fld>
            <a:endParaRPr lang="en-US"/>
          </a:p>
        </p:txBody>
      </p:sp>
      <p:sp>
        <p:nvSpPr>
          <p:cNvPr id="6" name="Zástupný symbol pro obsah 5"/>
          <p:cNvSpPr>
            <a:spLocks noGrp="1"/>
          </p:cNvSpPr>
          <p:nvPr>
            <p:ph sz="quarter" idx="1"/>
          </p:nvPr>
        </p:nvSpPr>
        <p:spPr>
          <a:xfrm>
            <a:off x="612648" y="1600200"/>
            <a:ext cx="5975576" cy="4495800"/>
          </a:xfrm>
        </p:spPr>
        <p:txBody>
          <a:bodyPr>
            <a:noAutofit/>
          </a:bodyPr>
          <a:lstStyle/>
          <a:p>
            <a:r>
              <a:rPr lang="en-US" sz="2000" dirty="0"/>
              <a:t>New </a:t>
            </a:r>
            <a:r>
              <a:rPr lang="en-US" sz="2000" dirty="0" smtClean="0"/>
              <a:t>gasses for RICH detectors</a:t>
            </a:r>
            <a:endParaRPr lang="en-US" sz="2000" dirty="0"/>
          </a:p>
          <a:p>
            <a:r>
              <a:rPr lang="en-US" sz="2000" dirty="0" smtClean="0"/>
              <a:t>Refractive index on-line measurement</a:t>
            </a:r>
          </a:p>
          <a:p>
            <a:endParaRPr lang="en-US" sz="2000" dirty="0" smtClean="0"/>
          </a:p>
          <a:p>
            <a:endParaRPr lang="en-US" sz="2000" dirty="0"/>
          </a:p>
          <a:p>
            <a:r>
              <a:rPr lang="en-US" sz="2000" dirty="0" smtClean="0"/>
              <a:t>New </a:t>
            </a:r>
            <a:r>
              <a:rPr lang="en-US" sz="2000" dirty="0" smtClean="0"/>
              <a:t>types of </a:t>
            </a:r>
            <a:r>
              <a:rPr lang="en-US" sz="2000" dirty="0" smtClean="0"/>
              <a:t>mirrors</a:t>
            </a:r>
          </a:p>
          <a:p>
            <a:r>
              <a:rPr lang="en-US" sz="2000" dirty="0" smtClean="0"/>
              <a:t>Mirror </a:t>
            </a:r>
            <a:r>
              <a:rPr lang="en-US" sz="2000" dirty="0" smtClean="0"/>
              <a:t>alignment </a:t>
            </a:r>
            <a:r>
              <a:rPr lang="en-US" sz="2000" dirty="0" smtClean="0"/>
              <a:t>monitoring</a:t>
            </a:r>
          </a:p>
          <a:p>
            <a:endParaRPr lang="en-US" sz="2000" dirty="0" smtClean="0"/>
          </a:p>
          <a:p>
            <a:endParaRPr lang="en-US" sz="2000" dirty="0"/>
          </a:p>
          <a:p>
            <a:endParaRPr lang="en-US" sz="2000" dirty="0" smtClean="0"/>
          </a:p>
          <a:p>
            <a:endParaRPr lang="en-US" sz="2000" dirty="0"/>
          </a:p>
          <a:p>
            <a:r>
              <a:rPr lang="en-US" sz="2000" dirty="0" smtClean="0"/>
              <a:t>Optical </a:t>
            </a:r>
            <a:r>
              <a:rPr lang="en-US" sz="2000" dirty="0" smtClean="0"/>
              <a:t>systems collecting photons to detectors</a:t>
            </a:r>
            <a:endParaRPr lang="en-US" sz="2000" dirty="0"/>
          </a:p>
        </p:txBody>
      </p:sp>
      <p:grpSp>
        <p:nvGrpSpPr>
          <p:cNvPr id="7" name="Group 13"/>
          <p:cNvGrpSpPr>
            <a:grpSpLocks/>
          </p:cNvGrpSpPr>
          <p:nvPr/>
        </p:nvGrpSpPr>
        <p:grpSpPr bwMode="auto">
          <a:xfrm>
            <a:off x="5364088" y="1718977"/>
            <a:ext cx="3311280" cy="2862151"/>
            <a:chOff x="190" y="1106"/>
            <a:chExt cx="3266" cy="2668"/>
          </a:xfrm>
        </p:grpSpPr>
        <p:pic>
          <p:nvPicPr>
            <p:cNvPr id="8" name="Picture 10"/>
            <p:cNvPicPr>
              <a:picLocks noChangeAspect="1" noChangeArrowheads="1"/>
            </p:cNvPicPr>
            <p:nvPr/>
          </p:nvPicPr>
          <p:blipFill>
            <a:blip r:embed="rId2" cstate="print"/>
            <a:srcRect/>
            <a:stretch>
              <a:fillRect/>
            </a:stretch>
          </p:blipFill>
          <p:spPr bwMode="auto">
            <a:xfrm>
              <a:off x="190" y="1106"/>
              <a:ext cx="3266" cy="2668"/>
            </a:xfrm>
            <a:prstGeom prst="rect">
              <a:avLst/>
            </a:prstGeom>
            <a:noFill/>
            <a:ln>
              <a:noFill/>
            </a:ln>
            <a:effectLst/>
          </p:spPr>
        </p:pic>
        <p:sp>
          <p:nvSpPr>
            <p:cNvPr id="9" name="Line 11"/>
            <p:cNvSpPr>
              <a:spLocks noChangeShapeType="1"/>
            </p:cNvSpPr>
            <p:nvPr/>
          </p:nvSpPr>
          <p:spPr bwMode="auto">
            <a:xfrm>
              <a:off x="641" y="2952"/>
              <a:ext cx="0" cy="409"/>
            </a:xfrm>
            <a:prstGeom prst="line">
              <a:avLst/>
            </a:prstGeom>
            <a:noFill/>
            <a:ln w="57150">
              <a:solidFill>
                <a:schemeClr val="folHlink"/>
              </a:solidFill>
              <a:round/>
              <a:headEnd/>
              <a:tailEnd/>
            </a:ln>
            <a:effectLst/>
          </p:spPr>
          <p:txBody>
            <a:bodyPr/>
            <a:lstStyle/>
            <a:p>
              <a:endParaRPr lang="en-US"/>
            </a:p>
          </p:txBody>
        </p:sp>
        <p:sp>
          <p:nvSpPr>
            <p:cNvPr id="10" name="Line 12"/>
            <p:cNvSpPr>
              <a:spLocks noChangeShapeType="1"/>
            </p:cNvSpPr>
            <p:nvPr/>
          </p:nvSpPr>
          <p:spPr bwMode="auto">
            <a:xfrm>
              <a:off x="641" y="1212"/>
              <a:ext cx="0" cy="409"/>
            </a:xfrm>
            <a:prstGeom prst="line">
              <a:avLst/>
            </a:prstGeom>
            <a:noFill/>
            <a:ln w="57150">
              <a:solidFill>
                <a:schemeClr val="folHlink"/>
              </a:solidFill>
              <a:round/>
              <a:headEnd/>
              <a:tailEnd/>
            </a:ln>
            <a:effectLst/>
          </p:spPr>
          <p:txBody>
            <a:bodyPr/>
            <a:lstStyle/>
            <a:p>
              <a:endParaRPr lang="en-US"/>
            </a:p>
          </p:txBody>
        </p:sp>
      </p:grpSp>
      <p:pic>
        <p:nvPicPr>
          <p:cNvPr id="11" name="Picture 16" descr="Vert_1"/>
          <p:cNvPicPr>
            <a:picLocks noChangeAspect="1" noChangeArrowheads="1"/>
          </p:cNvPicPr>
          <p:nvPr/>
        </p:nvPicPr>
        <p:blipFill>
          <a:blip r:embed="rId3" cstate="print"/>
          <a:srcRect l="23344" t="7341"/>
          <a:stretch>
            <a:fillRect/>
          </a:stretch>
        </p:blipFill>
        <p:spPr bwMode="auto">
          <a:xfrm rot="5400000">
            <a:off x="3183924" y="3520932"/>
            <a:ext cx="1494004" cy="2462268"/>
          </a:xfrm>
          <a:prstGeom prst="rect">
            <a:avLst/>
          </a:prstGeom>
          <a:noFill/>
          <a:ln w="9525">
            <a:noFill/>
            <a:miter lim="800000"/>
            <a:headEnd/>
            <a:tailEnd/>
          </a:ln>
        </p:spPr>
      </p:pic>
    </p:spTree>
    <p:extLst>
      <p:ext uri="{BB962C8B-B14F-4D97-AF65-F5344CB8AC3E}">
        <p14:creationId xmlns:p14="http://schemas.microsoft.com/office/powerpoint/2010/main" val="453223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Motivation </a:t>
            </a:r>
          </a:p>
        </p:txBody>
      </p:sp>
      <p:sp>
        <p:nvSpPr>
          <p:cNvPr id="3" name="Zástupný symbol pro datum 2"/>
          <p:cNvSpPr>
            <a:spLocks noGrp="1"/>
          </p:cNvSpPr>
          <p:nvPr>
            <p:ph type="dt" sz="half" idx="10"/>
          </p:nvPr>
        </p:nvSpPr>
        <p:spPr/>
        <p:txBody>
          <a:bodyPr/>
          <a:lstStyle/>
          <a:p>
            <a:fld id="{8E2A23D8-2FDB-4B59-894F-7C80B3390755}" type="datetime4">
              <a:rPr lang="en-US" smtClean="0"/>
              <a:t>August 3, 2018</a:t>
            </a:fld>
            <a:endParaRPr lang="en-US"/>
          </a:p>
        </p:txBody>
      </p:sp>
      <p:sp>
        <p:nvSpPr>
          <p:cNvPr id="4" name="Zástupný symbol pro zápatí 3"/>
          <p:cNvSpPr>
            <a:spLocks noGrp="1"/>
          </p:cNvSpPr>
          <p:nvPr>
            <p:ph type="ftr" sz="quarter" idx="11"/>
          </p:nvPr>
        </p:nvSpPr>
        <p:spPr>
          <a:xfrm>
            <a:off x="1225046" y="12393511"/>
            <a:ext cx="1290328" cy="128046"/>
          </a:xfrm>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2</a:t>
            </a:fld>
            <a:endParaRPr lang="en-US"/>
          </a:p>
        </p:txBody>
      </p:sp>
      <p:pic>
        <p:nvPicPr>
          <p:cNvPr id="7" name="Picture 6" descr="VÃ½sledek obrÃ¡zku pro pat a 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47" y="2027861"/>
            <a:ext cx="4155452" cy="4155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Ã½sledek obrÃ¡zku pro dalekohled dÄtskÃ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8510" y="3501008"/>
            <a:ext cx="1997914" cy="1997915"/>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sz="quarter" idx="1"/>
          </p:nvPr>
        </p:nvSpPr>
        <p:spPr>
          <a:xfrm>
            <a:off x="514035" y="1709665"/>
            <a:ext cx="8153400" cy="4903860"/>
          </a:xfrm>
        </p:spPr>
        <p:txBody>
          <a:bodyPr>
            <a:normAutofit fontScale="92500" lnSpcReduction="10000"/>
          </a:bodyPr>
          <a:lstStyle/>
          <a:p>
            <a:r>
              <a:rPr lang="en-US" sz="2800" dirty="0" smtClean="0"/>
              <a:t>How can team of experts in optics to help to PID by Cherenkov radiation detection? </a:t>
            </a:r>
            <a:endParaRPr lang="cs-CZ" sz="2800" dirty="0" smtClean="0"/>
          </a:p>
          <a:p>
            <a:endParaRPr lang="cs-CZ" sz="2800" dirty="0" smtClean="0"/>
          </a:p>
          <a:p>
            <a:endParaRPr lang="cs-CZ" sz="2800" dirty="0"/>
          </a:p>
          <a:p>
            <a:endParaRPr lang="cs-CZ" sz="2800" dirty="0" smtClean="0"/>
          </a:p>
          <a:p>
            <a:endParaRPr lang="cs-CZ" sz="2800" dirty="0"/>
          </a:p>
          <a:p>
            <a:endParaRPr lang="cs-CZ" sz="2800" dirty="0" smtClean="0"/>
          </a:p>
          <a:p>
            <a:endParaRPr lang="cs-CZ" sz="2800" dirty="0"/>
          </a:p>
          <a:p>
            <a:endParaRPr lang="cs-CZ" sz="2800" dirty="0" smtClean="0"/>
          </a:p>
          <a:p>
            <a:r>
              <a:rPr lang="en-US" sz="2800" dirty="0" smtClean="0"/>
              <a:t>What state-of-art optical el</a:t>
            </a:r>
            <a:r>
              <a:rPr lang="cs-CZ" sz="2800" dirty="0" smtClean="0"/>
              <a:t>e</a:t>
            </a:r>
            <a:r>
              <a:rPr lang="en-US" sz="2800" dirty="0" err="1" smtClean="0"/>
              <a:t>ments</a:t>
            </a:r>
            <a:r>
              <a:rPr lang="en-US" sz="2800" dirty="0" smtClean="0"/>
              <a:t> and methods can be implemented to Cherenkov detectors?</a:t>
            </a:r>
          </a:p>
          <a:p>
            <a:endParaRPr lang="en-US" dirty="0"/>
          </a:p>
        </p:txBody>
      </p:sp>
      <p:pic>
        <p:nvPicPr>
          <p:cNvPr id="16386" name="Picture 2" descr="VÃ½sledek obrÃ¡zku pro poÄÃ­taÄ dÄtskÃ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87" y="3895833"/>
            <a:ext cx="2512328" cy="16748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lupa dÄtsk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51303">
            <a:off x="1623370" y="2865553"/>
            <a:ext cx="1527629" cy="97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51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New gasses for RICH detectors</a:t>
            </a:r>
            <a:br>
              <a:rPr lang="en-US" dirty="0"/>
            </a:br>
            <a:endParaRPr lang="en-US" dirty="0"/>
          </a:p>
        </p:txBody>
      </p:sp>
      <p:sp>
        <p:nvSpPr>
          <p:cNvPr id="3" name="Zástupný symbol pro datum 2"/>
          <p:cNvSpPr>
            <a:spLocks noGrp="1"/>
          </p:cNvSpPr>
          <p:nvPr>
            <p:ph type="dt" sz="half" idx="10"/>
          </p:nvPr>
        </p:nvSpPr>
        <p:spPr/>
        <p:txBody>
          <a:bodyPr/>
          <a:lstStyle/>
          <a:p>
            <a:fld id="{5819BE27-5947-4EB3-926A-28C82878A9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20</a:t>
            </a:fld>
            <a:endParaRPr lang="en-US"/>
          </a:p>
        </p:txBody>
      </p:sp>
      <p:sp>
        <p:nvSpPr>
          <p:cNvPr id="6" name="Zástupný symbol pro obsah 5"/>
          <p:cNvSpPr>
            <a:spLocks noGrp="1"/>
          </p:cNvSpPr>
          <p:nvPr>
            <p:ph sz="quarter" idx="1"/>
          </p:nvPr>
        </p:nvSpPr>
        <p:spPr/>
        <p:txBody>
          <a:bodyPr>
            <a:normAutofit/>
          </a:bodyPr>
          <a:lstStyle/>
          <a:p>
            <a:r>
              <a:rPr lang="en-US" sz="2200" dirty="0" smtClean="0"/>
              <a:t>Search of  more </a:t>
            </a:r>
            <a:r>
              <a:rPr lang="en-US" sz="2200" dirty="0"/>
              <a:t>environmental </a:t>
            </a:r>
            <a:r>
              <a:rPr lang="en-US" sz="2200" dirty="0" smtClean="0"/>
              <a:t>friendly gasses than </a:t>
            </a:r>
            <a:r>
              <a:rPr lang="en-US" sz="2200" dirty="0" err="1" smtClean="0"/>
              <a:t>freons</a:t>
            </a:r>
            <a:endParaRPr lang="en-US" sz="2200" dirty="0" smtClean="0"/>
          </a:p>
          <a:p>
            <a:pPr lvl="1"/>
            <a:r>
              <a:rPr lang="cs-CZ" sz="1700" dirty="0" smtClean="0"/>
              <a:t>A</a:t>
            </a:r>
            <a:r>
              <a:rPr lang="en-US" sz="1700" dirty="0" smtClean="0"/>
              <a:t>.</a:t>
            </a:r>
            <a:r>
              <a:rPr lang="cs-CZ" sz="1700" dirty="0" err="1" smtClean="0"/>
              <a:t>H.Harvey</a:t>
            </a:r>
            <a:r>
              <a:rPr lang="en-US" sz="1700" baseline="30000" dirty="0" smtClean="0"/>
              <a:t>,</a:t>
            </a:r>
            <a:r>
              <a:rPr lang="en-US" sz="1700" dirty="0" smtClean="0"/>
              <a:t> </a:t>
            </a:r>
            <a:r>
              <a:rPr lang="cs-CZ" sz="1700" dirty="0" smtClean="0"/>
              <a:t>E</a:t>
            </a:r>
            <a:r>
              <a:rPr lang="en-US" sz="1700" dirty="0" smtClean="0"/>
              <a:t>. </a:t>
            </a:r>
            <a:r>
              <a:rPr lang="cs-CZ" sz="1700" dirty="0" err="1" smtClean="0"/>
              <a:t>Paulechka</a:t>
            </a:r>
            <a:r>
              <a:rPr lang="en-US" sz="1700" dirty="0" smtClean="0"/>
              <a:t>, </a:t>
            </a:r>
            <a:r>
              <a:rPr lang="cs-CZ" sz="1700" dirty="0" smtClean="0"/>
              <a:t>P</a:t>
            </a:r>
            <a:r>
              <a:rPr lang="en-US" sz="1700" dirty="0" smtClean="0"/>
              <a:t>.</a:t>
            </a:r>
            <a:r>
              <a:rPr lang="cs-CZ" sz="1700" dirty="0" err="1" smtClean="0"/>
              <a:t>F.Egan</a:t>
            </a:r>
            <a:r>
              <a:rPr lang="en-US" sz="1700" dirty="0" smtClean="0"/>
              <a:t>, </a:t>
            </a:r>
            <a:r>
              <a:rPr lang="cs-CZ" sz="1700" dirty="0" err="1"/>
              <a:t>Candidates</a:t>
            </a:r>
            <a:r>
              <a:rPr lang="cs-CZ" sz="1700" dirty="0"/>
              <a:t> to </a:t>
            </a:r>
            <a:r>
              <a:rPr lang="cs-CZ" sz="1700" dirty="0" err="1"/>
              <a:t>replace</a:t>
            </a:r>
            <a:r>
              <a:rPr lang="cs-CZ" sz="1700" dirty="0"/>
              <a:t> R-12 as a </a:t>
            </a:r>
            <a:r>
              <a:rPr lang="cs-CZ" sz="1700" dirty="0" err="1"/>
              <a:t>radiator</a:t>
            </a:r>
            <a:r>
              <a:rPr lang="cs-CZ" sz="1700" dirty="0"/>
              <a:t> </a:t>
            </a:r>
            <a:r>
              <a:rPr lang="cs-CZ" sz="1700" dirty="0" err="1"/>
              <a:t>gas</a:t>
            </a:r>
            <a:r>
              <a:rPr lang="cs-CZ" sz="1700" dirty="0"/>
              <a:t> in </a:t>
            </a:r>
            <a:r>
              <a:rPr lang="cs-CZ" sz="1700" dirty="0" err="1"/>
              <a:t>Cherenkov</a:t>
            </a:r>
            <a:r>
              <a:rPr lang="cs-CZ" sz="1700" dirty="0"/>
              <a:t> </a:t>
            </a:r>
            <a:r>
              <a:rPr lang="cs-CZ" sz="1700" dirty="0" err="1" smtClean="0"/>
              <a:t>detectors</a:t>
            </a:r>
            <a:r>
              <a:rPr lang="en-US" sz="1700" dirty="0" smtClean="0"/>
              <a:t>, NIMB,</a:t>
            </a:r>
            <a:r>
              <a:rPr lang="en-US" sz="1700" dirty="0"/>
              <a:t> </a:t>
            </a:r>
            <a:r>
              <a:rPr lang="en-US" sz="1700" b="1" dirty="0" smtClean="0"/>
              <a:t>42</a:t>
            </a:r>
            <a:r>
              <a:rPr lang="en-US" sz="1700" dirty="0" smtClean="0"/>
              <a:t>5</a:t>
            </a:r>
            <a:r>
              <a:rPr lang="en-US" sz="1700" dirty="0"/>
              <a:t>, 15 June 2018, </a:t>
            </a:r>
            <a:r>
              <a:rPr lang="en-US" sz="1700" dirty="0" smtClean="0"/>
              <a:t>38-42</a:t>
            </a:r>
          </a:p>
          <a:p>
            <a:pPr lvl="1"/>
            <a:r>
              <a:rPr lang="cs-CZ" sz="1700" dirty="0" err="1" smtClean="0"/>
              <a:t>N.Charitonidis</a:t>
            </a:r>
            <a:r>
              <a:rPr lang="en-US" sz="1700" dirty="0" smtClean="0"/>
              <a:t>, </a:t>
            </a:r>
            <a:r>
              <a:rPr lang="cs-CZ" sz="1700" dirty="0" err="1" smtClean="0"/>
              <a:t>Y.Karyotakis</a:t>
            </a:r>
            <a:r>
              <a:rPr lang="en-US" sz="1700" dirty="0" smtClean="0"/>
              <a:t>, </a:t>
            </a:r>
            <a:r>
              <a:rPr lang="cs-CZ" sz="1700" dirty="0" err="1" smtClean="0"/>
              <a:t>L.Gatignon</a:t>
            </a:r>
            <a:r>
              <a:rPr lang="en-US" sz="1700" dirty="0" smtClean="0"/>
              <a:t>, </a:t>
            </a:r>
            <a:r>
              <a:rPr lang="cs-CZ" sz="1700" dirty="0" err="1" smtClean="0"/>
              <a:t>Estimation</a:t>
            </a:r>
            <a:r>
              <a:rPr lang="cs-CZ" sz="1700" dirty="0" smtClean="0"/>
              <a:t> </a:t>
            </a:r>
            <a:r>
              <a:rPr lang="cs-CZ" sz="1700" dirty="0" err="1"/>
              <a:t>of</a:t>
            </a:r>
            <a:r>
              <a:rPr lang="cs-CZ" sz="1700" dirty="0"/>
              <a:t> </a:t>
            </a:r>
            <a:r>
              <a:rPr lang="cs-CZ" sz="1700" dirty="0" err="1"/>
              <a:t>the</a:t>
            </a:r>
            <a:r>
              <a:rPr lang="cs-CZ" sz="1700" dirty="0"/>
              <a:t> R134a </a:t>
            </a:r>
            <a:r>
              <a:rPr lang="cs-CZ" sz="1700" dirty="0" err="1"/>
              <a:t>gas</a:t>
            </a:r>
            <a:r>
              <a:rPr lang="cs-CZ" sz="1700" dirty="0"/>
              <a:t> </a:t>
            </a:r>
            <a:r>
              <a:rPr lang="cs-CZ" sz="1700" dirty="0" err="1"/>
              <a:t>refractive</a:t>
            </a:r>
            <a:r>
              <a:rPr lang="cs-CZ" sz="1700" dirty="0"/>
              <a:t> index </a:t>
            </a:r>
            <a:r>
              <a:rPr lang="cs-CZ" sz="1700" dirty="0" err="1"/>
              <a:t>for</a:t>
            </a:r>
            <a:r>
              <a:rPr lang="cs-CZ" sz="1700" dirty="0"/>
              <a:t> use as a </a:t>
            </a:r>
            <a:r>
              <a:rPr lang="cs-CZ" sz="1700" dirty="0" err="1"/>
              <a:t>Cherenkov</a:t>
            </a:r>
            <a:r>
              <a:rPr lang="cs-CZ" sz="1700" dirty="0"/>
              <a:t> </a:t>
            </a:r>
            <a:r>
              <a:rPr lang="cs-CZ" sz="1700" dirty="0" err="1"/>
              <a:t>radiator</a:t>
            </a:r>
            <a:r>
              <a:rPr lang="cs-CZ" sz="1700" dirty="0"/>
              <a:t>, </a:t>
            </a:r>
            <a:r>
              <a:rPr lang="cs-CZ" sz="1700" dirty="0" err="1"/>
              <a:t>using</a:t>
            </a:r>
            <a:r>
              <a:rPr lang="cs-CZ" sz="1700" dirty="0"/>
              <a:t> a </a:t>
            </a:r>
            <a:r>
              <a:rPr lang="cs-CZ" sz="1700" dirty="0" err="1"/>
              <a:t>high</a:t>
            </a:r>
            <a:r>
              <a:rPr lang="cs-CZ" sz="1700" dirty="0"/>
              <a:t> </a:t>
            </a:r>
            <a:r>
              <a:rPr lang="cs-CZ" sz="1700" dirty="0" err="1"/>
              <a:t>energy</a:t>
            </a:r>
            <a:r>
              <a:rPr lang="cs-CZ" sz="1700" dirty="0"/>
              <a:t> </a:t>
            </a:r>
            <a:r>
              <a:rPr lang="cs-CZ" sz="1700" dirty="0" err="1"/>
              <a:t>charged</a:t>
            </a:r>
            <a:r>
              <a:rPr lang="cs-CZ" sz="1700" dirty="0"/>
              <a:t> </a:t>
            </a:r>
            <a:r>
              <a:rPr lang="cs-CZ" sz="1700" dirty="0" err="1"/>
              <a:t>particle</a:t>
            </a:r>
            <a:r>
              <a:rPr lang="cs-CZ" sz="1700" dirty="0"/>
              <a:t> </a:t>
            </a:r>
            <a:r>
              <a:rPr lang="cs-CZ" sz="1700" dirty="0" err="1" smtClean="0"/>
              <a:t>beam</a:t>
            </a:r>
            <a:r>
              <a:rPr lang="en-US" sz="1700" dirty="0" smtClean="0"/>
              <a:t>, NIMB, </a:t>
            </a:r>
            <a:r>
              <a:rPr lang="en-US" sz="1700" b="1" dirty="0" smtClean="0"/>
              <a:t>4</a:t>
            </a:r>
            <a:r>
              <a:rPr lang="fr-FR" sz="1700" b="1" dirty="0" smtClean="0"/>
              <a:t>10</a:t>
            </a:r>
            <a:r>
              <a:rPr lang="fr-FR" sz="1700" dirty="0"/>
              <a:t>, 1 November 2017, </a:t>
            </a:r>
            <a:r>
              <a:rPr lang="fr-FR" sz="1700" dirty="0" smtClean="0"/>
              <a:t>134-138</a:t>
            </a:r>
          </a:p>
          <a:p>
            <a:endParaRPr lang="fr-FR" sz="2200" dirty="0" smtClean="0"/>
          </a:p>
          <a:p>
            <a:r>
              <a:rPr lang="fr-FR" sz="2200" dirty="0" smtClean="0"/>
              <a:t>But C</a:t>
            </a:r>
            <a:r>
              <a:rPr lang="fr-FR" sz="2200" baseline="-25000" dirty="0" smtClean="0"/>
              <a:t>4</a:t>
            </a:r>
            <a:r>
              <a:rPr lang="fr-FR" sz="2200" dirty="0" smtClean="0"/>
              <a:t>F</a:t>
            </a:r>
            <a:r>
              <a:rPr lang="fr-FR" sz="2200" baseline="-25000" dirty="0" smtClean="0"/>
              <a:t>10</a:t>
            </a:r>
            <a:r>
              <a:rPr lang="fr-FR" sz="2200" dirty="0" smtClean="0"/>
              <a:t> still will be avialble</a:t>
            </a:r>
            <a:endParaRPr lang="en-US" sz="2200" dirty="0"/>
          </a:p>
          <a:p>
            <a:endParaRPr lang="en-US" dirty="0"/>
          </a:p>
        </p:txBody>
      </p:sp>
    </p:spTree>
    <p:extLst>
      <p:ext uri="{BB962C8B-B14F-4D97-AF65-F5344CB8AC3E}">
        <p14:creationId xmlns:p14="http://schemas.microsoft.com/office/powerpoint/2010/main" val="1656985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normAutofit fontScale="90000"/>
          </a:bodyPr>
          <a:lstStyle/>
          <a:p>
            <a:r>
              <a:rPr lang="en-US" dirty="0"/>
              <a:t/>
            </a:r>
            <a:br>
              <a:rPr lang="en-US" dirty="0"/>
            </a:br>
            <a:endParaRPr lang="en-US" dirty="0" smtClean="0"/>
          </a:p>
        </p:txBody>
      </p:sp>
      <p:sp>
        <p:nvSpPr>
          <p:cNvPr id="6147" name="Zástupný symbol pro obsah 2"/>
          <p:cNvSpPr>
            <a:spLocks noGrp="1"/>
          </p:cNvSpPr>
          <p:nvPr>
            <p:ph idx="1"/>
          </p:nvPr>
        </p:nvSpPr>
        <p:spPr/>
        <p:txBody>
          <a:bodyPr>
            <a:normAutofit fontScale="25000" lnSpcReduction="20000"/>
          </a:bodyPr>
          <a:lstStyle/>
          <a:p>
            <a:r>
              <a:rPr lang="en-US" sz="8000" dirty="0" smtClean="0"/>
              <a:t>Accurate </a:t>
            </a:r>
            <a:r>
              <a:rPr lang="en-US" sz="8000" dirty="0"/>
              <a:t>knowledge of refractive index of C</a:t>
            </a:r>
            <a:r>
              <a:rPr lang="en-US" sz="8000" baseline="-25000" dirty="0"/>
              <a:t>4</a:t>
            </a:r>
            <a:r>
              <a:rPr lang="en-US" sz="8000" dirty="0"/>
              <a:t>F</a:t>
            </a:r>
            <a:r>
              <a:rPr lang="en-US" sz="8000" baseline="-25000" dirty="0"/>
              <a:t>10</a:t>
            </a:r>
            <a:r>
              <a:rPr lang="en-US" sz="8000" dirty="0"/>
              <a:t>, with accuracy of better than </a:t>
            </a:r>
            <a:r>
              <a:rPr lang="en-US" sz="8000" dirty="0" smtClean="0"/>
              <a:t>10</a:t>
            </a:r>
            <a:r>
              <a:rPr lang="en-US" sz="8000" baseline="30000" dirty="0" smtClean="0"/>
              <a:t>-5</a:t>
            </a:r>
            <a:r>
              <a:rPr lang="en-US" sz="8000" dirty="0" smtClean="0"/>
              <a:t>, </a:t>
            </a:r>
            <a:r>
              <a:rPr lang="en-US" sz="8000" dirty="0"/>
              <a:t>is essential for the particle identification. </a:t>
            </a:r>
            <a:endParaRPr lang="en-US" sz="8000" dirty="0" smtClean="0"/>
          </a:p>
          <a:p>
            <a:r>
              <a:rPr lang="en-US" sz="8000" dirty="0" smtClean="0"/>
              <a:t>It can be calculated from data analysis, but on-line measurement can react immediately for changes of n</a:t>
            </a:r>
            <a:endParaRPr lang="en-US" sz="8000" dirty="0" smtClean="0"/>
          </a:p>
          <a:p>
            <a:r>
              <a:rPr lang="en-US" sz="8000" dirty="0" smtClean="0"/>
              <a:t>Refractive index depends </a:t>
            </a:r>
            <a:endParaRPr lang="en-US" sz="8000" dirty="0" smtClean="0"/>
          </a:p>
          <a:p>
            <a:pPr marL="0" indent="0">
              <a:buNone/>
            </a:pPr>
            <a:r>
              <a:rPr lang="en-US" sz="8000" dirty="0"/>
              <a:t> </a:t>
            </a:r>
            <a:r>
              <a:rPr lang="en-US" sz="8000" dirty="0" smtClean="0"/>
              <a:t>    </a:t>
            </a:r>
            <a:r>
              <a:rPr lang="en-US" sz="8000" dirty="0" smtClean="0"/>
              <a:t>on gas </a:t>
            </a:r>
            <a:r>
              <a:rPr lang="en-US" sz="8000" dirty="0" smtClean="0"/>
              <a:t>density and varies with</a:t>
            </a:r>
          </a:p>
          <a:p>
            <a:pPr lvl="1"/>
            <a:r>
              <a:rPr lang="en-US" sz="8000" dirty="0" smtClean="0"/>
              <a:t> temperature</a:t>
            </a:r>
          </a:p>
          <a:p>
            <a:pPr lvl="1"/>
            <a:r>
              <a:rPr lang="en-US" sz="8000" dirty="0"/>
              <a:t>pressure</a:t>
            </a:r>
          </a:p>
          <a:p>
            <a:pPr lvl="1"/>
            <a:r>
              <a:rPr lang="en-US" sz="8000" dirty="0" smtClean="0"/>
              <a:t>gas composition</a:t>
            </a:r>
          </a:p>
          <a:p>
            <a:pPr lvl="1"/>
            <a:endParaRPr lang="en-US" dirty="0"/>
          </a:p>
          <a:p>
            <a:pPr lvl="1"/>
            <a:endParaRPr lang="en-US" dirty="0" smtClean="0"/>
          </a:p>
          <a:p>
            <a:pPr marL="274320" lvl="1" indent="0">
              <a:buNone/>
            </a:pPr>
            <a:endParaRPr lang="en-US" b="1" dirty="0" smtClean="0"/>
          </a:p>
          <a:p>
            <a:pPr marL="274320" lvl="1" indent="0">
              <a:buNone/>
            </a:pPr>
            <a:endParaRPr lang="en-US" sz="3200" dirty="0" smtClean="0"/>
          </a:p>
          <a:p>
            <a:pPr marL="274320" lvl="1" indent="0">
              <a:buNone/>
            </a:pPr>
            <a:endParaRPr lang="en-US" sz="3200" dirty="0"/>
          </a:p>
          <a:p>
            <a:pPr marL="274320" lvl="1" indent="0">
              <a:buNone/>
            </a:pPr>
            <a:endParaRPr lang="en-US" dirty="0" smtClean="0"/>
          </a:p>
          <a:p>
            <a:pPr lvl="1"/>
            <a:endParaRPr lang="en-US" dirty="0"/>
          </a:p>
          <a:p>
            <a:pPr lvl="1"/>
            <a:endParaRPr lang="en-US" dirty="0"/>
          </a:p>
          <a:p>
            <a:pPr marL="365760" lvl="1" indent="0">
              <a:buNone/>
            </a:pPr>
            <a:endParaRPr lang="en-US" sz="4200" dirty="0" smtClean="0"/>
          </a:p>
          <a:p>
            <a:pPr marL="365760" lvl="1" indent="0">
              <a:buNone/>
            </a:pPr>
            <a:r>
              <a:rPr lang="en-US" sz="7400" dirty="0" smtClean="0">
                <a:solidFill>
                  <a:srgbClr val="50851F"/>
                </a:solidFill>
              </a:rPr>
              <a:t>change of n is about 6∙10</a:t>
            </a:r>
            <a:r>
              <a:rPr lang="en-US" sz="7400" baseline="30000" dirty="0" smtClean="0">
                <a:solidFill>
                  <a:srgbClr val="50851F"/>
                </a:solidFill>
              </a:rPr>
              <a:t>-6   </a:t>
            </a:r>
            <a:r>
              <a:rPr lang="en-US" sz="7400" dirty="0" smtClean="0">
                <a:solidFill>
                  <a:srgbClr val="50851F"/>
                </a:solidFill>
              </a:rPr>
              <a:t>1/K</a:t>
            </a:r>
          </a:p>
          <a:p>
            <a:pPr lvl="1"/>
            <a:endParaRPr lang="en-US" dirty="0" smtClean="0"/>
          </a:p>
          <a:p>
            <a:endParaRPr lang="en-US" dirty="0" smtClean="0"/>
          </a:p>
          <a:p>
            <a:pPr eaLnBrk="1" hangingPunct="1"/>
            <a:endParaRPr lang="en-US" dirty="0" smtClean="0"/>
          </a:p>
        </p:txBody>
      </p:sp>
      <p:sp>
        <p:nvSpPr>
          <p:cNvPr id="4" name="Zástupný symbol pro zápatí 3"/>
          <p:cNvSpPr>
            <a:spLocks noGrp="1"/>
          </p:cNvSpPr>
          <p:nvPr>
            <p:ph type="ftr" sz="quarter" idx="11"/>
          </p:nvPr>
        </p:nvSpPr>
        <p:spPr/>
        <p:txBody>
          <a:bodyPr/>
          <a:lstStyle/>
          <a:p>
            <a:pPr>
              <a:defRPr/>
            </a:pPr>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pPr>
              <a:defRPr/>
            </a:pPr>
            <a:fld id="{487AFEA1-198D-407F-B912-4C9AA9F59D57}" type="slidenum">
              <a:rPr lang="en-US"/>
              <a:pPr>
                <a:defRPr/>
              </a:pPr>
              <a:t>21</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636" y="2639530"/>
            <a:ext cx="4424720" cy="294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kt 1"/>
          <p:cNvGraphicFramePr>
            <a:graphicFrameLocks noChangeAspect="1"/>
          </p:cNvGraphicFramePr>
          <p:nvPr>
            <p:extLst>
              <p:ext uri="{D42A27DB-BD31-4B8C-83A1-F6EECF244321}">
                <p14:modId xmlns:p14="http://schemas.microsoft.com/office/powerpoint/2010/main" val="1736187955"/>
              </p:ext>
            </p:extLst>
          </p:nvPr>
        </p:nvGraphicFramePr>
        <p:xfrm>
          <a:off x="642497" y="4446404"/>
          <a:ext cx="3476071" cy="368792"/>
        </p:xfrm>
        <a:graphic>
          <a:graphicData uri="http://schemas.openxmlformats.org/presentationml/2006/ole">
            <mc:AlternateContent xmlns:mc="http://schemas.openxmlformats.org/markup-compatibility/2006">
              <mc:Choice xmlns:v="urn:schemas-microsoft-com:vml" Requires="v">
                <p:oleObj spid="_x0000_s18479" name="Rovnice" r:id="rId4" imgW="1650960" imgH="203040" progId="Equation.3">
                  <p:embed/>
                </p:oleObj>
              </mc:Choice>
              <mc:Fallback>
                <p:oleObj name="Rovnice" r:id="rId4" imgW="1650960" imgH="203040" progId="Equation.3">
                  <p:embed/>
                  <p:pic>
                    <p:nvPicPr>
                      <p:cNvPr id="0" name=""/>
                      <p:cNvPicPr>
                        <a:picLocks noChangeAspect="1" noChangeArrowheads="1"/>
                      </p:cNvPicPr>
                      <p:nvPr/>
                    </p:nvPicPr>
                    <p:blipFill>
                      <a:blip r:embed="rId5"/>
                      <a:srcRect/>
                      <a:stretch>
                        <a:fillRect/>
                      </a:stretch>
                    </p:blipFill>
                    <p:spPr bwMode="auto">
                      <a:xfrm>
                        <a:off x="642497" y="4446404"/>
                        <a:ext cx="3476071" cy="368792"/>
                      </a:xfrm>
                      <a:prstGeom prst="rect">
                        <a:avLst/>
                      </a:prstGeom>
                      <a:noFill/>
                      <a:extLst/>
                    </p:spPr>
                  </p:pic>
                </p:oleObj>
              </mc:Fallback>
            </mc:AlternateContent>
          </a:graphicData>
        </a:graphic>
      </p:graphicFrame>
      <p:sp>
        <p:nvSpPr>
          <p:cNvPr id="3" name="Zástupný symbol pro datum 2"/>
          <p:cNvSpPr>
            <a:spLocks noGrp="1"/>
          </p:cNvSpPr>
          <p:nvPr>
            <p:ph type="dt" sz="half" idx="10"/>
          </p:nvPr>
        </p:nvSpPr>
        <p:spPr/>
        <p:txBody>
          <a:bodyPr/>
          <a:lstStyle/>
          <a:p>
            <a:fld id="{28A4B5AB-B2DB-4456-AD37-B4B2B698E54E}" type="datetime4">
              <a:rPr lang="en-US" smtClean="0"/>
              <a:t>August 3, 2018</a:t>
            </a:fld>
            <a:endParaRPr lang="en-US"/>
          </a:p>
        </p:txBody>
      </p:sp>
      <p:sp>
        <p:nvSpPr>
          <p:cNvPr id="8" name="TextovéPole 7"/>
          <p:cNvSpPr txBox="1"/>
          <p:nvPr/>
        </p:nvSpPr>
        <p:spPr>
          <a:xfrm>
            <a:off x="5056196" y="5733201"/>
            <a:ext cx="2278381" cy="369332"/>
          </a:xfrm>
          <a:prstGeom prst="rect">
            <a:avLst/>
          </a:prstGeom>
          <a:noFill/>
        </p:spPr>
        <p:txBody>
          <a:bodyPr wrap="none" rtlCol="0">
            <a:spAutoFit/>
          </a:bodyPr>
          <a:lstStyle/>
          <a:p>
            <a:r>
              <a:rPr lang="en-US" dirty="0" smtClean="0"/>
              <a:t>(n-1) ∙10</a:t>
            </a:r>
            <a:r>
              <a:rPr lang="en-US" baseline="30000" dirty="0" smtClean="0"/>
              <a:t>-6</a:t>
            </a:r>
            <a:r>
              <a:rPr lang="en-US" dirty="0" smtClean="0"/>
              <a:t> for 200 nm</a:t>
            </a:r>
            <a:endParaRPr lang="en-US" dirty="0"/>
          </a:p>
        </p:txBody>
      </p:sp>
      <p:sp>
        <p:nvSpPr>
          <p:cNvPr id="12" name="TextovéPole 11"/>
          <p:cNvSpPr txBox="1"/>
          <p:nvPr/>
        </p:nvSpPr>
        <p:spPr>
          <a:xfrm rot="16200000">
            <a:off x="3184719" y="3951157"/>
            <a:ext cx="2211055" cy="369332"/>
          </a:xfrm>
          <a:prstGeom prst="rect">
            <a:avLst/>
          </a:prstGeom>
          <a:noFill/>
        </p:spPr>
        <p:txBody>
          <a:bodyPr wrap="none" rtlCol="0">
            <a:spAutoFit/>
          </a:bodyPr>
          <a:lstStyle/>
          <a:p>
            <a:r>
              <a:rPr lang="en-US" dirty="0" smtClean="0"/>
              <a:t>(n-1) ∙10</a:t>
            </a:r>
            <a:r>
              <a:rPr lang="en-US" baseline="30000" dirty="0" smtClean="0"/>
              <a:t>-6</a:t>
            </a:r>
            <a:r>
              <a:rPr lang="en-US" dirty="0" smtClean="0"/>
              <a:t> for 310 nm</a:t>
            </a:r>
            <a:endParaRPr lang="en-US" dirty="0"/>
          </a:p>
        </p:txBody>
      </p:sp>
      <p:sp>
        <p:nvSpPr>
          <p:cNvPr id="13" name="Nadpis 1"/>
          <p:cNvSpPr txBox="1">
            <a:spLocks/>
          </p:cNvSpPr>
          <p:nvPr/>
        </p:nvSpPr>
        <p:spPr>
          <a:xfrm>
            <a:off x="845632" y="152303"/>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mtClean="0"/>
              <a:t>Refractive index measurement</a:t>
            </a:r>
            <a:endParaRPr lang="en-US" dirty="0"/>
          </a:p>
        </p:txBody>
      </p:sp>
    </p:spTree>
    <p:extLst>
      <p:ext uri="{BB962C8B-B14F-4D97-AF65-F5344CB8AC3E}">
        <p14:creationId xmlns:p14="http://schemas.microsoft.com/office/powerpoint/2010/main" val="582993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755576" y="476672"/>
            <a:ext cx="8153400" cy="990600"/>
          </a:xfrm>
        </p:spPr>
        <p:txBody>
          <a:bodyPr>
            <a:normAutofit fontScale="90000"/>
          </a:bodyPr>
          <a:lstStyle/>
          <a:p>
            <a:r>
              <a:rPr lang="en-GB" dirty="0" smtClean="0">
                <a:solidFill>
                  <a:schemeClr val="tx1"/>
                </a:solidFill>
              </a:rPr>
              <a:t>C</a:t>
            </a:r>
            <a:r>
              <a:rPr lang="en-GB" baseline="-25000" dirty="0" smtClean="0">
                <a:solidFill>
                  <a:schemeClr val="tx1"/>
                </a:solidFill>
              </a:rPr>
              <a:t>4</a:t>
            </a:r>
            <a:r>
              <a:rPr lang="en-GB" dirty="0" smtClean="0">
                <a:solidFill>
                  <a:schemeClr val="tx1"/>
                </a:solidFill>
              </a:rPr>
              <a:t>F</a:t>
            </a:r>
            <a:r>
              <a:rPr lang="en-GB" baseline="-25000" dirty="0" smtClean="0">
                <a:solidFill>
                  <a:schemeClr val="tx1"/>
                </a:solidFill>
              </a:rPr>
              <a:t>10</a:t>
            </a:r>
            <a:r>
              <a:rPr lang="en-US" dirty="0">
                <a:solidFill>
                  <a:schemeClr val="tx1"/>
                </a:solidFill>
                <a:cs typeface="Arial" panose="020B0604020202020204" pitchFamily="34" charset="0"/>
              </a:rPr>
              <a:t> refractive index </a:t>
            </a:r>
            <a:r>
              <a:rPr lang="en-GB" baseline="-25000" dirty="0">
                <a:solidFill>
                  <a:schemeClr val="tx1"/>
                </a:solidFill>
              </a:rPr>
              <a:t/>
            </a:r>
            <a:br>
              <a:rPr lang="en-GB" baseline="-25000" dirty="0">
                <a:solidFill>
                  <a:schemeClr val="tx1"/>
                </a:solidFill>
              </a:rPr>
            </a:br>
            <a:endParaRPr lang="en-US" dirty="0" smtClean="0">
              <a:solidFill>
                <a:schemeClr val="tx1"/>
              </a:solidFill>
            </a:endParaRPr>
          </a:p>
        </p:txBody>
      </p:sp>
      <p:pic>
        <p:nvPicPr>
          <p:cNvPr id="8195" name="Zástupný symbol pro obsah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51520" y="1340768"/>
            <a:ext cx="4997565" cy="3744416"/>
          </a:xfrm>
        </p:spPr>
      </p:pic>
      <p:sp>
        <p:nvSpPr>
          <p:cNvPr id="6" name="Zástupný symbol pro obsah 5"/>
          <p:cNvSpPr>
            <a:spLocks noGrp="1"/>
          </p:cNvSpPr>
          <p:nvPr>
            <p:ph sz="quarter" idx="2"/>
          </p:nvPr>
        </p:nvSpPr>
        <p:spPr>
          <a:xfrm>
            <a:off x="5257800" y="1661342"/>
            <a:ext cx="3886200" cy="2559746"/>
          </a:xfrm>
        </p:spPr>
        <p:txBody>
          <a:bodyPr>
            <a:normAutofit lnSpcReduction="10000"/>
          </a:bodyPr>
          <a:lstStyle/>
          <a:p>
            <a:r>
              <a:rPr lang="en-US" sz="2000" dirty="0" smtClean="0"/>
              <a:t>Effective index </a:t>
            </a:r>
          </a:p>
          <a:p>
            <a:pPr lvl="1"/>
            <a:r>
              <a:rPr lang="en-US" sz="2000" dirty="0" err="1" smtClean="0"/>
              <a:t>CsI</a:t>
            </a:r>
            <a:r>
              <a:rPr lang="cs-CZ" sz="2000" dirty="0" smtClean="0"/>
              <a:t>      </a:t>
            </a:r>
            <a:r>
              <a:rPr lang="en-US" sz="2000" dirty="0" smtClean="0"/>
              <a:t> 0.00152</a:t>
            </a:r>
          </a:p>
          <a:p>
            <a:pPr lvl="1"/>
            <a:r>
              <a:rPr lang="en-US" sz="2000" dirty="0" smtClean="0"/>
              <a:t>PMT </a:t>
            </a:r>
            <a:r>
              <a:rPr lang="cs-CZ" sz="2000" dirty="0" smtClean="0"/>
              <a:t>    </a:t>
            </a:r>
            <a:r>
              <a:rPr lang="en-US" sz="2000" dirty="0" smtClean="0"/>
              <a:t>0.00134</a:t>
            </a:r>
          </a:p>
          <a:p>
            <a:r>
              <a:rPr lang="en-US" sz="2000" dirty="0" smtClean="0"/>
              <a:t>From </a:t>
            </a:r>
            <a:r>
              <a:rPr lang="en-US" sz="2000" dirty="0"/>
              <a:t>knowledge of refractive index in 632 nm </a:t>
            </a:r>
            <a:r>
              <a:rPr lang="en-US" sz="2000" dirty="0"/>
              <a:t>(</a:t>
            </a:r>
            <a:r>
              <a:rPr lang="en-US" sz="2000" dirty="0" smtClean="0"/>
              <a:t>He-Ne laser) we </a:t>
            </a:r>
            <a:r>
              <a:rPr lang="en-US" sz="2000" dirty="0"/>
              <a:t>can receive indexes for </a:t>
            </a:r>
            <a:r>
              <a:rPr lang="en-US" sz="2000" dirty="0" err="1"/>
              <a:t>CsI</a:t>
            </a:r>
            <a:r>
              <a:rPr lang="en-US" sz="2000" dirty="0"/>
              <a:t> and PMT  from Gladstone-Dale equation</a:t>
            </a:r>
          </a:p>
          <a:p>
            <a:endParaRPr lang="en-US" dirty="0"/>
          </a:p>
        </p:txBody>
      </p:sp>
      <p:sp>
        <p:nvSpPr>
          <p:cNvPr id="4" name="Zástupný symbol pro zápatí 3"/>
          <p:cNvSpPr>
            <a:spLocks noGrp="1"/>
          </p:cNvSpPr>
          <p:nvPr>
            <p:ph type="ftr" sz="quarter" idx="17"/>
          </p:nvPr>
        </p:nvSpPr>
        <p:spPr/>
        <p:txBody>
          <a:bodyPr/>
          <a:lstStyle/>
          <a:p>
            <a:pPr>
              <a:defRPr/>
            </a:pPr>
            <a:r>
              <a:rPr lang="en-US" smtClean="0"/>
              <a:t>RICH 2018</a:t>
            </a:r>
            <a:endParaRPr lang="en-US"/>
          </a:p>
        </p:txBody>
      </p:sp>
      <p:graphicFrame>
        <p:nvGraphicFramePr>
          <p:cNvPr id="7" name="Objekt 6"/>
          <p:cNvGraphicFramePr>
            <a:graphicFrameLocks noChangeAspect="1"/>
          </p:cNvGraphicFramePr>
          <p:nvPr>
            <p:extLst>
              <p:ext uri="{D42A27DB-BD31-4B8C-83A1-F6EECF244321}">
                <p14:modId xmlns:p14="http://schemas.microsoft.com/office/powerpoint/2010/main" val="709526729"/>
              </p:ext>
            </p:extLst>
          </p:nvPr>
        </p:nvGraphicFramePr>
        <p:xfrm>
          <a:off x="1619672" y="5229200"/>
          <a:ext cx="3168352" cy="859860"/>
        </p:xfrm>
        <a:graphic>
          <a:graphicData uri="http://schemas.openxmlformats.org/presentationml/2006/ole">
            <mc:AlternateContent xmlns:mc="http://schemas.openxmlformats.org/markup-compatibility/2006">
              <mc:Choice xmlns:v="urn:schemas-microsoft-com:vml" Requires="v">
                <p:oleObj spid="_x0000_s22562" name="Rovnice" r:id="rId4" imgW="1638000" imgH="431640" progId="Equation.3">
                  <p:embed/>
                </p:oleObj>
              </mc:Choice>
              <mc:Fallback>
                <p:oleObj name="Rovnice" r:id="rId4" imgW="1638000" imgH="431640" progId="Equation.3">
                  <p:embed/>
                  <p:pic>
                    <p:nvPicPr>
                      <p:cNvPr id="0" name=""/>
                      <p:cNvPicPr>
                        <a:picLocks noChangeAspect="1" noChangeArrowheads="1"/>
                      </p:cNvPicPr>
                      <p:nvPr/>
                    </p:nvPicPr>
                    <p:blipFill>
                      <a:blip r:embed="rId5"/>
                      <a:srcRect/>
                      <a:stretch>
                        <a:fillRect/>
                      </a:stretch>
                    </p:blipFill>
                    <p:spPr bwMode="auto">
                      <a:xfrm>
                        <a:off x="1619672" y="5229200"/>
                        <a:ext cx="3168352" cy="859860"/>
                      </a:xfrm>
                      <a:prstGeom prst="rect">
                        <a:avLst/>
                      </a:prstGeom>
                      <a:noFill/>
                      <a:ln>
                        <a:noFill/>
                      </a:ln>
                    </p:spPr>
                  </p:pic>
                </p:oleObj>
              </mc:Fallback>
            </mc:AlternateContent>
          </a:graphicData>
        </a:graphic>
      </p:graphicFrame>
      <mc:AlternateContent xmlns:mc="http://schemas.openxmlformats.org/markup-compatibility/2006">
        <mc:Choice xmlns:a14="http://schemas.microsoft.com/office/drawing/2010/main" Requires="a14">
          <p:sp>
            <p:nvSpPr>
              <p:cNvPr id="9" name="TextovéPole 8"/>
              <p:cNvSpPr txBox="1"/>
              <p:nvPr/>
            </p:nvSpPr>
            <p:spPr>
              <a:xfrm>
                <a:off x="5500605" y="4434484"/>
                <a:ext cx="2894175" cy="6841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a:rPr>
                            <m:t>𝑛</m:t>
                          </m:r>
                          <m:r>
                            <a:rPr lang="cs-CZ" b="0" i="1" baseline="-25000" smtClean="0">
                              <a:latin typeface="Cambria Math"/>
                            </a:rPr>
                            <m:t>1</m:t>
                          </m:r>
                          <m:r>
                            <a:rPr lang="en-US" i="1">
                              <a:latin typeface="Cambria Math"/>
                            </a:rPr>
                            <m:t>−1</m:t>
                          </m:r>
                        </m:num>
                        <m:den>
                          <m:r>
                            <a:rPr lang="en-US" b="0" i="1" smtClean="0">
                              <a:latin typeface="Cambria Math"/>
                            </a:rPr>
                            <m:t>𝑛</m:t>
                          </m:r>
                          <m:r>
                            <a:rPr lang="en-US" b="0" i="1" baseline="-25000" smtClean="0">
                              <a:latin typeface="Cambria Math"/>
                            </a:rPr>
                            <m:t>2</m:t>
                          </m:r>
                          <m:r>
                            <a:rPr lang="en-US" b="0" i="1" smtClean="0">
                              <a:latin typeface="Cambria Math"/>
                            </a:rPr>
                            <m:t>−1</m:t>
                          </m:r>
                        </m:den>
                      </m:f>
                      <m:r>
                        <a:rPr lang="en-US" b="0" i="1" smtClean="0">
                          <a:latin typeface="Cambria Math"/>
                        </a:rPr>
                        <m:t>=</m:t>
                      </m:r>
                      <m:f>
                        <m:fPr>
                          <m:ctrlPr>
                            <a:rPr lang="en-US" b="0" i="1" smtClean="0">
                              <a:latin typeface="Cambria Math" panose="02040503050406030204" pitchFamily="18" charset="0"/>
                            </a:rPr>
                          </m:ctrlPr>
                        </m:fPr>
                        <m:num>
                          <m:r>
                            <m:rPr>
                              <m:nor/>
                            </m:rPr>
                            <a:rPr lang="el-GR" b="0" smtClean="0">
                              <a:latin typeface="Cambria Math"/>
                              <a:ea typeface="Cambria Math"/>
                            </a:rPr>
                            <m:t>ρ</m:t>
                          </m:r>
                          <m:r>
                            <a:rPr lang="en-US" b="0" i="1" baseline="-25000" smtClean="0">
                              <a:latin typeface="Cambria Math"/>
                              <a:ea typeface="Cambria Math"/>
                            </a:rPr>
                            <m:t>1</m:t>
                          </m:r>
                        </m:num>
                        <m:den>
                          <m:r>
                            <a:rPr lang="en-US" b="0" i="1" smtClean="0">
                              <a:latin typeface="Cambria Math"/>
                              <a:ea typeface="Cambria Math"/>
                            </a:rPr>
                            <m:t>𝜚</m:t>
                          </m:r>
                          <m:r>
                            <a:rPr lang="en-US" b="0" i="1" baseline="-25000" smtClean="0">
                              <a:latin typeface="Cambria Math"/>
                              <a:ea typeface="Cambria Math"/>
                            </a:rPr>
                            <m:t>2</m:t>
                          </m:r>
                        </m:den>
                      </m:f>
                    </m:oMath>
                  </m:oMathPara>
                </a14:m>
                <a:endParaRPr lang="en-US" dirty="0"/>
              </a:p>
            </p:txBody>
          </p:sp>
        </mc:Choice>
        <mc:Fallback>
          <p:sp>
            <p:nvSpPr>
              <p:cNvPr id="9" name="TextovéPole 8"/>
              <p:cNvSpPr txBox="1">
                <a:spLocks noRot="1" noChangeAspect="1" noMove="1" noResize="1" noEditPoints="1" noAdjustHandles="1" noChangeArrowheads="1" noChangeShapeType="1" noTextEdit="1"/>
              </p:cNvSpPr>
              <p:nvPr/>
            </p:nvSpPr>
            <p:spPr>
              <a:xfrm>
                <a:off x="5500605" y="4434484"/>
                <a:ext cx="2894175" cy="684162"/>
              </a:xfrm>
              <a:prstGeom prst="rect">
                <a:avLst/>
              </a:prstGeom>
              <a:blipFill rotWithShape="0">
                <a:blip r:embed="rId6"/>
                <a:stretch>
                  <a:fillRect/>
                </a:stretch>
              </a:blipFill>
            </p:spPr>
            <p:txBody>
              <a:bodyPr/>
              <a:lstStyle/>
              <a:p>
                <a:r>
                  <a:rPr lang="en-US">
                    <a:noFill/>
                  </a:rPr>
                  <a:t> </a:t>
                </a:r>
              </a:p>
            </p:txBody>
          </p:sp>
        </mc:Fallback>
      </mc:AlternateContent>
      <p:sp>
        <p:nvSpPr>
          <p:cNvPr id="3" name="Zástupný symbol pro datum 2"/>
          <p:cNvSpPr>
            <a:spLocks noGrp="1"/>
          </p:cNvSpPr>
          <p:nvPr>
            <p:ph type="dt" sz="half" idx="15"/>
          </p:nvPr>
        </p:nvSpPr>
        <p:spPr/>
        <p:txBody>
          <a:bodyPr/>
          <a:lstStyle/>
          <a:p>
            <a:fld id="{DDFD03CF-BA2C-4BA2-96BC-2727BCBBC89D}" type="datetime4">
              <a:rPr lang="en-US" smtClean="0"/>
              <a:t>August 3, 2018</a:t>
            </a:fld>
            <a:endParaRPr lang="en-US"/>
          </a:p>
        </p:txBody>
      </p:sp>
      <p:sp>
        <p:nvSpPr>
          <p:cNvPr id="5" name="Zástupný symbol pro číslo snímku 4"/>
          <p:cNvSpPr>
            <a:spLocks noGrp="1"/>
          </p:cNvSpPr>
          <p:nvPr>
            <p:ph type="sldNum" sz="quarter" idx="16"/>
          </p:nvPr>
        </p:nvSpPr>
        <p:spPr/>
        <p:txBody>
          <a:bodyPr>
            <a:normAutofit fontScale="85000" lnSpcReduction="20000"/>
          </a:bodyPr>
          <a:lstStyle/>
          <a:p>
            <a:fld id="{90D7A542-B47A-47AE-871E-DCF552FE1ED8}" type="slidenum">
              <a:rPr lang="en-US" smtClean="0"/>
              <a:t>22</a:t>
            </a:fld>
            <a:endParaRPr lang="en-US"/>
          </a:p>
        </p:txBody>
      </p:sp>
    </p:spTree>
    <p:extLst>
      <p:ext uri="{BB962C8B-B14F-4D97-AF65-F5344CB8AC3E}">
        <p14:creationId xmlns:p14="http://schemas.microsoft.com/office/powerpoint/2010/main" val="40498453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pPr>
              <a:defRPr/>
            </a:pPr>
            <a:r>
              <a:rPr lang="en-US" smtClean="0"/>
              <a:t>RICH 2018</a:t>
            </a:r>
            <a:endParaRPr lang="en-US"/>
          </a:p>
        </p:txBody>
      </p:sp>
      <p:sp>
        <p:nvSpPr>
          <p:cNvPr id="3" name="Zástupný symbol pro obsah 2"/>
          <p:cNvSpPr>
            <a:spLocks noGrp="1"/>
          </p:cNvSpPr>
          <p:nvPr>
            <p:ph sz="quarter" idx="1"/>
          </p:nvPr>
        </p:nvSpPr>
        <p:spPr>
          <a:xfrm>
            <a:off x="539552" y="1628800"/>
            <a:ext cx="8229600" cy="4525963"/>
          </a:xfrm>
        </p:spPr>
        <p:txBody>
          <a:bodyPr>
            <a:normAutofit/>
          </a:bodyPr>
          <a:lstStyle/>
          <a:p>
            <a:r>
              <a:rPr lang="en-US" sz="2000" b="1" dirty="0" err="1" smtClean="0"/>
              <a:t>Jamin</a:t>
            </a:r>
            <a:r>
              <a:rPr lang="en-US" sz="2000" b="1" dirty="0" smtClean="0"/>
              <a:t> interferometer </a:t>
            </a:r>
            <a:r>
              <a:rPr lang="en-US" sz="2000" dirty="0" smtClean="0"/>
              <a:t>– classical interferometer for gas refractive index measurement</a:t>
            </a:r>
          </a:p>
          <a:p>
            <a:r>
              <a:rPr lang="en-US" altLang="ja-JP" sz="2000" dirty="0">
                <a:ea typeface="ＭＳ Ｐゴシック" charset="-128"/>
              </a:rPr>
              <a:t>This </a:t>
            </a:r>
            <a:r>
              <a:rPr lang="en-US" altLang="ja-JP" sz="2000" dirty="0" err="1">
                <a:ea typeface="ＭＳ Ｐゴシック" charset="-128"/>
              </a:rPr>
              <a:t>Jamin</a:t>
            </a:r>
            <a:r>
              <a:rPr lang="en-US" altLang="ja-JP" sz="2000" dirty="0">
                <a:ea typeface="ＭＳ Ｐゴシック" charset="-128"/>
              </a:rPr>
              <a:t> interferometer is insensitive to rotation and translation of its two optical elements. </a:t>
            </a:r>
          </a:p>
          <a:p>
            <a:r>
              <a:rPr lang="en-US" sz="2000" dirty="0" smtClean="0"/>
              <a:t>The </a:t>
            </a:r>
            <a:r>
              <a:rPr lang="en-US" sz="2000" dirty="0"/>
              <a:t>modified folded </a:t>
            </a:r>
            <a:r>
              <a:rPr lang="en-US" sz="2000" dirty="0" err="1"/>
              <a:t>Jamin</a:t>
            </a:r>
            <a:r>
              <a:rPr lang="en-US" sz="2000" dirty="0"/>
              <a:t> interferometer was </a:t>
            </a:r>
            <a:r>
              <a:rPr lang="en-US" sz="2000" dirty="0" smtClean="0"/>
              <a:t>designed, </a:t>
            </a:r>
            <a:r>
              <a:rPr lang="en-US" sz="2000" dirty="0"/>
              <a:t>constructed and </a:t>
            </a:r>
            <a:r>
              <a:rPr lang="en-US" sz="2000" dirty="0" smtClean="0"/>
              <a:t>tested</a:t>
            </a:r>
          </a:p>
          <a:p>
            <a:endParaRPr lang="en-US" sz="2000" dirty="0"/>
          </a:p>
          <a:p>
            <a:endParaRPr lang="en-US" sz="2000" dirty="0" smtClean="0"/>
          </a:p>
          <a:p>
            <a:r>
              <a:rPr lang="en-US" altLang="ja-JP" sz="2400" dirty="0" smtClean="0">
                <a:ea typeface="ＭＳ Ｐゴシック" charset="-128"/>
              </a:rPr>
              <a:t>Vibration-insensitive interferometer, absolute measurement and ability for on-line monitoring</a:t>
            </a:r>
            <a:endParaRPr lang="en-US" sz="2400" b="1" dirty="0" smtClean="0"/>
          </a:p>
          <a:p>
            <a:endParaRPr lang="en-US" sz="2400" dirty="0"/>
          </a:p>
          <a:p>
            <a:endParaRPr lang="en-US" sz="2800" dirty="0" smtClean="0"/>
          </a:p>
          <a:p>
            <a:endParaRPr lang="en-US" dirty="0" smtClean="0"/>
          </a:p>
          <a:p>
            <a:endParaRPr lang="en-US" dirty="0"/>
          </a:p>
        </p:txBody>
      </p:sp>
      <p:graphicFrame>
        <p:nvGraphicFramePr>
          <p:cNvPr id="6" name="Objekt 5"/>
          <p:cNvGraphicFramePr>
            <a:graphicFrameLocks noChangeAspect="1"/>
          </p:cNvGraphicFramePr>
          <p:nvPr>
            <p:extLst>
              <p:ext uri="{D42A27DB-BD31-4B8C-83A1-F6EECF244321}">
                <p14:modId xmlns:p14="http://schemas.microsoft.com/office/powerpoint/2010/main" val="3859204949"/>
              </p:ext>
            </p:extLst>
          </p:nvPr>
        </p:nvGraphicFramePr>
        <p:xfrm>
          <a:off x="1727684" y="3789040"/>
          <a:ext cx="2664296" cy="442878"/>
        </p:xfrm>
        <a:graphic>
          <a:graphicData uri="http://schemas.openxmlformats.org/presentationml/2006/ole">
            <mc:AlternateContent xmlns:mc="http://schemas.openxmlformats.org/markup-compatibility/2006">
              <mc:Choice xmlns:v="urn:schemas-microsoft-com:vml" Requires="v">
                <p:oleObj spid="_x0000_s19546" name="Equation" r:id="rId3" imgW="1524000" imgH="254000" progId="Equation.3">
                  <p:embed/>
                </p:oleObj>
              </mc:Choice>
              <mc:Fallback>
                <p:oleObj name="Equation" r:id="rId3" imgW="15240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684" y="3789040"/>
                        <a:ext cx="2664296" cy="442878"/>
                      </a:xfrm>
                      <a:prstGeom prst="rect">
                        <a:avLst/>
                      </a:prstGeom>
                      <a:noFill/>
                      <a:ln>
                        <a:noFill/>
                      </a:ln>
                      <a:effectLst/>
                      <a:ex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973643809"/>
              </p:ext>
            </p:extLst>
          </p:nvPr>
        </p:nvGraphicFramePr>
        <p:xfrm>
          <a:off x="5580112" y="3789040"/>
          <a:ext cx="1809512" cy="442878"/>
        </p:xfrm>
        <a:graphic>
          <a:graphicData uri="http://schemas.openxmlformats.org/presentationml/2006/ole">
            <mc:AlternateContent xmlns:mc="http://schemas.openxmlformats.org/markup-compatibility/2006">
              <mc:Choice xmlns:v="urn:schemas-microsoft-com:vml" Requires="v">
                <p:oleObj spid="_x0000_s19547" name="Equation" r:id="rId5" imgW="1244600" imgH="304800" progId="Equation.3">
                  <p:embed/>
                </p:oleObj>
              </mc:Choice>
              <mc:Fallback>
                <p:oleObj name="Equation" r:id="rId5" imgW="1244600" imgH="304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3789040"/>
                        <a:ext cx="1809512" cy="442878"/>
                      </a:xfrm>
                      <a:prstGeom prst="rect">
                        <a:avLst/>
                      </a:prstGeom>
                      <a:noFill/>
                      <a:ln>
                        <a:noFill/>
                      </a:ln>
                      <a:effectLst/>
                      <a:extLst/>
                    </p:spPr>
                  </p:pic>
                </p:oleObj>
              </mc:Fallback>
            </mc:AlternateContent>
          </a:graphicData>
        </a:graphic>
      </p:graphicFrame>
      <p:sp>
        <p:nvSpPr>
          <p:cNvPr id="5" name="Zástupný symbol pro datum 4"/>
          <p:cNvSpPr>
            <a:spLocks noGrp="1"/>
          </p:cNvSpPr>
          <p:nvPr>
            <p:ph type="dt" sz="half" idx="10"/>
          </p:nvPr>
        </p:nvSpPr>
        <p:spPr/>
        <p:txBody>
          <a:bodyPr/>
          <a:lstStyle/>
          <a:p>
            <a:fld id="{0406F23A-74F0-4FE3-806E-A5D7AFF25B87}" type="datetime4">
              <a:rPr lang="en-US" smtClean="0"/>
              <a:t>August 3, 2018</a:t>
            </a:fld>
            <a:endParaRPr lang="en-US"/>
          </a:p>
        </p:txBody>
      </p:sp>
      <p:sp>
        <p:nvSpPr>
          <p:cNvPr id="8" name="Zástupný symbol pro číslo snímku 7"/>
          <p:cNvSpPr>
            <a:spLocks noGrp="1"/>
          </p:cNvSpPr>
          <p:nvPr>
            <p:ph type="sldNum" sz="quarter" idx="12"/>
          </p:nvPr>
        </p:nvSpPr>
        <p:spPr/>
        <p:txBody>
          <a:bodyPr>
            <a:normAutofit fontScale="85000" lnSpcReduction="20000"/>
          </a:bodyPr>
          <a:lstStyle/>
          <a:p>
            <a:fld id="{90D7A542-B47A-47AE-871E-DCF552FE1ED8}" type="slidenum">
              <a:rPr lang="en-US" smtClean="0"/>
              <a:t>23</a:t>
            </a:fld>
            <a:endParaRPr lang="en-US"/>
          </a:p>
        </p:txBody>
      </p:sp>
      <p:sp>
        <p:nvSpPr>
          <p:cNvPr id="10" name="Nadpis 9"/>
          <p:cNvSpPr>
            <a:spLocks noGrp="1"/>
          </p:cNvSpPr>
          <p:nvPr>
            <p:ph type="title"/>
          </p:nvPr>
        </p:nvSpPr>
        <p:spPr/>
        <p:txBody>
          <a:bodyPr/>
          <a:lstStyle/>
          <a:p>
            <a:r>
              <a:rPr lang="en-US" dirty="0" smtClean="0"/>
              <a:t>Interferometric measurement of n</a:t>
            </a:r>
            <a:endParaRPr lang="en-US" dirty="0"/>
          </a:p>
        </p:txBody>
      </p:sp>
    </p:spTree>
    <p:extLst>
      <p:ext uri="{BB962C8B-B14F-4D97-AF65-F5344CB8AC3E}">
        <p14:creationId xmlns:p14="http://schemas.microsoft.com/office/powerpoint/2010/main" val="4179031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8"/>
          <p:cNvSpPr>
            <a:spLocks noGrp="1"/>
          </p:cNvSpPr>
          <p:nvPr>
            <p:ph type="title"/>
          </p:nvPr>
        </p:nvSpPr>
        <p:spPr/>
        <p:txBody>
          <a:bodyPr>
            <a:normAutofit/>
          </a:bodyPr>
          <a:lstStyle/>
          <a:p>
            <a:pPr eaLnBrk="1" hangingPunct="1"/>
            <a:r>
              <a:rPr lang="en-US" sz="3600" i="0" dirty="0" smtClean="0">
                <a:solidFill>
                  <a:srgbClr val="003300"/>
                </a:solidFill>
              </a:rPr>
              <a:t>The modified</a:t>
            </a:r>
            <a:r>
              <a:rPr lang="en-US" altLang="ja-JP" sz="3600" dirty="0" smtClean="0">
                <a:solidFill>
                  <a:srgbClr val="003300"/>
                </a:solidFill>
                <a:ea typeface="ＭＳ Ｐゴシック" charset="-128"/>
              </a:rPr>
              <a:t> folded</a:t>
            </a:r>
            <a:r>
              <a:rPr lang="en-US" sz="3600" i="0" dirty="0" smtClean="0">
                <a:solidFill>
                  <a:srgbClr val="003300"/>
                </a:solidFill>
              </a:rPr>
              <a:t> </a:t>
            </a:r>
            <a:r>
              <a:rPr lang="cs-CZ" sz="3600" i="0" dirty="0" err="1" smtClean="0">
                <a:solidFill>
                  <a:srgbClr val="003300"/>
                </a:solidFill>
              </a:rPr>
              <a:t>Jamin</a:t>
            </a:r>
            <a:r>
              <a:rPr lang="en-US" sz="3600" dirty="0" smtClean="0">
                <a:solidFill>
                  <a:srgbClr val="003300"/>
                </a:solidFill>
              </a:rPr>
              <a:t> i</a:t>
            </a:r>
            <a:r>
              <a:rPr lang="en-US" sz="3600" i="0" dirty="0" smtClean="0">
                <a:solidFill>
                  <a:srgbClr val="003300"/>
                </a:solidFill>
              </a:rPr>
              <a:t>nterferometer</a:t>
            </a:r>
            <a:endParaRPr lang="en-US" sz="3600" dirty="0" smtClean="0">
              <a:solidFill>
                <a:srgbClr val="003300"/>
              </a:solidFill>
            </a:endParaRPr>
          </a:p>
        </p:txBody>
      </p:sp>
      <p:sp>
        <p:nvSpPr>
          <p:cNvPr id="6" name="Zástupný symbol pro zápatí 5"/>
          <p:cNvSpPr>
            <a:spLocks noGrp="1"/>
          </p:cNvSpPr>
          <p:nvPr>
            <p:ph type="ftr" sz="quarter" idx="11"/>
          </p:nvPr>
        </p:nvSpPr>
        <p:spPr>
          <a:prstGeom prst="rect">
            <a:avLst/>
          </a:prstGeom>
        </p:spPr>
        <p:txBody>
          <a:bodyPr/>
          <a:lstStyle/>
          <a:p>
            <a:pPr>
              <a:defRPr/>
            </a:pPr>
            <a:r>
              <a:rPr lang="en-US" smtClean="0"/>
              <a:t>RICH 2018</a:t>
            </a:r>
            <a:endParaRPr lang="en-US"/>
          </a:p>
        </p:txBody>
      </p:sp>
      <p:pic>
        <p:nvPicPr>
          <p:cNvPr id="14340" name="Zástupný symbol pro obsah 11"/>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3707904" y="4529088"/>
            <a:ext cx="4895850" cy="2500312"/>
          </a:xfrm>
        </p:spPr>
      </p:pic>
      <p:sp>
        <p:nvSpPr>
          <p:cNvPr id="14339" name="Zástupný symbol pro obsah 9"/>
          <p:cNvSpPr>
            <a:spLocks noGrp="1"/>
          </p:cNvSpPr>
          <p:nvPr>
            <p:ph sz="quarter" idx="4294967295"/>
          </p:nvPr>
        </p:nvSpPr>
        <p:spPr>
          <a:xfrm>
            <a:off x="827584" y="1556792"/>
            <a:ext cx="7560840" cy="3312368"/>
          </a:xfrm>
        </p:spPr>
        <p:txBody>
          <a:bodyPr>
            <a:normAutofit/>
          </a:bodyPr>
          <a:lstStyle/>
          <a:p>
            <a:pPr eaLnBrk="1" hangingPunct="1"/>
            <a:r>
              <a:rPr lang="en-US" altLang="ja-JP" sz="1800" dirty="0" smtClean="0">
                <a:latin typeface="+mj-lt"/>
                <a:ea typeface="ＭＳ Ｐゴシック" charset="-128"/>
              </a:rPr>
              <a:t>An </a:t>
            </a:r>
            <a:r>
              <a:rPr lang="en-US" altLang="ja-JP" sz="1800" dirty="0">
                <a:latin typeface="+mj-lt"/>
                <a:ea typeface="ＭＳ Ｐゴシック" charset="-128"/>
              </a:rPr>
              <a:t>incoming He-Ne laser beam (633 nm) is split by a polarization sensitive partial beam-splitter coating on the second surface of a plane-parallel plate</a:t>
            </a:r>
            <a:r>
              <a:rPr lang="en-US" altLang="ja-JP" sz="1800" dirty="0" smtClean="0">
                <a:latin typeface="+mj-lt"/>
                <a:ea typeface="ＭＳ Ｐゴシック" charset="-128"/>
              </a:rPr>
              <a:t>.</a:t>
            </a:r>
          </a:p>
          <a:p>
            <a:pPr eaLnBrk="1" hangingPunct="1"/>
            <a:r>
              <a:rPr lang="en-US" altLang="ja-JP" sz="1800" dirty="0" smtClean="0">
                <a:latin typeface="+mj-lt"/>
                <a:ea typeface="ＭＳ Ｐゴシック" charset="-128"/>
              </a:rPr>
              <a:t>One </a:t>
            </a:r>
            <a:r>
              <a:rPr lang="en-US" altLang="ja-JP" sz="1800" dirty="0">
                <a:latin typeface="+mj-lt"/>
                <a:ea typeface="ＭＳ Ｐゴシック" charset="-128"/>
              </a:rPr>
              <a:t>of the resulting beams is reflected by a high-reflectance coating on the first surface. Two parallel beams of equal intensity with </a:t>
            </a:r>
            <a:r>
              <a:rPr lang="en-US" altLang="ja-JP" sz="1800" b="1" dirty="0">
                <a:solidFill>
                  <a:srgbClr val="003300"/>
                </a:solidFill>
                <a:latin typeface="+mj-lt"/>
                <a:ea typeface="ＭＳ Ｐゴシック" charset="-128"/>
              </a:rPr>
              <a:t>orthogonal polarization </a:t>
            </a:r>
            <a:r>
              <a:rPr lang="en-US" altLang="ja-JP" sz="1800" dirty="0">
                <a:latin typeface="+mj-lt"/>
                <a:ea typeface="ＭＳ Ｐゴシック" charset="-128"/>
              </a:rPr>
              <a:t>are generated </a:t>
            </a:r>
            <a:r>
              <a:rPr lang="en-US" altLang="ja-JP" sz="1800" dirty="0" smtClean="0">
                <a:latin typeface="+mj-lt"/>
                <a:ea typeface="ＭＳ Ｐゴシック" charset="-128"/>
              </a:rPr>
              <a:t>. </a:t>
            </a:r>
          </a:p>
          <a:p>
            <a:pPr eaLnBrk="1" hangingPunct="1"/>
            <a:r>
              <a:rPr lang="en-US" altLang="ja-JP" sz="1800" dirty="0" smtClean="0">
                <a:latin typeface="+mj-lt"/>
                <a:ea typeface="ＭＳ Ｐゴシック" charset="-128"/>
              </a:rPr>
              <a:t>The </a:t>
            </a:r>
            <a:r>
              <a:rPr lang="en-US" altLang="ja-JP" sz="1800" dirty="0">
                <a:latin typeface="+mj-lt"/>
                <a:ea typeface="ＭＳ Ｐゴシック" charset="-128"/>
              </a:rPr>
              <a:t>first one is passing thru evacuated closed </a:t>
            </a:r>
            <a:r>
              <a:rPr lang="cs-CZ" altLang="ja-JP" sz="1800" dirty="0" err="1" smtClean="0">
                <a:latin typeface="+mj-lt"/>
                <a:ea typeface="ＭＳ Ｐゴシック" charset="-128"/>
              </a:rPr>
              <a:t>fused</a:t>
            </a:r>
            <a:r>
              <a:rPr lang="cs-CZ" altLang="ja-JP" sz="1800" dirty="0" smtClean="0">
                <a:latin typeface="+mj-lt"/>
                <a:ea typeface="ＭＳ Ｐゴシック" charset="-128"/>
              </a:rPr>
              <a:t> </a:t>
            </a:r>
            <a:r>
              <a:rPr lang="cs-CZ" altLang="ja-JP" sz="1800" dirty="0" err="1" smtClean="0">
                <a:latin typeface="+mj-lt"/>
                <a:ea typeface="ＭＳ Ｐゴシック" charset="-128"/>
              </a:rPr>
              <a:t>silica</a:t>
            </a:r>
            <a:r>
              <a:rPr lang="en-US" altLang="ja-JP" sz="1800" dirty="0" smtClean="0">
                <a:latin typeface="+mj-lt"/>
                <a:ea typeface="ＭＳ Ｐゴシック" charset="-128"/>
              </a:rPr>
              <a:t> </a:t>
            </a:r>
            <a:r>
              <a:rPr lang="en-US" altLang="ja-JP" sz="1800" dirty="0">
                <a:latin typeface="+mj-lt"/>
                <a:ea typeface="ＭＳ Ｐゴシック" charset="-128"/>
              </a:rPr>
              <a:t>pipe; the second one is passing outside this pipe. Both beams are reflected by </a:t>
            </a:r>
            <a:r>
              <a:rPr lang="en-US" altLang="ja-JP" sz="1800" dirty="0" smtClean="0">
                <a:latin typeface="+mj-lt"/>
                <a:ea typeface="ＭＳ Ｐゴシック" charset="-128"/>
              </a:rPr>
              <a:t>retro-reflective 90° </a:t>
            </a:r>
            <a:r>
              <a:rPr lang="en-US" altLang="ja-JP" sz="1800" dirty="0">
                <a:latin typeface="+mj-lt"/>
                <a:ea typeface="ＭＳ Ｐゴシック" charset="-128"/>
              </a:rPr>
              <a:t>prism. Both are passing true the same quartz disk on the end of pipe so the phase difference between beams is induced by refractive index difference only, not by thermal </a:t>
            </a:r>
            <a:r>
              <a:rPr lang="en-US" altLang="ja-JP" sz="1800" dirty="0" smtClean="0">
                <a:latin typeface="+mj-lt"/>
                <a:ea typeface="ＭＳ Ｐゴシック" charset="-128"/>
              </a:rPr>
              <a:t>dilatation</a:t>
            </a:r>
            <a:r>
              <a:rPr lang="cs-CZ" altLang="ja-JP" sz="1800" dirty="0" smtClean="0">
                <a:latin typeface="+mj-lt"/>
                <a:ea typeface="ＭＳ Ｐゴシック" charset="-128"/>
              </a:rPr>
              <a:t>, </a:t>
            </a:r>
            <a:r>
              <a:rPr lang="en-US" altLang="ja-JP" sz="1800" dirty="0" smtClean="0">
                <a:latin typeface="+mj-lt"/>
                <a:ea typeface="ＭＳ Ｐゴシック" charset="-128"/>
              </a:rPr>
              <a:t>mechanical stress etc.. </a:t>
            </a:r>
            <a:endParaRPr lang="en-US" sz="1800" dirty="0" smtClean="0">
              <a:latin typeface="+mj-lt"/>
            </a:endParaRPr>
          </a:p>
          <a:p>
            <a:pPr eaLnBrk="1" hangingPunct="1"/>
            <a:endParaRPr lang="en-US" dirty="0" smtClean="0"/>
          </a:p>
        </p:txBody>
      </p:sp>
      <p:pic>
        <p:nvPicPr>
          <p:cNvPr id="9" name="Obrázek 8" descr="C:\Users\MS\AppData\Local\Microsoft\Windows\Temporary Internet Files\Content.Word\jami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941168"/>
            <a:ext cx="2951480" cy="1467485"/>
          </a:xfrm>
          <a:prstGeom prst="rect">
            <a:avLst/>
          </a:prstGeom>
          <a:noFill/>
          <a:ln>
            <a:noFill/>
          </a:ln>
        </p:spPr>
      </p:pic>
      <p:sp>
        <p:nvSpPr>
          <p:cNvPr id="2" name="Zástupný symbol pro datum 1"/>
          <p:cNvSpPr>
            <a:spLocks noGrp="1"/>
          </p:cNvSpPr>
          <p:nvPr>
            <p:ph type="dt" sz="half" idx="10"/>
          </p:nvPr>
        </p:nvSpPr>
        <p:spPr/>
        <p:txBody>
          <a:bodyPr/>
          <a:lstStyle/>
          <a:p>
            <a:fld id="{8AC7014D-80CD-415B-AB01-735B656F6551}" type="datetime4">
              <a:rPr lang="en-US" smtClean="0"/>
              <a:t>August 3, 2018</a:t>
            </a:fld>
            <a:endParaRPr lang="en-US"/>
          </a:p>
        </p:txBody>
      </p:sp>
      <p:sp>
        <p:nvSpPr>
          <p:cNvPr id="3" name="Zástupný symbol pro číslo snímku 2"/>
          <p:cNvSpPr>
            <a:spLocks noGrp="1"/>
          </p:cNvSpPr>
          <p:nvPr>
            <p:ph type="sldNum" sz="quarter" idx="12"/>
          </p:nvPr>
        </p:nvSpPr>
        <p:spPr/>
        <p:txBody>
          <a:bodyPr>
            <a:normAutofit fontScale="85000" lnSpcReduction="20000"/>
          </a:bodyPr>
          <a:lstStyle/>
          <a:p>
            <a:fld id="{90D7A542-B47A-47AE-871E-DCF552FE1ED8}" type="slidenum">
              <a:rPr lang="en-US" smtClean="0"/>
              <a:t>24</a:t>
            </a:fld>
            <a:endParaRPr lang="en-US"/>
          </a:p>
        </p:txBody>
      </p:sp>
    </p:spTree>
    <p:extLst>
      <p:ext uri="{BB962C8B-B14F-4D97-AF65-F5344CB8AC3E}">
        <p14:creationId xmlns:p14="http://schemas.microsoft.com/office/powerpoint/2010/main" val="364758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a:xfrm>
            <a:off x="609600" y="228600"/>
            <a:ext cx="8210872" cy="990600"/>
          </a:xfrm>
        </p:spPr>
        <p:txBody>
          <a:bodyPr>
            <a:normAutofit/>
          </a:bodyPr>
          <a:lstStyle/>
          <a:p>
            <a:r>
              <a:rPr lang="en-US" sz="3200" dirty="0" smtClean="0"/>
              <a:t>Interferometer with Quadrature </a:t>
            </a:r>
            <a:r>
              <a:rPr lang="en-US" sz="3200" dirty="0"/>
              <a:t>Detection unit</a:t>
            </a:r>
          </a:p>
        </p:txBody>
      </p:sp>
      <p:pic>
        <p:nvPicPr>
          <p:cNvPr id="8" name="Picture 5" descr="P1000053"/>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220072" y="1772816"/>
            <a:ext cx="3024336" cy="402734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ástupný symbol pro datum 4"/>
          <p:cNvSpPr>
            <a:spLocks noGrp="1"/>
          </p:cNvSpPr>
          <p:nvPr>
            <p:ph type="dt" sz="half" idx="15"/>
          </p:nvPr>
        </p:nvSpPr>
        <p:spPr/>
        <p:txBody>
          <a:bodyPr/>
          <a:lstStyle/>
          <a:p>
            <a:fld id="{8DEB3E4C-63CD-4B2E-BD5D-FDE3F94391F6}"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25</a:t>
            </a:fld>
            <a:endParaRPr lang="en-US"/>
          </a:p>
        </p:txBody>
      </p:sp>
      <p:sp>
        <p:nvSpPr>
          <p:cNvPr id="7" name="Zástupný symbol pro zápatí 6"/>
          <p:cNvSpPr>
            <a:spLocks noGrp="1"/>
          </p:cNvSpPr>
          <p:nvPr>
            <p:ph type="ftr" sz="quarter" idx="17"/>
          </p:nvPr>
        </p:nvSpPr>
        <p:spPr/>
        <p:txBody>
          <a:bodyPr/>
          <a:lstStyle/>
          <a:p>
            <a:r>
              <a:rPr lang="en-US" smtClean="0"/>
              <a:t>RICH 2018</a:t>
            </a:r>
            <a:endParaRPr lang="en-US"/>
          </a:p>
        </p:txBody>
      </p:sp>
      <p:sp>
        <p:nvSpPr>
          <p:cNvPr id="10" name="Zástupný symbol pro text 9"/>
          <p:cNvSpPr>
            <a:spLocks noGrp="1"/>
          </p:cNvSpPr>
          <p:nvPr>
            <p:ph type="body" idx="4294967295"/>
          </p:nvPr>
        </p:nvSpPr>
        <p:spPr>
          <a:xfrm>
            <a:off x="359990" y="1680782"/>
            <a:ext cx="4860081" cy="4343400"/>
          </a:xfrm>
        </p:spPr>
        <p:txBody>
          <a:bodyPr>
            <a:normAutofit/>
          </a:bodyPr>
          <a:lstStyle/>
          <a:p>
            <a:r>
              <a:rPr lang="en-US" sz="1800" dirty="0"/>
              <a:t>DU determines the sense of refractive index change - decreasing or increasing </a:t>
            </a:r>
          </a:p>
          <a:p>
            <a:r>
              <a:rPr lang="en-US" sz="1800" dirty="0" smtClean="0"/>
              <a:t>The </a:t>
            </a:r>
            <a:r>
              <a:rPr lang="en-US" sz="1800" dirty="0"/>
              <a:t>accuracy of one fringe movement measurement (equivalent to a 2π phase difference) corresponds to a change of 10</a:t>
            </a:r>
            <a:r>
              <a:rPr lang="en-US" sz="1800" baseline="30000" dirty="0"/>
              <a:t>-6 </a:t>
            </a:r>
            <a:r>
              <a:rPr lang="en-US" sz="1800" dirty="0"/>
              <a:t>in the refractive index. </a:t>
            </a:r>
            <a:endParaRPr lang="en-US" sz="1800" dirty="0" smtClean="0"/>
          </a:p>
          <a:p>
            <a:r>
              <a:rPr lang="en-US" sz="1800" dirty="0" smtClean="0"/>
              <a:t>A </a:t>
            </a:r>
            <a:r>
              <a:rPr lang="en-US" sz="1800" dirty="0"/>
              <a:t>completely automatic driving system is foreseen</a:t>
            </a:r>
          </a:p>
          <a:p>
            <a:r>
              <a:rPr lang="en-US" sz="1800" dirty="0"/>
              <a:t>This measurement can be further improved by a factor of 100 using the appropriate software</a:t>
            </a:r>
          </a:p>
        </p:txBody>
      </p:sp>
      <p:pic>
        <p:nvPicPr>
          <p:cNvPr id="12" name="Picture 2" descr="C:\Users\Public\Pictures\interferometr\P10303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89" b="22007"/>
          <a:stretch/>
        </p:blipFill>
        <p:spPr bwMode="auto">
          <a:xfrm>
            <a:off x="667940" y="4909221"/>
            <a:ext cx="3972373" cy="170411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678119" y="4619799"/>
            <a:ext cx="1972884" cy="1479663"/>
          </a:xfrm>
          <a:prstGeom prst="rect">
            <a:avLst/>
          </a:prstGeom>
        </p:spPr>
      </p:pic>
    </p:spTree>
    <p:extLst>
      <p:ext uri="{BB962C8B-B14F-4D97-AF65-F5344CB8AC3E}">
        <p14:creationId xmlns:p14="http://schemas.microsoft.com/office/powerpoint/2010/main" val="1431177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rot="5400000">
            <a:off x="3348980" y="3018433"/>
            <a:ext cx="3886200" cy="2914650"/>
          </a:xfrm>
        </p:spPr>
      </p:pic>
      <p:sp>
        <p:nvSpPr>
          <p:cNvPr id="6" name="Nadpis 5"/>
          <p:cNvSpPr>
            <a:spLocks noGrp="1"/>
          </p:cNvSpPr>
          <p:nvPr>
            <p:ph type="title"/>
          </p:nvPr>
        </p:nvSpPr>
        <p:spPr/>
        <p:txBody>
          <a:bodyPr/>
          <a:lstStyle/>
          <a:p>
            <a:r>
              <a:rPr lang="en-US" dirty="0" smtClean="0"/>
              <a:t>Interferometer chamber</a:t>
            </a:r>
            <a:endParaRPr lang="en-US" dirty="0"/>
          </a:p>
        </p:txBody>
      </p:sp>
      <p:sp>
        <p:nvSpPr>
          <p:cNvPr id="5" name="Zástupný symbol pro číslo snímku 4"/>
          <p:cNvSpPr>
            <a:spLocks noGrp="1"/>
          </p:cNvSpPr>
          <p:nvPr>
            <p:ph type="sldNum" sz="quarter" idx="16"/>
          </p:nvPr>
        </p:nvSpPr>
        <p:spPr>
          <a:prstGeom prst="rect">
            <a:avLst/>
          </a:prstGeom>
        </p:spPr>
        <p:txBody>
          <a:bodyPr>
            <a:normAutofit fontScale="85000" lnSpcReduction="20000"/>
          </a:bodyPr>
          <a:lstStyle/>
          <a:p>
            <a:pPr>
              <a:defRPr/>
            </a:pPr>
            <a:fld id="{9BAD1BAD-3C43-40A8-AEB0-70802971A758}" type="slidenum">
              <a:rPr lang="en-US" smtClean="0"/>
              <a:pPr>
                <a:defRPr/>
              </a:pPr>
              <a:t>26</a:t>
            </a:fld>
            <a:endParaRPr lang="en-US"/>
          </a:p>
        </p:txBody>
      </p:sp>
      <p:sp>
        <p:nvSpPr>
          <p:cNvPr id="4" name="Zástupný symbol pro zápatí 3"/>
          <p:cNvSpPr>
            <a:spLocks noGrp="1"/>
          </p:cNvSpPr>
          <p:nvPr>
            <p:ph type="ftr" sz="quarter" idx="17"/>
          </p:nvPr>
        </p:nvSpPr>
        <p:spPr>
          <a:prstGeom prst="rect">
            <a:avLst/>
          </a:prstGeom>
        </p:spPr>
        <p:txBody>
          <a:bodyPr/>
          <a:lstStyle/>
          <a:p>
            <a:pPr>
              <a:defRPr/>
            </a:pPr>
            <a:r>
              <a:rPr lang="en-US" smtClean="0"/>
              <a:t>RICH 2018</a:t>
            </a:r>
            <a:endParaRPr lang="en-US"/>
          </a:p>
        </p:txBody>
      </p:sp>
      <p:sp>
        <p:nvSpPr>
          <p:cNvPr id="9" name="Zástupný symbol pro text 8"/>
          <p:cNvSpPr>
            <a:spLocks noGrp="1"/>
          </p:cNvSpPr>
          <p:nvPr>
            <p:ph type="body" sz="quarter" idx="1"/>
          </p:nvPr>
        </p:nvSpPr>
        <p:spPr>
          <a:xfrm>
            <a:off x="5326732" y="1697911"/>
            <a:ext cx="3886200" cy="640080"/>
          </a:xfrm>
          <a:noFill/>
        </p:spPr>
        <p:txBody>
          <a:bodyPr>
            <a:normAutofit/>
          </a:bodyPr>
          <a:lstStyle/>
          <a:p>
            <a:r>
              <a:rPr lang="en-US" sz="2400" dirty="0" smtClean="0">
                <a:solidFill>
                  <a:schemeClr val="tx1"/>
                </a:solidFill>
              </a:rPr>
              <a:t>Real </a:t>
            </a:r>
            <a:r>
              <a:rPr lang="en-US" sz="2400" dirty="0">
                <a:solidFill>
                  <a:schemeClr val="tx1"/>
                </a:solidFill>
              </a:rPr>
              <a:t>photo</a:t>
            </a:r>
          </a:p>
        </p:txBody>
      </p:sp>
      <p:sp>
        <p:nvSpPr>
          <p:cNvPr id="10" name="Zástupný symbol pro text 9"/>
          <p:cNvSpPr>
            <a:spLocks noGrp="1"/>
          </p:cNvSpPr>
          <p:nvPr>
            <p:ph type="body" sz="quarter" idx="3"/>
          </p:nvPr>
        </p:nvSpPr>
        <p:spPr>
          <a:xfrm>
            <a:off x="539552" y="1628800"/>
            <a:ext cx="4104456" cy="972977"/>
          </a:xfrm>
          <a:noFill/>
        </p:spPr>
        <p:txBody>
          <a:bodyPr>
            <a:normAutofit/>
          </a:bodyPr>
          <a:lstStyle/>
          <a:p>
            <a:r>
              <a:rPr lang="en-US" sz="2400" dirty="0">
                <a:solidFill>
                  <a:schemeClr val="tx1"/>
                </a:solidFill>
              </a:rPr>
              <a:t>In vertical position, parallel to RICH </a:t>
            </a:r>
            <a:r>
              <a:rPr lang="en-US" sz="2400" dirty="0" smtClean="0">
                <a:solidFill>
                  <a:schemeClr val="tx1"/>
                </a:solidFill>
              </a:rPr>
              <a:t>vessel –</a:t>
            </a:r>
            <a:r>
              <a:rPr lang="en-US" sz="2400" dirty="0">
                <a:solidFill>
                  <a:schemeClr val="tx1"/>
                </a:solidFill>
              </a:rPr>
              <a:t>gas </a:t>
            </a:r>
            <a:r>
              <a:rPr lang="en-US" sz="2400" dirty="0" smtClean="0">
                <a:solidFill>
                  <a:schemeClr val="tx1"/>
                </a:solidFill>
              </a:rPr>
              <a:t>system</a:t>
            </a:r>
            <a:endParaRPr lang="en-US" dirty="0">
              <a:solidFill>
                <a:schemeClr val="tx1"/>
              </a:solidFill>
            </a:endParaRPr>
          </a:p>
        </p:txBody>
      </p:sp>
      <p:pic>
        <p:nvPicPr>
          <p:cNvPr id="8" name="Picture 128" descr="P1010523"/>
          <p:cNvPicPr>
            <a:picLocks noChangeArrowheads="1"/>
          </p:cNvPicPr>
          <p:nvPr/>
        </p:nvPicPr>
        <p:blipFill>
          <a:blip r:embed="rId3" cstate="print">
            <a:extLst>
              <a:ext uri="{28A0092B-C50C-407E-A947-70E740481C1C}">
                <a14:useLocalDpi xmlns:a14="http://schemas.microsoft.com/office/drawing/2010/main" val="0"/>
              </a:ext>
            </a:extLst>
          </a:blip>
          <a:srcRect l="36475" t="5644" r="17369"/>
          <a:stretch>
            <a:fillRect/>
          </a:stretch>
        </p:blipFill>
        <p:spPr bwMode="auto">
          <a:xfrm>
            <a:off x="6948264" y="1700808"/>
            <a:ext cx="2023019"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4860032" y="2636912"/>
            <a:ext cx="1667444" cy="461665"/>
          </a:xfrm>
          <a:prstGeom prst="rect">
            <a:avLst/>
          </a:prstGeom>
          <a:noFill/>
        </p:spPr>
        <p:txBody>
          <a:bodyPr wrap="none" rtlCol="0">
            <a:spAutoFit/>
          </a:bodyPr>
          <a:lstStyle/>
          <a:p>
            <a:r>
              <a:rPr lang="en-US" sz="2400" dirty="0" smtClean="0">
                <a:solidFill>
                  <a:srgbClr val="FF0000"/>
                </a:solidFill>
              </a:rPr>
              <a:t>He-Ne laser</a:t>
            </a:r>
            <a:endParaRPr lang="en-US" sz="2400" dirty="0">
              <a:solidFill>
                <a:srgbClr val="FF0000"/>
              </a:solidFill>
            </a:endParaRPr>
          </a:p>
        </p:txBody>
      </p:sp>
      <p:cxnSp>
        <p:nvCxnSpPr>
          <p:cNvPr id="13" name="Přímá spojnice se šipkou 12"/>
          <p:cNvCxnSpPr/>
          <p:nvPr/>
        </p:nvCxnSpPr>
        <p:spPr>
          <a:xfrm flipH="1">
            <a:off x="5580112" y="2996952"/>
            <a:ext cx="102382" cy="5464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Zástupný symbol pro datum 2"/>
          <p:cNvSpPr>
            <a:spLocks noGrp="1"/>
          </p:cNvSpPr>
          <p:nvPr>
            <p:ph type="dt" sz="half" idx="15"/>
          </p:nvPr>
        </p:nvSpPr>
        <p:spPr/>
        <p:txBody>
          <a:bodyPr/>
          <a:lstStyle/>
          <a:p>
            <a:fld id="{F8B553E6-422D-4C22-8857-E595642E3448}" type="datetime4">
              <a:rPr lang="en-US" smtClean="0"/>
              <a:t>August 3, 2018</a:t>
            </a:fld>
            <a:endParaRPr lang="en-US"/>
          </a:p>
        </p:txBody>
      </p:sp>
      <p:sp>
        <p:nvSpPr>
          <p:cNvPr id="12" name="TextovéPole 11"/>
          <p:cNvSpPr txBox="1"/>
          <p:nvPr/>
        </p:nvSpPr>
        <p:spPr>
          <a:xfrm>
            <a:off x="611560" y="3429000"/>
            <a:ext cx="2664296" cy="1938992"/>
          </a:xfrm>
          <a:prstGeom prst="rect">
            <a:avLst/>
          </a:prstGeom>
          <a:noFill/>
        </p:spPr>
        <p:txBody>
          <a:bodyPr wrap="square" rtlCol="0">
            <a:spAutoFit/>
          </a:bodyPr>
          <a:lstStyle/>
          <a:p>
            <a:r>
              <a:rPr lang="en-US" sz="2000" dirty="0"/>
              <a:t>The interferometer is placed inside a stainless steel chamber to protect the He-Ne laser from the external magnetic </a:t>
            </a:r>
            <a:r>
              <a:rPr lang="en-US" sz="2000" dirty="0" smtClean="0"/>
              <a:t>field</a:t>
            </a:r>
            <a:endParaRPr lang="en-US" sz="2000" dirty="0"/>
          </a:p>
        </p:txBody>
      </p:sp>
    </p:spTree>
    <p:extLst>
      <p:ext uri="{BB962C8B-B14F-4D97-AF65-F5344CB8AC3E}">
        <p14:creationId xmlns:p14="http://schemas.microsoft.com/office/powerpoint/2010/main" val="844566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patriciogonzalezvivo.com/2015/thebookofshaders/05/sinco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9243" y="3027706"/>
            <a:ext cx="3265450" cy="195927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8"/>
          <p:cNvSpPr>
            <a:spLocks noGrp="1"/>
          </p:cNvSpPr>
          <p:nvPr>
            <p:ph type="title"/>
          </p:nvPr>
        </p:nvSpPr>
        <p:spPr>
          <a:xfrm>
            <a:off x="609600" y="228600"/>
            <a:ext cx="8210872" cy="990600"/>
          </a:xfrm>
        </p:spPr>
        <p:txBody>
          <a:bodyPr>
            <a:normAutofit/>
          </a:bodyPr>
          <a:lstStyle/>
          <a:p>
            <a:r>
              <a:rPr lang="en-US" sz="3200" dirty="0" smtClean="0"/>
              <a:t>Interferometer with Quadrature </a:t>
            </a:r>
            <a:r>
              <a:rPr lang="en-US" sz="3200" dirty="0"/>
              <a:t>Detection unit</a:t>
            </a:r>
          </a:p>
        </p:txBody>
      </p:sp>
      <p:sp>
        <p:nvSpPr>
          <p:cNvPr id="7" name="Zástupný symbol pro zápatí 6"/>
          <p:cNvSpPr>
            <a:spLocks noGrp="1"/>
          </p:cNvSpPr>
          <p:nvPr>
            <p:ph type="ftr" sz="quarter" idx="17"/>
          </p:nvPr>
        </p:nvSpPr>
        <p:spPr/>
        <p:txBody>
          <a:bodyPr/>
          <a:lstStyle/>
          <a:p>
            <a:r>
              <a:rPr lang="en-US" smtClean="0"/>
              <a:t>RICH 2018</a:t>
            </a:r>
            <a:endParaRPr lang="en-US"/>
          </a:p>
        </p:txBody>
      </p:sp>
      <p:sp>
        <p:nvSpPr>
          <p:cNvPr id="10" name="Zástupný symbol pro text 9"/>
          <p:cNvSpPr>
            <a:spLocks noGrp="1"/>
          </p:cNvSpPr>
          <p:nvPr>
            <p:ph type="body" idx="4294967295"/>
          </p:nvPr>
        </p:nvSpPr>
        <p:spPr>
          <a:xfrm>
            <a:off x="179512" y="1556792"/>
            <a:ext cx="8856984" cy="4032448"/>
          </a:xfrm>
        </p:spPr>
        <p:txBody>
          <a:bodyPr>
            <a:noAutofit/>
          </a:bodyPr>
          <a:lstStyle/>
          <a:p>
            <a:r>
              <a:rPr lang="cs-CZ" sz="2000" dirty="0" smtClean="0"/>
              <a:t>Q</a:t>
            </a:r>
            <a:r>
              <a:rPr lang="en-US" sz="2000" dirty="0" smtClean="0"/>
              <a:t>DU </a:t>
            </a:r>
            <a:r>
              <a:rPr lang="en-US" sz="2000" dirty="0"/>
              <a:t>determines the sense of refractive index change - decreasing or </a:t>
            </a:r>
            <a:r>
              <a:rPr lang="en-US" sz="2000" dirty="0" smtClean="0"/>
              <a:t>increasing</a:t>
            </a:r>
            <a:endParaRPr lang="cs-CZ" sz="2000" dirty="0" smtClean="0"/>
          </a:p>
          <a:p>
            <a:r>
              <a:rPr lang="en-US" sz="2000" dirty="0"/>
              <a:t>A beam-splitter is used to divide the incoming laser beam. </a:t>
            </a:r>
          </a:p>
        </p:txBody>
      </p:sp>
      <p:sp>
        <p:nvSpPr>
          <p:cNvPr id="2" name="TextovéPole 1"/>
          <p:cNvSpPr txBox="1"/>
          <p:nvPr/>
        </p:nvSpPr>
        <p:spPr>
          <a:xfrm>
            <a:off x="539552" y="5877272"/>
            <a:ext cx="7128792" cy="369332"/>
          </a:xfrm>
          <a:prstGeom prst="rect">
            <a:avLst/>
          </a:prstGeom>
          <a:noFill/>
        </p:spPr>
        <p:txBody>
          <a:bodyPr wrap="square" rtlCol="0">
            <a:spAutoFit/>
          </a:bodyPr>
          <a:lstStyle/>
          <a:p>
            <a:r>
              <a:rPr lang="en-US" sz="1000" dirty="0" smtClean="0"/>
              <a:t>[1] </a:t>
            </a:r>
            <a:r>
              <a:rPr lang="en-US" sz="1000" dirty="0" err="1" smtClean="0"/>
              <a:t>Kren</a:t>
            </a:r>
            <a:r>
              <a:rPr lang="en-US" sz="1000" dirty="0" smtClean="0"/>
              <a:t> </a:t>
            </a:r>
            <a:r>
              <a:rPr lang="en-US" sz="1000" dirty="0"/>
              <a:t>P. </a:t>
            </a:r>
            <a:r>
              <a:rPr lang="en-US" sz="1000" dirty="0" err="1"/>
              <a:t>Linearisation</a:t>
            </a:r>
            <a:r>
              <a:rPr lang="en-US" sz="1000" dirty="0"/>
              <a:t> of counting interferometers with 0.1 nm precision. </a:t>
            </a:r>
            <a:r>
              <a:rPr lang="en-US" sz="1000" dirty="0" err="1"/>
              <a:t>Int</a:t>
            </a:r>
            <a:r>
              <a:rPr lang="en-US" sz="1000" dirty="0"/>
              <a:t> J </a:t>
            </a:r>
            <a:r>
              <a:rPr lang="en-US" sz="1000" dirty="0" err="1"/>
              <a:t>Nanotechnol</a:t>
            </a:r>
            <a:r>
              <a:rPr lang="en-US" sz="1000" dirty="0"/>
              <a:t>. 2007;4(6):702–11</a:t>
            </a:r>
            <a:r>
              <a:rPr lang="en-US" dirty="0"/>
              <a:t>. </a:t>
            </a:r>
          </a:p>
        </p:txBody>
      </p:sp>
      <p:sp>
        <p:nvSpPr>
          <p:cNvPr id="13" name="Zástupný symbol pro obsah 2"/>
          <p:cNvSpPr>
            <a:spLocks noGrp="1"/>
          </p:cNvSpPr>
          <p:nvPr>
            <p:ph sz="quarter" idx="1"/>
          </p:nvPr>
        </p:nvSpPr>
        <p:spPr>
          <a:xfrm>
            <a:off x="179512" y="2420888"/>
            <a:ext cx="4680520" cy="4572000"/>
          </a:xfrm>
        </p:spPr>
        <p:txBody>
          <a:bodyPr>
            <a:noAutofit/>
          </a:bodyPr>
          <a:lstStyle/>
          <a:p>
            <a:pPr>
              <a:spcBef>
                <a:spcPts val="0"/>
              </a:spcBef>
            </a:pPr>
            <a:r>
              <a:rPr lang="en-US" sz="2000" dirty="0"/>
              <a:t>The detection unit is equipped with two sensors </a:t>
            </a:r>
            <a:r>
              <a:rPr lang="cs-CZ" sz="2000" dirty="0" err="1"/>
              <a:t>for</a:t>
            </a:r>
            <a:r>
              <a:rPr lang="cs-CZ" sz="2000" dirty="0"/>
              <a:t> </a:t>
            </a:r>
            <a:r>
              <a:rPr lang="cs-CZ" sz="2000" dirty="0" err="1"/>
              <a:t>two</a:t>
            </a:r>
            <a:r>
              <a:rPr lang="cs-CZ" sz="2000" dirty="0"/>
              <a:t> </a:t>
            </a:r>
            <a:r>
              <a:rPr lang="cs-CZ" sz="2000" dirty="0" err="1"/>
              <a:t>polarizations</a:t>
            </a:r>
            <a:r>
              <a:rPr lang="cs-CZ" sz="2000" dirty="0"/>
              <a:t> </a:t>
            </a:r>
            <a:r>
              <a:rPr lang="en-US" sz="2000" dirty="0"/>
              <a:t>–</a:t>
            </a:r>
            <a:r>
              <a:rPr lang="cs-CZ" sz="2000" dirty="0" err="1"/>
              <a:t>shifted</a:t>
            </a:r>
            <a:r>
              <a:rPr lang="cs-CZ" sz="2000" dirty="0"/>
              <a:t> </a:t>
            </a:r>
            <a:r>
              <a:rPr lang="cs-CZ" sz="2000" dirty="0" err="1"/>
              <a:t>about</a:t>
            </a:r>
            <a:r>
              <a:rPr lang="cs-CZ" sz="2000" dirty="0"/>
              <a:t> </a:t>
            </a:r>
            <a:r>
              <a:rPr lang="en-US" sz="2000" dirty="0"/>
              <a:t>π</a:t>
            </a:r>
            <a:r>
              <a:rPr lang="cs-CZ" sz="2000" dirty="0"/>
              <a:t>/2</a:t>
            </a:r>
            <a:r>
              <a:rPr lang="en-US" sz="2000" dirty="0"/>
              <a:t> each </a:t>
            </a:r>
            <a:r>
              <a:rPr lang="cs-CZ" sz="2000" dirty="0" err="1"/>
              <a:t>other</a:t>
            </a:r>
            <a:r>
              <a:rPr lang="cs-CZ" sz="2000" dirty="0"/>
              <a:t>. </a:t>
            </a:r>
            <a:r>
              <a:rPr lang="en-US" sz="2000" dirty="0"/>
              <a:t>providing one voltage output. </a:t>
            </a:r>
          </a:p>
          <a:p>
            <a:pPr>
              <a:spcBef>
                <a:spcPts val="0"/>
              </a:spcBef>
            </a:pPr>
            <a:r>
              <a:rPr lang="en-US" sz="2000" dirty="0"/>
              <a:t>The accuracy of one fringe movement measurement (equivalent to a 2π phase difference) corresponds to a change of 10</a:t>
            </a:r>
            <a:r>
              <a:rPr lang="en-US" sz="2000" baseline="30000" dirty="0"/>
              <a:t>-6 </a:t>
            </a:r>
            <a:r>
              <a:rPr lang="en-US" sz="2000" dirty="0"/>
              <a:t>in the refractive index. </a:t>
            </a:r>
          </a:p>
          <a:p>
            <a:pPr>
              <a:spcBef>
                <a:spcPts val="0"/>
              </a:spcBef>
            </a:pPr>
            <a:r>
              <a:rPr lang="en-US" sz="2000" dirty="0"/>
              <a:t>This measurement can be further improved by a factor of 100 using the appropriate software [1]</a:t>
            </a:r>
          </a:p>
        </p:txBody>
      </p:sp>
      <p:pic>
        <p:nvPicPr>
          <p:cNvPr id="14" name="Zástupný symbol pro obsah 5"/>
          <p:cNvPicPr>
            <a:picLocks noChangeAspect="1"/>
          </p:cNvPicPr>
          <p:nvPr/>
        </p:nvPicPr>
        <p:blipFill rotWithShape="1">
          <a:blip r:embed="rId3" cstate="print">
            <a:extLst>
              <a:ext uri="{28A0092B-C50C-407E-A947-70E740481C1C}">
                <a14:useLocalDpi xmlns:a14="http://schemas.microsoft.com/office/drawing/2010/main" val="0"/>
              </a:ext>
            </a:extLst>
          </a:blip>
          <a:srcRect l="28173" t="10672" r="18654" b="24854"/>
          <a:stretch/>
        </p:blipFill>
        <p:spPr>
          <a:xfrm>
            <a:off x="7428850" y="4972873"/>
            <a:ext cx="1249224" cy="1136054"/>
          </a:xfrm>
          <a:prstGeom prst="rect">
            <a:avLst/>
          </a:prstGeom>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93" b="10739"/>
          <a:stretch/>
        </p:blipFill>
        <p:spPr bwMode="auto">
          <a:xfrm>
            <a:off x="7452320" y="2459672"/>
            <a:ext cx="1202285" cy="109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datum 2"/>
          <p:cNvSpPr>
            <a:spLocks noGrp="1"/>
          </p:cNvSpPr>
          <p:nvPr>
            <p:ph type="dt" sz="half" idx="15"/>
          </p:nvPr>
        </p:nvSpPr>
        <p:spPr/>
        <p:txBody>
          <a:bodyPr/>
          <a:lstStyle/>
          <a:p>
            <a:fld id="{9D992036-EF40-4D19-B966-2402311B17F4}" type="datetime4">
              <a:rPr lang="en-US" smtClean="0"/>
              <a:t>August 3, 2018</a:t>
            </a:fld>
            <a:endParaRPr lang="en-US"/>
          </a:p>
        </p:txBody>
      </p:sp>
      <p:sp>
        <p:nvSpPr>
          <p:cNvPr id="4" name="Zástupný symbol pro číslo snímku 3"/>
          <p:cNvSpPr>
            <a:spLocks noGrp="1"/>
          </p:cNvSpPr>
          <p:nvPr>
            <p:ph type="sldNum" sz="quarter" idx="16"/>
          </p:nvPr>
        </p:nvSpPr>
        <p:spPr/>
        <p:txBody>
          <a:bodyPr>
            <a:normAutofit fontScale="85000" lnSpcReduction="20000"/>
          </a:bodyPr>
          <a:lstStyle/>
          <a:p>
            <a:fld id="{90D7A542-B47A-47AE-871E-DCF552FE1ED8}" type="slidenum">
              <a:rPr lang="en-US" smtClean="0"/>
              <a:t>27</a:t>
            </a:fld>
            <a:endParaRPr lang="en-US"/>
          </a:p>
        </p:txBody>
      </p:sp>
    </p:spTree>
    <p:extLst>
      <p:ext uri="{BB962C8B-B14F-4D97-AF65-F5344CB8AC3E}">
        <p14:creationId xmlns:p14="http://schemas.microsoft.com/office/powerpoint/2010/main" val="193214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a:bodyPr>
          <a:lstStyle/>
          <a:p>
            <a:r>
              <a:rPr lang="en-US" sz="3600" dirty="0" smtClean="0"/>
              <a:t>Visualization of refractive index changes</a:t>
            </a:r>
            <a:endParaRPr lang="en-US" sz="3600" dirty="0"/>
          </a:p>
        </p:txBody>
      </p:sp>
      <p:sp>
        <p:nvSpPr>
          <p:cNvPr id="8" name="Zástupný symbol pro obsah 7"/>
          <p:cNvSpPr>
            <a:spLocks noGrp="1"/>
          </p:cNvSpPr>
          <p:nvPr>
            <p:ph sz="quarter" idx="1"/>
          </p:nvPr>
        </p:nvSpPr>
        <p:spPr/>
        <p:txBody>
          <a:bodyPr>
            <a:noAutofit/>
          </a:bodyPr>
          <a:lstStyle/>
          <a:p>
            <a:pPr>
              <a:spcBef>
                <a:spcPts val="0"/>
              </a:spcBef>
            </a:pPr>
            <a:r>
              <a:rPr lang="en-US" sz="2000" dirty="0" smtClean="0"/>
              <a:t>It is possible to observe index changes on the scope in X-Y plugging</a:t>
            </a:r>
          </a:p>
          <a:p>
            <a:pPr>
              <a:spcBef>
                <a:spcPts val="0"/>
              </a:spcBef>
            </a:pPr>
            <a:r>
              <a:rPr lang="en-US" altLang="en-US" sz="2000" dirty="0" smtClean="0"/>
              <a:t>Counterclockwise - n increase/clockwise n- decrees</a:t>
            </a:r>
          </a:p>
          <a:p>
            <a:pPr>
              <a:spcBef>
                <a:spcPts val="0"/>
              </a:spcBef>
            </a:pPr>
            <a:endParaRPr lang="en-US" sz="2000" dirty="0"/>
          </a:p>
          <a:p>
            <a:pPr>
              <a:spcBef>
                <a:spcPts val="0"/>
              </a:spcBef>
            </a:pPr>
            <a:endParaRPr lang="cs-CZ" sz="2000" dirty="0" smtClean="0"/>
          </a:p>
          <a:p>
            <a:pPr>
              <a:spcBef>
                <a:spcPts val="0"/>
              </a:spcBef>
            </a:pPr>
            <a:endParaRPr lang="cs-CZ" sz="2000" dirty="0"/>
          </a:p>
          <a:p>
            <a:pPr>
              <a:spcBef>
                <a:spcPts val="0"/>
              </a:spcBef>
            </a:pPr>
            <a:endParaRPr lang="cs-CZ" sz="2000" dirty="0" smtClean="0"/>
          </a:p>
          <a:p>
            <a:pPr>
              <a:spcBef>
                <a:spcPts val="0"/>
              </a:spcBef>
            </a:pPr>
            <a:endParaRPr lang="cs-CZ" sz="2000" dirty="0"/>
          </a:p>
          <a:p>
            <a:pPr>
              <a:spcBef>
                <a:spcPts val="0"/>
              </a:spcBef>
            </a:pPr>
            <a:endParaRPr lang="cs-CZ" sz="2000" dirty="0" smtClean="0"/>
          </a:p>
          <a:p>
            <a:pPr>
              <a:spcBef>
                <a:spcPts val="0"/>
              </a:spcBef>
            </a:pPr>
            <a:endParaRPr lang="cs-CZ" sz="2000" dirty="0"/>
          </a:p>
          <a:p>
            <a:pPr>
              <a:spcBef>
                <a:spcPts val="0"/>
              </a:spcBef>
            </a:pPr>
            <a:r>
              <a:rPr lang="en-US" sz="2000" dirty="0" smtClean="0"/>
              <a:t>We changed the pressure inside  interferometer pipe, and ellipses (circles) appears</a:t>
            </a:r>
            <a:endParaRPr lang="en-US" sz="2000" dirty="0"/>
          </a:p>
        </p:txBody>
      </p:sp>
      <p:sp>
        <p:nvSpPr>
          <p:cNvPr id="9" name="Zástupný symbol pro obsah 8"/>
          <p:cNvSpPr>
            <a:spLocks noGrp="1"/>
          </p:cNvSpPr>
          <p:nvPr>
            <p:ph sz="quarter" idx="2"/>
          </p:nvPr>
        </p:nvSpPr>
        <p:spPr>
          <a:xfrm>
            <a:off x="4499992" y="1589567"/>
            <a:ext cx="4231109" cy="4572000"/>
          </a:xfrm>
        </p:spPr>
        <p:txBody>
          <a:bodyPr>
            <a:noAutofit/>
          </a:bodyPr>
          <a:lstStyle/>
          <a:p>
            <a:r>
              <a:rPr lang="en-US" sz="2000" dirty="0" smtClean="0"/>
              <a:t>But better is to use PLC for data acquisition</a:t>
            </a:r>
          </a:p>
          <a:p>
            <a:r>
              <a:rPr lang="en-US" sz="2000" dirty="0" smtClean="0"/>
              <a:t>A </a:t>
            </a:r>
            <a:r>
              <a:rPr lang="en-US" sz="2000" dirty="0" err="1" smtClean="0"/>
              <a:t>LabView</a:t>
            </a:r>
            <a:r>
              <a:rPr lang="en-US" sz="2000" dirty="0" smtClean="0"/>
              <a:t> program with high sampling frequency (in kHz) recorded the data from the detection unit. </a:t>
            </a:r>
          </a:p>
          <a:p>
            <a:endParaRPr lang="en-US" sz="2000" dirty="0" smtClean="0"/>
          </a:p>
          <a:p>
            <a:endParaRPr lang="en-US" sz="2000" dirty="0" smtClean="0"/>
          </a:p>
          <a:p>
            <a:endParaRPr lang="en-US" sz="2000" dirty="0" smtClean="0"/>
          </a:p>
          <a:p>
            <a:endParaRPr lang="cs-CZ" sz="2000" dirty="0" smtClean="0"/>
          </a:p>
          <a:p>
            <a:endParaRPr lang="en-US" sz="2000" dirty="0" smtClean="0"/>
          </a:p>
          <a:p>
            <a:r>
              <a:rPr lang="en-US" sz="2000" dirty="0" smtClean="0"/>
              <a:t>Allan variance plot to study the time evolution/drift of beam position</a:t>
            </a:r>
          </a:p>
          <a:p>
            <a:endParaRPr lang="en-US" sz="2000" dirty="0"/>
          </a:p>
        </p:txBody>
      </p:sp>
      <p:sp>
        <p:nvSpPr>
          <p:cNvPr id="5" name="Zástupný symbol pro zápatí 4"/>
          <p:cNvSpPr>
            <a:spLocks noGrp="1"/>
          </p:cNvSpPr>
          <p:nvPr>
            <p:ph type="ftr" sz="quarter" idx="17"/>
          </p:nvPr>
        </p:nvSpPr>
        <p:spPr/>
        <p:txBody>
          <a:bodyPr/>
          <a:lstStyle/>
          <a:p>
            <a:pPr>
              <a:defRPr/>
            </a:pPr>
            <a:r>
              <a:rPr lang="en-US" smtClean="0"/>
              <a:t>RICH 2018</a:t>
            </a:r>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12976"/>
            <a:ext cx="2905327" cy="20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380346" y="3133775"/>
            <a:ext cx="2079167" cy="297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datum 1"/>
          <p:cNvSpPr>
            <a:spLocks noGrp="1"/>
          </p:cNvSpPr>
          <p:nvPr>
            <p:ph type="dt" sz="half" idx="15"/>
          </p:nvPr>
        </p:nvSpPr>
        <p:spPr/>
        <p:txBody>
          <a:bodyPr/>
          <a:lstStyle/>
          <a:p>
            <a:fld id="{4D8F74B7-536F-48C9-912B-915AC4CA46BC}" type="datetime4">
              <a:rPr lang="en-US" smtClean="0"/>
              <a:t>August 3, 2018</a:t>
            </a:fld>
            <a:endParaRPr lang="en-US"/>
          </a:p>
        </p:txBody>
      </p:sp>
      <p:sp>
        <p:nvSpPr>
          <p:cNvPr id="3" name="Zástupný symbol pro číslo snímku 2"/>
          <p:cNvSpPr>
            <a:spLocks noGrp="1"/>
          </p:cNvSpPr>
          <p:nvPr>
            <p:ph type="sldNum" sz="quarter" idx="16"/>
          </p:nvPr>
        </p:nvSpPr>
        <p:spPr/>
        <p:txBody>
          <a:bodyPr>
            <a:normAutofit fontScale="85000" lnSpcReduction="20000"/>
          </a:bodyPr>
          <a:lstStyle/>
          <a:p>
            <a:fld id="{90D7A542-B47A-47AE-871E-DCF552FE1ED8}" type="slidenum">
              <a:rPr lang="en-US" smtClean="0"/>
              <a:t>28</a:t>
            </a:fld>
            <a:endParaRPr lang="en-US"/>
          </a:p>
        </p:txBody>
      </p:sp>
    </p:spTree>
    <p:extLst>
      <p:ext uri="{BB962C8B-B14F-4D97-AF65-F5344CB8AC3E}">
        <p14:creationId xmlns:p14="http://schemas.microsoft.com/office/powerpoint/2010/main" val="3738174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a:solidFill>
                  <a:srgbClr val="50851F"/>
                </a:solidFill>
              </a:rPr>
              <a:t>Reflective </a:t>
            </a:r>
            <a:r>
              <a:rPr lang="en-US" b="1" dirty="0" smtClean="0">
                <a:solidFill>
                  <a:srgbClr val="50851F"/>
                </a:solidFill>
              </a:rPr>
              <a:t>coatings </a:t>
            </a:r>
            <a:r>
              <a:rPr lang="en-US" b="1" dirty="0">
                <a:solidFill>
                  <a:srgbClr val="50851F"/>
                </a:solidFill>
              </a:rPr>
              <a:t>/ mirrors</a:t>
            </a:r>
            <a:r>
              <a:rPr lang="en-US" dirty="0"/>
              <a:t/>
            </a:r>
            <a:br>
              <a:rPr lang="en-US" dirty="0"/>
            </a:br>
            <a:endParaRPr lang="en-US" dirty="0"/>
          </a:p>
        </p:txBody>
      </p:sp>
      <p:sp>
        <p:nvSpPr>
          <p:cNvPr id="6" name="Zástupný symbol pro obsah 5"/>
          <p:cNvSpPr>
            <a:spLocks noGrp="1"/>
          </p:cNvSpPr>
          <p:nvPr>
            <p:ph sz="half" idx="1"/>
          </p:nvPr>
        </p:nvSpPr>
        <p:spPr>
          <a:xfrm>
            <a:off x="438894" y="1660163"/>
            <a:ext cx="6777607" cy="1292948"/>
          </a:xfrm>
        </p:spPr>
        <p:txBody>
          <a:bodyPr>
            <a:normAutofit/>
          </a:bodyPr>
          <a:lstStyle/>
          <a:p>
            <a:r>
              <a:rPr lang="en-US" sz="1600" dirty="0" smtClean="0"/>
              <a:t>Mirrors are key optical elements for gaseous RICH detectors</a:t>
            </a:r>
            <a:endParaRPr lang="en-US" sz="1600" dirty="0"/>
          </a:p>
          <a:p>
            <a:r>
              <a:rPr lang="en-US" sz="1600" dirty="0" smtClean="0"/>
              <a:t>Mechanical properties - thin and rigid</a:t>
            </a:r>
          </a:p>
          <a:p>
            <a:r>
              <a:rPr lang="en-US" sz="1600" dirty="0" smtClean="0"/>
              <a:t>Special glass and </a:t>
            </a:r>
            <a:r>
              <a:rPr lang="en-US" sz="1600" dirty="0"/>
              <a:t>Carbon fiber spherical </a:t>
            </a:r>
            <a:r>
              <a:rPr lang="en-US" sz="1600" dirty="0" smtClean="0"/>
              <a:t>mirrors – CLAS12 RICH</a:t>
            </a:r>
            <a:endParaRPr lang="en-US" sz="1600" dirty="0"/>
          </a:p>
        </p:txBody>
      </p:sp>
      <p:sp>
        <p:nvSpPr>
          <p:cNvPr id="8" name="Zástupný symbol pro obsah 7"/>
          <p:cNvSpPr>
            <a:spLocks noGrp="1"/>
          </p:cNvSpPr>
          <p:nvPr>
            <p:ph sz="quarter" idx="2"/>
          </p:nvPr>
        </p:nvSpPr>
        <p:spPr>
          <a:xfrm>
            <a:off x="5561654" y="2914042"/>
            <a:ext cx="3690866" cy="2185988"/>
          </a:xfrm>
        </p:spPr>
        <p:txBody>
          <a:bodyPr>
            <a:normAutofit/>
          </a:bodyPr>
          <a:lstStyle/>
          <a:p>
            <a:pPr marL="0" indent="0">
              <a:spcBef>
                <a:spcPts val="0"/>
              </a:spcBef>
              <a:buNone/>
            </a:pPr>
            <a:r>
              <a:rPr lang="en-US" sz="1600" dirty="0"/>
              <a:t>Some are also </a:t>
            </a:r>
            <a:r>
              <a:rPr lang="en-US" sz="1600" dirty="0" smtClean="0"/>
              <a:t>available commercially, </a:t>
            </a:r>
            <a:endParaRPr lang="en-US" sz="1600" dirty="0"/>
          </a:p>
          <a:p>
            <a:pPr marL="0" indent="0">
              <a:spcBef>
                <a:spcPts val="0"/>
              </a:spcBef>
              <a:buNone/>
            </a:pPr>
            <a:r>
              <a:rPr lang="en-US" sz="1600" b="1" dirty="0"/>
              <a:t>eSource Optics </a:t>
            </a:r>
            <a:r>
              <a:rPr lang="en-US" sz="1600" dirty="0"/>
              <a:t>offers a variety of High Reflectance broadband metallic Aluminum &amp; Magnesium </a:t>
            </a:r>
            <a:r>
              <a:rPr lang="en-US" sz="1600" dirty="0" smtClean="0"/>
              <a:t>VUV Mirror </a:t>
            </a:r>
            <a:r>
              <a:rPr lang="en-US" sz="1600" dirty="0"/>
              <a:t>Coatings with high reflectivity optimized at specific </a:t>
            </a:r>
            <a:r>
              <a:rPr lang="en-US" sz="1600" dirty="0" smtClean="0"/>
              <a:t>wavelength</a:t>
            </a:r>
            <a:endParaRPr lang="en-US" sz="1600" dirty="0"/>
          </a:p>
          <a:p>
            <a:pPr marL="0" indent="0">
              <a:spcBef>
                <a:spcPts val="0"/>
              </a:spcBef>
              <a:buNone/>
            </a:pPr>
            <a:r>
              <a:rPr lang="en-US" sz="1600" dirty="0"/>
              <a:t>http://www.esourceoptics.com/</a:t>
            </a:r>
          </a:p>
          <a:p>
            <a:endParaRPr lang="en-US" sz="1600" dirty="0"/>
          </a:p>
        </p:txBody>
      </p:sp>
      <p:sp>
        <p:nvSpPr>
          <p:cNvPr id="9" name="Zástupný symbol pro obsah 8"/>
          <p:cNvSpPr>
            <a:spLocks noGrp="1"/>
          </p:cNvSpPr>
          <p:nvPr>
            <p:ph sz="quarter" idx="3"/>
          </p:nvPr>
        </p:nvSpPr>
        <p:spPr>
          <a:xfrm>
            <a:off x="459502" y="2709614"/>
            <a:ext cx="5102152" cy="2187575"/>
          </a:xfrm>
        </p:spPr>
        <p:txBody>
          <a:bodyPr>
            <a:noAutofit/>
          </a:bodyPr>
          <a:lstStyle/>
          <a:p>
            <a:r>
              <a:rPr lang="en-US" sz="1600" dirty="0"/>
              <a:t>New reflective </a:t>
            </a:r>
            <a:r>
              <a:rPr lang="en-US" sz="1600" dirty="0" smtClean="0"/>
              <a:t>coatings in </a:t>
            </a:r>
            <a:r>
              <a:rPr lang="en-US" sz="1600" dirty="0"/>
              <a:t>DUV </a:t>
            </a:r>
            <a:r>
              <a:rPr lang="en-US" sz="1600" dirty="0" smtClean="0"/>
              <a:t>were developed </a:t>
            </a:r>
            <a:r>
              <a:rPr lang="en-US" sz="1600" dirty="0"/>
              <a:t>for </a:t>
            </a:r>
            <a:r>
              <a:rPr lang="en-US" sz="1600" dirty="0" smtClean="0"/>
              <a:t>astrophysics due advances </a:t>
            </a:r>
            <a:r>
              <a:rPr lang="en-US" sz="1600" dirty="0"/>
              <a:t>in the physical vapor deposition </a:t>
            </a:r>
            <a:r>
              <a:rPr lang="en-US" sz="1600" dirty="0" smtClean="0"/>
              <a:t>of </a:t>
            </a:r>
            <a:r>
              <a:rPr lang="en-US" sz="1600" dirty="0"/>
              <a:t>protective fluoride </a:t>
            </a:r>
            <a:r>
              <a:rPr lang="en-US" sz="1600" dirty="0" smtClean="0"/>
              <a:t>films. It </a:t>
            </a:r>
            <a:r>
              <a:rPr lang="en-US" sz="1600" dirty="0"/>
              <a:t>have raised the far ultraviolet </a:t>
            </a:r>
            <a:r>
              <a:rPr lang="en-US" sz="1600" dirty="0" smtClean="0"/>
              <a:t>reflectivity </a:t>
            </a:r>
            <a:r>
              <a:rPr lang="en-US" sz="1600" dirty="0"/>
              <a:t>of aluminum-based mirrors closer to the theoretical limit.</a:t>
            </a:r>
          </a:p>
          <a:p>
            <a:endParaRPr lang="en-US" sz="1600" dirty="0" smtClean="0"/>
          </a:p>
          <a:p>
            <a:endParaRPr lang="en-US" sz="1600" dirty="0"/>
          </a:p>
        </p:txBody>
      </p:sp>
      <p:sp>
        <p:nvSpPr>
          <p:cNvPr id="3" name="Zástupný symbol pro datum 2"/>
          <p:cNvSpPr>
            <a:spLocks noGrp="1"/>
          </p:cNvSpPr>
          <p:nvPr>
            <p:ph type="dt" sz="half" idx="10"/>
          </p:nvPr>
        </p:nvSpPr>
        <p:spPr/>
        <p:txBody>
          <a:bodyPr/>
          <a:lstStyle/>
          <a:p>
            <a:fld id="{C0064ADD-5B05-4811-A4E2-209E203D95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dirty="0" smtClean="0"/>
              <a:t>RICH 2018</a:t>
            </a:r>
            <a:endParaRPr lang="en-US" dirty="0"/>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29</a:t>
            </a:fld>
            <a:endParaRPr lang="en-US"/>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857" y="4737078"/>
            <a:ext cx="1913163" cy="1530530"/>
          </a:xfrm>
          <a:prstGeom prst="rect">
            <a:avLst/>
          </a:prstGeom>
        </p:spPr>
      </p:pic>
      <p:pic>
        <p:nvPicPr>
          <p:cNvPr id="10" name="Obrázek 9"/>
          <p:cNvPicPr>
            <a:picLocks noChangeAspect="1"/>
          </p:cNvPicPr>
          <p:nvPr/>
        </p:nvPicPr>
        <p:blipFill>
          <a:blip r:embed="rId3"/>
          <a:stretch>
            <a:fillRect/>
          </a:stretch>
        </p:blipFill>
        <p:spPr>
          <a:xfrm>
            <a:off x="1192214" y="4140029"/>
            <a:ext cx="2432570" cy="1872079"/>
          </a:xfrm>
          <a:prstGeom prst="rect">
            <a:avLst/>
          </a:prstGeom>
        </p:spPr>
      </p:pic>
      <p:pic>
        <p:nvPicPr>
          <p:cNvPr id="11" name="Picture 5" descr="tedeolit"/>
          <p:cNvPicPr>
            <a:picLocks noChangeAspect="1" noChangeArrowheads="1"/>
          </p:cNvPicPr>
          <p:nvPr/>
        </p:nvPicPr>
        <p:blipFill rotWithShape="1">
          <a:blip r:embed="rId4">
            <a:extLst>
              <a:ext uri="{28A0092B-C50C-407E-A947-70E740481C1C}">
                <a14:useLocalDpi xmlns:a14="http://schemas.microsoft.com/office/drawing/2010/main" val="0"/>
              </a:ext>
            </a:extLst>
          </a:blip>
          <a:srcRect l="35999" t="6180" r="34356" b="69101"/>
          <a:stretch/>
        </p:blipFill>
        <p:spPr bwMode="auto">
          <a:xfrm rot="16200000">
            <a:off x="6354523" y="1915736"/>
            <a:ext cx="1368153" cy="7818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609600" y="6112906"/>
            <a:ext cx="4464939" cy="553998"/>
          </a:xfrm>
          <a:prstGeom prst="rect">
            <a:avLst/>
          </a:prstGeom>
          <a:noFill/>
        </p:spPr>
        <p:txBody>
          <a:bodyPr wrap="square" rtlCol="0">
            <a:spAutoFit/>
          </a:bodyPr>
          <a:lstStyle/>
          <a:p>
            <a:r>
              <a:rPr lang="en-US" sz="1000" dirty="0" smtClean="0">
                <a:solidFill>
                  <a:srgbClr val="0000FF"/>
                </a:solidFill>
              </a:rPr>
              <a:t>BRIAN </a:t>
            </a:r>
            <a:r>
              <a:rPr lang="en-US" sz="1000" dirty="0">
                <a:solidFill>
                  <a:srgbClr val="0000FF"/>
                </a:solidFill>
              </a:rPr>
              <a:t>FLEMING at al. </a:t>
            </a:r>
            <a:r>
              <a:rPr lang="en-US" sz="1000" dirty="0" smtClean="0">
                <a:solidFill>
                  <a:srgbClr val="0000FF"/>
                </a:solidFill>
              </a:rPr>
              <a:t>, Advanced </a:t>
            </a:r>
            <a:r>
              <a:rPr lang="en-US" sz="1000" dirty="0">
                <a:solidFill>
                  <a:srgbClr val="0000FF"/>
                </a:solidFill>
              </a:rPr>
              <a:t>Environmentally Resistant Lithium Fluoride Mirror Coatings for the Next-Generation of Broadband Space </a:t>
            </a:r>
            <a:r>
              <a:rPr lang="en-US" sz="1000" dirty="0" smtClean="0">
                <a:solidFill>
                  <a:srgbClr val="0000FF"/>
                </a:solidFill>
              </a:rPr>
              <a:t>Observatories, arXiv:1801.03102v1 </a:t>
            </a:r>
            <a:r>
              <a:rPr lang="en-US" sz="1000" dirty="0">
                <a:solidFill>
                  <a:srgbClr val="0000FF"/>
                </a:solidFill>
              </a:rPr>
              <a:t>[astro-ph.IM] 9 Jan </a:t>
            </a:r>
            <a:r>
              <a:rPr lang="en-US" sz="1000" dirty="0" smtClean="0">
                <a:solidFill>
                  <a:srgbClr val="0000FF"/>
                </a:solidFill>
              </a:rPr>
              <a:t>2018</a:t>
            </a:r>
            <a:endParaRPr lang="en-US" sz="1000" dirty="0">
              <a:solidFill>
                <a:srgbClr val="0000FF"/>
              </a:solidFill>
            </a:endParaRPr>
          </a:p>
        </p:txBody>
      </p:sp>
      <p:pic>
        <p:nvPicPr>
          <p:cNvPr id="13" name="Obrázek 12"/>
          <p:cNvPicPr>
            <a:picLocks noChangeAspect="1"/>
          </p:cNvPicPr>
          <p:nvPr/>
        </p:nvPicPr>
        <p:blipFill>
          <a:blip r:embed="rId5"/>
          <a:stretch>
            <a:fillRect/>
          </a:stretch>
        </p:blipFill>
        <p:spPr>
          <a:xfrm>
            <a:off x="7636439" y="1809637"/>
            <a:ext cx="1126561" cy="993998"/>
          </a:xfrm>
          <a:prstGeom prst="rect">
            <a:avLst/>
          </a:prstGeom>
        </p:spPr>
      </p:pic>
    </p:spTree>
    <p:extLst>
      <p:ext uri="{BB962C8B-B14F-4D97-AF65-F5344CB8AC3E}">
        <p14:creationId xmlns:p14="http://schemas.microsoft.com/office/powerpoint/2010/main" val="2716264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Cherenkov radiation properties</a:t>
            </a:r>
            <a:endParaRPr lang="en-US" dirty="0"/>
          </a:p>
        </p:txBody>
      </p:sp>
      <p:sp>
        <p:nvSpPr>
          <p:cNvPr id="7" name="Zástupný symbol pro obsah 6"/>
          <p:cNvSpPr>
            <a:spLocks noGrp="1"/>
          </p:cNvSpPr>
          <p:nvPr>
            <p:ph sz="quarter" idx="1"/>
          </p:nvPr>
        </p:nvSpPr>
        <p:spPr>
          <a:xfrm>
            <a:off x="609600" y="1589567"/>
            <a:ext cx="4754488" cy="4572000"/>
          </a:xfrm>
        </p:spPr>
        <p:txBody>
          <a:bodyPr>
            <a:normAutofit/>
          </a:bodyPr>
          <a:lstStyle/>
          <a:p>
            <a:pPr eaLnBrk="0" hangingPunct="0"/>
            <a:r>
              <a:rPr lang="en-US" sz="2000" dirty="0"/>
              <a:t>The Cerenkov effect occurs when the velocity of a </a:t>
            </a:r>
            <a:r>
              <a:rPr lang="en-US" sz="2000" dirty="0" smtClean="0"/>
              <a:t>charged</a:t>
            </a:r>
            <a:r>
              <a:rPr lang="cs-CZ" sz="2000" dirty="0" smtClean="0"/>
              <a:t> </a:t>
            </a:r>
            <a:r>
              <a:rPr lang="en-US" sz="2000" dirty="0" smtClean="0"/>
              <a:t>particle </a:t>
            </a:r>
            <a:r>
              <a:rPr lang="en-US" sz="2000" dirty="0"/>
              <a:t>traveling </a:t>
            </a:r>
            <a:r>
              <a:rPr lang="en-US" sz="2000" dirty="0" smtClean="0"/>
              <a:t>through</a:t>
            </a:r>
            <a:r>
              <a:rPr lang="cs-CZ" sz="2000" dirty="0" smtClean="0"/>
              <a:t> </a:t>
            </a:r>
            <a:r>
              <a:rPr lang="en-US" sz="2000" dirty="0" smtClean="0"/>
              <a:t>a </a:t>
            </a:r>
            <a:r>
              <a:rPr lang="en-US" sz="2000" dirty="0"/>
              <a:t>dielectric medium exceeds the speed of light in the medium</a:t>
            </a:r>
          </a:p>
        </p:txBody>
      </p:sp>
      <p:sp>
        <p:nvSpPr>
          <p:cNvPr id="3" name="Zástupný symbol pro datum 2"/>
          <p:cNvSpPr>
            <a:spLocks noGrp="1"/>
          </p:cNvSpPr>
          <p:nvPr>
            <p:ph type="dt" sz="half" idx="15"/>
          </p:nvPr>
        </p:nvSpPr>
        <p:spPr/>
        <p:txBody>
          <a:bodyPr/>
          <a:lstStyle/>
          <a:p>
            <a:fld id="{843F990E-A719-4D64-B866-E12829EC0651}" type="datetime4">
              <a:rPr lang="en-US" smtClean="0"/>
              <a:t>August 3, 2018</a:t>
            </a:fld>
            <a:endParaRPr lang="en-US"/>
          </a:p>
        </p:txBody>
      </p:sp>
      <p:sp>
        <p:nvSpPr>
          <p:cNvPr id="5" name="Zástupný symbol pro číslo snímku 4"/>
          <p:cNvSpPr>
            <a:spLocks noGrp="1"/>
          </p:cNvSpPr>
          <p:nvPr>
            <p:ph type="sldNum" sz="quarter" idx="16"/>
          </p:nvPr>
        </p:nvSpPr>
        <p:spPr/>
        <p:txBody>
          <a:bodyPr>
            <a:normAutofit fontScale="85000" lnSpcReduction="20000"/>
          </a:bodyPr>
          <a:lstStyle/>
          <a:p>
            <a:fld id="{90D7A542-B47A-47AE-871E-DCF552FE1ED8}" type="slidenum">
              <a:rPr lang="en-US" smtClean="0"/>
              <a:t>3</a:t>
            </a:fld>
            <a:endParaRPr lang="en-US"/>
          </a:p>
        </p:txBody>
      </p:sp>
      <p:sp>
        <p:nvSpPr>
          <p:cNvPr id="4" name="Zástupný symbol pro zápatí 3"/>
          <p:cNvSpPr>
            <a:spLocks noGrp="1"/>
          </p:cNvSpPr>
          <p:nvPr>
            <p:ph type="ftr" sz="quarter" idx="17"/>
          </p:nvPr>
        </p:nvSpPr>
        <p:spPr/>
        <p:txBody>
          <a:bodyPr/>
          <a:lstStyle/>
          <a:p>
            <a:r>
              <a:rPr lang="en-US" smtClean="0"/>
              <a:t>RICH 2018</a:t>
            </a:r>
            <a:endParaRPr lang="en-US"/>
          </a:p>
        </p:txBody>
      </p:sp>
      <p:pic>
        <p:nvPicPr>
          <p:cNvPr id="5122" name="Picture 2" descr="https://lasers.llnl.gov/multimedia/publications/images/cherenk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52" y="2943614"/>
            <a:ext cx="4591050" cy="2676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195736" y="4941168"/>
            <a:ext cx="2841034" cy="369332"/>
          </a:xfrm>
          <a:prstGeom prst="rect">
            <a:avLst/>
          </a:prstGeom>
          <a:noFill/>
        </p:spPr>
        <p:txBody>
          <a:bodyPr wrap="none" rtlCol="0">
            <a:spAutoFit/>
          </a:bodyPr>
          <a:lstStyle/>
          <a:p>
            <a:r>
              <a:rPr lang="en-US" dirty="0"/>
              <a:t>Angle of Cerenkov Radiation</a:t>
            </a:r>
          </a:p>
        </p:txBody>
      </p:sp>
      <p:graphicFrame>
        <p:nvGraphicFramePr>
          <p:cNvPr id="10" name="Objekt 9"/>
          <p:cNvGraphicFramePr>
            <a:graphicFrameLocks noChangeAspect="1"/>
          </p:cNvGraphicFramePr>
          <p:nvPr>
            <p:extLst>
              <p:ext uri="{D42A27DB-BD31-4B8C-83A1-F6EECF244321}">
                <p14:modId xmlns:p14="http://schemas.microsoft.com/office/powerpoint/2010/main" val="3484913585"/>
              </p:ext>
            </p:extLst>
          </p:nvPr>
        </p:nvGraphicFramePr>
        <p:xfrm>
          <a:off x="3282779" y="3009087"/>
          <a:ext cx="1165225" cy="679450"/>
        </p:xfrm>
        <a:graphic>
          <a:graphicData uri="http://schemas.openxmlformats.org/presentationml/2006/ole">
            <mc:AlternateContent xmlns:mc="http://schemas.openxmlformats.org/markup-compatibility/2006">
              <mc:Choice xmlns:v="urn:schemas-microsoft-com:vml" Requires="v">
                <p:oleObj spid="_x0000_s20560" name="Rovnice" r:id="rId4" imgW="672840" imgH="393480" progId="Equation.3">
                  <p:embed/>
                </p:oleObj>
              </mc:Choice>
              <mc:Fallback>
                <p:oleObj name="Rovnice" r:id="rId4" imgW="6728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779" y="3009087"/>
                        <a:ext cx="1165225"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741208745"/>
              </p:ext>
            </p:extLst>
          </p:nvPr>
        </p:nvGraphicFramePr>
        <p:xfrm>
          <a:off x="5857242" y="3382399"/>
          <a:ext cx="3026346" cy="2104155"/>
        </p:xfrm>
        <a:graphic>
          <a:graphicData uri="http://schemas.openxmlformats.org/presentationml/2006/ole">
            <mc:AlternateContent xmlns:mc="http://schemas.openxmlformats.org/markup-compatibility/2006">
              <mc:Choice xmlns:v="urn:schemas-microsoft-com:vml" Requires="v">
                <p:oleObj spid="_x0000_s20561" name="Rastrový obrázek" r:id="rId6" imgW="4438800" imgH="3086280" progId="Paint.Picture">
                  <p:embed/>
                </p:oleObj>
              </mc:Choice>
              <mc:Fallback>
                <p:oleObj name="Rastrový obrázek" r:id="rId6" imgW="4438800" imgH="3086280" progId="Paint.Picture">
                  <p:embed/>
                  <p:pic>
                    <p:nvPicPr>
                      <p:cNvPr id="0" name=""/>
                      <p:cNvPicPr/>
                      <p:nvPr/>
                    </p:nvPicPr>
                    <p:blipFill>
                      <a:blip r:embed="rId7"/>
                      <a:stretch>
                        <a:fillRect/>
                      </a:stretch>
                    </p:blipFill>
                    <p:spPr>
                      <a:xfrm>
                        <a:off x="5857242" y="3382399"/>
                        <a:ext cx="3026346" cy="2104155"/>
                      </a:xfrm>
                      <a:prstGeom prst="rect">
                        <a:avLst/>
                      </a:prstGeom>
                    </p:spPr>
                  </p:pic>
                </p:oleObj>
              </mc:Fallback>
            </mc:AlternateContent>
          </a:graphicData>
        </a:graphic>
      </p:graphicFrame>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1770" y="1516698"/>
            <a:ext cx="2376264" cy="188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654407" y="5325910"/>
            <a:ext cx="5202835" cy="1354217"/>
          </a:xfrm>
          <a:prstGeom prst="rect">
            <a:avLst/>
          </a:prstGeom>
          <a:noFill/>
        </p:spPr>
        <p:txBody>
          <a:bodyPr wrap="none" rtlCol="0">
            <a:spAutoFit/>
          </a:bodyPr>
          <a:lstStyle/>
          <a:p>
            <a:r>
              <a:rPr lang="en-US" sz="3200" b="1" dirty="0" err="1">
                <a:solidFill>
                  <a:srgbClr val="003399"/>
                </a:solidFill>
              </a:rPr>
              <a:t>Wavefronts</a:t>
            </a:r>
            <a:r>
              <a:rPr lang="en-US" sz="3200" b="1" dirty="0">
                <a:solidFill>
                  <a:srgbClr val="003399"/>
                </a:solidFill>
              </a:rPr>
              <a:t> are coaxial cones</a:t>
            </a:r>
          </a:p>
          <a:p>
            <a:r>
              <a:rPr lang="en-US" sz="3200" b="1" dirty="0">
                <a:solidFill>
                  <a:srgbClr val="003399"/>
                </a:solidFill>
              </a:rPr>
              <a:t>Coherent </a:t>
            </a:r>
          </a:p>
          <a:p>
            <a:endParaRPr lang="en-US" dirty="0"/>
          </a:p>
        </p:txBody>
      </p:sp>
    </p:spTree>
    <p:extLst>
      <p:ext uri="{BB962C8B-B14F-4D97-AF65-F5344CB8AC3E}">
        <p14:creationId xmlns:p14="http://schemas.microsoft.com/office/powerpoint/2010/main" val="3837774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676140" y="810517"/>
            <a:ext cx="8784976" cy="990600"/>
          </a:xfrm>
        </p:spPr>
        <p:txBody>
          <a:bodyPr>
            <a:noAutofit/>
          </a:bodyPr>
          <a:lstStyle/>
          <a:p>
            <a:r>
              <a:rPr lang="en-US" sz="4000" b="1" dirty="0">
                <a:solidFill>
                  <a:srgbClr val="50851F"/>
                </a:solidFill>
              </a:rPr>
              <a:t>Mirror alignment monitoring</a:t>
            </a:r>
            <a:br>
              <a:rPr lang="en-US" sz="4000" b="1" dirty="0">
                <a:solidFill>
                  <a:srgbClr val="50851F"/>
                </a:solidFill>
              </a:rPr>
            </a:br>
            <a:r>
              <a:rPr lang="en-US" sz="4000" b="1" dirty="0">
                <a:solidFill>
                  <a:srgbClr val="50851F"/>
                </a:solidFill>
              </a:rPr>
              <a:t/>
            </a:r>
            <a:br>
              <a:rPr lang="en-US" sz="4000" b="1" dirty="0">
                <a:solidFill>
                  <a:srgbClr val="50851F"/>
                </a:solidFill>
              </a:rPr>
            </a:br>
            <a:endParaRPr lang="en-US" sz="4000" b="1" dirty="0">
              <a:solidFill>
                <a:srgbClr val="50851F"/>
              </a:solidFill>
            </a:endParaRPr>
          </a:p>
        </p:txBody>
      </p:sp>
      <p:sp>
        <p:nvSpPr>
          <p:cNvPr id="3" name="Zástupný symbol pro zápatí 2"/>
          <p:cNvSpPr>
            <a:spLocks noGrp="1"/>
          </p:cNvSpPr>
          <p:nvPr>
            <p:ph type="ftr" sz="quarter" idx="11"/>
          </p:nvPr>
        </p:nvSpPr>
        <p:spPr/>
        <p:txBody>
          <a:bodyPr/>
          <a:lstStyle/>
          <a:p>
            <a:r>
              <a:rPr lang="en-US" smtClean="0"/>
              <a:t>RICH 2018</a:t>
            </a:r>
            <a:endParaRPr lang="en-US"/>
          </a:p>
        </p:txBody>
      </p:sp>
      <p:sp>
        <p:nvSpPr>
          <p:cNvPr id="4" name="Zástupný symbol pro číslo snímku 3"/>
          <p:cNvSpPr>
            <a:spLocks noGrp="1"/>
          </p:cNvSpPr>
          <p:nvPr>
            <p:ph type="sldNum" sz="quarter" idx="12"/>
          </p:nvPr>
        </p:nvSpPr>
        <p:spPr/>
        <p:txBody>
          <a:bodyPr>
            <a:normAutofit fontScale="85000" lnSpcReduction="20000"/>
          </a:bodyPr>
          <a:lstStyle/>
          <a:p>
            <a:fld id="{90D7A542-B47A-47AE-871E-DCF552FE1ED8}" type="slidenum">
              <a:rPr lang="en-US" smtClean="0"/>
              <a:t>30</a:t>
            </a:fld>
            <a:endParaRPr lang="en-US"/>
          </a:p>
        </p:txBody>
      </p:sp>
      <p:sp>
        <p:nvSpPr>
          <p:cNvPr id="6" name="Zástupný symbol pro obsah 5"/>
          <p:cNvSpPr>
            <a:spLocks noGrp="1"/>
          </p:cNvSpPr>
          <p:nvPr>
            <p:ph sz="quarter" idx="1"/>
          </p:nvPr>
        </p:nvSpPr>
        <p:spPr>
          <a:xfrm>
            <a:off x="676140" y="1540553"/>
            <a:ext cx="8153400" cy="4495800"/>
          </a:xfrm>
        </p:spPr>
        <p:txBody>
          <a:bodyPr>
            <a:normAutofit/>
          </a:bodyPr>
          <a:lstStyle/>
          <a:p>
            <a:r>
              <a:rPr lang="en-US" sz="2000" dirty="0" smtClean="0"/>
              <a:t>Important for multi-segment mirrors at gaseous detectors</a:t>
            </a:r>
          </a:p>
          <a:p>
            <a:r>
              <a:rPr lang="en-US" sz="2000" dirty="0" smtClean="0"/>
              <a:t>The information about mirror alignment can be used at the </a:t>
            </a:r>
            <a:r>
              <a:rPr lang="en-US" sz="2000" dirty="0"/>
              <a:t>reconstruction and analysis </a:t>
            </a:r>
            <a:r>
              <a:rPr lang="en-US" sz="2000" dirty="0" smtClean="0"/>
              <a:t>package</a:t>
            </a:r>
          </a:p>
          <a:p>
            <a:r>
              <a:rPr lang="en-US" sz="2000" dirty="0" smtClean="0"/>
              <a:t>For COMPASS RICH-1 Cherenkov  </a:t>
            </a:r>
            <a:r>
              <a:rPr lang="en-US" sz="2000" dirty="0"/>
              <a:t>angle at saturation is </a:t>
            </a:r>
            <a:r>
              <a:rPr lang="en-US" sz="2000" dirty="0" smtClean="0"/>
              <a:t>around 52 </a:t>
            </a:r>
            <a:r>
              <a:rPr lang="en-US" sz="2000" dirty="0" err="1"/>
              <a:t>mrad</a:t>
            </a:r>
            <a:r>
              <a:rPr lang="en-US" sz="2000" dirty="0"/>
              <a:t> </a:t>
            </a:r>
          </a:p>
          <a:p>
            <a:r>
              <a:rPr lang="en-US" sz="2000" dirty="0"/>
              <a:t>So only 1, 2, or 3 mirrors can be illuminated by </a:t>
            </a:r>
            <a:r>
              <a:rPr lang="en-US" sz="2000" dirty="0" smtClean="0"/>
              <a:t>Ch</a:t>
            </a:r>
            <a:r>
              <a:rPr lang="en-US" sz="2000" dirty="0" smtClean="0"/>
              <a:t>erenkov </a:t>
            </a:r>
            <a:r>
              <a:rPr lang="en-US" sz="2000" dirty="0"/>
              <a:t>cone</a:t>
            </a:r>
            <a:endParaRPr lang="en-US" sz="2000" dirty="0" smtClean="0"/>
          </a:p>
          <a:p>
            <a:endParaRPr lang="en-US" sz="2000" dirty="0"/>
          </a:p>
        </p:txBody>
      </p:sp>
      <p:grpSp>
        <p:nvGrpSpPr>
          <p:cNvPr id="7" name="Skupina 6"/>
          <p:cNvGrpSpPr/>
          <p:nvPr/>
        </p:nvGrpSpPr>
        <p:grpSpPr>
          <a:xfrm>
            <a:off x="1068597" y="3710082"/>
            <a:ext cx="4277032" cy="1893801"/>
            <a:chOff x="986063" y="2701244"/>
            <a:chExt cx="7625871" cy="3421402"/>
          </a:xfrm>
        </p:grpSpPr>
        <p:sp>
          <p:nvSpPr>
            <p:cNvPr id="8" name="Ovál 7"/>
            <p:cNvSpPr/>
            <p:nvPr/>
          </p:nvSpPr>
          <p:spPr>
            <a:xfrm>
              <a:off x="1115616" y="4869160"/>
              <a:ext cx="1281681" cy="122413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Skupina 8"/>
            <p:cNvGrpSpPr/>
            <p:nvPr/>
          </p:nvGrpSpPr>
          <p:grpSpPr>
            <a:xfrm>
              <a:off x="986063" y="2701244"/>
              <a:ext cx="7625871" cy="3421402"/>
              <a:chOff x="986063" y="2701244"/>
              <a:chExt cx="7625871" cy="3421402"/>
            </a:xfrm>
          </p:grpSpPr>
          <p:grpSp>
            <p:nvGrpSpPr>
              <p:cNvPr id="10" name="Skupina 9"/>
              <p:cNvGrpSpPr/>
              <p:nvPr/>
            </p:nvGrpSpPr>
            <p:grpSpPr>
              <a:xfrm>
                <a:off x="3962890" y="2745671"/>
                <a:ext cx="1889624" cy="1828800"/>
                <a:chOff x="3339505" y="2468524"/>
                <a:chExt cx="1889624" cy="1828800"/>
              </a:xfrm>
            </p:grpSpPr>
            <p:sp>
              <p:nvSpPr>
                <p:cNvPr id="37" name="Ovál 36"/>
                <p:cNvSpPr/>
                <p:nvPr/>
              </p:nvSpPr>
              <p:spPr>
                <a:xfrm>
                  <a:off x="3664369" y="2996952"/>
                  <a:ext cx="504056" cy="5040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Skupina 37"/>
                <p:cNvGrpSpPr/>
                <p:nvPr/>
              </p:nvGrpSpPr>
              <p:grpSpPr>
                <a:xfrm>
                  <a:off x="3339505" y="2468524"/>
                  <a:ext cx="1889624" cy="1828800"/>
                  <a:chOff x="2195736" y="2780928"/>
                  <a:chExt cx="1889624" cy="1828800"/>
                </a:xfrm>
              </p:grpSpPr>
              <p:sp>
                <p:nvSpPr>
                  <p:cNvPr id="39" name="Šestiúhelník 38"/>
                  <p:cNvSpPr/>
                  <p:nvPr/>
                </p:nvSpPr>
                <p:spPr>
                  <a:xfrm>
                    <a:off x="2195736" y="27809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Šestiúhelník 39"/>
                  <p:cNvSpPr/>
                  <p:nvPr/>
                </p:nvSpPr>
                <p:spPr>
                  <a:xfrm>
                    <a:off x="2195736" y="36953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Šestiúhelník 40"/>
                  <p:cNvSpPr/>
                  <p:nvPr/>
                </p:nvSpPr>
                <p:spPr>
                  <a:xfrm>
                    <a:off x="3024656" y="3234680"/>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Skupina 10"/>
              <p:cNvGrpSpPr/>
              <p:nvPr/>
            </p:nvGrpSpPr>
            <p:grpSpPr>
              <a:xfrm>
                <a:off x="6722310" y="2701244"/>
                <a:ext cx="1889624" cy="1828800"/>
                <a:chOff x="6139841" y="2445617"/>
                <a:chExt cx="1889624" cy="1828800"/>
              </a:xfrm>
            </p:grpSpPr>
            <p:sp>
              <p:nvSpPr>
                <p:cNvPr id="32" name="Ovál 31"/>
                <p:cNvSpPr/>
                <p:nvPr/>
              </p:nvSpPr>
              <p:spPr>
                <a:xfrm>
                  <a:off x="6643550" y="2996952"/>
                  <a:ext cx="504056" cy="5040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Skupina 32"/>
                <p:cNvGrpSpPr/>
                <p:nvPr/>
              </p:nvGrpSpPr>
              <p:grpSpPr>
                <a:xfrm>
                  <a:off x="6139841" y="2445617"/>
                  <a:ext cx="1889624" cy="1828800"/>
                  <a:chOff x="2195736" y="2780928"/>
                  <a:chExt cx="1889624" cy="1828800"/>
                </a:xfrm>
              </p:grpSpPr>
              <p:sp>
                <p:nvSpPr>
                  <p:cNvPr id="34" name="Šestiúhelník 33"/>
                  <p:cNvSpPr/>
                  <p:nvPr/>
                </p:nvSpPr>
                <p:spPr>
                  <a:xfrm>
                    <a:off x="2195736" y="27809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Šestiúhelník 34"/>
                  <p:cNvSpPr/>
                  <p:nvPr/>
                </p:nvSpPr>
                <p:spPr>
                  <a:xfrm>
                    <a:off x="2195736" y="36953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Šestiúhelník 35"/>
                  <p:cNvSpPr/>
                  <p:nvPr/>
                </p:nvSpPr>
                <p:spPr>
                  <a:xfrm>
                    <a:off x="3024656" y="3234680"/>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Skupina 11"/>
              <p:cNvGrpSpPr/>
              <p:nvPr/>
            </p:nvGrpSpPr>
            <p:grpSpPr>
              <a:xfrm>
                <a:off x="1128422" y="2742223"/>
                <a:ext cx="1889624" cy="1828800"/>
                <a:chOff x="3339505" y="2468524"/>
                <a:chExt cx="1889624" cy="1828800"/>
              </a:xfrm>
            </p:grpSpPr>
            <p:sp>
              <p:nvSpPr>
                <p:cNvPr id="27" name="Ovál 26"/>
                <p:cNvSpPr/>
                <p:nvPr/>
              </p:nvSpPr>
              <p:spPr>
                <a:xfrm>
                  <a:off x="3483521" y="2569132"/>
                  <a:ext cx="504056" cy="5040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Skupina 27"/>
                <p:cNvGrpSpPr/>
                <p:nvPr/>
              </p:nvGrpSpPr>
              <p:grpSpPr>
                <a:xfrm>
                  <a:off x="3339505" y="2468524"/>
                  <a:ext cx="1889624" cy="1828800"/>
                  <a:chOff x="2195736" y="2780928"/>
                  <a:chExt cx="1889624" cy="1828800"/>
                </a:xfrm>
              </p:grpSpPr>
              <p:sp>
                <p:nvSpPr>
                  <p:cNvPr id="29" name="Šestiúhelník 28"/>
                  <p:cNvSpPr/>
                  <p:nvPr/>
                </p:nvSpPr>
                <p:spPr>
                  <a:xfrm>
                    <a:off x="2195736" y="27809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Šestiúhelník 29"/>
                  <p:cNvSpPr/>
                  <p:nvPr/>
                </p:nvSpPr>
                <p:spPr>
                  <a:xfrm>
                    <a:off x="2195736" y="3695328"/>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Šestiúhelník 30"/>
                  <p:cNvSpPr/>
                  <p:nvPr/>
                </p:nvSpPr>
                <p:spPr>
                  <a:xfrm>
                    <a:off x="3024656" y="3234680"/>
                    <a:ext cx="1060704" cy="914400"/>
                  </a:xfrm>
                  <a:prstGeom prst="hexag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Ovál 12"/>
              <p:cNvSpPr/>
              <p:nvPr/>
            </p:nvSpPr>
            <p:spPr>
              <a:xfrm>
                <a:off x="986063" y="4797152"/>
                <a:ext cx="1281681" cy="1224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Skupina 13"/>
              <p:cNvGrpSpPr/>
              <p:nvPr/>
            </p:nvGrpSpPr>
            <p:grpSpPr>
              <a:xfrm>
                <a:off x="4067944" y="4777320"/>
                <a:ext cx="1281681" cy="1345326"/>
                <a:chOff x="4541973" y="4777320"/>
                <a:chExt cx="1281681" cy="1345326"/>
              </a:xfrm>
            </p:grpSpPr>
            <p:sp>
              <p:nvSpPr>
                <p:cNvPr id="23" name="Ovál 22"/>
                <p:cNvSpPr/>
                <p:nvPr/>
              </p:nvSpPr>
              <p:spPr>
                <a:xfrm>
                  <a:off x="4541973" y="4869160"/>
                  <a:ext cx="1281681" cy="1224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louk 24"/>
                <p:cNvSpPr/>
                <p:nvPr/>
              </p:nvSpPr>
              <p:spPr>
                <a:xfrm rot="19160042">
                  <a:off x="4595051" y="5042526"/>
                  <a:ext cx="1153350" cy="108012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ál 25"/>
                <p:cNvSpPr/>
                <p:nvPr/>
              </p:nvSpPr>
              <p:spPr>
                <a:xfrm>
                  <a:off x="4541973" y="4777320"/>
                  <a:ext cx="1281681" cy="122413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Skupina 14"/>
              <p:cNvGrpSpPr/>
              <p:nvPr/>
            </p:nvGrpSpPr>
            <p:grpSpPr>
              <a:xfrm>
                <a:off x="6551956" y="4670118"/>
                <a:ext cx="1534895" cy="1401294"/>
                <a:chOff x="6551956" y="4670118"/>
                <a:chExt cx="1534895" cy="1401294"/>
              </a:xfrm>
            </p:grpSpPr>
            <p:grpSp>
              <p:nvGrpSpPr>
                <p:cNvPr id="16" name="Skupina 15"/>
                <p:cNvGrpSpPr/>
                <p:nvPr/>
              </p:nvGrpSpPr>
              <p:grpSpPr>
                <a:xfrm>
                  <a:off x="6551956" y="4826505"/>
                  <a:ext cx="1361540" cy="1244907"/>
                  <a:chOff x="6670193" y="4826505"/>
                  <a:chExt cx="1361540" cy="1244907"/>
                </a:xfrm>
              </p:grpSpPr>
              <p:sp>
                <p:nvSpPr>
                  <p:cNvPr id="19" name="Ovál 18"/>
                  <p:cNvSpPr/>
                  <p:nvPr/>
                </p:nvSpPr>
                <p:spPr>
                  <a:xfrm>
                    <a:off x="6670193" y="4847276"/>
                    <a:ext cx="1281681" cy="1224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louk 20"/>
                  <p:cNvSpPr/>
                  <p:nvPr/>
                </p:nvSpPr>
                <p:spPr>
                  <a:xfrm rot="19160042">
                    <a:off x="6878383" y="4826505"/>
                    <a:ext cx="1153350" cy="108012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Ovál 16"/>
                <p:cNvSpPr/>
                <p:nvPr/>
              </p:nvSpPr>
              <p:spPr>
                <a:xfrm>
                  <a:off x="6659104" y="4670118"/>
                  <a:ext cx="1281681" cy="122413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louk 17"/>
                <p:cNvSpPr/>
                <p:nvPr/>
              </p:nvSpPr>
              <p:spPr>
                <a:xfrm rot="3065298">
                  <a:off x="6794218" y="4737619"/>
                  <a:ext cx="1269975" cy="1315290"/>
                </a:xfrm>
                <a:prstGeom prst="arc">
                  <a:avLst>
                    <a:gd name="adj1" fmla="val 16368160"/>
                    <a:gd name="adj2" fmla="val 2064416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nvGrpSpPr>
          <p:cNvPr id="42" name="Skupina 41"/>
          <p:cNvGrpSpPr/>
          <p:nvPr/>
        </p:nvGrpSpPr>
        <p:grpSpPr>
          <a:xfrm>
            <a:off x="5640602" y="4314248"/>
            <a:ext cx="3362823" cy="1358610"/>
            <a:chOff x="2699792" y="2547938"/>
            <a:chExt cx="4053628" cy="2032940"/>
          </a:xfrm>
        </p:grpSpPr>
        <p:pic>
          <p:nvPicPr>
            <p:cNvPr id="4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8450" y="2547938"/>
              <a:ext cx="34671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ovéPole 43"/>
            <p:cNvSpPr txBox="1"/>
            <p:nvPr/>
          </p:nvSpPr>
          <p:spPr>
            <a:xfrm>
              <a:off x="2699792" y="2852936"/>
              <a:ext cx="330540" cy="369332"/>
            </a:xfrm>
            <a:prstGeom prst="rect">
              <a:avLst/>
            </a:prstGeom>
            <a:noFill/>
          </p:spPr>
          <p:txBody>
            <a:bodyPr wrap="none" rtlCol="0">
              <a:spAutoFit/>
            </a:bodyPr>
            <a:lstStyle/>
            <a:p>
              <a:r>
                <a:rPr lang="cs-CZ" b="1" dirty="0" smtClean="0">
                  <a:solidFill>
                    <a:srgbClr val="00B0F0"/>
                  </a:solidFill>
                </a:rPr>
                <a:t>D</a:t>
              </a:r>
              <a:endParaRPr lang="en-US" b="1" dirty="0">
                <a:solidFill>
                  <a:srgbClr val="00B0F0"/>
                </a:solidFill>
              </a:endParaRPr>
            </a:p>
          </p:txBody>
        </p:sp>
        <p:sp>
          <p:nvSpPr>
            <p:cNvPr id="45" name="TextovéPole 44"/>
            <p:cNvSpPr txBox="1"/>
            <p:nvPr/>
          </p:nvSpPr>
          <p:spPr>
            <a:xfrm>
              <a:off x="4629071" y="4211546"/>
              <a:ext cx="688009" cy="369332"/>
            </a:xfrm>
            <a:prstGeom prst="rect">
              <a:avLst/>
            </a:prstGeom>
            <a:noFill/>
          </p:spPr>
          <p:txBody>
            <a:bodyPr wrap="none" rtlCol="0">
              <a:spAutoFit/>
            </a:bodyPr>
            <a:lstStyle/>
            <a:p>
              <a:r>
                <a:rPr lang="cs-CZ" b="1" dirty="0" smtClean="0">
                  <a:solidFill>
                    <a:srgbClr val="7030A0"/>
                  </a:solidFill>
                </a:rPr>
                <a:t>E ???</a:t>
              </a:r>
              <a:endParaRPr lang="en-US" b="1" dirty="0">
                <a:solidFill>
                  <a:srgbClr val="7030A0"/>
                </a:solidFill>
              </a:endParaRPr>
            </a:p>
          </p:txBody>
        </p:sp>
        <p:sp>
          <p:nvSpPr>
            <p:cNvPr id="46" name="TextovéPole 45"/>
            <p:cNvSpPr txBox="1"/>
            <p:nvPr/>
          </p:nvSpPr>
          <p:spPr>
            <a:xfrm>
              <a:off x="6234673" y="3929912"/>
              <a:ext cx="489236" cy="369332"/>
            </a:xfrm>
            <a:prstGeom prst="rect">
              <a:avLst/>
            </a:prstGeom>
            <a:noFill/>
          </p:spPr>
          <p:txBody>
            <a:bodyPr wrap="none" rtlCol="0">
              <a:spAutoFit/>
            </a:bodyPr>
            <a:lstStyle/>
            <a:p>
              <a:r>
                <a:rPr lang="cs-CZ" b="1" dirty="0" smtClean="0">
                  <a:solidFill>
                    <a:srgbClr val="FF0000"/>
                  </a:solidFill>
                </a:rPr>
                <a:t>M1</a:t>
              </a:r>
              <a:endParaRPr lang="en-US" b="1" dirty="0">
                <a:solidFill>
                  <a:srgbClr val="FF0000"/>
                </a:solidFill>
              </a:endParaRPr>
            </a:p>
          </p:txBody>
        </p:sp>
        <p:sp>
          <p:nvSpPr>
            <p:cNvPr id="47" name="TextovéPole 46"/>
            <p:cNvSpPr txBox="1"/>
            <p:nvPr/>
          </p:nvSpPr>
          <p:spPr>
            <a:xfrm>
              <a:off x="6264184" y="3560580"/>
              <a:ext cx="489236" cy="369332"/>
            </a:xfrm>
            <a:prstGeom prst="rect">
              <a:avLst/>
            </a:prstGeom>
            <a:noFill/>
          </p:spPr>
          <p:txBody>
            <a:bodyPr wrap="none" rtlCol="0">
              <a:spAutoFit/>
            </a:bodyPr>
            <a:lstStyle/>
            <a:p>
              <a:r>
                <a:rPr lang="cs-CZ" b="1" dirty="0" smtClean="0">
                  <a:solidFill>
                    <a:srgbClr val="00B050"/>
                  </a:solidFill>
                </a:rPr>
                <a:t>M2</a:t>
              </a:r>
              <a:endParaRPr lang="en-US" b="1" dirty="0">
                <a:solidFill>
                  <a:srgbClr val="00B050"/>
                </a:solidFill>
              </a:endParaRPr>
            </a:p>
          </p:txBody>
        </p:sp>
        <p:sp>
          <p:nvSpPr>
            <p:cNvPr id="48" name="Oblouk 47"/>
            <p:cNvSpPr/>
            <p:nvPr/>
          </p:nvSpPr>
          <p:spPr>
            <a:xfrm rot="9901359" flipH="1">
              <a:off x="5558607" y="3234882"/>
              <a:ext cx="576064" cy="819171"/>
            </a:xfrm>
            <a:prstGeom prst="arc">
              <a:avLst>
                <a:gd name="adj1" fmla="val 17487013"/>
                <a:gd name="adj2" fmla="val 1806695"/>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Oblouk 48"/>
            <p:cNvSpPr/>
            <p:nvPr/>
          </p:nvSpPr>
          <p:spPr>
            <a:xfrm rot="11111272" flipH="1">
              <a:off x="5482579" y="3456959"/>
              <a:ext cx="576064" cy="1054220"/>
            </a:xfrm>
            <a:prstGeom prst="arc">
              <a:avLst>
                <a:gd name="adj1" fmla="val 17387473"/>
                <a:gd name="adj2" fmla="val 171050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extovéPole 1"/>
          <p:cNvSpPr txBox="1"/>
          <p:nvPr/>
        </p:nvSpPr>
        <p:spPr>
          <a:xfrm>
            <a:off x="1056074" y="5762504"/>
            <a:ext cx="4524038" cy="461665"/>
          </a:xfrm>
          <a:prstGeom prst="rect">
            <a:avLst/>
          </a:prstGeom>
          <a:noFill/>
        </p:spPr>
        <p:txBody>
          <a:bodyPr wrap="square" rtlCol="0">
            <a:spAutoFit/>
          </a:bodyPr>
          <a:lstStyle/>
          <a:p>
            <a:r>
              <a:rPr lang="cs-CZ" sz="2400" b="1" dirty="0" err="1" smtClean="0">
                <a:solidFill>
                  <a:srgbClr val="0000FF"/>
                </a:solidFill>
              </a:rPr>
              <a:t>Ideal</a:t>
            </a:r>
            <a:r>
              <a:rPr lang="cs-CZ" sz="2400" b="1" dirty="0" smtClean="0">
                <a:solidFill>
                  <a:srgbClr val="0000FF"/>
                </a:solidFill>
              </a:rPr>
              <a:t> </a:t>
            </a:r>
            <a:r>
              <a:rPr lang="cs-CZ" sz="2400" b="1" dirty="0" err="1" smtClean="0">
                <a:solidFill>
                  <a:srgbClr val="0000FF"/>
                </a:solidFill>
              </a:rPr>
              <a:t>circle</a:t>
            </a:r>
            <a:r>
              <a:rPr lang="cs-CZ" sz="2400" dirty="0" smtClean="0"/>
              <a:t>, </a:t>
            </a:r>
            <a:r>
              <a:rPr lang="en-US" sz="2400" b="1" dirty="0" smtClean="0">
                <a:solidFill>
                  <a:srgbClr val="FF0000"/>
                </a:solidFill>
              </a:rPr>
              <a:t>parts of “real” circle</a:t>
            </a:r>
            <a:endParaRPr lang="en-US" sz="2400" b="1" dirty="0">
              <a:solidFill>
                <a:srgbClr val="FF0000"/>
              </a:solidFill>
            </a:endParaRPr>
          </a:p>
        </p:txBody>
      </p:sp>
      <p:sp>
        <p:nvSpPr>
          <p:cNvPr id="20" name="Zástupný symbol pro datum 19"/>
          <p:cNvSpPr>
            <a:spLocks noGrp="1"/>
          </p:cNvSpPr>
          <p:nvPr>
            <p:ph type="dt" sz="half" idx="10"/>
          </p:nvPr>
        </p:nvSpPr>
        <p:spPr/>
        <p:txBody>
          <a:bodyPr/>
          <a:lstStyle/>
          <a:p>
            <a:fld id="{7F2A74F3-47D2-4BFB-A244-0BBB600E6BB7}" type="datetime4">
              <a:rPr lang="en-US" smtClean="0"/>
              <a:t>August 3, 2018</a:t>
            </a:fld>
            <a:endParaRPr lang="en-US"/>
          </a:p>
        </p:txBody>
      </p:sp>
    </p:spTree>
    <p:extLst>
      <p:ext uri="{BB962C8B-B14F-4D97-AF65-F5344CB8AC3E}">
        <p14:creationId xmlns:p14="http://schemas.microsoft.com/office/powerpoint/2010/main" val="1886003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04664"/>
            <a:ext cx="8534400" cy="990600"/>
          </a:xfrm>
        </p:spPr>
        <p:txBody>
          <a:bodyPr>
            <a:normAutofit fontScale="90000"/>
          </a:bodyPr>
          <a:lstStyle/>
          <a:p>
            <a:r>
              <a:rPr lang="en-US" sz="4000" dirty="0"/>
              <a:t>Ring reconstruction tools  - implementation</a:t>
            </a:r>
            <a:r>
              <a:rPr lang="en-US" dirty="0"/>
              <a:t/>
            </a:r>
            <a:br>
              <a:rPr lang="en-US" dirty="0"/>
            </a:br>
            <a:endParaRPr lang="en-US" dirty="0"/>
          </a:p>
        </p:txBody>
      </p:sp>
      <p:sp>
        <p:nvSpPr>
          <p:cNvPr id="3" name="Zástupný symbol pro zápatí 2"/>
          <p:cNvSpPr>
            <a:spLocks noGrp="1"/>
          </p:cNvSpPr>
          <p:nvPr>
            <p:ph type="ftr" sz="quarter" idx="11"/>
          </p:nvPr>
        </p:nvSpPr>
        <p:spPr/>
        <p:txBody>
          <a:bodyPr/>
          <a:lstStyle/>
          <a:p>
            <a:r>
              <a:rPr lang="en-US" smtClean="0"/>
              <a:t>RICH 2018</a:t>
            </a:r>
            <a:endParaRPr lang="en-US"/>
          </a:p>
        </p:txBody>
      </p:sp>
      <p:sp>
        <p:nvSpPr>
          <p:cNvPr id="4" name="Zástupný symbol pro číslo snímku 3"/>
          <p:cNvSpPr>
            <a:spLocks noGrp="1"/>
          </p:cNvSpPr>
          <p:nvPr>
            <p:ph type="sldNum" sz="quarter" idx="12"/>
          </p:nvPr>
        </p:nvSpPr>
        <p:spPr/>
        <p:txBody>
          <a:bodyPr>
            <a:normAutofit fontScale="85000" lnSpcReduction="20000"/>
          </a:bodyPr>
          <a:lstStyle/>
          <a:p>
            <a:fld id="{90D7A542-B47A-47AE-871E-DCF552FE1ED8}" type="slidenum">
              <a:rPr lang="en-US" smtClean="0"/>
              <a:t>31</a:t>
            </a:fld>
            <a:endParaRPr lang="en-US"/>
          </a:p>
        </p:txBody>
      </p:sp>
      <p:sp>
        <p:nvSpPr>
          <p:cNvPr id="6" name="TextovéPole 5"/>
          <p:cNvSpPr txBox="1"/>
          <p:nvPr/>
        </p:nvSpPr>
        <p:spPr>
          <a:xfrm>
            <a:off x="5148064" y="1988840"/>
            <a:ext cx="3672408" cy="4431983"/>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 three concentric </a:t>
            </a:r>
            <a:r>
              <a:rPr lang="en-US" sz="2400" dirty="0" smtClean="0"/>
              <a:t>circles rings </a:t>
            </a:r>
            <a:r>
              <a:rPr lang="en-US" sz="2400" dirty="0"/>
              <a:t>calculated in the hypothesis of proton (p), </a:t>
            </a:r>
            <a:r>
              <a:rPr lang="en-US" sz="2400" dirty="0" err="1"/>
              <a:t>kaon</a:t>
            </a:r>
            <a:r>
              <a:rPr lang="en-US" sz="2400" dirty="0"/>
              <a:t> (</a:t>
            </a:r>
            <a:r>
              <a:rPr lang="en-US" sz="2400" b="1" dirty="0">
                <a:solidFill>
                  <a:srgbClr val="0000FF"/>
                </a:solidFill>
              </a:rPr>
              <a:t>K</a:t>
            </a:r>
            <a:r>
              <a:rPr lang="en-US" sz="2400" dirty="0"/>
              <a:t>) or pion </a:t>
            </a:r>
            <a:r>
              <a:rPr lang="en-US" sz="2400" dirty="0" smtClean="0"/>
              <a:t>(</a:t>
            </a:r>
            <a:r>
              <a:rPr lang="el-GR" sz="2400" b="1" dirty="0">
                <a:solidFill>
                  <a:srgbClr val="00B050"/>
                </a:solidFill>
              </a:rPr>
              <a:t>π</a:t>
            </a:r>
            <a:r>
              <a:rPr lang="en-US" sz="2400" dirty="0" smtClean="0"/>
              <a:t>) mass;</a:t>
            </a:r>
          </a:p>
          <a:p>
            <a:pPr marL="342900" indent="-342900">
              <a:buFont typeface="Wingdings" panose="05000000000000000000" pitchFamily="2" charset="2"/>
              <a:buChar char="q"/>
            </a:pPr>
            <a:r>
              <a:rPr lang="en-US" sz="2400" dirty="0" smtClean="0"/>
              <a:t> </a:t>
            </a:r>
            <a:r>
              <a:rPr lang="en-US" sz="2400" dirty="0"/>
              <a:t>the dotted circle is the reconstructed ring; the indication is in </a:t>
            </a:r>
            <a:r>
              <a:rPr lang="en-US" sz="2400" dirty="0" smtClean="0"/>
              <a:t>favor </a:t>
            </a:r>
            <a:r>
              <a:rPr lang="en-US" sz="2400" dirty="0"/>
              <a:t>of the </a:t>
            </a:r>
            <a:r>
              <a:rPr lang="en-US" sz="2400" dirty="0" smtClean="0"/>
              <a:t>kaon hypothesis</a:t>
            </a:r>
            <a:endParaRPr lang="en-US" sz="2400" dirty="0"/>
          </a:p>
          <a:p>
            <a:pPr marL="342900" indent="-342900">
              <a:buFont typeface="Wingdings" panose="05000000000000000000" pitchFamily="2" charset="2"/>
              <a:buChar char="q"/>
            </a:pPr>
            <a:r>
              <a:rPr lang="en-US" sz="2400" dirty="0" smtClean="0"/>
              <a:t>Mirror misalignment correction can be used for first, second mirror</a:t>
            </a:r>
            <a:endParaRPr lang="en-US" sz="2400" dirty="0"/>
          </a:p>
          <a:p>
            <a:endParaRPr lang="en-US" dirty="0"/>
          </a:p>
        </p:txBody>
      </p:sp>
      <p:grpSp>
        <p:nvGrpSpPr>
          <p:cNvPr id="9" name="Skupina 8"/>
          <p:cNvGrpSpPr/>
          <p:nvPr/>
        </p:nvGrpSpPr>
        <p:grpSpPr>
          <a:xfrm>
            <a:off x="1093096" y="2147927"/>
            <a:ext cx="3783704" cy="3347616"/>
            <a:chOff x="1187624" y="2529656"/>
            <a:chExt cx="3783704" cy="3347616"/>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2529656"/>
              <a:ext cx="3783704" cy="334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ál 4"/>
            <p:cNvSpPr/>
            <p:nvPr/>
          </p:nvSpPr>
          <p:spPr>
            <a:xfrm rot="19782516">
              <a:off x="2553687" y="4764691"/>
              <a:ext cx="1380945"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ál 6"/>
            <p:cNvSpPr/>
            <p:nvPr/>
          </p:nvSpPr>
          <p:spPr>
            <a:xfrm>
              <a:off x="1532638" y="2794576"/>
              <a:ext cx="2233626" cy="223579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1331640" y="2636912"/>
              <a:ext cx="2592288" cy="254585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3275856" y="3574757"/>
              <a:ext cx="1091711" cy="646331"/>
            </a:xfrm>
            <a:prstGeom prst="rect">
              <a:avLst/>
            </a:prstGeom>
            <a:noFill/>
          </p:spPr>
          <p:txBody>
            <a:bodyPr wrap="square" rtlCol="0">
              <a:spAutoFit/>
            </a:bodyPr>
            <a:lstStyle/>
            <a:p>
              <a:r>
                <a:rPr lang="en-US" sz="3600" dirty="0" smtClean="0">
                  <a:solidFill>
                    <a:srgbClr val="0000FF"/>
                  </a:solidFill>
                </a:rPr>
                <a:t>K</a:t>
              </a:r>
              <a:r>
                <a:rPr lang="en-US" sz="3600" dirty="0" smtClean="0"/>
                <a:t>   </a:t>
              </a:r>
              <a:r>
                <a:rPr lang="el-GR" sz="3600" dirty="0" smtClean="0">
                  <a:solidFill>
                    <a:srgbClr val="00B050"/>
                  </a:solidFill>
                </a:rPr>
                <a:t>π</a:t>
              </a:r>
              <a:endParaRPr lang="en-US" sz="3600" dirty="0">
                <a:solidFill>
                  <a:srgbClr val="00B050"/>
                </a:solidFill>
              </a:endParaRPr>
            </a:p>
          </p:txBody>
        </p:sp>
      </p:grpSp>
      <p:sp>
        <p:nvSpPr>
          <p:cNvPr id="11" name="Zástupný symbol pro datum 10"/>
          <p:cNvSpPr>
            <a:spLocks noGrp="1"/>
          </p:cNvSpPr>
          <p:nvPr>
            <p:ph type="dt" sz="half" idx="10"/>
          </p:nvPr>
        </p:nvSpPr>
        <p:spPr/>
        <p:txBody>
          <a:bodyPr/>
          <a:lstStyle/>
          <a:p>
            <a:fld id="{0003A141-056B-4A1E-935C-CEF87A7EE272}" type="datetime4">
              <a:rPr lang="en-US" smtClean="0"/>
              <a:t>August 3, 2018</a:t>
            </a:fld>
            <a:endParaRPr lang="en-US"/>
          </a:p>
        </p:txBody>
      </p:sp>
    </p:spTree>
    <p:extLst>
      <p:ext uri="{BB962C8B-B14F-4D97-AF65-F5344CB8AC3E}">
        <p14:creationId xmlns:p14="http://schemas.microsoft.com/office/powerpoint/2010/main" val="1320362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614184" y="526098"/>
            <a:ext cx="8153400" cy="990600"/>
          </a:xfrm>
        </p:spPr>
        <p:txBody>
          <a:bodyPr>
            <a:normAutofit fontScale="90000"/>
          </a:bodyPr>
          <a:lstStyle/>
          <a:p>
            <a:r>
              <a:rPr lang="en-US" sz="3200" dirty="0"/>
              <a:t>Mirrors misalignment is important source of error</a:t>
            </a:r>
            <a:br>
              <a:rPr lang="en-US" sz="3200" dirty="0"/>
            </a:br>
            <a:endParaRPr lang="en-US" sz="3200" dirty="0"/>
          </a:p>
        </p:txBody>
      </p:sp>
      <p:sp>
        <p:nvSpPr>
          <p:cNvPr id="9" name="Zástupný symbol pro obsah 8"/>
          <p:cNvSpPr>
            <a:spLocks noGrp="1"/>
          </p:cNvSpPr>
          <p:nvPr>
            <p:ph sz="quarter" idx="2"/>
          </p:nvPr>
        </p:nvSpPr>
        <p:spPr>
          <a:xfrm>
            <a:off x="533400" y="1654512"/>
            <a:ext cx="8229600" cy="4222760"/>
          </a:xfrm>
        </p:spPr>
        <p:txBody>
          <a:bodyPr>
            <a:noAutofit/>
          </a:bodyPr>
          <a:lstStyle/>
          <a:p>
            <a:r>
              <a:rPr lang="en-US" sz="1800" dirty="0" smtClean="0"/>
              <a:t>Can </a:t>
            </a:r>
            <a:r>
              <a:rPr lang="en-US" sz="1800" dirty="0" smtClean="0"/>
              <a:t>be estimated from data analysis but independent optical measurement is useful</a:t>
            </a:r>
          </a:p>
          <a:p>
            <a:r>
              <a:rPr lang="en-US" sz="1800" dirty="0" smtClean="0"/>
              <a:t>Good alignment is n</a:t>
            </a:r>
            <a:r>
              <a:rPr lang="en-US" sz="1800" dirty="0" smtClean="0"/>
              <a:t>o </a:t>
            </a:r>
            <a:r>
              <a:rPr lang="en-US" sz="1800" dirty="0" smtClean="0"/>
              <a:t>big problem for astrophysical RICH detectors – possibility to aim to far distance star, open area</a:t>
            </a:r>
          </a:p>
          <a:p>
            <a:r>
              <a:rPr lang="en-US" sz="1800" dirty="0" smtClean="0"/>
              <a:t>Problem for closed RICHs, </a:t>
            </a:r>
            <a:r>
              <a:rPr lang="en-US" sz="1800" dirty="0"/>
              <a:t>The information about tilt from autocollimator measurement are used in some cases now -  need to open RICH vessel, time </a:t>
            </a:r>
            <a:r>
              <a:rPr lang="en-US" sz="1800" dirty="0" smtClean="0"/>
              <a:t>consuming</a:t>
            </a:r>
          </a:p>
          <a:p>
            <a:r>
              <a:rPr lang="en-US" sz="1800" dirty="0" err="1" smtClean="0"/>
              <a:t>LHCb</a:t>
            </a:r>
            <a:r>
              <a:rPr lang="en-US" sz="1800" dirty="0" smtClean="0"/>
              <a:t> RICH uses laser beam deflection for selected mirrors,</a:t>
            </a:r>
            <a:r>
              <a:rPr lang="cs-CZ" sz="1800" dirty="0"/>
              <a:t> </a:t>
            </a:r>
            <a:r>
              <a:rPr lang="en-US" sz="1800" dirty="0" smtClean="0"/>
              <a:t>Na62 use laser to p</a:t>
            </a:r>
            <a:r>
              <a:rPr lang="cs-CZ" sz="1800" dirty="0" err="1" smtClean="0"/>
              <a:t>reliminary</a:t>
            </a:r>
            <a:r>
              <a:rPr lang="cs-CZ" sz="1800" dirty="0" smtClean="0"/>
              <a:t> </a:t>
            </a:r>
            <a:r>
              <a:rPr lang="cs-CZ" sz="1800" dirty="0" err="1" smtClean="0"/>
              <a:t>alignment</a:t>
            </a:r>
            <a:r>
              <a:rPr lang="en-US" sz="1800" dirty="0" smtClean="0"/>
              <a:t>, precise alignment based on data analysis</a:t>
            </a:r>
          </a:p>
          <a:p>
            <a:r>
              <a:rPr lang="en-US" sz="1800" dirty="0" smtClean="0"/>
              <a:t>NA62 c</a:t>
            </a:r>
            <a:r>
              <a:rPr lang="cs-CZ" sz="1800" dirty="0" err="1" smtClean="0"/>
              <a:t>alculate</a:t>
            </a:r>
            <a:r>
              <a:rPr lang="cs-CZ" sz="1800" dirty="0" smtClean="0"/>
              <a:t> </a:t>
            </a:r>
            <a:r>
              <a:rPr lang="cs-CZ" sz="1800" dirty="0" err="1"/>
              <a:t>piezo</a:t>
            </a:r>
            <a:r>
              <a:rPr lang="cs-CZ" sz="1800" dirty="0"/>
              <a:t> motor </a:t>
            </a:r>
            <a:r>
              <a:rPr lang="cs-CZ" sz="1800" dirty="0" err="1"/>
              <a:t>movements</a:t>
            </a:r>
            <a:endParaRPr lang="en-US" sz="1800" dirty="0" smtClean="0"/>
          </a:p>
          <a:p>
            <a:r>
              <a:rPr lang="en-US" sz="1800" b="1" dirty="0"/>
              <a:t>CBM RICH </a:t>
            </a:r>
            <a:r>
              <a:rPr lang="en-US" sz="1800" b="1" dirty="0" smtClean="0"/>
              <a:t>detector want use </a:t>
            </a:r>
            <a:r>
              <a:rPr lang="en-US" sz="1800" dirty="0" smtClean="0"/>
              <a:t>the </a:t>
            </a:r>
            <a:r>
              <a:rPr lang="en-US" sz="1800" dirty="0"/>
              <a:t>CLAM method developed by the COMPASS experiment and a technique inspired from the HERA-B experiment. The correction cycle aims at the automatic detection of misalignments and includes them to correct collected </a:t>
            </a:r>
            <a:r>
              <a:rPr lang="en-US" sz="1800" dirty="0" smtClean="0"/>
              <a:t>data - See </a:t>
            </a:r>
            <a:r>
              <a:rPr lang="cs-CZ" sz="1800" dirty="0"/>
              <a:t>J. </a:t>
            </a:r>
            <a:r>
              <a:rPr lang="cs-CZ" sz="1800" dirty="0" err="1"/>
              <a:t>Bendarouach</a:t>
            </a:r>
            <a:r>
              <a:rPr lang="en-US" sz="1800" dirty="0" smtClean="0"/>
              <a:t>’s poster: </a:t>
            </a:r>
            <a:r>
              <a:rPr lang="en-US" sz="1800" b="1" dirty="0"/>
              <a:t>Developments of a mirror supporting frame, mounting scheme and alignment monitoring system of the CBM RICH </a:t>
            </a:r>
            <a:r>
              <a:rPr lang="en-US" sz="1800" b="1" dirty="0" smtClean="0"/>
              <a:t>detector</a:t>
            </a:r>
            <a:endParaRPr lang="en-US" sz="1800" b="1" dirty="0" smtClean="0"/>
          </a:p>
        </p:txBody>
      </p:sp>
      <p:sp>
        <p:nvSpPr>
          <p:cNvPr id="3" name="Zástupný symbol pro datum 2"/>
          <p:cNvSpPr>
            <a:spLocks noGrp="1"/>
          </p:cNvSpPr>
          <p:nvPr>
            <p:ph type="dt" sz="half" idx="15"/>
          </p:nvPr>
        </p:nvSpPr>
        <p:spPr/>
        <p:txBody>
          <a:bodyPr/>
          <a:lstStyle/>
          <a:p>
            <a:fld id="{084B0DB2-334E-4527-99C2-A24503254C71}" type="datetime4">
              <a:rPr lang="en-US" smtClean="0"/>
              <a:t>August 3, 2018</a:t>
            </a:fld>
            <a:endParaRPr lang="en-US"/>
          </a:p>
        </p:txBody>
      </p:sp>
      <p:sp>
        <p:nvSpPr>
          <p:cNvPr id="5" name="Zástupný symbol pro číslo snímku 4"/>
          <p:cNvSpPr>
            <a:spLocks noGrp="1"/>
          </p:cNvSpPr>
          <p:nvPr>
            <p:ph type="sldNum" sz="quarter" idx="16"/>
          </p:nvPr>
        </p:nvSpPr>
        <p:spPr/>
        <p:txBody>
          <a:bodyPr>
            <a:normAutofit fontScale="85000" lnSpcReduction="20000"/>
          </a:bodyPr>
          <a:lstStyle/>
          <a:p>
            <a:fld id="{90D7A542-B47A-47AE-871E-DCF552FE1ED8}" type="slidenum">
              <a:rPr lang="en-US" smtClean="0"/>
              <a:t>32</a:t>
            </a:fld>
            <a:endParaRPr lang="en-US"/>
          </a:p>
        </p:txBody>
      </p:sp>
      <p:sp>
        <p:nvSpPr>
          <p:cNvPr id="4" name="Zástupný symbol pro zápatí 3"/>
          <p:cNvSpPr>
            <a:spLocks noGrp="1"/>
          </p:cNvSpPr>
          <p:nvPr>
            <p:ph type="ftr" sz="quarter" idx="17"/>
          </p:nvPr>
        </p:nvSpPr>
        <p:spPr/>
        <p:txBody>
          <a:bodyPr/>
          <a:lstStyle/>
          <a:p>
            <a:r>
              <a:rPr lang="en-US" smtClean="0"/>
              <a:t>RICH 2018</a:t>
            </a:r>
            <a:endParaRPr lang="en-US"/>
          </a:p>
        </p:txBody>
      </p:sp>
    </p:spTree>
    <p:extLst>
      <p:ext uri="{BB962C8B-B14F-4D97-AF65-F5344CB8AC3E}">
        <p14:creationId xmlns:p14="http://schemas.microsoft.com/office/powerpoint/2010/main" val="2317702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a:t>P</a:t>
            </a:r>
            <a:r>
              <a:rPr lang="en-US" dirty="0" smtClean="0"/>
              <a:t>rinciple of </a:t>
            </a:r>
            <a:r>
              <a:rPr lang="en-US" dirty="0"/>
              <a:t>CLAM</a:t>
            </a:r>
          </a:p>
        </p:txBody>
      </p:sp>
      <p:sp>
        <p:nvSpPr>
          <p:cNvPr id="3" name="Zástupný symbol pro zápatí 2"/>
          <p:cNvSpPr>
            <a:spLocks noGrp="1"/>
          </p:cNvSpPr>
          <p:nvPr>
            <p:ph type="ftr" sz="quarter" idx="11"/>
          </p:nvPr>
        </p:nvSpPr>
        <p:spPr/>
        <p:txBody>
          <a:bodyPr/>
          <a:lstStyle/>
          <a:p>
            <a:r>
              <a:rPr lang="en-US" smtClean="0"/>
              <a:t>RICH 2018</a:t>
            </a:r>
            <a:endParaRPr lang="en-US"/>
          </a:p>
        </p:txBody>
      </p:sp>
      <p:sp>
        <p:nvSpPr>
          <p:cNvPr id="4" name="Zástupný symbol pro číslo snímku 3"/>
          <p:cNvSpPr>
            <a:spLocks noGrp="1"/>
          </p:cNvSpPr>
          <p:nvPr>
            <p:ph type="sldNum" sz="quarter" idx="12"/>
          </p:nvPr>
        </p:nvSpPr>
        <p:spPr/>
        <p:txBody>
          <a:bodyPr>
            <a:normAutofit fontScale="85000" lnSpcReduction="20000"/>
          </a:bodyPr>
          <a:lstStyle/>
          <a:p>
            <a:fld id="{90D7A542-B47A-47AE-871E-DCF552FE1ED8}" type="slidenum">
              <a:rPr lang="en-US" smtClean="0"/>
              <a:t>33</a:t>
            </a:fld>
            <a:endParaRPr lang="en-US"/>
          </a:p>
        </p:txBody>
      </p:sp>
      <p:sp>
        <p:nvSpPr>
          <p:cNvPr id="6" name="Zástupný symbol pro obsah 5"/>
          <p:cNvSpPr>
            <a:spLocks noGrp="1"/>
          </p:cNvSpPr>
          <p:nvPr>
            <p:ph sz="quarter" idx="1"/>
          </p:nvPr>
        </p:nvSpPr>
        <p:spPr>
          <a:xfrm>
            <a:off x="612648" y="1600200"/>
            <a:ext cx="6047584" cy="4495800"/>
          </a:xfrm>
        </p:spPr>
        <p:txBody>
          <a:bodyPr>
            <a:normAutofit/>
          </a:bodyPr>
          <a:lstStyle/>
          <a:p>
            <a:r>
              <a:rPr lang="en-GB" altLang="en-US" sz="2000" dirty="0">
                <a:latin typeface="Arial" panose="020B0604020202020204" pitchFamily="34" charset="0"/>
                <a:cs typeface="Arial" panose="020B0604020202020204" pitchFamily="34" charset="0"/>
              </a:rPr>
              <a:t>CLAM: </a:t>
            </a:r>
            <a:r>
              <a:rPr lang="en-GB" altLang="en-US" sz="2000" b="1" dirty="0">
                <a:solidFill>
                  <a:srgbClr val="0000FF"/>
                </a:solidFill>
                <a:latin typeface="Arial" panose="020B0604020202020204" pitchFamily="34" charset="0"/>
                <a:cs typeface="Arial" panose="020B0604020202020204" pitchFamily="34" charset="0"/>
              </a:rPr>
              <a:t>C</a:t>
            </a:r>
            <a:r>
              <a:rPr lang="en-GB" altLang="en-US" sz="2000" dirty="0">
                <a:latin typeface="Arial" panose="020B0604020202020204" pitchFamily="34" charset="0"/>
                <a:cs typeface="Arial" panose="020B0604020202020204" pitchFamily="34" charset="0"/>
              </a:rPr>
              <a:t>ontinuous </a:t>
            </a:r>
            <a:r>
              <a:rPr lang="en-GB" altLang="en-US" sz="2000" b="1" dirty="0">
                <a:solidFill>
                  <a:srgbClr val="0000FF"/>
                </a:solidFill>
                <a:latin typeface="Arial" panose="020B0604020202020204" pitchFamily="34" charset="0"/>
                <a:cs typeface="Arial" panose="020B0604020202020204" pitchFamily="34" charset="0"/>
              </a:rPr>
              <a:t>L</a:t>
            </a:r>
            <a:r>
              <a:rPr lang="en-GB" altLang="en-US" sz="2000" dirty="0">
                <a:latin typeface="Arial" panose="020B0604020202020204" pitchFamily="34" charset="0"/>
                <a:cs typeface="Arial" panose="020B0604020202020204" pitchFamily="34" charset="0"/>
              </a:rPr>
              <a:t>ine </a:t>
            </a:r>
            <a:r>
              <a:rPr lang="en-GB" altLang="en-US" sz="2000" b="1" dirty="0">
                <a:solidFill>
                  <a:srgbClr val="0000FF"/>
                </a:solidFill>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lignment </a:t>
            </a:r>
            <a:r>
              <a:rPr lang="en-GB" altLang="en-US" sz="2000" b="1" dirty="0">
                <a:solidFill>
                  <a:srgbClr val="0000FF"/>
                </a:solidFill>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onitoring </a:t>
            </a:r>
            <a:r>
              <a:rPr lang="en-GB" altLang="en-US" sz="2000" dirty="0" smtClean="0">
                <a:latin typeface="Arial" panose="020B0604020202020204" pitchFamily="34" charset="0"/>
                <a:cs typeface="Arial" panose="020B0604020202020204" pitchFamily="34" charset="0"/>
              </a:rPr>
              <a:t>method</a:t>
            </a:r>
          </a:p>
          <a:p>
            <a:r>
              <a:rPr lang="en-US" altLang="en-US" sz="2000" dirty="0" smtClean="0">
                <a:latin typeface="Arial" panose="020B0604020202020204" pitchFamily="34" charset="0"/>
                <a:cs typeface="Arial" panose="020B0604020202020204" pitchFamily="34" charset="0"/>
              </a:rPr>
              <a:t>to </a:t>
            </a:r>
            <a:r>
              <a:rPr lang="en-US" altLang="en-US" sz="2000" dirty="0">
                <a:latin typeface="Arial" panose="020B0604020202020204" pitchFamily="34" charset="0"/>
                <a:cs typeface="Arial" panose="020B0604020202020204" pitchFamily="34" charset="0"/>
              </a:rPr>
              <a:t>observe reflection of rectangular grid on  RICH mirrors</a:t>
            </a:r>
            <a:r>
              <a:rPr lang="cs-CZ" altLang="en-US" sz="2000" dirty="0">
                <a:latin typeface="Arial" panose="020B0604020202020204" pitchFamily="34" charset="0"/>
                <a:cs typeface="Arial" panose="020B0604020202020204" pitchFamily="34" charset="0"/>
              </a:rPr>
              <a:t> - </a:t>
            </a:r>
            <a:r>
              <a:rPr lang="en-US" altLang="en-US" sz="2000" dirty="0">
                <a:latin typeface="Arial" panose="020B0604020202020204" pitchFamily="34" charset="0"/>
                <a:cs typeface="Arial" panose="020B0604020202020204" pitchFamily="34" charset="0"/>
              </a:rPr>
              <a:t>Continuous lines reflected by mirrors </a:t>
            </a:r>
            <a:r>
              <a:rPr lang="en-US" altLang="en-US" sz="2000" dirty="0" smtClean="0">
                <a:latin typeface="Arial" panose="020B0604020202020204" pitchFamily="34" charset="0"/>
                <a:cs typeface="Arial" panose="020B0604020202020204" pitchFamily="34" charset="0"/>
              </a:rPr>
              <a:t>for </a:t>
            </a:r>
            <a:r>
              <a:rPr lang="en-US" altLang="en-US" sz="2000" dirty="0" smtClean="0">
                <a:solidFill>
                  <a:srgbClr val="FF0066"/>
                </a:solidFill>
                <a:latin typeface="Arial" panose="020B0604020202020204" pitchFamily="34" charset="0"/>
                <a:cs typeface="Arial" panose="020B0604020202020204" pitchFamily="34" charset="0"/>
              </a:rPr>
              <a:t>aligned </a:t>
            </a:r>
            <a:r>
              <a:rPr lang="en-US" altLang="en-US" sz="2000" dirty="0">
                <a:solidFill>
                  <a:srgbClr val="FF0066"/>
                </a:solidFill>
                <a:latin typeface="Arial" panose="020B0604020202020204" pitchFamily="34" charset="0"/>
                <a:cs typeface="Arial" panose="020B0604020202020204" pitchFamily="34" charset="0"/>
              </a:rPr>
              <a:t>mirrors</a:t>
            </a:r>
            <a:r>
              <a:rPr lang="en-US" altLang="en-US" sz="2000" dirty="0">
                <a:latin typeface="Arial" panose="020B0604020202020204" pitchFamily="34" charset="0"/>
                <a:cs typeface="Arial" panose="020B0604020202020204" pitchFamily="34" charset="0"/>
              </a:rPr>
              <a:t> </a:t>
            </a:r>
            <a:endParaRPr lang="en-US" altLang="en-US" sz="2000" dirty="0" smtClean="0">
              <a:latin typeface="Arial" panose="020B0604020202020204" pitchFamily="34" charset="0"/>
              <a:cs typeface="Arial" panose="020B0604020202020204" pitchFamily="34" charset="0"/>
            </a:endParaRPr>
          </a:p>
          <a:p>
            <a:endParaRPr lang="en-US" sz="2000" dirty="0"/>
          </a:p>
        </p:txBody>
      </p:sp>
      <p:pic>
        <p:nvPicPr>
          <p:cNvPr id="8" name="Picture 4" descr="Obrázek1-negative-result"/>
          <p:cNvPicPr>
            <a:picLocks noChangeAspect="1" noChangeArrowheads="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87623" y="3299008"/>
            <a:ext cx="5472609" cy="288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909123" y="3861048"/>
            <a:ext cx="2520280" cy="2031325"/>
          </a:xfrm>
          <a:prstGeom prst="rect">
            <a:avLst/>
          </a:prstGeom>
          <a:noFill/>
        </p:spPr>
        <p:txBody>
          <a:bodyPr wrap="square" rtlCol="0">
            <a:spAutoFit/>
          </a:bodyPr>
          <a:lstStyle/>
          <a:p>
            <a:r>
              <a:rPr lang="en-US" altLang="en-US" dirty="0">
                <a:latin typeface="Arial" panose="020B0604020202020204" pitchFamily="34" charset="0"/>
                <a:cs typeface="Arial" panose="020B0604020202020204" pitchFamily="34" charset="0"/>
              </a:rPr>
              <a:t>Small </a:t>
            </a:r>
            <a:r>
              <a:rPr lang="en-US" altLang="en-US" dirty="0" smtClean="0">
                <a:latin typeface="Arial" panose="020B0604020202020204" pitchFamily="34" charset="0"/>
                <a:cs typeface="Arial" panose="020B0604020202020204" pitchFamily="34" charset="0"/>
              </a:rPr>
              <a:t>collaboration: </a:t>
            </a:r>
            <a:r>
              <a:rPr lang="en-US" altLang="en-US" dirty="0">
                <a:latin typeface="Arial" panose="020B0604020202020204" pitchFamily="34" charset="0"/>
                <a:cs typeface="Arial" panose="020B0604020202020204" pitchFamily="34" charset="0"/>
              </a:rPr>
              <a:t>INFN Torino, INFN Trieste, CERN and Liberec; </a:t>
            </a:r>
          </a:p>
          <a:p>
            <a:r>
              <a:rPr lang="en-US" altLang="en-US" dirty="0">
                <a:solidFill>
                  <a:srgbClr val="003399"/>
                </a:solidFill>
                <a:latin typeface="Arial" panose="020B0604020202020204" pitchFamily="34" charset="0"/>
                <a:cs typeface="Arial" panose="020B0604020202020204" pitchFamily="34" charset="0"/>
              </a:rPr>
              <a:t>implementation on RICH-1: 2007</a:t>
            </a:r>
            <a:endParaRPr lang="en-US" altLang="en-US" dirty="0">
              <a:latin typeface="Arial" panose="020B0604020202020204" pitchFamily="34" charset="0"/>
              <a:cs typeface="Arial" panose="020B0604020202020204" pitchFamily="34" charset="0"/>
            </a:endParaRPr>
          </a:p>
          <a:p>
            <a:endParaRPr lang="en-US" dirty="0"/>
          </a:p>
        </p:txBody>
      </p:sp>
      <p:pic>
        <p:nvPicPr>
          <p:cNvPr id="9" name="Picture 3" descr="Clam_arrangement-negative-result"/>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56176" y="737777"/>
            <a:ext cx="3456508" cy="257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datum 6"/>
          <p:cNvSpPr>
            <a:spLocks noGrp="1"/>
          </p:cNvSpPr>
          <p:nvPr>
            <p:ph type="dt" sz="half" idx="10"/>
          </p:nvPr>
        </p:nvSpPr>
        <p:spPr/>
        <p:txBody>
          <a:bodyPr/>
          <a:lstStyle/>
          <a:p>
            <a:fld id="{56482B4D-DCBA-477D-80FE-927D79A55721}" type="datetime4">
              <a:rPr lang="en-US" smtClean="0"/>
              <a:t>August 3, 2018</a:t>
            </a:fld>
            <a:endParaRPr lang="en-US"/>
          </a:p>
        </p:txBody>
      </p:sp>
    </p:spTree>
    <p:extLst>
      <p:ext uri="{BB962C8B-B14F-4D97-AF65-F5344CB8AC3E}">
        <p14:creationId xmlns:p14="http://schemas.microsoft.com/office/powerpoint/2010/main" val="1740700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datum 2"/>
          <p:cNvSpPr>
            <a:spLocks noGrp="1"/>
          </p:cNvSpPr>
          <p:nvPr>
            <p:ph type="dt" sz="quarter" idx="10"/>
          </p:nvPr>
        </p:nvSpPr>
        <p:spPr>
          <a:noFill/>
        </p:spPr>
        <p:txBody>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fld id="{BC453D50-B533-4DFD-B307-C3940BD5ECEB}" type="datetime4">
              <a:rPr lang="en-US" altLang="cs-CZ" sz="1400" smtClean="0">
                <a:solidFill>
                  <a:schemeClr val="tx1"/>
                </a:solidFill>
                <a:latin typeface="Arial" panose="020B0604020202020204" pitchFamily="34" charset="0"/>
              </a:rPr>
              <a:t>August 3, 2018</a:t>
            </a:fld>
            <a:endParaRPr lang="en-US" altLang="cs-CZ" sz="1400" smtClean="0">
              <a:solidFill>
                <a:schemeClr val="tx1"/>
              </a:solidFill>
              <a:latin typeface="Arial" panose="020B0604020202020204" pitchFamily="34" charset="0"/>
            </a:endParaRPr>
          </a:p>
        </p:txBody>
      </p:sp>
      <p:sp>
        <p:nvSpPr>
          <p:cNvPr id="17411" name="Zástupný symbol pro zápatí 3"/>
          <p:cNvSpPr>
            <a:spLocks noGrp="1"/>
          </p:cNvSpPr>
          <p:nvPr>
            <p:ph type="ftr" sz="quarter" idx="11"/>
          </p:nvPr>
        </p:nvSpPr>
        <p:spPr>
          <a:noFill/>
        </p:spPr>
        <p:txBody>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r>
              <a:rPr lang="en-US" altLang="cs-CZ" sz="1400" smtClean="0">
                <a:solidFill>
                  <a:schemeClr val="tx1"/>
                </a:solidFill>
                <a:latin typeface="Arial" panose="020B0604020202020204" pitchFamily="34" charset="0"/>
              </a:rPr>
              <a:t>RICH 2018</a:t>
            </a:r>
          </a:p>
        </p:txBody>
      </p:sp>
      <p:sp>
        <p:nvSpPr>
          <p:cNvPr id="17412" name="Zástupný symbol pro číslo snímku 4"/>
          <p:cNvSpPr>
            <a:spLocks noGrp="1"/>
          </p:cNvSpPr>
          <p:nvPr>
            <p:ph type="sldNum" sz="quarter" idx="12"/>
          </p:nvPr>
        </p:nvSpPr>
        <p:spPr>
          <a:noFill/>
        </p:spPr>
        <p:txBody>
          <a:bodyPr>
            <a:normAutofit fontScale="85000" lnSpcReduction="20000"/>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fld id="{2EA2D576-022E-4F68-BB48-D6CF05150924}" type="slidenum">
              <a:rPr lang="en-US" altLang="cs-CZ" sz="1400">
                <a:solidFill>
                  <a:schemeClr val="tx1"/>
                </a:solidFill>
                <a:latin typeface="Arial" panose="020B0604020202020204" pitchFamily="34" charset="0"/>
              </a:rPr>
              <a:pPr>
                <a:spcBef>
                  <a:spcPct val="0"/>
                </a:spcBef>
                <a:buFontTx/>
                <a:buNone/>
              </a:pPr>
              <a:t>34</a:t>
            </a:fld>
            <a:endParaRPr lang="en-US" altLang="cs-CZ" sz="1400">
              <a:solidFill>
                <a:schemeClr val="tx1"/>
              </a:solidFill>
              <a:latin typeface="Arial" panose="020B0604020202020204" pitchFamily="34" charset="0"/>
            </a:endParaRPr>
          </a:p>
        </p:txBody>
      </p:sp>
      <p:sp>
        <p:nvSpPr>
          <p:cNvPr id="17413" name="Rectangle 2"/>
          <p:cNvSpPr>
            <a:spLocks noGrp="1" noChangeArrowheads="1"/>
          </p:cNvSpPr>
          <p:nvPr>
            <p:ph type="title"/>
          </p:nvPr>
        </p:nvSpPr>
        <p:spPr>
          <a:xfrm>
            <a:off x="468313" y="138113"/>
            <a:ext cx="8229600" cy="1143000"/>
          </a:xfrm>
        </p:spPr>
        <p:txBody>
          <a:bodyPr>
            <a:normAutofit/>
          </a:bodyPr>
          <a:lstStyle/>
          <a:p>
            <a:pPr algn="l" eaLnBrk="1" hangingPunct="1"/>
            <a:r>
              <a:rPr lang="en-US" altLang="cs-CZ" sz="2200" dirty="0" smtClean="0"/>
              <a:t>Principe of CLAM </a:t>
            </a:r>
            <a:r>
              <a:rPr lang="en-US" altLang="cs-CZ" sz="2200" dirty="0" smtClean="0"/>
              <a:t>– </a:t>
            </a:r>
            <a:r>
              <a:rPr lang="en-US" altLang="cs-CZ" sz="2200" dirty="0" smtClean="0"/>
              <a:t>to observe reflection of rectangular grid on  RICH mirrors</a:t>
            </a:r>
            <a:r>
              <a:rPr lang="cs-CZ" altLang="cs-CZ" sz="2200" dirty="0" smtClean="0"/>
              <a:t> </a:t>
            </a:r>
            <a:r>
              <a:rPr lang="cs-CZ" altLang="cs-CZ" sz="2800" dirty="0" smtClean="0"/>
              <a:t>- </a:t>
            </a:r>
            <a:r>
              <a:rPr lang="en-US" altLang="cs-CZ" sz="2000" dirty="0" smtClean="0">
                <a:solidFill>
                  <a:srgbClr val="FF0066"/>
                </a:solidFill>
              </a:rPr>
              <a:t>aligned mirrors</a:t>
            </a:r>
            <a:r>
              <a:rPr lang="en-US" altLang="cs-CZ" sz="2000" dirty="0" smtClean="0"/>
              <a:t> </a:t>
            </a:r>
          </a:p>
        </p:txBody>
      </p:sp>
      <p:pic>
        <p:nvPicPr>
          <p:cNvPr id="17414" name="Picture 3" descr="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7596188" y="4556125"/>
            <a:ext cx="1512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eaLnBrk="1" hangingPunct="1">
              <a:spcBef>
                <a:spcPct val="50000"/>
              </a:spcBef>
              <a:buFontTx/>
              <a:buNone/>
            </a:pPr>
            <a:r>
              <a:rPr lang="en-US" altLang="cs-CZ" sz="1800" b="1">
                <a:solidFill>
                  <a:srgbClr val="003399"/>
                </a:solidFill>
              </a:rPr>
              <a:t>Simulation was made by A.Latina</a:t>
            </a:r>
          </a:p>
        </p:txBody>
      </p:sp>
    </p:spTree>
    <p:extLst>
      <p:ext uri="{BB962C8B-B14F-4D97-AF65-F5344CB8AC3E}">
        <p14:creationId xmlns:p14="http://schemas.microsoft.com/office/powerpoint/2010/main" val="14710077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datum 2"/>
          <p:cNvSpPr>
            <a:spLocks noGrp="1"/>
          </p:cNvSpPr>
          <p:nvPr>
            <p:ph type="dt" sz="quarter" idx="10"/>
          </p:nvPr>
        </p:nvSpPr>
        <p:spPr>
          <a:noFill/>
        </p:spPr>
        <p:txBody>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fld id="{B3FDB7C8-3314-4241-8063-08ECE05A399A}" type="datetime4">
              <a:rPr lang="en-US" altLang="cs-CZ" sz="1400" smtClean="0">
                <a:solidFill>
                  <a:schemeClr val="tx1"/>
                </a:solidFill>
                <a:latin typeface="Arial" panose="020B0604020202020204" pitchFamily="34" charset="0"/>
              </a:rPr>
              <a:t>August 3, 2018</a:t>
            </a:fld>
            <a:endParaRPr lang="en-US" altLang="cs-CZ" sz="1400" smtClean="0">
              <a:solidFill>
                <a:schemeClr val="tx1"/>
              </a:solidFill>
              <a:latin typeface="Arial" panose="020B0604020202020204" pitchFamily="34" charset="0"/>
            </a:endParaRPr>
          </a:p>
        </p:txBody>
      </p:sp>
      <p:sp>
        <p:nvSpPr>
          <p:cNvPr id="19459" name="Zástupný symbol pro zápatí 3"/>
          <p:cNvSpPr>
            <a:spLocks noGrp="1"/>
          </p:cNvSpPr>
          <p:nvPr>
            <p:ph type="ftr" sz="quarter" idx="11"/>
          </p:nvPr>
        </p:nvSpPr>
        <p:spPr>
          <a:noFill/>
        </p:spPr>
        <p:txBody>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r>
              <a:rPr lang="en-US" altLang="cs-CZ" sz="1400" smtClean="0">
                <a:solidFill>
                  <a:schemeClr val="tx1"/>
                </a:solidFill>
                <a:latin typeface="Arial" panose="020B0604020202020204" pitchFamily="34" charset="0"/>
              </a:rPr>
              <a:t>RICH 2018</a:t>
            </a:r>
          </a:p>
        </p:txBody>
      </p:sp>
      <p:sp>
        <p:nvSpPr>
          <p:cNvPr id="19460" name="Zástupný symbol pro číslo snímku 4"/>
          <p:cNvSpPr>
            <a:spLocks noGrp="1"/>
          </p:cNvSpPr>
          <p:nvPr>
            <p:ph type="sldNum" sz="quarter" idx="12"/>
          </p:nvPr>
        </p:nvSpPr>
        <p:spPr>
          <a:noFill/>
        </p:spPr>
        <p:txBody>
          <a:bodyPr>
            <a:normAutofit fontScale="85000" lnSpcReduction="20000"/>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a:spcBef>
                <a:spcPct val="0"/>
              </a:spcBef>
              <a:buFontTx/>
              <a:buNone/>
            </a:pPr>
            <a:fld id="{240F78C7-EA4A-4FDD-A852-9FEB9414FB14}" type="slidenum">
              <a:rPr lang="en-US" altLang="cs-CZ" sz="1400">
                <a:solidFill>
                  <a:schemeClr val="tx1"/>
                </a:solidFill>
                <a:latin typeface="Arial" panose="020B0604020202020204" pitchFamily="34" charset="0"/>
              </a:rPr>
              <a:pPr>
                <a:spcBef>
                  <a:spcPct val="0"/>
                </a:spcBef>
                <a:buFontTx/>
                <a:buNone/>
              </a:pPr>
              <a:t>35</a:t>
            </a:fld>
            <a:endParaRPr lang="en-US" altLang="cs-CZ" sz="1400">
              <a:solidFill>
                <a:schemeClr val="tx1"/>
              </a:solidFill>
              <a:latin typeface="Arial" panose="020B0604020202020204" pitchFamily="34" charset="0"/>
            </a:endParaRPr>
          </a:p>
        </p:txBody>
      </p:sp>
      <p:sp>
        <p:nvSpPr>
          <p:cNvPr id="19461" name="Rectangle 2"/>
          <p:cNvSpPr>
            <a:spLocks noGrp="1" noChangeArrowheads="1"/>
          </p:cNvSpPr>
          <p:nvPr>
            <p:ph type="title"/>
          </p:nvPr>
        </p:nvSpPr>
        <p:spPr/>
        <p:txBody>
          <a:bodyPr/>
          <a:lstStyle/>
          <a:p>
            <a:pPr eaLnBrk="1" hangingPunct="1"/>
            <a:r>
              <a:rPr lang="cs-CZ" altLang="cs-CZ" sz="3200" smtClean="0">
                <a:solidFill>
                  <a:srgbClr val="FF0066"/>
                </a:solidFill>
              </a:rPr>
              <a:t>tilted</a:t>
            </a:r>
            <a:r>
              <a:rPr lang="en-US" altLang="cs-CZ" sz="3200" smtClean="0">
                <a:solidFill>
                  <a:srgbClr val="FF0066"/>
                </a:solidFill>
              </a:rPr>
              <a:t> mirrors</a:t>
            </a:r>
            <a:r>
              <a:rPr lang="cs-CZ" altLang="cs-CZ" sz="3200" smtClean="0">
                <a:solidFill>
                  <a:srgbClr val="FF0066"/>
                </a:solidFill>
              </a:rPr>
              <a:t> by </a:t>
            </a:r>
            <a:r>
              <a:rPr lang="it-IT" altLang="cs-CZ" sz="3200" smtClean="0">
                <a:solidFill>
                  <a:srgbClr val="FF0066"/>
                </a:solidFill>
              </a:rPr>
              <a:t>1.5 mrad</a:t>
            </a:r>
            <a:endParaRPr lang="en-GB" altLang="cs-CZ" sz="3200" smtClean="0">
              <a:solidFill>
                <a:srgbClr val="FF0066"/>
              </a:solidFill>
            </a:endParaRPr>
          </a:p>
        </p:txBody>
      </p:sp>
      <p:pic>
        <p:nvPicPr>
          <p:cNvPr id="19462" name="Picture 3" descr="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4"/>
          <p:cNvSpPr txBox="1">
            <a:spLocks noChangeArrowheads="1"/>
          </p:cNvSpPr>
          <p:nvPr/>
        </p:nvSpPr>
        <p:spPr bwMode="auto">
          <a:xfrm>
            <a:off x="7596188" y="4556125"/>
            <a:ext cx="1512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3300"/>
                </a:solidFill>
                <a:latin typeface="Comic Sans MS" panose="030F0702030302020204" pitchFamily="66" charset="0"/>
              </a:defRPr>
            </a:lvl1pPr>
            <a:lvl2pPr marL="742950" indent="-285750">
              <a:spcBef>
                <a:spcPct val="20000"/>
              </a:spcBef>
              <a:buChar char="–"/>
              <a:defRPr sz="2800">
                <a:solidFill>
                  <a:srgbClr val="339966"/>
                </a:solidFill>
                <a:latin typeface="Comic Sans MS" panose="030F0702030302020204" pitchFamily="66" charset="0"/>
              </a:defRPr>
            </a:lvl2pPr>
            <a:lvl3pPr marL="1143000" indent="-228600">
              <a:spcBef>
                <a:spcPct val="20000"/>
              </a:spcBef>
              <a:buChar char="•"/>
              <a:defRPr sz="2400">
                <a:solidFill>
                  <a:srgbClr val="0000CC"/>
                </a:solidFill>
                <a:latin typeface="Comic Sans MS" panose="030F0702030302020204" pitchFamily="66" charset="0"/>
              </a:defRPr>
            </a:lvl3pPr>
            <a:lvl4pPr marL="1600200" indent="-228600">
              <a:spcBef>
                <a:spcPct val="20000"/>
              </a:spcBef>
              <a:buChar char="–"/>
              <a:defRPr sz="2000">
                <a:solidFill>
                  <a:srgbClr val="0000CC"/>
                </a:solidFill>
                <a:latin typeface="Comic Sans MS" panose="030F0702030302020204" pitchFamily="66" charset="0"/>
              </a:defRPr>
            </a:lvl4pPr>
            <a:lvl5pPr marL="2057400" indent="-228600">
              <a:spcBef>
                <a:spcPct val="20000"/>
              </a:spcBef>
              <a:buChar char="»"/>
              <a:defRPr sz="2000">
                <a:solidFill>
                  <a:srgbClr val="0000CC"/>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0000CC"/>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0000CC"/>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0000CC"/>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0000CC"/>
                </a:solidFill>
                <a:latin typeface="Comic Sans MS" panose="030F0702030302020204" pitchFamily="66" charset="0"/>
              </a:defRPr>
            </a:lvl9pPr>
          </a:lstStyle>
          <a:p>
            <a:pPr eaLnBrk="1" hangingPunct="1">
              <a:spcBef>
                <a:spcPct val="50000"/>
              </a:spcBef>
              <a:buFontTx/>
              <a:buNone/>
            </a:pPr>
            <a:r>
              <a:rPr lang="en-US" altLang="cs-CZ" sz="1800" b="1">
                <a:solidFill>
                  <a:srgbClr val="003399"/>
                </a:solidFill>
              </a:rPr>
              <a:t>Simulation was made by A.Latina</a:t>
            </a:r>
          </a:p>
        </p:txBody>
      </p:sp>
    </p:spTree>
    <p:extLst>
      <p:ext uri="{BB962C8B-B14F-4D97-AF65-F5344CB8AC3E}">
        <p14:creationId xmlns:p14="http://schemas.microsoft.com/office/powerpoint/2010/main" val="3876578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ástupný symbol pro datum 3"/>
          <p:cNvSpPr>
            <a:spLocks noGrp="1"/>
          </p:cNvSpPr>
          <p:nvPr>
            <p:ph type="dt" sz="half" idx="10"/>
          </p:nvPr>
        </p:nvSpPr>
        <p:spPr/>
        <p:txBody>
          <a:bodyPr/>
          <a:lstStyle/>
          <a:p>
            <a:fld id="{B0BF9699-E537-44C3-94F9-E245D572F332}" type="datetime4">
              <a:rPr lang="en-US" smtClean="0"/>
              <a:t>August 3, 2018</a:t>
            </a:fld>
            <a:endParaRPr lang="en-US"/>
          </a:p>
        </p:txBody>
      </p:sp>
      <p:sp>
        <p:nvSpPr>
          <p:cNvPr id="22" name="Zástupný symbol pro zápatí 4"/>
          <p:cNvSpPr>
            <a:spLocks noGrp="1"/>
          </p:cNvSpPr>
          <p:nvPr>
            <p:ph type="ftr" sz="quarter" idx="11"/>
          </p:nvPr>
        </p:nvSpPr>
        <p:spPr/>
        <p:txBody>
          <a:bodyPr/>
          <a:lstStyle/>
          <a:p>
            <a:r>
              <a:rPr lang="en-US" smtClean="0"/>
              <a:t>RICH 2018</a:t>
            </a:r>
            <a:endParaRPr lang="en-US"/>
          </a:p>
        </p:txBody>
      </p:sp>
      <p:sp>
        <p:nvSpPr>
          <p:cNvPr id="23" name="Zástupný symbol pro číslo snímku 5"/>
          <p:cNvSpPr>
            <a:spLocks noGrp="1"/>
          </p:cNvSpPr>
          <p:nvPr>
            <p:ph type="sldNum" sz="quarter" idx="12"/>
          </p:nvPr>
        </p:nvSpPr>
        <p:spPr/>
        <p:txBody>
          <a:bodyPr>
            <a:normAutofit fontScale="85000" lnSpcReduction="20000"/>
          </a:bodyPr>
          <a:lstStyle/>
          <a:p>
            <a:fld id="{02929AB0-80FC-4EA6-8FB4-1392CEECE7C1}" type="slidenum">
              <a:rPr lang="en-US"/>
              <a:pPr/>
              <a:t>36</a:t>
            </a:fld>
            <a:endParaRPr lang="en-US"/>
          </a:p>
        </p:txBody>
      </p:sp>
      <p:sp>
        <p:nvSpPr>
          <p:cNvPr id="113666" name="Rectangle 2"/>
          <p:cNvSpPr>
            <a:spLocks noGrp="1" noChangeArrowheads="1"/>
          </p:cNvSpPr>
          <p:nvPr>
            <p:ph type="title"/>
          </p:nvPr>
        </p:nvSpPr>
        <p:spPr/>
        <p:txBody>
          <a:bodyPr>
            <a:noAutofit/>
          </a:bodyPr>
          <a:lstStyle/>
          <a:p>
            <a:r>
              <a:rPr lang="en-US" sz="3200" dirty="0" smtClean="0"/>
              <a:t>Principe of CLAM– </a:t>
            </a:r>
            <a:r>
              <a:rPr lang="en-US" sz="3200" dirty="0"/>
              <a:t>to observe reflection of </a:t>
            </a:r>
            <a:r>
              <a:rPr lang="en-US" sz="3200" dirty="0" smtClean="0"/>
              <a:t>illuminated rectangular </a:t>
            </a:r>
            <a:r>
              <a:rPr lang="en-US" sz="3200" dirty="0"/>
              <a:t>grid on  RICH mirrors</a:t>
            </a:r>
            <a:endParaRPr lang="cs-CZ" sz="3200" dirty="0"/>
          </a:p>
        </p:txBody>
      </p:sp>
      <p:grpSp>
        <p:nvGrpSpPr>
          <p:cNvPr id="113680" name="Group 16"/>
          <p:cNvGrpSpPr>
            <a:grpSpLocks/>
          </p:cNvGrpSpPr>
          <p:nvPr/>
        </p:nvGrpSpPr>
        <p:grpSpPr bwMode="auto">
          <a:xfrm>
            <a:off x="2314575" y="1772816"/>
            <a:ext cx="6840537" cy="4310741"/>
            <a:chOff x="0" y="0"/>
            <a:chExt cx="5760" cy="3853"/>
          </a:xfrm>
        </p:grpSpPr>
        <p:pic>
          <p:nvPicPr>
            <p:cNvPr id="113667" name="Picture 3" descr="Image_0109n"/>
            <p:cNvPicPr>
              <a:picLocks noChangeAspect="1" noChangeArrowheads="1"/>
            </p:cNvPicPr>
            <p:nvPr/>
          </p:nvPicPr>
          <p:blipFill>
            <a:blip r:embed="rId3" cstate="print"/>
            <a:srcRect/>
            <a:stretch>
              <a:fillRect/>
            </a:stretch>
          </p:blipFill>
          <p:spPr bwMode="auto">
            <a:xfrm>
              <a:off x="0" y="0"/>
              <a:ext cx="5760" cy="3840"/>
            </a:xfrm>
            <a:prstGeom prst="rect">
              <a:avLst/>
            </a:prstGeom>
            <a:noFill/>
            <a:ln>
              <a:noFill/>
            </a:ln>
            <a:effectLst/>
          </p:spPr>
        </p:pic>
        <p:sp>
          <p:nvSpPr>
            <p:cNvPr id="113669" name="Text Box 5"/>
            <p:cNvSpPr txBox="1">
              <a:spLocks noChangeArrowheads="1"/>
            </p:cNvSpPr>
            <p:nvPr/>
          </p:nvSpPr>
          <p:spPr bwMode="auto">
            <a:xfrm>
              <a:off x="3638" y="3385"/>
              <a:ext cx="1804" cy="468"/>
            </a:xfrm>
            <a:prstGeom prst="rect">
              <a:avLst/>
            </a:prstGeom>
            <a:noFill/>
            <a:ln w="9525">
              <a:noFill/>
              <a:miter lim="800000"/>
              <a:headEnd/>
              <a:tailEnd/>
            </a:ln>
            <a:effectLst/>
          </p:spPr>
          <p:txBody>
            <a:bodyPr wrap="square">
              <a:spAutoFit/>
            </a:bodyPr>
            <a:lstStyle/>
            <a:p>
              <a:pPr>
                <a:spcBef>
                  <a:spcPct val="50000"/>
                </a:spcBef>
              </a:pPr>
              <a:r>
                <a:rPr lang="cs-CZ" sz="2800" b="0" dirty="0" err="1">
                  <a:solidFill>
                    <a:srgbClr val="FF9900"/>
                  </a:solidFill>
                </a:rPr>
                <a:t>Beam</a:t>
              </a:r>
              <a:r>
                <a:rPr lang="cs-CZ" sz="2800" b="0" dirty="0">
                  <a:solidFill>
                    <a:srgbClr val="FF9900"/>
                  </a:solidFill>
                </a:rPr>
                <a:t> </a:t>
              </a:r>
              <a:r>
                <a:rPr lang="cs-CZ" sz="2800" b="0" dirty="0" err="1">
                  <a:solidFill>
                    <a:srgbClr val="FF9900"/>
                  </a:solidFill>
                </a:rPr>
                <a:t>pipe</a:t>
              </a:r>
              <a:endParaRPr lang="en-US" sz="2800" b="0" dirty="0">
                <a:solidFill>
                  <a:srgbClr val="FF9900"/>
                </a:solidFill>
              </a:endParaRPr>
            </a:p>
          </p:txBody>
        </p:sp>
        <p:sp>
          <p:nvSpPr>
            <p:cNvPr id="113670" name="Oval 6"/>
            <p:cNvSpPr>
              <a:spLocks noChangeArrowheads="1"/>
            </p:cNvSpPr>
            <p:nvPr/>
          </p:nvSpPr>
          <p:spPr bwMode="auto">
            <a:xfrm>
              <a:off x="4558" y="3158"/>
              <a:ext cx="227" cy="181"/>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3671" name="Text Box 7"/>
            <p:cNvSpPr txBox="1">
              <a:spLocks noChangeArrowheads="1"/>
            </p:cNvSpPr>
            <p:nvPr/>
          </p:nvSpPr>
          <p:spPr bwMode="auto">
            <a:xfrm>
              <a:off x="0" y="391"/>
              <a:ext cx="1951" cy="2228"/>
            </a:xfrm>
            <a:prstGeom prst="rect">
              <a:avLst/>
            </a:prstGeom>
            <a:noFill/>
            <a:ln w="9525">
              <a:noFill/>
              <a:miter lim="800000"/>
              <a:headEnd/>
              <a:tailEnd/>
            </a:ln>
            <a:effectLst/>
          </p:spPr>
          <p:txBody>
            <a:bodyPr>
              <a:spAutoFit/>
            </a:bodyPr>
            <a:lstStyle/>
            <a:p>
              <a:pPr>
                <a:spcBef>
                  <a:spcPct val="50000"/>
                </a:spcBef>
              </a:pPr>
              <a:r>
                <a:rPr lang="en-GB" sz="2400" b="0" dirty="0">
                  <a:solidFill>
                    <a:srgbClr val="FF9933"/>
                  </a:solidFill>
                </a:rPr>
                <a:t>Black line shadows identify edges of mirrors </a:t>
              </a:r>
              <a:endParaRPr lang="cs-CZ" sz="2400" b="0" dirty="0">
                <a:solidFill>
                  <a:srgbClr val="FF9933"/>
                </a:solidFill>
              </a:endParaRPr>
            </a:p>
            <a:p>
              <a:pPr>
                <a:spcBef>
                  <a:spcPct val="50000"/>
                </a:spcBef>
              </a:pPr>
              <a:r>
                <a:rPr lang="en-GB" sz="2400" b="0" dirty="0">
                  <a:solidFill>
                    <a:srgbClr val="FF9933"/>
                  </a:solidFill>
                </a:rPr>
                <a:t>and non</a:t>
              </a:r>
              <a:r>
                <a:rPr lang="cs-CZ" sz="2400" b="0" dirty="0">
                  <a:solidFill>
                    <a:srgbClr val="FF9933"/>
                  </a:solidFill>
                </a:rPr>
                <a:t> </a:t>
              </a:r>
              <a:r>
                <a:rPr lang="en-GB" sz="2400" b="0" dirty="0" err="1">
                  <a:solidFill>
                    <a:srgbClr val="FF9933"/>
                  </a:solidFill>
                </a:rPr>
                <a:t>il</a:t>
              </a:r>
              <a:r>
                <a:rPr lang="cs-CZ" sz="2400" b="0" dirty="0">
                  <a:solidFill>
                    <a:srgbClr val="FF9933"/>
                  </a:solidFill>
                </a:rPr>
                <a:t>l</a:t>
              </a:r>
              <a:r>
                <a:rPr lang="en-GB" sz="2400" b="0" dirty="0" err="1">
                  <a:solidFill>
                    <a:srgbClr val="FF9933"/>
                  </a:solidFill>
                </a:rPr>
                <a:t>uminated</a:t>
              </a:r>
              <a:r>
                <a:rPr lang="en-GB" sz="2400" b="0" dirty="0">
                  <a:solidFill>
                    <a:srgbClr val="FF9933"/>
                  </a:solidFill>
                </a:rPr>
                <a:t> parts in grid plane</a:t>
              </a:r>
              <a:r>
                <a:rPr lang="cs-CZ" sz="2400" b="0" dirty="0">
                  <a:solidFill>
                    <a:srgbClr val="FF9900"/>
                  </a:solidFill>
                </a:rPr>
                <a:t> </a:t>
              </a:r>
              <a:endParaRPr lang="en-US" sz="2400" b="0" dirty="0">
                <a:solidFill>
                  <a:srgbClr val="FF9900"/>
                </a:solidFill>
              </a:endParaRPr>
            </a:p>
          </p:txBody>
        </p:sp>
        <p:sp>
          <p:nvSpPr>
            <p:cNvPr id="113672" name="Line 8"/>
            <p:cNvSpPr>
              <a:spLocks noChangeShapeType="1"/>
            </p:cNvSpPr>
            <p:nvPr/>
          </p:nvSpPr>
          <p:spPr bwMode="auto">
            <a:xfrm rot="21431270" flipH="1">
              <a:off x="1755" y="451"/>
              <a:ext cx="67" cy="1578"/>
            </a:xfrm>
            <a:prstGeom prst="line">
              <a:avLst/>
            </a:prstGeom>
            <a:noFill/>
            <a:ln w="28575">
              <a:solidFill>
                <a:srgbClr val="FF9900"/>
              </a:solidFill>
              <a:round/>
              <a:headEnd/>
              <a:tailEnd type="triangle" w="med" len="med"/>
            </a:ln>
            <a:effectLst/>
          </p:spPr>
          <p:txBody>
            <a:bodyPr/>
            <a:lstStyle/>
            <a:p>
              <a:endParaRPr lang="en-US"/>
            </a:p>
          </p:txBody>
        </p:sp>
        <p:sp>
          <p:nvSpPr>
            <p:cNvPr id="113673" name="Line 9"/>
            <p:cNvSpPr>
              <a:spLocks noChangeShapeType="1"/>
            </p:cNvSpPr>
            <p:nvPr/>
          </p:nvSpPr>
          <p:spPr bwMode="auto">
            <a:xfrm rot="19393204" flipH="1">
              <a:off x="1383" y="1707"/>
              <a:ext cx="136" cy="362"/>
            </a:xfrm>
            <a:prstGeom prst="line">
              <a:avLst/>
            </a:prstGeom>
            <a:noFill/>
            <a:ln w="28575">
              <a:solidFill>
                <a:srgbClr val="FF9900"/>
              </a:solidFill>
              <a:round/>
              <a:headEnd/>
              <a:tailEnd type="triangle" w="med" len="med"/>
            </a:ln>
            <a:effectLst/>
          </p:spPr>
          <p:txBody>
            <a:bodyPr/>
            <a:lstStyle/>
            <a:p>
              <a:endParaRPr lang="en-US"/>
            </a:p>
          </p:txBody>
        </p:sp>
        <p:sp>
          <p:nvSpPr>
            <p:cNvPr id="113675" name="Line 11"/>
            <p:cNvSpPr>
              <a:spLocks noChangeShapeType="1"/>
            </p:cNvSpPr>
            <p:nvPr/>
          </p:nvSpPr>
          <p:spPr bwMode="auto">
            <a:xfrm flipV="1">
              <a:off x="1247" y="3294"/>
              <a:ext cx="635" cy="46"/>
            </a:xfrm>
            <a:prstGeom prst="line">
              <a:avLst/>
            </a:prstGeom>
            <a:noFill/>
            <a:ln w="38100">
              <a:solidFill>
                <a:srgbClr val="FFFF00"/>
              </a:solidFill>
              <a:round/>
              <a:headEnd/>
              <a:tailEnd type="triangle" w="med" len="med"/>
            </a:ln>
            <a:effectLst/>
          </p:spPr>
          <p:txBody>
            <a:bodyPr/>
            <a:lstStyle/>
            <a:p>
              <a:endParaRPr lang="en-US"/>
            </a:p>
          </p:txBody>
        </p:sp>
        <p:sp>
          <p:nvSpPr>
            <p:cNvPr id="113676" name="Line 12"/>
            <p:cNvSpPr>
              <a:spLocks noChangeShapeType="1"/>
            </p:cNvSpPr>
            <p:nvPr/>
          </p:nvSpPr>
          <p:spPr bwMode="auto">
            <a:xfrm flipV="1">
              <a:off x="1383" y="3430"/>
              <a:ext cx="635" cy="46"/>
            </a:xfrm>
            <a:prstGeom prst="line">
              <a:avLst/>
            </a:prstGeom>
            <a:noFill/>
            <a:ln w="38100">
              <a:solidFill>
                <a:srgbClr val="FFFF00"/>
              </a:solidFill>
              <a:round/>
              <a:headEnd/>
              <a:tailEnd type="triangle" w="med" len="med"/>
            </a:ln>
            <a:effectLst/>
          </p:spPr>
          <p:txBody>
            <a:bodyPr/>
            <a:lstStyle/>
            <a:p>
              <a:endParaRPr lang="en-US"/>
            </a:p>
          </p:txBody>
        </p:sp>
        <p:sp>
          <p:nvSpPr>
            <p:cNvPr id="113677" name="Line 13"/>
            <p:cNvSpPr>
              <a:spLocks noChangeShapeType="1"/>
            </p:cNvSpPr>
            <p:nvPr/>
          </p:nvSpPr>
          <p:spPr bwMode="auto">
            <a:xfrm flipH="1" flipV="1">
              <a:off x="2608" y="3331"/>
              <a:ext cx="635" cy="46"/>
            </a:xfrm>
            <a:prstGeom prst="line">
              <a:avLst/>
            </a:prstGeom>
            <a:noFill/>
            <a:ln w="38100">
              <a:solidFill>
                <a:srgbClr val="FFFF00"/>
              </a:solidFill>
              <a:round/>
              <a:headEnd/>
              <a:tailEnd type="triangle" w="med" len="med"/>
            </a:ln>
            <a:effectLst/>
          </p:spPr>
          <p:txBody>
            <a:bodyPr/>
            <a:lstStyle/>
            <a:p>
              <a:endParaRPr lang="en-US"/>
            </a:p>
          </p:txBody>
        </p:sp>
        <p:sp>
          <p:nvSpPr>
            <p:cNvPr id="113678" name="Line 14"/>
            <p:cNvSpPr>
              <a:spLocks noChangeShapeType="1"/>
            </p:cNvSpPr>
            <p:nvPr/>
          </p:nvSpPr>
          <p:spPr bwMode="auto">
            <a:xfrm rot="-5189492" flipH="1" flipV="1">
              <a:off x="2313" y="2757"/>
              <a:ext cx="635" cy="46"/>
            </a:xfrm>
            <a:prstGeom prst="line">
              <a:avLst/>
            </a:prstGeom>
            <a:noFill/>
            <a:ln w="38100">
              <a:solidFill>
                <a:srgbClr val="FFFF00"/>
              </a:solidFill>
              <a:round/>
              <a:headEnd/>
              <a:tailEnd type="triangle" w="med" len="med"/>
            </a:ln>
            <a:effectLst/>
          </p:spPr>
          <p:txBody>
            <a:bodyPr/>
            <a:lstStyle/>
            <a:p>
              <a:endParaRPr lang="en-US"/>
            </a:p>
          </p:txBody>
        </p:sp>
        <p:sp>
          <p:nvSpPr>
            <p:cNvPr id="113679" name="Text Box 15"/>
            <p:cNvSpPr txBox="1">
              <a:spLocks noChangeArrowheads="1"/>
            </p:cNvSpPr>
            <p:nvPr/>
          </p:nvSpPr>
          <p:spPr bwMode="auto">
            <a:xfrm>
              <a:off x="1179" y="2603"/>
              <a:ext cx="1406" cy="743"/>
            </a:xfrm>
            <a:prstGeom prst="rect">
              <a:avLst/>
            </a:prstGeom>
            <a:noFill/>
            <a:ln w="9525">
              <a:noFill/>
              <a:miter lim="800000"/>
              <a:headEnd/>
              <a:tailEnd/>
            </a:ln>
            <a:effectLst/>
          </p:spPr>
          <p:txBody>
            <a:bodyPr>
              <a:spAutoFit/>
            </a:bodyPr>
            <a:lstStyle/>
            <a:p>
              <a:pPr>
                <a:spcBef>
                  <a:spcPct val="50000"/>
                </a:spcBef>
              </a:pPr>
              <a:r>
                <a:rPr lang="cs-CZ" sz="2400" b="0" dirty="0">
                  <a:solidFill>
                    <a:srgbClr val="FFFF00"/>
                  </a:solidFill>
                </a:rPr>
                <a:t>Shift </a:t>
              </a:r>
              <a:r>
                <a:rPr lang="cs-CZ" sz="2400" b="0" dirty="0" err="1">
                  <a:solidFill>
                    <a:srgbClr val="FFFF00"/>
                  </a:solidFill>
                </a:rPr>
                <a:t>of</a:t>
              </a:r>
              <a:r>
                <a:rPr lang="cs-CZ" sz="2400" b="0" dirty="0">
                  <a:solidFill>
                    <a:srgbClr val="FFFF00"/>
                  </a:solidFill>
                </a:rPr>
                <a:t> lines</a:t>
              </a:r>
              <a:endParaRPr lang="en-US" sz="2400" b="0" dirty="0">
                <a:solidFill>
                  <a:srgbClr val="FFFF00"/>
                </a:solidFill>
              </a:endParaRPr>
            </a:p>
          </p:txBody>
        </p:sp>
      </p:grpSp>
      <p:grpSp>
        <p:nvGrpSpPr>
          <p:cNvPr id="113686" name="Group 22"/>
          <p:cNvGrpSpPr>
            <a:grpSpLocks/>
          </p:cNvGrpSpPr>
          <p:nvPr/>
        </p:nvGrpSpPr>
        <p:grpSpPr bwMode="auto">
          <a:xfrm>
            <a:off x="4571750" y="1706747"/>
            <a:ext cx="4321176" cy="2736850"/>
            <a:chOff x="2669" y="830"/>
            <a:chExt cx="2722" cy="1724"/>
          </a:xfrm>
        </p:grpSpPr>
        <p:grpSp>
          <p:nvGrpSpPr>
            <p:cNvPr id="113683" name="Group 19"/>
            <p:cNvGrpSpPr>
              <a:grpSpLocks/>
            </p:cNvGrpSpPr>
            <p:nvPr/>
          </p:nvGrpSpPr>
          <p:grpSpPr bwMode="auto">
            <a:xfrm>
              <a:off x="4121" y="830"/>
              <a:ext cx="1270" cy="1724"/>
              <a:chOff x="4121" y="830"/>
              <a:chExt cx="1270" cy="1724"/>
            </a:xfrm>
          </p:grpSpPr>
          <p:pic>
            <p:nvPicPr>
              <p:cNvPr id="113681" name="Picture 17"/>
              <p:cNvPicPr>
                <a:picLocks noChangeAspect="1" noChangeArrowheads="1"/>
              </p:cNvPicPr>
              <p:nvPr/>
            </p:nvPicPr>
            <p:blipFill>
              <a:blip r:embed="rId4" cstate="print"/>
              <a:srcRect/>
              <a:stretch>
                <a:fillRect/>
              </a:stretch>
            </p:blipFill>
            <p:spPr bwMode="auto">
              <a:xfrm>
                <a:off x="4166" y="830"/>
                <a:ext cx="1152" cy="1376"/>
              </a:xfrm>
              <a:prstGeom prst="rect">
                <a:avLst/>
              </a:prstGeom>
              <a:noFill/>
              <a:ln w="38100">
                <a:solidFill>
                  <a:srgbClr val="00FF00"/>
                </a:solidFill>
                <a:miter lim="800000"/>
                <a:headEnd/>
                <a:tailEnd/>
              </a:ln>
              <a:effectLst/>
            </p:spPr>
          </p:pic>
          <p:sp>
            <p:nvSpPr>
              <p:cNvPr id="113682" name="Text Box 18"/>
              <p:cNvSpPr txBox="1">
                <a:spLocks noChangeArrowheads="1"/>
              </p:cNvSpPr>
              <p:nvPr/>
            </p:nvSpPr>
            <p:spPr bwMode="auto">
              <a:xfrm>
                <a:off x="4121" y="1824"/>
                <a:ext cx="1270" cy="730"/>
              </a:xfrm>
              <a:prstGeom prst="rect">
                <a:avLst/>
              </a:prstGeom>
              <a:noFill/>
              <a:ln w="9525">
                <a:noFill/>
                <a:miter lim="800000"/>
                <a:headEnd/>
                <a:tailEnd/>
              </a:ln>
              <a:effectLst/>
            </p:spPr>
            <p:txBody>
              <a:bodyPr>
                <a:spAutoFit/>
              </a:bodyPr>
              <a:lstStyle/>
              <a:p>
                <a:r>
                  <a:rPr lang="en-US" sz="2000" b="0" dirty="0">
                    <a:solidFill>
                      <a:srgbClr val="FFFF00"/>
                    </a:solidFill>
                  </a:rPr>
                  <a:t>5 pixel shift</a:t>
                </a:r>
              </a:p>
              <a:p>
                <a:r>
                  <a:rPr lang="en-US" sz="2000" b="0" dirty="0">
                    <a:solidFill>
                      <a:srgbClr val="FFFF00"/>
                    </a:solidFill>
                  </a:rPr>
                  <a:t>~  </a:t>
                </a:r>
                <a:r>
                  <a:rPr lang="cs-CZ" sz="2000" b="0" dirty="0">
                    <a:solidFill>
                      <a:srgbClr val="FFFF00"/>
                    </a:solidFill>
                  </a:rPr>
                  <a:t>0.7 </a:t>
                </a:r>
                <a:r>
                  <a:rPr lang="en-US" sz="2000" b="0" dirty="0" err="1">
                    <a:solidFill>
                      <a:srgbClr val="FFFF00"/>
                    </a:solidFill>
                  </a:rPr>
                  <a:t>mrad</a:t>
                </a:r>
                <a:r>
                  <a:rPr lang="en-US" sz="2000" b="0" dirty="0">
                    <a:solidFill>
                      <a:srgbClr val="FFFF00"/>
                    </a:solidFill>
                  </a:rPr>
                  <a:t> tilt</a:t>
                </a:r>
              </a:p>
              <a:p>
                <a:pPr>
                  <a:spcBef>
                    <a:spcPct val="50000"/>
                  </a:spcBef>
                </a:pPr>
                <a:endParaRPr lang="en-US" sz="2000" b="0" dirty="0">
                  <a:solidFill>
                    <a:srgbClr val="FFFF00"/>
                  </a:solidFill>
                </a:endParaRPr>
              </a:p>
            </p:txBody>
          </p:sp>
        </p:grpSp>
        <p:sp>
          <p:nvSpPr>
            <p:cNvPr id="113685" name="Line 21"/>
            <p:cNvSpPr>
              <a:spLocks noChangeShapeType="1"/>
            </p:cNvSpPr>
            <p:nvPr/>
          </p:nvSpPr>
          <p:spPr bwMode="auto">
            <a:xfrm flipH="1">
              <a:off x="2669" y="1824"/>
              <a:ext cx="1406" cy="498"/>
            </a:xfrm>
            <a:prstGeom prst="line">
              <a:avLst/>
            </a:prstGeom>
            <a:noFill/>
            <a:ln w="57150">
              <a:solidFill>
                <a:srgbClr val="99FF33"/>
              </a:solidFill>
              <a:round/>
              <a:headEnd/>
              <a:tailEnd type="triangle" w="med" len="med"/>
            </a:ln>
            <a:effectLst/>
          </p:spPr>
          <p:txBody>
            <a:bodyPr/>
            <a:lstStyle/>
            <a:p>
              <a:endParaRPr lang="en-US"/>
            </a:p>
          </p:txBody>
        </p:sp>
      </p:grpSp>
      <p:sp>
        <p:nvSpPr>
          <p:cNvPr id="113687" name="Text Box 23"/>
          <p:cNvSpPr txBox="1">
            <a:spLocks noChangeArrowheads="1"/>
          </p:cNvSpPr>
          <p:nvPr/>
        </p:nvSpPr>
        <p:spPr bwMode="auto">
          <a:xfrm>
            <a:off x="415880" y="1855317"/>
            <a:ext cx="1897385" cy="2677656"/>
          </a:xfrm>
          <a:prstGeom prst="rect">
            <a:avLst/>
          </a:prstGeom>
          <a:solidFill>
            <a:schemeClr val="bg1"/>
          </a:solidFill>
          <a:ln w="9525">
            <a:noFill/>
            <a:miter lim="800000"/>
            <a:headEnd/>
            <a:tailEnd/>
          </a:ln>
          <a:effectLst/>
        </p:spPr>
        <p:txBody>
          <a:bodyPr wrap="square">
            <a:spAutoFit/>
          </a:bodyPr>
          <a:lstStyle/>
          <a:p>
            <a:r>
              <a:rPr lang="en-US" sz="2400" b="0" dirty="0" smtClean="0"/>
              <a:t>Real photo of ¼ of mirror wall (4 cameras used)</a:t>
            </a:r>
          </a:p>
          <a:p>
            <a:endParaRPr lang="en-US" sz="2400" dirty="0" smtClean="0"/>
          </a:p>
          <a:p>
            <a:endParaRPr lang="en-US" sz="2400" dirty="0" smtClean="0"/>
          </a:p>
        </p:txBody>
      </p:sp>
    </p:spTree>
    <p:extLst>
      <p:ext uri="{BB962C8B-B14F-4D97-AF65-F5344CB8AC3E}">
        <p14:creationId xmlns:p14="http://schemas.microsoft.com/office/powerpoint/2010/main" val="30858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3686"/>
                                        </p:tgtEl>
                                        <p:attrNameLst>
                                          <p:attrName>style.visibility</p:attrName>
                                        </p:attrNameLst>
                                      </p:cBhvr>
                                      <p:to>
                                        <p:strVal val="visible"/>
                                      </p:to>
                                    </p:set>
                                    <p:anim calcmode="lin" valueType="num">
                                      <p:cBhvr>
                                        <p:cTn id="7" dur="1000" fill="hold"/>
                                        <p:tgtEl>
                                          <p:spTgt spid="113686"/>
                                        </p:tgtEl>
                                        <p:attrNameLst>
                                          <p:attrName>ppt_w</p:attrName>
                                        </p:attrNameLst>
                                      </p:cBhvr>
                                      <p:tavLst>
                                        <p:tav tm="0">
                                          <p:val>
                                            <p:fltVal val="0"/>
                                          </p:val>
                                        </p:tav>
                                        <p:tav tm="100000">
                                          <p:val>
                                            <p:strVal val="#ppt_w"/>
                                          </p:val>
                                        </p:tav>
                                      </p:tavLst>
                                    </p:anim>
                                    <p:anim calcmode="lin" valueType="num">
                                      <p:cBhvr>
                                        <p:cTn id="8" dur="1000" fill="hold"/>
                                        <p:tgtEl>
                                          <p:spTgt spid="113686"/>
                                        </p:tgtEl>
                                        <p:attrNameLst>
                                          <p:attrName>ppt_h</p:attrName>
                                        </p:attrNameLst>
                                      </p:cBhvr>
                                      <p:tavLst>
                                        <p:tav tm="0">
                                          <p:val>
                                            <p:fltVal val="0"/>
                                          </p:val>
                                        </p:tav>
                                        <p:tav tm="100000">
                                          <p:val>
                                            <p:strVal val="#ppt_h"/>
                                          </p:val>
                                        </p:tav>
                                      </p:tavLst>
                                    </p:anim>
                                    <p:animEffect transition="in" filter="fade">
                                      <p:cBhvr>
                                        <p:cTn id="9" dur="1000"/>
                                        <p:tgtEl>
                                          <p:spTgt spid="11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_dif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5743" y="1529724"/>
            <a:ext cx="42481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p:cNvSpPr>
          <p:nvPr>
            <p:ph type="title"/>
          </p:nvPr>
        </p:nvSpPr>
        <p:spPr>
          <a:xfrm>
            <a:off x="0" y="0"/>
            <a:ext cx="9144000" cy="1268413"/>
          </a:xfrm>
        </p:spPr>
        <p:txBody>
          <a:bodyPr>
            <a:normAutofit fontScale="90000"/>
          </a:bodyPr>
          <a:lstStyle/>
          <a:p>
            <a:r>
              <a:rPr lang="en-US" altLang="en-US" b="1" dirty="0" smtClean="0">
                <a:solidFill>
                  <a:srgbClr val="003399"/>
                </a:solidFill>
              </a:rPr>
              <a:t/>
            </a:r>
            <a:br>
              <a:rPr lang="en-US" altLang="en-US" b="1" dirty="0" smtClean="0">
                <a:solidFill>
                  <a:srgbClr val="003399"/>
                </a:solidFill>
              </a:rPr>
            </a:br>
            <a:r>
              <a:rPr lang="en-US" altLang="en-US" b="1" dirty="0">
                <a:solidFill>
                  <a:srgbClr val="003399"/>
                </a:solidFill>
              </a:rPr>
              <a:t> </a:t>
            </a:r>
            <a:r>
              <a:rPr lang="en-US" altLang="en-US" b="1" dirty="0" smtClean="0">
                <a:solidFill>
                  <a:srgbClr val="003399"/>
                </a:solidFill>
              </a:rPr>
              <a:t>   </a:t>
            </a:r>
            <a:r>
              <a:rPr lang="en-US" altLang="en-US" b="1" dirty="0" smtClean="0">
                <a:solidFill>
                  <a:srgbClr val="003300"/>
                </a:solidFill>
              </a:rPr>
              <a:t>Relative </a:t>
            </a:r>
            <a:r>
              <a:rPr lang="en-US" altLang="en-US" b="1" dirty="0">
                <a:solidFill>
                  <a:srgbClr val="003300"/>
                </a:solidFill>
              </a:rPr>
              <a:t>measurement</a:t>
            </a:r>
            <a:r>
              <a:rPr lang="cs-CZ" altLang="en-US" sz="4800" dirty="0">
                <a:solidFill>
                  <a:srgbClr val="003300"/>
                </a:solidFill>
              </a:rPr>
              <a:t/>
            </a:r>
            <a:br>
              <a:rPr lang="cs-CZ" altLang="en-US" sz="4800" dirty="0">
                <a:solidFill>
                  <a:srgbClr val="003300"/>
                </a:solidFill>
              </a:rPr>
            </a:br>
            <a:endParaRPr lang="cs-CZ" altLang="en-US" b="1" dirty="0" smtClean="0">
              <a:solidFill>
                <a:srgbClr val="003300"/>
              </a:solidFill>
            </a:endParaRPr>
          </a:p>
        </p:txBody>
      </p:sp>
      <p:pic>
        <p:nvPicPr>
          <p:cNvPr id="12293" name="Picture 5" descr="JT"/>
          <p:cNvPicPr>
            <a:picLocks noChangeAspect="1" noChangeArrowheads="1"/>
          </p:cNvPicPr>
          <p:nvPr/>
        </p:nvPicPr>
        <p:blipFill>
          <a:blip r:embed="rId3" cstate="screen">
            <a:extLst>
              <a:ext uri="{28A0092B-C50C-407E-A947-70E740481C1C}">
                <a14:useLocalDpi xmlns:a14="http://schemas.microsoft.com/office/drawing/2010/main"/>
              </a:ext>
            </a:extLst>
          </a:blip>
          <a:srcRect l="5553" t="10335" r="7391" b="5707"/>
          <a:stretch>
            <a:fillRect/>
          </a:stretch>
        </p:blipFill>
        <p:spPr bwMode="auto">
          <a:xfrm>
            <a:off x="250825" y="3991620"/>
            <a:ext cx="3457079" cy="264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372906" y="1752720"/>
            <a:ext cx="36734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r>
              <a:rPr lang="en-US" altLang="en-US" sz="2400" dirty="0">
                <a:solidFill>
                  <a:srgbClr val="003399"/>
                </a:solidFill>
                <a:latin typeface="Arial" charset="0"/>
              </a:rPr>
              <a:t>Mirror </a:t>
            </a:r>
            <a:r>
              <a:rPr lang="en-US" altLang="en-US" sz="2400" dirty="0" smtClean="0">
                <a:solidFill>
                  <a:srgbClr val="003399"/>
                </a:solidFill>
                <a:latin typeface="Arial" charset="0"/>
              </a:rPr>
              <a:t>monitoring</a:t>
            </a:r>
          </a:p>
          <a:p>
            <a:pPr lvl="1"/>
            <a:r>
              <a:rPr lang="en-US" altLang="en-US" sz="2000" dirty="0" smtClean="0">
                <a:solidFill>
                  <a:schemeClr val="tx2"/>
                </a:solidFill>
                <a:latin typeface="Arial" charset="0"/>
              </a:rPr>
              <a:t>Temperature </a:t>
            </a:r>
            <a:r>
              <a:rPr lang="en-US" altLang="en-US" sz="2000" dirty="0">
                <a:solidFill>
                  <a:schemeClr val="tx2"/>
                </a:solidFill>
                <a:latin typeface="Arial" charset="0"/>
              </a:rPr>
              <a:t>stability</a:t>
            </a:r>
          </a:p>
          <a:p>
            <a:pPr lvl="1"/>
            <a:r>
              <a:rPr lang="en-US" altLang="en-US" sz="2000" dirty="0">
                <a:solidFill>
                  <a:schemeClr val="tx2"/>
                </a:solidFill>
                <a:latin typeface="Arial" charset="0"/>
              </a:rPr>
              <a:t>Temporal stability</a:t>
            </a:r>
          </a:p>
          <a:p>
            <a:pPr lvl="1"/>
            <a:r>
              <a:rPr lang="en-US" altLang="en-US" sz="2000" dirty="0">
                <a:solidFill>
                  <a:schemeClr val="tx2"/>
                </a:solidFill>
                <a:latin typeface="Arial" charset="0"/>
              </a:rPr>
              <a:t>Pressure stability</a:t>
            </a:r>
          </a:p>
        </p:txBody>
      </p:sp>
      <p:sp>
        <p:nvSpPr>
          <p:cNvPr id="12295" name="Rectangle 7"/>
          <p:cNvSpPr>
            <a:spLocks noChangeArrowheads="1"/>
          </p:cNvSpPr>
          <p:nvPr/>
        </p:nvSpPr>
        <p:spPr bwMode="auto">
          <a:xfrm>
            <a:off x="386288" y="3267367"/>
            <a:ext cx="367347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marL="0" indent="0">
              <a:buNone/>
            </a:pPr>
            <a:r>
              <a:rPr lang="en-US" altLang="en-US" sz="2400" dirty="0">
                <a:solidFill>
                  <a:schemeClr val="accent2">
                    <a:lumMod val="50000"/>
                  </a:schemeClr>
                </a:solidFill>
                <a:latin typeface="Arial" charset="0"/>
              </a:rPr>
              <a:t>Camera </a:t>
            </a:r>
            <a:r>
              <a:rPr lang="en-US" altLang="en-US" sz="2400" dirty="0" smtClean="0">
                <a:solidFill>
                  <a:schemeClr val="accent2">
                    <a:lumMod val="50000"/>
                  </a:schemeClr>
                </a:solidFill>
                <a:latin typeface="Arial" charset="0"/>
              </a:rPr>
              <a:t>movement during RICH-1 filling</a:t>
            </a:r>
            <a:endParaRPr lang="en-US" altLang="en-US" sz="2400" dirty="0">
              <a:solidFill>
                <a:schemeClr val="accent2">
                  <a:lumMod val="50000"/>
                </a:schemeClr>
              </a:solidFill>
              <a:latin typeface="Arial" charset="0"/>
            </a:endParaRPr>
          </a:p>
        </p:txBody>
      </p:sp>
      <p:sp>
        <p:nvSpPr>
          <p:cNvPr id="12296" name="Rectangle 8"/>
          <p:cNvSpPr>
            <a:spLocks noChangeArrowheads="1"/>
          </p:cNvSpPr>
          <p:nvPr/>
        </p:nvSpPr>
        <p:spPr bwMode="auto">
          <a:xfrm>
            <a:off x="4067944" y="4797152"/>
            <a:ext cx="5076949"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r>
              <a:rPr lang="en-US" altLang="en-US" sz="2000" dirty="0">
                <a:solidFill>
                  <a:srgbClr val="003399"/>
                </a:solidFill>
                <a:latin typeface="Arial" charset="0"/>
              </a:rPr>
              <a:t>CLAM </a:t>
            </a:r>
            <a:r>
              <a:rPr lang="en-US" altLang="en-US" sz="2000" dirty="0" smtClean="0">
                <a:solidFill>
                  <a:srgbClr val="003399"/>
                </a:solidFill>
                <a:latin typeface="Arial" charset="0"/>
              </a:rPr>
              <a:t>was used </a:t>
            </a:r>
            <a:r>
              <a:rPr lang="en-US" altLang="en-US" sz="2000" dirty="0">
                <a:solidFill>
                  <a:srgbClr val="003399"/>
                </a:solidFill>
                <a:latin typeface="Arial" charset="0"/>
              </a:rPr>
              <a:t>to check impact of new fast circulation </a:t>
            </a:r>
            <a:r>
              <a:rPr lang="en-US" altLang="en-US" sz="2000" dirty="0" smtClean="0">
                <a:solidFill>
                  <a:srgbClr val="003399"/>
                </a:solidFill>
                <a:latin typeface="Arial" charset="0"/>
              </a:rPr>
              <a:t>system compressor  20m</a:t>
            </a:r>
            <a:r>
              <a:rPr lang="en-US" altLang="en-US" sz="2000" baseline="30000" dirty="0" smtClean="0">
                <a:solidFill>
                  <a:srgbClr val="003399"/>
                </a:solidFill>
                <a:latin typeface="Arial" charset="0"/>
              </a:rPr>
              <a:t>3</a:t>
            </a:r>
            <a:r>
              <a:rPr lang="en-US" altLang="en-US" sz="2000" dirty="0" smtClean="0">
                <a:solidFill>
                  <a:srgbClr val="003399"/>
                </a:solidFill>
                <a:latin typeface="Arial" charset="0"/>
              </a:rPr>
              <a:t>/</a:t>
            </a:r>
            <a:r>
              <a:rPr lang="en-US" altLang="en-US" sz="2000" dirty="0" err="1" smtClean="0">
                <a:solidFill>
                  <a:srgbClr val="003399"/>
                </a:solidFill>
                <a:latin typeface="Arial" charset="0"/>
              </a:rPr>
              <a:t>hr</a:t>
            </a:r>
            <a:r>
              <a:rPr lang="en-US" altLang="en-US" sz="2000" dirty="0">
                <a:solidFill>
                  <a:srgbClr val="003399"/>
                </a:solidFill>
                <a:latin typeface="Arial" charset="0"/>
                <a:sym typeface="Wingdings" pitchFamily="2" charset="2"/>
              </a:rPr>
              <a:t>)</a:t>
            </a:r>
            <a:r>
              <a:rPr lang="en-US" altLang="en-US" sz="2000" dirty="0">
                <a:solidFill>
                  <a:srgbClr val="003399"/>
                </a:solidFill>
                <a:latin typeface="Arial" charset="0"/>
              </a:rPr>
              <a:t> to the mirror wall </a:t>
            </a:r>
            <a:endParaRPr lang="en-US" altLang="en-US" sz="2000" dirty="0" smtClean="0">
              <a:solidFill>
                <a:srgbClr val="003399"/>
              </a:solidFill>
              <a:latin typeface="Arial" charset="0"/>
            </a:endParaRPr>
          </a:p>
          <a:p>
            <a:r>
              <a:rPr lang="en-US" altLang="en-US" sz="2000" dirty="0" smtClean="0">
                <a:solidFill>
                  <a:srgbClr val="003399"/>
                </a:solidFill>
                <a:latin typeface="Arial" charset="0"/>
              </a:rPr>
              <a:t>NO </a:t>
            </a:r>
            <a:r>
              <a:rPr lang="en-US" altLang="en-US" sz="2000" dirty="0">
                <a:solidFill>
                  <a:srgbClr val="003399"/>
                </a:solidFill>
                <a:latin typeface="Arial" charset="0"/>
              </a:rPr>
              <a:t>vibrations detected.</a:t>
            </a:r>
          </a:p>
          <a:p>
            <a:pPr>
              <a:buFontTx/>
              <a:buNone/>
            </a:pPr>
            <a:r>
              <a:rPr lang="en-US" altLang="en-US" sz="2000" i="1" dirty="0">
                <a:solidFill>
                  <a:schemeClr val="accent2"/>
                </a:solidFill>
                <a:latin typeface="Arial" charset="0"/>
              </a:rPr>
              <a:t>		</a:t>
            </a:r>
          </a:p>
        </p:txBody>
      </p:sp>
      <p:sp>
        <p:nvSpPr>
          <p:cNvPr id="12299" name="Rectangle 12"/>
          <p:cNvSpPr>
            <a:spLocks noChangeArrowheads="1"/>
          </p:cNvSpPr>
          <p:nvPr/>
        </p:nvSpPr>
        <p:spPr bwMode="auto">
          <a:xfrm>
            <a:off x="5004048" y="1750824"/>
            <a:ext cx="395922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buFontTx/>
              <a:buNone/>
            </a:pPr>
            <a:r>
              <a:rPr lang="en-US" altLang="en-US" sz="2000" dirty="0">
                <a:solidFill>
                  <a:srgbClr val="FFFF00"/>
                </a:solidFill>
                <a:latin typeface="Arial" charset="0"/>
              </a:rPr>
              <a:t>Illustration picture made by </a:t>
            </a:r>
            <a:r>
              <a:rPr lang="en-US" altLang="en-US" sz="2000" dirty="0" smtClean="0">
                <a:solidFill>
                  <a:srgbClr val="FFFF00"/>
                </a:solidFill>
                <a:latin typeface="Arial" charset="0"/>
              </a:rPr>
              <a:t>difference / subtraction </a:t>
            </a:r>
            <a:r>
              <a:rPr lang="en-US" altLang="en-US" sz="2000" dirty="0">
                <a:solidFill>
                  <a:srgbClr val="FFFF00"/>
                </a:solidFill>
                <a:latin typeface="Arial" charset="0"/>
              </a:rPr>
              <a:t>of two photos</a:t>
            </a:r>
          </a:p>
        </p:txBody>
      </p:sp>
      <p:grpSp>
        <p:nvGrpSpPr>
          <p:cNvPr id="9" name="Skupina 8"/>
          <p:cNvGrpSpPr/>
          <p:nvPr/>
        </p:nvGrpSpPr>
        <p:grpSpPr>
          <a:xfrm>
            <a:off x="4068043" y="2853481"/>
            <a:ext cx="2016125" cy="1871663"/>
            <a:chOff x="1547813" y="2708275"/>
            <a:chExt cx="2016125" cy="1871663"/>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813" y="2708275"/>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7"/>
            <p:cNvSpPr txBox="1">
              <a:spLocks noChangeArrowheads="1"/>
            </p:cNvSpPr>
            <p:nvPr/>
          </p:nvSpPr>
          <p:spPr bwMode="auto">
            <a:xfrm>
              <a:off x="1547813" y="3644900"/>
              <a:ext cx="201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accent2"/>
                  </a:solidFill>
                  <a:latin typeface="Arial" charset="0"/>
                </a:defRPr>
              </a:lvl1pPr>
              <a:lvl2pPr marL="742950" indent="-285750">
                <a:defRPr sz="2000">
                  <a:solidFill>
                    <a:schemeClr val="accent2"/>
                  </a:solidFill>
                  <a:latin typeface="Arial" charset="0"/>
                </a:defRPr>
              </a:lvl2pPr>
              <a:lvl3pPr marL="1143000" indent="-228600">
                <a:defRPr sz="2000">
                  <a:solidFill>
                    <a:schemeClr val="accent2"/>
                  </a:solidFill>
                  <a:latin typeface="Arial" charset="0"/>
                </a:defRPr>
              </a:lvl3pPr>
              <a:lvl4pPr marL="1600200" indent="-228600">
                <a:defRPr sz="2000">
                  <a:solidFill>
                    <a:schemeClr val="accent2"/>
                  </a:solidFill>
                  <a:latin typeface="Arial" charset="0"/>
                </a:defRPr>
              </a:lvl4pPr>
              <a:lvl5pPr marL="2057400" indent="-228600">
                <a:defRPr sz="2000">
                  <a:solidFill>
                    <a:schemeClr val="accent2"/>
                  </a:solidFill>
                  <a:latin typeface="Arial" charset="0"/>
                </a:defRPr>
              </a:lvl5pPr>
              <a:lvl6pPr marL="2514600" indent="-228600" eaLnBrk="0" fontAlgn="base" hangingPunct="0">
                <a:lnSpc>
                  <a:spcPct val="80000"/>
                </a:lnSpc>
                <a:spcBef>
                  <a:spcPct val="20000"/>
                </a:spcBef>
                <a:spcAft>
                  <a:spcPct val="0"/>
                </a:spcAft>
                <a:defRPr sz="2000">
                  <a:solidFill>
                    <a:schemeClr val="accent2"/>
                  </a:solidFill>
                  <a:latin typeface="Arial" charset="0"/>
                </a:defRPr>
              </a:lvl6pPr>
              <a:lvl7pPr marL="2971800" indent="-228600" eaLnBrk="0" fontAlgn="base" hangingPunct="0">
                <a:lnSpc>
                  <a:spcPct val="80000"/>
                </a:lnSpc>
                <a:spcBef>
                  <a:spcPct val="20000"/>
                </a:spcBef>
                <a:spcAft>
                  <a:spcPct val="0"/>
                </a:spcAft>
                <a:defRPr sz="2000">
                  <a:solidFill>
                    <a:schemeClr val="accent2"/>
                  </a:solidFill>
                  <a:latin typeface="Arial" charset="0"/>
                </a:defRPr>
              </a:lvl7pPr>
              <a:lvl8pPr marL="3429000" indent="-228600" eaLnBrk="0" fontAlgn="base" hangingPunct="0">
                <a:lnSpc>
                  <a:spcPct val="80000"/>
                </a:lnSpc>
                <a:spcBef>
                  <a:spcPct val="20000"/>
                </a:spcBef>
                <a:spcAft>
                  <a:spcPct val="0"/>
                </a:spcAft>
                <a:defRPr sz="2000">
                  <a:solidFill>
                    <a:schemeClr val="accent2"/>
                  </a:solidFill>
                  <a:latin typeface="Arial" charset="0"/>
                </a:defRPr>
              </a:lvl8pPr>
              <a:lvl9pPr marL="3886200" indent="-228600" eaLnBrk="0" fontAlgn="base" hangingPunct="0">
                <a:lnSpc>
                  <a:spcPct val="80000"/>
                </a:lnSpc>
                <a:spcBef>
                  <a:spcPct val="20000"/>
                </a:spcBef>
                <a:spcAft>
                  <a:spcPct val="0"/>
                </a:spcAft>
                <a:defRPr sz="2000">
                  <a:solidFill>
                    <a:schemeClr val="accent2"/>
                  </a:solidFill>
                  <a:latin typeface="Arial" charset="0"/>
                </a:defRPr>
              </a:lvl9pPr>
            </a:lstStyle>
            <a:p>
              <a:pPr eaLnBrk="1" hangingPunct="1">
                <a:lnSpc>
                  <a:spcPct val="100000"/>
                </a:lnSpc>
                <a:spcBef>
                  <a:spcPct val="0"/>
                </a:spcBef>
              </a:pPr>
              <a:r>
                <a:rPr lang="en-US" altLang="en-US" dirty="0">
                  <a:solidFill>
                    <a:srgbClr val="FF3300"/>
                  </a:solidFill>
                  <a:latin typeface="Comic Sans MS" pitchFamily="66" charset="0"/>
                </a:rPr>
                <a:t>5 pixel shift</a:t>
              </a:r>
            </a:p>
            <a:p>
              <a:pPr eaLnBrk="1" hangingPunct="1">
                <a:lnSpc>
                  <a:spcPct val="100000"/>
                </a:lnSpc>
                <a:spcBef>
                  <a:spcPct val="0"/>
                </a:spcBef>
              </a:pPr>
              <a:r>
                <a:rPr lang="en-US" altLang="en-US" dirty="0">
                  <a:solidFill>
                    <a:srgbClr val="FF3300"/>
                  </a:solidFill>
                </a:rPr>
                <a:t>~ </a:t>
              </a:r>
              <a:r>
                <a:rPr lang="en-US" altLang="en-US" dirty="0">
                  <a:solidFill>
                    <a:srgbClr val="FF3300"/>
                  </a:solidFill>
                  <a:latin typeface="Comic Sans MS" pitchFamily="66" charset="0"/>
                </a:rPr>
                <a:t> </a:t>
              </a:r>
              <a:r>
                <a:rPr lang="cs-CZ" altLang="en-US" dirty="0">
                  <a:solidFill>
                    <a:srgbClr val="FF3300"/>
                  </a:solidFill>
                  <a:latin typeface="Comic Sans MS" pitchFamily="66" charset="0"/>
                </a:rPr>
                <a:t>0.7 </a:t>
              </a:r>
              <a:r>
                <a:rPr lang="en-US" altLang="en-US" dirty="0" err="1">
                  <a:solidFill>
                    <a:srgbClr val="FF3300"/>
                  </a:solidFill>
                  <a:latin typeface="Comic Sans MS" pitchFamily="66" charset="0"/>
                </a:rPr>
                <a:t>mrad</a:t>
              </a:r>
              <a:r>
                <a:rPr lang="en-US" altLang="en-US" dirty="0">
                  <a:solidFill>
                    <a:srgbClr val="FF3300"/>
                  </a:solidFill>
                  <a:latin typeface="Comic Sans MS" pitchFamily="66" charset="0"/>
                </a:rPr>
                <a:t> tilt</a:t>
              </a:r>
            </a:p>
          </p:txBody>
        </p:sp>
      </p:grpSp>
      <p:sp>
        <p:nvSpPr>
          <p:cNvPr id="2" name="Zástupný symbol pro zápatí 1"/>
          <p:cNvSpPr>
            <a:spLocks noGrp="1"/>
          </p:cNvSpPr>
          <p:nvPr>
            <p:ph type="ftr" sz="quarter" idx="11"/>
          </p:nvPr>
        </p:nvSpPr>
        <p:spPr/>
        <p:txBody>
          <a:bodyPr/>
          <a:lstStyle/>
          <a:p>
            <a:r>
              <a:rPr lang="en-US" smtClean="0"/>
              <a:t>RICH 2018</a:t>
            </a:r>
            <a:endParaRPr lang="en-US"/>
          </a:p>
        </p:txBody>
      </p:sp>
      <p:sp>
        <p:nvSpPr>
          <p:cNvPr id="3" name="Zástupný symbol pro číslo snímku 2"/>
          <p:cNvSpPr>
            <a:spLocks noGrp="1"/>
          </p:cNvSpPr>
          <p:nvPr>
            <p:ph type="sldNum" sz="quarter" idx="12"/>
          </p:nvPr>
        </p:nvSpPr>
        <p:spPr/>
        <p:txBody>
          <a:bodyPr>
            <a:normAutofit fontScale="85000" lnSpcReduction="20000"/>
          </a:bodyPr>
          <a:lstStyle/>
          <a:p>
            <a:fld id="{90D7A542-B47A-47AE-871E-DCF552FE1ED8}" type="slidenum">
              <a:rPr lang="en-US" smtClean="0"/>
              <a:t>37</a:t>
            </a:fld>
            <a:endParaRPr lang="en-US"/>
          </a:p>
        </p:txBody>
      </p:sp>
      <p:sp>
        <p:nvSpPr>
          <p:cNvPr id="4" name="Zástupný symbol pro datum 3"/>
          <p:cNvSpPr>
            <a:spLocks noGrp="1"/>
          </p:cNvSpPr>
          <p:nvPr>
            <p:ph type="dt" sz="half" idx="10"/>
          </p:nvPr>
        </p:nvSpPr>
        <p:spPr/>
        <p:txBody>
          <a:bodyPr/>
          <a:lstStyle/>
          <a:p>
            <a:fld id="{E77D588C-64F9-421B-A51B-E7F2C722A3B0}" type="datetime4">
              <a:rPr lang="en-US" smtClean="0"/>
              <a:t>August 3, 2018</a:t>
            </a:fld>
            <a:endParaRPr lang="en-US"/>
          </a:p>
        </p:txBody>
      </p:sp>
    </p:spTree>
    <p:extLst>
      <p:ext uri="{BB962C8B-B14F-4D97-AF65-F5344CB8AC3E}">
        <p14:creationId xmlns:p14="http://schemas.microsoft.com/office/powerpoint/2010/main" val="11724412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Photogrammetry</a:t>
            </a:r>
            <a:endParaRPr lang="en-US" dirty="0"/>
          </a:p>
        </p:txBody>
      </p:sp>
      <p:sp>
        <p:nvSpPr>
          <p:cNvPr id="3" name="Zástupný symbol pro datum 2"/>
          <p:cNvSpPr>
            <a:spLocks noGrp="1"/>
          </p:cNvSpPr>
          <p:nvPr>
            <p:ph type="dt" sz="half" idx="10"/>
          </p:nvPr>
        </p:nvSpPr>
        <p:spPr/>
        <p:txBody>
          <a:bodyPr/>
          <a:lstStyle/>
          <a:p>
            <a:fld id="{5819BE27-5947-4EB3-926A-28C82878A9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38</a:t>
            </a:fld>
            <a:endParaRPr lang="en-US"/>
          </a:p>
        </p:txBody>
      </p:sp>
      <p:sp>
        <p:nvSpPr>
          <p:cNvPr id="6" name="Zástupný symbol pro obsah 5"/>
          <p:cNvSpPr>
            <a:spLocks noGrp="1"/>
          </p:cNvSpPr>
          <p:nvPr>
            <p:ph sz="quarter" idx="1"/>
          </p:nvPr>
        </p:nvSpPr>
        <p:spPr/>
        <p:txBody>
          <a:bodyPr/>
          <a:lstStyle/>
          <a:p>
            <a:r>
              <a:rPr lang="en-US" sz="2000" dirty="0" smtClean="0"/>
              <a:t>Is used for measurements </a:t>
            </a:r>
            <a:r>
              <a:rPr lang="en-US" sz="2000" dirty="0"/>
              <a:t>from </a:t>
            </a:r>
            <a:r>
              <a:rPr lang="en-US" sz="2000" dirty="0" smtClean="0"/>
              <a:t>photographs analysis, </a:t>
            </a:r>
            <a:r>
              <a:rPr lang="en-US" sz="2000" dirty="0"/>
              <a:t>especially for recovering the exact positions of surface </a:t>
            </a:r>
            <a:r>
              <a:rPr lang="en-US" sz="2000" dirty="0" smtClean="0"/>
              <a:t>points - targets. From one photography we know only direction to the target.</a:t>
            </a:r>
          </a:p>
          <a:p>
            <a:r>
              <a:rPr lang="en-US" sz="2000" dirty="0" smtClean="0"/>
              <a:t>For </a:t>
            </a:r>
            <a:r>
              <a:rPr lang="en-US" sz="2000" dirty="0" smtClean="0"/>
              <a:t>COMPASS RICH-1 </a:t>
            </a:r>
            <a:r>
              <a:rPr lang="en-US" sz="2000" dirty="0" smtClean="0"/>
              <a:t>we measured the position of virtual image of photogrammetry target, projected by mirror, aiming to receive information about mirror misalignment -absolute measurement</a:t>
            </a:r>
          </a:p>
          <a:p>
            <a:endParaRPr lang="en-US" dirty="0"/>
          </a:p>
        </p:txBody>
      </p:sp>
      <p:pic>
        <p:nvPicPr>
          <p:cNvPr id="7" name="Zástupný symbol pro obsah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01686" y="3784138"/>
            <a:ext cx="2276943" cy="2150958"/>
          </a:xfrm>
          <a:prstGeom prst="rect">
            <a:avLst/>
          </a:prstGeom>
        </p:spPr>
      </p:pic>
      <p:pic>
        <p:nvPicPr>
          <p:cNvPr id="8" name="Zástupný symbol pro obsah 11"/>
          <p:cNvPicPr>
            <a:picLocks noChangeAspect="1"/>
          </p:cNvPicPr>
          <p:nvPr/>
        </p:nvPicPr>
        <p:blipFill rotWithShape="1">
          <a:blip r:embed="rId3" cstate="print">
            <a:extLst>
              <a:ext uri="{28A0092B-C50C-407E-A947-70E740481C1C}">
                <a14:useLocalDpi xmlns:a14="http://schemas.microsoft.com/office/drawing/2010/main" val="0"/>
              </a:ext>
            </a:extLst>
          </a:blip>
          <a:srcRect l="32015" r="28203"/>
          <a:stretch/>
        </p:blipFill>
        <p:spPr>
          <a:xfrm>
            <a:off x="5724128" y="3580550"/>
            <a:ext cx="2887217" cy="2872786"/>
          </a:xfrm>
          <a:prstGeom prst="rect">
            <a:avLst/>
          </a:prstGeom>
        </p:spPr>
      </p:pic>
      <p:cxnSp>
        <p:nvCxnSpPr>
          <p:cNvPr id="9" name="Přímá spojnice se šipkou 8"/>
          <p:cNvCxnSpPr/>
          <p:nvPr/>
        </p:nvCxnSpPr>
        <p:spPr>
          <a:xfrm flipH="1" flipV="1">
            <a:off x="4175956" y="4875005"/>
            <a:ext cx="2556284" cy="7621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227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en-US" sz="3600" b="1" dirty="0">
                <a:solidFill>
                  <a:schemeClr val="accent2">
                    <a:lumMod val="50000"/>
                  </a:schemeClr>
                </a:solidFill>
              </a:rPr>
              <a:t>Absolute measurement</a:t>
            </a:r>
            <a:endParaRPr lang="en-US" sz="3600" dirty="0">
              <a:solidFill>
                <a:schemeClr val="accent2">
                  <a:lumMod val="50000"/>
                </a:schemeClr>
              </a:solidFill>
            </a:endParaRPr>
          </a:p>
        </p:txBody>
      </p:sp>
      <p:sp>
        <p:nvSpPr>
          <p:cNvPr id="5" name="Zástupný symbol pro obsah 4"/>
          <p:cNvSpPr>
            <a:spLocks noGrp="1"/>
          </p:cNvSpPr>
          <p:nvPr>
            <p:ph sz="quarter" idx="1"/>
          </p:nvPr>
        </p:nvSpPr>
        <p:spPr/>
        <p:txBody>
          <a:bodyPr>
            <a:normAutofit/>
          </a:bodyPr>
          <a:lstStyle/>
          <a:p>
            <a:endParaRPr lang="en-US"/>
          </a:p>
        </p:txBody>
      </p:sp>
      <p:sp>
        <p:nvSpPr>
          <p:cNvPr id="6" name="Zástupný symbol pro obsah 5"/>
          <p:cNvSpPr>
            <a:spLocks noGrp="1"/>
          </p:cNvSpPr>
          <p:nvPr>
            <p:ph sz="quarter" idx="2"/>
          </p:nvPr>
        </p:nvSpPr>
        <p:spPr>
          <a:xfrm>
            <a:off x="4499992" y="1589567"/>
            <a:ext cx="4464496" cy="4572000"/>
          </a:xfrm>
        </p:spPr>
        <p:txBody>
          <a:bodyPr>
            <a:noAutofit/>
          </a:bodyPr>
          <a:lstStyle/>
          <a:p>
            <a:pPr marL="0" indent="0">
              <a:buNone/>
            </a:pPr>
            <a:r>
              <a:rPr lang="en-US" sz="2400" dirty="0">
                <a:solidFill>
                  <a:schemeClr val="accent2">
                    <a:lumMod val="50000"/>
                  </a:schemeClr>
                </a:solidFill>
              </a:rPr>
              <a:t>Mirror position given by center of </a:t>
            </a:r>
            <a:r>
              <a:rPr lang="en-US" sz="2400" dirty="0" smtClean="0">
                <a:solidFill>
                  <a:schemeClr val="accent2">
                    <a:lumMod val="50000"/>
                  </a:schemeClr>
                </a:solidFill>
              </a:rPr>
              <a:t>curvature in COMPASS coordinate system</a:t>
            </a:r>
            <a:endParaRPr lang="en-US" sz="2400" dirty="0" smtClean="0"/>
          </a:p>
          <a:p>
            <a:pPr marL="0" indent="0">
              <a:buNone/>
            </a:pPr>
            <a:r>
              <a:rPr lang="en-US" sz="2400" dirty="0" smtClean="0"/>
              <a:t>The mirror position can be given by</a:t>
            </a:r>
          </a:p>
          <a:p>
            <a:r>
              <a:rPr lang="en-US" sz="2400" dirty="0" smtClean="0"/>
              <a:t> X, Y, Z coordinates of center of curvature</a:t>
            </a:r>
          </a:p>
          <a:p>
            <a:r>
              <a:rPr lang="en-US" sz="2400" dirty="0" smtClean="0"/>
              <a:t>Spherical coordinates R, </a:t>
            </a:r>
            <a:r>
              <a:rPr lang="el-GR" sz="2400" dirty="0" smtClean="0">
                <a:latin typeface="Cambria Math"/>
                <a:ea typeface="Cambria Math"/>
              </a:rPr>
              <a:t>φ</a:t>
            </a:r>
            <a:r>
              <a:rPr lang="en-US" sz="2400" dirty="0" smtClean="0">
                <a:latin typeface="Cambria Math"/>
                <a:ea typeface="Cambria Math"/>
              </a:rPr>
              <a:t>, </a:t>
            </a:r>
            <a:r>
              <a:rPr lang="el-GR" sz="2400" dirty="0" smtClean="0"/>
              <a:t>θ</a:t>
            </a:r>
            <a:endParaRPr lang="en-US" sz="2400" dirty="0" smtClean="0"/>
          </a:p>
          <a:p>
            <a:pPr marL="0" indent="0">
              <a:buNone/>
            </a:pPr>
            <a:r>
              <a:rPr lang="en-US" sz="2400" dirty="0" smtClean="0"/>
              <a:t>Difference in spherical coordination can describe polar </a:t>
            </a:r>
            <a:r>
              <a:rPr lang="el-GR" sz="2400" dirty="0" smtClean="0">
                <a:latin typeface="Calibri"/>
              </a:rPr>
              <a:t>Δ</a:t>
            </a:r>
            <a:r>
              <a:rPr lang="el-GR" sz="2400" dirty="0" smtClean="0">
                <a:latin typeface="Cambria Math"/>
                <a:ea typeface="Cambria Math"/>
              </a:rPr>
              <a:t>φ</a:t>
            </a:r>
            <a:r>
              <a:rPr lang="en-US" sz="2400" dirty="0" smtClean="0">
                <a:latin typeface="Cambria Math"/>
                <a:ea typeface="Cambria Math"/>
              </a:rPr>
              <a:t> </a:t>
            </a:r>
            <a:r>
              <a:rPr lang="en-US" sz="2400" dirty="0" smtClean="0"/>
              <a:t>and azimuthal </a:t>
            </a:r>
            <a:r>
              <a:rPr lang="el-GR" sz="2400" dirty="0"/>
              <a:t>Δ</a:t>
            </a:r>
            <a:r>
              <a:rPr lang="el-GR" sz="2400" dirty="0" smtClean="0">
                <a:latin typeface="Calibri"/>
              </a:rPr>
              <a:t>θ</a:t>
            </a:r>
            <a:r>
              <a:rPr lang="en-US" sz="2400" dirty="0" smtClean="0">
                <a:latin typeface="Calibri"/>
              </a:rPr>
              <a:t> tilts</a:t>
            </a:r>
            <a:endParaRPr lang="en-US" sz="2400" dirty="0"/>
          </a:p>
        </p:txBody>
      </p:sp>
      <p:sp>
        <p:nvSpPr>
          <p:cNvPr id="4" name="Zástupný symbol pro číslo snímku 3"/>
          <p:cNvSpPr>
            <a:spLocks noGrp="1"/>
          </p:cNvSpPr>
          <p:nvPr>
            <p:ph type="sldNum" sz="quarter" idx="16"/>
          </p:nvPr>
        </p:nvSpPr>
        <p:spPr/>
        <p:txBody>
          <a:bodyPr>
            <a:normAutofit fontScale="85000" lnSpcReduction="20000"/>
          </a:bodyPr>
          <a:lstStyle/>
          <a:p>
            <a:fld id="{90D7A542-B47A-47AE-871E-DCF552FE1ED8}" type="slidenum">
              <a:rPr lang="en-US" smtClean="0"/>
              <a:t>39</a:t>
            </a:fld>
            <a:endParaRPr lang="en-US"/>
          </a:p>
        </p:txBody>
      </p:sp>
      <p:sp>
        <p:nvSpPr>
          <p:cNvPr id="3" name="Zástupný symbol pro zápatí 2"/>
          <p:cNvSpPr>
            <a:spLocks noGrp="1"/>
          </p:cNvSpPr>
          <p:nvPr>
            <p:ph type="ftr" sz="quarter" idx="17"/>
          </p:nvPr>
        </p:nvSpPr>
        <p:spPr/>
        <p:txBody>
          <a:bodyPr/>
          <a:lstStyle/>
          <a:p>
            <a:r>
              <a:rPr lang="en-US" smtClean="0"/>
              <a:t>RICH 2018</a:t>
            </a:r>
            <a:endParaRPr lang="en-US"/>
          </a:p>
        </p:txBody>
      </p:sp>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988840"/>
            <a:ext cx="4107359" cy="406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datum 6"/>
          <p:cNvSpPr>
            <a:spLocks noGrp="1"/>
          </p:cNvSpPr>
          <p:nvPr>
            <p:ph type="dt" sz="half" idx="15"/>
          </p:nvPr>
        </p:nvSpPr>
        <p:spPr/>
        <p:txBody>
          <a:bodyPr/>
          <a:lstStyle/>
          <a:p>
            <a:fld id="{1D696021-BDD9-4906-96ED-114FCBE2EA50}" type="datetime4">
              <a:rPr lang="en-US" smtClean="0"/>
              <a:t>August 3, 2018</a:t>
            </a:fld>
            <a:endParaRPr lang="en-US"/>
          </a:p>
        </p:txBody>
      </p:sp>
    </p:spTree>
    <p:extLst>
      <p:ext uri="{BB962C8B-B14F-4D97-AF65-F5344CB8AC3E}">
        <p14:creationId xmlns:p14="http://schemas.microsoft.com/office/powerpoint/2010/main" val="2082222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860032" y="3676482"/>
            <a:ext cx="6047584" cy="990600"/>
          </a:xfrm>
        </p:spPr>
        <p:txBody>
          <a:bodyPr>
            <a:normAutofit fontScale="90000"/>
          </a:bodyPr>
          <a:lstStyle/>
          <a:p>
            <a:r>
              <a:rPr lang="en-US" sz="3600" dirty="0">
                <a:solidFill>
                  <a:srgbClr val="003399"/>
                </a:solidFill>
              </a:rPr>
              <a:t>Radial polarization</a:t>
            </a:r>
            <a:r>
              <a:rPr lang="en-US" dirty="0">
                <a:solidFill>
                  <a:srgbClr val="FF0000"/>
                </a:solidFill>
              </a:rPr>
              <a:t/>
            </a:r>
            <a:br>
              <a:rPr lang="en-US" dirty="0">
                <a:solidFill>
                  <a:srgbClr val="FF0000"/>
                </a:solidFill>
              </a:rPr>
            </a:br>
            <a:endParaRPr lang="en-US" dirty="0"/>
          </a:p>
        </p:txBody>
      </p:sp>
      <p:sp>
        <p:nvSpPr>
          <p:cNvPr id="5" name="Zástupný symbol pro datum 4"/>
          <p:cNvSpPr>
            <a:spLocks noGrp="1"/>
          </p:cNvSpPr>
          <p:nvPr>
            <p:ph type="dt" sz="half" idx="10"/>
          </p:nvPr>
        </p:nvSpPr>
        <p:spPr/>
        <p:txBody>
          <a:bodyPr/>
          <a:lstStyle/>
          <a:p>
            <a:fld id="{F340546E-1580-4CBE-8323-E0171CF3D583}" type="datetime4">
              <a:rPr lang="en-US" smtClean="0"/>
              <a:t>August 3, 2018</a:t>
            </a:fld>
            <a:endParaRPr lang="en-US"/>
          </a:p>
        </p:txBody>
      </p:sp>
      <p:sp>
        <p:nvSpPr>
          <p:cNvPr id="7" name="Zástupný symbol pro zápatí 6"/>
          <p:cNvSpPr>
            <a:spLocks noGrp="1"/>
          </p:cNvSpPr>
          <p:nvPr>
            <p:ph type="ftr" sz="quarter" idx="11"/>
          </p:nvPr>
        </p:nvSpPr>
        <p:spPr/>
        <p:txBody>
          <a:bodyPr/>
          <a:lstStyle/>
          <a:p>
            <a:r>
              <a:rPr lang="en-US" smtClean="0"/>
              <a:t>RICH 2018</a:t>
            </a:r>
            <a:endParaRPr lang="en-US" dirty="0"/>
          </a:p>
        </p:txBody>
      </p:sp>
      <p:sp>
        <p:nvSpPr>
          <p:cNvPr id="6" name="Zástupný symbol pro číslo snímku 5"/>
          <p:cNvSpPr>
            <a:spLocks noGrp="1"/>
          </p:cNvSpPr>
          <p:nvPr>
            <p:ph type="sldNum" sz="quarter" idx="12"/>
          </p:nvPr>
        </p:nvSpPr>
        <p:spPr/>
        <p:txBody>
          <a:bodyPr>
            <a:normAutofit fontScale="85000" lnSpcReduction="20000"/>
          </a:bodyPr>
          <a:lstStyle/>
          <a:p>
            <a:fld id="{90D7A542-B47A-47AE-871E-DCF552FE1ED8}" type="slidenum">
              <a:rPr lang="en-US" smtClean="0"/>
              <a:t>4</a:t>
            </a:fld>
            <a:endParaRPr lang="en-US"/>
          </a:p>
        </p:txBody>
      </p:sp>
      <p:pic>
        <p:nvPicPr>
          <p:cNvPr id="10" name="Picture 2" descr="Conventional and vector laser beams"/>
          <p:cNvPicPr>
            <a:picLocks noChangeAspect="1" noChangeArrowheads="1"/>
          </p:cNvPicPr>
          <p:nvPr/>
        </p:nvPicPr>
        <p:blipFill rotWithShape="1">
          <a:blip r:embed="rId3">
            <a:extLst>
              <a:ext uri="{28A0092B-C50C-407E-A947-70E740481C1C}">
                <a14:useLocalDpi xmlns:a14="http://schemas.microsoft.com/office/drawing/2010/main" val="0"/>
              </a:ext>
            </a:extLst>
          </a:blip>
          <a:srcRect l="22406" t="12764" r="24230"/>
          <a:stretch/>
        </p:blipFill>
        <p:spPr bwMode="auto">
          <a:xfrm>
            <a:off x="971601" y="3286404"/>
            <a:ext cx="3816424" cy="1651462"/>
          </a:xfrm>
          <a:prstGeom prst="rect">
            <a:avLst/>
          </a:prstGeom>
          <a:noFill/>
          <a:extLst>
            <a:ext uri="{909E8E84-426E-40DD-AFC4-6F175D3DCCD1}">
              <a14:hiddenFill xmlns:a14="http://schemas.microsoft.com/office/drawing/2010/main">
                <a:solidFill>
                  <a:srgbClr val="FFFFFF"/>
                </a:solidFill>
              </a14:hiddenFill>
            </a:ext>
          </a:extLst>
        </p:spPr>
      </p:pic>
      <p:sp>
        <p:nvSpPr>
          <p:cNvPr id="11" name="Zástupný symbol pro obsah 2"/>
          <p:cNvSpPr txBox="1">
            <a:spLocks/>
          </p:cNvSpPr>
          <p:nvPr/>
        </p:nvSpPr>
        <p:spPr>
          <a:xfrm>
            <a:off x="533400" y="5022678"/>
            <a:ext cx="7199822" cy="245105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1800" dirty="0" smtClean="0"/>
              <a:t>Conventional beams – E field has  the same polarization at the </a:t>
            </a:r>
            <a:r>
              <a:rPr lang="en-US" sz="1800" dirty="0" err="1" smtClean="0"/>
              <a:t>wavefront</a:t>
            </a:r>
            <a:r>
              <a:rPr lang="en-US" sz="1800" dirty="0" smtClean="0"/>
              <a:t> (or transversal cross-section)</a:t>
            </a:r>
          </a:p>
          <a:p>
            <a:r>
              <a:rPr lang="en-US" sz="1800" dirty="0" smtClean="0"/>
              <a:t>Vector beams – E vector depends on position at </a:t>
            </a:r>
            <a:r>
              <a:rPr lang="en-US" sz="1800" dirty="0" err="1" smtClean="0"/>
              <a:t>wavefront</a:t>
            </a:r>
            <a:r>
              <a:rPr lang="en-US" sz="1800" dirty="0" smtClean="0"/>
              <a:t> or transversal cross-section – the singularity is in the center</a:t>
            </a:r>
            <a:endParaRPr lang="en-US" sz="1800" dirty="0"/>
          </a:p>
        </p:txBody>
      </p:sp>
      <p:sp>
        <p:nvSpPr>
          <p:cNvPr id="12" name="Nadpis 1"/>
          <p:cNvSpPr txBox="1">
            <a:spLocks/>
          </p:cNvSpPr>
          <p:nvPr/>
        </p:nvSpPr>
        <p:spPr>
          <a:xfrm>
            <a:off x="4972112" y="3989672"/>
            <a:ext cx="4152424"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1800" dirty="0" smtClean="0"/>
              <a:t>Difference between radial and linear </a:t>
            </a:r>
            <a:r>
              <a:rPr lang="en-US" sz="1800" dirty="0" err="1" smtClean="0"/>
              <a:t>polari</a:t>
            </a:r>
            <a:r>
              <a:rPr lang="cs-CZ" sz="1800" dirty="0" smtClean="0"/>
              <a:t>z</a:t>
            </a:r>
            <a:r>
              <a:rPr lang="en-US" sz="1800" dirty="0" err="1" smtClean="0"/>
              <a:t>ed</a:t>
            </a:r>
            <a:r>
              <a:rPr lang="en-US" sz="1800" dirty="0" smtClean="0"/>
              <a:t> beams</a:t>
            </a:r>
            <a:endParaRPr lang="en-US" sz="1800" dirty="0"/>
          </a:p>
        </p:txBody>
      </p:sp>
      <p:pic>
        <p:nvPicPr>
          <p:cNvPr id="9" name="Obrázek 8"/>
          <p:cNvPicPr>
            <a:picLocks noChangeAspect="1"/>
          </p:cNvPicPr>
          <p:nvPr/>
        </p:nvPicPr>
        <p:blipFill>
          <a:blip r:embed="rId4"/>
          <a:stretch>
            <a:fillRect/>
          </a:stretch>
        </p:blipFill>
        <p:spPr>
          <a:xfrm>
            <a:off x="5615915" y="1525958"/>
            <a:ext cx="2864818" cy="2065712"/>
          </a:xfrm>
          <a:prstGeom prst="rect">
            <a:avLst/>
          </a:prstGeom>
        </p:spPr>
      </p:pic>
      <mc:AlternateContent xmlns:mc="http://schemas.openxmlformats.org/markup-compatibility/2006">
        <mc:Choice xmlns:a14="http://schemas.microsoft.com/office/drawing/2010/main" Requires="a14">
          <p:sp>
            <p:nvSpPr>
              <p:cNvPr id="15" name="TextBox 41"/>
              <p:cNvSpPr txBox="1"/>
              <p:nvPr/>
            </p:nvSpPr>
            <p:spPr>
              <a:xfrm>
                <a:off x="980236" y="2232812"/>
                <a:ext cx="4043350" cy="778739"/>
              </a:xfrm>
              <a:prstGeom prst="rect">
                <a:avLst/>
              </a:prstGeom>
              <a:noFill/>
            </p:spPr>
            <p:txBody>
              <a:bodyPr wrap="none" lIns="0" tIns="0" rIns="0" bIns="0" rtlCol="0">
                <a:spAutoFit/>
              </a:bodyPr>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𝑑</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𝑁</m:t>
                          </m:r>
                        </m:num>
                        <m:den>
                          <m:r>
                            <a:rPr lang="en-US" sz="2400" i="1" smtClean="0">
                              <a:latin typeface="Cambria Math" panose="02040503050406030204" pitchFamily="18" charset="0"/>
                            </a:rPr>
                            <m:t>𝑑𝑥</m:t>
                          </m:r>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𝜆</m:t>
                          </m:r>
                        </m:den>
                      </m:f>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𝜋𝛼</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𝑧</m:t>
                              </m:r>
                            </m:e>
                            <m:sup>
                              <m:r>
                                <a:rPr lang="en-US" sz="2400" i="1">
                                  <a:latin typeface="Cambria Math" panose="02040503050406030204" pitchFamily="18" charset="0"/>
                                  <a:ea typeface="Cambria Math" panose="02040503050406030204" pitchFamily="18" charset="0"/>
                                </a:rPr>
                                <m:t>2</m:t>
                              </m:r>
                            </m:sup>
                          </m:sSup>
                        </m:num>
                        <m:den>
                          <m:sSup>
                            <m:sSupPr>
                              <m:ctrlPr>
                                <a:rPr lang="en-US" sz="240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2</m:t>
                              </m:r>
                            </m:sup>
                          </m:sSup>
                        </m:den>
                      </m:f>
                      <m:d>
                        <m:dPr>
                          <m:ctrlPr>
                            <a:rPr lang="en-US" sz="240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𝛽</m:t>
                                  </m:r>
                                </m:e>
                                <m:sup>
                                  <m:r>
                                    <a:rPr lang="en-US" sz="2400" b="0" i="1" smtClean="0">
                                      <a:latin typeface="Cambria Math" panose="02040503050406030204" pitchFamily="18" charset="0"/>
                                      <a:ea typeface="Cambria Math" panose="02040503050406030204" pitchFamily="18" charset="0"/>
                                    </a:rPr>
                                    <m:t>2</m:t>
                                  </m:r>
                                </m:sup>
                              </m:sSup>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𝑛</m:t>
                                  </m:r>
                                </m:e>
                                <m:sup>
                                  <m:r>
                                    <a:rPr lang="en-US" sz="2400" b="0" i="1" smtClean="0">
                                      <a:latin typeface="Cambria Math" panose="02040503050406030204" pitchFamily="18" charset="0"/>
                                      <a:ea typeface="Cambria Math" panose="02040503050406030204" pitchFamily="18" charset="0"/>
                                    </a:rPr>
                                    <m:t>2</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𝜆</m:t>
                                  </m:r>
                                </m:e>
                              </m:d>
                            </m:den>
                          </m:f>
                        </m:e>
                      </m:d>
                    </m:oMath>
                  </m:oMathPara>
                </a14:m>
                <a:endParaRPr lang="ru-RU" dirty="0"/>
              </a:p>
            </p:txBody>
          </p:sp>
        </mc:Choice>
        <mc:Fallback>
          <p:sp>
            <p:nvSpPr>
              <p:cNvPr id="15" name="TextBox 41"/>
              <p:cNvSpPr txBox="1">
                <a:spLocks noRot="1" noChangeAspect="1" noMove="1" noResize="1" noEditPoints="1" noAdjustHandles="1" noChangeArrowheads="1" noChangeShapeType="1" noTextEdit="1"/>
              </p:cNvSpPr>
              <p:nvPr/>
            </p:nvSpPr>
            <p:spPr>
              <a:xfrm>
                <a:off x="980236" y="2232812"/>
                <a:ext cx="4043350" cy="778739"/>
              </a:xfrm>
              <a:prstGeom prst="rect">
                <a:avLst/>
              </a:prstGeom>
              <a:blipFill rotWithShape="0">
                <a:blip r:embed="rId5"/>
                <a:stretch>
                  <a:fillRect t="-781" b="-781"/>
                </a:stretch>
              </a:blipFill>
            </p:spPr>
            <p:txBody>
              <a:bodyPr/>
              <a:lstStyle/>
              <a:p>
                <a:r>
                  <a:rPr lang="en-US">
                    <a:noFill/>
                  </a:rPr>
                  <a:t> </a:t>
                </a:r>
              </a:p>
            </p:txBody>
          </p:sp>
        </mc:Fallback>
      </mc:AlternateContent>
      <p:sp>
        <p:nvSpPr>
          <p:cNvPr id="3" name="Obdélník 2"/>
          <p:cNvSpPr/>
          <p:nvPr/>
        </p:nvSpPr>
        <p:spPr>
          <a:xfrm>
            <a:off x="1026505" y="332656"/>
            <a:ext cx="4785605" cy="646331"/>
          </a:xfrm>
          <a:prstGeom prst="rect">
            <a:avLst/>
          </a:prstGeom>
        </p:spPr>
        <p:txBody>
          <a:bodyPr wrap="none">
            <a:spAutoFit/>
          </a:bodyPr>
          <a:lstStyle/>
          <a:p>
            <a:r>
              <a:rPr lang="en-US" sz="3600" dirty="0"/>
              <a:t>S</a:t>
            </a:r>
            <a:r>
              <a:rPr lang="en-US" sz="3600" dirty="0" smtClean="0"/>
              <a:t>pectra and polarization</a:t>
            </a:r>
            <a:endParaRPr lang="en-US" sz="3600" dirty="0"/>
          </a:p>
        </p:txBody>
      </p:sp>
      <p:sp>
        <p:nvSpPr>
          <p:cNvPr id="4" name="TextovéPole 3"/>
          <p:cNvSpPr txBox="1"/>
          <p:nvPr/>
        </p:nvSpPr>
        <p:spPr>
          <a:xfrm>
            <a:off x="957921" y="1567881"/>
            <a:ext cx="2404376" cy="584775"/>
          </a:xfrm>
          <a:prstGeom prst="rect">
            <a:avLst/>
          </a:prstGeom>
          <a:noFill/>
        </p:spPr>
        <p:txBody>
          <a:bodyPr wrap="none" rtlCol="0">
            <a:spAutoFit/>
          </a:bodyPr>
          <a:lstStyle/>
          <a:p>
            <a:r>
              <a:rPr lang="en-US" sz="3200" dirty="0">
                <a:solidFill>
                  <a:srgbClr val="003399"/>
                </a:solidFill>
              </a:rPr>
              <a:t>Polychromatic</a:t>
            </a:r>
          </a:p>
        </p:txBody>
      </p:sp>
    </p:spTree>
    <p:extLst>
      <p:ext uri="{BB962C8B-B14F-4D97-AF65-F5344CB8AC3E}">
        <p14:creationId xmlns:p14="http://schemas.microsoft.com/office/powerpoint/2010/main" val="376955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1116632" y="151909"/>
            <a:ext cx="9144000" cy="1268413"/>
          </a:xfrm>
        </p:spPr>
        <p:txBody>
          <a:bodyPr>
            <a:normAutofit/>
          </a:bodyPr>
          <a:lstStyle/>
          <a:p>
            <a:pPr algn="r"/>
            <a:r>
              <a:rPr lang="en-US" altLang="en-US" sz="3600" dirty="0">
                <a:solidFill>
                  <a:srgbClr val="003300"/>
                </a:solidFill>
                <a:latin typeface="Arial" charset="0"/>
              </a:rPr>
              <a:t>Determination of mirror orientation</a:t>
            </a:r>
            <a:endParaRPr lang="cs-CZ" altLang="en-US" sz="3600" b="1" dirty="0" smtClean="0">
              <a:solidFill>
                <a:srgbClr val="CE1010"/>
              </a:solidFill>
            </a:endParaRPr>
          </a:p>
        </p:txBody>
      </p:sp>
      <p:sp>
        <p:nvSpPr>
          <p:cNvPr id="22532" name="Rectangle 4"/>
          <p:cNvSpPr>
            <a:spLocks noChangeArrowheads="1"/>
          </p:cNvSpPr>
          <p:nvPr/>
        </p:nvSpPr>
        <p:spPr bwMode="auto">
          <a:xfrm>
            <a:off x="179388" y="1412875"/>
            <a:ext cx="81375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r>
              <a:rPr lang="en-US" altLang="en-US" sz="2400" i="1">
                <a:solidFill>
                  <a:srgbClr val="003399"/>
                </a:solidFill>
                <a:latin typeface="Arial" charset="0"/>
              </a:rPr>
              <a:t>Algorithm to obtain center of curvature for specific mirror</a:t>
            </a:r>
          </a:p>
        </p:txBody>
      </p:sp>
      <p:sp>
        <p:nvSpPr>
          <p:cNvPr id="22534" name="Rectangle 78"/>
          <p:cNvSpPr>
            <a:spLocks noChangeArrowheads="1"/>
          </p:cNvSpPr>
          <p:nvPr/>
        </p:nvSpPr>
        <p:spPr bwMode="auto">
          <a:xfrm>
            <a:off x="182909" y="4537067"/>
            <a:ext cx="417671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2800">
                <a:solidFill>
                  <a:schemeClr val="tx1"/>
                </a:solidFill>
                <a:latin typeface="Corbel" pitchFamily="34" charset="0"/>
              </a:defRPr>
            </a:lvl1pPr>
            <a:lvl2pPr marL="742950" indent="-285750">
              <a:buChar char="–"/>
              <a:defRPr sz="2400">
                <a:solidFill>
                  <a:schemeClr val="tx1"/>
                </a:solidFill>
                <a:latin typeface="Corbel" pitchFamily="34" charset="0"/>
              </a:defRPr>
            </a:lvl2pPr>
            <a:lvl3pPr marL="1143000" indent="-228600">
              <a:buChar char="•"/>
              <a:defRPr sz="2400">
                <a:solidFill>
                  <a:schemeClr val="tx1"/>
                </a:solidFill>
                <a:latin typeface="Corbel" pitchFamily="34" charset="0"/>
              </a:defRPr>
            </a:lvl3pPr>
            <a:lvl4pPr marL="1600200" indent="-228600">
              <a:buChar char="–"/>
              <a:defRPr sz="2000">
                <a:solidFill>
                  <a:schemeClr val="tx1"/>
                </a:solidFill>
                <a:latin typeface="Corbel" pitchFamily="34" charset="0"/>
              </a:defRPr>
            </a:lvl4pPr>
            <a:lvl5pPr marL="2057400" indent="-228600">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buFontTx/>
              <a:buNone/>
            </a:pPr>
            <a:r>
              <a:rPr lang="en-US" altLang="en-US" sz="2400" i="1" dirty="0">
                <a:solidFill>
                  <a:srgbClr val="FF0000"/>
                </a:solidFill>
                <a:latin typeface="Arial" charset="0"/>
              </a:rPr>
              <a:t>C</a:t>
            </a:r>
            <a:r>
              <a:rPr lang="en-US" altLang="en-US" sz="2400" i="1" dirty="0">
                <a:solidFill>
                  <a:srgbClr val="003399"/>
                </a:solidFill>
                <a:latin typeface="Arial" charset="0"/>
              </a:rPr>
              <a:t> </a:t>
            </a:r>
            <a:r>
              <a:rPr lang="en-US" altLang="en-US" sz="2400" dirty="0">
                <a:solidFill>
                  <a:schemeClr val="tx2"/>
                </a:solidFill>
                <a:latin typeface="Arial" charset="0"/>
              </a:rPr>
              <a:t>– center of curvature </a:t>
            </a:r>
          </a:p>
          <a:p>
            <a:pPr>
              <a:buFontTx/>
              <a:buNone/>
            </a:pPr>
            <a:r>
              <a:rPr lang="en-US" altLang="en-US" sz="2400" dirty="0">
                <a:solidFill>
                  <a:schemeClr val="tx2"/>
                </a:solidFill>
                <a:latin typeface="Arial" charset="0"/>
              </a:rPr>
              <a:t>	   of mirror</a:t>
            </a:r>
          </a:p>
          <a:p>
            <a:r>
              <a:rPr lang="en-US" altLang="en-US" sz="2400" i="1" dirty="0">
                <a:solidFill>
                  <a:schemeClr val="tx2"/>
                </a:solidFill>
                <a:latin typeface="Arial" charset="0"/>
              </a:rPr>
              <a:t>D,P,E,</a:t>
            </a:r>
            <a:r>
              <a:rPr lang="el-GR" altLang="en-US" sz="2400" i="1" dirty="0">
                <a:solidFill>
                  <a:schemeClr val="tx2"/>
                </a:solidFill>
                <a:latin typeface="Arial" charset="0"/>
                <a:cs typeface="Arial" charset="0"/>
              </a:rPr>
              <a:t>α</a:t>
            </a:r>
            <a:r>
              <a:rPr lang="en-US" altLang="en-US" sz="2400" i="1" dirty="0">
                <a:solidFill>
                  <a:schemeClr val="tx2"/>
                </a:solidFill>
                <a:latin typeface="Arial" charset="0"/>
              </a:rPr>
              <a:t> 	     </a:t>
            </a:r>
            <a:r>
              <a:rPr lang="en-US" altLang="en-US" sz="2400" dirty="0">
                <a:solidFill>
                  <a:schemeClr val="tx2"/>
                </a:solidFill>
                <a:latin typeface="Arial" charset="0"/>
              </a:rPr>
              <a:t>– known</a:t>
            </a:r>
          </a:p>
          <a:p>
            <a:r>
              <a:rPr lang="en-US" altLang="en-US" sz="2400" i="1" dirty="0">
                <a:solidFill>
                  <a:schemeClr val="tx2"/>
                </a:solidFill>
                <a:latin typeface="Arial" charset="0"/>
              </a:rPr>
              <a:t>u</a:t>
            </a:r>
            <a:r>
              <a:rPr lang="en-US" altLang="en-US" sz="2400" dirty="0">
                <a:solidFill>
                  <a:schemeClr val="tx2"/>
                </a:solidFill>
                <a:latin typeface="Arial" charset="0"/>
              </a:rPr>
              <a:t>=|PS|, </a:t>
            </a:r>
            <a:r>
              <a:rPr lang="el-GR" altLang="en-US" sz="2400" i="1" dirty="0">
                <a:solidFill>
                  <a:schemeClr val="tx2"/>
                </a:solidFill>
                <a:latin typeface="Arial" charset="0"/>
                <a:cs typeface="Arial" charset="0"/>
              </a:rPr>
              <a:t>β</a:t>
            </a:r>
            <a:r>
              <a:rPr lang="en-US" altLang="en-US" sz="2400" i="1" dirty="0">
                <a:solidFill>
                  <a:schemeClr val="tx2"/>
                </a:solidFill>
                <a:latin typeface="Arial" charset="0"/>
                <a:cs typeface="Arial" charset="0"/>
              </a:rPr>
              <a:t>,C,S – </a:t>
            </a:r>
            <a:r>
              <a:rPr lang="en-US" altLang="en-US" sz="2400" dirty="0">
                <a:solidFill>
                  <a:schemeClr val="tx2"/>
                </a:solidFill>
                <a:latin typeface="Arial" charset="0"/>
                <a:cs typeface="Arial" charset="0"/>
              </a:rPr>
              <a:t>not known</a:t>
            </a:r>
            <a:endParaRPr lang="el-GR" altLang="en-US" sz="2400" dirty="0">
              <a:solidFill>
                <a:schemeClr val="tx2"/>
              </a:solidFill>
              <a:latin typeface="Arial" charset="0"/>
              <a:cs typeface="Arial" charset="0"/>
            </a:endParaRPr>
          </a:p>
        </p:txBody>
      </p:sp>
      <p:grpSp>
        <p:nvGrpSpPr>
          <p:cNvPr id="22535" name="Group 86"/>
          <p:cNvGrpSpPr>
            <a:grpSpLocks/>
          </p:cNvGrpSpPr>
          <p:nvPr/>
        </p:nvGrpSpPr>
        <p:grpSpPr bwMode="auto">
          <a:xfrm>
            <a:off x="4616343" y="1939219"/>
            <a:ext cx="4503737" cy="4351999"/>
            <a:chOff x="2697" y="1162"/>
            <a:chExt cx="3156" cy="3175"/>
          </a:xfrm>
        </p:grpSpPr>
        <p:grpSp>
          <p:nvGrpSpPr>
            <p:cNvPr id="22538" name="Group 83"/>
            <p:cNvGrpSpPr>
              <a:grpSpLocks/>
            </p:cNvGrpSpPr>
            <p:nvPr/>
          </p:nvGrpSpPr>
          <p:grpSpPr bwMode="auto">
            <a:xfrm>
              <a:off x="2806" y="1162"/>
              <a:ext cx="2954" cy="3039"/>
              <a:chOff x="2806" y="1162"/>
              <a:chExt cx="2954" cy="3039"/>
            </a:xfrm>
          </p:grpSpPr>
          <p:sp>
            <p:nvSpPr>
              <p:cNvPr id="22541" name="Rectangle 42"/>
              <p:cNvSpPr>
                <a:spLocks noChangeArrowheads="1"/>
              </p:cNvSpPr>
              <p:nvPr/>
            </p:nvSpPr>
            <p:spPr bwMode="auto">
              <a:xfrm>
                <a:off x="3016" y="1162"/>
                <a:ext cx="2586" cy="3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buChar char="•"/>
                  <a:defRPr sz="2800">
                    <a:solidFill>
                      <a:schemeClr val="tx1"/>
                    </a:solidFill>
                    <a:latin typeface="Corbel" pitchFamily="34" charset="0"/>
                  </a:defRPr>
                </a:lvl1pPr>
                <a:lvl2pPr marL="914400" indent="-457200">
                  <a:buChar char="–"/>
                  <a:defRPr sz="2400">
                    <a:solidFill>
                      <a:schemeClr val="tx1"/>
                    </a:solidFill>
                    <a:latin typeface="Corbel" pitchFamily="34" charset="0"/>
                  </a:defRPr>
                </a:lvl2pPr>
                <a:lvl3pPr marL="1371600" indent="-457200">
                  <a:buChar char="•"/>
                  <a:defRPr sz="2400">
                    <a:solidFill>
                      <a:schemeClr val="tx1"/>
                    </a:solidFill>
                    <a:latin typeface="Corbel" pitchFamily="34" charset="0"/>
                  </a:defRPr>
                </a:lvl3pPr>
                <a:lvl4pPr marL="1752600" indent="-381000">
                  <a:buChar char="–"/>
                  <a:defRPr sz="2000">
                    <a:solidFill>
                      <a:schemeClr val="tx1"/>
                    </a:solidFill>
                    <a:latin typeface="Corbel" pitchFamily="34" charset="0"/>
                  </a:defRPr>
                </a:lvl4pPr>
                <a:lvl5pPr marL="2209800" indent="-381000">
                  <a:buChar char="»"/>
                  <a:defRPr sz="2000">
                    <a:solidFill>
                      <a:schemeClr val="tx1"/>
                    </a:solidFill>
                    <a:latin typeface="Corbel" pitchFamily="34" charset="0"/>
                  </a:defRPr>
                </a:lvl5pPr>
                <a:lvl6pPr marL="2667000" indent="-381000" eaLnBrk="0" fontAlgn="base" hangingPunct="0">
                  <a:spcBef>
                    <a:spcPct val="20000"/>
                  </a:spcBef>
                  <a:spcAft>
                    <a:spcPct val="0"/>
                  </a:spcAft>
                  <a:buChar char="»"/>
                  <a:defRPr sz="2000">
                    <a:solidFill>
                      <a:schemeClr val="tx1"/>
                    </a:solidFill>
                    <a:latin typeface="Corbel" pitchFamily="34" charset="0"/>
                  </a:defRPr>
                </a:lvl6pPr>
                <a:lvl7pPr marL="3124200" indent="-381000" eaLnBrk="0" fontAlgn="base" hangingPunct="0">
                  <a:spcBef>
                    <a:spcPct val="20000"/>
                  </a:spcBef>
                  <a:spcAft>
                    <a:spcPct val="0"/>
                  </a:spcAft>
                  <a:buChar char="»"/>
                  <a:defRPr sz="2000">
                    <a:solidFill>
                      <a:schemeClr val="tx1"/>
                    </a:solidFill>
                    <a:latin typeface="Corbel" pitchFamily="34" charset="0"/>
                  </a:defRPr>
                </a:lvl7pPr>
                <a:lvl8pPr marL="3581400" indent="-381000" eaLnBrk="0" fontAlgn="base" hangingPunct="0">
                  <a:spcBef>
                    <a:spcPct val="20000"/>
                  </a:spcBef>
                  <a:spcAft>
                    <a:spcPct val="0"/>
                  </a:spcAft>
                  <a:buChar char="»"/>
                  <a:defRPr sz="2000">
                    <a:solidFill>
                      <a:schemeClr val="tx1"/>
                    </a:solidFill>
                    <a:latin typeface="Corbel" pitchFamily="34" charset="0"/>
                  </a:defRPr>
                </a:lvl8pPr>
                <a:lvl9pPr marL="4038600" indent="-381000" eaLnBrk="0" fontAlgn="base" hangingPunct="0">
                  <a:spcBef>
                    <a:spcPct val="20000"/>
                  </a:spcBef>
                  <a:spcAft>
                    <a:spcPct val="0"/>
                  </a:spcAft>
                  <a:buChar char="»"/>
                  <a:defRPr sz="2000">
                    <a:solidFill>
                      <a:schemeClr val="tx1"/>
                    </a:solidFill>
                    <a:latin typeface="Corbel" pitchFamily="34" charset="0"/>
                  </a:defRPr>
                </a:lvl9pPr>
              </a:lstStyle>
              <a:p>
                <a:pPr>
                  <a:buFontTx/>
                  <a:buAutoNum type="arabicPeriod"/>
                </a:pPr>
                <a:r>
                  <a:rPr lang="en-US" altLang="en-US" sz="2000" dirty="0">
                    <a:solidFill>
                      <a:schemeClr val="tx2"/>
                    </a:solidFill>
                    <a:latin typeface="Arial" charset="0"/>
                  </a:rPr>
                  <a:t>We work in plane </a:t>
                </a:r>
                <a:r>
                  <a:rPr lang="en-US" altLang="en-US" sz="2000" i="1" dirty="0">
                    <a:solidFill>
                      <a:schemeClr val="tx2"/>
                    </a:solidFill>
                    <a:latin typeface="Arial" charset="0"/>
                  </a:rPr>
                  <a:t>DPE</a:t>
                </a:r>
                <a:endParaRPr lang="en-US" altLang="en-US" sz="2000" dirty="0">
                  <a:solidFill>
                    <a:schemeClr val="tx2"/>
                  </a:solidFill>
                  <a:latin typeface="Arial" charset="0"/>
                </a:endParaRPr>
              </a:p>
              <a:p>
                <a:pPr>
                  <a:buFontTx/>
                  <a:buAutoNum type="arabicPeriod"/>
                </a:pPr>
                <a:r>
                  <a:rPr lang="en-US" altLang="en-US" sz="2000" dirty="0">
                    <a:solidFill>
                      <a:schemeClr val="tx2"/>
                    </a:solidFill>
                    <a:latin typeface="Arial" charset="0"/>
                  </a:rPr>
                  <a:t>P=[0,0] – coordinate center</a:t>
                </a:r>
              </a:p>
              <a:p>
                <a:pPr>
                  <a:buFontTx/>
                  <a:buNone/>
                </a:pPr>
                <a:r>
                  <a:rPr lang="en-US" altLang="en-US" sz="2000" dirty="0">
                    <a:solidFill>
                      <a:schemeClr val="tx2"/>
                    </a:solidFill>
                    <a:latin typeface="Arial" charset="0"/>
                  </a:rPr>
                  <a:t>		   is || with the x-axis</a:t>
                </a:r>
              </a:p>
              <a:p>
                <a:pPr>
                  <a:buFontTx/>
                  <a:buNone/>
                </a:pPr>
                <a:r>
                  <a:rPr lang="en-US" altLang="en-US" sz="2000" dirty="0">
                    <a:solidFill>
                      <a:schemeClr val="tx2"/>
                    </a:solidFill>
                    <a:latin typeface="Arial" charset="0"/>
                  </a:rPr>
                  <a:t>	=&gt; </a:t>
                </a:r>
              </a:p>
              <a:p>
                <a:r>
                  <a:rPr lang="en-US" altLang="en-US" sz="2400" dirty="0">
                    <a:solidFill>
                      <a:schemeClr val="tx2"/>
                    </a:solidFill>
                    <a:latin typeface="Arial" charset="0"/>
                  </a:rPr>
                  <a:t> </a:t>
                </a:r>
              </a:p>
              <a:p>
                <a:endParaRPr lang="en-US" altLang="en-US" sz="2400" dirty="0">
                  <a:solidFill>
                    <a:schemeClr val="tx2"/>
                  </a:solidFill>
                  <a:latin typeface="Arial" charset="0"/>
                </a:endParaRPr>
              </a:p>
              <a:p>
                <a:endParaRPr lang="en-US" altLang="en-US" sz="2400" dirty="0">
                  <a:solidFill>
                    <a:schemeClr val="tx2"/>
                  </a:solidFill>
                  <a:latin typeface="Arial" charset="0"/>
                </a:endParaRPr>
              </a:p>
              <a:p>
                <a:r>
                  <a:rPr lang="en-US" altLang="en-US" sz="2400" dirty="0">
                    <a:solidFill>
                      <a:schemeClr val="tx2"/>
                    </a:solidFill>
                    <a:latin typeface="Arial" charset="0"/>
                  </a:rPr>
                  <a:t> </a:t>
                </a:r>
              </a:p>
              <a:p>
                <a:endParaRPr lang="en-US" altLang="en-US" sz="2400" dirty="0">
                  <a:solidFill>
                    <a:schemeClr val="tx2"/>
                  </a:solidFill>
                  <a:latin typeface="Arial" charset="0"/>
                </a:endParaRPr>
              </a:p>
              <a:p>
                <a:endParaRPr lang="en-US" altLang="en-US" sz="2400" dirty="0">
                  <a:solidFill>
                    <a:schemeClr val="tx2"/>
                  </a:solidFill>
                  <a:latin typeface="Arial" charset="0"/>
                </a:endParaRPr>
              </a:p>
              <a:p>
                <a:r>
                  <a:rPr lang="en-US" altLang="en-US" sz="2400" dirty="0">
                    <a:solidFill>
                      <a:schemeClr val="tx2"/>
                    </a:solidFill>
                    <a:latin typeface="Arial" charset="0"/>
                  </a:rPr>
                  <a:t> </a:t>
                </a:r>
              </a:p>
              <a:p>
                <a:endParaRPr lang="en-US" altLang="en-US" sz="2400" i="1" dirty="0">
                  <a:solidFill>
                    <a:schemeClr val="tx2"/>
                  </a:solidFill>
                  <a:latin typeface="Arial" charset="0"/>
                </a:endParaRPr>
              </a:p>
              <a:p>
                <a:endParaRPr lang="en-US" altLang="en-US" sz="2400" dirty="0">
                  <a:solidFill>
                    <a:schemeClr val="tx2"/>
                  </a:solidFill>
                  <a:latin typeface="Arial" charset="0"/>
                </a:endParaRPr>
              </a:p>
            </p:txBody>
          </p:sp>
          <p:graphicFrame>
            <p:nvGraphicFramePr>
              <p:cNvPr id="22542" name="Object 79"/>
              <p:cNvGraphicFramePr>
                <a:graphicFrameLocks noChangeAspect="1"/>
              </p:cNvGraphicFramePr>
              <p:nvPr>
                <p:extLst/>
              </p:nvPr>
            </p:nvGraphicFramePr>
            <p:xfrm>
              <a:off x="3340" y="1829"/>
              <a:ext cx="487" cy="330"/>
            </p:xfrm>
            <a:graphic>
              <a:graphicData uri="http://schemas.openxmlformats.org/presentationml/2006/ole">
                <mc:AlternateContent xmlns:mc="http://schemas.openxmlformats.org/markup-compatibility/2006">
                  <mc:Choice xmlns:v="urn:schemas-microsoft-com:vml" Requires="v">
                    <p:oleObj spid="_x0000_s26786" name="Rovnice" r:id="rId3" imgW="253780" imgH="215713" progId="Equation.3">
                      <p:embed/>
                    </p:oleObj>
                  </mc:Choice>
                  <mc:Fallback>
                    <p:oleObj name="Rovnice" r:id="rId3" imgW="253780" imgH="2157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 y="1829"/>
                            <a:ext cx="487" cy="330"/>
                          </a:xfrm>
                          <a:prstGeom prst="rect">
                            <a:avLst/>
                          </a:prstGeom>
                          <a:noFill/>
                          <a:ln>
                            <a:noFill/>
                          </a:ln>
                          <a:effectLst/>
                          <a:extLst/>
                        </p:spPr>
                      </p:pic>
                    </p:oleObj>
                  </mc:Fallback>
                </mc:AlternateContent>
              </a:graphicData>
            </a:graphic>
          </p:graphicFrame>
          <p:graphicFrame>
            <p:nvGraphicFramePr>
              <p:cNvPr id="22543" name="Object 81"/>
              <p:cNvGraphicFramePr>
                <a:graphicFrameLocks noChangeAspect="1"/>
              </p:cNvGraphicFramePr>
              <p:nvPr/>
            </p:nvGraphicFramePr>
            <p:xfrm>
              <a:off x="3651" y="2024"/>
              <a:ext cx="772" cy="269"/>
            </p:xfrm>
            <a:graphic>
              <a:graphicData uri="http://schemas.openxmlformats.org/presentationml/2006/ole">
                <mc:AlternateContent xmlns:mc="http://schemas.openxmlformats.org/markup-compatibility/2006">
                  <mc:Choice xmlns:v="urn:schemas-microsoft-com:vml" Requires="v">
                    <p:oleObj spid="_x0000_s26787" name="Rovnice" r:id="rId5" imgW="583947" imgH="203112" progId="Equation.3">
                      <p:embed/>
                    </p:oleObj>
                  </mc:Choice>
                  <mc:Fallback>
                    <p:oleObj name="Rovnice" r:id="rId5" imgW="58394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 y="2024"/>
                            <a:ext cx="772"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44" name="Object 82"/>
              <p:cNvGraphicFramePr>
                <a:graphicFrameLocks noChangeAspect="1"/>
              </p:cNvGraphicFramePr>
              <p:nvPr/>
            </p:nvGraphicFramePr>
            <p:xfrm>
              <a:off x="2806" y="2523"/>
              <a:ext cx="2954" cy="309"/>
            </p:xfrm>
            <a:graphic>
              <a:graphicData uri="http://schemas.openxmlformats.org/presentationml/2006/ole">
                <mc:AlternateContent xmlns:mc="http://schemas.openxmlformats.org/markup-compatibility/2006">
                  <mc:Choice xmlns:v="urn:schemas-microsoft-com:vml" Requires="v">
                    <p:oleObj spid="_x0000_s26788" name="Rovnice" r:id="rId7" imgW="2438400" imgH="254000" progId="Equation.3">
                      <p:embed/>
                    </p:oleObj>
                  </mc:Choice>
                  <mc:Fallback>
                    <p:oleObj name="Rovnice" r:id="rId7" imgW="24384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6" y="2523"/>
                            <a:ext cx="2954"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2539" name="Object 84"/>
            <p:cNvGraphicFramePr>
              <a:graphicFrameLocks noChangeAspect="1"/>
            </p:cNvGraphicFramePr>
            <p:nvPr/>
          </p:nvGraphicFramePr>
          <p:xfrm>
            <a:off x="3379" y="2961"/>
            <a:ext cx="2170" cy="540"/>
          </p:xfrm>
          <a:graphic>
            <a:graphicData uri="http://schemas.openxmlformats.org/presentationml/2006/ole">
              <mc:AlternateContent xmlns:mc="http://schemas.openxmlformats.org/markup-compatibility/2006">
                <mc:Choice xmlns:v="urn:schemas-microsoft-com:vml" Requires="v">
                  <p:oleObj spid="_x0000_s26789" name="Rovnice" r:id="rId9" imgW="1790700" imgH="444500" progId="Equation.3">
                    <p:embed/>
                  </p:oleObj>
                </mc:Choice>
                <mc:Fallback>
                  <p:oleObj name="Rovnice" r:id="rId9" imgW="17907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9" y="2961"/>
                          <a:ext cx="2170" cy="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40" name="Object 85"/>
            <p:cNvGraphicFramePr>
              <a:graphicFrameLocks noChangeAspect="1"/>
            </p:cNvGraphicFramePr>
            <p:nvPr/>
          </p:nvGraphicFramePr>
          <p:xfrm>
            <a:off x="2697" y="3747"/>
            <a:ext cx="3156" cy="590"/>
          </p:xfrm>
          <a:graphic>
            <a:graphicData uri="http://schemas.openxmlformats.org/presentationml/2006/ole">
              <mc:AlternateContent xmlns:mc="http://schemas.openxmlformats.org/markup-compatibility/2006">
                <mc:Choice xmlns:v="urn:schemas-microsoft-com:vml" Requires="v">
                  <p:oleObj spid="_x0000_s26790" name="Rovnice" r:id="rId11" imgW="2381148" imgH="438102" progId="Equation.3">
                    <p:embed/>
                  </p:oleObj>
                </mc:Choice>
                <mc:Fallback>
                  <p:oleObj name="Rovnice" r:id="rId11" imgW="2381148" imgH="438102"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7" y="3747"/>
                          <a:ext cx="3156" cy="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 name="Zástupný symbol pro zápatí 1"/>
          <p:cNvSpPr>
            <a:spLocks noGrp="1"/>
          </p:cNvSpPr>
          <p:nvPr>
            <p:ph type="ftr" sz="quarter" idx="11"/>
          </p:nvPr>
        </p:nvSpPr>
        <p:spPr/>
        <p:txBody>
          <a:bodyPr/>
          <a:lstStyle/>
          <a:p>
            <a:r>
              <a:rPr lang="en-US" smtClean="0"/>
              <a:t>RICH 2018</a:t>
            </a:r>
            <a:endParaRPr lang="en-US"/>
          </a:p>
        </p:txBody>
      </p:sp>
      <p:sp>
        <p:nvSpPr>
          <p:cNvPr id="3" name="Zástupný symbol pro číslo snímku 2"/>
          <p:cNvSpPr>
            <a:spLocks noGrp="1"/>
          </p:cNvSpPr>
          <p:nvPr>
            <p:ph type="sldNum" sz="quarter" idx="12"/>
          </p:nvPr>
        </p:nvSpPr>
        <p:spPr/>
        <p:txBody>
          <a:bodyPr>
            <a:normAutofit fontScale="85000" lnSpcReduction="20000"/>
          </a:bodyPr>
          <a:lstStyle/>
          <a:p>
            <a:fld id="{90D7A542-B47A-47AE-871E-DCF552FE1ED8}" type="slidenum">
              <a:rPr lang="en-US" smtClean="0"/>
              <a:t>40</a:t>
            </a:fld>
            <a:endParaRPr lang="en-US"/>
          </a:p>
        </p:txBody>
      </p:sp>
      <p:pic>
        <p:nvPicPr>
          <p:cNvPr id="50" name="Zástupný symbol pro obsah 5"/>
          <p:cNvPicPr>
            <a:picLocks noGrp="1" noChangeAspect="1"/>
          </p:cNvPicPr>
          <p:nvPr>
            <p:ph sz="quarter" idx="1"/>
          </p:nvPr>
        </p:nvPicPr>
        <p:blipFill>
          <a:blip r:embed="rId13" cstate="print">
            <a:extLst>
              <a:ext uri="{28A0092B-C50C-407E-A947-70E740481C1C}">
                <a14:useLocalDpi xmlns:a14="http://schemas.microsoft.com/office/drawing/2010/main" val="0"/>
              </a:ext>
            </a:extLst>
          </a:blip>
          <a:stretch>
            <a:fillRect/>
          </a:stretch>
        </p:blipFill>
        <p:spPr>
          <a:xfrm>
            <a:off x="683568" y="1916832"/>
            <a:ext cx="3605752" cy="2510408"/>
          </a:xfrm>
        </p:spPr>
      </p:pic>
      <p:sp>
        <p:nvSpPr>
          <p:cNvPr id="4" name="Zástupný symbol pro datum 3"/>
          <p:cNvSpPr>
            <a:spLocks noGrp="1"/>
          </p:cNvSpPr>
          <p:nvPr>
            <p:ph type="dt" sz="half" idx="10"/>
          </p:nvPr>
        </p:nvSpPr>
        <p:spPr/>
        <p:txBody>
          <a:bodyPr/>
          <a:lstStyle/>
          <a:p>
            <a:fld id="{D7CDBF0B-9987-415B-AA44-C1BD45B8F90A}" type="datetime4">
              <a:rPr lang="en-US" smtClean="0"/>
              <a:t>August 3, 2018</a:t>
            </a:fld>
            <a:endParaRPr lang="en-US"/>
          </a:p>
        </p:txBody>
      </p:sp>
    </p:spTree>
    <p:extLst>
      <p:ext uri="{BB962C8B-B14F-4D97-AF65-F5344CB8AC3E}">
        <p14:creationId xmlns:p14="http://schemas.microsoft.com/office/powerpoint/2010/main" val="4065296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en-US" dirty="0" smtClean="0"/>
              <a:t>Crosscheck CLAM vs. interferometer </a:t>
            </a:r>
            <a:endParaRPr lang="en-US" dirty="0"/>
          </a:p>
        </p:txBody>
      </p:sp>
      <p:sp>
        <p:nvSpPr>
          <p:cNvPr id="6" name="Zástupný symbol pro obsah 5"/>
          <p:cNvSpPr>
            <a:spLocks noGrp="1"/>
          </p:cNvSpPr>
          <p:nvPr>
            <p:ph sz="quarter" idx="1"/>
          </p:nvPr>
        </p:nvSpPr>
        <p:spPr>
          <a:xfrm>
            <a:off x="95659" y="1823280"/>
            <a:ext cx="3796911" cy="4572000"/>
          </a:xfrm>
        </p:spPr>
        <p:txBody>
          <a:bodyPr>
            <a:normAutofit/>
          </a:bodyPr>
          <a:lstStyle/>
          <a:p>
            <a:pPr marL="320040" lvl="1" indent="-320040">
              <a:spcBef>
                <a:spcPts val="700"/>
              </a:spcBef>
              <a:buClr>
                <a:schemeClr val="accent2"/>
              </a:buClr>
              <a:buSzPct val="60000"/>
              <a:buFont typeface="Wingdings"/>
              <a:buChar char=""/>
            </a:pPr>
            <a:r>
              <a:rPr lang="en-US" sz="2000" dirty="0" smtClean="0"/>
              <a:t>Excellent </a:t>
            </a:r>
            <a:r>
              <a:rPr lang="en-US" sz="2000" dirty="0" smtClean="0"/>
              <a:t>correlation between CLAM and interferometry results</a:t>
            </a:r>
          </a:p>
          <a:p>
            <a:pPr>
              <a:buFont typeface="Wingdings" panose="05000000000000000000" pitchFamily="2" charset="2"/>
              <a:buChar char="q"/>
            </a:pPr>
            <a:r>
              <a:rPr lang="en-US" sz="2000" dirty="0" smtClean="0">
                <a:solidFill>
                  <a:schemeClr val="tx1">
                    <a:lumMod val="95000"/>
                    <a:lumOff val="5000"/>
                  </a:schemeClr>
                </a:solidFill>
              </a:rPr>
              <a:t>The </a:t>
            </a:r>
            <a:r>
              <a:rPr lang="en-US" sz="2000" dirty="0">
                <a:solidFill>
                  <a:schemeClr val="tx1">
                    <a:lumMod val="95000"/>
                    <a:lumOff val="5000"/>
                  </a:schemeClr>
                </a:solidFill>
              </a:rPr>
              <a:t>accuracy limits of the CLAM method is about 0.1 </a:t>
            </a:r>
            <a:r>
              <a:rPr lang="en-US" sz="2000" dirty="0" err="1">
                <a:solidFill>
                  <a:schemeClr val="tx1">
                    <a:lumMod val="95000"/>
                    <a:lumOff val="5000"/>
                  </a:schemeClr>
                </a:solidFill>
              </a:rPr>
              <a:t>mrad</a:t>
            </a:r>
            <a:r>
              <a:rPr lang="en-US" sz="2000" dirty="0">
                <a:solidFill>
                  <a:schemeClr val="tx1">
                    <a:lumMod val="95000"/>
                    <a:lumOff val="5000"/>
                  </a:schemeClr>
                </a:solidFill>
              </a:rPr>
              <a:t>, similar to interferometry and theodolite method</a:t>
            </a:r>
          </a:p>
        </p:txBody>
      </p:sp>
      <p:pic>
        <p:nvPicPr>
          <p:cNvPr id="8" name="Zástupný symbol pro obsah 7"/>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rot="5400000">
            <a:off x="4844216" y="1112383"/>
            <a:ext cx="3388344" cy="4427984"/>
          </a:xfrm>
        </p:spPr>
      </p:pic>
      <p:sp>
        <p:nvSpPr>
          <p:cNvPr id="4" name="Zástupný symbol pro číslo snímku 3"/>
          <p:cNvSpPr>
            <a:spLocks noGrp="1"/>
          </p:cNvSpPr>
          <p:nvPr>
            <p:ph type="sldNum" sz="quarter" idx="16"/>
          </p:nvPr>
        </p:nvSpPr>
        <p:spPr/>
        <p:txBody>
          <a:bodyPr>
            <a:normAutofit fontScale="85000" lnSpcReduction="20000"/>
          </a:bodyPr>
          <a:lstStyle/>
          <a:p>
            <a:fld id="{90D7A542-B47A-47AE-871E-DCF552FE1ED8}" type="slidenum">
              <a:rPr lang="en-US" smtClean="0"/>
              <a:t>41</a:t>
            </a:fld>
            <a:endParaRPr lang="en-US"/>
          </a:p>
        </p:txBody>
      </p:sp>
      <p:sp>
        <p:nvSpPr>
          <p:cNvPr id="3" name="Zástupný symbol pro zápatí 2"/>
          <p:cNvSpPr>
            <a:spLocks noGrp="1"/>
          </p:cNvSpPr>
          <p:nvPr>
            <p:ph type="ftr" sz="quarter" idx="17"/>
          </p:nvPr>
        </p:nvSpPr>
        <p:spPr/>
        <p:txBody>
          <a:bodyPr/>
          <a:lstStyle/>
          <a:p>
            <a:r>
              <a:rPr lang="en-US" smtClean="0"/>
              <a:t>RICH 2018</a:t>
            </a:r>
            <a:endParaRPr lang="en-US"/>
          </a:p>
        </p:txBody>
      </p:sp>
      <p:sp>
        <p:nvSpPr>
          <p:cNvPr id="9" name="TextovéPole 8"/>
          <p:cNvSpPr txBox="1"/>
          <p:nvPr/>
        </p:nvSpPr>
        <p:spPr>
          <a:xfrm>
            <a:off x="4735306" y="5215681"/>
            <a:ext cx="3528392" cy="369332"/>
          </a:xfrm>
          <a:prstGeom prst="rect">
            <a:avLst/>
          </a:prstGeom>
          <a:noFill/>
        </p:spPr>
        <p:txBody>
          <a:bodyPr wrap="square" rtlCol="0">
            <a:spAutoFit/>
          </a:bodyPr>
          <a:lstStyle/>
          <a:p>
            <a:r>
              <a:rPr lang="en-US" b="1" dirty="0" smtClean="0">
                <a:solidFill>
                  <a:srgbClr val="0000FF"/>
                </a:solidFill>
              </a:rPr>
              <a:t>Azimuthal angle by interferometer</a:t>
            </a:r>
            <a:endParaRPr lang="en-US" b="1" dirty="0">
              <a:solidFill>
                <a:srgbClr val="0000FF"/>
              </a:solidFill>
            </a:endParaRPr>
          </a:p>
        </p:txBody>
      </p:sp>
      <p:sp>
        <p:nvSpPr>
          <p:cNvPr id="10" name="TextovéPole 9"/>
          <p:cNvSpPr txBox="1"/>
          <p:nvPr/>
        </p:nvSpPr>
        <p:spPr>
          <a:xfrm rot="16200000">
            <a:off x="2699570" y="2968853"/>
            <a:ext cx="2880320" cy="369332"/>
          </a:xfrm>
          <a:prstGeom prst="rect">
            <a:avLst/>
          </a:prstGeom>
          <a:noFill/>
        </p:spPr>
        <p:txBody>
          <a:bodyPr wrap="square" rtlCol="0">
            <a:spAutoFit/>
          </a:bodyPr>
          <a:lstStyle/>
          <a:p>
            <a:r>
              <a:rPr lang="en-US" b="1" dirty="0" smtClean="0">
                <a:solidFill>
                  <a:srgbClr val="0000FF"/>
                </a:solidFill>
              </a:rPr>
              <a:t>Azimuthal angle by CLAM</a:t>
            </a:r>
            <a:endParaRPr lang="en-US" b="1" dirty="0">
              <a:solidFill>
                <a:srgbClr val="0000FF"/>
              </a:solidFill>
            </a:endParaRPr>
          </a:p>
        </p:txBody>
      </p:sp>
      <p:cxnSp>
        <p:nvCxnSpPr>
          <p:cNvPr id="12" name="Přímá spojnice 11"/>
          <p:cNvCxnSpPr/>
          <p:nvPr/>
        </p:nvCxnSpPr>
        <p:spPr>
          <a:xfrm flipH="1">
            <a:off x="4860032" y="2492896"/>
            <a:ext cx="648072" cy="1846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ástupný symbol pro datum 1"/>
          <p:cNvSpPr>
            <a:spLocks noGrp="1"/>
          </p:cNvSpPr>
          <p:nvPr>
            <p:ph type="dt" sz="half" idx="15"/>
          </p:nvPr>
        </p:nvSpPr>
        <p:spPr>
          <a:xfrm>
            <a:off x="6037592" y="6272762"/>
            <a:ext cx="2667000" cy="365125"/>
          </a:xfrm>
        </p:spPr>
        <p:txBody>
          <a:bodyPr/>
          <a:lstStyle/>
          <a:p>
            <a:fld id="{F092AD31-8252-48B2-B6B0-268C3852FE43}" type="datetime4">
              <a:rPr lang="en-US" smtClean="0"/>
              <a:t>August 3, 2018</a:t>
            </a:fld>
            <a:endParaRPr lang="en-US"/>
          </a:p>
        </p:txBody>
      </p:sp>
      <p:grpSp>
        <p:nvGrpSpPr>
          <p:cNvPr id="11" name="Skupina 1"/>
          <p:cNvGrpSpPr>
            <a:grpSpLocks/>
          </p:cNvGrpSpPr>
          <p:nvPr/>
        </p:nvGrpSpPr>
        <p:grpSpPr bwMode="auto">
          <a:xfrm>
            <a:off x="348862" y="3952990"/>
            <a:ext cx="3606202" cy="1453185"/>
            <a:chOff x="468313" y="2636838"/>
            <a:chExt cx="8213725" cy="2981325"/>
          </a:xfrm>
        </p:grpSpPr>
        <p:pic>
          <p:nvPicPr>
            <p:cNvPr id="13" name="Picture 21" descr="obrázek sítě z RICH otočen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2636838"/>
              <a:ext cx="4038600" cy="297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4" descr="Image_22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2665413"/>
              <a:ext cx="4032250"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26"/>
            <p:cNvSpPr>
              <a:spLocks noChangeShapeType="1"/>
            </p:cNvSpPr>
            <p:nvPr/>
          </p:nvSpPr>
          <p:spPr bwMode="auto">
            <a:xfrm flipV="1">
              <a:off x="2987675" y="4292600"/>
              <a:ext cx="4032250" cy="71438"/>
            </a:xfrm>
            <a:prstGeom prst="line">
              <a:avLst/>
            </a:prstGeom>
            <a:noFill/>
            <a:ln w="254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US"/>
            </a:p>
          </p:txBody>
        </p:sp>
      </p:grpSp>
      <p:sp>
        <p:nvSpPr>
          <p:cNvPr id="7" name="TextovéPole 6"/>
          <p:cNvSpPr txBox="1"/>
          <p:nvPr/>
        </p:nvSpPr>
        <p:spPr>
          <a:xfrm>
            <a:off x="403920" y="5780733"/>
            <a:ext cx="8359080" cy="707886"/>
          </a:xfrm>
          <a:prstGeom prst="rect">
            <a:avLst/>
          </a:prstGeom>
          <a:noFill/>
        </p:spPr>
        <p:txBody>
          <a:bodyPr wrap="square" rtlCol="0">
            <a:spAutoFit/>
          </a:bodyPr>
          <a:lstStyle/>
          <a:p>
            <a:r>
              <a:rPr lang="en-US" sz="2000" b="1" dirty="0">
                <a:solidFill>
                  <a:srgbClr val="FF0000"/>
                </a:solidFill>
              </a:rPr>
              <a:t>Photogrammetry can be used for solving another alignment problems </a:t>
            </a:r>
            <a:r>
              <a:rPr lang="en-US" sz="2000" b="1" dirty="0" smtClean="0">
                <a:solidFill>
                  <a:srgbClr val="FF0000"/>
                </a:solidFill>
              </a:rPr>
              <a:t>too.</a:t>
            </a:r>
            <a:endParaRPr lang="en-US" sz="2000" b="1" dirty="0">
              <a:solidFill>
                <a:srgbClr val="FF0000"/>
              </a:solidFill>
            </a:endParaRPr>
          </a:p>
          <a:p>
            <a:endParaRPr lang="en-US" sz="2000" b="1" dirty="0">
              <a:solidFill>
                <a:srgbClr val="FF0000"/>
              </a:solidFill>
            </a:endParaRPr>
          </a:p>
        </p:txBody>
      </p:sp>
    </p:spTree>
    <p:extLst>
      <p:ext uri="{BB962C8B-B14F-4D97-AF65-F5344CB8AC3E}">
        <p14:creationId xmlns:p14="http://schemas.microsoft.com/office/powerpoint/2010/main" val="2355415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a:solidFill>
                  <a:srgbClr val="50851F"/>
                </a:solidFill>
              </a:rPr>
              <a:t>Optical systems collecting photons to detectors</a:t>
            </a:r>
          </a:p>
        </p:txBody>
      </p:sp>
      <p:sp>
        <p:nvSpPr>
          <p:cNvPr id="3" name="Zástupný symbol pro datum 2"/>
          <p:cNvSpPr>
            <a:spLocks noGrp="1"/>
          </p:cNvSpPr>
          <p:nvPr>
            <p:ph type="dt" sz="half" idx="10"/>
          </p:nvPr>
        </p:nvSpPr>
        <p:spPr/>
        <p:txBody>
          <a:bodyPr/>
          <a:lstStyle/>
          <a:p>
            <a:fld id="{5819BE27-5947-4EB3-926A-28C82878A9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42</a:t>
            </a:fld>
            <a:endParaRPr lang="en-US"/>
          </a:p>
        </p:txBody>
      </p:sp>
      <p:sp>
        <p:nvSpPr>
          <p:cNvPr id="6" name="Zástupný symbol pro obsah 5"/>
          <p:cNvSpPr>
            <a:spLocks noGrp="1"/>
          </p:cNvSpPr>
          <p:nvPr>
            <p:ph sz="quarter" idx="1"/>
          </p:nvPr>
        </p:nvSpPr>
        <p:spPr>
          <a:xfrm>
            <a:off x="428034" y="1523262"/>
            <a:ext cx="7774650" cy="1760259"/>
          </a:xfrm>
        </p:spPr>
        <p:txBody>
          <a:bodyPr>
            <a:normAutofit/>
          </a:bodyPr>
          <a:lstStyle/>
          <a:p>
            <a:r>
              <a:rPr lang="en-US" sz="1600" dirty="0" smtClean="0"/>
              <a:t>Gaseous RICH - the </a:t>
            </a:r>
            <a:r>
              <a:rPr lang="en-US" sz="1600" dirty="0"/>
              <a:t>concept consists of a field lens placed in the focal plane of the mirrors (where the rings are formed) and a </a:t>
            </a:r>
            <a:r>
              <a:rPr lang="en-US" sz="1600" dirty="0" smtClean="0"/>
              <a:t>condenser </a:t>
            </a:r>
            <a:r>
              <a:rPr lang="en-US" sz="1600" dirty="0"/>
              <a:t>lens between the field lens and the MAPMT. The front lens is used to bend the </a:t>
            </a:r>
            <a:r>
              <a:rPr lang="en-US" sz="1600" dirty="0" smtClean="0"/>
              <a:t>rays towards </a:t>
            </a:r>
            <a:r>
              <a:rPr lang="en-US" sz="1600" dirty="0"/>
              <a:t>the </a:t>
            </a:r>
            <a:r>
              <a:rPr lang="en-US" sz="1600" dirty="0" smtClean="0"/>
              <a:t>condenser </a:t>
            </a:r>
            <a:r>
              <a:rPr lang="en-US" sz="1600" dirty="0"/>
              <a:t>lens thus increasing the field of view of the </a:t>
            </a:r>
            <a:r>
              <a:rPr lang="en-US" sz="1600" dirty="0" smtClean="0"/>
              <a:t>system (image demagnification). </a:t>
            </a:r>
          </a:p>
          <a:p>
            <a:r>
              <a:rPr lang="en-US" sz="1600" dirty="0" smtClean="0"/>
              <a:t>Can be used for all types of RICHs and used photon detectors (with suitable granularity) can be smaller and don’t cover continuously all region of interest.</a:t>
            </a:r>
          </a:p>
          <a:p>
            <a:endParaRPr lang="en-US" sz="1600" dirty="0"/>
          </a:p>
        </p:txBody>
      </p:sp>
      <p:grpSp>
        <p:nvGrpSpPr>
          <p:cNvPr id="7" name="Group 51"/>
          <p:cNvGrpSpPr>
            <a:grpSpLocks/>
          </p:cNvGrpSpPr>
          <p:nvPr/>
        </p:nvGrpSpPr>
        <p:grpSpPr bwMode="auto">
          <a:xfrm>
            <a:off x="5469829" y="2950658"/>
            <a:ext cx="3168352" cy="2544870"/>
            <a:chOff x="1474" y="1026"/>
            <a:chExt cx="2858" cy="2344"/>
          </a:xfrm>
        </p:grpSpPr>
        <p:grpSp>
          <p:nvGrpSpPr>
            <p:cNvPr id="8" name="Group 52"/>
            <p:cNvGrpSpPr>
              <a:grpSpLocks/>
            </p:cNvGrpSpPr>
            <p:nvPr/>
          </p:nvGrpSpPr>
          <p:grpSpPr bwMode="auto">
            <a:xfrm>
              <a:off x="1474" y="1026"/>
              <a:ext cx="2858" cy="2344"/>
              <a:chOff x="1474" y="1026"/>
              <a:chExt cx="2858" cy="2344"/>
            </a:xfrm>
          </p:grpSpPr>
          <p:grpSp>
            <p:nvGrpSpPr>
              <p:cNvPr id="11" name="Group 53"/>
              <p:cNvGrpSpPr>
                <a:grpSpLocks/>
              </p:cNvGrpSpPr>
              <p:nvPr/>
            </p:nvGrpSpPr>
            <p:grpSpPr bwMode="auto">
              <a:xfrm>
                <a:off x="1882" y="1026"/>
                <a:ext cx="2450" cy="2344"/>
                <a:chOff x="1882" y="1026"/>
                <a:chExt cx="2450" cy="2344"/>
              </a:xfrm>
            </p:grpSpPr>
            <p:pic>
              <p:nvPicPr>
                <p:cNvPr id="14" name="Picture 54"/>
                <p:cNvPicPr>
                  <a:picLocks noChangeAspect="1" noChangeArrowheads="1"/>
                </p:cNvPicPr>
                <p:nvPr/>
              </p:nvPicPr>
              <p:blipFill>
                <a:blip r:embed="rId2" cstate="print"/>
                <a:srcRect/>
                <a:stretch>
                  <a:fillRect/>
                </a:stretch>
              </p:blipFill>
              <p:spPr bwMode="auto">
                <a:xfrm>
                  <a:off x="2154" y="1344"/>
                  <a:ext cx="1798" cy="2026"/>
                </a:xfrm>
                <a:prstGeom prst="rect">
                  <a:avLst/>
                </a:prstGeom>
                <a:noFill/>
                <a:ln w="9525">
                  <a:noFill/>
                  <a:round/>
                  <a:headEnd/>
                  <a:tailEnd/>
                </a:ln>
                <a:effectLst/>
              </p:spPr>
            </p:pic>
            <p:sp>
              <p:nvSpPr>
                <p:cNvPr id="15" name="Line 55"/>
                <p:cNvSpPr>
                  <a:spLocks noChangeShapeType="1"/>
                </p:cNvSpPr>
                <p:nvPr/>
              </p:nvSpPr>
              <p:spPr bwMode="auto">
                <a:xfrm>
                  <a:off x="2653" y="1162"/>
                  <a:ext cx="1225" cy="726"/>
                </a:xfrm>
                <a:prstGeom prst="line">
                  <a:avLst/>
                </a:prstGeom>
                <a:noFill/>
                <a:ln w="28575">
                  <a:solidFill>
                    <a:srgbClr val="FF0066"/>
                  </a:solidFill>
                  <a:round/>
                  <a:headEnd type="triangle" w="med" len="med"/>
                  <a:tailEnd type="triangle" w="med" len="med"/>
                </a:ln>
                <a:effectLst/>
              </p:spPr>
              <p:txBody>
                <a:bodyPr/>
                <a:lstStyle/>
                <a:p>
                  <a:endParaRPr lang="en-US"/>
                </a:p>
              </p:txBody>
            </p:sp>
            <p:sp>
              <p:nvSpPr>
                <p:cNvPr id="16" name="Line 56"/>
                <p:cNvSpPr>
                  <a:spLocks noChangeShapeType="1"/>
                </p:cNvSpPr>
                <p:nvPr/>
              </p:nvSpPr>
              <p:spPr bwMode="auto">
                <a:xfrm rot="-3755701">
                  <a:off x="1802" y="1197"/>
                  <a:ext cx="817" cy="475"/>
                </a:xfrm>
                <a:prstGeom prst="line">
                  <a:avLst/>
                </a:prstGeom>
                <a:noFill/>
                <a:ln w="28575">
                  <a:solidFill>
                    <a:srgbClr val="FF0066"/>
                  </a:solidFill>
                  <a:round/>
                  <a:headEnd type="triangle" w="med" len="med"/>
                  <a:tailEnd type="triangle" w="med" len="med"/>
                </a:ln>
                <a:effectLst/>
              </p:spPr>
              <p:txBody>
                <a:bodyPr/>
                <a:lstStyle/>
                <a:p>
                  <a:endParaRPr lang="en-US"/>
                </a:p>
              </p:txBody>
            </p:sp>
            <p:sp>
              <p:nvSpPr>
                <p:cNvPr id="17" name="Line 57"/>
                <p:cNvSpPr>
                  <a:spLocks noChangeShapeType="1"/>
                </p:cNvSpPr>
                <p:nvPr/>
              </p:nvSpPr>
              <p:spPr bwMode="auto">
                <a:xfrm rot="3482038">
                  <a:off x="3584" y="2319"/>
                  <a:ext cx="929" cy="567"/>
                </a:xfrm>
                <a:prstGeom prst="line">
                  <a:avLst/>
                </a:prstGeom>
                <a:noFill/>
                <a:ln w="28575">
                  <a:solidFill>
                    <a:srgbClr val="FF0066"/>
                  </a:solidFill>
                  <a:round/>
                  <a:headEnd type="triangle" w="med" len="med"/>
                  <a:tailEnd type="triangle" w="med" len="med"/>
                </a:ln>
                <a:effectLst/>
              </p:spPr>
              <p:txBody>
                <a:bodyPr/>
                <a:lstStyle/>
                <a:p>
                  <a:endParaRPr lang="en-US"/>
                </a:p>
              </p:txBody>
            </p:sp>
            <p:sp>
              <p:nvSpPr>
                <p:cNvPr id="18" name="Text Box 58"/>
                <p:cNvSpPr txBox="1">
                  <a:spLocks noChangeArrowheads="1"/>
                </p:cNvSpPr>
                <p:nvPr/>
              </p:nvSpPr>
              <p:spPr bwMode="auto">
                <a:xfrm rot="-2159587">
                  <a:off x="1882" y="1207"/>
                  <a:ext cx="316" cy="231"/>
                </a:xfrm>
                <a:prstGeom prst="rect">
                  <a:avLst/>
                </a:prstGeom>
                <a:noFill/>
                <a:ln w="9525">
                  <a:noFill/>
                  <a:miter lim="800000"/>
                  <a:headEnd/>
                  <a:tailEnd/>
                </a:ln>
                <a:effectLst/>
              </p:spPr>
              <p:txBody>
                <a:bodyPr wrap="none">
                  <a:spAutoFit/>
                </a:bodyPr>
                <a:lstStyle/>
                <a:p>
                  <a:r>
                    <a:rPr lang="cs-CZ" sz="1800" b="0">
                      <a:solidFill>
                        <a:srgbClr val="FF0066"/>
                      </a:solidFill>
                    </a:rPr>
                    <a:t>3m</a:t>
                  </a:r>
                  <a:endParaRPr lang="en-US" sz="1800" b="0">
                    <a:solidFill>
                      <a:srgbClr val="FF0066"/>
                    </a:solidFill>
                  </a:endParaRPr>
                </a:p>
              </p:txBody>
            </p:sp>
            <p:sp>
              <p:nvSpPr>
                <p:cNvPr id="19" name="Text Box 59"/>
                <p:cNvSpPr txBox="1">
                  <a:spLocks noChangeArrowheads="1"/>
                </p:cNvSpPr>
                <p:nvPr/>
              </p:nvSpPr>
              <p:spPr bwMode="auto">
                <a:xfrm rot="1901465">
                  <a:off x="3334" y="1344"/>
                  <a:ext cx="316" cy="231"/>
                </a:xfrm>
                <a:prstGeom prst="rect">
                  <a:avLst/>
                </a:prstGeom>
                <a:noFill/>
                <a:ln w="9525">
                  <a:noFill/>
                  <a:miter lim="800000"/>
                  <a:headEnd/>
                  <a:tailEnd/>
                </a:ln>
                <a:effectLst/>
              </p:spPr>
              <p:txBody>
                <a:bodyPr wrap="none">
                  <a:spAutoFit/>
                </a:bodyPr>
                <a:lstStyle/>
                <a:p>
                  <a:r>
                    <a:rPr lang="cs-CZ" sz="1800" b="0">
                      <a:solidFill>
                        <a:srgbClr val="FF0066"/>
                      </a:solidFill>
                    </a:rPr>
                    <a:t>6m</a:t>
                  </a:r>
                  <a:endParaRPr lang="en-US" sz="1800" b="0">
                    <a:solidFill>
                      <a:srgbClr val="FF0066"/>
                    </a:solidFill>
                  </a:endParaRPr>
                </a:p>
              </p:txBody>
            </p:sp>
            <p:sp>
              <p:nvSpPr>
                <p:cNvPr id="20" name="Text Box 60"/>
                <p:cNvSpPr txBox="1">
                  <a:spLocks noChangeArrowheads="1"/>
                </p:cNvSpPr>
                <p:nvPr/>
              </p:nvSpPr>
              <p:spPr bwMode="auto">
                <a:xfrm>
                  <a:off x="3742" y="2428"/>
                  <a:ext cx="316" cy="231"/>
                </a:xfrm>
                <a:prstGeom prst="rect">
                  <a:avLst/>
                </a:prstGeom>
                <a:noFill/>
                <a:ln w="9525">
                  <a:noFill/>
                  <a:miter lim="800000"/>
                  <a:headEnd/>
                  <a:tailEnd/>
                </a:ln>
                <a:effectLst/>
              </p:spPr>
              <p:txBody>
                <a:bodyPr wrap="none">
                  <a:spAutoFit/>
                </a:bodyPr>
                <a:lstStyle/>
                <a:p>
                  <a:r>
                    <a:rPr lang="cs-CZ" sz="1800" b="0">
                      <a:solidFill>
                        <a:srgbClr val="FF0066"/>
                      </a:solidFill>
                    </a:rPr>
                    <a:t>5m</a:t>
                  </a:r>
                  <a:endParaRPr lang="en-US" sz="1800" b="0">
                    <a:solidFill>
                      <a:srgbClr val="FF0066"/>
                    </a:solidFill>
                  </a:endParaRPr>
                </a:p>
              </p:txBody>
            </p:sp>
            <p:sp>
              <p:nvSpPr>
                <p:cNvPr id="21" name="AutoShape 61"/>
                <p:cNvSpPr>
                  <a:spLocks noChangeArrowheads="1"/>
                </p:cNvSpPr>
                <p:nvPr/>
              </p:nvSpPr>
              <p:spPr bwMode="auto">
                <a:xfrm rot="2099932" flipH="1">
                  <a:off x="2269" y="2199"/>
                  <a:ext cx="384" cy="132"/>
                </a:xfrm>
                <a:prstGeom prst="parallelogram">
                  <a:avLst>
                    <a:gd name="adj" fmla="val 72727"/>
                  </a:avLst>
                </a:prstGeom>
                <a:solidFill>
                  <a:srgbClr val="FF0066"/>
                </a:solidFill>
                <a:ln w="9525">
                  <a:solidFill>
                    <a:schemeClr val="tx1"/>
                  </a:solidFill>
                  <a:miter lim="800000"/>
                  <a:headEnd/>
                  <a:tailEnd/>
                </a:ln>
                <a:effectLst/>
              </p:spPr>
              <p:txBody>
                <a:bodyPr wrap="none" anchor="ctr"/>
                <a:lstStyle/>
                <a:p>
                  <a:endParaRPr lang="en-US"/>
                </a:p>
              </p:txBody>
            </p:sp>
            <p:sp>
              <p:nvSpPr>
                <p:cNvPr id="22" name="AutoShape 62"/>
                <p:cNvSpPr>
                  <a:spLocks noChangeArrowheads="1"/>
                </p:cNvSpPr>
                <p:nvPr/>
              </p:nvSpPr>
              <p:spPr bwMode="auto">
                <a:xfrm rot="2099932" flipH="1">
                  <a:off x="2277" y="2907"/>
                  <a:ext cx="384" cy="132"/>
                </a:xfrm>
                <a:prstGeom prst="parallelogram">
                  <a:avLst>
                    <a:gd name="adj" fmla="val 72727"/>
                  </a:avLst>
                </a:prstGeom>
                <a:solidFill>
                  <a:srgbClr val="FF0066"/>
                </a:solidFill>
                <a:ln w="9525">
                  <a:solidFill>
                    <a:schemeClr val="tx1"/>
                  </a:solidFill>
                  <a:miter lim="800000"/>
                  <a:headEnd/>
                  <a:tailEnd/>
                </a:ln>
                <a:effectLst/>
              </p:spPr>
              <p:txBody>
                <a:bodyPr wrap="none" anchor="ctr"/>
                <a:lstStyle/>
                <a:p>
                  <a:endParaRPr lang="en-US"/>
                </a:p>
              </p:txBody>
            </p:sp>
          </p:grpSp>
          <p:sp>
            <p:nvSpPr>
              <p:cNvPr id="12" name="Text Box 63"/>
              <p:cNvSpPr txBox="1">
                <a:spLocks noChangeArrowheads="1"/>
              </p:cNvSpPr>
              <p:nvPr/>
            </p:nvSpPr>
            <p:spPr bwMode="auto">
              <a:xfrm>
                <a:off x="1474" y="2024"/>
                <a:ext cx="772" cy="737"/>
              </a:xfrm>
              <a:prstGeom prst="rect">
                <a:avLst/>
              </a:prstGeom>
              <a:noFill/>
              <a:ln w="9525">
                <a:noFill/>
                <a:miter lim="800000"/>
                <a:headEnd/>
                <a:tailEnd/>
              </a:ln>
              <a:effectLst/>
            </p:spPr>
            <p:txBody>
              <a:bodyPr>
                <a:spAutoFit/>
              </a:bodyPr>
              <a:lstStyle/>
              <a:p>
                <a:r>
                  <a:rPr lang="cs-CZ" sz="1800" b="0" dirty="0" err="1">
                    <a:solidFill>
                      <a:srgbClr val="0000FF"/>
                    </a:solidFill>
                  </a:rPr>
                  <a:t>CsI</a:t>
                </a:r>
                <a:endParaRPr lang="cs-CZ" sz="1800" b="0" dirty="0">
                  <a:solidFill>
                    <a:srgbClr val="0000FF"/>
                  </a:solidFill>
                </a:endParaRPr>
              </a:p>
              <a:p>
                <a:r>
                  <a:rPr lang="cs-CZ" sz="1600" b="0" dirty="0">
                    <a:solidFill>
                      <a:srgbClr val="FF0066"/>
                    </a:solidFill>
                  </a:rPr>
                  <a:t>MAPMT</a:t>
                </a:r>
              </a:p>
              <a:p>
                <a:r>
                  <a:rPr lang="cs-CZ" sz="1200" b="0" dirty="0" err="1"/>
                  <a:t>detectors</a:t>
                </a:r>
                <a:endParaRPr lang="en-US" sz="1200" b="0" dirty="0"/>
              </a:p>
            </p:txBody>
          </p:sp>
          <p:sp>
            <p:nvSpPr>
              <p:cNvPr id="13" name="Text Box 64"/>
              <p:cNvSpPr txBox="1">
                <a:spLocks noChangeArrowheads="1"/>
              </p:cNvSpPr>
              <p:nvPr/>
            </p:nvSpPr>
            <p:spPr bwMode="auto">
              <a:xfrm>
                <a:off x="1506" y="2806"/>
                <a:ext cx="807" cy="231"/>
              </a:xfrm>
              <a:prstGeom prst="rect">
                <a:avLst/>
              </a:prstGeom>
              <a:noFill/>
              <a:ln w="9525">
                <a:noFill/>
                <a:miter lim="800000"/>
                <a:headEnd/>
                <a:tailEnd/>
              </a:ln>
              <a:effectLst/>
            </p:spPr>
            <p:txBody>
              <a:bodyPr>
                <a:spAutoFit/>
              </a:bodyPr>
              <a:lstStyle/>
              <a:p>
                <a:pPr>
                  <a:spcBef>
                    <a:spcPct val="50000"/>
                  </a:spcBef>
                </a:pPr>
                <a:r>
                  <a:rPr lang="cs-CZ" sz="1800" b="0" dirty="0">
                    <a:solidFill>
                      <a:srgbClr val="339966"/>
                    </a:solidFill>
                  </a:rPr>
                  <a:t>C</a:t>
                </a:r>
                <a:r>
                  <a:rPr lang="cs-CZ" sz="1800" b="0" baseline="-25000" dirty="0">
                    <a:solidFill>
                      <a:srgbClr val="339966"/>
                    </a:solidFill>
                  </a:rPr>
                  <a:t>4</a:t>
                </a:r>
                <a:r>
                  <a:rPr lang="cs-CZ" sz="1800" b="0" dirty="0">
                    <a:solidFill>
                      <a:srgbClr val="339966"/>
                    </a:solidFill>
                  </a:rPr>
                  <a:t>F</a:t>
                </a:r>
                <a:r>
                  <a:rPr lang="cs-CZ" sz="1800" b="0" baseline="-25000" dirty="0">
                    <a:solidFill>
                      <a:srgbClr val="339966"/>
                    </a:solidFill>
                  </a:rPr>
                  <a:t>10</a:t>
                </a:r>
                <a:r>
                  <a:rPr lang="cs-CZ" sz="1800" b="0" dirty="0">
                    <a:solidFill>
                      <a:srgbClr val="339966"/>
                    </a:solidFill>
                  </a:rPr>
                  <a:t> </a:t>
                </a:r>
                <a:r>
                  <a:rPr lang="cs-CZ" sz="1800" b="0" dirty="0" err="1">
                    <a:solidFill>
                      <a:srgbClr val="339966"/>
                    </a:solidFill>
                  </a:rPr>
                  <a:t>gas</a:t>
                </a:r>
                <a:endParaRPr lang="en-US" sz="1800" b="0" dirty="0">
                  <a:solidFill>
                    <a:srgbClr val="339966"/>
                  </a:solidFill>
                </a:endParaRPr>
              </a:p>
            </p:txBody>
          </p:sp>
        </p:grpSp>
        <p:sp>
          <p:nvSpPr>
            <p:cNvPr id="9" name="Line 65"/>
            <p:cNvSpPr>
              <a:spLocks noChangeShapeType="1"/>
            </p:cNvSpPr>
            <p:nvPr/>
          </p:nvSpPr>
          <p:spPr bwMode="auto">
            <a:xfrm>
              <a:off x="1818" y="2139"/>
              <a:ext cx="363" cy="0"/>
            </a:xfrm>
            <a:prstGeom prst="line">
              <a:avLst/>
            </a:prstGeom>
            <a:noFill/>
            <a:ln w="28575">
              <a:solidFill>
                <a:srgbClr val="0033CC"/>
              </a:solidFill>
              <a:round/>
              <a:headEnd/>
              <a:tailEnd type="triangle" w="med" len="med"/>
            </a:ln>
            <a:effectLst/>
          </p:spPr>
          <p:txBody>
            <a:bodyPr/>
            <a:lstStyle/>
            <a:p>
              <a:endParaRPr lang="en-US"/>
            </a:p>
          </p:txBody>
        </p:sp>
        <p:sp>
          <p:nvSpPr>
            <p:cNvPr id="10" name="Line 66"/>
            <p:cNvSpPr>
              <a:spLocks noChangeShapeType="1"/>
            </p:cNvSpPr>
            <p:nvPr/>
          </p:nvSpPr>
          <p:spPr bwMode="auto">
            <a:xfrm>
              <a:off x="2063" y="2387"/>
              <a:ext cx="363" cy="0"/>
            </a:xfrm>
            <a:prstGeom prst="line">
              <a:avLst/>
            </a:prstGeom>
            <a:noFill/>
            <a:ln w="28575">
              <a:solidFill>
                <a:srgbClr val="FF0066"/>
              </a:solidFill>
              <a:round/>
              <a:headEnd/>
              <a:tailEnd type="triangle" w="med" len="med"/>
            </a:ln>
            <a:effectLst/>
          </p:spPr>
          <p:txBody>
            <a:bodyPr/>
            <a:lstStyle/>
            <a:p>
              <a:endParaRPr lang="en-US"/>
            </a:p>
          </p:txBody>
        </p:sp>
      </p:grpSp>
      <p:pic>
        <p:nvPicPr>
          <p:cNvPr id="23" name="Obrázek 22"/>
          <p:cNvPicPr>
            <a:picLocks noChangeAspect="1"/>
          </p:cNvPicPr>
          <p:nvPr/>
        </p:nvPicPr>
        <p:blipFill>
          <a:blip r:embed="rId3"/>
          <a:stretch>
            <a:fillRect/>
          </a:stretch>
        </p:blipFill>
        <p:spPr>
          <a:xfrm>
            <a:off x="1383207" y="3162249"/>
            <a:ext cx="1895423" cy="2424490"/>
          </a:xfrm>
          <a:prstGeom prst="rect">
            <a:avLst/>
          </a:prstGeom>
        </p:spPr>
      </p:pic>
      <p:sp>
        <p:nvSpPr>
          <p:cNvPr id="24" name="TextovéPole 23"/>
          <p:cNvSpPr txBox="1"/>
          <p:nvPr/>
        </p:nvSpPr>
        <p:spPr>
          <a:xfrm flipH="1">
            <a:off x="696465" y="5451668"/>
            <a:ext cx="3268906" cy="861774"/>
          </a:xfrm>
          <a:prstGeom prst="rect">
            <a:avLst/>
          </a:prstGeom>
          <a:noFill/>
        </p:spPr>
        <p:txBody>
          <a:bodyPr wrap="square" rtlCol="0">
            <a:spAutoFit/>
          </a:bodyPr>
          <a:lstStyle/>
          <a:p>
            <a:r>
              <a:rPr lang="en-US" dirty="0"/>
              <a:t>T</a:t>
            </a:r>
            <a:r>
              <a:rPr lang="en-US" sz="1600" dirty="0"/>
              <a:t>he HERA B </a:t>
            </a:r>
            <a:r>
              <a:rPr lang="en-US" sz="1600" dirty="0" smtClean="0"/>
              <a:t>RICH system </a:t>
            </a:r>
            <a:r>
              <a:rPr lang="en-US" sz="1600" dirty="0"/>
              <a:t>was using injection molded aspheric acrylic lenses </a:t>
            </a:r>
          </a:p>
        </p:txBody>
      </p:sp>
      <p:sp>
        <p:nvSpPr>
          <p:cNvPr id="25" name="TextovéPole 24"/>
          <p:cNvSpPr txBox="1"/>
          <p:nvPr/>
        </p:nvSpPr>
        <p:spPr>
          <a:xfrm>
            <a:off x="5514555" y="5628827"/>
            <a:ext cx="3024336" cy="369332"/>
          </a:xfrm>
          <a:prstGeom prst="rect">
            <a:avLst/>
          </a:prstGeom>
          <a:noFill/>
        </p:spPr>
        <p:txBody>
          <a:bodyPr wrap="square" rtlCol="0">
            <a:spAutoFit/>
          </a:bodyPr>
          <a:lstStyle/>
          <a:p>
            <a:r>
              <a:rPr lang="en-US" dirty="0" smtClean="0"/>
              <a:t>COMPASS RICH-1 upgrade</a:t>
            </a:r>
            <a:endParaRPr lang="en-US" dirty="0"/>
          </a:p>
        </p:txBody>
      </p:sp>
    </p:spTree>
    <p:extLst>
      <p:ext uri="{BB962C8B-B14F-4D97-AF65-F5344CB8AC3E}">
        <p14:creationId xmlns:p14="http://schemas.microsoft.com/office/powerpoint/2010/main" val="3518402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A"/>
          <p:cNvPicPr>
            <a:picLocks noChangeAspect="1" noChangeArrowheads="1"/>
          </p:cNvPicPr>
          <p:nvPr/>
        </p:nvPicPr>
        <p:blipFill>
          <a:blip r:embed="rId3" cstate="print"/>
          <a:srcRect/>
          <a:stretch>
            <a:fillRect/>
          </a:stretch>
        </p:blipFill>
        <p:spPr>
          <a:xfrm>
            <a:off x="3029203" y="2203944"/>
            <a:ext cx="6297420" cy="3341791"/>
          </a:xfrm>
          <a:prstGeom prst="rect">
            <a:avLst/>
          </a:prstGeom>
          <a:noFill/>
        </p:spPr>
      </p:pic>
      <p:sp>
        <p:nvSpPr>
          <p:cNvPr id="24" name="Zástupný symbol pro datum 3"/>
          <p:cNvSpPr>
            <a:spLocks noGrp="1"/>
          </p:cNvSpPr>
          <p:nvPr>
            <p:ph type="dt" sz="half" idx="10"/>
          </p:nvPr>
        </p:nvSpPr>
        <p:spPr/>
        <p:txBody>
          <a:bodyPr/>
          <a:lstStyle/>
          <a:p>
            <a:fld id="{1FE565FD-E149-4CE1-9388-F1CDE5BAB1CE}" type="datetime4">
              <a:rPr lang="en-US" smtClean="0"/>
              <a:t>August 3, 2018</a:t>
            </a:fld>
            <a:endParaRPr lang="en-US"/>
          </a:p>
        </p:txBody>
      </p:sp>
      <p:sp>
        <p:nvSpPr>
          <p:cNvPr id="25" name="Zástupný symbol pro zápatí 4"/>
          <p:cNvSpPr>
            <a:spLocks noGrp="1"/>
          </p:cNvSpPr>
          <p:nvPr>
            <p:ph type="ftr" sz="quarter" idx="11"/>
          </p:nvPr>
        </p:nvSpPr>
        <p:spPr/>
        <p:txBody>
          <a:bodyPr/>
          <a:lstStyle/>
          <a:p>
            <a:r>
              <a:rPr lang="en-US" smtClean="0"/>
              <a:t>RICH 2018</a:t>
            </a:r>
            <a:endParaRPr lang="en-US"/>
          </a:p>
        </p:txBody>
      </p:sp>
      <p:sp>
        <p:nvSpPr>
          <p:cNvPr id="26" name="Zástupný symbol pro číslo snímku 5"/>
          <p:cNvSpPr>
            <a:spLocks noGrp="1"/>
          </p:cNvSpPr>
          <p:nvPr>
            <p:ph type="sldNum" sz="quarter" idx="12"/>
          </p:nvPr>
        </p:nvSpPr>
        <p:spPr/>
        <p:txBody>
          <a:bodyPr>
            <a:normAutofit fontScale="85000" lnSpcReduction="20000"/>
          </a:bodyPr>
          <a:lstStyle/>
          <a:p>
            <a:fld id="{609BE763-CED4-4E92-AA78-764E11CC3229}" type="slidenum">
              <a:rPr lang="en-US"/>
              <a:pPr/>
              <a:t>43</a:t>
            </a:fld>
            <a:endParaRPr lang="en-US"/>
          </a:p>
        </p:txBody>
      </p:sp>
      <p:sp>
        <p:nvSpPr>
          <p:cNvPr id="181250" name="Rectangle 2"/>
          <p:cNvSpPr>
            <a:spLocks noGrp="1" noChangeArrowheads="1"/>
          </p:cNvSpPr>
          <p:nvPr>
            <p:ph type="title"/>
          </p:nvPr>
        </p:nvSpPr>
        <p:spPr>
          <a:xfrm>
            <a:off x="758079" y="61921"/>
            <a:ext cx="8229600" cy="1143000"/>
          </a:xfrm>
        </p:spPr>
        <p:txBody>
          <a:bodyPr>
            <a:normAutofit fontScale="90000"/>
          </a:bodyPr>
          <a:lstStyle/>
          <a:p>
            <a:pPr algn="l"/>
            <a:r>
              <a:rPr lang="en-US" sz="3600" dirty="0"/>
              <a:t>Optical </a:t>
            </a:r>
            <a:r>
              <a:rPr lang="cs-CZ" sz="3600" dirty="0" err="1"/>
              <a:t>photon</a:t>
            </a:r>
            <a:r>
              <a:rPr lang="cs-CZ" sz="3600" dirty="0"/>
              <a:t> </a:t>
            </a:r>
            <a:r>
              <a:rPr lang="en-US" sz="3600" dirty="0"/>
              <a:t>collection </a:t>
            </a:r>
            <a:r>
              <a:rPr lang="en-US" sz="3600" dirty="0" smtClean="0"/>
              <a:t>system for COMPASS RICH-1 upgrade</a:t>
            </a:r>
            <a:endParaRPr lang="cs-CZ" sz="3600" dirty="0"/>
          </a:p>
        </p:txBody>
      </p:sp>
      <p:sp>
        <p:nvSpPr>
          <p:cNvPr id="181275" name="Rectangle 27"/>
          <p:cNvSpPr>
            <a:spLocks noGrp="1" noChangeArrowheads="1"/>
          </p:cNvSpPr>
          <p:nvPr>
            <p:ph type="body" idx="1"/>
          </p:nvPr>
        </p:nvSpPr>
        <p:spPr>
          <a:xfrm>
            <a:off x="3393964" y="1492680"/>
            <a:ext cx="6148055" cy="644525"/>
          </a:xfrm>
        </p:spPr>
        <p:txBody>
          <a:bodyPr>
            <a:noAutofit/>
          </a:bodyPr>
          <a:lstStyle/>
          <a:p>
            <a:pPr>
              <a:buFontTx/>
              <a:buNone/>
            </a:pPr>
            <a:r>
              <a:rPr lang="en-US" sz="2000" dirty="0">
                <a:solidFill>
                  <a:srgbClr val="002060"/>
                </a:solidFill>
              </a:rPr>
              <a:t>Field lens</a:t>
            </a:r>
            <a:r>
              <a:rPr lang="cs-CZ" sz="2000" dirty="0">
                <a:solidFill>
                  <a:srgbClr val="002060"/>
                </a:solidFill>
              </a:rPr>
              <a:t>es</a:t>
            </a:r>
            <a:r>
              <a:rPr lang="en-US" sz="2000" dirty="0">
                <a:solidFill>
                  <a:srgbClr val="002060"/>
                </a:solidFill>
              </a:rPr>
              <a:t> are placed in the RICH </a:t>
            </a:r>
            <a:r>
              <a:rPr lang="en-US" sz="2000" dirty="0" smtClean="0">
                <a:solidFill>
                  <a:srgbClr val="002060"/>
                </a:solidFill>
              </a:rPr>
              <a:t>mirror </a:t>
            </a:r>
            <a:r>
              <a:rPr lang="en-US" sz="2000" dirty="0">
                <a:solidFill>
                  <a:srgbClr val="002060"/>
                </a:solidFill>
              </a:rPr>
              <a:t>focal plane (instead </a:t>
            </a:r>
            <a:r>
              <a:rPr lang="en-US" sz="2000" dirty="0" err="1">
                <a:solidFill>
                  <a:srgbClr val="002060"/>
                </a:solidFill>
              </a:rPr>
              <a:t>CsI</a:t>
            </a:r>
            <a:r>
              <a:rPr lang="en-US" sz="2000" dirty="0">
                <a:solidFill>
                  <a:srgbClr val="002060"/>
                </a:solidFill>
              </a:rPr>
              <a:t> detectors)</a:t>
            </a:r>
          </a:p>
        </p:txBody>
      </p:sp>
      <p:sp>
        <p:nvSpPr>
          <p:cNvPr id="181251" name="Rectangle 3"/>
          <p:cNvSpPr>
            <a:spLocks noChangeArrowheads="1"/>
          </p:cNvSpPr>
          <p:nvPr/>
        </p:nvSpPr>
        <p:spPr bwMode="auto">
          <a:xfrm>
            <a:off x="3182938" y="3055938"/>
            <a:ext cx="177800" cy="195262"/>
          </a:xfrm>
          <a:prstGeom prst="rect">
            <a:avLst/>
          </a:prstGeom>
          <a:noFill/>
          <a:ln w="9525">
            <a:solidFill>
              <a:srgbClr val="000000"/>
            </a:solidFill>
            <a:miter lim="800000"/>
            <a:headEnd/>
            <a:tailEnd/>
          </a:ln>
        </p:spPr>
        <p:txBody>
          <a:bodyPr/>
          <a:lstStyle/>
          <a:p>
            <a:endParaRPr lang="en-US"/>
          </a:p>
        </p:txBody>
      </p:sp>
      <p:grpSp>
        <p:nvGrpSpPr>
          <p:cNvPr id="181254" name="Group 6"/>
          <p:cNvGrpSpPr>
            <a:grpSpLocks/>
          </p:cNvGrpSpPr>
          <p:nvPr/>
        </p:nvGrpSpPr>
        <p:grpSpPr bwMode="auto">
          <a:xfrm>
            <a:off x="3131840" y="2132304"/>
            <a:ext cx="5855839" cy="3120659"/>
            <a:chOff x="1373" y="1376"/>
            <a:chExt cx="2430" cy="1710"/>
          </a:xfrm>
        </p:grpSpPr>
        <p:sp>
          <p:nvSpPr>
            <p:cNvPr id="181255" name="Line 7"/>
            <p:cNvSpPr>
              <a:spLocks noChangeShapeType="1"/>
            </p:cNvSpPr>
            <p:nvPr/>
          </p:nvSpPr>
          <p:spPr bwMode="auto">
            <a:xfrm>
              <a:off x="1734" y="1935"/>
              <a:ext cx="205" cy="395"/>
            </a:xfrm>
            <a:prstGeom prst="line">
              <a:avLst/>
            </a:prstGeom>
            <a:noFill/>
            <a:ln w="9525">
              <a:solidFill>
                <a:srgbClr val="000000"/>
              </a:solidFill>
              <a:round/>
              <a:headEnd/>
              <a:tailEnd type="triangle" w="med" len="med"/>
            </a:ln>
          </p:spPr>
          <p:txBody>
            <a:bodyPr/>
            <a:lstStyle/>
            <a:p>
              <a:endParaRPr lang="en-US"/>
            </a:p>
          </p:txBody>
        </p:sp>
        <p:sp>
          <p:nvSpPr>
            <p:cNvPr id="181256" name="Text Box 8"/>
            <p:cNvSpPr txBox="1">
              <a:spLocks noChangeArrowheads="1"/>
            </p:cNvSpPr>
            <p:nvPr/>
          </p:nvSpPr>
          <p:spPr bwMode="auto">
            <a:xfrm>
              <a:off x="1656" y="1461"/>
              <a:ext cx="566" cy="343"/>
            </a:xfrm>
            <a:prstGeom prst="rect">
              <a:avLst/>
            </a:prstGeom>
            <a:noFill/>
            <a:ln w="9525">
              <a:noFill/>
              <a:miter lim="800000"/>
              <a:headEnd/>
              <a:tailEnd/>
            </a:ln>
          </p:spPr>
          <p:txBody>
            <a:bodyPr lIns="18000" tIns="0" rIns="18000" bIns="0"/>
            <a:lstStyle/>
            <a:p>
              <a:pPr algn="ctr"/>
              <a:r>
                <a:rPr lang="en-US" sz="2000" dirty="0">
                  <a:solidFill>
                    <a:srgbClr val="F1ED37"/>
                  </a:solidFill>
                  <a:latin typeface="Comic Sans MS" pitchFamily="66" charset="0"/>
                  <a:cs typeface="Times New Roman" pitchFamily="18" charset="0"/>
                </a:rPr>
                <a:t>PMT window</a:t>
              </a:r>
              <a:endParaRPr lang="en-US" sz="2000" dirty="0">
                <a:solidFill>
                  <a:srgbClr val="F1ED37"/>
                </a:solidFill>
                <a:latin typeface="Comic Sans MS" pitchFamily="66" charset="0"/>
              </a:endParaRPr>
            </a:p>
          </p:txBody>
        </p:sp>
        <p:sp>
          <p:nvSpPr>
            <p:cNvPr id="181257" name="Text Box 9"/>
            <p:cNvSpPr txBox="1">
              <a:spLocks noChangeArrowheads="1"/>
            </p:cNvSpPr>
            <p:nvPr/>
          </p:nvSpPr>
          <p:spPr bwMode="auto">
            <a:xfrm>
              <a:off x="2144" y="1455"/>
              <a:ext cx="737" cy="343"/>
            </a:xfrm>
            <a:prstGeom prst="rect">
              <a:avLst/>
            </a:prstGeom>
            <a:noFill/>
            <a:ln w="9525">
              <a:noFill/>
              <a:miter lim="800000"/>
              <a:headEnd/>
              <a:tailEnd/>
            </a:ln>
          </p:spPr>
          <p:txBody>
            <a:bodyPr lIns="18000" tIns="0" rIns="18000" bIns="0"/>
            <a:lstStyle/>
            <a:p>
              <a:pPr algn="ctr"/>
              <a:r>
                <a:rPr lang="en-US" sz="2000" b="0" dirty="0" err="1">
                  <a:solidFill>
                    <a:srgbClr val="F1ED37"/>
                  </a:solidFill>
                  <a:latin typeface="Comic Sans MS" pitchFamily="66" charset="0"/>
                  <a:cs typeface="Times New Roman" pitchFamily="18" charset="0"/>
                </a:rPr>
                <a:t>Condensor</a:t>
              </a:r>
              <a:r>
                <a:rPr lang="en-US" sz="2000" b="0" dirty="0">
                  <a:solidFill>
                    <a:srgbClr val="F1ED37"/>
                  </a:solidFill>
                  <a:latin typeface="Comic Sans MS" pitchFamily="66" charset="0"/>
                  <a:cs typeface="Times New Roman" pitchFamily="18" charset="0"/>
                </a:rPr>
                <a:t> lens</a:t>
              </a:r>
              <a:endParaRPr lang="en-US" sz="2000" b="0" dirty="0">
                <a:solidFill>
                  <a:srgbClr val="F1ED37"/>
                </a:solidFill>
                <a:latin typeface="Comic Sans MS" pitchFamily="66" charset="0"/>
              </a:endParaRPr>
            </a:p>
          </p:txBody>
        </p:sp>
        <p:sp>
          <p:nvSpPr>
            <p:cNvPr id="181258" name="Line 10"/>
            <p:cNvSpPr>
              <a:spLocks noChangeShapeType="1"/>
            </p:cNvSpPr>
            <p:nvPr/>
          </p:nvSpPr>
          <p:spPr bwMode="auto">
            <a:xfrm flipH="1">
              <a:off x="2486" y="1696"/>
              <a:ext cx="52" cy="515"/>
            </a:xfrm>
            <a:prstGeom prst="line">
              <a:avLst/>
            </a:prstGeom>
            <a:noFill/>
            <a:ln w="9525">
              <a:solidFill>
                <a:srgbClr val="000000"/>
              </a:solidFill>
              <a:round/>
              <a:headEnd/>
              <a:tailEnd type="triangle" w="med" len="med"/>
            </a:ln>
          </p:spPr>
          <p:txBody>
            <a:bodyPr/>
            <a:lstStyle/>
            <a:p>
              <a:endParaRPr lang="en-US"/>
            </a:p>
          </p:txBody>
        </p:sp>
        <p:sp>
          <p:nvSpPr>
            <p:cNvPr id="181259" name="Text Box 11"/>
            <p:cNvSpPr txBox="1">
              <a:spLocks noChangeArrowheads="1"/>
            </p:cNvSpPr>
            <p:nvPr/>
          </p:nvSpPr>
          <p:spPr bwMode="auto">
            <a:xfrm>
              <a:off x="2930" y="1376"/>
              <a:ext cx="873" cy="276"/>
            </a:xfrm>
            <a:prstGeom prst="rect">
              <a:avLst/>
            </a:prstGeom>
            <a:noFill/>
            <a:ln w="9525">
              <a:noFill/>
              <a:miter lim="800000"/>
              <a:headEnd/>
              <a:tailEnd/>
            </a:ln>
          </p:spPr>
          <p:txBody>
            <a:bodyPr lIns="18000" tIns="0" rIns="18000" bIns="0"/>
            <a:lstStyle/>
            <a:p>
              <a:pPr algn="ctr"/>
              <a:r>
                <a:rPr lang="en-US" sz="2400" b="0" dirty="0">
                  <a:solidFill>
                    <a:srgbClr val="F1ED37"/>
                  </a:solidFill>
                  <a:cs typeface="Times New Roman" pitchFamily="18" charset="0"/>
                </a:rPr>
                <a:t>Field lens square </a:t>
              </a:r>
              <a:r>
                <a:rPr lang="en-US" sz="2400" b="0" dirty="0" smtClean="0">
                  <a:solidFill>
                    <a:srgbClr val="F1ED37"/>
                  </a:solidFill>
                  <a:cs typeface="Times New Roman" pitchFamily="18" charset="0"/>
                </a:rPr>
                <a:t>aperture</a:t>
              </a:r>
              <a:endParaRPr lang="en-US" sz="2400" b="0" dirty="0">
                <a:solidFill>
                  <a:srgbClr val="F1ED37"/>
                </a:solidFill>
              </a:endParaRPr>
            </a:p>
          </p:txBody>
        </p:sp>
        <p:sp>
          <p:nvSpPr>
            <p:cNvPr id="181260" name="Line 12"/>
            <p:cNvSpPr>
              <a:spLocks noChangeShapeType="1"/>
            </p:cNvSpPr>
            <p:nvPr/>
          </p:nvSpPr>
          <p:spPr bwMode="auto">
            <a:xfrm flipH="1">
              <a:off x="3378" y="1591"/>
              <a:ext cx="34" cy="379"/>
            </a:xfrm>
            <a:prstGeom prst="line">
              <a:avLst/>
            </a:prstGeom>
            <a:noFill/>
            <a:ln w="9525">
              <a:solidFill>
                <a:srgbClr val="000000"/>
              </a:solidFill>
              <a:round/>
              <a:headEnd/>
              <a:tailEnd type="triangle" w="med" len="med"/>
            </a:ln>
          </p:spPr>
          <p:txBody>
            <a:bodyPr/>
            <a:lstStyle/>
            <a:p>
              <a:endParaRPr lang="en-US"/>
            </a:p>
          </p:txBody>
        </p:sp>
        <p:sp>
          <p:nvSpPr>
            <p:cNvPr id="181261" name="Text Box 13"/>
            <p:cNvSpPr txBox="1">
              <a:spLocks noChangeArrowheads="1"/>
            </p:cNvSpPr>
            <p:nvPr/>
          </p:nvSpPr>
          <p:spPr bwMode="auto">
            <a:xfrm>
              <a:off x="1373" y="2743"/>
              <a:ext cx="445" cy="343"/>
            </a:xfrm>
            <a:prstGeom prst="rect">
              <a:avLst/>
            </a:prstGeom>
            <a:noFill/>
            <a:ln w="9525">
              <a:noFill/>
              <a:miter lim="800000"/>
              <a:headEnd/>
              <a:tailEnd/>
            </a:ln>
          </p:spPr>
          <p:txBody>
            <a:bodyPr lIns="18000" tIns="0" rIns="18000" bIns="0"/>
            <a:lstStyle/>
            <a:p>
              <a:pPr algn="ctr"/>
              <a:r>
                <a:rPr lang="en-US" sz="2000" b="0" dirty="0">
                  <a:solidFill>
                    <a:srgbClr val="F1ED37"/>
                  </a:solidFill>
                  <a:latin typeface="Comic Sans MS" pitchFamily="66" charset="0"/>
                  <a:cs typeface="Times New Roman" pitchFamily="18" charset="0"/>
                </a:rPr>
                <a:t>Aimed pixel</a:t>
              </a:r>
              <a:endParaRPr lang="en-US" sz="2000" b="0" dirty="0">
                <a:solidFill>
                  <a:srgbClr val="F1ED37"/>
                </a:solidFill>
                <a:latin typeface="Comic Sans MS" pitchFamily="66" charset="0"/>
              </a:endParaRPr>
            </a:p>
          </p:txBody>
        </p:sp>
        <p:sp>
          <p:nvSpPr>
            <p:cNvPr id="181262" name="Line 14"/>
            <p:cNvSpPr>
              <a:spLocks noChangeShapeType="1"/>
            </p:cNvSpPr>
            <p:nvPr/>
          </p:nvSpPr>
          <p:spPr bwMode="auto">
            <a:xfrm flipV="1">
              <a:off x="1613" y="2588"/>
              <a:ext cx="463" cy="119"/>
            </a:xfrm>
            <a:prstGeom prst="line">
              <a:avLst/>
            </a:prstGeom>
            <a:noFill/>
            <a:ln w="9525">
              <a:solidFill>
                <a:srgbClr val="000000"/>
              </a:solidFill>
              <a:round/>
              <a:headEnd/>
              <a:tailEnd type="triangle" w="med" len="med"/>
            </a:ln>
          </p:spPr>
          <p:txBody>
            <a:bodyPr/>
            <a:lstStyle/>
            <a:p>
              <a:endParaRPr lang="en-US"/>
            </a:p>
          </p:txBody>
        </p:sp>
        <p:sp>
          <p:nvSpPr>
            <p:cNvPr id="181263" name="Text Box 15"/>
            <p:cNvSpPr txBox="1">
              <a:spLocks noChangeArrowheads="1"/>
            </p:cNvSpPr>
            <p:nvPr/>
          </p:nvSpPr>
          <p:spPr bwMode="auto">
            <a:xfrm>
              <a:off x="2513" y="2693"/>
              <a:ext cx="599" cy="344"/>
            </a:xfrm>
            <a:prstGeom prst="rect">
              <a:avLst/>
            </a:prstGeom>
            <a:noFill/>
            <a:ln w="9525">
              <a:noFill/>
              <a:miter lim="800000"/>
              <a:headEnd/>
              <a:tailEnd/>
            </a:ln>
          </p:spPr>
          <p:txBody>
            <a:bodyPr lIns="18000" tIns="0" rIns="18000" bIns="0"/>
            <a:lstStyle/>
            <a:p>
              <a:pPr algn="ctr"/>
              <a:r>
                <a:rPr lang="en-US" sz="2000" b="0" dirty="0">
                  <a:solidFill>
                    <a:srgbClr val="F1ED37"/>
                  </a:solidFill>
                  <a:latin typeface="Comic Sans MS" pitchFamily="66" charset="0"/>
                  <a:cs typeface="Times New Roman" pitchFamily="18" charset="0"/>
                </a:rPr>
                <a:t>Target area</a:t>
              </a:r>
              <a:endParaRPr lang="en-US" sz="2000" b="0" dirty="0">
                <a:solidFill>
                  <a:srgbClr val="F1ED37"/>
                </a:solidFill>
                <a:latin typeface="Comic Sans MS" pitchFamily="66" charset="0"/>
              </a:endParaRPr>
            </a:p>
          </p:txBody>
        </p:sp>
        <p:sp>
          <p:nvSpPr>
            <p:cNvPr id="181264" name="Line 16"/>
            <p:cNvSpPr>
              <a:spLocks noChangeShapeType="1"/>
            </p:cNvSpPr>
            <p:nvPr/>
          </p:nvSpPr>
          <p:spPr bwMode="auto">
            <a:xfrm flipV="1">
              <a:off x="2710" y="2330"/>
              <a:ext cx="428" cy="653"/>
            </a:xfrm>
            <a:prstGeom prst="line">
              <a:avLst/>
            </a:prstGeom>
            <a:noFill/>
            <a:ln w="9525">
              <a:solidFill>
                <a:srgbClr val="000000"/>
              </a:solidFill>
              <a:round/>
              <a:headEnd/>
              <a:tailEnd type="triangle" w="med" len="med"/>
            </a:ln>
          </p:spPr>
          <p:txBody>
            <a:bodyPr/>
            <a:lstStyle/>
            <a:p>
              <a:endParaRPr lang="en-US"/>
            </a:p>
          </p:txBody>
        </p:sp>
      </p:grpSp>
      <p:sp>
        <p:nvSpPr>
          <p:cNvPr id="181265" name="Rectangle 17"/>
          <p:cNvSpPr>
            <a:spLocks noChangeArrowheads="1"/>
          </p:cNvSpPr>
          <p:nvPr/>
        </p:nvSpPr>
        <p:spPr bwMode="auto">
          <a:xfrm>
            <a:off x="0" y="2201863"/>
            <a:ext cx="9144000" cy="0"/>
          </a:xfrm>
          <a:prstGeom prst="rect">
            <a:avLst/>
          </a:prstGeom>
          <a:noFill/>
          <a:ln w="9525">
            <a:noFill/>
            <a:miter lim="800000"/>
            <a:headEnd/>
            <a:tailEnd/>
          </a:ln>
          <a:effectLst/>
        </p:spPr>
        <p:txBody>
          <a:bodyPr wrap="none" anchor="ctr">
            <a:spAutoFit/>
          </a:bodyPr>
          <a:lstStyle/>
          <a:p>
            <a:endParaRPr lang="en-US"/>
          </a:p>
        </p:txBody>
      </p:sp>
      <p:sp>
        <p:nvSpPr>
          <p:cNvPr id="181266" name="Rectangle 18"/>
          <p:cNvSpPr>
            <a:spLocks noChangeArrowheads="1"/>
          </p:cNvSpPr>
          <p:nvPr/>
        </p:nvSpPr>
        <p:spPr bwMode="auto">
          <a:xfrm>
            <a:off x="0" y="2201863"/>
            <a:ext cx="9144000" cy="0"/>
          </a:xfrm>
          <a:prstGeom prst="rect">
            <a:avLst/>
          </a:prstGeom>
          <a:noFill/>
          <a:ln w="9525">
            <a:noFill/>
            <a:miter lim="800000"/>
            <a:headEnd/>
            <a:tailEnd/>
          </a:ln>
          <a:effectLst/>
        </p:spPr>
        <p:txBody>
          <a:bodyPr wrap="none" anchor="ctr">
            <a:spAutoFit/>
          </a:bodyPr>
          <a:lstStyle/>
          <a:p>
            <a:endParaRPr lang="en-US"/>
          </a:p>
        </p:txBody>
      </p:sp>
      <p:pic>
        <p:nvPicPr>
          <p:cNvPr id="181270" name="Picture 22"/>
          <p:cNvPicPr>
            <a:picLocks noGrp="1" noChangeAspect="1" noChangeArrowheads="1"/>
          </p:cNvPicPr>
          <p:nvPr>
            <p:ph sz="quarter" idx="4294967295"/>
          </p:nvPr>
        </p:nvPicPr>
        <p:blipFill>
          <a:blip r:embed="rId4" cstate="print"/>
          <a:srcRect/>
          <a:stretch>
            <a:fillRect/>
          </a:stretch>
        </p:blipFill>
        <p:spPr>
          <a:xfrm>
            <a:off x="463132" y="3803199"/>
            <a:ext cx="2303463" cy="2070100"/>
          </a:xfrm>
          <a:noFill/>
          <a:ln w="22225" cap="flat">
            <a:solidFill>
              <a:srgbClr val="0000FF"/>
            </a:solidFill>
          </a:ln>
        </p:spPr>
      </p:pic>
      <p:sp>
        <p:nvSpPr>
          <p:cNvPr id="181272" name="Text Box 24"/>
          <p:cNvSpPr txBox="1">
            <a:spLocks noChangeArrowheads="1"/>
          </p:cNvSpPr>
          <p:nvPr/>
        </p:nvSpPr>
        <p:spPr bwMode="auto">
          <a:xfrm>
            <a:off x="7460526" y="5064993"/>
            <a:ext cx="1683474" cy="461665"/>
          </a:xfrm>
          <a:prstGeom prst="rect">
            <a:avLst/>
          </a:prstGeom>
          <a:noFill/>
          <a:ln w="9525">
            <a:noFill/>
            <a:miter lim="800000"/>
            <a:headEnd/>
            <a:tailEnd/>
          </a:ln>
          <a:effectLst/>
        </p:spPr>
        <p:txBody>
          <a:bodyPr wrap="none">
            <a:spAutoFit/>
          </a:bodyPr>
          <a:lstStyle/>
          <a:p>
            <a:r>
              <a:rPr lang="en-US" sz="2400" dirty="0" smtClean="0">
                <a:solidFill>
                  <a:srgbClr val="F1ED37"/>
                </a:solidFill>
              </a:rPr>
              <a:t>48x48 mm</a:t>
            </a:r>
            <a:r>
              <a:rPr lang="en-US" sz="2400" baseline="30000" dirty="0" smtClean="0">
                <a:solidFill>
                  <a:srgbClr val="F1ED37"/>
                </a:solidFill>
              </a:rPr>
              <a:t>2</a:t>
            </a:r>
            <a:endParaRPr lang="en-US" sz="2400" baseline="30000" dirty="0">
              <a:solidFill>
                <a:srgbClr val="F1ED37"/>
              </a:solidFill>
            </a:endParaRPr>
          </a:p>
        </p:txBody>
      </p:sp>
      <p:sp>
        <p:nvSpPr>
          <p:cNvPr id="181276" name="Text Box 28"/>
          <p:cNvSpPr txBox="1">
            <a:spLocks noChangeArrowheads="1"/>
          </p:cNvSpPr>
          <p:nvPr/>
        </p:nvSpPr>
        <p:spPr bwMode="auto">
          <a:xfrm>
            <a:off x="418644" y="1517399"/>
            <a:ext cx="2392440" cy="2308324"/>
          </a:xfrm>
          <a:prstGeom prst="rect">
            <a:avLst/>
          </a:prstGeom>
          <a:noFill/>
          <a:ln w="9525">
            <a:noFill/>
            <a:miter lim="800000"/>
            <a:headEnd/>
            <a:tailEnd/>
          </a:ln>
          <a:effectLst/>
        </p:spPr>
        <p:txBody>
          <a:bodyPr wrap="square">
            <a:spAutoFit/>
          </a:bodyPr>
          <a:lstStyle/>
          <a:p>
            <a:r>
              <a:rPr lang="en-US" sz="1800" b="0" dirty="0">
                <a:solidFill>
                  <a:srgbClr val="002060"/>
                </a:solidFill>
              </a:rPr>
              <a:t>PMTs expensive for large surfaces, don’t cover all detector plane</a:t>
            </a:r>
            <a:br>
              <a:rPr lang="en-US" sz="1800" b="0" dirty="0">
                <a:solidFill>
                  <a:srgbClr val="002060"/>
                </a:solidFill>
              </a:rPr>
            </a:br>
            <a:r>
              <a:rPr lang="en-US" sz="1800" b="0" dirty="0">
                <a:solidFill>
                  <a:srgbClr val="002060"/>
                </a:solidFill>
              </a:rPr>
              <a:t>large ratio of the collection and photocathode areas</a:t>
            </a:r>
            <a:br>
              <a:rPr lang="en-US" sz="1800" b="0" dirty="0">
                <a:solidFill>
                  <a:srgbClr val="002060"/>
                </a:solidFill>
              </a:rPr>
            </a:br>
            <a:r>
              <a:rPr lang="en-US" sz="1800" b="0" dirty="0">
                <a:solidFill>
                  <a:srgbClr val="002060"/>
                </a:solidFill>
              </a:rPr>
              <a:t>ratio = 7.3 achieved by </a:t>
            </a:r>
          </a:p>
          <a:p>
            <a:r>
              <a:rPr lang="en-US" sz="1800" b="0" dirty="0">
                <a:solidFill>
                  <a:srgbClr val="002060"/>
                </a:solidFill>
              </a:rPr>
              <a:t>2 LENSES SYSTEM</a:t>
            </a:r>
          </a:p>
        </p:txBody>
      </p:sp>
      <p:sp>
        <p:nvSpPr>
          <p:cNvPr id="181279" name="Text Box 31"/>
          <p:cNvSpPr txBox="1">
            <a:spLocks noChangeArrowheads="1"/>
          </p:cNvSpPr>
          <p:nvPr/>
        </p:nvSpPr>
        <p:spPr bwMode="auto">
          <a:xfrm>
            <a:off x="3005978" y="5762028"/>
            <a:ext cx="5615961" cy="400110"/>
          </a:xfrm>
          <a:prstGeom prst="rect">
            <a:avLst/>
          </a:prstGeom>
          <a:noFill/>
          <a:ln w="9525">
            <a:noFill/>
            <a:miter lim="800000"/>
            <a:headEnd/>
            <a:tailEnd/>
          </a:ln>
          <a:effectLst/>
        </p:spPr>
        <p:txBody>
          <a:bodyPr wrap="none">
            <a:spAutoFit/>
          </a:bodyPr>
          <a:lstStyle/>
          <a:p>
            <a:r>
              <a:rPr lang="en-US" sz="2000" b="1" dirty="0">
                <a:solidFill>
                  <a:schemeClr val="accent2">
                    <a:lumMod val="50000"/>
                  </a:schemeClr>
                </a:solidFill>
              </a:rPr>
              <a:t>Telescopes project image with demagnification 7</a:t>
            </a:r>
            <a:r>
              <a:rPr lang="cs-CZ" sz="2000" b="1" dirty="0">
                <a:solidFill>
                  <a:schemeClr val="accent2">
                    <a:lumMod val="50000"/>
                  </a:schemeClr>
                </a:solidFill>
              </a:rPr>
              <a:t>.3</a:t>
            </a:r>
            <a:endParaRPr lang="en-US" sz="2000" b="1" dirty="0">
              <a:solidFill>
                <a:schemeClr val="accent2">
                  <a:lumMod val="50000"/>
                </a:schemeClr>
              </a:solidFill>
            </a:endParaRPr>
          </a:p>
        </p:txBody>
      </p:sp>
      <p:sp>
        <p:nvSpPr>
          <p:cNvPr id="4" name="Kosočtverec 3"/>
          <p:cNvSpPr/>
          <p:nvPr/>
        </p:nvSpPr>
        <p:spPr>
          <a:xfrm>
            <a:off x="4139952" y="3417889"/>
            <a:ext cx="306105" cy="2991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212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err="1"/>
              <a:t>Final</a:t>
            </a:r>
            <a:r>
              <a:rPr lang="cs-CZ" sz="2800" dirty="0"/>
              <a:t> </a:t>
            </a:r>
            <a:r>
              <a:rPr lang="cs-CZ" sz="2800" dirty="0" err="1"/>
              <a:t>nonaxial</a:t>
            </a:r>
            <a:r>
              <a:rPr lang="cs-CZ" sz="2800" dirty="0"/>
              <a:t> design</a:t>
            </a:r>
            <a:r>
              <a:rPr lang="en-US" sz="2800" dirty="0"/>
              <a:t> </a:t>
            </a:r>
            <a:r>
              <a:rPr lang="cs-CZ" sz="2800" dirty="0"/>
              <a:t> by </a:t>
            </a:r>
            <a:r>
              <a:rPr lang="cs-CZ" sz="2800" dirty="0" err="1"/>
              <a:t>Zemax</a:t>
            </a:r>
            <a:r>
              <a:rPr lang="en-US" sz="2800" dirty="0"/>
              <a:t>®</a:t>
            </a:r>
            <a:r>
              <a:rPr lang="cs-CZ" sz="2800" dirty="0"/>
              <a:t> software</a:t>
            </a:r>
            <a:r>
              <a:rPr lang="en-US" sz="2800" dirty="0"/>
              <a:t>, implemented to COMPASS RICH-1</a:t>
            </a:r>
          </a:p>
        </p:txBody>
      </p:sp>
      <p:sp>
        <p:nvSpPr>
          <p:cNvPr id="3" name="Zástupný symbol pro datum 2"/>
          <p:cNvSpPr>
            <a:spLocks noGrp="1"/>
          </p:cNvSpPr>
          <p:nvPr>
            <p:ph type="dt" sz="half" idx="10"/>
          </p:nvPr>
        </p:nvSpPr>
        <p:spPr/>
        <p:txBody>
          <a:bodyPr/>
          <a:lstStyle/>
          <a:p>
            <a:fld id="{5819BE27-5947-4EB3-926A-28C82878A9D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44</a:t>
            </a:fld>
            <a:endParaRPr lang="en-US"/>
          </a:p>
        </p:txBody>
      </p:sp>
      <p:pic>
        <p:nvPicPr>
          <p:cNvPr id="7" name="Obrázek 6"/>
          <p:cNvPicPr>
            <a:picLocks noChangeAspect="1"/>
          </p:cNvPicPr>
          <p:nvPr/>
        </p:nvPicPr>
        <p:blipFill>
          <a:blip r:embed="rId2"/>
          <a:stretch>
            <a:fillRect/>
          </a:stretch>
        </p:blipFill>
        <p:spPr>
          <a:xfrm>
            <a:off x="4086573" y="3090499"/>
            <a:ext cx="4669801" cy="3235967"/>
          </a:xfrm>
          <a:prstGeom prst="rect">
            <a:avLst/>
          </a:prstGeom>
        </p:spPr>
      </p:pic>
      <p:pic>
        <p:nvPicPr>
          <p:cNvPr id="8" name="Obrázek 7"/>
          <p:cNvPicPr>
            <a:picLocks noChangeAspect="1"/>
          </p:cNvPicPr>
          <p:nvPr/>
        </p:nvPicPr>
        <p:blipFill>
          <a:blip r:embed="rId3"/>
          <a:stretch>
            <a:fillRect/>
          </a:stretch>
        </p:blipFill>
        <p:spPr>
          <a:xfrm rot="5400000">
            <a:off x="5243782" y="569815"/>
            <a:ext cx="1573800" cy="3467567"/>
          </a:xfrm>
          <a:prstGeom prst="rect">
            <a:avLst/>
          </a:prstGeom>
        </p:spPr>
      </p:pic>
      <p:sp>
        <p:nvSpPr>
          <p:cNvPr id="9" name="Rectangle 3"/>
          <p:cNvSpPr txBox="1">
            <a:spLocks noChangeArrowheads="1"/>
          </p:cNvSpPr>
          <p:nvPr/>
        </p:nvSpPr>
        <p:spPr>
          <a:xfrm>
            <a:off x="307898" y="1722244"/>
            <a:ext cx="3732189" cy="3722980"/>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sz="2000" dirty="0" smtClean="0">
                <a:solidFill>
                  <a:schemeClr val="tx2">
                    <a:lumMod val="50000"/>
                  </a:schemeClr>
                </a:solidFill>
              </a:rPr>
              <a:t>Good transmission of materials of lenses </a:t>
            </a:r>
            <a:r>
              <a:rPr lang="en-US" sz="2000" dirty="0" smtClean="0"/>
              <a:t>in deep UV, fused silica used </a:t>
            </a:r>
          </a:p>
          <a:p>
            <a:pPr>
              <a:lnSpc>
                <a:spcPct val="90000"/>
              </a:lnSpc>
            </a:pPr>
            <a:r>
              <a:rPr lang="fr-FR" sz="2000" dirty="0" smtClean="0"/>
              <a:t>The total telescope length cannot exceed 15 cm, due to the reduced space available upstream of RICH-1 in the COMPASS spectrometer </a:t>
            </a:r>
          </a:p>
          <a:p>
            <a:pPr>
              <a:lnSpc>
                <a:spcPct val="90000"/>
              </a:lnSpc>
            </a:pPr>
            <a:r>
              <a:rPr lang="fr-FR" sz="2000" dirty="0" smtClean="0"/>
              <a:t>The MAPMT has to be oriented at an angle with respect to the telescope entrance axis (compatibility with the existing MWPCs that remain as peripheral photon detectors). It results to condition, that the telescope has to be a non-axial system </a:t>
            </a:r>
          </a:p>
        </p:txBody>
      </p:sp>
      <p:sp>
        <p:nvSpPr>
          <p:cNvPr id="10" name="TextovéPole 9"/>
          <p:cNvSpPr txBox="1"/>
          <p:nvPr/>
        </p:nvSpPr>
        <p:spPr>
          <a:xfrm>
            <a:off x="736197" y="5677480"/>
            <a:ext cx="2875589" cy="954107"/>
          </a:xfrm>
          <a:prstGeom prst="rect">
            <a:avLst/>
          </a:prstGeom>
          <a:noFill/>
        </p:spPr>
        <p:txBody>
          <a:bodyPr wrap="square" rtlCol="0">
            <a:spAutoFit/>
          </a:bodyPr>
          <a:lstStyle/>
          <a:p>
            <a:r>
              <a:rPr lang="en-US" sz="2800" b="1" dirty="0" smtClean="0">
                <a:solidFill>
                  <a:srgbClr val="FF0000"/>
                </a:solidFill>
              </a:rPr>
              <a:t>It works properly from 2007</a:t>
            </a:r>
            <a:endParaRPr lang="en-US" sz="2800" b="1" dirty="0">
              <a:solidFill>
                <a:srgbClr val="FF0000"/>
              </a:solidFill>
            </a:endParaRPr>
          </a:p>
        </p:txBody>
      </p:sp>
    </p:spTree>
    <p:extLst>
      <p:ext uri="{BB962C8B-B14F-4D97-AF65-F5344CB8AC3E}">
        <p14:creationId xmlns:p14="http://schemas.microsoft.com/office/powerpoint/2010/main" val="3247776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64502"/>
            <a:ext cx="8153400" cy="990600"/>
          </a:xfrm>
        </p:spPr>
        <p:txBody>
          <a:bodyPr>
            <a:normAutofit fontScale="90000"/>
          </a:bodyPr>
          <a:lstStyle/>
          <a:p>
            <a:r>
              <a:rPr lang="en-US" b="1" dirty="0">
                <a:solidFill>
                  <a:srgbClr val="50851F"/>
                </a:solidFill>
              </a:rPr>
              <a:t>Aerogel</a:t>
            </a:r>
            <a:br>
              <a:rPr lang="en-US" b="1" dirty="0">
                <a:solidFill>
                  <a:srgbClr val="50851F"/>
                </a:solidFill>
              </a:rPr>
            </a:br>
            <a:endParaRPr lang="en-US" b="1" dirty="0">
              <a:solidFill>
                <a:srgbClr val="50851F"/>
              </a:solidFill>
            </a:endParaRPr>
          </a:p>
        </p:txBody>
      </p:sp>
      <p:sp>
        <p:nvSpPr>
          <p:cNvPr id="3" name="Zástupný symbol pro datum 2"/>
          <p:cNvSpPr>
            <a:spLocks noGrp="1"/>
          </p:cNvSpPr>
          <p:nvPr>
            <p:ph type="dt" sz="half" idx="10"/>
          </p:nvPr>
        </p:nvSpPr>
        <p:spPr/>
        <p:txBody>
          <a:bodyPr/>
          <a:lstStyle/>
          <a:p>
            <a:fld id="{7CCB2825-321E-49D5-8CF5-D94613A80B27}"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45</a:t>
            </a:fld>
            <a:endParaRPr lang="en-US"/>
          </a:p>
        </p:txBody>
      </p:sp>
      <p:sp>
        <p:nvSpPr>
          <p:cNvPr id="6" name="Zástupný symbol pro obsah 5"/>
          <p:cNvSpPr>
            <a:spLocks noGrp="1"/>
          </p:cNvSpPr>
          <p:nvPr>
            <p:ph sz="quarter" idx="1"/>
          </p:nvPr>
        </p:nvSpPr>
        <p:spPr>
          <a:xfrm>
            <a:off x="322557" y="2312876"/>
            <a:ext cx="4233292" cy="1368152"/>
          </a:xfrm>
        </p:spPr>
        <p:txBody>
          <a:bodyPr>
            <a:normAutofit fontScale="85000" lnSpcReduction="20000"/>
          </a:bodyPr>
          <a:lstStyle/>
          <a:p>
            <a:r>
              <a:rPr lang="en-US" sz="2100" dirty="0" err="1" smtClean="0"/>
              <a:t>E.A.Kravchenko</a:t>
            </a:r>
            <a:r>
              <a:rPr lang="en-US" sz="2100" dirty="0" smtClean="0"/>
              <a:t>, Cherenkov </a:t>
            </a:r>
            <a:r>
              <a:rPr lang="en-US" sz="2100" dirty="0"/>
              <a:t>detectors with aerogel radiators, </a:t>
            </a:r>
            <a:r>
              <a:rPr lang="en-US" sz="2100" dirty="0" smtClean="0"/>
              <a:t>overview at RICH2018</a:t>
            </a:r>
          </a:p>
          <a:p>
            <a:r>
              <a:rPr lang="en-US" sz="2100" dirty="0" smtClean="0"/>
              <a:t>Proximity focusing with two different refractive indexes</a:t>
            </a:r>
            <a:endParaRPr lang="en-US" sz="2100" dirty="0"/>
          </a:p>
          <a:p>
            <a:endParaRPr lang="ru-RU" sz="3200" dirty="0"/>
          </a:p>
        </p:txBody>
      </p:sp>
      <p:pic>
        <p:nvPicPr>
          <p:cNvPr id="7" name="Obrázek 6"/>
          <p:cNvPicPr>
            <a:picLocks noChangeAspect="1"/>
          </p:cNvPicPr>
          <p:nvPr/>
        </p:nvPicPr>
        <p:blipFill>
          <a:blip r:embed="rId2"/>
          <a:stretch>
            <a:fillRect/>
          </a:stretch>
        </p:blipFill>
        <p:spPr>
          <a:xfrm>
            <a:off x="8964488" y="568463"/>
            <a:ext cx="1440976" cy="844654"/>
          </a:xfrm>
          <a:prstGeom prst="rect">
            <a:avLst/>
          </a:prstGeom>
        </p:spPr>
      </p:pic>
      <p:pic>
        <p:nvPicPr>
          <p:cNvPr id="8" name="Picture 3"/>
          <p:cNvPicPr>
            <a:picLocks noChangeAspect="1" noChangeArrowheads="1"/>
          </p:cNvPicPr>
          <p:nvPr/>
        </p:nvPicPr>
        <p:blipFill>
          <a:blip r:embed="rId3" cstate="print"/>
          <a:srcRect/>
          <a:stretch>
            <a:fillRect/>
          </a:stretch>
        </p:blipFill>
        <p:spPr bwMode="auto">
          <a:xfrm>
            <a:off x="1331640" y="3769747"/>
            <a:ext cx="2424271" cy="2217429"/>
          </a:xfrm>
          <a:prstGeom prst="rect">
            <a:avLst/>
          </a:prstGeom>
          <a:noFill/>
          <a:ln w="9525">
            <a:noFill/>
            <a:round/>
            <a:headEnd/>
            <a:tailEnd/>
          </a:ln>
          <a:effectLst/>
        </p:spPr>
      </p:pic>
      <p:sp>
        <p:nvSpPr>
          <p:cNvPr id="10" name="Zástupný symbol pro obsah 5"/>
          <p:cNvSpPr txBox="1">
            <a:spLocks/>
          </p:cNvSpPr>
          <p:nvPr/>
        </p:nvSpPr>
        <p:spPr>
          <a:xfrm>
            <a:off x="5263756" y="1516698"/>
            <a:ext cx="3700732" cy="2735963"/>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smtClean="0"/>
          </a:p>
          <a:p>
            <a:pPr marL="0" indent="0">
              <a:buNone/>
            </a:pPr>
            <a:r>
              <a:rPr lang="en-US" sz="1800" dirty="0"/>
              <a:t>Marco </a:t>
            </a:r>
            <a:r>
              <a:rPr lang="en-US" sz="1800" dirty="0" err="1" smtClean="0"/>
              <a:t>Mirazita</a:t>
            </a:r>
            <a:r>
              <a:rPr lang="en-US" sz="1800" dirty="0" smtClean="0"/>
              <a:t>, The </a:t>
            </a:r>
            <a:r>
              <a:rPr lang="en-US" sz="1800" dirty="0"/>
              <a:t>Large-area Hybrid-optics CLAS12 RICH: Assembling, Commissioning and First Data-taking, </a:t>
            </a:r>
          </a:p>
          <a:p>
            <a:r>
              <a:rPr lang="en-US" sz="1800" dirty="0" smtClean="0"/>
              <a:t>Hybrid optics: </a:t>
            </a:r>
          </a:p>
          <a:p>
            <a:pPr marL="0" indent="0">
              <a:buNone/>
            </a:pPr>
            <a:r>
              <a:rPr lang="en-US" sz="1800" dirty="0" smtClean="0"/>
              <a:t>proximity </a:t>
            </a:r>
          </a:p>
          <a:p>
            <a:pPr marL="0" indent="0">
              <a:buNone/>
            </a:pPr>
            <a:r>
              <a:rPr lang="en-US" sz="1800" dirty="0" smtClean="0"/>
              <a:t>and mirror focusing </a:t>
            </a:r>
          </a:p>
        </p:txBody>
      </p:sp>
      <p:pic>
        <p:nvPicPr>
          <p:cNvPr id="11" name="Obrázek 10"/>
          <p:cNvPicPr>
            <a:picLocks noChangeAspect="1"/>
          </p:cNvPicPr>
          <p:nvPr/>
        </p:nvPicPr>
        <p:blipFill>
          <a:blip r:embed="rId4"/>
          <a:stretch>
            <a:fillRect/>
          </a:stretch>
        </p:blipFill>
        <p:spPr>
          <a:xfrm>
            <a:off x="7197202" y="2895784"/>
            <a:ext cx="1935000" cy="3364634"/>
          </a:xfrm>
          <a:prstGeom prst="rect">
            <a:avLst/>
          </a:prstGeom>
        </p:spPr>
      </p:pic>
      <p:sp>
        <p:nvSpPr>
          <p:cNvPr id="12" name="TextovéPole 11"/>
          <p:cNvSpPr txBox="1"/>
          <p:nvPr/>
        </p:nvSpPr>
        <p:spPr>
          <a:xfrm>
            <a:off x="585194" y="1617916"/>
            <a:ext cx="6090814" cy="369332"/>
          </a:xfrm>
          <a:prstGeom prst="rect">
            <a:avLst/>
          </a:prstGeom>
          <a:noFill/>
        </p:spPr>
        <p:txBody>
          <a:bodyPr wrap="square" rtlCol="0">
            <a:spAutoFit/>
          </a:bodyPr>
          <a:lstStyle/>
          <a:p>
            <a:r>
              <a:rPr lang="en-US" dirty="0" smtClean="0"/>
              <a:t>It is difficult tot use some new optical element here  </a:t>
            </a:r>
            <a:endParaRPr lang="en-US" dirty="0"/>
          </a:p>
        </p:txBody>
      </p:sp>
      <p:sp>
        <p:nvSpPr>
          <p:cNvPr id="14" name="TextovéPole 13"/>
          <p:cNvSpPr txBox="1"/>
          <p:nvPr/>
        </p:nvSpPr>
        <p:spPr>
          <a:xfrm>
            <a:off x="4243101" y="4923702"/>
            <a:ext cx="2389744" cy="923330"/>
          </a:xfrm>
          <a:prstGeom prst="rect">
            <a:avLst/>
          </a:prstGeom>
          <a:noFill/>
        </p:spPr>
        <p:txBody>
          <a:bodyPr wrap="square" rtlCol="0">
            <a:spAutoFit/>
          </a:bodyPr>
          <a:lstStyle/>
          <a:p>
            <a:r>
              <a:rPr lang="en-US" dirty="0" smtClean="0"/>
              <a:t>Added lens can be only useful in case almost parallel particle beam</a:t>
            </a:r>
            <a:endParaRPr lang="en-US" dirty="0"/>
          </a:p>
        </p:txBody>
      </p:sp>
    </p:spTree>
    <p:extLst>
      <p:ext uri="{BB962C8B-B14F-4D97-AF65-F5344CB8AC3E}">
        <p14:creationId xmlns:p14="http://schemas.microsoft.com/office/powerpoint/2010/main" val="739542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26802"/>
            <a:ext cx="8153400" cy="990600"/>
          </a:xfrm>
        </p:spPr>
        <p:txBody>
          <a:bodyPr>
            <a:normAutofit fontScale="90000"/>
          </a:bodyPr>
          <a:lstStyle/>
          <a:p>
            <a:r>
              <a:rPr lang="en-US" b="1" dirty="0">
                <a:solidFill>
                  <a:srgbClr val="50851F"/>
                </a:solidFill>
              </a:rPr>
              <a:t>Liquid</a:t>
            </a:r>
            <a:br>
              <a:rPr lang="en-US" b="1" dirty="0">
                <a:solidFill>
                  <a:srgbClr val="50851F"/>
                </a:solidFill>
              </a:rPr>
            </a:br>
            <a:endParaRPr lang="en-US" b="1" dirty="0">
              <a:solidFill>
                <a:srgbClr val="50851F"/>
              </a:solidFill>
            </a:endParaRPr>
          </a:p>
        </p:txBody>
      </p:sp>
      <p:sp>
        <p:nvSpPr>
          <p:cNvPr id="3" name="Zástupný symbol pro datum 2"/>
          <p:cNvSpPr>
            <a:spLocks noGrp="1"/>
          </p:cNvSpPr>
          <p:nvPr>
            <p:ph type="dt" sz="half" idx="10"/>
          </p:nvPr>
        </p:nvSpPr>
        <p:spPr/>
        <p:txBody>
          <a:bodyPr/>
          <a:lstStyle/>
          <a:p>
            <a:fld id="{EAB4B450-0A51-42AF-BBFA-C499C5A42F44}"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46</a:t>
            </a:fld>
            <a:endParaRPr lang="en-US"/>
          </a:p>
        </p:txBody>
      </p:sp>
      <p:sp>
        <p:nvSpPr>
          <p:cNvPr id="6" name="Zástupný symbol pro obsah 5"/>
          <p:cNvSpPr>
            <a:spLocks noGrp="1"/>
          </p:cNvSpPr>
          <p:nvPr>
            <p:ph sz="quarter" idx="1"/>
          </p:nvPr>
        </p:nvSpPr>
        <p:spPr>
          <a:xfrm>
            <a:off x="827584" y="5013176"/>
            <a:ext cx="8153400" cy="4495800"/>
          </a:xfrm>
        </p:spPr>
        <p:txBody>
          <a:bodyPr/>
          <a:lstStyle/>
          <a:p>
            <a:endParaRPr lang="en-US" dirty="0" smtClean="0"/>
          </a:p>
          <a:p>
            <a:pPr marL="0" indent="0">
              <a:buNone/>
            </a:pPr>
            <a:r>
              <a:rPr lang="en-US" dirty="0" smtClean="0"/>
              <a:t>Almost n</a:t>
            </a:r>
            <a:r>
              <a:rPr lang="en-US" dirty="0" smtClean="0"/>
              <a:t>o optical elements used</a:t>
            </a:r>
            <a:endParaRPr lang="en-US" dirty="0"/>
          </a:p>
        </p:txBody>
      </p:sp>
      <p:pic>
        <p:nvPicPr>
          <p:cNvPr id="7"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112" b="3097"/>
          <a:stretch/>
        </p:blipFill>
        <p:spPr>
          <a:xfrm>
            <a:off x="4139952" y="1844824"/>
            <a:ext cx="5115384" cy="3232025"/>
          </a:xfrm>
          <a:prstGeom prst="rect">
            <a:avLst/>
          </a:prstGeom>
        </p:spPr>
      </p:pic>
      <p:sp>
        <p:nvSpPr>
          <p:cNvPr id="8" name="TextBox 11"/>
          <p:cNvSpPr txBox="1"/>
          <p:nvPr/>
        </p:nvSpPr>
        <p:spPr>
          <a:xfrm>
            <a:off x="392901" y="2576301"/>
            <a:ext cx="3747051" cy="954107"/>
          </a:xfrm>
          <a:prstGeom prst="rect">
            <a:avLst/>
          </a:prstGeom>
          <a:noFill/>
        </p:spPr>
        <p:txBody>
          <a:bodyPr wrap="none" rtlCol="0">
            <a:spAutoFit/>
          </a:bodyPr>
          <a:lstStyle/>
          <a:p>
            <a:pPr algn="ctr"/>
            <a:r>
              <a:rPr lang="en-GB" sz="2800" dirty="0" smtClean="0"/>
              <a:t>Super-</a:t>
            </a:r>
            <a:r>
              <a:rPr lang="en-GB" sz="2800" dirty="0" err="1" smtClean="0"/>
              <a:t>Kamiokande</a:t>
            </a:r>
            <a:r>
              <a:rPr lang="en-GB" sz="2800" dirty="0" smtClean="0"/>
              <a:t/>
            </a:r>
            <a:br>
              <a:rPr lang="en-GB" sz="2800" dirty="0" smtClean="0"/>
            </a:br>
            <a:r>
              <a:rPr lang="en-GB" sz="2800" dirty="0" smtClean="0"/>
              <a:t>and another experiments</a:t>
            </a:r>
            <a:endParaRPr lang="en-GB" sz="2800" dirty="0"/>
          </a:p>
        </p:txBody>
      </p:sp>
    </p:spTree>
    <p:extLst>
      <p:ext uri="{BB962C8B-B14F-4D97-AF65-F5344CB8AC3E}">
        <p14:creationId xmlns:p14="http://schemas.microsoft.com/office/powerpoint/2010/main" val="475032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solidFill>
                  <a:srgbClr val="50851F"/>
                </a:solidFill>
              </a:rPr>
              <a:t>Producing of free-form optics</a:t>
            </a:r>
            <a:endParaRPr lang="en-US" b="1" dirty="0">
              <a:solidFill>
                <a:srgbClr val="50851F"/>
              </a:solidFill>
            </a:endParaRPr>
          </a:p>
        </p:txBody>
      </p:sp>
      <p:sp>
        <p:nvSpPr>
          <p:cNvPr id="4" name="Zástupný symbol pro obsah 3"/>
          <p:cNvSpPr>
            <a:spLocks noGrp="1"/>
          </p:cNvSpPr>
          <p:nvPr>
            <p:ph sz="quarter" idx="2"/>
          </p:nvPr>
        </p:nvSpPr>
        <p:spPr>
          <a:xfrm>
            <a:off x="584540" y="1541245"/>
            <a:ext cx="4707540" cy="4572000"/>
          </a:xfrm>
        </p:spPr>
        <p:txBody>
          <a:bodyPr/>
          <a:lstStyle/>
          <a:p>
            <a:pPr marL="0" indent="0">
              <a:buNone/>
            </a:pPr>
            <a:r>
              <a:rPr lang="en-US" dirty="0" smtClean="0"/>
              <a:t>Different shapes, materials </a:t>
            </a:r>
            <a:r>
              <a:rPr lang="en-US" dirty="0"/>
              <a:t> </a:t>
            </a:r>
            <a:endParaRPr lang="en-US" dirty="0"/>
          </a:p>
        </p:txBody>
      </p:sp>
      <p:sp>
        <p:nvSpPr>
          <p:cNvPr id="5" name="Zástupný symbol pro datum 4"/>
          <p:cNvSpPr>
            <a:spLocks noGrp="1"/>
          </p:cNvSpPr>
          <p:nvPr>
            <p:ph type="dt" sz="half" idx="15"/>
          </p:nvPr>
        </p:nvSpPr>
        <p:spPr/>
        <p:txBody>
          <a:bodyPr/>
          <a:lstStyle/>
          <a:p>
            <a:fld id="{10207FB6-3902-4EE6-BC3F-791A85B624C3}"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47</a:t>
            </a:fld>
            <a:endParaRPr lang="en-US"/>
          </a:p>
        </p:txBody>
      </p:sp>
      <p:sp>
        <p:nvSpPr>
          <p:cNvPr id="7" name="Zástupný symbol pro zápatí 6"/>
          <p:cNvSpPr>
            <a:spLocks noGrp="1"/>
          </p:cNvSpPr>
          <p:nvPr>
            <p:ph type="ftr" sz="quarter" idx="17"/>
          </p:nvPr>
        </p:nvSpPr>
        <p:spPr/>
        <p:txBody>
          <a:bodyPr/>
          <a:lstStyle/>
          <a:p>
            <a:r>
              <a:rPr lang="en-US" smtClean="0"/>
              <a:t>RICH 2018</a:t>
            </a:r>
            <a:endParaRPr lang="en-US"/>
          </a:p>
        </p:txBody>
      </p:sp>
      <p:pic>
        <p:nvPicPr>
          <p:cNvPr id="29698" name="Picture 2" descr="_MG_02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438" y="4322504"/>
            <a:ext cx="2608287" cy="173551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_MG_0202.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259632" y="2100443"/>
            <a:ext cx="2562538" cy="170507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_MG_98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181" y="4600381"/>
            <a:ext cx="2476500" cy="16478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33763" y="3872997"/>
            <a:ext cx="2734136" cy="923330"/>
          </a:xfrm>
          <a:prstGeom prst="rect">
            <a:avLst/>
          </a:prstGeom>
          <a:noFill/>
        </p:spPr>
        <p:txBody>
          <a:bodyPr wrap="square" rtlCol="0">
            <a:spAutoFit/>
          </a:bodyPr>
          <a:lstStyle/>
          <a:p>
            <a:r>
              <a:rPr lang="en-US" dirty="0"/>
              <a:t>Single Point Diamond Turning technology </a:t>
            </a:r>
          </a:p>
          <a:p>
            <a:endParaRPr lang="en-US" dirty="0"/>
          </a:p>
        </p:txBody>
      </p:sp>
      <p:sp>
        <p:nvSpPr>
          <p:cNvPr id="9" name="TextovéPole 8"/>
          <p:cNvSpPr txBox="1"/>
          <p:nvPr/>
        </p:nvSpPr>
        <p:spPr>
          <a:xfrm>
            <a:off x="4992496" y="3847376"/>
            <a:ext cx="3298150" cy="369332"/>
          </a:xfrm>
          <a:prstGeom prst="rect">
            <a:avLst/>
          </a:prstGeom>
          <a:noFill/>
        </p:spPr>
        <p:txBody>
          <a:bodyPr wrap="square" rtlCol="0">
            <a:spAutoFit/>
          </a:bodyPr>
          <a:lstStyle/>
          <a:p>
            <a:r>
              <a:rPr lang="en-US" dirty="0" err="1"/>
              <a:t>P</a:t>
            </a:r>
            <a:r>
              <a:rPr lang="cs-CZ" dirty="0" err="1" smtClean="0"/>
              <a:t>recision</a:t>
            </a:r>
            <a:r>
              <a:rPr lang="cs-CZ" dirty="0" smtClean="0"/>
              <a:t> </a:t>
            </a:r>
            <a:r>
              <a:rPr lang="cs-CZ" dirty="0" err="1"/>
              <a:t>surface</a:t>
            </a:r>
            <a:r>
              <a:rPr lang="cs-CZ" dirty="0"/>
              <a:t> </a:t>
            </a:r>
            <a:r>
              <a:rPr lang="cs-CZ" dirty="0" err="1"/>
              <a:t>polishing</a:t>
            </a:r>
            <a:r>
              <a:rPr lang="cs-CZ" dirty="0"/>
              <a:t> </a:t>
            </a:r>
            <a:endParaRPr lang="en-US" dirty="0"/>
          </a:p>
        </p:txBody>
      </p:sp>
      <p:pic>
        <p:nvPicPr>
          <p:cNvPr id="29710" name="Picture 14" descr="Custom Lenses"/>
          <p:cNvPicPr>
            <a:picLocks noChangeAspect="1" noChangeArrowheads="1"/>
          </p:cNvPicPr>
          <p:nvPr/>
        </p:nvPicPr>
        <p:blipFill rotWithShape="1">
          <a:blip r:embed="rId5">
            <a:extLst>
              <a:ext uri="{28A0092B-C50C-407E-A947-70E740481C1C}">
                <a14:useLocalDpi xmlns:a14="http://schemas.microsoft.com/office/drawing/2010/main" val="0"/>
              </a:ext>
            </a:extLst>
          </a:blip>
          <a:srcRect l="-503" t="15120" r="503" b="15329"/>
          <a:stretch/>
        </p:blipFill>
        <p:spPr bwMode="auto">
          <a:xfrm>
            <a:off x="4921754" y="1669572"/>
            <a:ext cx="3069307" cy="2134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Ã½sledek obrÃ¡zku pro toric len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10" t="-1260" r="-308" b="1260"/>
          <a:stretch/>
        </p:blipFill>
        <p:spPr bwMode="auto">
          <a:xfrm>
            <a:off x="7877153" y="1897760"/>
            <a:ext cx="826985" cy="101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3271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b="1" dirty="0" smtClean="0">
                <a:solidFill>
                  <a:srgbClr val="50851F"/>
                </a:solidFill>
              </a:rPr>
              <a:t>Optical element measurem</a:t>
            </a:r>
            <a:r>
              <a:rPr lang="en-US" dirty="0" smtClean="0"/>
              <a:t>ents</a:t>
            </a:r>
            <a:endParaRPr lang="en-US" dirty="0"/>
          </a:p>
        </p:txBody>
      </p:sp>
      <p:sp>
        <p:nvSpPr>
          <p:cNvPr id="3" name="Zástupný symbol pro obsah 2"/>
          <p:cNvSpPr>
            <a:spLocks noGrp="1"/>
          </p:cNvSpPr>
          <p:nvPr>
            <p:ph sz="quarter" idx="1"/>
          </p:nvPr>
        </p:nvSpPr>
        <p:spPr>
          <a:xfrm>
            <a:off x="533400" y="1827661"/>
            <a:ext cx="4142305" cy="1529331"/>
          </a:xfrm>
        </p:spPr>
        <p:txBody>
          <a:bodyPr>
            <a:normAutofit fontScale="92500"/>
          </a:bodyPr>
          <a:lstStyle/>
          <a:p>
            <a:pPr marL="0" indent="0">
              <a:buNone/>
            </a:pPr>
            <a:r>
              <a:rPr lang="en-US" sz="2400" dirty="0" smtClean="0"/>
              <a:t>Possible  to measure almost all shapes of optical elements by full-aperture </a:t>
            </a:r>
            <a:r>
              <a:rPr lang="en-US" sz="2400" dirty="0"/>
              <a:t>aspheric </a:t>
            </a:r>
            <a:r>
              <a:rPr lang="en-US" sz="2400" dirty="0" err="1"/>
              <a:t>subaperture</a:t>
            </a:r>
            <a:r>
              <a:rPr lang="en-US" sz="2400" dirty="0"/>
              <a:t> stitching </a:t>
            </a:r>
            <a:r>
              <a:rPr lang="en-US" sz="2400" dirty="0" smtClean="0"/>
              <a:t>interferometer</a:t>
            </a:r>
            <a:r>
              <a:rPr lang="en-US" sz="2400" dirty="0"/>
              <a:t>. </a:t>
            </a:r>
            <a:endParaRPr lang="en-US" sz="2400" dirty="0" smtClean="0"/>
          </a:p>
          <a:p>
            <a:endParaRPr lang="en-US" dirty="0"/>
          </a:p>
        </p:txBody>
      </p:sp>
      <p:sp>
        <p:nvSpPr>
          <p:cNvPr id="4" name="Zástupný symbol pro obsah 3"/>
          <p:cNvSpPr>
            <a:spLocks noGrp="1"/>
          </p:cNvSpPr>
          <p:nvPr>
            <p:ph sz="quarter" idx="2"/>
          </p:nvPr>
        </p:nvSpPr>
        <p:spPr>
          <a:xfrm>
            <a:off x="5004048" y="4706257"/>
            <a:ext cx="3886200" cy="3814147"/>
          </a:xfrm>
        </p:spPr>
        <p:txBody>
          <a:bodyPr>
            <a:normAutofit fontScale="92500"/>
          </a:bodyPr>
          <a:lstStyle/>
          <a:p>
            <a:pPr marL="0" indent="0">
              <a:buNone/>
            </a:pPr>
            <a:r>
              <a:rPr lang="en-US" dirty="0" smtClean="0"/>
              <a:t>Exact measurement of surface quality</a:t>
            </a:r>
            <a:endParaRPr lang="en-US" dirty="0"/>
          </a:p>
        </p:txBody>
      </p:sp>
      <p:sp>
        <p:nvSpPr>
          <p:cNvPr id="5" name="Zástupný symbol pro datum 4"/>
          <p:cNvSpPr>
            <a:spLocks noGrp="1"/>
          </p:cNvSpPr>
          <p:nvPr>
            <p:ph type="dt" sz="half" idx="15"/>
          </p:nvPr>
        </p:nvSpPr>
        <p:spPr/>
        <p:txBody>
          <a:bodyPr/>
          <a:lstStyle/>
          <a:p>
            <a:fld id="{10207FB6-3902-4EE6-BC3F-791A85B624C3}"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48</a:t>
            </a:fld>
            <a:endParaRPr lang="en-US"/>
          </a:p>
        </p:txBody>
      </p:sp>
      <p:sp>
        <p:nvSpPr>
          <p:cNvPr id="7" name="Zástupný symbol pro zápatí 6"/>
          <p:cNvSpPr>
            <a:spLocks noGrp="1"/>
          </p:cNvSpPr>
          <p:nvPr>
            <p:ph type="ftr" sz="quarter" idx="17"/>
          </p:nvPr>
        </p:nvSpPr>
        <p:spPr/>
        <p:txBody>
          <a:bodyPr/>
          <a:lstStyle/>
          <a:p>
            <a:r>
              <a:rPr lang="en-US" dirty="0" smtClean="0"/>
              <a:t>RICH 2018</a:t>
            </a:r>
            <a:endParaRPr lang="en-US" dirty="0"/>
          </a:p>
        </p:txBody>
      </p:sp>
      <p:pic>
        <p:nvPicPr>
          <p:cNvPr id="30722" name="Picture 2" descr="VÃ½sledek obrÃ¡zku pro QED Technologies A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570662"/>
            <a:ext cx="2593552" cy="2463874"/>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_MG_9664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291972"/>
            <a:ext cx="2911633" cy="19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60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Shack</a:t>
            </a:r>
            <a:r>
              <a:rPr lang="cs-CZ" dirty="0" smtClean="0"/>
              <a:t> </a:t>
            </a:r>
            <a:r>
              <a:rPr lang="cs-CZ" dirty="0" smtClean="0"/>
              <a:t>–</a:t>
            </a:r>
            <a:r>
              <a:rPr lang="en-US" dirty="0"/>
              <a:t>H</a:t>
            </a:r>
            <a:r>
              <a:rPr lang="cs-CZ" dirty="0" err="1" smtClean="0"/>
              <a:t>artma</a:t>
            </a:r>
            <a:r>
              <a:rPr lang="en-US" dirty="0" smtClean="0"/>
              <a:t>n</a:t>
            </a:r>
            <a:r>
              <a:rPr lang="cs-CZ" dirty="0" smtClean="0"/>
              <a:t>n </a:t>
            </a:r>
            <a:r>
              <a:rPr lang="cs-CZ" dirty="0" smtClean="0"/>
              <a:t>senzor</a:t>
            </a:r>
            <a:endParaRPr lang="en-US" dirty="0"/>
          </a:p>
        </p:txBody>
      </p:sp>
      <p:sp>
        <p:nvSpPr>
          <p:cNvPr id="3" name="Zástupný symbol pro obsah 2"/>
          <p:cNvSpPr>
            <a:spLocks noGrp="1"/>
          </p:cNvSpPr>
          <p:nvPr>
            <p:ph sz="quarter" idx="1"/>
          </p:nvPr>
        </p:nvSpPr>
        <p:spPr>
          <a:xfrm>
            <a:off x="609600" y="1589567"/>
            <a:ext cx="4107236" cy="975337"/>
          </a:xfrm>
        </p:spPr>
        <p:txBody>
          <a:bodyPr>
            <a:normAutofit lnSpcReduction="10000"/>
          </a:bodyPr>
          <a:lstStyle/>
          <a:p>
            <a:pPr marL="0" indent="0">
              <a:buNone/>
            </a:pPr>
            <a:r>
              <a:rPr lang="en-US" dirty="0" smtClean="0"/>
              <a:t>It is possibility to measure </a:t>
            </a:r>
            <a:r>
              <a:rPr lang="en-US" dirty="0" err="1" smtClean="0"/>
              <a:t>wavefront</a:t>
            </a:r>
            <a:r>
              <a:rPr lang="en-US" dirty="0" smtClean="0"/>
              <a:t> of light</a:t>
            </a:r>
            <a:endParaRPr lang="en-US" dirty="0"/>
          </a:p>
        </p:txBody>
      </p:sp>
      <p:sp>
        <p:nvSpPr>
          <p:cNvPr id="4" name="Zástupný symbol pro obsah 3"/>
          <p:cNvSpPr>
            <a:spLocks noGrp="1"/>
          </p:cNvSpPr>
          <p:nvPr>
            <p:ph sz="quarter" idx="2"/>
          </p:nvPr>
        </p:nvSpPr>
        <p:spPr/>
        <p:txBody>
          <a:bodyPr>
            <a:normAutofit lnSpcReduction="10000"/>
          </a:bodyPr>
          <a:lstStyle/>
          <a:p>
            <a:pPr marL="0" indent="0">
              <a:buNone/>
            </a:pPr>
            <a:r>
              <a:rPr lang="en-US" dirty="0" smtClean="0"/>
              <a:t>Adding of mirror array (to aerogel??)</a:t>
            </a:r>
            <a:endParaRPr lang="en-US" dirty="0"/>
          </a:p>
        </p:txBody>
      </p:sp>
      <p:sp>
        <p:nvSpPr>
          <p:cNvPr id="5" name="Zástupný symbol pro datum 4"/>
          <p:cNvSpPr>
            <a:spLocks noGrp="1"/>
          </p:cNvSpPr>
          <p:nvPr>
            <p:ph type="dt" sz="half" idx="15"/>
          </p:nvPr>
        </p:nvSpPr>
        <p:spPr/>
        <p:txBody>
          <a:bodyPr/>
          <a:lstStyle/>
          <a:p>
            <a:fld id="{17BAF852-CE92-4092-88CE-D3C73F9A8432}" type="datetime4">
              <a:rPr lang="en-US" smtClean="0"/>
              <a:t>August 3, 2018</a:t>
            </a:fld>
            <a:endParaRPr lang="en-US"/>
          </a:p>
        </p:txBody>
      </p:sp>
      <p:sp>
        <p:nvSpPr>
          <p:cNvPr id="6" name="Zástupný symbol pro číslo snímku 5"/>
          <p:cNvSpPr>
            <a:spLocks noGrp="1"/>
          </p:cNvSpPr>
          <p:nvPr>
            <p:ph type="sldNum" sz="quarter" idx="16"/>
          </p:nvPr>
        </p:nvSpPr>
        <p:spPr/>
        <p:txBody>
          <a:bodyPr>
            <a:normAutofit fontScale="85000" lnSpcReduction="20000"/>
          </a:bodyPr>
          <a:lstStyle/>
          <a:p>
            <a:fld id="{90D7A542-B47A-47AE-871E-DCF552FE1ED8}" type="slidenum">
              <a:rPr lang="en-US" smtClean="0"/>
              <a:t>49</a:t>
            </a:fld>
            <a:endParaRPr lang="en-US"/>
          </a:p>
        </p:txBody>
      </p:sp>
      <p:sp>
        <p:nvSpPr>
          <p:cNvPr id="7" name="Zástupný symbol pro zápatí 6"/>
          <p:cNvSpPr>
            <a:spLocks noGrp="1"/>
          </p:cNvSpPr>
          <p:nvPr>
            <p:ph type="ftr" sz="quarter" idx="17"/>
          </p:nvPr>
        </p:nvSpPr>
        <p:spPr/>
        <p:txBody>
          <a:bodyPr/>
          <a:lstStyle/>
          <a:p>
            <a:r>
              <a:rPr lang="en-US" dirty="0" smtClean="0"/>
              <a:t>RICH 2018</a:t>
            </a:r>
            <a:endParaRPr lang="en-US" dirty="0"/>
          </a:p>
        </p:txBody>
      </p:sp>
      <p:pic>
        <p:nvPicPr>
          <p:cNvPr id="27650" name="Picture 2" descr="VÃ½sledek obrÃ¡zku pro shack hartman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254475" y="3602511"/>
            <a:ext cx="2644755" cy="114560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VÃ½sledek obrÃ¡zku pro shack hart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37" y="2935271"/>
            <a:ext cx="3448409" cy="241388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VÃ½sledek obrÃ¡zku pro shack hartmann conical wavefront"/>
          <p:cNvPicPr>
            <a:picLocks noChangeAspect="1" noChangeArrowheads="1"/>
          </p:cNvPicPr>
          <p:nvPr/>
        </p:nvPicPr>
        <p:blipFill rotWithShape="1">
          <a:blip r:embed="rId4">
            <a:extLst>
              <a:ext uri="{28A0092B-C50C-407E-A947-70E740481C1C}">
                <a14:useLocalDpi xmlns:a14="http://schemas.microsoft.com/office/drawing/2010/main" val="0"/>
              </a:ext>
            </a:extLst>
          </a:blip>
          <a:srcRect l="51057" t="13495" b="11970"/>
          <a:stretch/>
        </p:blipFill>
        <p:spPr bwMode="auto">
          <a:xfrm>
            <a:off x="6663578" y="3921751"/>
            <a:ext cx="2079334" cy="2204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516217" y="2648707"/>
            <a:ext cx="2448272" cy="1200329"/>
          </a:xfrm>
          <a:prstGeom prst="rect">
            <a:avLst/>
          </a:prstGeom>
          <a:noFill/>
        </p:spPr>
        <p:txBody>
          <a:bodyPr wrap="square" rtlCol="0">
            <a:spAutoFit/>
          </a:bodyPr>
          <a:lstStyle/>
          <a:p>
            <a:r>
              <a:rPr lang="en-US" dirty="0" smtClean="0"/>
              <a:t>Detected photon distribution gives </a:t>
            </a:r>
            <a:r>
              <a:rPr lang="cs-CZ" dirty="0" err="1" smtClean="0"/>
              <a:t>unique</a:t>
            </a:r>
            <a:r>
              <a:rPr lang="cs-CZ" dirty="0" smtClean="0"/>
              <a:t> </a:t>
            </a:r>
            <a:r>
              <a:rPr lang="en-US" dirty="0" smtClean="0"/>
              <a:t>information </a:t>
            </a:r>
            <a:r>
              <a:rPr lang="cs-CZ" dirty="0" smtClean="0"/>
              <a:t>obout</a:t>
            </a:r>
            <a:r>
              <a:rPr lang="en-US" dirty="0" smtClean="0"/>
              <a:t> Cherenkov angle</a:t>
            </a:r>
            <a:endParaRPr lang="en-US" dirty="0"/>
          </a:p>
        </p:txBody>
      </p:sp>
    </p:spTree>
    <p:extLst>
      <p:ext uri="{BB962C8B-B14F-4D97-AF65-F5344CB8AC3E}">
        <p14:creationId xmlns:p14="http://schemas.microsoft.com/office/powerpoint/2010/main" val="2823904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Optical sources of errors</a:t>
            </a:r>
            <a:endParaRPr lang="en-US" dirty="0"/>
          </a:p>
        </p:txBody>
      </p:sp>
      <p:sp>
        <p:nvSpPr>
          <p:cNvPr id="6" name="Zástupný symbol pro obsah 5"/>
          <p:cNvSpPr>
            <a:spLocks noGrp="1"/>
          </p:cNvSpPr>
          <p:nvPr>
            <p:ph sz="quarter" idx="1"/>
          </p:nvPr>
        </p:nvSpPr>
        <p:spPr>
          <a:xfrm>
            <a:off x="335642" y="1747343"/>
            <a:ext cx="8426896" cy="670481"/>
          </a:xfrm>
        </p:spPr>
        <p:txBody>
          <a:bodyPr>
            <a:normAutofit fontScale="62500" lnSpcReduction="20000"/>
          </a:bodyPr>
          <a:lstStyle/>
          <a:p>
            <a:r>
              <a:rPr lang="en-US" sz="3400" b="1" dirty="0" smtClean="0"/>
              <a:t>Chromaticity</a:t>
            </a:r>
            <a:r>
              <a:rPr lang="en-US" sz="3400" dirty="0" smtClean="0"/>
              <a:t> </a:t>
            </a:r>
            <a:r>
              <a:rPr lang="en-US" sz="3400" dirty="0" smtClean="0"/>
              <a:t>(physical origin) refractive index decrease with wavelength</a:t>
            </a:r>
          </a:p>
          <a:p>
            <a:endParaRPr lang="en-US" dirty="0" smtClean="0"/>
          </a:p>
        </p:txBody>
      </p:sp>
      <p:sp>
        <p:nvSpPr>
          <p:cNvPr id="8" name="Zástupný symbol pro obsah 7"/>
          <p:cNvSpPr>
            <a:spLocks noGrp="1"/>
          </p:cNvSpPr>
          <p:nvPr>
            <p:ph sz="quarter" idx="2"/>
          </p:nvPr>
        </p:nvSpPr>
        <p:spPr>
          <a:xfrm>
            <a:off x="438878" y="5067921"/>
            <a:ext cx="8220424" cy="1899818"/>
          </a:xfrm>
        </p:spPr>
        <p:txBody>
          <a:bodyPr>
            <a:normAutofit fontScale="62500" lnSpcReduction="20000"/>
          </a:bodyPr>
          <a:lstStyle/>
          <a:p>
            <a:r>
              <a:rPr lang="en-US" sz="3400" b="1" dirty="0"/>
              <a:t>Optical element </a:t>
            </a:r>
            <a:r>
              <a:rPr lang="en-US" sz="3400" b="1" dirty="0" smtClean="0"/>
              <a:t>misalignment </a:t>
            </a:r>
            <a:r>
              <a:rPr lang="en-US" sz="3400" dirty="0" smtClean="0"/>
              <a:t>(technical problem)</a:t>
            </a:r>
            <a:endParaRPr lang="en-US" sz="3400" dirty="0"/>
          </a:p>
          <a:p>
            <a:r>
              <a:rPr lang="cs-CZ" sz="3400" b="1" dirty="0" err="1" smtClean="0"/>
              <a:t>Pixelation</a:t>
            </a:r>
            <a:r>
              <a:rPr lang="en-US" sz="3400" b="1" dirty="0" smtClean="0"/>
              <a:t> </a:t>
            </a:r>
            <a:r>
              <a:rPr lang="en-US" sz="3400" dirty="0"/>
              <a:t>(technical problem)</a:t>
            </a:r>
          </a:p>
          <a:p>
            <a:pPr marL="0" indent="0">
              <a:buNone/>
            </a:pPr>
            <a:endParaRPr lang="cs-CZ" sz="3400" b="1" dirty="0"/>
          </a:p>
          <a:p>
            <a:pPr marL="0" indent="0">
              <a:buNone/>
            </a:pPr>
            <a:r>
              <a:rPr lang="en-US" sz="3400" b="1" dirty="0" smtClean="0"/>
              <a:t>How to suppress or decrease errors?</a:t>
            </a:r>
            <a:endParaRPr lang="en-US" sz="3400" b="1" dirty="0"/>
          </a:p>
          <a:p>
            <a:endParaRPr lang="en-US" sz="2000" dirty="0"/>
          </a:p>
        </p:txBody>
      </p:sp>
      <p:sp>
        <p:nvSpPr>
          <p:cNvPr id="3" name="Zástupný symbol pro datum 2"/>
          <p:cNvSpPr>
            <a:spLocks noGrp="1"/>
          </p:cNvSpPr>
          <p:nvPr>
            <p:ph type="dt" sz="half" idx="15"/>
          </p:nvPr>
        </p:nvSpPr>
        <p:spPr/>
        <p:txBody>
          <a:bodyPr/>
          <a:lstStyle/>
          <a:p>
            <a:fld id="{0BB197CF-BE8D-452C-BC41-AA0423C2FEC4}" type="datetime4">
              <a:rPr lang="en-US" smtClean="0"/>
              <a:t>August 3, 2018</a:t>
            </a:fld>
            <a:endParaRPr lang="en-US"/>
          </a:p>
        </p:txBody>
      </p:sp>
      <p:sp>
        <p:nvSpPr>
          <p:cNvPr id="5" name="Zástupný symbol pro číslo snímku 4"/>
          <p:cNvSpPr>
            <a:spLocks noGrp="1"/>
          </p:cNvSpPr>
          <p:nvPr>
            <p:ph type="sldNum" sz="quarter" idx="16"/>
          </p:nvPr>
        </p:nvSpPr>
        <p:spPr/>
        <p:txBody>
          <a:bodyPr>
            <a:normAutofit fontScale="85000" lnSpcReduction="20000"/>
          </a:bodyPr>
          <a:lstStyle/>
          <a:p>
            <a:fld id="{90D7A542-B47A-47AE-871E-DCF552FE1ED8}" type="slidenum">
              <a:rPr lang="en-US" smtClean="0"/>
              <a:t>5</a:t>
            </a:fld>
            <a:endParaRPr lang="en-US"/>
          </a:p>
        </p:txBody>
      </p:sp>
      <p:sp>
        <p:nvSpPr>
          <p:cNvPr id="4" name="Zástupný symbol pro zápatí 3"/>
          <p:cNvSpPr>
            <a:spLocks noGrp="1"/>
          </p:cNvSpPr>
          <p:nvPr>
            <p:ph type="ftr" sz="quarter" idx="17"/>
          </p:nvPr>
        </p:nvSpPr>
        <p:spPr/>
        <p:txBody>
          <a:bodyPr/>
          <a:lstStyle/>
          <a:p>
            <a:r>
              <a:rPr lang="en-US" dirty="0" smtClean="0"/>
              <a:t>RICH 2018</a:t>
            </a:r>
            <a:endParaRPr lang="en-US" dirty="0"/>
          </a:p>
        </p:txBody>
      </p:sp>
      <p:pic>
        <p:nvPicPr>
          <p:cNvPr id="7" name="Obrázek 6"/>
          <p:cNvPicPr>
            <a:picLocks noChangeAspect="1"/>
          </p:cNvPicPr>
          <p:nvPr/>
        </p:nvPicPr>
        <p:blipFill>
          <a:blip r:embed="rId2"/>
          <a:stretch>
            <a:fillRect/>
          </a:stretch>
        </p:blipFill>
        <p:spPr>
          <a:xfrm>
            <a:off x="5591692" y="2288232"/>
            <a:ext cx="3147600" cy="2238800"/>
          </a:xfrm>
          <a:prstGeom prst="rect">
            <a:avLst/>
          </a:prstGeom>
        </p:spPr>
      </p:pic>
      <p:sp>
        <p:nvSpPr>
          <p:cNvPr id="9" name="Zástupný symbol pro obsah 5"/>
          <p:cNvSpPr txBox="1">
            <a:spLocks/>
          </p:cNvSpPr>
          <p:nvPr/>
        </p:nvSpPr>
        <p:spPr>
          <a:xfrm>
            <a:off x="763857" y="2236003"/>
            <a:ext cx="4528223" cy="200533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There are two opposite tendencies – photons from VIS can fall to near angle, but the number of detected ones is smaller. Photons from UV will be more dissipated and the number of UV photons is higher. </a:t>
            </a:r>
            <a:endParaRPr lang="en-US" sz="2400" dirty="0"/>
          </a:p>
        </p:txBody>
      </p:sp>
      <p:sp>
        <p:nvSpPr>
          <p:cNvPr id="10" name="TextovéPole 9"/>
          <p:cNvSpPr txBox="1"/>
          <p:nvPr/>
        </p:nvSpPr>
        <p:spPr>
          <a:xfrm>
            <a:off x="5239532" y="4483146"/>
            <a:ext cx="3851920" cy="584775"/>
          </a:xfrm>
          <a:prstGeom prst="rect">
            <a:avLst/>
          </a:prstGeom>
          <a:noFill/>
        </p:spPr>
        <p:txBody>
          <a:bodyPr wrap="square" rtlCol="0">
            <a:spAutoFit/>
          </a:bodyPr>
          <a:lstStyle/>
          <a:p>
            <a:r>
              <a:rPr lang="en-US" sz="1600" dirty="0"/>
              <a:t>Width of Cherenkov rings for different β, </a:t>
            </a:r>
            <a:r>
              <a:rPr lang="en-US" sz="1600" dirty="0" smtClean="0"/>
              <a:t>π momentum</a:t>
            </a:r>
            <a:r>
              <a:rPr lang="en-US" sz="1600" dirty="0"/>
              <a:t>,</a:t>
            </a:r>
            <a:r>
              <a:rPr lang="en-US" sz="1600" dirty="0" smtClean="0"/>
              <a:t> </a:t>
            </a:r>
            <a:r>
              <a:rPr lang="en-US" sz="1600" dirty="0"/>
              <a:t>C</a:t>
            </a:r>
            <a:r>
              <a:rPr lang="en-US" sz="1600" baseline="-25000" dirty="0"/>
              <a:t>4</a:t>
            </a:r>
            <a:r>
              <a:rPr lang="en-US" sz="1600" dirty="0"/>
              <a:t>F</a:t>
            </a:r>
            <a:r>
              <a:rPr lang="en-US" sz="1600" baseline="-25000" dirty="0"/>
              <a:t>10</a:t>
            </a:r>
            <a:r>
              <a:rPr lang="en-US" sz="1600" dirty="0"/>
              <a:t> </a:t>
            </a:r>
            <a:r>
              <a:rPr lang="en-US" sz="1600" dirty="0" smtClean="0"/>
              <a:t>radiator</a:t>
            </a:r>
            <a:endParaRPr lang="en-US" dirty="0"/>
          </a:p>
        </p:txBody>
      </p:sp>
    </p:spTree>
    <p:extLst>
      <p:ext uri="{BB962C8B-B14F-4D97-AF65-F5344CB8AC3E}">
        <p14:creationId xmlns:p14="http://schemas.microsoft.com/office/powerpoint/2010/main" val="10957512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datum 3"/>
          <p:cNvSpPr>
            <a:spLocks noGrp="1"/>
          </p:cNvSpPr>
          <p:nvPr>
            <p:ph type="dt" sz="half" idx="10"/>
          </p:nvPr>
        </p:nvSpPr>
        <p:spPr/>
        <p:txBody>
          <a:bodyPr/>
          <a:lstStyle/>
          <a:p>
            <a:fld id="{3EE770F9-D1B2-48EE-A6C2-D6ED9121F101}" type="datetime4">
              <a:rPr lang="en-US" smtClean="0"/>
              <a:t>August 3, 2018</a:t>
            </a:fld>
            <a:endParaRPr lang="en-US"/>
          </a:p>
        </p:txBody>
      </p:sp>
      <p:sp>
        <p:nvSpPr>
          <p:cNvPr id="12" name="Zástupný symbol pro zápatí 4"/>
          <p:cNvSpPr>
            <a:spLocks noGrp="1"/>
          </p:cNvSpPr>
          <p:nvPr>
            <p:ph type="ftr" sz="quarter" idx="11"/>
          </p:nvPr>
        </p:nvSpPr>
        <p:spPr/>
        <p:txBody>
          <a:bodyPr/>
          <a:lstStyle/>
          <a:p>
            <a:r>
              <a:rPr lang="en-US" smtClean="0"/>
              <a:t>RICH 2018</a:t>
            </a:r>
            <a:endParaRPr lang="en-US"/>
          </a:p>
        </p:txBody>
      </p:sp>
      <p:sp>
        <p:nvSpPr>
          <p:cNvPr id="13" name="Zástupný symbol pro číslo snímku 5"/>
          <p:cNvSpPr>
            <a:spLocks noGrp="1"/>
          </p:cNvSpPr>
          <p:nvPr>
            <p:ph type="sldNum" sz="quarter" idx="12"/>
          </p:nvPr>
        </p:nvSpPr>
        <p:spPr/>
        <p:txBody>
          <a:bodyPr>
            <a:normAutofit fontScale="85000" lnSpcReduction="20000"/>
          </a:bodyPr>
          <a:lstStyle/>
          <a:p>
            <a:fld id="{C7E7FA35-C68A-43E7-ABE3-2826DCA631C1}" type="slidenum">
              <a:rPr lang="en-US"/>
              <a:pPr/>
              <a:t>50</a:t>
            </a:fld>
            <a:endParaRPr lang="en-US"/>
          </a:p>
        </p:txBody>
      </p:sp>
      <p:pic>
        <p:nvPicPr>
          <p:cNvPr id="171011" name="Picture 3" descr="IIIa"/>
          <p:cNvPicPr>
            <a:picLocks noGrp="1" noChangeAspect="1" noChangeArrowheads="1"/>
          </p:cNvPicPr>
          <p:nvPr>
            <p:ph idx="1"/>
          </p:nvPr>
        </p:nvPicPr>
        <p:blipFill>
          <a:blip r:embed="rId3" cstate="print"/>
          <a:srcRect/>
          <a:stretch>
            <a:fillRect/>
          </a:stretch>
        </p:blipFill>
        <p:spPr>
          <a:xfrm>
            <a:off x="2473325" y="1557338"/>
            <a:ext cx="5699125" cy="4525962"/>
          </a:xfrm>
          <a:noFill/>
          <a:ln/>
        </p:spPr>
      </p:pic>
      <p:sp>
        <p:nvSpPr>
          <p:cNvPr id="171012" name="Text Box 4"/>
          <p:cNvSpPr txBox="1">
            <a:spLocks noChangeArrowheads="1"/>
          </p:cNvSpPr>
          <p:nvPr/>
        </p:nvSpPr>
        <p:spPr bwMode="auto">
          <a:xfrm>
            <a:off x="6696075" y="1700213"/>
            <a:ext cx="2447925" cy="707886"/>
          </a:xfrm>
          <a:prstGeom prst="rect">
            <a:avLst/>
          </a:prstGeom>
          <a:solidFill>
            <a:schemeClr val="bg1"/>
          </a:solidFill>
          <a:ln w="9525">
            <a:noFill/>
            <a:miter lim="800000"/>
            <a:headEnd/>
            <a:tailEnd/>
          </a:ln>
          <a:effectLst/>
        </p:spPr>
        <p:txBody>
          <a:bodyPr>
            <a:spAutoFit/>
          </a:bodyPr>
          <a:lstStyle/>
          <a:p>
            <a:r>
              <a:rPr lang="en-US" sz="2000">
                <a:solidFill>
                  <a:srgbClr val="6699FF"/>
                </a:solidFill>
                <a:cs typeface="Times New Roman" pitchFamily="18" charset="0"/>
              </a:rPr>
              <a:t>Theoretical reference  (cent</a:t>
            </a:r>
            <a:r>
              <a:rPr lang="cs-CZ" sz="2000">
                <a:solidFill>
                  <a:srgbClr val="6699FF"/>
                </a:solidFill>
                <a:cs typeface="Times New Roman" pitchFamily="18" charset="0"/>
              </a:rPr>
              <a:t>ral</a:t>
            </a:r>
            <a:r>
              <a:rPr lang="en-US" sz="2000">
                <a:solidFill>
                  <a:srgbClr val="6699FF"/>
                </a:solidFill>
                <a:cs typeface="Times New Roman" pitchFamily="18" charset="0"/>
              </a:rPr>
              <a:t> points)</a:t>
            </a:r>
            <a:endParaRPr lang="cs-CZ" sz="2000">
              <a:solidFill>
                <a:srgbClr val="6699FF"/>
              </a:solidFill>
              <a:cs typeface="Times New Roman" pitchFamily="18" charset="0"/>
            </a:endParaRPr>
          </a:p>
        </p:txBody>
      </p:sp>
      <p:sp>
        <p:nvSpPr>
          <p:cNvPr id="171013" name="Text Box 5"/>
          <p:cNvSpPr txBox="1">
            <a:spLocks noGrp="1" noChangeArrowheads="1"/>
          </p:cNvSpPr>
          <p:nvPr>
            <p:ph type="title"/>
          </p:nvPr>
        </p:nvSpPr>
        <p:spPr>
          <a:xfrm>
            <a:off x="323999" y="2483225"/>
            <a:ext cx="1871662" cy="1143000"/>
          </a:xfrm>
          <a:noFill/>
          <a:ln/>
        </p:spPr>
        <p:txBody>
          <a:bodyPr>
            <a:normAutofit/>
          </a:bodyPr>
          <a:lstStyle/>
          <a:p>
            <a:pPr algn="l"/>
            <a:r>
              <a:rPr lang="en-US" sz="2000" dirty="0">
                <a:solidFill>
                  <a:srgbClr val="FF0000"/>
                </a:solidFill>
                <a:latin typeface="+mn-lt"/>
              </a:rPr>
              <a:t>calculated </a:t>
            </a:r>
            <a:r>
              <a:rPr lang="en-US" sz="2000" dirty="0" err="1">
                <a:solidFill>
                  <a:srgbClr val="FF0000"/>
                </a:solidFill>
                <a:latin typeface="+mn-lt"/>
              </a:rPr>
              <a:t>centr</a:t>
            </a:r>
            <a:r>
              <a:rPr lang="cs-CZ" sz="2000" dirty="0">
                <a:solidFill>
                  <a:srgbClr val="FF0000"/>
                </a:solidFill>
                <a:latin typeface="+mn-lt"/>
              </a:rPr>
              <a:t>e</a:t>
            </a:r>
            <a:r>
              <a:rPr lang="en-US" sz="2000" dirty="0">
                <a:solidFill>
                  <a:srgbClr val="FF0000"/>
                </a:solidFill>
                <a:latin typeface="+mn-lt"/>
              </a:rPr>
              <a:t>s</a:t>
            </a:r>
            <a:endParaRPr lang="cs-CZ" sz="2000" dirty="0">
              <a:solidFill>
                <a:srgbClr val="FF0000"/>
              </a:solidFill>
              <a:latin typeface="+mn-lt"/>
            </a:endParaRPr>
          </a:p>
        </p:txBody>
      </p:sp>
      <p:sp>
        <p:nvSpPr>
          <p:cNvPr id="171014" name="Rectangle 6"/>
          <p:cNvSpPr>
            <a:spLocks noChangeArrowheads="1"/>
          </p:cNvSpPr>
          <p:nvPr/>
        </p:nvSpPr>
        <p:spPr bwMode="auto">
          <a:xfrm>
            <a:off x="250825" y="4652963"/>
            <a:ext cx="3529013" cy="1143000"/>
          </a:xfrm>
          <a:prstGeom prst="rect">
            <a:avLst/>
          </a:prstGeom>
          <a:solidFill>
            <a:schemeClr val="bg1"/>
          </a:solidFill>
          <a:ln w="9525">
            <a:noFill/>
            <a:miter lim="800000"/>
            <a:headEnd/>
            <a:tailEnd/>
          </a:ln>
          <a:effectLst/>
        </p:spPr>
        <p:txBody>
          <a:bodyPr anchor="ctr"/>
          <a:lstStyle/>
          <a:p>
            <a:r>
              <a:rPr lang="en-US" sz="2400" b="0" dirty="0" err="1">
                <a:solidFill>
                  <a:srgbClr val="00B050"/>
                </a:solidFill>
              </a:rPr>
              <a:t>toleranc</a:t>
            </a:r>
            <a:r>
              <a:rPr lang="cs-CZ" sz="2400" b="0" dirty="0" err="1">
                <a:solidFill>
                  <a:srgbClr val="00B050"/>
                </a:solidFill>
              </a:rPr>
              <a:t>ies</a:t>
            </a:r>
            <a:r>
              <a:rPr lang="en-US" sz="2400" b="0" dirty="0">
                <a:solidFill>
                  <a:srgbClr val="00B050"/>
                </a:solidFill>
              </a:rPr>
              <a:t> </a:t>
            </a:r>
            <a:r>
              <a:rPr lang="cs-CZ" sz="2400" b="0" dirty="0">
                <a:solidFill>
                  <a:srgbClr val="00B050"/>
                </a:solidFill>
              </a:rPr>
              <a:t/>
            </a:r>
            <a:br>
              <a:rPr lang="cs-CZ" sz="2400" b="0" dirty="0">
                <a:solidFill>
                  <a:srgbClr val="00B050"/>
                </a:solidFill>
              </a:rPr>
            </a:br>
            <a:r>
              <a:rPr lang="en-US" sz="2400" b="0" dirty="0">
                <a:solidFill>
                  <a:srgbClr val="00B050"/>
                </a:solidFill>
              </a:rPr>
              <a:t>(</a:t>
            </a:r>
            <a:r>
              <a:rPr lang="cs-CZ" sz="2400" b="0" dirty="0" err="1">
                <a:solidFill>
                  <a:srgbClr val="00B050"/>
                </a:solidFill>
              </a:rPr>
              <a:t>from</a:t>
            </a:r>
            <a:r>
              <a:rPr lang="cs-CZ" sz="2400" b="0" dirty="0">
                <a:solidFill>
                  <a:srgbClr val="00B050"/>
                </a:solidFill>
              </a:rPr>
              <a:t> </a:t>
            </a:r>
            <a:r>
              <a:rPr lang="cs-CZ" sz="2400" b="0" dirty="0" err="1">
                <a:solidFill>
                  <a:srgbClr val="00B050"/>
                </a:solidFill>
              </a:rPr>
              <a:t>Zemax</a:t>
            </a:r>
            <a:r>
              <a:rPr lang="en-US" sz="2400" b="0" dirty="0">
                <a:solidFill>
                  <a:srgbClr val="00B050"/>
                </a:solidFill>
              </a:rPr>
              <a:t>®</a:t>
            </a:r>
            <a:r>
              <a:rPr lang="cs-CZ" sz="2400" b="0" dirty="0">
                <a:solidFill>
                  <a:srgbClr val="00B050"/>
                </a:solidFill>
              </a:rPr>
              <a:t> </a:t>
            </a:r>
            <a:r>
              <a:rPr lang="cs-CZ" sz="2400" b="0" dirty="0" err="1">
                <a:solidFill>
                  <a:srgbClr val="00B050"/>
                </a:solidFill>
              </a:rPr>
              <a:t>simulation</a:t>
            </a:r>
            <a:r>
              <a:rPr lang="en-US" sz="2400" b="0" dirty="0">
                <a:solidFill>
                  <a:srgbClr val="00B050"/>
                </a:solidFill>
              </a:rPr>
              <a:t>  +/- 0.1 mm)</a:t>
            </a:r>
          </a:p>
        </p:txBody>
      </p:sp>
      <p:pic>
        <p:nvPicPr>
          <p:cNvPr id="171016" name="Picture 8"/>
          <p:cNvPicPr>
            <a:picLocks noChangeAspect="1" noChangeArrowheads="1"/>
          </p:cNvPicPr>
          <p:nvPr/>
        </p:nvPicPr>
        <p:blipFill>
          <a:blip r:embed="rId4" cstate="print"/>
          <a:srcRect/>
          <a:stretch>
            <a:fillRect/>
          </a:stretch>
        </p:blipFill>
        <p:spPr bwMode="auto">
          <a:xfrm>
            <a:off x="1258888" y="2997200"/>
            <a:ext cx="1498600" cy="1436688"/>
          </a:xfrm>
          <a:prstGeom prst="rect">
            <a:avLst/>
          </a:prstGeom>
          <a:noFill/>
          <a:ln w="9525">
            <a:noFill/>
            <a:miter lim="800000"/>
            <a:headEnd/>
            <a:tailEnd/>
          </a:ln>
          <a:effectLst/>
        </p:spPr>
      </p:pic>
      <p:sp>
        <p:nvSpPr>
          <p:cNvPr id="171017" name="Line 9"/>
          <p:cNvSpPr>
            <a:spLocks noChangeShapeType="1"/>
          </p:cNvSpPr>
          <p:nvPr/>
        </p:nvSpPr>
        <p:spPr bwMode="auto">
          <a:xfrm flipV="1">
            <a:off x="2195661" y="2348557"/>
            <a:ext cx="792163" cy="360363"/>
          </a:xfrm>
          <a:prstGeom prst="line">
            <a:avLst/>
          </a:prstGeom>
          <a:noFill/>
          <a:ln w="28575">
            <a:solidFill>
              <a:srgbClr val="FF3300"/>
            </a:solidFill>
            <a:round/>
            <a:headEnd/>
            <a:tailEnd type="triangle" w="med" len="med"/>
          </a:ln>
          <a:effectLst/>
        </p:spPr>
        <p:txBody>
          <a:bodyPr/>
          <a:lstStyle/>
          <a:p>
            <a:endParaRPr lang="en-US"/>
          </a:p>
        </p:txBody>
      </p:sp>
      <p:sp>
        <p:nvSpPr>
          <p:cNvPr id="171018" name="Line 10"/>
          <p:cNvSpPr>
            <a:spLocks noChangeShapeType="1"/>
          </p:cNvSpPr>
          <p:nvPr/>
        </p:nvSpPr>
        <p:spPr bwMode="auto">
          <a:xfrm flipV="1">
            <a:off x="2339975" y="4292600"/>
            <a:ext cx="863600" cy="288925"/>
          </a:xfrm>
          <a:prstGeom prst="line">
            <a:avLst/>
          </a:prstGeom>
          <a:noFill/>
          <a:ln w="28575">
            <a:solidFill>
              <a:srgbClr val="6699FF"/>
            </a:solidFill>
            <a:round/>
            <a:headEnd/>
            <a:tailEnd type="triangle" w="med" len="med"/>
          </a:ln>
          <a:effectLst/>
        </p:spPr>
        <p:txBody>
          <a:bodyPr/>
          <a:lstStyle/>
          <a:p>
            <a:endParaRPr lang="en-US"/>
          </a:p>
        </p:txBody>
      </p:sp>
      <p:sp>
        <p:nvSpPr>
          <p:cNvPr id="171019" name="Line 11"/>
          <p:cNvSpPr>
            <a:spLocks noChangeShapeType="1"/>
          </p:cNvSpPr>
          <p:nvPr/>
        </p:nvSpPr>
        <p:spPr bwMode="auto">
          <a:xfrm flipH="1">
            <a:off x="6588125" y="2708275"/>
            <a:ext cx="504825" cy="433388"/>
          </a:xfrm>
          <a:prstGeom prst="line">
            <a:avLst/>
          </a:prstGeom>
          <a:noFill/>
          <a:ln w="28575">
            <a:solidFill>
              <a:srgbClr val="6699FF"/>
            </a:solidFill>
            <a:round/>
            <a:headEnd/>
            <a:tailEnd type="triangle" w="med" len="med"/>
          </a:ln>
          <a:effectLst/>
        </p:spPr>
        <p:txBody>
          <a:bodyPr/>
          <a:lstStyle/>
          <a:p>
            <a:endParaRPr lang="en-US"/>
          </a:p>
        </p:txBody>
      </p:sp>
      <p:sp>
        <p:nvSpPr>
          <p:cNvPr id="171020" name="Text Box 12"/>
          <p:cNvSpPr txBox="1">
            <a:spLocks noChangeArrowheads="1"/>
          </p:cNvSpPr>
          <p:nvPr/>
        </p:nvSpPr>
        <p:spPr bwMode="auto">
          <a:xfrm>
            <a:off x="395537" y="427038"/>
            <a:ext cx="8280920" cy="954107"/>
          </a:xfrm>
          <a:prstGeom prst="rect">
            <a:avLst/>
          </a:prstGeom>
          <a:noFill/>
          <a:ln w="9525">
            <a:noFill/>
            <a:miter lim="800000"/>
            <a:headEnd/>
            <a:tailEnd/>
          </a:ln>
          <a:effectLst/>
        </p:spPr>
        <p:txBody>
          <a:bodyPr wrap="square">
            <a:spAutoFit/>
          </a:bodyPr>
          <a:lstStyle/>
          <a:p>
            <a:pPr algn="ctr"/>
            <a:r>
              <a:rPr lang="en-US" sz="2800" dirty="0" smtClean="0"/>
              <a:t>Hartmann method was used for </a:t>
            </a:r>
            <a:r>
              <a:rPr lang="en-US" sz="2800" dirty="0"/>
              <a:t>test of lenses' </a:t>
            </a:r>
            <a:r>
              <a:rPr lang="en-US" sz="2800" dirty="0" smtClean="0"/>
              <a:t>quality at COMPASS-RICH1 upgrade</a:t>
            </a:r>
            <a:endParaRPr lang="en-US" sz="2800" dirty="0">
              <a:solidFill>
                <a:srgbClr val="0033CC"/>
              </a:solidFill>
            </a:endParaRPr>
          </a:p>
        </p:txBody>
      </p:sp>
      <p:sp>
        <p:nvSpPr>
          <p:cNvPr id="2" name="TextovéPole 1"/>
          <p:cNvSpPr txBox="1"/>
          <p:nvPr/>
        </p:nvSpPr>
        <p:spPr>
          <a:xfrm>
            <a:off x="387813" y="1601365"/>
            <a:ext cx="1952162" cy="923330"/>
          </a:xfrm>
          <a:prstGeom prst="rect">
            <a:avLst/>
          </a:prstGeom>
          <a:noFill/>
        </p:spPr>
        <p:txBody>
          <a:bodyPr wrap="square" rtlCol="0">
            <a:spAutoFit/>
          </a:bodyPr>
          <a:lstStyle/>
          <a:p>
            <a:r>
              <a:rPr lang="en-US" dirty="0">
                <a:solidFill>
                  <a:srgbClr val="0033CC"/>
                </a:solidFill>
              </a:rPr>
              <a:t>Ideal, </a:t>
            </a:r>
            <a:r>
              <a:rPr lang="en-US" dirty="0" err="1">
                <a:solidFill>
                  <a:srgbClr val="0033CC"/>
                </a:solidFill>
              </a:rPr>
              <a:t>Zemax</a:t>
            </a:r>
            <a:r>
              <a:rPr lang="en-US" dirty="0">
                <a:solidFill>
                  <a:srgbClr val="0033CC"/>
                </a:solidFill>
              </a:rPr>
              <a:t>® software image,  vs. real image</a:t>
            </a:r>
            <a:endParaRPr lang="en-US" dirty="0"/>
          </a:p>
        </p:txBody>
      </p:sp>
    </p:spTree>
    <p:extLst>
      <p:ext uri="{BB962C8B-B14F-4D97-AF65-F5344CB8AC3E}">
        <p14:creationId xmlns:p14="http://schemas.microsoft.com/office/powerpoint/2010/main" val="3577297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59832" y="1677510"/>
            <a:ext cx="5467450" cy="990600"/>
          </a:xfrm>
        </p:spPr>
        <p:txBody>
          <a:bodyPr>
            <a:normAutofit/>
          </a:bodyPr>
          <a:lstStyle/>
          <a:p>
            <a:r>
              <a:rPr lang="en-US" sz="2800" dirty="0" smtClean="0">
                <a:solidFill>
                  <a:srgbClr val="FF0000"/>
                </a:solidFill>
              </a:rPr>
              <a:t>Radial polarization </a:t>
            </a:r>
            <a:r>
              <a:rPr lang="en-US" sz="2800" dirty="0" smtClean="0"/>
              <a:t>is a </a:t>
            </a:r>
            <a:r>
              <a:rPr lang="en-US" sz="2800" dirty="0" smtClean="0"/>
              <a:t>superposition of two </a:t>
            </a:r>
            <a:r>
              <a:rPr lang="en-US" sz="2800" dirty="0" smtClean="0"/>
              <a:t>orthogonal polarizations</a:t>
            </a:r>
            <a:endParaRPr lang="en-US" sz="28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1246" y="2660617"/>
            <a:ext cx="1300207" cy="1302006"/>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534" y="2624998"/>
            <a:ext cx="1411466" cy="1405642"/>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470" y="2610428"/>
            <a:ext cx="1340269" cy="1349589"/>
          </a:xfrm>
          <a:prstGeom prst="rect">
            <a:avLst/>
          </a:prstGeom>
        </p:spPr>
      </p:pic>
      <p:sp>
        <p:nvSpPr>
          <p:cNvPr id="7" name="TextovéPole 6"/>
          <p:cNvSpPr txBox="1"/>
          <p:nvPr/>
        </p:nvSpPr>
        <p:spPr>
          <a:xfrm>
            <a:off x="6516216" y="2916117"/>
            <a:ext cx="492443" cy="646331"/>
          </a:xfrm>
          <a:prstGeom prst="rect">
            <a:avLst/>
          </a:prstGeom>
          <a:noFill/>
        </p:spPr>
        <p:txBody>
          <a:bodyPr wrap="none" rtlCol="0">
            <a:spAutoFit/>
          </a:bodyPr>
          <a:lstStyle/>
          <a:p>
            <a:r>
              <a:rPr lang="cs-CZ" sz="3600" dirty="0"/>
              <a:t>+</a:t>
            </a:r>
            <a:endParaRPr lang="en-US" sz="3600" dirty="0"/>
          </a:p>
        </p:txBody>
      </p:sp>
      <p:sp>
        <p:nvSpPr>
          <p:cNvPr id="8" name="TextovéPole 7"/>
          <p:cNvSpPr txBox="1"/>
          <p:nvPr/>
        </p:nvSpPr>
        <p:spPr>
          <a:xfrm>
            <a:off x="4487589" y="2929718"/>
            <a:ext cx="492443" cy="646331"/>
          </a:xfrm>
          <a:prstGeom prst="rect">
            <a:avLst/>
          </a:prstGeom>
          <a:noFill/>
        </p:spPr>
        <p:txBody>
          <a:bodyPr wrap="none" rtlCol="0">
            <a:spAutoFit/>
          </a:bodyPr>
          <a:lstStyle/>
          <a:p>
            <a:r>
              <a:rPr lang="cs-CZ" sz="3600" dirty="0"/>
              <a:t>=</a:t>
            </a:r>
            <a:endParaRPr lang="en-US" sz="3600" dirty="0"/>
          </a:p>
        </p:txBody>
      </p:sp>
      <p:sp>
        <p:nvSpPr>
          <p:cNvPr id="3" name="Zástupný symbol pro datum 2"/>
          <p:cNvSpPr>
            <a:spLocks noGrp="1"/>
          </p:cNvSpPr>
          <p:nvPr>
            <p:ph type="dt" sz="half" idx="10"/>
          </p:nvPr>
        </p:nvSpPr>
        <p:spPr/>
        <p:txBody>
          <a:bodyPr/>
          <a:lstStyle/>
          <a:p>
            <a:fld id="{1F4FFF94-E14D-450E-956D-D4ADC1E43C67}" type="datetime4">
              <a:rPr lang="en-US" smtClean="0"/>
              <a:t>August 3, 2018</a:t>
            </a:fld>
            <a:endParaRPr lang="en-US"/>
          </a:p>
        </p:txBody>
      </p:sp>
      <p:sp>
        <p:nvSpPr>
          <p:cNvPr id="9" name="Zástupný symbol pro zápatí 8"/>
          <p:cNvSpPr>
            <a:spLocks noGrp="1"/>
          </p:cNvSpPr>
          <p:nvPr>
            <p:ph type="ftr" sz="quarter" idx="11"/>
          </p:nvPr>
        </p:nvSpPr>
        <p:spPr>
          <a:xfrm>
            <a:off x="612648" y="6248399"/>
            <a:ext cx="5421083" cy="365125"/>
          </a:xfrm>
        </p:spPr>
        <p:txBody>
          <a:bodyPr/>
          <a:lstStyle/>
          <a:p>
            <a:r>
              <a:rPr lang="en-US" smtClean="0"/>
              <a:t>RICH 2018</a:t>
            </a:r>
            <a:endParaRPr lang="en-US"/>
          </a:p>
        </p:txBody>
      </p:sp>
      <p:sp>
        <p:nvSpPr>
          <p:cNvPr id="10" name="Zástupný symbol pro číslo snímku 9"/>
          <p:cNvSpPr>
            <a:spLocks noGrp="1"/>
          </p:cNvSpPr>
          <p:nvPr>
            <p:ph type="sldNum" sz="quarter" idx="12"/>
          </p:nvPr>
        </p:nvSpPr>
        <p:spPr/>
        <p:txBody>
          <a:bodyPr>
            <a:normAutofit fontScale="85000" lnSpcReduction="20000"/>
          </a:bodyPr>
          <a:lstStyle/>
          <a:p>
            <a:fld id="{90D7A542-B47A-47AE-871E-DCF552FE1ED8}" type="slidenum">
              <a:rPr lang="en-US" smtClean="0"/>
              <a:t>51</a:t>
            </a:fld>
            <a:endParaRPr lang="en-US"/>
          </a:p>
        </p:txBody>
      </p:sp>
      <p:sp>
        <p:nvSpPr>
          <p:cNvPr id="11" name="Nadpis 1"/>
          <p:cNvSpPr txBox="1">
            <a:spLocks/>
          </p:cNvSpPr>
          <p:nvPr/>
        </p:nvSpPr>
        <p:spPr>
          <a:xfrm>
            <a:off x="612648" y="228600"/>
            <a:ext cx="8153400" cy="990600"/>
          </a:xfrm>
          <a:prstGeom prst="rect">
            <a:avLst/>
          </a:prstGeom>
        </p:spPr>
        <p:txBody>
          <a:bodyPr vert="horz" anchor="ctr">
            <a:normAutofit fontScale="925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smtClean="0">
                <a:solidFill>
                  <a:srgbClr val="50851F"/>
                </a:solidFill>
              </a:rPr>
              <a:t>What about using of polarization?</a:t>
            </a:r>
            <a:endParaRPr lang="en-US" b="1" dirty="0">
              <a:solidFill>
                <a:srgbClr val="50851F"/>
              </a:solidFill>
            </a:endParaRPr>
          </a:p>
        </p:txBody>
      </p:sp>
      <p:pic>
        <p:nvPicPr>
          <p:cNvPr id="28674" name="Picture 2" descr="VÃ½sledek obrÃ¡zku pro beam spl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481" y="4462822"/>
            <a:ext cx="2794347" cy="20957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5796136" y="4607232"/>
            <a:ext cx="2966864" cy="1200329"/>
          </a:xfrm>
          <a:prstGeom prst="rect">
            <a:avLst/>
          </a:prstGeom>
          <a:noFill/>
        </p:spPr>
        <p:txBody>
          <a:bodyPr wrap="square" rtlCol="0">
            <a:spAutoFit/>
          </a:bodyPr>
          <a:lstStyle/>
          <a:p>
            <a:r>
              <a:rPr lang="en-US" sz="2400" dirty="0" smtClean="0"/>
              <a:t>Maybe it can be used at some special applications </a:t>
            </a:r>
            <a:endParaRPr lang="en-US" sz="2400" dirty="0"/>
          </a:p>
        </p:txBody>
      </p:sp>
      <p:grpSp>
        <p:nvGrpSpPr>
          <p:cNvPr id="17" name="Skupina 16"/>
          <p:cNvGrpSpPr/>
          <p:nvPr/>
        </p:nvGrpSpPr>
        <p:grpSpPr>
          <a:xfrm>
            <a:off x="746839" y="2003536"/>
            <a:ext cx="1602976" cy="2002481"/>
            <a:chOff x="6781428" y="2611189"/>
            <a:chExt cx="2017472" cy="2512337"/>
          </a:xfrm>
        </p:grpSpPr>
        <p:grpSp>
          <p:nvGrpSpPr>
            <p:cNvPr id="16" name="Skupina 15"/>
            <p:cNvGrpSpPr/>
            <p:nvPr/>
          </p:nvGrpSpPr>
          <p:grpSpPr>
            <a:xfrm rot="305540">
              <a:off x="6781428" y="2611189"/>
              <a:ext cx="648072" cy="878349"/>
              <a:chOff x="7092280" y="2910691"/>
              <a:chExt cx="648072" cy="878349"/>
            </a:xfrm>
          </p:grpSpPr>
          <p:sp>
            <p:nvSpPr>
              <p:cNvPr id="13" name="Ovál 12"/>
              <p:cNvSpPr/>
              <p:nvPr/>
            </p:nvSpPr>
            <p:spPr>
              <a:xfrm>
                <a:off x="7236296" y="3212976"/>
                <a:ext cx="360040" cy="344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Přímá spojnice se šipkou 14"/>
              <p:cNvCxnSpPr/>
              <p:nvPr/>
            </p:nvCxnSpPr>
            <p:spPr>
              <a:xfrm>
                <a:off x="7092280" y="2910691"/>
                <a:ext cx="648072" cy="878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Skupina 17"/>
            <p:cNvGrpSpPr/>
            <p:nvPr/>
          </p:nvGrpSpPr>
          <p:grpSpPr>
            <a:xfrm rot="13935270">
              <a:off x="7272301" y="4360315"/>
              <a:ext cx="648072" cy="878349"/>
              <a:chOff x="7092280" y="2910691"/>
              <a:chExt cx="648072" cy="878349"/>
            </a:xfrm>
          </p:grpSpPr>
          <p:sp>
            <p:nvSpPr>
              <p:cNvPr id="19" name="Ovál 18"/>
              <p:cNvSpPr/>
              <p:nvPr/>
            </p:nvSpPr>
            <p:spPr>
              <a:xfrm>
                <a:off x="7236296" y="3212976"/>
                <a:ext cx="360040" cy="344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Přímá spojnice se šipkou 19"/>
              <p:cNvCxnSpPr/>
              <p:nvPr/>
            </p:nvCxnSpPr>
            <p:spPr>
              <a:xfrm>
                <a:off x="7092280" y="2910691"/>
                <a:ext cx="648072" cy="878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Skupina 20"/>
            <p:cNvGrpSpPr/>
            <p:nvPr/>
          </p:nvGrpSpPr>
          <p:grpSpPr>
            <a:xfrm rot="4516917">
              <a:off x="8035690" y="2970590"/>
              <a:ext cx="648072" cy="878349"/>
              <a:chOff x="7092280" y="2910691"/>
              <a:chExt cx="648072" cy="878349"/>
            </a:xfrm>
          </p:grpSpPr>
          <p:sp>
            <p:nvSpPr>
              <p:cNvPr id="22" name="Ovál 21"/>
              <p:cNvSpPr/>
              <p:nvPr/>
            </p:nvSpPr>
            <p:spPr>
              <a:xfrm>
                <a:off x="7236296" y="3212976"/>
                <a:ext cx="360040" cy="344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Přímá spojnice se šipkou 22"/>
              <p:cNvCxnSpPr/>
              <p:nvPr/>
            </p:nvCxnSpPr>
            <p:spPr>
              <a:xfrm>
                <a:off x="7092280" y="2910691"/>
                <a:ext cx="648072" cy="878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4" name="TextovéPole 23"/>
          <p:cNvSpPr txBox="1"/>
          <p:nvPr/>
        </p:nvSpPr>
        <p:spPr>
          <a:xfrm>
            <a:off x="2050607" y="4389516"/>
            <a:ext cx="2327625" cy="369332"/>
          </a:xfrm>
          <a:prstGeom prst="rect">
            <a:avLst/>
          </a:prstGeom>
          <a:noFill/>
        </p:spPr>
        <p:txBody>
          <a:bodyPr wrap="none" rtlCol="0">
            <a:spAutoFit/>
          </a:bodyPr>
          <a:lstStyle/>
          <a:p>
            <a:r>
              <a:rPr lang="en-US" dirty="0" smtClean="0"/>
              <a:t>Polarized </a:t>
            </a:r>
            <a:r>
              <a:rPr lang="en-US" dirty="0" err="1" smtClean="0"/>
              <a:t>beamsplitter</a:t>
            </a:r>
            <a:endParaRPr lang="en-US" dirty="0"/>
          </a:p>
        </p:txBody>
      </p:sp>
      <p:sp>
        <p:nvSpPr>
          <p:cNvPr id="25" name="Vývojový diagram: sumační spojení 24"/>
          <p:cNvSpPr/>
          <p:nvPr/>
        </p:nvSpPr>
        <p:spPr>
          <a:xfrm>
            <a:off x="1501303" y="3068960"/>
            <a:ext cx="118369" cy="144016"/>
          </a:xfrm>
          <a:prstGeom prst="flowChartSummingJunct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ovéPole 25"/>
          <p:cNvSpPr txBox="1"/>
          <p:nvPr/>
        </p:nvSpPr>
        <p:spPr>
          <a:xfrm>
            <a:off x="1024285" y="1770187"/>
            <a:ext cx="1608133" cy="369332"/>
          </a:xfrm>
          <a:prstGeom prst="rect">
            <a:avLst/>
          </a:prstGeom>
          <a:noFill/>
        </p:spPr>
        <p:txBody>
          <a:bodyPr wrap="none" rtlCol="0">
            <a:spAutoFit/>
          </a:bodyPr>
          <a:lstStyle/>
          <a:p>
            <a:r>
              <a:rPr lang="en-US" dirty="0" smtClean="0"/>
              <a:t>Unreal situation</a:t>
            </a:r>
            <a:endParaRPr lang="en-US" dirty="0"/>
          </a:p>
        </p:txBody>
      </p:sp>
    </p:spTree>
    <p:extLst>
      <p:ext uri="{BB962C8B-B14F-4D97-AF65-F5344CB8AC3E}">
        <p14:creationId xmlns:p14="http://schemas.microsoft.com/office/powerpoint/2010/main" val="2699600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solidFill>
                  <a:srgbClr val="50851F"/>
                </a:solidFill>
              </a:rPr>
              <a:t>Conclusion</a:t>
            </a:r>
            <a:endParaRPr lang="en-US" b="1" dirty="0">
              <a:solidFill>
                <a:srgbClr val="50851F"/>
              </a:solidFill>
            </a:endParaRPr>
          </a:p>
        </p:txBody>
      </p:sp>
      <p:sp>
        <p:nvSpPr>
          <p:cNvPr id="3" name="Zástupný symbol pro datum 2"/>
          <p:cNvSpPr>
            <a:spLocks noGrp="1"/>
          </p:cNvSpPr>
          <p:nvPr>
            <p:ph type="dt" sz="half" idx="10"/>
          </p:nvPr>
        </p:nvSpPr>
        <p:spPr/>
        <p:txBody>
          <a:bodyPr/>
          <a:lstStyle/>
          <a:p>
            <a:fld id="{1A6D35F3-7173-4C37-8842-5D7AC5E9B78D}"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52</a:t>
            </a:fld>
            <a:endParaRPr lang="en-US"/>
          </a:p>
        </p:txBody>
      </p:sp>
      <p:sp>
        <p:nvSpPr>
          <p:cNvPr id="6" name="Zástupný symbol pro obsah 5"/>
          <p:cNvSpPr>
            <a:spLocks noGrp="1"/>
          </p:cNvSpPr>
          <p:nvPr>
            <p:ph sz="quarter" idx="1"/>
          </p:nvPr>
        </p:nvSpPr>
        <p:spPr/>
        <p:txBody>
          <a:bodyPr>
            <a:normAutofit/>
          </a:bodyPr>
          <a:lstStyle/>
          <a:p>
            <a:r>
              <a:rPr lang="en-US" sz="2800" dirty="0"/>
              <a:t>New optical elements, instruments and methods </a:t>
            </a:r>
            <a:r>
              <a:rPr lang="en-US" sz="2800" dirty="0" smtClean="0"/>
              <a:t>can help </a:t>
            </a:r>
            <a:r>
              <a:rPr lang="en-US" sz="2800" dirty="0"/>
              <a:t>to improve particle identification sensitivity of Ring Imaging Cherenkov </a:t>
            </a:r>
            <a:r>
              <a:rPr lang="en-US" sz="2800" dirty="0" smtClean="0"/>
              <a:t>detectors</a:t>
            </a:r>
          </a:p>
          <a:p>
            <a:r>
              <a:rPr lang="en-US" sz="2800" dirty="0" smtClean="0"/>
              <a:t>There is no general </a:t>
            </a:r>
            <a:r>
              <a:rPr lang="en-US" sz="2800" dirty="0"/>
              <a:t>method for all </a:t>
            </a:r>
            <a:r>
              <a:rPr lang="en-US" sz="2800" dirty="0" smtClean="0"/>
              <a:t>types </a:t>
            </a:r>
            <a:r>
              <a:rPr lang="en-US" sz="2800" dirty="0"/>
              <a:t>of </a:t>
            </a:r>
            <a:r>
              <a:rPr lang="en-US" sz="2800" dirty="0" smtClean="0"/>
              <a:t>RICH </a:t>
            </a:r>
            <a:r>
              <a:rPr lang="en-US" sz="2800" dirty="0"/>
              <a:t>detector but </a:t>
            </a:r>
            <a:r>
              <a:rPr lang="en-US" sz="2800" dirty="0" smtClean="0"/>
              <a:t>there are two important common </a:t>
            </a:r>
            <a:r>
              <a:rPr lang="en-US" sz="2800" dirty="0"/>
              <a:t>possibilities</a:t>
            </a:r>
            <a:endParaRPr lang="en-US" sz="2800" dirty="0" smtClean="0"/>
          </a:p>
          <a:p>
            <a:pPr lvl="1"/>
            <a:r>
              <a:rPr lang="en-US" sz="2500" dirty="0" smtClean="0"/>
              <a:t>Using of sophisticated optical software for design and modeling of RICHs</a:t>
            </a:r>
          </a:p>
          <a:p>
            <a:pPr lvl="1"/>
            <a:r>
              <a:rPr lang="en-US" sz="2500" dirty="0" smtClean="0"/>
              <a:t>Using of aspherical optical elements  for receiving better accuracy of particle identification</a:t>
            </a:r>
          </a:p>
        </p:txBody>
      </p:sp>
    </p:spTree>
    <p:extLst>
      <p:ext uri="{BB962C8B-B14F-4D97-AF65-F5344CB8AC3E}">
        <p14:creationId xmlns:p14="http://schemas.microsoft.com/office/powerpoint/2010/main" val="3520311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type="body" idx="1"/>
          </p:nvPr>
        </p:nvSpPr>
        <p:spPr/>
        <p:txBody>
          <a:bodyPr>
            <a:normAutofit/>
          </a:bodyPr>
          <a:lstStyle/>
          <a:p>
            <a:pPr algn="ctr"/>
            <a:endParaRPr lang="en-US" sz="4400" dirty="0" smtClean="0">
              <a:solidFill>
                <a:srgbClr val="0070C0"/>
              </a:solidFill>
            </a:endParaRPr>
          </a:p>
        </p:txBody>
      </p:sp>
      <p:sp>
        <p:nvSpPr>
          <p:cNvPr id="9" name="Nadpis 8"/>
          <p:cNvSpPr>
            <a:spLocks noGrp="1"/>
          </p:cNvSpPr>
          <p:nvPr>
            <p:ph type="title"/>
          </p:nvPr>
        </p:nvSpPr>
        <p:spPr/>
        <p:txBody>
          <a:bodyPr>
            <a:normAutofit fontScale="90000"/>
          </a:bodyPr>
          <a:lstStyle/>
          <a:p>
            <a:r>
              <a:rPr lang="en-US" dirty="0" smtClean="0"/>
              <a:t>THANK YOU FOR YOUR ATTENTION</a:t>
            </a:r>
            <a:endParaRPr lang="en-US" dirty="0"/>
          </a:p>
        </p:txBody>
      </p:sp>
      <p:sp>
        <p:nvSpPr>
          <p:cNvPr id="4" name="Zástupný symbol pro datum 3"/>
          <p:cNvSpPr>
            <a:spLocks noGrp="1"/>
          </p:cNvSpPr>
          <p:nvPr>
            <p:ph type="dt" sz="half" idx="10"/>
          </p:nvPr>
        </p:nvSpPr>
        <p:spPr/>
        <p:txBody>
          <a:bodyPr/>
          <a:lstStyle/>
          <a:p>
            <a:pPr>
              <a:defRPr/>
            </a:pPr>
            <a:fld id="{D2DB02C1-591D-4E04-B82D-57D2226D0919}" type="datetime4">
              <a:rPr lang="en-US" smtClean="0"/>
              <a:t>August 3, 2018</a:t>
            </a:fld>
            <a:endParaRPr lang="en-US"/>
          </a:p>
        </p:txBody>
      </p:sp>
      <p:sp>
        <p:nvSpPr>
          <p:cNvPr id="6" name="Zástupný symbol pro číslo snímku 5"/>
          <p:cNvSpPr>
            <a:spLocks noGrp="1"/>
          </p:cNvSpPr>
          <p:nvPr>
            <p:ph type="sldNum" sz="quarter" idx="11"/>
          </p:nvPr>
        </p:nvSpPr>
        <p:spPr/>
        <p:txBody>
          <a:bodyPr>
            <a:normAutofit/>
          </a:bodyPr>
          <a:lstStyle/>
          <a:p>
            <a:pPr>
              <a:defRPr/>
            </a:pPr>
            <a:fld id="{9BAD1BAD-3C43-40A8-AEB0-70802971A758}" type="slidenum">
              <a:rPr lang="en-US" smtClean="0"/>
              <a:pPr>
                <a:defRPr/>
              </a:pPr>
              <a:t>53</a:t>
            </a:fld>
            <a:endParaRPr lang="en-US"/>
          </a:p>
        </p:txBody>
      </p:sp>
      <p:sp>
        <p:nvSpPr>
          <p:cNvPr id="5" name="Zástupný symbol pro zápatí 4"/>
          <p:cNvSpPr>
            <a:spLocks noGrp="1"/>
          </p:cNvSpPr>
          <p:nvPr>
            <p:ph type="ftr" sz="quarter" idx="12"/>
          </p:nvPr>
        </p:nvSpPr>
        <p:spPr/>
        <p:txBody>
          <a:bodyPr/>
          <a:lstStyle/>
          <a:p>
            <a:pPr>
              <a:defRPr/>
            </a:pPr>
            <a:r>
              <a:rPr lang="en-US" smtClean="0"/>
              <a:t>RICH 2018</a:t>
            </a:r>
            <a:endParaRPr lang="en-US"/>
          </a:p>
        </p:txBody>
      </p:sp>
    </p:spTree>
    <p:extLst>
      <p:ext uri="{BB962C8B-B14F-4D97-AF65-F5344CB8AC3E}">
        <p14:creationId xmlns:p14="http://schemas.microsoft.com/office/powerpoint/2010/main" val="4238906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526098"/>
            <a:ext cx="8153400" cy="990600"/>
          </a:xfrm>
        </p:spPr>
        <p:txBody>
          <a:bodyPr>
            <a:normAutofit fontScale="90000"/>
          </a:bodyPr>
          <a:lstStyle/>
          <a:p>
            <a:r>
              <a:rPr lang="cs-CZ" sz="3600" dirty="0" smtClean="0">
                <a:solidFill>
                  <a:schemeClr val="tx1"/>
                </a:solidFill>
              </a:rPr>
              <a:t>Step</a:t>
            </a:r>
            <a:r>
              <a:rPr lang="en-US" sz="3600" dirty="0" smtClean="0">
                <a:solidFill>
                  <a:schemeClr val="tx1"/>
                </a:solidFill>
              </a:rPr>
              <a:t>s</a:t>
            </a:r>
            <a:r>
              <a:rPr lang="cs-CZ" sz="3600" dirty="0" smtClean="0">
                <a:solidFill>
                  <a:schemeClr val="tx1"/>
                </a:solidFill>
              </a:rPr>
              <a:t> </a:t>
            </a:r>
            <a:r>
              <a:rPr lang="cs-CZ" sz="3600" dirty="0" err="1" smtClean="0">
                <a:solidFill>
                  <a:schemeClr val="tx1"/>
                </a:solidFill>
              </a:rPr>
              <a:t>of</a:t>
            </a:r>
            <a:r>
              <a:rPr lang="cs-CZ" sz="3600" dirty="0" smtClean="0">
                <a:solidFill>
                  <a:schemeClr val="tx1"/>
                </a:solidFill>
              </a:rPr>
              <a:t> PID by </a:t>
            </a:r>
            <a:r>
              <a:rPr lang="en-US" sz="3600" dirty="0" smtClean="0">
                <a:solidFill>
                  <a:schemeClr val="tx1"/>
                </a:solidFill>
              </a:rPr>
              <a:t>Cherenkov radiation detection</a:t>
            </a:r>
            <a:r>
              <a:rPr lang="en-US" dirty="0">
                <a:solidFill>
                  <a:schemeClr val="tx1"/>
                </a:solidFill>
              </a:rPr>
              <a:t/>
            </a:r>
            <a:br>
              <a:rPr lang="en-US" dirty="0">
                <a:solidFill>
                  <a:schemeClr val="tx1"/>
                </a:solidFill>
              </a:rPr>
            </a:br>
            <a:endParaRPr lang="en-US" dirty="0">
              <a:solidFill>
                <a:schemeClr val="tx1"/>
              </a:solidFill>
            </a:endParaRPr>
          </a:p>
        </p:txBody>
      </p:sp>
      <p:sp>
        <p:nvSpPr>
          <p:cNvPr id="3" name="Zástupný symbol pro datum 2"/>
          <p:cNvSpPr>
            <a:spLocks noGrp="1"/>
          </p:cNvSpPr>
          <p:nvPr>
            <p:ph type="dt" sz="half" idx="10"/>
          </p:nvPr>
        </p:nvSpPr>
        <p:spPr/>
        <p:txBody>
          <a:bodyPr/>
          <a:lstStyle/>
          <a:p>
            <a:fld id="{464BFDF2-73FE-4DCC-8809-8DA1EB5DD9B5}"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6</a:t>
            </a:fld>
            <a:endParaRPr lang="en-US"/>
          </a:p>
        </p:txBody>
      </p:sp>
      <p:sp>
        <p:nvSpPr>
          <p:cNvPr id="6" name="Zástupný symbol pro obsah 5"/>
          <p:cNvSpPr>
            <a:spLocks noGrp="1"/>
          </p:cNvSpPr>
          <p:nvPr>
            <p:ph sz="quarter" idx="1"/>
          </p:nvPr>
        </p:nvSpPr>
        <p:spPr>
          <a:xfrm>
            <a:off x="638873" y="1747841"/>
            <a:ext cx="8153400" cy="4495800"/>
          </a:xfrm>
        </p:spPr>
        <p:txBody>
          <a:bodyPr>
            <a:noAutofit/>
          </a:bodyPr>
          <a:lstStyle/>
          <a:p>
            <a:r>
              <a:rPr lang="en-US" sz="2800" dirty="0" smtClean="0"/>
              <a:t>Generation of Cherenkov radiation</a:t>
            </a:r>
          </a:p>
          <a:p>
            <a:r>
              <a:rPr lang="en-US" sz="2800" dirty="0" smtClean="0"/>
              <a:t>Collection of photons to the detectors </a:t>
            </a:r>
          </a:p>
          <a:p>
            <a:r>
              <a:rPr lang="en-US" sz="2800" dirty="0" smtClean="0"/>
              <a:t>Photon detection (conversion to electrons)</a:t>
            </a:r>
          </a:p>
          <a:p>
            <a:r>
              <a:rPr lang="en-US" sz="2800" dirty="0" smtClean="0"/>
              <a:t>A/D conversion</a:t>
            </a:r>
          </a:p>
          <a:p>
            <a:r>
              <a:rPr lang="en-US" sz="2800" dirty="0" smtClean="0"/>
              <a:t>DAQ </a:t>
            </a:r>
          </a:p>
          <a:p>
            <a:r>
              <a:rPr lang="en-US" sz="2800" dirty="0" smtClean="0"/>
              <a:t>Pattern recognition</a:t>
            </a:r>
          </a:p>
          <a:p>
            <a:r>
              <a:rPr lang="en-US" sz="2800" dirty="0" smtClean="0"/>
              <a:t>Data analysis and interpretation</a:t>
            </a:r>
          </a:p>
          <a:p>
            <a:r>
              <a:rPr lang="en-US" sz="2800" dirty="0" smtClean="0"/>
              <a:t>Another technological aspects - mounting, alignment, electronic, gas cleaning, etc.</a:t>
            </a:r>
            <a:endParaRPr lang="en-US" sz="2800" dirty="0"/>
          </a:p>
        </p:txBody>
      </p:sp>
    </p:spTree>
    <p:extLst>
      <p:ext uri="{BB962C8B-B14F-4D97-AF65-F5344CB8AC3E}">
        <p14:creationId xmlns:p14="http://schemas.microsoft.com/office/powerpoint/2010/main" val="667532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526098"/>
            <a:ext cx="8153400" cy="990600"/>
          </a:xfrm>
        </p:spPr>
        <p:txBody>
          <a:bodyPr>
            <a:normAutofit fontScale="90000"/>
          </a:bodyPr>
          <a:lstStyle/>
          <a:p>
            <a:r>
              <a:rPr lang="cs-CZ" sz="3600" dirty="0" smtClean="0">
                <a:solidFill>
                  <a:schemeClr val="tx1"/>
                </a:solidFill>
              </a:rPr>
              <a:t>Step</a:t>
            </a:r>
            <a:r>
              <a:rPr lang="en-US" sz="3600" dirty="0" smtClean="0">
                <a:solidFill>
                  <a:schemeClr val="tx1"/>
                </a:solidFill>
              </a:rPr>
              <a:t>s</a:t>
            </a:r>
            <a:r>
              <a:rPr lang="cs-CZ" sz="3600" dirty="0" smtClean="0">
                <a:solidFill>
                  <a:schemeClr val="tx1"/>
                </a:solidFill>
              </a:rPr>
              <a:t> </a:t>
            </a:r>
            <a:r>
              <a:rPr lang="cs-CZ" sz="3600" dirty="0" err="1" smtClean="0">
                <a:solidFill>
                  <a:schemeClr val="tx1"/>
                </a:solidFill>
              </a:rPr>
              <a:t>of</a:t>
            </a:r>
            <a:r>
              <a:rPr lang="cs-CZ" sz="3600" dirty="0" smtClean="0">
                <a:solidFill>
                  <a:schemeClr val="tx1"/>
                </a:solidFill>
              </a:rPr>
              <a:t> PID by </a:t>
            </a:r>
            <a:r>
              <a:rPr lang="en-US" sz="3600" dirty="0" smtClean="0">
                <a:solidFill>
                  <a:schemeClr val="tx1"/>
                </a:solidFill>
              </a:rPr>
              <a:t>Cherenkov radiation detection</a:t>
            </a:r>
            <a:r>
              <a:rPr lang="en-US" dirty="0">
                <a:solidFill>
                  <a:schemeClr val="tx1"/>
                </a:solidFill>
              </a:rPr>
              <a:t/>
            </a:r>
            <a:br>
              <a:rPr lang="en-US" dirty="0">
                <a:solidFill>
                  <a:schemeClr val="tx1"/>
                </a:solidFill>
              </a:rPr>
            </a:br>
            <a:endParaRPr lang="en-US" dirty="0">
              <a:solidFill>
                <a:schemeClr val="tx1"/>
              </a:solidFill>
            </a:endParaRPr>
          </a:p>
        </p:txBody>
      </p:sp>
      <p:sp>
        <p:nvSpPr>
          <p:cNvPr id="3" name="Zástupný symbol pro datum 2"/>
          <p:cNvSpPr>
            <a:spLocks noGrp="1"/>
          </p:cNvSpPr>
          <p:nvPr>
            <p:ph type="dt" sz="half" idx="10"/>
          </p:nvPr>
        </p:nvSpPr>
        <p:spPr/>
        <p:txBody>
          <a:bodyPr/>
          <a:lstStyle/>
          <a:p>
            <a:fld id="{9040FAA1-782E-4EEB-B839-58F4AA2366BC}"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7</a:t>
            </a:fld>
            <a:endParaRPr lang="en-US"/>
          </a:p>
        </p:txBody>
      </p:sp>
      <p:sp>
        <p:nvSpPr>
          <p:cNvPr id="6" name="Zástupný symbol pro obsah 5"/>
          <p:cNvSpPr>
            <a:spLocks noGrp="1"/>
          </p:cNvSpPr>
          <p:nvPr>
            <p:ph sz="quarter" idx="1"/>
          </p:nvPr>
        </p:nvSpPr>
        <p:spPr>
          <a:xfrm>
            <a:off x="638873" y="1747841"/>
            <a:ext cx="8153400" cy="4495800"/>
          </a:xfrm>
        </p:spPr>
        <p:txBody>
          <a:bodyPr>
            <a:noAutofit/>
          </a:bodyPr>
          <a:lstStyle/>
          <a:p>
            <a:r>
              <a:rPr lang="en-US" sz="2800" dirty="0" smtClean="0">
                <a:solidFill>
                  <a:srgbClr val="003399"/>
                </a:solidFill>
              </a:rPr>
              <a:t>Generation of Cherenkov radiation</a:t>
            </a:r>
          </a:p>
          <a:p>
            <a:r>
              <a:rPr lang="en-US" sz="2800" dirty="0" smtClean="0">
                <a:solidFill>
                  <a:srgbClr val="003399"/>
                </a:solidFill>
              </a:rPr>
              <a:t>Collection of photons to the detectors </a:t>
            </a:r>
          </a:p>
          <a:p>
            <a:r>
              <a:rPr lang="en-US" sz="2800" dirty="0" smtClean="0"/>
              <a:t>Photon detection (conversion to electrons)</a:t>
            </a:r>
          </a:p>
          <a:p>
            <a:r>
              <a:rPr lang="en-US" sz="2800" dirty="0" smtClean="0"/>
              <a:t>A/D conversion</a:t>
            </a:r>
          </a:p>
          <a:p>
            <a:r>
              <a:rPr lang="en-US" sz="2800" dirty="0" smtClean="0"/>
              <a:t>DAQ </a:t>
            </a:r>
          </a:p>
          <a:p>
            <a:r>
              <a:rPr lang="en-US" sz="2800" dirty="0" smtClean="0"/>
              <a:t>Pattern recognition</a:t>
            </a:r>
          </a:p>
          <a:p>
            <a:r>
              <a:rPr lang="en-US" sz="2800" dirty="0" smtClean="0"/>
              <a:t>Data analysis and interpretation</a:t>
            </a:r>
          </a:p>
          <a:p>
            <a:r>
              <a:rPr lang="en-US" sz="2800" dirty="0" smtClean="0"/>
              <a:t>Another technological aspects - mounting, alignment, electronic, gas cleaning, etc.</a:t>
            </a:r>
            <a:endParaRPr lang="en-US" sz="2800" dirty="0"/>
          </a:p>
        </p:txBody>
      </p:sp>
      <p:sp>
        <p:nvSpPr>
          <p:cNvPr id="7" name="Ovál 6"/>
          <p:cNvSpPr/>
          <p:nvPr/>
        </p:nvSpPr>
        <p:spPr>
          <a:xfrm>
            <a:off x="35496" y="1700808"/>
            <a:ext cx="7200800" cy="119440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7350023" y="2004577"/>
            <a:ext cx="1601721" cy="646331"/>
          </a:xfrm>
          <a:prstGeom prst="rect">
            <a:avLst/>
          </a:prstGeom>
          <a:noFill/>
        </p:spPr>
        <p:txBody>
          <a:bodyPr wrap="none" rtlCol="0">
            <a:spAutoFit/>
          </a:bodyPr>
          <a:lstStyle/>
          <a:p>
            <a:r>
              <a:rPr lang="en-US" sz="3600" b="1" dirty="0" smtClean="0">
                <a:solidFill>
                  <a:srgbClr val="0000FF"/>
                </a:solidFill>
              </a:rPr>
              <a:t>OPTICS</a:t>
            </a:r>
            <a:endParaRPr lang="en-US" sz="3600" b="1" dirty="0">
              <a:solidFill>
                <a:srgbClr val="0000FF"/>
              </a:solidFill>
            </a:endParaRPr>
          </a:p>
        </p:txBody>
      </p:sp>
    </p:spTree>
    <p:extLst>
      <p:ext uri="{BB962C8B-B14F-4D97-AF65-F5344CB8AC3E}">
        <p14:creationId xmlns:p14="http://schemas.microsoft.com/office/powerpoint/2010/main" val="1327079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526098"/>
            <a:ext cx="8153400" cy="990600"/>
          </a:xfrm>
        </p:spPr>
        <p:txBody>
          <a:bodyPr>
            <a:normAutofit fontScale="90000"/>
          </a:bodyPr>
          <a:lstStyle/>
          <a:p>
            <a:r>
              <a:rPr lang="cs-CZ" sz="3600" dirty="0" smtClean="0">
                <a:solidFill>
                  <a:schemeClr val="tx1"/>
                </a:solidFill>
              </a:rPr>
              <a:t>Step</a:t>
            </a:r>
            <a:r>
              <a:rPr lang="en-US" sz="3600" dirty="0" smtClean="0">
                <a:solidFill>
                  <a:schemeClr val="tx1"/>
                </a:solidFill>
              </a:rPr>
              <a:t>s</a:t>
            </a:r>
            <a:r>
              <a:rPr lang="cs-CZ" sz="3600" dirty="0" smtClean="0">
                <a:solidFill>
                  <a:schemeClr val="tx1"/>
                </a:solidFill>
              </a:rPr>
              <a:t> </a:t>
            </a:r>
            <a:r>
              <a:rPr lang="cs-CZ" sz="3600" dirty="0" err="1" smtClean="0">
                <a:solidFill>
                  <a:schemeClr val="tx1"/>
                </a:solidFill>
              </a:rPr>
              <a:t>of</a:t>
            </a:r>
            <a:r>
              <a:rPr lang="cs-CZ" sz="3600" dirty="0" smtClean="0">
                <a:solidFill>
                  <a:schemeClr val="tx1"/>
                </a:solidFill>
              </a:rPr>
              <a:t> PID by </a:t>
            </a:r>
            <a:r>
              <a:rPr lang="en-US" sz="3600" dirty="0" smtClean="0">
                <a:solidFill>
                  <a:schemeClr val="tx1"/>
                </a:solidFill>
              </a:rPr>
              <a:t>Cherenkov radiation detection</a:t>
            </a:r>
            <a:r>
              <a:rPr lang="en-US" dirty="0">
                <a:solidFill>
                  <a:schemeClr val="tx1"/>
                </a:solidFill>
              </a:rPr>
              <a:t/>
            </a:r>
            <a:br>
              <a:rPr lang="en-US" dirty="0">
                <a:solidFill>
                  <a:schemeClr val="tx1"/>
                </a:solidFill>
              </a:rPr>
            </a:br>
            <a:endParaRPr lang="en-US" dirty="0">
              <a:solidFill>
                <a:schemeClr val="tx1"/>
              </a:solidFill>
            </a:endParaRPr>
          </a:p>
        </p:txBody>
      </p:sp>
      <p:sp>
        <p:nvSpPr>
          <p:cNvPr id="3" name="Zástupný symbol pro datum 2"/>
          <p:cNvSpPr>
            <a:spLocks noGrp="1"/>
          </p:cNvSpPr>
          <p:nvPr>
            <p:ph type="dt" sz="half" idx="10"/>
          </p:nvPr>
        </p:nvSpPr>
        <p:spPr/>
        <p:txBody>
          <a:bodyPr/>
          <a:lstStyle/>
          <a:p>
            <a:fld id="{883744D1-1616-4957-9DAD-74401391A2DB}"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smtClean="0"/>
              <a:t>RICH 2018</a:t>
            </a:r>
            <a:endParaRPr lang="en-US"/>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8</a:t>
            </a:fld>
            <a:endParaRPr lang="en-US"/>
          </a:p>
        </p:txBody>
      </p:sp>
      <p:sp>
        <p:nvSpPr>
          <p:cNvPr id="6" name="Zástupný symbol pro obsah 5"/>
          <p:cNvSpPr>
            <a:spLocks noGrp="1"/>
          </p:cNvSpPr>
          <p:nvPr>
            <p:ph sz="quarter" idx="1"/>
          </p:nvPr>
        </p:nvSpPr>
        <p:spPr>
          <a:xfrm>
            <a:off x="638873" y="1747841"/>
            <a:ext cx="8153400" cy="4495800"/>
          </a:xfrm>
        </p:spPr>
        <p:txBody>
          <a:bodyPr>
            <a:noAutofit/>
          </a:bodyPr>
          <a:lstStyle/>
          <a:p>
            <a:r>
              <a:rPr lang="en-US" sz="2800" dirty="0" smtClean="0">
                <a:solidFill>
                  <a:srgbClr val="003399"/>
                </a:solidFill>
              </a:rPr>
              <a:t>Generation of Cherenkov radiation</a:t>
            </a:r>
          </a:p>
          <a:p>
            <a:r>
              <a:rPr lang="en-US" sz="2800" dirty="0" smtClean="0">
                <a:solidFill>
                  <a:srgbClr val="003399"/>
                </a:solidFill>
              </a:rPr>
              <a:t>Collection of photons to the detectors </a:t>
            </a:r>
          </a:p>
          <a:p>
            <a:r>
              <a:rPr lang="en-US" sz="2800" dirty="0" smtClean="0">
                <a:solidFill>
                  <a:srgbClr val="50851F"/>
                </a:solidFill>
              </a:rPr>
              <a:t>Photon detection (conversion to ele</a:t>
            </a:r>
            <a:r>
              <a:rPr lang="en-US" sz="2800" dirty="0" smtClean="0"/>
              <a:t>ctrons)</a:t>
            </a:r>
          </a:p>
          <a:p>
            <a:r>
              <a:rPr lang="en-US" sz="2800" dirty="0" smtClean="0">
                <a:solidFill>
                  <a:srgbClr val="50851F"/>
                </a:solidFill>
              </a:rPr>
              <a:t>A/D conversion</a:t>
            </a:r>
          </a:p>
          <a:p>
            <a:r>
              <a:rPr lang="en-US" sz="2800" dirty="0" smtClean="0"/>
              <a:t>DAQ </a:t>
            </a:r>
          </a:p>
          <a:p>
            <a:r>
              <a:rPr lang="en-US" sz="2800" dirty="0" smtClean="0"/>
              <a:t>Pattern recognition</a:t>
            </a:r>
          </a:p>
          <a:p>
            <a:r>
              <a:rPr lang="en-US" sz="2800" dirty="0" smtClean="0"/>
              <a:t>Data analysis and interpretation</a:t>
            </a:r>
          </a:p>
          <a:p>
            <a:r>
              <a:rPr lang="en-US" sz="2800" dirty="0" smtClean="0"/>
              <a:t>Another technological aspects - mounting, alignment, electronic, gas cleaning, etc.</a:t>
            </a:r>
            <a:endParaRPr lang="en-US" sz="2800" dirty="0"/>
          </a:p>
        </p:txBody>
      </p:sp>
      <p:sp>
        <p:nvSpPr>
          <p:cNvPr id="7" name="Ovál 6"/>
          <p:cNvSpPr/>
          <p:nvPr/>
        </p:nvSpPr>
        <p:spPr>
          <a:xfrm>
            <a:off x="35496" y="1700808"/>
            <a:ext cx="7200800" cy="119440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7350023" y="2004577"/>
            <a:ext cx="1601721" cy="646331"/>
          </a:xfrm>
          <a:prstGeom prst="rect">
            <a:avLst/>
          </a:prstGeom>
          <a:noFill/>
        </p:spPr>
        <p:txBody>
          <a:bodyPr wrap="none" rtlCol="0">
            <a:spAutoFit/>
          </a:bodyPr>
          <a:lstStyle/>
          <a:p>
            <a:r>
              <a:rPr lang="en-US" sz="3600" b="1" dirty="0" smtClean="0">
                <a:solidFill>
                  <a:srgbClr val="0000FF"/>
                </a:solidFill>
              </a:rPr>
              <a:t>OPTICS</a:t>
            </a:r>
            <a:endParaRPr lang="en-US" sz="3600" b="1" dirty="0">
              <a:solidFill>
                <a:srgbClr val="0000FF"/>
              </a:solidFill>
            </a:endParaRPr>
          </a:p>
        </p:txBody>
      </p:sp>
      <p:sp>
        <p:nvSpPr>
          <p:cNvPr id="9" name="Zaoblený obdélník 8"/>
          <p:cNvSpPr/>
          <p:nvPr/>
        </p:nvSpPr>
        <p:spPr>
          <a:xfrm>
            <a:off x="609600" y="2852936"/>
            <a:ext cx="8037583" cy="3390705"/>
          </a:xfrm>
          <a:prstGeom prst="roundRect">
            <a:avLst/>
          </a:prstGeom>
          <a:noFill/>
          <a:ln w="38100">
            <a:solidFill>
              <a:srgbClr val="508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rot="1462749">
            <a:off x="3594165" y="3962976"/>
            <a:ext cx="4497963" cy="769441"/>
          </a:xfrm>
          <a:prstGeom prst="rect">
            <a:avLst/>
          </a:prstGeom>
          <a:noFill/>
        </p:spPr>
        <p:txBody>
          <a:bodyPr wrap="none" rtlCol="0">
            <a:spAutoFit/>
          </a:bodyPr>
          <a:lstStyle/>
          <a:p>
            <a:r>
              <a:rPr lang="cs-CZ" sz="4400" b="1" dirty="0" smtClean="0">
                <a:solidFill>
                  <a:srgbClr val="00B050"/>
                </a:solidFill>
              </a:rPr>
              <a:t>GREAT PROGRESS</a:t>
            </a:r>
            <a:endParaRPr lang="en-US" sz="4400" b="1" dirty="0">
              <a:solidFill>
                <a:srgbClr val="00B050"/>
              </a:solidFill>
            </a:endParaRPr>
          </a:p>
        </p:txBody>
      </p:sp>
    </p:spTree>
    <p:extLst>
      <p:ext uri="{BB962C8B-B14F-4D97-AF65-F5344CB8AC3E}">
        <p14:creationId xmlns:p14="http://schemas.microsoft.com/office/powerpoint/2010/main" val="265872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160337"/>
            <a:ext cx="8229600" cy="1143000"/>
          </a:xfrm>
        </p:spPr>
        <p:txBody>
          <a:bodyPr>
            <a:noAutofit/>
          </a:bodyPr>
          <a:lstStyle/>
          <a:p>
            <a:r>
              <a:rPr lang="en-US" sz="3200" dirty="0" smtClean="0"/>
              <a:t>Important steps for Cherenkov </a:t>
            </a:r>
            <a:r>
              <a:rPr lang="en-US" sz="3200" dirty="0" smtClean="0"/>
              <a:t>detectors R&amp;D </a:t>
            </a:r>
            <a:r>
              <a:rPr lang="en-US" sz="3200" dirty="0" smtClean="0"/>
              <a:t/>
            </a:r>
            <a:br>
              <a:rPr lang="en-US" sz="3200" dirty="0" smtClean="0"/>
            </a:br>
            <a:r>
              <a:rPr lang="en-US" sz="3200" dirty="0" smtClean="0"/>
              <a:t>from </a:t>
            </a:r>
            <a:r>
              <a:rPr lang="en-US" sz="3200" dirty="0" smtClean="0">
                <a:solidFill>
                  <a:srgbClr val="FF0000"/>
                </a:solidFill>
              </a:rPr>
              <a:t>ONLY</a:t>
            </a:r>
            <a:r>
              <a:rPr lang="en-US" sz="3200" dirty="0" smtClean="0"/>
              <a:t> optical point of view</a:t>
            </a:r>
            <a:endParaRPr lang="en-US" sz="3200" dirty="0"/>
          </a:p>
        </p:txBody>
      </p:sp>
      <p:sp>
        <p:nvSpPr>
          <p:cNvPr id="6" name="Zástupný symbol pro obsah 5"/>
          <p:cNvSpPr>
            <a:spLocks noGrp="1"/>
          </p:cNvSpPr>
          <p:nvPr>
            <p:ph sz="half" idx="1"/>
          </p:nvPr>
        </p:nvSpPr>
        <p:spPr>
          <a:xfrm>
            <a:off x="517424" y="2564904"/>
            <a:ext cx="7999040" cy="4525963"/>
          </a:xfrm>
        </p:spPr>
        <p:txBody>
          <a:bodyPr>
            <a:normAutofit/>
          </a:bodyPr>
          <a:lstStyle/>
          <a:p>
            <a:pPr marL="0" indent="0">
              <a:buNone/>
            </a:pPr>
            <a:r>
              <a:rPr lang="en-US" sz="2000" dirty="0" smtClean="0"/>
              <a:t>1960 </a:t>
            </a:r>
            <a:r>
              <a:rPr lang="en-US" sz="2000" dirty="0"/>
              <a:t>- A. Roberts: first conception of Ring Imaging </a:t>
            </a:r>
            <a:r>
              <a:rPr lang="en-US" sz="2000" dirty="0" err="1"/>
              <a:t>CHerenkov</a:t>
            </a:r>
            <a:r>
              <a:rPr lang="en-US" sz="2000" dirty="0"/>
              <a:t> technique</a:t>
            </a:r>
          </a:p>
          <a:p>
            <a:pPr marL="0" indent="0">
              <a:buNone/>
            </a:pPr>
            <a:r>
              <a:rPr lang="en-US" sz="2000" dirty="0" smtClean="0"/>
              <a:t>1977 </a:t>
            </a:r>
            <a:r>
              <a:rPr lang="en-US" sz="2000" dirty="0"/>
              <a:t>- J. </a:t>
            </a:r>
            <a:r>
              <a:rPr lang="en-US" sz="2000" dirty="0" err="1"/>
              <a:t>Seguinot</a:t>
            </a:r>
            <a:r>
              <a:rPr lang="en-US" sz="2000" dirty="0"/>
              <a:t> and T. </a:t>
            </a:r>
            <a:r>
              <a:rPr lang="en-US" sz="2000" dirty="0" err="1"/>
              <a:t>Ypsilantis</a:t>
            </a:r>
            <a:r>
              <a:rPr lang="en-US" sz="2000" dirty="0"/>
              <a:t>: “imaging” of Cherenkov patterns in a gas detector</a:t>
            </a:r>
          </a:p>
          <a:p>
            <a:pPr marL="0" indent="0">
              <a:buNone/>
            </a:pPr>
            <a:r>
              <a:rPr lang="en-US" sz="2000" dirty="0" smtClean="0"/>
              <a:t>1981 </a:t>
            </a:r>
            <a:r>
              <a:rPr lang="en-US" sz="2000" dirty="0"/>
              <a:t>- First use of a RICH for high energy PID: E605 Experiment at FNAL</a:t>
            </a:r>
          </a:p>
          <a:p>
            <a:endParaRPr lang="en-US" dirty="0"/>
          </a:p>
        </p:txBody>
      </p:sp>
      <p:sp>
        <p:nvSpPr>
          <p:cNvPr id="8" name="Zástupný symbol pro obsah 7"/>
          <p:cNvSpPr>
            <a:spLocks noGrp="1"/>
          </p:cNvSpPr>
          <p:nvPr>
            <p:ph sz="quarter" idx="2"/>
          </p:nvPr>
        </p:nvSpPr>
        <p:spPr>
          <a:xfrm>
            <a:off x="517424" y="4118266"/>
            <a:ext cx="7638101" cy="2185988"/>
          </a:xfrm>
        </p:spPr>
        <p:txBody>
          <a:bodyPr>
            <a:noAutofit/>
          </a:bodyPr>
          <a:lstStyle/>
          <a:p>
            <a:pPr marL="0" indent="0">
              <a:buNone/>
            </a:pPr>
            <a:r>
              <a:rPr lang="en-US" sz="2000" dirty="0">
                <a:solidFill>
                  <a:srgbClr val="003399"/>
                </a:solidFill>
              </a:rPr>
              <a:t>1992: first publication of DIRC concept§.</a:t>
            </a:r>
          </a:p>
          <a:p>
            <a:pPr marL="0" indent="0">
              <a:buNone/>
            </a:pPr>
            <a:r>
              <a:rPr lang="en-US" sz="2000" dirty="0" smtClean="0">
                <a:solidFill>
                  <a:srgbClr val="003399"/>
                </a:solidFill>
              </a:rPr>
              <a:t>1993-1996</a:t>
            </a:r>
            <a:r>
              <a:rPr lang="en-US" sz="2000" dirty="0">
                <a:solidFill>
                  <a:srgbClr val="003399"/>
                </a:solidFill>
              </a:rPr>
              <a:t>: progression of prototypes and DIRC </a:t>
            </a:r>
            <a:r>
              <a:rPr lang="en-US" sz="2000" dirty="0" smtClean="0">
                <a:solidFill>
                  <a:srgbClr val="003399"/>
                </a:solidFill>
              </a:rPr>
              <a:t>R&amp;D, decision </a:t>
            </a:r>
            <a:r>
              <a:rPr lang="en-US" sz="2000" dirty="0">
                <a:solidFill>
                  <a:srgbClr val="003399"/>
                </a:solidFill>
              </a:rPr>
              <a:t>in favor of DIRC for hadronic PID for BABAR.</a:t>
            </a:r>
          </a:p>
          <a:p>
            <a:pPr marL="0" indent="0">
              <a:buNone/>
            </a:pPr>
            <a:r>
              <a:rPr lang="en-US" sz="2000" dirty="0" smtClean="0">
                <a:solidFill>
                  <a:srgbClr val="003399"/>
                </a:solidFill>
              </a:rPr>
              <a:t>1998</a:t>
            </a:r>
            <a:r>
              <a:rPr lang="en-US" sz="2000" dirty="0">
                <a:solidFill>
                  <a:srgbClr val="003399"/>
                </a:solidFill>
              </a:rPr>
              <a:t>: installed part of DIRC; start of cosmic ray run, commissioning run.</a:t>
            </a:r>
          </a:p>
          <a:p>
            <a:pPr marL="0" indent="0">
              <a:buNone/>
            </a:pPr>
            <a:r>
              <a:rPr lang="en-US" sz="2000" dirty="0" smtClean="0">
                <a:solidFill>
                  <a:srgbClr val="003399"/>
                </a:solidFill>
              </a:rPr>
              <a:t>1999</a:t>
            </a:r>
            <a:r>
              <a:rPr lang="en-US" sz="2000" dirty="0">
                <a:solidFill>
                  <a:srgbClr val="003399"/>
                </a:solidFill>
              </a:rPr>
              <a:t>: BABAR moves into beam line, added 4 more bar boxes.</a:t>
            </a:r>
          </a:p>
          <a:p>
            <a:pPr marL="0" indent="0">
              <a:buNone/>
            </a:pPr>
            <a:r>
              <a:rPr lang="en-US" sz="2000" dirty="0" smtClean="0">
                <a:solidFill>
                  <a:srgbClr val="003399"/>
                </a:solidFill>
              </a:rPr>
              <a:t>2008</a:t>
            </a:r>
            <a:r>
              <a:rPr lang="en-US" sz="2000" dirty="0">
                <a:solidFill>
                  <a:srgbClr val="003399"/>
                </a:solidFill>
              </a:rPr>
              <a:t>: last event recorded with BABAR.</a:t>
            </a:r>
          </a:p>
        </p:txBody>
      </p:sp>
      <p:sp>
        <p:nvSpPr>
          <p:cNvPr id="3" name="Zástupný symbol pro datum 2"/>
          <p:cNvSpPr>
            <a:spLocks noGrp="1"/>
          </p:cNvSpPr>
          <p:nvPr>
            <p:ph type="dt" sz="half" idx="10"/>
          </p:nvPr>
        </p:nvSpPr>
        <p:spPr/>
        <p:txBody>
          <a:bodyPr/>
          <a:lstStyle/>
          <a:p>
            <a:fld id="{FA5FE94A-D050-49F0-B2C1-A844D578B30B}" type="datetime4">
              <a:rPr lang="en-US" smtClean="0"/>
              <a:t>August 3, 2018</a:t>
            </a:fld>
            <a:endParaRPr lang="en-US"/>
          </a:p>
        </p:txBody>
      </p:sp>
      <p:sp>
        <p:nvSpPr>
          <p:cNvPr id="4" name="Zástupný symbol pro zápatí 3"/>
          <p:cNvSpPr>
            <a:spLocks noGrp="1"/>
          </p:cNvSpPr>
          <p:nvPr>
            <p:ph type="ftr" sz="quarter" idx="11"/>
          </p:nvPr>
        </p:nvSpPr>
        <p:spPr/>
        <p:txBody>
          <a:bodyPr/>
          <a:lstStyle/>
          <a:p>
            <a:r>
              <a:rPr lang="en-US" dirty="0" smtClean="0"/>
              <a:t>RICH 2018</a:t>
            </a:r>
            <a:endParaRPr lang="en-US" dirty="0"/>
          </a:p>
        </p:txBody>
      </p:sp>
      <p:sp>
        <p:nvSpPr>
          <p:cNvPr id="5" name="Zástupný symbol pro číslo snímku 4"/>
          <p:cNvSpPr>
            <a:spLocks noGrp="1"/>
          </p:cNvSpPr>
          <p:nvPr>
            <p:ph type="sldNum" sz="quarter" idx="12"/>
          </p:nvPr>
        </p:nvSpPr>
        <p:spPr/>
        <p:txBody>
          <a:bodyPr>
            <a:normAutofit fontScale="85000" lnSpcReduction="20000"/>
          </a:bodyPr>
          <a:lstStyle/>
          <a:p>
            <a:fld id="{90D7A542-B47A-47AE-871E-DCF552FE1ED8}" type="slidenum">
              <a:rPr lang="en-US" smtClean="0"/>
              <a:t>9</a:t>
            </a:fld>
            <a:endParaRPr lang="en-US"/>
          </a:p>
        </p:txBody>
      </p:sp>
      <p:sp>
        <p:nvSpPr>
          <p:cNvPr id="7" name="Obdélník 6"/>
          <p:cNvSpPr/>
          <p:nvPr/>
        </p:nvSpPr>
        <p:spPr>
          <a:xfrm>
            <a:off x="525016" y="1723520"/>
            <a:ext cx="8007424" cy="707886"/>
          </a:xfrm>
          <a:prstGeom prst="rect">
            <a:avLst/>
          </a:prstGeom>
        </p:spPr>
        <p:txBody>
          <a:bodyPr wrap="square">
            <a:spAutoFit/>
          </a:bodyPr>
          <a:lstStyle/>
          <a:p>
            <a:r>
              <a:rPr lang="en-US" sz="2000" dirty="0" smtClean="0">
                <a:solidFill>
                  <a:srgbClr val="50851F"/>
                </a:solidFill>
                <a:latin typeface="Times New Roman" panose="02020603050405020304" pitchFamily="18" charset="0"/>
              </a:rPr>
              <a:t>1934 </a:t>
            </a:r>
            <a:r>
              <a:rPr lang="en-US" sz="2000" dirty="0">
                <a:solidFill>
                  <a:srgbClr val="50851F"/>
                </a:solidFill>
                <a:latin typeface="Times New Roman" panose="02020603050405020304" pitchFamily="18" charset="0"/>
              </a:rPr>
              <a:t>- P. A. Cherenkov: </a:t>
            </a:r>
            <a:r>
              <a:rPr lang="en-US" sz="2000" dirty="0" smtClean="0">
                <a:solidFill>
                  <a:srgbClr val="50851F"/>
                </a:solidFill>
                <a:latin typeface="Times New Roman" panose="02020603050405020304" pitchFamily="18" charset="0"/>
              </a:rPr>
              <a:t>series </a:t>
            </a:r>
            <a:r>
              <a:rPr lang="en-US" sz="2000" dirty="0">
                <a:solidFill>
                  <a:srgbClr val="50851F"/>
                </a:solidFill>
                <a:latin typeface="Times New Roman" panose="02020603050405020304" pitchFamily="18" charset="0"/>
              </a:rPr>
              <a:t>of experiments on visible light emitted </a:t>
            </a:r>
            <a:r>
              <a:rPr lang="en-US" sz="2000" dirty="0" smtClean="0">
                <a:solidFill>
                  <a:srgbClr val="50851F"/>
                </a:solidFill>
                <a:latin typeface="Times New Roman" panose="02020603050405020304" pitchFamily="18" charset="0"/>
              </a:rPr>
              <a:t>by Compton </a:t>
            </a:r>
            <a:r>
              <a:rPr lang="en-US" sz="2000" dirty="0">
                <a:solidFill>
                  <a:srgbClr val="50851F"/>
                </a:solidFill>
                <a:latin typeface="Times New Roman" panose="02020603050405020304" pitchFamily="18" charset="0"/>
              </a:rPr>
              <a:t>electrons produced by bombarding pure liquids with </a:t>
            </a:r>
            <a:r>
              <a:rPr lang="en-US" sz="2000" dirty="0" smtClean="0">
                <a:solidFill>
                  <a:srgbClr val="50851F"/>
                </a:solidFill>
                <a:latin typeface="Times New Roman" panose="02020603050405020304" pitchFamily="18" charset="0"/>
                <a:sym typeface="Symbol" panose="05050102010706020507" pitchFamily="18" charset="2"/>
              </a:rPr>
              <a:t></a:t>
            </a:r>
            <a:r>
              <a:rPr lang="en-US" sz="2000" dirty="0" smtClean="0">
                <a:solidFill>
                  <a:srgbClr val="50851F"/>
                </a:solidFill>
                <a:latin typeface="Times New Roman" panose="02020603050405020304" pitchFamily="18" charset="0"/>
              </a:rPr>
              <a:t> </a:t>
            </a:r>
            <a:r>
              <a:rPr lang="en-US" sz="2000" dirty="0">
                <a:solidFill>
                  <a:srgbClr val="50851F"/>
                </a:solidFill>
                <a:latin typeface="Times New Roman" panose="02020603050405020304" pitchFamily="18" charset="0"/>
              </a:rPr>
              <a:t>rays</a:t>
            </a:r>
            <a:endParaRPr lang="en-US" sz="2000" dirty="0">
              <a:solidFill>
                <a:srgbClr val="50851F"/>
              </a:solidFill>
            </a:endParaRPr>
          </a:p>
        </p:txBody>
      </p:sp>
    </p:spTree>
    <p:extLst>
      <p:ext uri="{BB962C8B-B14F-4D97-AF65-F5344CB8AC3E}">
        <p14:creationId xmlns:p14="http://schemas.microsoft.com/office/powerpoint/2010/main" val="39120004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án">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Mediá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á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6922</TotalTime>
  <Words>3198</Words>
  <Application>Microsoft Office PowerPoint</Application>
  <PresentationFormat>Předvádění na obrazovce (4:3)</PresentationFormat>
  <Paragraphs>562</Paragraphs>
  <Slides>53</Slides>
  <Notes>9</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3</vt:i4>
      </vt:variant>
      <vt:variant>
        <vt:lpstr>Nadpisy snímků</vt:lpstr>
      </vt:variant>
      <vt:variant>
        <vt:i4>53</vt:i4>
      </vt:variant>
    </vt:vector>
  </HeadingPairs>
  <TitlesOfParts>
    <vt:vector size="67" baseType="lpstr">
      <vt:lpstr>ＭＳ Ｐゴシック</vt:lpstr>
      <vt:lpstr>Arial</vt:lpstr>
      <vt:lpstr>Calibri</vt:lpstr>
      <vt:lpstr>Cambria Math</vt:lpstr>
      <vt:lpstr>Comic Sans MS</vt:lpstr>
      <vt:lpstr>Symbol</vt:lpstr>
      <vt:lpstr>Times New Roman</vt:lpstr>
      <vt:lpstr>Tw Cen MT</vt:lpstr>
      <vt:lpstr>Wingdings</vt:lpstr>
      <vt:lpstr>Wingdings 2</vt:lpstr>
      <vt:lpstr>Medián</vt:lpstr>
      <vt:lpstr>Rovnice</vt:lpstr>
      <vt:lpstr>Rastrový obrázek</vt:lpstr>
      <vt:lpstr>Equation</vt:lpstr>
      <vt:lpstr>Optical elements for RICH detectors</vt:lpstr>
      <vt:lpstr>Motivation </vt:lpstr>
      <vt:lpstr>Cherenkov radiation properties</vt:lpstr>
      <vt:lpstr>Radial polarization </vt:lpstr>
      <vt:lpstr>Optical sources of errors</vt:lpstr>
      <vt:lpstr>Steps of PID by Cherenkov radiation detection </vt:lpstr>
      <vt:lpstr>Steps of PID by Cherenkov radiation detection </vt:lpstr>
      <vt:lpstr>Steps of PID by Cherenkov radiation detection </vt:lpstr>
      <vt:lpstr>Important steps for Cherenkov detectors R&amp;D  from ONLY optical point of view</vt:lpstr>
      <vt:lpstr>Progress in optics in last 20 years with the relationship to Cherenkov radiation </vt:lpstr>
      <vt:lpstr>Software for optical simulation of Cherenkov light</vt:lpstr>
      <vt:lpstr>New DLL file for Cherenkov radiator simulation</vt:lpstr>
      <vt:lpstr>Compass RICH-1 mirror misalignment simulation</vt:lpstr>
      <vt:lpstr>Materials for generation of Cherekov radiation</vt:lpstr>
      <vt:lpstr>DIRC - fused silica </vt:lpstr>
      <vt:lpstr>Chromaticity</vt:lpstr>
      <vt:lpstr>New types of free form radiator for THGEM tests</vt:lpstr>
      <vt:lpstr>Long radiator </vt:lpstr>
      <vt:lpstr>Gaseous RICH detectors </vt:lpstr>
      <vt:lpstr>New gasses for RICH detectors </vt:lpstr>
      <vt:lpstr> </vt:lpstr>
      <vt:lpstr>C4F10 refractive index  </vt:lpstr>
      <vt:lpstr>Interferometric measurement of n</vt:lpstr>
      <vt:lpstr>The modified folded Jamin interferometer</vt:lpstr>
      <vt:lpstr>Interferometer with Quadrature Detection unit</vt:lpstr>
      <vt:lpstr>Interferometer chamber</vt:lpstr>
      <vt:lpstr>Interferometer with Quadrature Detection unit</vt:lpstr>
      <vt:lpstr>Visualization of refractive index changes</vt:lpstr>
      <vt:lpstr>Reflective coatings / mirrors </vt:lpstr>
      <vt:lpstr>Mirror alignment monitoring  </vt:lpstr>
      <vt:lpstr>Ring reconstruction tools  - implementation </vt:lpstr>
      <vt:lpstr>Mirrors misalignment is important source of error </vt:lpstr>
      <vt:lpstr>Principle of CLAM</vt:lpstr>
      <vt:lpstr>Principe of CLAM – to observe reflection of rectangular grid on  RICH mirrors - aligned mirrors </vt:lpstr>
      <vt:lpstr>tilted mirrors by 1.5 mrad</vt:lpstr>
      <vt:lpstr>Principe of CLAM– to observe reflection of illuminated rectangular grid on  RICH mirrors</vt:lpstr>
      <vt:lpstr>     Relative measurement </vt:lpstr>
      <vt:lpstr>Photogrammetry</vt:lpstr>
      <vt:lpstr>Absolute measurement</vt:lpstr>
      <vt:lpstr>Determination of mirror orientation</vt:lpstr>
      <vt:lpstr>Crosscheck CLAM vs. interferometer </vt:lpstr>
      <vt:lpstr>Optical systems collecting photons to detectors</vt:lpstr>
      <vt:lpstr>Optical photon collection system for COMPASS RICH-1 upgrade</vt:lpstr>
      <vt:lpstr>Final nonaxial design  by Zemax® software, implemented to COMPASS RICH-1</vt:lpstr>
      <vt:lpstr>Aerogel </vt:lpstr>
      <vt:lpstr>Liquid </vt:lpstr>
      <vt:lpstr>Producing of free-form optics</vt:lpstr>
      <vt:lpstr>Optical element measurements</vt:lpstr>
      <vt:lpstr>Shack –Hartmann senzor</vt:lpstr>
      <vt:lpstr>calculated centres</vt:lpstr>
      <vt:lpstr>Radial polarization is a superposition of two orthogonal polarizations</vt:lpstr>
      <vt:lpstr>Conclusion</vt:lpstr>
      <vt:lpstr>THANK YOU FOR YOUR ATTENTION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MS</dc:creator>
  <cp:lastModifiedBy>MS</cp:lastModifiedBy>
  <cp:revision>175</cp:revision>
  <cp:lastPrinted>2018-08-01T12:29:56Z</cp:lastPrinted>
  <dcterms:created xsi:type="dcterms:W3CDTF">2012-10-16T08:16:22Z</dcterms:created>
  <dcterms:modified xsi:type="dcterms:W3CDTF">2018-08-03T10:13:24Z</dcterms:modified>
</cp:coreProperties>
</file>