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4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9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7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3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5011-B97B-432E-AD60-3E479EC32CF7}" type="datetimeFigureOut">
              <a:rPr lang="en-GB" smtClean="0"/>
              <a:t>04/08/2018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591"/>
            <a:ext cx="3812731" cy="4653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072" y="1320846"/>
            <a:ext cx="2965677" cy="47671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39" y="1632942"/>
            <a:ext cx="5007073" cy="42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93" y="501041"/>
            <a:ext cx="2247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Proceedings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093" y="501041"/>
            <a:ext cx="114988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/>
              <a:t>Elsevier/North-Holland Publishing Company will publish the proceedings </a:t>
            </a:r>
            <a:r>
              <a:rPr lang="en-GB" sz="2400" dirty="0" smtClean="0"/>
              <a:t>as </a:t>
            </a:r>
            <a:r>
              <a:rPr lang="en-GB" sz="2400" dirty="0"/>
              <a:t>a special </a:t>
            </a:r>
            <a:endParaRPr lang="en-GB" sz="2400" dirty="0" smtClean="0"/>
          </a:p>
          <a:p>
            <a:r>
              <a:rPr lang="en-GB" sz="2400" dirty="0" smtClean="0"/>
              <a:t>issue </a:t>
            </a:r>
            <a:r>
              <a:rPr lang="en-GB" sz="2400" dirty="0"/>
              <a:t>of Nuclear Instruments &amp; Methods in Physics Research, Section A.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The </a:t>
            </a:r>
            <a:r>
              <a:rPr lang="en-GB" sz="2400" dirty="0"/>
              <a:t>deadline for the </a:t>
            </a:r>
            <a:r>
              <a:rPr lang="en-GB" sz="2400" dirty="0" smtClean="0"/>
              <a:t>paper </a:t>
            </a:r>
            <a:r>
              <a:rPr lang="en-GB" sz="2400" dirty="0"/>
              <a:t>submission is </a:t>
            </a:r>
            <a:r>
              <a:rPr lang="en-GB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15, 2018</a:t>
            </a:r>
            <a:r>
              <a:rPr lang="en-GB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dirty="0"/>
          </a:p>
          <a:p>
            <a:r>
              <a:rPr lang="en-GB" sz="2400" dirty="0"/>
              <a:t>The paper </a:t>
            </a:r>
            <a:r>
              <a:rPr lang="en-GB" sz="2400" dirty="0" smtClean="0"/>
              <a:t>must be </a:t>
            </a:r>
            <a:r>
              <a:rPr lang="en-GB" sz="2400" dirty="0"/>
              <a:t>written in </a:t>
            </a:r>
            <a:r>
              <a:rPr lang="en-GB" sz="2400" b="1" dirty="0" err="1"/>
              <a:t>LaTeX</a:t>
            </a:r>
            <a:r>
              <a:rPr lang="en-GB" sz="2400" b="1" dirty="0"/>
              <a:t> </a:t>
            </a:r>
            <a:r>
              <a:rPr lang="en-GB" sz="2400" dirty="0"/>
              <a:t>or</a:t>
            </a:r>
            <a:r>
              <a:rPr lang="en-GB" sz="2400" b="1" dirty="0"/>
              <a:t> Microsoft Word</a:t>
            </a:r>
            <a:r>
              <a:rPr lang="en-GB" sz="2400" dirty="0" smtClean="0"/>
              <a:t>.</a:t>
            </a:r>
          </a:p>
          <a:p>
            <a:endParaRPr lang="en-US" sz="2400" dirty="0"/>
          </a:p>
          <a:p>
            <a:r>
              <a:rPr lang="en-GB" sz="2400" b="1" dirty="0"/>
              <a:t>C</a:t>
            </a:r>
            <a:r>
              <a:rPr lang="en-GB" sz="2400" b="1" dirty="0" smtClean="0"/>
              <a:t>ontributed </a:t>
            </a:r>
            <a:r>
              <a:rPr lang="en-GB" sz="2400" b="1" dirty="0"/>
              <a:t>talks must not exceed 4 </a:t>
            </a:r>
            <a:r>
              <a:rPr lang="en-GB" sz="2400" b="1" dirty="0" smtClean="0"/>
              <a:t>pages  (5 pages for extended talks).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3 </a:t>
            </a:r>
            <a:r>
              <a:rPr lang="en-GB" sz="2400" b="1" dirty="0"/>
              <a:t>printed ‘NIM A’ </a:t>
            </a:r>
            <a:r>
              <a:rPr lang="en-GB" sz="2400" b="1" dirty="0" smtClean="0"/>
              <a:t>pages for posters. </a:t>
            </a:r>
          </a:p>
          <a:p>
            <a:endParaRPr lang="en-GB" sz="2400" b="1" dirty="0"/>
          </a:p>
          <a:p>
            <a:r>
              <a:rPr lang="en-GB" sz="2400" b="1" dirty="0"/>
              <a:t>I</a:t>
            </a:r>
            <a:r>
              <a:rPr lang="en-GB" sz="2400" b="1" dirty="0" smtClean="0"/>
              <a:t>nvited </a:t>
            </a:r>
            <a:r>
              <a:rPr lang="en-GB" sz="2400" b="1" dirty="0"/>
              <a:t>talks must not exceed 8 pages. </a:t>
            </a:r>
            <a:endParaRPr lang="en-GB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Additional costs will be applied by Elsevier to authors wishing “open access” papers and/or </a:t>
            </a:r>
            <a:r>
              <a:rPr lang="en-US" sz="2400" b="1" dirty="0" err="1" smtClean="0"/>
              <a:t>colour</a:t>
            </a:r>
            <a:r>
              <a:rPr lang="en-US" sz="2400" b="1" dirty="0" smtClean="0"/>
              <a:t> figures in the printed copy of the Proceedings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604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515" y="162838"/>
            <a:ext cx="4615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RICH Workshop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" y="3119597"/>
            <a:ext cx="4340000" cy="3513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16" y="2971501"/>
            <a:ext cx="5079365" cy="3809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226" y="870724"/>
            <a:ext cx="1040958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Edinburgh in 2021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by the Institute </a:t>
            </a:r>
            <a:r>
              <a:rPr lang="en-GB" sz="2800" dirty="0">
                <a:solidFill>
                  <a:srgbClr val="0070C0"/>
                </a:solidFill>
              </a:rPr>
              <a:t>for Particle and Nuclear Physics (IPNP) /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Particle Physics Experiment (PPE) group at Edinburgh </a:t>
            </a:r>
            <a:r>
              <a:rPr lang="en-GB" sz="2800" dirty="0" smtClean="0">
                <a:solidFill>
                  <a:srgbClr val="0070C0"/>
                </a:solidFill>
              </a:rPr>
              <a:t>University</a:t>
            </a:r>
          </a:p>
          <a:p>
            <a:r>
              <a:rPr lang="en-GB" sz="2800" dirty="0">
                <a:solidFill>
                  <a:srgbClr val="0070C0"/>
                </a:solidFill>
              </a:rPr>
              <a:t>(Stephan </a:t>
            </a:r>
            <a:r>
              <a:rPr lang="en-GB" sz="2800" dirty="0" err="1">
                <a:solidFill>
                  <a:srgbClr val="0070C0"/>
                </a:solidFill>
              </a:rPr>
              <a:t>Eisenhardt</a:t>
            </a:r>
            <a:r>
              <a:rPr lang="en-GB" sz="2800" dirty="0">
                <a:solidFill>
                  <a:srgbClr val="0070C0"/>
                </a:solidFill>
              </a:rPr>
              <a:t>, Silvia Gambetta, Franz </a:t>
            </a:r>
            <a:r>
              <a:rPr lang="en-GB" sz="2800" dirty="0" err="1">
                <a:solidFill>
                  <a:srgbClr val="0070C0"/>
                </a:solidFill>
              </a:rPr>
              <a:t>Muheim</a:t>
            </a:r>
            <a:r>
              <a:rPr lang="en-GB" sz="2800" dirty="0">
                <a:solidFill>
                  <a:srgbClr val="0070C0"/>
                </a:solidFill>
              </a:rPr>
              <a:t>, Matt Needham, </a:t>
            </a:r>
          </a:p>
          <a:p>
            <a:r>
              <a:rPr lang="en-GB" sz="2800" dirty="0">
                <a:solidFill>
                  <a:srgbClr val="0070C0"/>
                </a:solidFill>
              </a:rPr>
              <a:t>Steve </a:t>
            </a:r>
            <a:r>
              <a:rPr lang="en-GB" sz="2800" dirty="0" err="1" smtClean="0">
                <a:solidFill>
                  <a:srgbClr val="0070C0"/>
                </a:solidFill>
              </a:rPr>
              <a:t>Playfer</a:t>
            </a:r>
            <a:r>
              <a:rPr lang="en-GB" sz="2800" dirty="0" smtClean="0">
                <a:solidFill>
                  <a:srgbClr val="0070C0"/>
                </a:solidFill>
              </a:rPr>
              <a:t>… ) 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465" y="944777"/>
            <a:ext cx="10630423" cy="566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express my sincere thanks to our hosts, Pasha and his collaborators for having </a:t>
            </a:r>
            <a:r>
              <a:rPr lang="en-US" sz="32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professionally organized and run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smoothly the WS. </a:t>
            </a:r>
            <a:endParaRPr lang="en-US" sz="3200" kern="100" dirty="0" smtClean="0">
              <a:solidFill>
                <a:srgbClr val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advisory committee members for the qualified support I have received in arranging a fruitful scientific program.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all </a:t>
            </a:r>
            <a:r>
              <a:rPr lang="en-US" sz="32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the attendees who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have come from various countries , some </a:t>
            </a:r>
            <a:r>
              <a:rPr lang="en-US" sz="32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very far. To the speakers and poster contributors, their active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participation </a:t>
            </a:r>
            <a:r>
              <a:rPr lang="en-US" sz="32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 the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heart of this event. </a:t>
            </a:r>
            <a:endParaRPr lang="en-US" sz="3200" kern="100" dirty="0" smtClean="0">
              <a:solidFill>
                <a:srgbClr val="0000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smtClean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Once </a:t>
            </a:r>
            <a:r>
              <a:rPr lang="en-US" sz="3200" kern="100" dirty="0">
                <a:solidFill>
                  <a:srgbClr val="0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again t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purpose of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WS series has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been completely accomplished.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8224" y="236891"/>
            <a:ext cx="437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7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ppi\conferenze\RICH2002\Tom@bari_rich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63" y="666705"/>
            <a:ext cx="7917196" cy="47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75" y="1342155"/>
            <a:ext cx="3249450" cy="3365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1572" y="4921224"/>
            <a:ext cx="3539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</a:rPr>
              <a:t>T. </a:t>
            </a:r>
            <a:r>
              <a:rPr lang="en-US" altLang="en-US" sz="2400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Ypsilantis</a:t>
            </a:r>
            <a:r>
              <a:rPr lang="en-US" altLang="en-US" sz="2400" kern="0" dirty="0">
                <a:solidFill>
                  <a:srgbClr val="FF0000"/>
                </a:solidFill>
                <a:latin typeface="Arial" panose="020B0604020202020204" pitchFamily="34" charset="0"/>
              </a:rPr>
              <a:t> 1928-2000 </a:t>
            </a:r>
          </a:p>
        </p:txBody>
      </p:sp>
    </p:spTree>
    <p:extLst>
      <p:ext uri="{BB962C8B-B14F-4D97-AF65-F5344CB8AC3E}">
        <p14:creationId xmlns:p14="http://schemas.microsoft.com/office/powerpoint/2010/main" val="25982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Eugenio Nappi</dc:creator>
  <cp:lastModifiedBy>Eugenio Nappi</cp:lastModifiedBy>
  <cp:revision>12</cp:revision>
  <dcterms:created xsi:type="dcterms:W3CDTF">2018-08-02T21:11:00Z</dcterms:created>
  <dcterms:modified xsi:type="dcterms:W3CDTF">2018-08-04T06:07:06Z</dcterms:modified>
</cp:coreProperties>
</file>