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584" r:id="rId2"/>
    <p:sldId id="588" r:id="rId3"/>
    <p:sldId id="589" r:id="rId4"/>
    <p:sldId id="594" r:id="rId5"/>
    <p:sldId id="590" r:id="rId6"/>
    <p:sldId id="538" r:id="rId7"/>
    <p:sldId id="608" r:id="rId8"/>
    <p:sldId id="539" r:id="rId9"/>
    <p:sldId id="540" r:id="rId10"/>
    <p:sldId id="541" r:id="rId11"/>
    <p:sldId id="575" r:id="rId12"/>
    <p:sldId id="544" r:id="rId13"/>
    <p:sldId id="579" r:id="rId14"/>
    <p:sldId id="598" r:id="rId15"/>
    <p:sldId id="545" r:id="rId16"/>
    <p:sldId id="611" r:id="rId17"/>
    <p:sldId id="549" r:id="rId18"/>
    <p:sldId id="613" r:id="rId19"/>
    <p:sldId id="614" r:id="rId20"/>
    <p:sldId id="615" r:id="rId21"/>
    <p:sldId id="616" r:id="rId22"/>
    <p:sldId id="558" r:id="rId23"/>
    <p:sldId id="609" r:id="rId24"/>
    <p:sldId id="546" r:id="rId25"/>
    <p:sldId id="466" r:id="rId26"/>
    <p:sldId id="548" r:id="rId27"/>
    <p:sldId id="599" r:id="rId28"/>
    <p:sldId id="568" r:id="rId29"/>
    <p:sldId id="564" r:id="rId30"/>
    <p:sldId id="565" r:id="rId31"/>
    <p:sldId id="487" r:id="rId32"/>
    <p:sldId id="567" r:id="rId33"/>
    <p:sldId id="578" r:id="rId34"/>
    <p:sldId id="509" r:id="rId35"/>
    <p:sldId id="520" r:id="rId36"/>
    <p:sldId id="617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3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3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sz="3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sz="3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sz="38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00"/>
    <a:srgbClr val="00FFFF"/>
    <a:srgbClr val="EEECE1"/>
    <a:srgbClr val="FFFFCC"/>
    <a:srgbClr val="FFFFE7"/>
    <a:srgbClr val="4C00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1" autoAdjust="0"/>
    <p:restoredTop sz="95363" autoAdjust="0"/>
  </p:normalViewPr>
  <p:slideViewPr>
    <p:cSldViewPr>
      <p:cViewPr varScale="1">
        <p:scale>
          <a:sx n="111" d="100"/>
          <a:sy n="111" d="100"/>
        </p:scale>
        <p:origin x="-162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3A25F5CE-960D-440A-BA61-AF16B3C971CF}" type="datetimeFigureOut">
              <a:rPr lang="ru-RU"/>
              <a:pPr>
                <a:defRPr/>
              </a:pPr>
              <a:t>01.08.2018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23ABDE3A-4B9B-470C-92C4-2083DC21736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042066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3AA89832-9AB5-4E5C-84C4-F40A335D5D8B}" type="slidenum">
              <a:rPr lang="ru-RU" altLang="ru-RU" sz="1200" smtClean="0"/>
              <a:pPr eaLnBrk="1" hangingPunct="1"/>
              <a:t>2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18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fld id="{FEA91476-C584-460E-B58D-ED70522CBE64}" type="slidenum">
              <a:rPr lang="en-GB" smtClean="0">
                <a:latin typeface="Arial" pitchFamily="34" charset="0"/>
              </a:rPr>
              <a:pPr eaLnBrk="1" hangingPunct="1"/>
              <a:t>18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102403" name="Text Box 1"/>
          <p:cNvSpPr txBox="1">
            <a:spLocks noChangeArrowheads="1"/>
          </p:cNvSpPr>
          <p:nvPr/>
        </p:nvSpPr>
        <p:spPr bwMode="auto">
          <a:xfrm>
            <a:off x="3886200" y="8686800"/>
            <a:ext cx="2954338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b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r" eaLnBrk="1" hangingPunct="1">
              <a:lnSpc>
                <a:spcPct val="95000"/>
              </a:lnSpc>
              <a:buClr>
                <a:srgbClr val="000000"/>
              </a:buClr>
            </a:pPr>
            <a:fld id="{530EEB4B-F65A-4EBB-8B4E-CB5248791DE5}" type="slidenum">
              <a:rPr lang="en-GB" sz="1200">
                <a:solidFill>
                  <a:srgbClr val="000000"/>
                </a:solidFill>
                <a:latin typeface="Times New Roman" pitchFamily="18" charset="0"/>
                <a:cs typeface="Lucida Sans Unicode" pitchFamily="34" charset="0"/>
              </a:rPr>
              <a:pPr algn="r" eaLnBrk="1" hangingPunct="1">
                <a:lnSpc>
                  <a:spcPct val="95000"/>
                </a:lnSpc>
                <a:buClr>
                  <a:srgbClr val="000000"/>
                </a:buClr>
              </a:pPr>
              <a:t>18</a:t>
            </a:fld>
            <a:endParaRPr lang="en-GB" sz="1200">
              <a:solidFill>
                <a:srgbClr val="000000"/>
              </a:solidFill>
              <a:latin typeface="Times New Roman" pitchFamily="18" charset="0"/>
              <a:cs typeface="Lucida Sans Unicode" pitchFamily="34" charset="0"/>
            </a:endParaRPr>
          </a:p>
        </p:txBody>
      </p:sp>
      <p:sp>
        <p:nvSpPr>
          <p:cNvPr id="102404" name="Text Box 2"/>
          <p:cNvSpPr txBox="1">
            <a:spLocks noChangeArrowheads="1"/>
          </p:cNvSpPr>
          <p:nvPr/>
        </p:nvSpPr>
        <p:spPr bwMode="auto">
          <a:xfrm>
            <a:off x="1143000" y="519113"/>
            <a:ext cx="4557713" cy="37465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endParaRPr lang="ru-RU">
              <a:latin typeface="Arial" pitchFamily="34" charset="0"/>
            </a:endParaRPr>
          </a:p>
        </p:txBody>
      </p:sp>
      <p:sp>
        <p:nvSpPr>
          <p:cNvPr id="102405" name="Rectangle 3"/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11738" cy="40973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smtClean="0"/>
          </a:p>
        </p:txBody>
      </p:sp>
    </p:spTree>
    <p:extLst>
      <p:ext uri="{BB962C8B-B14F-4D97-AF65-F5344CB8AC3E}">
        <p14:creationId xmlns:p14="http://schemas.microsoft.com/office/powerpoint/2010/main" val="1197871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9C4EB11-E51F-44FC-ABB6-3FF775F7BF51}" type="slidenum">
              <a:rPr lang="en-US"/>
              <a:pPr/>
              <a:t>19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Overview of the apparatus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0475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8BAE540-411F-4395-84A4-F833B3C03DDC}" type="slidenum">
              <a:rPr lang="ru-RU" altLang="ru-RU" sz="1200" smtClean="0"/>
              <a:pPr eaLnBrk="1" hangingPunct="1"/>
              <a:t>22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99A8879E-0F61-4AD0-9602-16220A076322}" type="slidenum">
              <a:rPr lang="ru-RU" altLang="ru-RU" sz="1200" smtClean="0"/>
              <a:pPr eaLnBrk="1" hangingPunct="1"/>
              <a:t>25</a:t>
            </a:fld>
            <a:endParaRPr lang="ru-RU" altLang="ru-RU" sz="1200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2CC84C1-08BF-4BBD-B7FE-BEA5BACF7565}" type="slidenum">
              <a:rPr lang="ru-RU" altLang="ru-RU" sz="1200" smtClean="0"/>
              <a:pPr eaLnBrk="1" hangingPunct="1"/>
              <a:t>28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6412C2F9-4AAB-4D57-B698-956610D0D759}" type="slidenum">
              <a:rPr lang="ru-RU" altLang="ru-RU" sz="1200" smtClean="0"/>
              <a:pPr eaLnBrk="1" hangingPunct="1"/>
              <a:t>29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6084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BC4349DA-15EF-44E4-8B1D-E25436C0BCA6}" type="slidenum">
              <a:rPr lang="de-DE" altLang="ru-RU" sz="1200">
                <a:latin typeface="Calibri" pitchFamily="34" charset="0"/>
              </a:rPr>
              <a:pPr algn="r" eaLnBrk="1" hangingPunct="1"/>
              <a:t>30</a:t>
            </a:fld>
            <a:endParaRPr lang="de-DE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4710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D76E4134-EED6-49F8-B3DE-0000A232709A}" type="slidenum">
              <a:rPr lang="ru-RU" altLang="ru-RU" sz="1200" smtClean="0"/>
              <a:pPr eaLnBrk="1" hangingPunct="1"/>
              <a:t>32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813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8E6A62F-2EDA-45C6-A909-1AFC3710E91F}" type="slidenum">
              <a:rPr lang="ru-RU" altLang="ru-RU" sz="1200" smtClean="0"/>
              <a:pPr eaLnBrk="1" hangingPunct="1"/>
              <a:t>33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32E5C06-7503-4552-8791-E1C484D244D2}" type="slidenum">
              <a:rPr lang="ru-RU" altLang="ru-RU" sz="1200" smtClean="0"/>
              <a:pPr eaLnBrk="1" hangingPunct="1"/>
              <a:t>34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DF32D6E-2206-441A-952F-765B698BC0A7}" type="slidenum">
              <a:rPr lang="ru-RU" altLang="ru-RU" sz="1200" smtClean="0"/>
              <a:pPr eaLnBrk="1" hangingPunct="1"/>
              <a:t>3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72E41A16-2C7B-4BC0-833F-93A37B42895F}" type="slidenum">
              <a:rPr lang="ru-RU" altLang="ru-RU" sz="1200" smtClean="0"/>
              <a:pPr eaLnBrk="1" hangingPunct="1"/>
              <a:t>5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584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22AD6C93-8844-408F-B3E4-DD81211B79C6}" type="slidenum">
              <a:rPr lang="ru-RU" altLang="ru-RU" sz="1200" smtClean="0"/>
              <a:pPr eaLnBrk="1" hangingPunct="1"/>
              <a:t>6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68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A919E11-F936-437B-B241-F77823A856CF}" type="slidenum">
              <a:rPr lang="ru-RU" altLang="ru-RU" sz="1200" smtClean="0"/>
              <a:pPr eaLnBrk="1" hangingPunct="1"/>
              <a:t>8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789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30B5A27-D187-457D-8B08-41B8E4899946}" type="slidenum">
              <a:rPr lang="ru-RU" altLang="ru-RU" sz="1200" smtClean="0"/>
              <a:pPr eaLnBrk="1" hangingPunct="1"/>
              <a:t>10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89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EE3C05DC-DEBC-4CD6-8C38-D3F545B1B0FF}" type="slidenum">
              <a:rPr lang="ru-RU" altLang="ru-RU" sz="1200" smtClean="0"/>
              <a:pPr eaLnBrk="1" hangingPunct="1"/>
              <a:t>12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altLang="ru-RU" smtClean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C52E22D0-6938-45FA-B5A4-5DACDDE20084}" type="slidenum">
              <a:rPr lang="ru-RU" altLang="ru-RU" sz="1200" smtClean="0"/>
              <a:pPr eaLnBrk="1" hangingPunct="1"/>
              <a:t>13</a:t>
            </a:fld>
            <a:endParaRPr lang="ru-RU" altLang="ru-RU" sz="1200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ru-RU" altLang="ru-RU" smtClean="0"/>
          </a:p>
        </p:txBody>
      </p:sp>
      <p:sp>
        <p:nvSpPr>
          <p:cNvPr id="40964" name="Foliennummernplatzhalt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r" eaLnBrk="1" hangingPunct="1"/>
            <a:fld id="{28F9F073-5868-4133-A6E7-25E84053081C}" type="slidenum">
              <a:rPr lang="de-DE" altLang="ru-RU" sz="1200">
                <a:latin typeface="Calibri" pitchFamily="34" charset="0"/>
              </a:rPr>
              <a:pPr algn="r" eaLnBrk="1" hangingPunct="1"/>
              <a:t>15</a:t>
            </a:fld>
            <a:endParaRPr lang="de-DE" altLang="ru-RU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D7D36-5BEF-4E4E-B24E-8C53D10B633C}" type="datetime1">
              <a:rPr lang="ru-RU"/>
              <a:pPr>
                <a:defRPr/>
              </a:pPr>
              <a:t>01.08.2018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D07E45-CD18-4C17-9B12-411BA4F17EE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878102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09D47E-FE2D-4A29-A46D-E0C18AD88A09}" type="datetime1">
              <a:rPr lang="ru-RU"/>
              <a:pPr>
                <a:defRPr/>
              </a:pPr>
              <a:t>01.08.2018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8B6F1-30FB-43FB-A7B0-0E9F93DFD7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71144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6666F7-E446-4B87-9E38-89F5208AD61C}" type="datetime1">
              <a:rPr lang="ru-RU"/>
              <a:pPr>
                <a:defRPr/>
              </a:pPr>
              <a:t>01.08.2018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BC655-B6B8-4FE6-BF4A-A5C051DA7B3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4031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5D5B54-5A09-4B06-9887-CF059E808681}" type="datetime1">
              <a:rPr lang="ru-RU"/>
              <a:pPr>
                <a:defRPr/>
              </a:pPr>
              <a:t>01.08.2018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F66042-DF94-4E5A-9CC1-53854F41726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3373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B2A33-4994-4337-82B3-B73B421928A6}" type="datetime1">
              <a:rPr lang="ru-RU"/>
              <a:pPr>
                <a:defRPr/>
              </a:pPr>
              <a:t>01.08.2018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C43430-6A7A-472A-A8F9-CE773FA77C0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2628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027C3-7A05-4F30-828A-C7FE00E335CD}" type="datetime1">
              <a:rPr lang="ru-RU"/>
              <a:pPr>
                <a:defRPr/>
              </a:pPr>
              <a:t>01.08.2018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ECC4E2-BD9A-4617-A273-E066E4701F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64150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DE1A47-0A07-4584-9CC9-BC84006A2AB5}" type="datetime1">
              <a:rPr lang="ru-RU"/>
              <a:pPr>
                <a:defRPr/>
              </a:pPr>
              <a:t>01.08.2018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91105-394A-4CC5-8342-F5D1E32D75D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67362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6909D8-CE22-4C0B-8F36-205BE568AE17}" type="datetime1">
              <a:rPr lang="ru-RU"/>
              <a:pPr>
                <a:defRPr/>
              </a:pPr>
              <a:t>01.08.2018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1190F-8867-43AA-B365-EBC762289D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9231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81E07-8A45-40E3-8348-FC3CB9BCE751}" type="datetime1">
              <a:rPr lang="ru-RU"/>
              <a:pPr>
                <a:defRPr/>
              </a:pPr>
              <a:t>01.08.2018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23DC7-7724-4F11-9E60-BF5FCBFB3E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06336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DF7D4-3241-4CD4-892F-FEE3D87061AD}" type="datetime1">
              <a:rPr lang="ru-RU"/>
              <a:pPr>
                <a:defRPr/>
              </a:pPr>
              <a:t>01.08.2018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3BAD1-8E68-4168-B663-A544A2AB82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92765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7A1D8-9DC1-44B0-9309-48B0D2557132}" type="datetime1">
              <a:rPr lang="ru-RU"/>
              <a:pPr>
                <a:defRPr/>
              </a:pPr>
              <a:t>01.08.2018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BB79D-69B2-4BA3-ACE8-0A850B3B5A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96705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40DBB-5219-41F2-9CC8-736D90430F92}" type="datetime1">
              <a:rPr lang="ru-RU"/>
              <a:pPr>
                <a:defRPr/>
              </a:pPr>
              <a:t>01.08.2018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651D6-8123-49F4-9838-6CBE8250FCC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3446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57AE50B-170F-4931-AAC3-7C9512B79023}" type="datetime1">
              <a:rPr lang="ru-RU"/>
              <a:pPr>
                <a:defRPr/>
              </a:pPr>
              <a:t>01.08.2018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  <a:cs typeface="+mn-cs"/>
              </a:defRPr>
            </a:lvl1pPr>
          </a:lstStyle>
          <a:p>
            <a:pPr>
              <a:defRPr/>
            </a:pPr>
            <a:fld id="{4F556EE1-9C01-4532-8998-376A307E486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2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28.jpeg"/><Relationship Id="rId9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70.jpeg"/><Relationship Id="rId5" Type="http://schemas.openxmlformats.org/officeDocument/2006/relationships/image" Target="../media/image69.png"/><Relationship Id="rId4" Type="http://schemas.openxmlformats.org/officeDocument/2006/relationships/oleObject" Target="../embeddings/oleObject7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3.jpeg"/><Relationship Id="rId7" Type="http://schemas.openxmlformats.org/officeDocument/2006/relationships/image" Target="../media/image75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72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7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.emf"/><Relationship Id="rId11" Type="http://schemas.openxmlformats.org/officeDocument/2006/relationships/image" Target="../media/image16.jpeg"/><Relationship Id="rId5" Type="http://schemas.openxmlformats.org/officeDocument/2006/relationships/image" Target="../media/image11.png"/><Relationship Id="rId10" Type="http://schemas.openxmlformats.org/officeDocument/2006/relationships/image" Target="../media/image15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3.emf"/><Relationship Id="rId10" Type="http://schemas.openxmlformats.org/officeDocument/2006/relationships/image" Target="../media/image17.jpeg"/><Relationship Id="rId4" Type="http://schemas.openxmlformats.org/officeDocument/2006/relationships/image" Target="../media/image23.jpe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6.jpeg"/><Relationship Id="rId7" Type="http://schemas.openxmlformats.org/officeDocument/2006/relationships/image" Target="../media/image1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emf"/><Relationship Id="rId5" Type="http://schemas.openxmlformats.org/officeDocument/2006/relationships/image" Target="../media/image12.png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ФИАН-4-бледн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0" r="7224" b="19431"/>
          <a:stretch>
            <a:fillRect/>
          </a:stretch>
        </p:blipFill>
        <p:spPr bwMode="auto">
          <a:xfrm>
            <a:off x="-28575" y="-14288"/>
            <a:ext cx="9172575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5" descr="Бпортрет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6"/>
          <a:stretch/>
        </p:blipFill>
        <p:spPr bwMode="auto">
          <a:xfrm>
            <a:off x="-133375" y="-99392"/>
            <a:ext cx="1897063" cy="2320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051050" y="5661025"/>
            <a:ext cx="6951663" cy="9080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ru-RU" sz="3600" b="1" dirty="0" err="1" smtClean="0">
                <a:effectLst>
                  <a:glow rad="101600">
                    <a:srgbClr val="FFFFE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Lebedev</a:t>
            </a:r>
            <a:r>
              <a:rPr lang="en-US" altLang="ru-RU" sz="3600" b="1" dirty="0" smtClean="0">
                <a:effectLst>
                  <a:glow rad="101600">
                    <a:srgbClr val="FFFFE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 Physical Institute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ru-RU" sz="3600" b="1" dirty="0" smtClean="0">
                <a:effectLst>
                  <a:glow rad="101600">
                    <a:srgbClr val="FFFFE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of the Russian Academy of Sciences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4" descr="Теория сверхпроводимост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7025"/>
            <a:ext cx="9144000" cy="653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C8C8C8"/>
              </a:gs>
              <a:gs pos="50000">
                <a:srgbClr val="A0E8FE"/>
              </a:gs>
              <a:gs pos="100000">
                <a:srgbClr val="C8C8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3800">
              <a:latin typeface="Arial" pitchFamily="34" charset="0"/>
            </a:endParaRPr>
          </a:p>
        </p:txBody>
      </p:sp>
      <p:sp>
        <p:nvSpPr>
          <p:cNvPr id="13316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Calibri" pitchFamily="34" charset="0"/>
                <a:cs typeface="+mn-cs"/>
              </a:rPr>
              <a:t>Nobel Prize</a:t>
            </a:r>
            <a:r>
              <a:rPr lang="ru-RU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Calibri" pitchFamily="34" charset="0"/>
                <a:cs typeface="+mn-cs"/>
              </a:rPr>
              <a:t> (</a:t>
            </a:r>
            <a:r>
              <a:rPr lang="en-US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Calibri" pitchFamily="34" charset="0"/>
                <a:cs typeface="+mn-cs"/>
              </a:rPr>
              <a:t>2003</a:t>
            </a:r>
            <a:r>
              <a:rPr lang="ru-RU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Calibri" pitchFamily="34" charset="0"/>
                <a:cs typeface="+mn-cs"/>
              </a:rPr>
              <a:t>)</a:t>
            </a:r>
            <a:endParaRPr lang="en-US" altLang="ru-RU" sz="4000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85000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10245" name="Rectangle 6"/>
          <p:cNvSpPr>
            <a:spLocks noChangeArrowheads="1"/>
          </p:cNvSpPr>
          <p:nvPr/>
        </p:nvSpPr>
        <p:spPr bwMode="auto">
          <a:xfrm>
            <a:off x="0" y="6381750"/>
            <a:ext cx="9144000" cy="476250"/>
          </a:xfrm>
          <a:prstGeom prst="rect">
            <a:avLst/>
          </a:prstGeom>
          <a:gradFill rotWithShape="1">
            <a:gsLst>
              <a:gs pos="0">
                <a:srgbClr val="C8C8C8"/>
              </a:gs>
              <a:gs pos="50000">
                <a:srgbClr val="A0E8FE"/>
              </a:gs>
              <a:gs pos="100000">
                <a:srgbClr val="C8C8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3800">
              <a:latin typeface="Arial" pitchFamily="34" charset="0"/>
            </a:endParaRPr>
          </a:p>
        </p:txBody>
      </p:sp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0" y="6472238"/>
            <a:ext cx="565150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altLang="ru-RU" sz="2000" dirty="0" err="1">
                <a:solidFill>
                  <a:srgbClr val="818181"/>
                </a:solidFill>
              </a:rPr>
              <a:t>Lebedev</a:t>
            </a:r>
            <a:r>
              <a:rPr lang="en-US" altLang="ru-RU" sz="2000" dirty="0">
                <a:solidFill>
                  <a:srgbClr val="818181"/>
                </a:solidFill>
              </a:rPr>
              <a:t> Physical Institute of the RAS</a:t>
            </a:r>
            <a:endParaRPr lang="ru-RU" altLang="ru-RU" sz="2000" dirty="0">
              <a:solidFill>
                <a:srgbClr val="818181"/>
              </a:solidFill>
            </a:endParaRPr>
          </a:p>
        </p:txBody>
      </p:sp>
      <p:graphicFrame>
        <p:nvGraphicFramePr>
          <p:cNvPr id="10247" name="Object 9"/>
          <p:cNvGraphicFramePr>
            <a:graphicFrameLocks noChangeAspect="1"/>
          </p:cNvGraphicFramePr>
          <p:nvPr/>
        </p:nvGraphicFramePr>
        <p:xfrm>
          <a:off x="7350125" y="908050"/>
          <a:ext cx="179387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9" name="PHOTO-PAINT" r:id="rId5" imgW="2828571" imgH="2838095" progId="CorelPHOTOPAINT.Image.16">
                  <p:embed/>
                </p:oleObj>
              </mc:Choice>
              <mc:Fallback>
                <p:oleObj name="PHOTO-PAINT" r:id="rId5" imgW="2828571" imgH="2838095" progId="CorelPHOTOPAINT.Image.16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0125" y="908050"/>
                        <a:ext cx="1793875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1439813" y="5846123"/>
            <a:ext cx="1800200" cy="394693"/>
            <a:chOff x="2987824" y="5517232"/>
            <a:chExt cx="1800200" cy="5760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31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87824" y="5589239"/>
              <a:ext cx="1796243" cy="496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3322" name="TextBox 9"/>
            <p:cNvSpPr txBox="1">
              <a:spLocks noChangeArrowheads="1"/>
            </p:cNvSpPr>
            <p:nvPr/>
          </p:nvSpPr>
          <p:spPr bwMode="auto">
            <a:xfrm>
              <a:off x="2987824" y="5517232"/>
              <a:ext cx="1800200" cy="576064"/>
            </a:xfrm>
            <a:prstGeom prst="rect">
              <a:avLst/>
            </a:prstGeom>
            <a:extLst/>
          </p:spPr>
          <p:txBody>
            <a:bodyPr anchor="ctr" anchorCtr="1"/>
            <a:lstStyle>
              <a:defPPr>
                <a:defRPr lang="ru-RU"/>
              </a:defPPr>
              <a:lvl1pPr eaLnBrk="1" hangingPunct="1">
                <a:defRPr sz="1600" i="0">
                  <a:latin typeface="Optima" pitchFamily="34" charset="0"/>
                  <a:ea typeface="Optima" pitchFamily="34" charset="0"/>
                  <a:cs typeface="Optima" pitchFamily="34" charset="0"/>
                </a:defRPr>
              </a:lvl1pPr>
            </a:lstStyle>
            <a:p>
              <a:pPr>
                <a:defRPr/>
              </a:pPr>
              <a:r>
                <a:rPr lang="en-US" altLang="ru-RU" dirty="0"/>
                <a:t>V</a:t>
              </a:r>
              <a:r>
                <a:rPr lang="ru-RU" altLang="ru-RU" dirty="0"/>
                <a:t>.</a:t>
              </a:r>
              <a:r>
                <a:rPr lang="en-US" altLang="ru-RU" dirty="0"/>
                <a:t>L</a:t>
              </a:r>
              <a:r>
                <a:rPr lang="ru-RU" altLang="ru-RU" dirty="0"/>
                <a:t>. </a:t>
              </a:r>
              <a:r>
                <a:rPr lang="en-US" altLang="ru-RU" dirty="0" err="1"/>
                <a:t>Ginzburg</a:t>
              </a:r>
              <a:endParaRPr lang="en-US" altLang="ru-RU" dirty="0"/>
            </a:p>
          </p:txBody>
        </p:sp>
      </p:grpSp>
      <p:sp>
        <p:nvSpPr>
          <p:cNvPr id="10249" name="AutoShape 14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3800">
              <a:latin typeface="Arial" pitchFamily="34" charset="0"/>
            </a:endParaRPr>
          </a:p>
        </p:txBody>
      </p:sp>
      <p:pic>
        <p:nvPicPr>
          <p:cNvPr id="13324" name="Picture 16" descr="Vitaly L. Ginzbur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16013" y="2420888"/>
            <a:ext cx="2378075" cy="3275012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107504" y="908720"/>
            <a:ext cx="4536503" cy="1656184"/>
            <a:chOff x="323527" y="1052736"/>
            <a:chExt cx="5633637" cy="108012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3325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7" y="1052736"/>
              <a:ext cx="5633637" cy="1080120"/>
            </a:xfrm>
            <a:prstGeom prst="rect">
              <a:avLst/>
            </a:prstGeom>
            <a:noFill/>
            <a:ln>
              <a:noFill/>
            </a:ln>
            <a:effectLst>
              <a:softEdge rad="112500"/>
            </a:effectLst>
            <a:extLst/>
          </p:spPr>
        </p:pic>
        <p:sp>
          <p:nvSpPr>
            <p:cNvPr id="13326" name="TextBox 9"/>
            <p:cNvSpPr txBox="1">
              <a:spLocks noChangeArrowheads="1"/>
            </p:cNvSpPr>
            <p:nvPr/>
          </p:nvSpPr>
          <p:spPr bwMode="auto">
            <a:xfrm>
              <a:off x="395536" y="1124744"/>
              <a:ext cx="5400600" cy="8640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/>
          </p:spPr>
          <p:txBody>
            <a:bodyPr anchor="ctr" anchorCtr="1"/>
            <a:lstStyle>
              <a:lvl1pPr marL="285750" indent="-28575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indent="0" algn="ctr"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en-US" altLang="ru-RU" sz="2400" i="1" dirty="0">
                  <a:latin typeface="Optima" pitchFamily="34" charset="0"/>
                  <a:ea typeface="Optima" pitchFamily="34" charset="0"/>
                  <a:cs typeface="Optima" pitchFamily="34" charset="0"/>
                </a:rPr>
                <a:t>Pioneering contributions </a:t>
              </a:r>
              <a:r>
                <a:rPr lang="en-US" altLang="ru-RU" sz="2400" i="1" dirty="0" smtClean="0">
                  <a:latin typeface="Optima" pitchFamily="34" charset="0"/>
                  <a:ea typeface="Optima" pitchFamily="34" charset="0"/>
                  <a:cs typeface="Optima" pitchFamily="34" charset="0"/>
                </a:rPr>
                <a:t>to </a:t>
              </a:r>
              <a:r>
                <a:rPr lang="ru-RU" altLang="ru-RU" sz="2400" i="1" dirty="0" smtClean="0">
                  <a:latin typeface="Optima" pitchFamily="34" charset="0"/>
                  <a:ea typeface="Optima" pitchFamily="34" charset="0"/>
                  <a:cs typeface="Optima" pitchFamily="34" charset="0"/>
                </a:rPr>
                <a:t/>
              </a:r>
              <a:br>
                <a:rPr lang="ru-RU" altLang="ru-RU" sz="2400" i="1" dirty="0" smtClean="0">
                  <a:latin typeface="Optima" pitchFamily="34" charset="0"/>
                  <a:ea typeface="Optima" pitchFamily="34" charset="0"/>
                  <a:cs typeface="Optima" pitchFamily="34" charset="0"/>
                </a:rPr>
              </a:br>
              <a:r>
                <a:rPr lang="en-US" altLang="ru-RU" sz="2400" i="1" dirty="0" smtClean="0">
                  <a:latin typeface="Optima" pitchFamily="34" charset="0"/>
                  <a:ea typeface="Optima" pitchFamily="34" charset="0"/>
                  <a:cs typeface="Optima" pitchFamily="34" charset="0"/>
                </a:rPr>
                <a:t>the theory</a:t>
              </a:r>
              <a:r>
                <a:rPr lang="ru-RU" altLang="ru-RU" sz="2400" i="1" dirty="0" smtClean="0">
                  <a:latin typeface="Optima" pitchFamily="34" charset="0"/>
                  <a:ea typeface="Optima" pitchFamily="34" charset="0"/>
                  <a:cs typeface="Optima" pitchFamily="34" charset="0"/>
                </a:rPr>
                <a:t> </a:t>
              </a:r>
              <a:r>
                <a:rPr lang="en-US" altLang="ru-RU" sz="2400" i="1" dirty="0" smtClean="0">
                  <a:latin typeface="Optima" pitchFamily="34" charset="0"/>
                  <a:ea typeface="Optima" pitchFamily="34" charset="0"/>
                  <a:cs typeface="Optima" pitchFamily="34" charset="0"/>
                </a:rPr>
                <a:t>of </a:t>
              </a:r>
              <a:r>
                <a:rPr lang="en-US" altLang="ru-RU" sz="2400" i="1" dirty="0">
                  <a:latin typeface="Optima" pitchFamily="34" charset="0"/>
                  <a:ea typeface="Optima" pitchFamily="34" charset="0"/>
                  <a:cs typeface="Optima" pitchFamily="34" charset="0"/>
                </a:rPr>
                <a:t>superconductors </a:t>
              </a:r>
              <a:r>
                <a:rPr lang="ru-RU" altLang="ru-RU" sz="2400" i="1" dirty="0" smtClean="0">
                  <a:latin typeface="Optima" pitchFamily="34" charset="0"/>
                  <a:ea typeface="Optima" pitchFamily="34" charset="0"/>
                  <a:cs typeface="Optima" pitchFamily="34" charset="0"/>
                </a:rPr>
                <a:t/>
              </a:r>
              <a:br>
                <a:rPr lang="ru-RU" altLang="ru-RU" sz="2400" i="1" dirty="0" smtClean="0">
                  <a:latin typeface="Optima" pitchFamily="34" charset="0"/>
                  <a:ea typeface="Optima" pitchFamily="34" charset="0"/>
                  <a:cs typeface="Optima" pitchFamily="34" charset="0"/>
                </a:rPr>
              </a:br>
              <a:r>
                <a:rPr lang="en-US" altLang="ru-RU" sz="2400" i="1" dirty="0" smtClean="0">
                  <a:latin typeface="Optima" pitchFamily="34" charset="0"/>
                  <a:ea typeface="Optima" pitchFamily="34" charset="0"/>
                  <a:cs typeface="Optima" pitchFamily="34" charset="0"/>
                </a:rPr>
                <a:t>and </a:t>
              </a:r>
              <a:r>
                <a:rPr lang="en-US" altLang="ru-RU" sz="2400" i="1" dirty="0" err="1">
                  <a:latin typeface="Optima" pitchFamily="34" charset="0"/>
                  <a:ea typeface="Optima" pitchFamily="34" charset="0"/>
                  <a:cs typeface="Optima" pitchFamily="34" charset="0"/>
                </a:rPr>
                <a:t>superfluids</a:t>
              </a:r>
              <a:endParaRPr lang="en-US" altLang="ru-RU" sz="2400" i="1" dirty="0">
                <a:latin typeface="Optima" pitchFamily="34" charset="0"/>
                <a:ea typeface="Optima" pitchFamily="34" charset="0"/>
                <a:cs typeface="Optima" pitchFamily="34" charset="0"/>
              </a:endParaRPr>
            </a:p>
          </p:txBody>
        </p:sp>
      </p:grpSp>
      <p:pic>
        <p:nvPicPr>
          <p:cNvPr id="10252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2"/>
          <a:stretch>
            <a:fillRect/>
          </a:stretch>
        </p:blipFill>
        <p:spPr bwMode="auto">
          <a:xfrm>
            <a:off x="5710238" y="5930900"/>
            <a:ext cx="3419475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/>
          <p:cNvGrpSpPr/>
          <p:nvPr/>
        </p:nvGrpSpPr>
        <p:grpSpPr>
          <a:xfrm>
            <a:off x="0" y="908720"/>
            <a:ext cx="9144000" cy="5949280"/>
            <a:chOff x="0" y="188640"/>
            <a:chExt cx="9144000" cy="5949280"/>
          </a:xfrm>
          <a:effectLst>
            <a:outerShdw blurRad="50800" dist="50800" dir="5400000" algn="ctr" rotWithShape="0">
              <a:srgbClr val="000000"/>
            </a:outerShdw>
          </a:effectLst>
        </p:grpSpPr>
        <p:pic>
          <p:nvPicPr>
            <p:cNvPr id="23" name="Рисунок 3" descr="ФИАН-4-бледн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0" y="188640"/>
              <a:ext cx="9144000" cy="5949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Прямоугольник 23"/>
            <p:cNvSpPr/>
            <p:nvPr/>
          </p:nvSpPr>
          <p:spPr>
            <a:xfrm>
              <a:off x="0" y="188640"/>
              <a:ext cx="9144000" cy="5949280"/>
            </a:xfrm>
            <a:prstGeom prst="rect">
              <a:avLst/>
            </a:prstGeom>
            <a:solidFill>
              <a:schemeClr val="bg1">
                <a:alpha val="5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/>
            </a:p>
          </p:txBody>
        </p:sp>
      </p:grpSp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C8C8C8"/>
              </a:gs>
              <a:gs pos="50000">
                <a:srgbClr val="A0E8FE"/>
              </a:gs>
              <a:gs pos="100000">
                <a:srgbClr val="C8C8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3800">
              <a:latin typeface="Arial" pitchFamily="34" charset="0"/>
            </a:endParaRPr>
          </a:p>
        </p:txBody>
      </p:sp>
      <p:sp>
        <p:nvSpPr>
          <p:cNvPr id="15363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Calibri" pitchFamily="34" charset="0"/>
                <a:cs typeface="+mn-cs"/>
              </a:rPr>
              <a:t>Brief list of scientific discoveries</a:t>
            </a:r>
          </a:p>
        </p:txBody>
      </p:sp>
      <p:sp>
        <p:nvSpPr>
          <p:cNvPr id="15364" name="AutoShape 7" descr="9k="/>
          <p:cNvSpPr>
            <a:spLocks noChangeAspect="1" noChangeArrowheads="1"/>
          </p:cNvSpPr>
          <p:nvPr/>
        </p:nvSpPr>
        <p:spPr bwMode="auto">
          <a:xfrm>
            <a:off x="179388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spcBef>
                <a:spcPct val="0"/>
              </a:spcBef>
              <a:buFontTx/>
              <a:buNone/>
              <a:defRPr/>
            </a:pPr>
            <a:endParaRPr lang="ru-RU" altLang="ru-RU" sz="2000" b="1">
              <a:ln w="0"/>
              <a:effectLst>
                <a:glow rad="101600">
                  <a:srgbClr val="FFFFE7">
                    <a:alpha val="60000"/>
                  </a:srgbClr>
                </a:glow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5366" name="TextBox 9"/>
          <p:cNvSpPr txBox="1">
            <a:spLocks noChangeArrowheads="1"/>
          </p:cNvSpPr>
          <p:nvPr/>
        </p:nvSpPr>
        <p:spPr bwMode="auto">
          <a:xfrm>
            <a:off x="179388" y="908050"/>
            <a:ext cx="8064500" cy="400050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ru-RU" sz="2000" b="1" i="1" dirty="0" err="1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Brillouin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-Mandelstam </a:t>
            </a:r>
            <a:r>
              <a:rPr lang="en-US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scattering </a:t>
            </a:r>
            <a:r>
              <a:rPr lang="ru-RU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(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Mandelstam,</a:t>
            </a:r>
            <a:r>
              <a:rPr lang="ru-RU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1926</a:t>
            </a:r>
            <a:r>
              <a:rPr lang="ru-RU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)</a:t>
            </a:r>
            <a:endParaRPr lang="ru-RU" altLang="ru-RU" sz="2000" b="1" i="1" dirty="0">
              <a:ln w="0"/>
              <a:effectLst>
                <a:glow rad="101600">
                  <a:srgbClr val="FFFFE7">
                    <a:alpha val="60000"/>
                  </a:srgbClr>
                </a:glow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Optima" pitchFamily="34" charset="0"/>
            </a:endParaRPr>
          </a:p>
        </p:txBody>
      </p:sp>
      <p:sp>
        <p:nvSpPr>
          <p:cNvPr id="7" name="TextBox 9"/>
          <p:cNvSpPr txBox="1">
            <a:spLocks noChangeArrowheads="1"/>
          </p:cNvSpPr>
          <p:nvPr/>
        </p:nvSpPr>
        <p:spPr bwMode="auto">
          <a:xfrm>
            <a:off x="179388" y="1331913"/>
            <a:ext cx="806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ru-RU" sz="2000" b="1" i="1" dirty="0" err="1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Hartree</a:t>
            </a:r>
            <a:r>
              <a:rPr lang="en-US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–</a:t>
            </a:r>
            <a:r>
              <a:rPr lang="en-US" altLang="ru-RU" sz="2000" b="1" i="1" dirty="0" err="1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Fock</a:t>
            </a:r>
            <a:r>
              <a:rPr lang="en-US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 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method </a:t>
            </a:r>
            <a:r>
              <a:rPr lang="ru-RU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(</a:t>
            </a:r>
            <a:r>
              <a:rPr lang="en-US" altLang="ru-RU" sz="2000" b="1" i="1" dirty="0" err="1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Fock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,</a:t>
            </a:r>
            <a:r>
              <a:rPr lang="ru-RU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1928-1930</a:t>
            </a:r>
            <a:r>
              <a:rPr lang="ru-RU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)</a:t>
            </a:r>
            <a:endParaRPr lang="ru-RU" altLang="ru-RU" sz="2000" b="1" i="1" dirty="0">
              <a:ln w="0"/>
              <a:effectLst>
                <a:glow rad="101600">
                  <a:srgbClr val="FFFFE7">
                    <a:alpha val="60000"/>
                  </a:srgbClr>
                </a:glow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Optima" pitchFamily="34" charset="0"/>
            </a:endParaRPr>
          </a:p>
        </p:txBody>
      </p:sp>
      <p:sp>
        <p:nvSpPr>
          <p:cNvPr id="8" name="TextBox 9"/>
          <p:cNvSpPr txBox="1">
            <a:spLocks noChangeArrowheads="1"/>
          </p:cNvSpPr>
          <p:nvPr/>
        </p:nvSpPr>
        <p:spPr bwMode="auto">
          <a:xfrm>
            <a:off x="179388" y="1757363"/>
            <a:ext cx="806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Raman 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scattering in crystals (</a:t>
            </a:r>
            <a:r>
              <a:rPr lang="en-US" altLang="ru-RU" sz="2000" b="1" i="1" dirty="0" err="1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Landsberg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 and Mandelstam</a:t>
            </a:r>
            <a:r>
              <a:rPr lang="ru-RU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, 1932</a:t>
            </a:r>
            <a:r>
              <a:rPr lang="ru-RU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)</a:t>
            </a:r>
            <a:endParaRPr lang="ru-RU" altLang="ru-RU" sz="2000" b="1" i="1" dirty="0">
              <a:ln w="0"/>
              <a:effectLst>
                <a:glow rad="101600">
                  <a:srgbClr val="FFFFE7">
                    <a:alpha val="60000"/>
                  </a:srgbClr>
                </a:glow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Optima" pitchFamily="34" charset="0"/>
            </a:endParaRPr>
          </a:p>
        </p:txBody>
      </p:sp>
      <p:sp>
        <p:nvSpPr>
          <p:cNvPr id="9" name="TextBox 9"/>
          <p:cNvSpPr txBox="1">
            <a:spLocks noChangeArrowheads="1"/>
          </p:cNvSpPr>
          <p:nvPr/>
        </p:nvSpPr>
        <p:spPr bwMode="auto">
          <a:xfrm>
            <a:off x="179388" y="2181225"/>
            <a:ext cx="806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ru-RU" sz="2000" b="1" i="1" dirty="0" err="1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Vavilov</a:t>
            </a:r>
            <a:r>
              <a:rPr lang="en-US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-Cherenkov 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radiation </a:t>
            </a:r>
            <a:r>
              <a:rPr lang="ru-RU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(1934</a:t>
            </a:r>
            <a:r>
              <a:rPr lang="ru-RU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)</a:t>
            </a:r>
            <a:endParaRPr lang="ru-RU" altLang="ru-RU" sz="2000" b="1" i="1" dirty="0">
              <a:ln w="0"/>
              <a:effectLst>
                <a:glow rad="101600">
                  <a:srgbClr val="FFFFE7">
                    <a:alpha val="60000"/>
                  </a:srgbClr>
                </a:glow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Optima" pitchFamily="34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9388" y="2606675"/>
            <a:ext cx="806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Principle 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of the synchrotron accelerator (</a:t>
            </a:r>
            <a:r>
              <a:rPr lang="en-US" altLang="ru-RU" sz="2000" b="1" i="1" dirty="0" err="1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Veksler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, </a:t>
            </a:r>
            <a:r>
              <a:rPr lang="ru-RU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1944</a:t>
            </a:r>
            <a:r>
              <a:rPr lang="ru-RU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)</a:t>
            </a:r>
            <a:endParaRPr lang="ru-RU" altLang="ru-RU" sz="2000" b="1" i="1" dirty="0">
              <a:ln w="0"/>
              <a:effectLst>
                <a:glow rad="101600">
                  <a:srgbClr val="FFFFE7">
                    <a:alpha val="60000"/>
                  </a:srgbClr>
                </a:glow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Optima" pitchFamily="34" charset="0"/>
            </a:endParaRPr>
          </a:p>
        </p:txBody>
      </p:sp>
      <p:sp>
        <p:nvSpPr>
          <p:cNvPr id="11" name="TextBox 9"/>
          <p:cNvSpPr txBox="1">
            <a:spLocks noChangeArrowheads="1"/>
          </p:cNvSpPr>
          <p:nvPr/>
        </p:nvSpPr>
        <p:spPr bwMode="auto">
          <a:xfrm>
            <a:off x="179388" y="3030538"/>
            <a:ext cx="806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The 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theory of transition radiation </a:t>
            </a:r>
            <a:r>
              <a:rPr lang="ru-RU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(</a:t>
            </a:r>
            <a:r>
              <a:rPr lang="en-US" altLang="ru-RU" sz="2000" b="1" i="1" dirty="0" err="1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Ginzburg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 and Frank, </a:t>
            </a:r>
            <a:r>
              <a:rPr lang="ru-RU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1946</a:t>
            </a:r>
            <a:r>
              <a:rPr lang="ru-RU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)</a:t>
            </a:r>
            <a:endParaRPr lang="ru-RU" altLang="ru-RU" sz="2000" b="1" i="1" dirty="0">
              <a:ln w="0"/>
              <a:effectLst>
                <a:glow rad="101600">
                  <a:srgbClr val="FFFFE7">
                    <a:alpha val="60000"/>
                  </a:srgbClr>
                </a:glow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Optima" pitchFamily="34" charset="0"/>
            </a:endParaRPr>
          </a:p>
        </p:txBody>
      </p:sp>
      <p:sp>
        <p:nvSpPr>
          <p:cNvPr id="12" name="TextBox 9"/>
          <p:cNvSpPr txBox="1">
            <a:spLocks noChangeArrowheads="1"/>
          </p:cNvSpPr>
          <p:nvPr/>
        </p:nvSpPr>
        <p:spPr bwMode="auto">
          <a:xfrm>
            <a:off x="179388" y="3455988"/>
            <a:ext cx="806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Ionization 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compression of thermonuclear fuel </a:t>
            </a:r>
            <a:r>
              <a:rPr lang="ru-RU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(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Sakharov</a:t>
            </a:r>
            <a:r>
              <a:rPr lang="ru-RU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, 1948</a:t>
            </a:r>
            <a:r>
              <a:rPr lang="ru-RU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)</a:t>
            </a:r>
            <a:endParaRPr lang="ru-RU" altLang="ru-RU" sz="2000" b="1" i="1" dirty="0">
              <a:ln w="0"/>
              <a:effectLst>
                <a:glow rad="101600">
                  <a:srgbClr val="FFFFE7">
                    <a:alpha val="60000"/>
                  </a:srgbClr>
                </a:glow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Optima" pitchFamily="34" charset="0"/>
            </a:endParaRP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179388" y="3881438"/>
            <a:ext cx="806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The 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theory of muon-catalyzed fusion</a:t>
            </a:r>
            <a:r>
              <a:rPr lang="ru-RU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 (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Sakharov and Frank, </a:t>
            </a:r>
            <a:r>
              <a:rPr lang="ru-RU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1957</a:t>
            </a:r>
            <a:r>
              <a:rPr lang="ru-RU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)</a:t>
            </a:r>
            <a:endParaRPr lang="ru-RU" altLang="ru-RU" sz="2000" b="1" i="1" dirty="0">
              <a:ln w="0"/>
              <a:effectLst>
                <a:glow rad="101600">
                  <a:srgbClr val="FFFFE7">
                    <a:alpha val="60000"/>
                  </a:srgbClr>
                </a:glow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Optima" pitchFamily="34" charset="0"/>
            </a:endParaRPr>
          </a:p>
        </p:txBody>
      </p:sp>
      <p:sp>
        <p:nvSpPr>
          <p:cNvPr id="14" name="TextBox 9"/>
          <p:cNvSpPr txBox="1">
            <a:spLocks noChangeArrowheads="1"/>
          </p:cNvSpPr>
          <p:nvPr/>
        </p:nvSpPr>
        <p:spPr bwMode="auto">
          <a:xfrm>
            <a:off x="179388" y="4305300"/>
            <a:ext cx="806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ru-RU" sz="2000" b="1" i="1" dirty="0" err="1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Ginzburg</a:t>
            </a:r>
            <a:r>
              <a:rPr lang="en-US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-Landau 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Theory for </a:t>
            </a:r>
            <a:r>
              <a:rPr lang="en-US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Superconductivity </a:t>
            </a:r>
            <a:r>
              <a:rPr lang="ru-RU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(</a:t>
            </a:r>
            <a:r>
              <a:rPr lang="ru-RU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1950</a:t>
            </a:r>
            <a:r>
              <a:rPr lang="ru-RU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)</a:t>
            </a:r>
            <a:endParaRPr lang="ru-RU" altLang="ru-RU" sz="2000" b="1" i="1" dirty="0">
              <a:ln w="0"/>
              <a:effectLst>
                <a:glow rad="101600">
                  <a:srgbClr val="FFFFE7">
                    <a:alpha val="60000"/>
                  </a:srgbClr>
                </a:glow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Optima" pitchFamily="34" charset="0"/>
            </a:endParaRP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179388" y="4724400"/>
            <a:ext cx="8064500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ru-RU" sz="2000" b="1" i="1" dirty="0" err="1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Tokamak</a:t>
            </a:r>
            <a:r>
              <a:rPr lang="ru-RU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 </a:t>
            </a:r>
            <a:r>
              <a:rPr lang="ru-RU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(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Tamm and Sakharov,</a:t>
            </a:r>
            <a:r>
              <a:rPr lang="ru-RU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1951</a:t>
            </a:r>
            <a:r>
              <a:rPr lang="ru-RU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)</a:t>
            </a:r>
            <a:endParaRPr lang="ru-RU" altLang="ru-RU" sz="2000" b="1" i="1" dirty="0">
              <a:ln w="0"/>
              <a:effectLst>
                <a:glow rad="101600">
                  <a:srgbClr val="FFFFE7">
                    <a:alpha val="60000"/>
                  </a:srgbClr>
                </a:glow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Optima" pitchFamily="34" charset="0"/>
            </a:endParaRPr>
          </a:p>
        </p:txBody>
      </p:sp>
      <p:sp>
        <p:nvSpPr>
          <p:cNvPr id="16" name="TextBox 9"/>
          <p:cNvSpPr txBox="1">
            <a:spLocks noChangeArrowheads="1"/>
          </p:cNvSpPr>
          <p:nvPr/>
        </p:nvSpPr>
        <p:spPr bwMode="auto">
          <a:xfrm>
            <a:off x="179388" y="5157788"/>
            <a:ext cx="806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Franz–</a:t>
            </a:r>
            <a:r>
              <a:rPr lang="en-US" altLang="ru-RU" sz="2000" b="1" i="1" dirty="0" err="1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Keldysh</a:t>
            </a:r>
            <a:r>
              <a:rPr lang="en-US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 effect </a:t>
            </a:r>
            <a:r>
              <a:rPr lang="ru-RU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(</a:t>
            </a:r>
            <a:r>
              <a:rPr lang="en-US" altLang="ru-RU" sz="2000" b="1" i="1" dirty="0" err="1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Keldysh</a:t>
            </a:r>
            <a:r>
              <a:rPr lang="ru-RU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, 1958</a:t>
            </a:r>
            <a:r>
              <a:rPr lang="ru-RU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)</a:t>
            </a:r>
            <a:endParaRPr lang="ru-RU" altLang="ru-RU" sz="2000" b="1" i="1" dirty="0">
              <a:ln w="0"/>
              <a:effectLst>
                <a:glow rad="101600">
                  <a:srgbClr val="FFFFE7">
                    <a:alpha val="60000"/>
                  </a:srgbClr>
                </a:glow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Optima" pitchFamily="34" charset="0"/>
            </a:endParaRPr>
          </a:p>
        </p:txBody>
      </p:sp>
      <p:sp>
        <p:nvSpPr>
          <p:cNvPr id="17" name="TextBox 9"/>
          <p:cNvSpPr txBox="1">
            <a:spLocks noChangeArrowheads="1"/>
          </p:cNvSpPr>
          <p:nvPr/>
        </p:nvSpPr>
        <p:spPr bwMode="auto">
          <a:xfrm>
            <a:off x="179388" y="5580063"/>
            <a:ext cx="806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Supersymmetry </a:t>
            </a:r>
            <a:r>
              <a:rPr lang="ru-RU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(</a:t>
            </a:r>
            <a:r>
              <a:rPr lang="en-US" altLang="ru-RU" sz="2000" b="1" i="1" dirty="0" err="1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Golfand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 and </a:t>
            </a:r>
            <a:r>
              <a:rPr lang="en-US" altLang="ru-RU" sz="2000" b="1" i="1" dirty="0" err="1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Likhtman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, </a:t>
            </a:r>
            <a:r>
              <a:rPr lang="ru-RU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1971 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-</a:t>
            </a:r>
            <a:r>
              <a:rPr lang="ru-RU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 1972</a:t>
            </a:r>
            <a:r>
              <a:rPr lang="ru-RU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)</a:t>
            </a:r>
            <a:endParaRPr lang="ru-RU" altLang="ru-RU" sz="2000" b="1" i="1" dirty="0">
              <a:ln w="0"/>
              <a:effectLst>
                <a:glow rad="101600">
                  <a:srgbClr val="FFFFE7">
                    <a:alpha val="60000"/>
                  </a:srgbClr>
                </a:glow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Optima" pitchFamily="34" charset="0"/>
            </a:endParaRPr>
          </a:p>
        </p:txBody>
      </p:sp>
      <p:sp>
        <p:nvSpPr>
          <p:cNvPr id="18" name="TextBox 9"/>
          <p:cNvSpPr txBox="1">
            <a:spLocks noChangeArrowheads="1"/>
          </p:cNvSpPr>
          <p:nvPr/>
        </p:nvSpPr>
        <p:spPr bwMode="auto">
          <a:xfrm>
            <a:off x="179388" y="6005513"/>
            <a:ext cx="806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Becchi-</a:t>
            </a:r>
            <a:r>
              <a:rPr lang="en-US" altLang="ru-RU" sz="2000" b="1" i="1" dirty="0" err="1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Rouet</a:t>
            </a:r>
            <a:r>
              <a:rPr lang="en-US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-</a:t>
            </a:r>
            <a:r>
              <a:rPr lang="en-US" altLang="ru-RU" sz="2000" b="1" i="1" dirty="0" err="1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Stora-Tyutin</a:t>
            </a:r>
            <a:r>
              <a:rPr lang="en-US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 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(BRST) </a:t>
            </a:r>
            <a:r>
              <a:rPr lang="en-US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symmetry </a:t>
            </a:r>
            <a:r>
              <a:rPr lang="ru-RU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(</a:t>
            </a:r>
            <a:r>
              <a:rPr lang="en-US" altLang="ru-RU" sz="2000" b="1" i="1" dirty="0" err="1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Tyutin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,</a:t>
            </a:r>
            <a:r>
              <a:rPr lang="ru-RU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1975</a:t>
            </a:r>
            <a:r>
              <a:rPr lang="ru-RU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)</a:t>
            </a:r>
            <a:endParaRPr lang="ru-RU" altLang="ru-RU" sz="2000" b="1" i="1" dirty="0">
              <a:ln w="0"/>
              <a:effectLst>
                <a:glow rad="101600">
                  <a:srgbClr val="FFFFE7">
                    <a:alpha val="60000"/>
                  </a:srgbClr>
                </a:glow>
                <a:outerShdw blurRad="50800" dist="635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  <a:ea typeface="Optima" pitchFamily="34" charset="0"/>
            </a:endParaRPr>
          </a:p>
        </p:txBody>
      </p:sp>
      <p:sp>
        <p:nvSpPr>
          <p:cNvPr id="19" name="TextBox 9"/>
          <p:cNvSpPr txBox="1">
            <a:spLocks noChangeArrowheads="1"/>
          </p:cNvSpPr>
          <p:nvPr/>
        </p:nvSpPr>
        <p:spPr bwMode="auto">
          <a:xfrm>
            <a:off x="179388" y="6453188"/>
            <a:ext cx="806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>
              <a:spcBef>
                <a:spcPct val="0"/>
              </a:spcBef>
              <a:buFont typeface="Arial" charset="0"/>
              <a:buNone/>
              <a:defRPr/>
            </a:pPr>
            <a:r>
              <a:rPr lang="en-US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Inflationary 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universe </a:t>
            </a:r>
            <a:r>
              <a:rPr lang="en-US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theory </a:t>
            </a:r>
            <a:r>
              <a:rPr lang="ru-RU" altLang="ru-RU" sz="2000" b="1" i="1" dirty="0" smtClean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(</a:t>
            </a:r>
            <a:r>
              <a:rPr lang="en-US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Linde, </a:t>
            </a:r>
            <a:r>
              <a:rPr lang="ru-RU" altLang="ru-RU" sz="2000" b="1" i="1" dirty="0">
                <a:ln w="0"/>
                <a:effectLst>
                  <a:glow rad="101600">
                    <a:srgbClr val="FFFFE7">
                      <a:alpha val="60000"/>
                    </a:srgbClr>
                  </a:glow>
                  <a:outerShdw blurRad="50800" dist="635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ea typeface="Optima" pitchFamily="34" charset="0"/>
              </a:rPr>
              <a:t>1982)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4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8000"/>
            <a:ext cx="9144000" cy="1476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291" name="Группа 1"/>
          <p:cNvGrpSpPr>
            <a:grpSpLocks/>
          </p:cNvGrpSpPr>
          <p:nvPr/>
        </p:nvGrpSpPr>
        <p:grpSpPr bwMode="auto">
          <a:xfrm>
            <a:off x="0" y="0"/>
            <a:ext cx="9144000" cy="908050"/>
            <a:chOff x="0" y="0"/>
            <a:chExt cx="9144000" cy="908050"/>
          </a:xfrm>
        </p:grpSpPr>
        <p:sp>
          <p:nvSpPr>
            <p:cNvPr id="12296" name="Rectangle 30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1638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40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The Institute today</a:t>
              </a:r>
            </a:p>
          </p:txBody>
        </p:sp>
      </p:grpSp>
      <p:sp>
        <p:nvSpPr>
          <p:cNvPr id="12292" name="TextBox 9"/>
          <p:cNvSpPr txBox="1">
            <a:spLocks noChangeArrowheads="1"/>
          </p:cNvSpPr>
          <p:nvPr/>
        </p:nvSpPr>
        <p:spPr bwMode="auto">
          <a:xfrm>
            <a:off x="1068480" y="2996952"/>
            <a:ext cx="71278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ru-RU" sz="2800" dirty="0">
                <a:latin typeface="Optima"/>
                <a:ea typeface="Optima"/>
                <a:cs typeface="Optima"/>
              </a:rPr>
              <a:t>Wide range of research activities</a:t>
            </a:r>
          </a:p>
        </p:txBody>
      </p:sp>
      <p:graphicFrame>
        <p:nvGraphicFramePr>
          <p:cNvPr id="120940" name="Group 10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83067149"/>
              </p:ext>
            </p:extLst>
          </p:nvPr>
        </p:nvGraphicFramePr>
        <p:xfrm>
          <a:off x="107504" y="3933056"/>
          <a:ext cx="8928990" cy="1141412"/>
        </p:xfrm>
        <a:graphic>
          <a:graphicData uri="http://schemas.openxmlformats.org/drawingml/2006/table">
            <a:tbl>
              <a:tblPr>
                <a:effectLst>
                  <a:outerShdw blurRad="50800" dist="76200" dir="2700000" algn="tl" rotWithShape="0">
                    <a:prstClr val="black">
                      <a:alpha val="40000"/>
                    </a:prstClr>
                  </a:outerShdw>
                </a:effectLst>
                <a:tableStyleId>{616DA210-FB5B-4158-B5E0-FEB733F419BA}</a:tableStyleId>
              </a:tblPr>
              <a:tblGrid>
                <a:gridCol w="1785798"/>
                <a:gridCol w="1785798"/>
                <a:gridCol w="1785798"/>
                <a:gridCol w="1785798"/>
                <a:gridCol w="1785798"/>
              </a:tblGrid>
              <a:tr h="5492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The staff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91" marR="22491" marT="0" marB="0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Researchers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91" marR="22491" marT="0" marB="0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Members </a:t>
                      </a: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/>
                      </a:r>
                      <a:b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alt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of Academy</a:t>
                      </a:r>
                      <a:endParaRPr kumimoji="0" lang="ru-RU" altLang="ru-RU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2491" marR="22491" marT="0" marB="0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Doctors </a:t>
                      </a:r>
                      <a: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/>
                      </a:r>
                      <a:br>
                        <a:rPr kumimoji="0" lang="ru-RU" alt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</a:br>
                      <a:r>
                        <a:rPr kumimoji="0" lang="en-US" alt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of Sciences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91" marR="22491" marT="0" marB="0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PhDs</a:t>
                      </a:r>
                      <a:endParaRPr kumimoji="0" lang="ru-RU" altLang="ru-RU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91" marR="22491" marT="0" marB="0" anchor="ctr" horzOverflow="overflow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  <a:tr h="59213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</a:t>
                      </a:r>
                      <a:r>
                        <a:rPr kumimoji="0" lang="en-US" alt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75</a:t>
                      </a:r>
                      <a:r>
                        <a:rPr kumimoji="0" lang="ru-RU" alt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</a:t>
                      </a:r>
                      <a:endParaRPr kumimoji="0" lang="ru-RU" alt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91" marR="22491" marT="0" marB="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1000</a:t>
                      </a:r>
                      <a:endParaRPr kumimoji="0" lang="ru-RU" alt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91" marR="22491" marT="0" marB="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</a:t>
                      </a:r>
                      <a:r>
                        <a:rPr kumimoji="0" lang="en-US" alt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5</a:t>
                      </a:r>
                      <a:endParaRPr kumimoji="0" lang="ru-RU" altLang="ru-RU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91" marR="22491" marT="0" marB="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174</a:t>
                      </a:r>
                      <a:endParaRPr kumimoji="0" lang="ru-RU" alt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91" marR="22491" marT="0" marB="0" anchor="ctr" horzOverflow="overflow"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Calibri" panose="020F050202020403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2800" b="1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432</a:t>
                      </a:r>
                      <a:endParaRPr kumimoji="0" lang="ru-RU" altLang="ru-RU" sz="3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2491" marR="22491" marT="0" marB="0" anchor="ctr" horzOverflow="overflow"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  <p:sp>
        <p:nvSpPr>
          <p:cNvPr id="12295" name="TextBox 9"/>
          <p:cNvSpPr txBox="1">
            <a:spLocks noChangeArrowheads="1"/>
          </p:cNvSpPr>
          <p:nvPr/>
        </p:nvSpPr>
        <p:spPr bwMode="auto">
          <a:xfrm>
            <a:off x="0" y="5355110"/>
            <a:ext cx="9144000" cy="1338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ru-RU" sz="1800" dirty="0">
                <a:latin typeface="Optima"/>
                <a:ea typeface="Optima"/>
                <a:cs typeface="Optima"/>
              </a:rPr>
              <a:t>The LPI has about 20 academic </a:t>
            </a:r>
            <a:r>
              <a:rPr lang="en-US" altLang="ru-RU" sz="1800" dirty="0" smtClean="0">
                <a:latin typeface="Optima"/>
                <a:ea typeface="Optima"/>
                <a:cs typeface="Optima"/>
              </a:rPr>
              <a:t>chairs </a:t>
            </a:r>
            <a:r>
              <a:rPr lang="en-US" altLang="ru-RU" sz="1800" dirty="0">
                <a:latin typeface="Optima"/>
                <a:ea typeface="Optima"/>
                <a:cs typeface="Optima"/>
              </a:rPr>
              <a:t>for undergraduate </a:t>
            </a:r>
            <a:r>
              <a:rPr lang="en-US" altLang="ru-RU" sz="1800" dirty="0" smtClean="0">
                <a:latin typeface="Optima"/>
                <a:ea typeface="Optima"/>
                <a:cs typeface="Optima"/>
              </a:rPr>
              <a:t>education.</a:t>
            </a:r>
            <a:endParaRPr lang="en-US" altLang="ru-RU" sz="1800" dirty="0">
              <a:latin typeface="Optima"/>
              <a:ea typeface="Optima"/>
              <a:cs typeface="Optima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ru-RU" sz="1800" dirty="0">
                <a:latin typeface="Optima"/>
                <a:ea typeface="Optima"/>
                <a:cs typeface="Optima"/>
              </a:rPr>
              <a:t>The number of postgraduate students </a:t>
            </a:r>
            <a:r>
              <a:rPr lang="en-US" altLang="ru-RU" sz="1800" dirty="0" smtClean="0">
                <a:latin typeface="Optima"/>
                <a:ea typeface="Optima"/>
                <a:cs typeface="Optima"/>
              </a:rPr>
              <a:t>is </a:t>
            </a:r>
            <a:r>
              <a:rPr lang="en-US" altLang="ru-RU" sz="1800" dirty="0">
                <a:latin typeface="Optima"/>
                <a:ea typeface="Optima"/>
                <a:cs typeface="Optima"/>
              </a:rPr>
              <a:t>more than </a:t>
            </a:r>
            <a:r>
              <a:rPr lang="en-US" altLang="ru-RU" sz="1800" dirty="0" smtClean="0">
                <a:latin typeface="Optima"/>
                <a:ea typeface="Optima"/>
                <a:cs typeface="Optima"/>
              </a:rPr>
              <a:t>70.</a:t>
            </a:r>
            <a:endParaRPr lang="en-US" altLang="ru-RU" sz="1800" dirty="0">
              <a:latin typeface="Optima"/>
              <a:ea typeface="Optima"/>
              <a:cs typeface="Optima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1800" dirty="0">
                <a:latin typeface="Optima"/>
                <a:ea typeface="Optima"/>
                <a:cs typeface="Optima"/>
              </a:rPr>
              <a:t>60-80%</a:t>
            </a:r>
            <a:r>
              <a:rPr lang="en-US" altLang="ru-RU" sz="1800" dirty="0">
                <a:latin typeface="Optima"/>
                <a:ea typeface="Optima"/>
                <a:cs typeface="Optima"/>
              </a:rPr>
              <a:t> of postgraduate students continue to work in LPI as </a:t>
            </a:r>
            <a:r>
              <a:rPr lang="en-US" altLang="ru-RU" sz="1800" dirty="0" smtClean="0">
                <a:latin typeface="Optima"/>
                <a:ea typeface="Optima"/>
                <a:cs typeface="Optima"/>
              </a:rPr>
              <a:t>researchers.</a:t>
            </a:r>
            <a:endParaRPr lang="en-US" altLang="ru-RU" sz="1800" dirty="0">
              <a:latin typeface="Optima"/>
              <a:ea typeface="Optima"/>
              <a:cs typeface="Optim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4" name="Группа 1"/>
          <p:cNvGrpSpPr>
            <a:grpSpLocks/>
          </p:cNvGrpSpPr>
          <p:nvPr/>
        </p:nvGrpSpPr>
        <p:grpSpPr bwMode="auto">
          <a:xfrm>
            <a:off x="250825" y="863600"/>
            <a:ext cx="8748713" cy="5949950"/>
            <a:chOff x="251520" y="864096"/>
            <a:chExt cx="8748712" cy="5949280"/>
          </a:xfrm>
        </p:grpSpPr>
        <p:pic>
          <p:nvPicPr>
            <p:cNvPr id="13321" name="Picture 51" descr="structure_FIAN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20" y="864096"/>
              <a:ext cx="8748712" cy="5949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38" name="Rectangle 13"/>
            <p:cNvSpPr>
              <a:spLocks noChangeArrowheads="1"/>
            </p:cNvSpPr>
            <p:nvPr/>
          </p:nvSpPr>
          <p:spPr bwMode="auto">
            <a:xfrm>
              <a:off x="1546920" y="1629185"/>
              <a:ext cx="1730375" cy="12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eaLnBrk="0" hangingPunct="0">
                <a:lnSpc>
                  <a:spcPct val="80000"/>
                </a:lnSpc>
                <a:buFont typeface="Symbol" pitchFamily="18" charset="2"/>
                <a:buNone/>
                <a:defRPr/>
              </a:pPr>
              <a:r>
                <a:rPr lang="en-US" altLang="ru-RU" sz="1400" b="1" dirty="0">
                  <a:solidFill>
                    <a:srgbClr val="FFFF00"/>
                  </a:solidFill>
                  <a:effectLst>
                    <a:outerShdw blurRad="50800" dist="63500" dir="2700000" algn="tl" rotWithShape="0">
                      <a:prstClr val="black">
                        <a:alpha val="50000"/>
                      </a:prstClr>
                    </a:outerShdw>
                  </a:effectLst>
                  <a:cs typeface="+mn-cs"/>
                  <a:sym typeface="Symbol" pitchFamily="18" charset="2"/>
                </a:rPr>
                <a:t>PROTVINO</a:t>
              </a:r>
              <a:endParaRPr lang="en-US" altLang="ru-RU" sz="16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prstClr val="black">
                      <a:alpha val="50000"/>
                    </a:prstClr>
                  </a:outerShdw>
                </a:effectLst>
                <a:cs typeface="+mn-cs"/>
                <a:sym typeface="Symbol" pitchFamily="18" charset="2"/>
              </a:endParaRPr>
            </a:p>
            <a:p>
              <a:pPr algn="ctr" eaLnBrk="0" hangingPunct="0">
                <a:lnSpc>
                  <a:spcPct val="80000"/>
                </a:lnSpc>
                <a:buFont typeface="Arial" charset="0"/>
                <a:buNone/>
                <a:defRPr/>
              </a:pPr>
              <a:r>
                <a:rPr lang="en-US" altLang="ru-RU" sz="2000" b="1" dirty="0">
                  <a:solidFill>
                    <a:srgbClr val="FFFF00"/>
                  </a:solidFill>
                  <a:effectLst>
                    <a:outerShdw blurRad="50800" dist="63500" dir="2700000" algn="tl" rotWithShape="0">
                      <a:prstClr val="black">
                        <a:alpha val="50000"/>
                      </a:prstClr>
                    </a:outerShdw>
                  </a:effectLst>
                  <a:cs typeface="+mn-cs"/>
                  <a:sym typeface="Symbol" pitchFamily="18" charset="2"/>
                </a:rPr>
                <a:t>PTC </a:t>
              </a:r>
              <a:r>
                <a:rPr lang="en-US" altLang="ru-RU" sz="2000" b="1" dirty="0" smtClean="0">
                  <a:solidFill>
                    <a:srgbClr val="FFFF00"/>
                  </a:solidFill>
                  <a:effectLst>
                    <a:outerShdw blurRad="50800" dist="63500" dir="2700000" algn="tl" rotWithShape="0">
                      <a:prstClr val="black">
                        <a:alpha val="50000"/>
                      </a:prstClr>
                    </a:outerShdw>
                  </a:effectLst>
                  <a:cs typeface="+mn-cs"/>
                  <a:sym typeface="Symbol" pitchFamily="18" charset="2"/>
                </a:rPr>
                <a:t>LPI</a:t>
              </a:r>
              <a:endParaRPr lang="en-US" altLang="ru-RU" sz="18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prstClr val="black">
                      <a:alpha val="50000"/>
                    </a:prstClr>
                  </a:outerShdw>
                </a:effectLst>
                <a:cs typeface="+mn-cs"/>
                <a:sym typeface="Symbol" pitchFamily="18" charset="2"/>
              </a:endParaRPr>
            </a:p>
          </p:txBody>
        </p:sp>
        <p:sp>
          <p:nvSpPr>
            <p:cNvPr id="18442" name="Rectangle 53"/>
            <p:cNvSpPr>
              <a:spLocks noChangeArrowheads="1"/>
            </p:cNvSpPr>
            <p:nvPr/>
          </p:nvSpPr>
          <p:spPr bwMode="auto">
            <a:xfrm>
              <a:off x="6012557" y="1629185"/>
              <a:ext cx="1800225" cy="1295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/>
            <a:p>
              <a:pPr algn="ctr" eaLnBrk="0" hangingPunct="0">
                <a:lnSpc>
                  <a:spcPct val="80000"/>
                </a:lnSpc>
                <a:spcBef>
                  <a:spcPct val="20000"/>
                </a:spcBef>
                <a:buFont typeface="Symbol" pitchFamily="18" charset="2"/>
                <a:buNone/>
                <a:defRPr/>
              </a:pPr>
              <a:r>
                <a:rPr lang="en-US" altLang="ru-RU" sz="1800" b="1" dirty="0">
                  <a:solidFill>
                    <a:srgbClr val="FFFF00"/>
                  </a:solidFill>
                  <a:effectLst>
                    <a:outerShdw blurRad="50800" dist="63500" dir="2700000" algn="tl" rotWithShape="0">
                      <a:prstClr val="black">
                        <a:alpha val="50000"/>
                      </a:prstClr>
                    </a:outerShdw>
                  </a:effectLst>
                  <a:latin typeface="Calibri" pitchFamily="34" charset="0"/>
                  <a:cs typeface="+mn-cs"/>
                  <a:sym typeface="Symbol" pitchFamily="18" charset="2"/>
                </a:rPr>
                <a:t>SAMARA BRANCH</a:t>
              </a:r>
            </a:p>
          </p:txBody>
        </p:sp>
        <p:sp>
          <p:nvSpPr>
            <p:cNvPr id="18444" name="Rectangle 55"/>
            <p:cNvSpPr>
              <a:spLocks noChangeArrowheads="1"/>
            </p:cNvSpPr>
            <p:nvPr/>
          </p:nvSpPr>
          <p:spPr bwMode="auto">
            <a:xfrm>
              <a:off x="3780533" y="979971"/>
              <a:ext cx="1727200" cy="12968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/>
            <a:p>
              <a:pPr algn="ctr" eaLnBrk="0" hangingPunct="0">
                <a:lnSpc>
                  <a:spcPct val="80000"/>
                </a:lnSpc>
                <a:spcBef>
                  <a:spcPct val="20000"/>
                </a:spcBef>
                <a:buFont typeface="Symbol" pitchFamily="18" charset="2"/>
                <a:buNone/>
                <a:defRPr/>
              </a:pPr>
              <a:r>
                <a:rPr lang="en-US" altLang="ru-RU" sz="1400" b="1" dirty="0">
                  <a:solidFill>
                    <a:srgbClr val="FFFF00"/>
                  </a:solidFill>
                  <a:effectLst>
                    <a:outerShdw blurRad="50800" dist="63500" dir="2700000" algn="tl" rotWithShape="0">
                      <a:prstClr val="black">
                        <a:alpha val="50000"/>
                      </a:prstClr>
                    </a:outerShdw>
                  </a:effectLst>
                  <a:latin typeface="Calibri" pitchFamily="34" charset="0"/>
                  <a:cs typeface="+mn-cs"/>
                  <a:sym typeface="Symbol" pitchFamily="18" charset="2"/>
                </a:rPr>
                <a:t>PUSHCHINO</a:t>
              </a:r>
              <a:endParaRPr lang="en-US" altLang="ru-RU" sz="18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Calibri" pitchFamily="34" charset="0"/>
                <a:cs typeface="+mn-cs"/>
                <a:sym typeface="Symbol" pitchFamily="18" charset="2"/>
              </a:endParaRPr>
            </a:p>
            <a:p>
              <a:pPr algn="ctr" eaLnBrk="0" hangingPunct="0">
                <a:lnSpc>
                  <a:spcPct val="80000"/>
                </a:lnSpc>
                <a:spcBef>
                  <a:spcPct val="20000"/>
                </a:spcBef>
                <a:buFont typeface="Symbol" pitchFamily="18" charset="2"/>
                <a:buNone/>
                <a:defRPr/>
              </a:pPr>
              <a:r>
                <a:rPr lang="en-US" altLang="ru-RU" sz="2000" b="1" dirty="0">
                  <a:solidFill>
                    <a:srgbClr val="FFFF00"/>
                  </a:solidFill>
                  <a:effectLst>
                    <a:outerShdw blurRad="50800" dist="63500" dir="2700000" algn="tl" rotWithShape="0">
                      <a:prstClr val="black">
                        <a:alpha val="50000"/>
                      </a:prstClr>
                    </a:outerShdw>
                  </a:effectLst>
                  <a:latin typeface="Calibri" pitchFamily="34" charset="0"/>
                  <a:cs typeface="+mn-cs"/>
                  <a:sym typeface="Symbol" pitchFamily="18" charset="2"/>
                </a:rPr>
                <a:t>RAO</a:t>
              </a:r>
              <a:endParaRPr lang="ru-RU" altLang="ru-RU" sz="20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Calibri" pitchFamily="34" charset="0"/>
                <a:cs typeface="+mn-cs"/>
                <a:sym typeface="Symbol" pitchFamily="18" charset="2"/>
              </a:endParaRPr>
            </a:p>
            <a:p>
              <a:pPr algn="ctr" eaLnBrk="0" hangingPunct="0">
                <a:lnSpc>
                  <a:spcPct val="80000"/>
                </a:lnSpc>
                <a:spcBef>
                  <a:spcPct val="20000"/>
                </a:spcBef>
                <a:buFont typeface="Symbol" pitchFamily="18" charset="2"/>
                <a:buNone/>
                <a:defRPr/>
              </a:pPr>
              <a:r>
                <a:rPr lang="en-US" altLang="ru-RU" sz="2000" b="1" dirty="0">
                  <a:solidFill>
                    <a:srgbClr val="FFFF00"/>
                  </a:solidFill>
                  <a:effectLst>
                    <a:outerShdw blurRad="50800" dist="63500" dir="2700000" algn="tl" rotWithShape="0">
                      <a:prstClr val="black">
                        <a:alpha val="50000"/>
                      </a:prstClr>
                    </a:outerShdw>
                  </a:effectLst>
                  <a:latin typeface="Calibri" pitchFamily="34" charset="0"/>
                  <a:cs typeface="+mn-cs"/>
                  <a:sym typeface="Symbol" pitchFamily="18" charset="2"/>
                </a:rPr>
                <a:t>of ASC LPI</a:t>
              </a:r>
            </a:p>
          </p:txBody>
        </p:sp>
        <p:sp>
          <p:nvSpPr>
            <p:cNvPr id="18446" name="Rectangle 57"/>
            <p:cNvSpPr>
              <a:spLocks noChangeArrowheads="1"/>
            </p:cNvSpPr>
            <p:nvPr/>
          </p:nvSpPr>
          <p:spPr bwMode="auto">
            <a:xfrm>
              <a:off x="6947594" y="3213331"/>
              <a:ext cx="1800225" cy="12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/>
            <a:p>
              <a:pPr algn="ctr" eaLnBrk="0" hangingPunct="0">
                <a:lnSpc>
                  <a:spcPct val="80000"/>
                </a:lnSpc>
                <a:spcBef>
                  <a:spcPct val="20000"/>
                </a:spcBef>
                <a:buFont typeface="Symbol" pitchFamily="18" charset="2"/>
                <a:buNone/>
                <a:defRPr/>
              </a:pPr>
              <a:r>
                <a:rPr lang="en-US" altLang="ru-RU" sz="1400" b="1" dirty="0" smtClean="0">
                  <a:solidFill>
                    <a:srgbClr val="FFFF00"/>
                  </a:solidFill>
                  <a:effectLst>
                    <a:outerShdw blurRad="50800" dist="63500" dir="2700000" algn="tl" rotWithShape="0">
                      <a:prstClr val="black">
                        <a:alpha val="50000"/>
                      </a:prstClr>
                    </a:outerShdw>
                  </a:effectLst>
                  <a:latin typeface="Calibri" pitchFamily="34" charset="0"/>
                  <a:cs typeface="+mn-cs"/>
                  <a:sym typeface="Symbol" pitchFamily="18" charset="2"/>
                </a:rPr>
                <a:t>KYRGYZSTAN</a:t>
              </a:r>
              <a:endParaRPr lang="en-US" altLang="ru-RU" sz="18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Calibri" pitchFamily="34" charset="0"/>
                <a:cs typeface="+mn-cs"/>
                <a:sym typeface="Symbol" pitchFamily="18" charset="2"/>
              </a:endParaRPr>
            </a:p>
            <a:p>
              <a:pPr algn="ctr" eaLnBrk="0" hangingPunct="0">
                <a:lnSpc>
                  <a:spcPct val="80000"/>
                </a:lnSpc>
                <a:spcBef>
                  <a:spcPct val="20000"/>
                </a:spcBef>
                <a:buFont typeface="Symbol" pitchFamily="18" charset="2"/>
                <a:buNone/>
                <a:defRPr/>
              </a:pPr>
              <a:r>
                <a:rPr lang="en-US" altLang="ru-RU" sz="2000" b="1" dirty="0">
                  <a:solidFill>
                    <a:srgbClr val="FFFF00"/>
                  </a:solidFill>
                  <a:effectLst>
                    <a:outerShdw blurRad="50800" dist="63500" dir="2700000" algn="tl" rotWithShape="0">
                      <a:prstClr val="black">
                        <a:alpha val="50000"/>
                      </a:prstClr>
                    </a:outerShdw>
                  </a:effectLst>
                  <a:latin typeface="Calibri" pitchFamily="34" charset="0"/>
                  <a:cs typeface="+mn-cs"/>
                  <a:sym typeface="Symbol" pitchFamily="18" charset="2"/>
                </a:rPr>
                <a:t>Pamir </a:t>
              </a:r>
            </a:p>
            <a:p>
              <a:pPr algn="ctr" eaLnBrk="0" hangingPunct="0">
                <a:lnSpc>
                  <a:spcPct val="80000"/>
                </a:lnSpc>
                <a:spcBef>
                  <a:spcPct val="20000"/>
                </a:spcBef>
                <a:buFont typeface="Symbol" pitchFamily="18" charset="2"/>
                <a:buNone/>
                <a:defRPr/>
              </a:pPr>
              <a:r>
                <a:rPr lang="en-US" altLang="ru-RU" sz="2000" b="1" dirty="0">
                  <a:solidFill>
                    <a:srgbClr val="FFFF00"/>
                  </a:solidFill>
                  <a:effectLst>
                    <a:outerShdw blurRad="50800" dist="63500" dir="2700000" algn="tl" rotWithShape="0">
                      <a:prstClr val="black">
                        <a:alpha val="50000"/>
                      </a:prstClr>
                    </a:outerShdw>
                  </a:effectLst>
                  <a:latin typeface="Calibri" pitchFamily="34" charset="0"/>
                  <a:cs typeface="+mn-cs"/>
                  <a:sym typeface="Symbol" pitchFamily="18" charset="2"/>
                </a:rPr>
                <a:t>expedition</a:t>
              </a:r>
            </a:p>
          </p:txBody>
        </p:sp>
        <p:sp>
          <p:nvSpPr>
            <p:cNvPr id="18448" name="Rectangle 59"/>
            <p:cNvSpPr>
              <a:spLocks noChangeArrowheads="1"/>
            </p:cNvSpPr>
            <p:nvPr/>
          </p:nvSpPr>
          <p:spPr bwMode="auto">
            <a:xfrm>
              <a:off x="1475483" y="4797478"/>
              <a:ext cx="1800225" cy="1223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/>
            <a:p>
              <a:pPr algn="ctr" eaLnBrk="0" hangingPunct="0">
                <a:lnSpc>
                  <a:spcPct val="80000"/>
                </a:lnSpc>
                <a:spcBef>
                  <a:spcPct val="20000"/>
                </a:spcBef>
                <a:buFont typeface="Symbol" pitchFamily="18" charset="2"/>
                <a:buNone/>
                <a:defRPr/>
              </a:pPr>
              <a:r>
                <a:rPr lang="en-US" altLang="ru-RU" sz="1800" b="1" dirty="0">
                  <a:solidFill>
                    <a:srgbClr val="FFFF00"/>
                  </a:solidFill>
                  <a:effectLst>
                    <a:outerShdw blurRad="50800" dist="63500" dir="2700000" algn="tl" rotWithShape="0">
                      <a:prstClr val="black">
                        <a:alpha val="50000"/>
                      </a:prstClr>
                    </a:outerShdw>
                  </a:effectLst>
                  <a:latin typeface="Calibri" pitchFamily="34" charset="0"/>
                  <a:cs typeface="+mn-cs"/>
                  <a:sym typeface="Symbol" pitchFamily="18" charset="2"/>
                </a:rPr>
                <a:t>TROITSK </a:t>
              </a:r>
              <a:r>
                <a:rPr lang="en-US" altLang="ru-RU" sz="1800" b="1" dirty="0" smtClean="0">
                  <a:solidFill>
                    <a:srgbClr val="FFFF00"/>
                  </a:solidFill>
                  <a:effectLst>
                    <a:outerShdw blurRad="50800" dist="63500" dir="2700000" algn="tl" rotWithShape="0">
                      <a:prstClr val="black">
                        <a:alpha val="50000"/>
                      </a:prstClr>
                    </a:outerShdw>
                  </a:effectLst>
                  <a:latin typeface="Calibri" pitchFamily="34" charset="0"/>
                  <a:cs typeface="+mn-cs"/>
                  <a:sym typeface="Symbol" pitchFamily="18" charset="2"/>
                </a:rPr>
                <a:t>BRANCH</a:t>
              </a:r>
              <a:endParaRPr lang="en-US" altLang="ru-RU" sz="18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Calibri" pitchFamily="34" charset="0"/>
                <a:cs typeface="+mn-cs"/>
                <a:sym typeface="Symbol" pitchFamily="18" charset="2"/>
              </a:endParaRPr>
            </a:p>
          </p:txBody>
        </p:sp>
        <p:sp>
          <p:nvSpPr>
            <p:cNvPr id="18450" name="Rectangle 61"/>
            <p:cNvSpPr>
              <a:spLocks noChangeArrowheads="1"/>
            </p:cNvSpPr>
            <p:nvPr/>
          </p:nvSpPr>
          <p:spPr bwMode="auto">
            <a:xfrm>
              <a:off x="6012557" y="4724461"/>
              <a:ext cx="1800225" cy="12968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/>
            <a:p>
              <a:pPr algn="ctr" eaLnBrk="0" hangingPunct="0">
                <a:lnSpc>
                  <a:spcPct val="80000"/>
                </a:lnSpc>
                <a:spcBef>
                  <a:spcPct val="20000"/>
                </a:spcBef>
                <a:buFont typeface="Symbol" pitchFamily="18" charset="2"/>
                <a:buNone/>
                <a:defRPr/>
              </a:pPr>
              <a:r>
                <a:rPr lang="en-US" altLang="ru-RU" sz="1400" b="1" dirty="0" smtClean="0">
                  <a:solidFill>
                    <a:srgbClr val="FFFF00"/>
                  </a:solidFill>
                  <a:effectLst>
                    <a:outerShdw blurRad="50800" dist="63500" dir="2700000" algn="tl" rotWithShape="0">
                      <a:prstClr val="black">
                        <a:alpha val="50000"/>
                      </a:prstClr>
                    </a:outerShdw>
                  </a:effectLst>
                  <a:latin typeface="Calibri" pitchFamily="34" charset="0"/>
                  <a:cs typeface="+mn-cs"/>
                  <a:sym typeface="Symbol" pitchFamily="18" charset="2"/>
                </a:rPr>
                <a:t>KAZAKHSTAN</a:t>
              </a:r>
              <a:endParaRPr lang="en-US" altLang="ru-RU" sz="18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Calibri" pitchFamily="34" charset="0"/>
                <a:cs typeface="+mn-cs"/>
                <a:sym typeface="Symbol" pitchFamily="18" charset="2"/>
              </a:endParaRPr>
            </a:p>
            <a:p>
              <a:pPr algn="ctr" eaLnBrk="0" hangingPunct="0">
                <a:lnSpc>
                  <a:spcPct val="80000"/>
                </a:lnSpc>
                <a:spcBef>
                  <a:spcPct val="20000"/>
                </a:spcBef>
                <a:buFont typeface="Symbol" pitchFamily="18" charset="2"/>
                <a:buNone/>
                <a:defRPr/>
              </a:pPr>
              <a:r>
                <a:rPr lang="en-US" altLang="ru-RU" sz="2000" b="1" dirty="0" err="1">
                  <a:solidFill>
                    <a:srgbClr val="FFFF00"/>
                  </a:solidFill>
                  <a:effectLst>
                    <a:outerShdw blurRad="50800" dist="63500" dir="2700000" algn="tl" rotWithShape="0">
                      <a:prstClr val="black">
                        <a:alpha val="50000"/>
                      </a:prstClr>
                    </a:outerShdw>
                  </a:effectLst>
                  <a:latin typeface="Calibri" pitchFamily="34" charset="0"/>
                  <a:cs typeface="+mn-cs"/>
                  <a:sym typeface="Symbol" pitchFamily="18" charset="2"/>
                </a:rPr>
                <a:t>TShMSS</a:t>
              </a:r>
              <a:endParaRPr lang="en-US" altLang="ru-RU" sz="18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Calibri" pitchFamily="34" charset="0"/>
                <a:cs typeface="+mn-cs"/>
                <a:sym typeface="Symbol" pitchFamily="18" charset="2"/>
              </a:endParaRPr>
            </a:p>
          </p:txBody>
        </p:sp>
        <p:sp>
          <p:nvSpPr>
            <p:cNvPr id="18452" name="Rectangle 63"/>
            <p:cNvSpPr>
              <a:spLocks noChangeArrowheads="1"/>
            </p:cNvSpPr>
            <p:nvPr/>
          </p:nvSpPr>
          <p:spPr bwMode="auto">
            <a:xfrm>
              <a:off x="3780533" y="5373676"/>
              <a:ext cx="1728787" cy="1295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/>
            <a:p>
              <a:pPr algn="ctr" eaLnBrk="0" hangingPunct="0">
                <a:lnSpc>
                  <a:spcPct val="80000"/>
                </a:lnSpc>
                <a:spcBef>
                  <a:spcPct val="20000"/>
                </a:spcBef>
                <a:buFont typeface="Symbol" pitchFamily="18" charset="2"/>
                <a:buNone/>
                <a:defRPr/>
              </a:pPr>
              <a:r>
                <a:rPr lang="en-US" altLang="ru-RU" sz="1400" b="1" dirty="0">
                  <a:solidFill>
                    <a:srgbClr val="FFFF00"/>
                  </a:solidFill>
                  <a:effectLst>
                    <a:outerShdw blurRad="50800" dist="63500" dir="2700000" algn="tl" rotWithShape="0">
                      <a:prstClr val="black">
                        <a:alpha val="50000"/>
                      </a:prstClr>
                    </a:outerShdw>
                  </a:effectLst>
                  <a:latin typeface="Calibri" pitchFamily="34" charset="0"/>
                  <a:cs typeface="+mn-cs"/>
                  <a:sym typeface="Symbol" pitchFamily="18" charset="2"/>
                </a:rPr>
                <a:t>DOLGOPRUDNY</a:t>
              </a:r>
              <a:endParaRPr lang="en-US" altLang="ru-RU" sz="1800" b="1" dirty="0">
                <a:solidFill>
                  <a:srgbClr val="FFFF00"/>
                </a:solidFill>
                <a:effectLst>
                  <a:outerShdw blurRad="50800" dist="63500" dir="2700000" algn="tl" rotWithShape="0">
                    <a:prstClr val="black">
                      <a:alpha val="50000"/>
                    </a:prstClr>
                  </a:outerShdw>
                </a:effectLst>
                <a:latin typeface="Calibri" pitchFamily="34" charset="0"/>
                <a:cs typeface="+mn-cs"/>
                <a:sym typeface="Symbol" pitchFamily="18" charset="2"/>
              </a:endParaRPr>
            </a:p>
            <a:p>
              <a:pPr algn="ctr" eaLnBrk="0" hangingPunct="0">
                <a:lnSpc>
                  <a:spcPct val="80000"/>
                </a:lnSpc>
                <a:spcBef>
                  <a:spcPct val="20000"/>
                </a:spcBef>
                <a:buFont typeface="Symbol" pitchFamily="18" charset="2"/>
                <a:buNone/>
                <a:defRPr/>
              </a:pPr>
              <a:r>
                <a:rPr lang="en-US" altLang="ru-RU" sz="2000" b="1" dirty="0">
                  <a:solidFill>
                    <a:srgbClr val="FFFF00"/>
                  </a:solidFill>
                  <a:effectLst>
                    <a:outerShdw blurRad="50800" dist="63500" dir="2700000" algn="tl" rotWithShape="0">
                      <a:prstClr val="black">
                        <a:alpha val="50000"/>
                      </a:prstClr>
                    </a:outerShdw>
                  </a:effectLst>
                  <a:latin typeface="Calibri" pitchFamily="34" charset="0"/>
                  <a:cs typeface="+mn-cs"/>
                  <a:sym typeface="Symbol" pitchFamily="18" charset="2"/>
                </a:rPr>
                <a:t>DSS LPI</a:t>
              </a:r>
            </a:p>
          </p:txBody>
        </p:sp>
      </p:grpSp>
      <p:sp>
        <p:nvSpPr>
          <p:cNvPr id="13315" name="Rectangle 3"/>
          <p:cNvSpPr>
            <a:spLocks/>
          </p:cNvSpPr>
          <p:nvPr/>
        </p:nvSpPr>
        <p:spPr bwMode="auto">
          <a:xfrm>
            <a:off x="193675" y="257175"/>
            <a:ext cx="88138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49263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lang="de-DE" altLang="ru-RU" sz="4000">
              <a:solidFill>
                <a:srgbClr val="000000"/>
              </a:solidFill>
              <a:latin typeface="Arial" pitchFamily="34" charset="0"/>
              <a:cs typeface="Lucida Sans Unicode" pitchFamily="34" charset="0"/>
            </a:endParaRPr>
          </a:p>
        </p:txBody>
      </p:sp>
      <p:pic>
        <p:nvPicPr>
          <p:cNvPr id="18437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68638"/>
            <a:ext cx="3816350" cy="1585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AutoShape 47" descr="structure_FIAN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3800">
              <a:latin typeface="Arial" pitchFamily="34" charset="0"/>
            </a:endParaRPr>
          </a:p>
        </p:txBody>
      </p:sp>
      <p:grpSp>
        <p:nvGrpSpPr>
          <p:cNvPr id="13318" name="Группа 21"/>
          <p:cNvGrpSpPr>
            <a:grpSpLocks/>
          </p:cNvGrpSpPr>
          <p:nvPr/>
        </p:nvGrpSpPr>
        <p:grpSpPr bwMode="auto">
          <a:xfrm>
            <a:off x="0" y="3175"/>
            <a:ext cx="9144000" cy="906463"/>
            <a:chOff x="0" y="0"/>
            <a:chExt cx="9144000" cy="907200"/>
          </a:xfrm>
        </p:grpSpPr>
        <p:sp>
          <p:nvSpPr>
            <p:cNvPr id="13319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9144000" cy="90720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720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32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The LPI’s branches</a:t>
              </a:r>
            </a:p>
          </p:txBody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81"/>
          <p:cNvPicPr>
            <a:picLocks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000"/>
            <a:ext cx="9144000" cy="59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Rectangle 82"/>
          <p:cNvSpPr>
            <a:spLocks/>
          </p:cNvSpPr>
          <p:nvPr/>
        </p:nvSpPr>
        <p:spPr bwMode="auto">
          <a:xfrm>
            <a:off x="193675" y="257175"/>
            <a:ext cx="8813800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 anchor="ctr"/>
          <a:lstStyle>
            <a:lvl1pPr defTabSz="449263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49263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defTabSz="449263" eaLnBrk="0" hangingPunct="0">
              <a:spcBef>
                <a:spcPct val="20000"/>
              </a:spcBef>
              <a:buFont typeface="Arial" pitchFamily="34" charset="0"/>
              <a:buChar char="•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defTabSz="449263" eaLnBrk="0" hangingPunct="0">
              <a:spcBef>
                <a:spcPct val="20000"/>
              </a:spcBef>
              <a:buFont typeface="Arial" pitchFamily="34" charset="0"/>
              <a:buChar char="–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defTabSz="449263" eaLnBrk="0" hangingPunct="0">
              <a:spcBef>
                <a:spcPct val="20000"/>
              </a:spcBef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4926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000000"/>
              </a:buClr>
              <a:buFontTx/>
              <a:buNone/>
            </a:pPr>
            <a:endParaRPr lang="de-DE" altLang="ru-RU" sz="4000">
              <a:solidFill>
                <a:srgbClr val="000000"/>
              </a:solidFill>
              <a:latin typeface="Arial" pitchFamily="34" charset="0"/>
              <a:cs typeface="Lucida Sans Unicode" pitchFamily="34" charset="0"/>
            </a:endParaRPr>
          </a:p>
        </p:txBody>
      </p:sp>
      <p:grpSp>
        <p:nvGrpSpPr>
          <p:cNvPr id="14340" name="Группа 2"/>
          <p:cNvGrpSpPr>
            <a:grpSpLocks/>
          </p:cNvGrpSpPr>
          <p:nvPr/>
        </p:nvGrpSpPr>
        <p:grpSpPr bwMode="auto">
          <a:xfrm>
            <a:off x="3492500" y="1125538"/>
            <a:ext cx="2303463" cy="1295400"/>
            <a:chOff x="3491881" y="1195387"/>
            <a:chExt cx="2304082" cy="1153493"/>
          </a:xfrm>
        </p:grpSpPr>
        <p:sp>
          <p:nvSpPr>
            <p:cNvPr id="14385" name="AutoShape 18"/>
            <p:cNvSpPr>
              <a:spLocks noChangeArrowheads="1"/>
            </p:cNvSpPr>
            <p:nvPr/>
          </p:nvSpPr>
          <p:spPr bwMode="auto">
            <a:xfrm>
              <a:off x="3563938" y="1195387"/>
              <a:ext cx="2232025" cy="108046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0033CC">
                    <a:alpha val="50000"/>
                  </a:srgbClr>
                </a:gs>
              </a:gsLst>
              <a:lin ang="18900000" scaled="1"/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14386" name="AutoShape 19"/>
            <p:cNvSpPr>
              <a:spLocks noChangeArrowheads="1"/>
            </p:cNvSpPr>
            <p:nvPr/>
          </p:nvSpPr>
          <p:spPr bwMode="auto">
            <a:xfrm>
              <a:off x="3492500" y="1268412"/>
              <a:ext cx="2232025" cy="108046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00FFFF">
                    <a:alpha val="50000"/>
                  </a:srgbClr>
                </a:gs>
              </a:gsLst>
              <a:lin ang="18900000" scaled="1"/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14387" name="Rectangle 20"/>
            <p:cNvSpPr>
              <a:spLocks noChangeArrowheads="1"/>
            </p:cNvSpPr>
            <p:nvPr/>
          </p:nvSpPr>
          <p:spPr bwMode="auto">
            <a:xfrm>
              <a:off x="3491881" y="1268760"/>
              <a:ext cx="2232248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 anchorCtr="1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 typeface="Symbol" pitchFamily="18" charset="2"/>
                <a:buNone/>
              </a:pPr>
              <a:r>
                <a:rPr lang="en-US" altLang="ru-RU" sz="1800" b="1">
                  <a:sym typeface="Symbol" pitchFamily="18" charset="2"/>
                </a:rPr>
                <a:t>Institute of Physical Chemistry and Electro Chemistry</a:t>
              </a:r>
              <a:r>
                <a:rPr lang="ru-RU" altLang="ru-RU" sz="1800" b="1">
                  <a:sym typeface="Symbol" pitchFamily="18" charset="2"/>
                </a:rPr>
                <a:t> </a:t>
              </a:r>
            </a:p>
            <a:p>
              <a:pPr algn="ctr">
                <a:spcBef>
                  <a:spcPct val="0"/>
                </a:spcBef>
                <a:buFont typeface="Symbol" pitchFamily="18" charset="2"/>
                <a:buNone/>
              </a:pPr>
              <a:r>
                <a:rPr lang="ru-RU" altLang="ru-RU" sz="1600">
                  <a:sym typeface="Symbol" pitchFamily="18" charset="2"/>
                </a:rPr>
                <a:t>(1937)</a:t>
              </a:r>
              <a:endParaRPr lang="en-US" altLang="ru-RU" sz="1600">
                <a:sym typeface="Symbol" pitchFamily="18" charset="2"/>
              </a:endParaRPr>
            </a:p>
          </p:txBody>
        </p:sp>
      </p:grpSp>
      <p:grpSp>
        <p:nvGrpSpPr>
          <p:cNvPr id="14341" name="Группа 3"/>
          <p:cNvGrpSpPr>
            <a:grpSpLocks/>
          </p:cNvGrpSpPr>
          <p:nvPr/>
        </p:nvGrpSpPr>
        <p:grpSpPr bwMode="auto">
          <a:xfrm>
            <a:off x="6084888" y="1341438"/>
            <a:ext cx="2520950" cy="936625"/>
            <a:chOff x="6084168" y="1341438"/>
            <a:chExt cx="2521670" cy="936625"/>
          </a:xfrm>
        </p:grpSpPr>
        <p:grpSp>
          <p:nvGrpSpPr>
            <p:cNvPr id="14381" name="Group 44"/>
            <p:cNvGrpSpPr>
              <a:grpSpLocks/>
            </p:cNvGrpSpPr>
            <p:nvPr/>
          </p:nvGrpSpPr>
          <p:grpSpPr bwMode="auto">
            <a:xfrm>
              <a:off x="6084888" y="1341438"/>
              <a:ext cx="2520950" cy="936625"/>
              <a:chOff x="4014" y="799"/>
              <a:chExt cx="1451" cy="682"/>
            </a:xfrm>
          </p:grpSpPr>
          <p:sp>
            <p:nvSpPr>
              <p:cNvPr id="14383" name="AutoShape 41"/>
              <p:cNvSpPr>
                <a:spLocks noChangeArrowheads="1"/>
              </p:cNvSpPr>
              <p:nvPr/>
            </p:nvSpPr>
            <p:spPr bwMode="auto">
              <a:xfrm>
                <a:off x="4059" y="799"/>
                <a:ext cx="1406" cy="63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33CC">
                      <a:alpha val="50000"/>
                    </a:srgbClr>
                  </a:gs>
                </a:gsLst>
                <a:lin ang="18900000" scaled="1"/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3800">
                  <a:latin typeface="Arial" pitchFamily="34" charset="0"/>
                </a:endParaRPr>
              </a:p>
            </p:txBody>
          </p:sp>
          <p:sp>
            <p:nvSpPr>
              <p:cNvPr id="14384" name="AutoShape 42"/>
              <p:cNvSpPr>
                <a:spLocks noChangeArrowheads="1"/>
              </p:cNvSpPr>
              <p:nvPr/>
            </p:nvSpPr>
            <p:spPr bwMode="auto">
              <a:xfrm>
                <a:off x="4014" y="845"/>
                <a:ext cx="1406" cy="63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FFFF">
                      <a:alpha val="50000"/>
                    </a:srgbClr>
                  </a:gs>
                </a:gsLst>
                <a:lin ang="18900000" scaled="1"/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3800">
                  <a:latin typeface="Arial" pitchFamily="34" charset="0"/>
                </a:endParaRPr>
              </a:p>
            </p:txBody>
          </p:sp>
        </p:grpSp>
        <p:sp>
          <p:nvSpPr>
            <p:cNvPr id="14382" name="Rectangle 43"/>
            <p:cNvSpPr>
              <a:spLocks noChangeArrowheads="1"/>
            </p:cNvSpPr>
            <p:nvPr/>
          </p:nvSpPr>
          <p:spPr bwMode="auto">
            <a:xfrm>
              <a:off x="6084168" y="1412776"/>
              <a:ext cx="2448645" cy="8640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 anchorCtr="1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 typeface="Symbol" pitchFamily="18" charset="2"/>
                <a:buNone/>
              </a:pPr>
              <a:r>
                <a:rPr lang="en-US" altLang="ru-RU" sz="1800" b="1">
                  <a:sym typeface="Symbol" pitchFamily="18" charset="2"/>
                </a:rPr>
                <a:t>Institute of nuclear physics </a:t>
              </a:r>
              <a:r>
                <a:rPr lang="ru-RU" altLang="ru-RU" sz="1800" b="1">
                  <a:sym typeface="Symbol" pitchFamily="18" charset="2"/>
                </a:rPr>
                <a:t> </a:t>
              </a:r>
              <a:r>
                <a:rPr lang="en-US" altLang="ru-RU" sz="1800" b="1">
                  <a:sym typeface="Symbol" pitchFamily="18" charset="2"/>
                </a:rPr>
                <a:t>MSU</a:t>
              </a:r>
              <a:r>
                <a:rPr lang="ru-RU" altLang="ru-RU" sz="1800" b="1">
                  <a:sym typeface="Symbol" pitchFamily="18" charset="2"/>
                </a:rPr>
                <a:t> </a:t>
              </a:r>
            </a:p>
            <a:p>
              <a:pPr algn="ctr">
                <a:spcBef>
                  <a:spcPct val="0"/>
                </a:spcBef>
                <a:buFont typeface="Symbol" pitchFamily="18" charset="2"/>
                <a:buNone/>
              </a:pPr>
              <a:r>
                <a:rPr lang="ru-RU" altLang="ru-RU" sz="1600">
                  <a:sym typeface="Symbol" pitchFamily="18" charset="2"/>
                </a:rPr>
                <a:t>(1946)</a:t>
              </a:r>
              <a:endParaRPr lang="en-US" altLang="ru-RU" sz="1600">
                <a:sym typeface="Symbol" pitchFamily="18" charset="2"/>
              </a:endParaRPr>
            </a:p>
          </p:txBody>
        </p:sp>
      </p:grpSp>
      <p:grpSp>
        <p:nvGrpSpPr>
          <p:cNvPr id="14342" name="Группа 4"/>
          <p:cNvGrpSpPr>
            <a:grpSpLocks/>
          </p:cNvGrpSpPr>
          <p:nvPr/>
        </p:nvGrpSpPr>
        <p:grpSpPr bwMode="auto">
          <a:xfrm>
            <a:off x="6659563" y="2490788"/>
            <a:ext cx="2305050" cy="1082675"/>
            <a:chOff x="6660233" y="2490788"/>
            <a:chExt cx="2304380" cy="1082675"/>
          </a:xfrm>
        </p:grpSpPr>
        <p:sp>
          <p:nvSpPr>
            <p:cNvPr id="14378" name="AutoShape 45"/>
            <p:cNvSpPr>
              <a:spLocks noChangeArrowheads="1"/>
            </p:cNvSpPr>
            <p:nvPr/>
          </p:nvSpPr>
          <p:spPr bwMode="auto">
            <a:xfrm>
              <a:off x="6732588" y="2490788"/>
              <a:ext cx="2232025" cy="100965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0033CC">
                    <a:alpha val="50000"/>
                  </a:srgbClr>
                </a:gs>
              </a:gsLst>
              <a:lin ang="18900000" scaled="1"/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14379" name="AutoShape 46"/>
            <p:cNvSpPr>
              <a:spLocks noChangeArrowheads="1"/>
            </p:cNvSpPr>
            <p:nvPr/>
          </p:nvSpPr>
          <p:spPr bwMode="auto">
            <a:xfrm>
              <a:off x="6661150" y="2563813"/>
              <a:ext cx="2232025" cy="100965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00FFFF">
                    <a:alpha val="50000"/>
                  </a:srgbClr>
                </a:gs>
              </a:gsLst>
              <a:lin ang="18900000" scaled="1"/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14380" name="Rectangle 47"/>
            <p:cNvSpPr>
              <a:spLocks noChangeArrowheads="1"/>
            </p:cNvSpPr>
            <p:nvPr/>
          </p:nvSpPr>
          <p:spPr bwMode="auto">
            <a:xfrm>
              <a:off x="6660233" y="2564904"/>
              <a:ext cx="2232248" cy="100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 anchorCtr="1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 typeface="Symbol" pitchFamily="18" charset="2"/>
                <a:buNone/>
              </a:pPr>
              <a:r>
                <a:rPr lang="en-US" altLang="ru-RU" sz="1800" b="1" dirty="0">
                  <a:sym typeface="Symbol" pitchFamily="18" charset="2"/>
                </a:rPr>
                <a:t>Radio Engineering laboratory </a:t>
              </a:r>
              <a:endParaRPr lang="ru-RU" altLang="ru-RU" sz="1800" b="1" dirty="0">
                <a:sym typeface="Symbol" pitchFamily="18" charset="2"/>
              </a:endParaRPr>
            </a:p>
            <a:p>
              <a:pPr algn="ctr">
                <a:spcBef>
                  <a:spcPct val="0"/>
                </a:spcBef>
                <a:buFont typeface="Symbol" pitchFamily="18" charset="2"/>
                <a:buNone/>
              </a:pPr>
              <a:r>
                <a:rPr lang="ru-RU" altLang="ru-RU" sz="1600" dirty="0">
                  <a:sym typeface="Symbol" pitchFamily="18" charset="2"/>
                </a:rPr>
                <a:t>(1946) </a:t>
              </a:r>
              <a:endParaRPr lang="en-US" altLang="ru-RU" sz="1600" dirty="0">
                <a:sym typeface="Symbol" pitchFamily="18" charset="2"/>
              </a:endParaRPr>
            </a:p>
          </p:txBody>
        </p:sp>
      </p:grpSp>
      <p:grpSp>
        <p:nvGrpSpPr>
          <p:cNvPr id="14343" name="Группа 5"/>
          <p:cNvGrpSpPr>
            <a:grpSpLocks/>
          </p:cNvGrpSpPr>
          <p:nvPr/>
        </p:nvGrpSpPr>
        <p:grpSpPr bwMode="auto">
          <a:xfrm>
            <a:off x="6659563" y="3860800"/>
            <a:ext cx="2305050" cy="1285875"/>
            <a:chOff x="6660232" y="3930650"/>
            <a:chExt cx="2304381" cy="1082675"/>
          </a:xfrm>
        </p:grpSpPr>
        <p:sp>
          <p:nvSpPr>
            <p:cNvPr id="14375" name="AutoShape 48"/>
            <p:cNvSpPr>
              <a:spLocks noChangeArrowheads="1"/>
            </p:cNvSpPr>
            <p:nvPr/>
          </p:nvSpPr>
          <p:spPr bwMode="auto">
            <a:xfrm>
              <a:off x="6732588" y="3930650"/>
              <a:ext cx="2232025" cy="100965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0033CC">
                    <a:alpha val="50000"/>
                  </a:srgbClr>
                </a:gs>
              </a:gsLst>
              <a:lin ang="18900000" scaled="1"/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14376" name="AutoShape 49"/>
            <p:cNvSpPr>
              <a:spLocks noChangeArrowheads="1"/>
            </p:cNvSpPr>
            <p:nvPr/>
          </p:nvSpPr>
          <p:spPr bwMode="auto">
            <a:xfrm>
              <a:off x="6661150" y="4003675"/>
              <a:ext cx="2232025" cy="100965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00FFFF">
                    <a:alpha val="50000"/>
                  </a:srgbClr>
                </a:gs>
              </a:gsLst>
              <a:lin ang="18900000" scaled="1"/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14377" name="Rectangle 50"/>
            <p:cNvSpPr>
              <a:spLocks noChangeArrowheads="1"/>
            </p:cNvSpPr>
            <p:nvPr/>
          </p:nvSpPr>
          <p:spPr bwMode="auto">
            <a:xfrm>
              <a:off x="6660232" y="3982340"/>
              <a:ext cx="2232248" cy="10081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 anchorCtr="1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 typeface="Symbol" pitchFamily="18" charset="2"/>
                <a:buNone/>
              </a:pPr>
              <a:r>
                <a:rPr lang="en-US" altLang="ru-RU" sz="1800" b="1" dirty="0">
                  <a:sym typeface="Symbol" pitchFamily="18" charset="2"/>
                </a:rPr>
                <a:t>Institute for Physics and Power Engineering </a:t>
              </a:r>
              <a:endParaRPr lang="ru-RU" altLang="ru-RU" sz="1800" b="1" dirty="0">
                <a:sym typeface="Symbol" pitchFamily="18" charset="2"/>
              </a:endParaRPr>
            </a:p>
            <a:p>
              <a:pPr algn="ctr">
                <a:spcBef>
                  <a:spcPct val="0"/>
                </a:spcBef>
                <a:buFont typeface="Symbol" pitchFamily="18" charset="2"/>
                <a:buNone/>
              </a:pPr>
              <a:r>
                <a:rPr lang="ru-RU" altLang="ru-RU" sz="1600" dirty="0" smtClean="0">
                  <a:sym typeface="Symbol" pitchFamily="18" charset="2"/>
                </a:rPr>
                <a:t>(1947)</a:t>
              </a:r>
              <a:r>
                <a:rPr lang="ru-RU" altLang="ru-RU" sz="1800" dirty="0" smtClean="0">
                  <a:sym typeface="Symbol" pitchFamily="18" charset="2"/>
                </a:rPr>
                <a:t> </a:t>
              </a:r>
              <a:endParaRPr lang="en-US" altLang="ru-RU" sz="1800" dirty="0">
                <a:sym typeface="Symbol" pitchFamily="18" charset="2"/>
              </a:endParaRPr>
            </a:p>
          </p:txBody>
        </p:sp>
      </p:grpSp>
      <p:grpSp>
        <p:nvGrpSpPr>
          <p:cNvPr id="14344" name="Группа 6"/>
          <p:cNvGrpSpPr>
            <a:grpSpLocks/>
          </p:cNvGrpSpPr>
          <p:nvPr/>
        </p:nvGrpSpPr>
        <p:grpSpPr bwMode="auto">
          <a:xfrm>
            <a:off x="6156325" y="5300663"/>
            <a:ext cx="2446338" cy="1081087"/>
            <a:chOff x="6156177" y="5300663"/>
            <a:chExt cx="2446486" cy="936648"/>
          </a:xfrm>
        </p:grpSpPr>
        <p:sp>
          <p:nvSpPr>
            <p:cNvPr id="14372" name="AutoShape 51"/>
            <p:cNvSpPr>
              <a:spLocks noChangeArrowheads="1"/>
            </p:cNvSpPr>
            <p:nvPr/>
          </p:nvSpPr>
          <p:spPr bwMode="auto">
            <a:xfrm>
              <a:off x="6227763" y="5300663"/>
              <a:ext cx="2374900" cy="86518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0033CC">
                    <a:alpha val="50000"/>
                  </a:srgbClr>
                </a:gs>
              </a:gsLst>
              <a:lin ang="18900000" scaled="1"/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14373" name="AutoShape 52"/>
            <p:cNvSpPr>
              <a:spLocks noChangeArrowheads="1"/>
            </p:cNvSpPr>
            <p:nvPr/>
          </p:nvSpPr>
          <p:spPr bwMode="auto">
            <a:xfrm>
              <a:off x="6156325" y="5370513"/>
              <a:ext cx="2376488" cy="86518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00FFFF">
                    <a:alpha val="50000"/>
                  </a:srgbClr>
                </a:gs>
              </a:gsLst>
              <a:lin ang="18900000" scaled="1"/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14374" name="Rectangle 53"/>
            <p:cNvSpPr>
              <a:spLocks noChangeArrowheads="1"/>
            </p:cNvSpPr>
            <p:nvPr/>
          </p:nvSpPr>
          <p:spPr bwMode="auto">
            <a:xfrm>
              <a:off x="6156177" y="5440362"/>
              <a:ext cx="2376264" cy="796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 anchorCtr="1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 typeface="Symbol" pitchFamily="18" charset="2"/>
                <a:buNone/>
              </a:pPr>
              <a:r>
                <a:rPr lang="en-US" altLang="ru-RU" sz="1800" b="1">
                  <a:sym typeface="Symbol" pitchFamily="18" charset="2"/>
                </a:rPr>
                <a:t>Laboratories of neutron physics JINR</a:t>
              </a:r>
              <a:r>
                <a:rPr lang="ru-RU" altLang="ru-RU" sz="1800" b="1">
                  <a:sym typeface="Symbol" pitchFamily="18" charset="2"/>
                </a:rPr>
                <a:t> </a:t>
              </a:r>
            </a:p>
            <a:p>
              <a:pPr algn="ctr">
                <a:spcBef>
                  <a:spcPct val="0"/>
                </a:spcBef>
                <a:buFont typeface="Symbol" pitchFamily="18" charset="2"/>
                <a:buNone/>
              </a:pPr>
              <a:r>
                <a:rPr lang="ru-RU" altLang="ru-RU" sz="1600">
                  <a:sym typeface="Symbol" pitchFamily="18" charset="2"/>
                </a:rPr>
                <a:t>(1951, 1956) </a:t>
              </a:r>
              <a:endParaRPr lang="en-US" altLang="ru-RU" sz="1600">
                <a:sym typeface="Symbol" pitchFamily="18" charset="2"/>
              </a:endParaRPr>
            </a:p>
          </p:txBody>
        </p:sp>
      </p:grpSp>
      <p:grpSp>
        <p:nvGrpSpPr>
          <p:cNvPr id="14345" name="Группа 7"/>
          <p:cNvGrpSpPr>
            <a:grpSpLocks/>
          </p:cNvGrpSpPr>
          <p:nvPr/>
        </p:nvGrpSpPr>
        <p:grpSpPr bwMode="auto">
          <a:xfrm>
            <a:off x="3492500" y="5586413"/>
            <a:ext cx="2303463" cy="1082675"/>
            <a:chOff x="3491881" y="5586413"/>
            <a:chExt cx="2304082" cy="1082947"/>
          </a:xfrm>
        </p:grpSpPr>
        <p:sp>
          <p:nvSpPr>
            <p:cNvPr id="14369" name="AutoShape 54"/>
            <p:cNvSpPr>
              <a:spLocks noChangeArrowheads="1"/>
            </p:cNvSpPr>
            <p:nvPr/>
          </p:nvSpPr>
          <p:spPr bwMode="auto">
            <a:xfrm>
              <a:off x="3563938" y="5586413"/>
              <a:ext cx="2232025" cy="100965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0033CC">
                    <a:alpha val="50000"/>
                  </a:srgbClr>
                </a:gs>
              </a:gsLst>
              <a:lin ang="18900000" scaled="1"/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14370" name="AutoShape 55"/>
            <p:cNvSpPr>
              <a:spLocks noChangeArrowheads="1"/>
            </p:cNvSpPr>
            <p:nvPr/>
          </p:nvSpPr>
          <p:spPr bwMode="auto">
            <a:xfrm>
              <a:off x="3492500" y="5659438"/>
              <a:ext cx="2232025" cy="100965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00FFFF">
                    <a:alpha val="50000"/>
                  </a:srgbClr>
                </a:gs>
              </a:gsLst>
              <a:lin ang="18900000" scaled="1"/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14371" name="Rectangle 56"/>
            <p:cNvSpPr>
              <a:spLocks noChangeArrowheads="1"/>
            </p:cNvSpPr>
            <p:nvPr/>
          </p:nvSpPr>
          <p:spPr bwMode="auto">
            <a:xfrm>
              <a:off x="3491881" y="5730875"/>
              <a:ext cx="2232248" cy="938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 anchorCtr="1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 typeface="Symbol" pitchFamily="18" charset="2"/>
                <a:buNone/>
              </a:pPr>
              <a:r>
                <a:rPr lang="en-US" altLang="ru-RU" sz="1800" b="1">
                  <a:sym typeface="Symbol" pitchFamily="18" charset="2"/>
                </a:rPr>
                <a:t> Acoustics Institute</a:t>
              </a:r>
            </a:p>
            <a:p>
              <a:pPr algn="ctr">
                <a:spcBef>
                  <a:spcPct val="0"/>
                </a:spcBef>
                <a:buFont typeface="Symbol" pitchFamily="18" charset="2"/>
                <a:buNone/>
              </a:pPr>
              <a:r>
                <a:rPr lang="ru-RU" altLang="ru-RU" sz="1600">
                  <a:sym typeface="Symbol" pitchFamily="18" charset="2"/>
                </a:rPr>
                <a:t>(1953)</a:t>
              </a:r>
              <a:r>
                <a:rPr lang="ru-RU" altLang="ru-RU" sz="1800" b="1">
                  <a:sym typeface="Symbol" pitchFamily="18" charset="2"/>
                </a:rPr>
                <a:t> </a:t>
              </a:r>
              <a:endParaRPr lang="en-US" altLang="ru-RU" sz="1800" b="1">
                <a:sym typeface="Symbol" pitchFamily="18" charset="2"/>
              </a:endParaRPr>
            </a:p>
          </p:txBody>
        </p:sp>
      </p:grpSp>
      <p:grpSp>
        <p:nvGrpSpPr>
          <p:cNvPr id="14346" name="Группа 8"/>
          <p:cNvGrpSpPr>
            <a:grpSpLocks/>
          </p:cNvGrpSpPr>
          <p:nvPr/>
        </p:nvGrpSpPr>
        <p:grpSpPr bwMode="auto">
          <a:xfrm>
            <a:off x="539750" y="5230813"/>
            <a:ext cx="2446338" cy="1150937"/>
            <a:chOff x="539553" y="5230813"/>
            <a:chExt cx="2446535" cy="935037"/>
          </a:xfrm>
        </p:grpSpPr>
        <p:sp>
          <p:nvSpPr>
            <p:cNvPr id="14366" name="AutoShape 57"/>
            <p:cNvSpPr>
              <a:spLocks noChangeArrowheads="1"/>
            </p:cNvSpPr>
            <p:nvPr/>
          </p:nvSpPr>
          <p:spPr bwMode="auto">
            <a:xfrm>
              <a:off x="611188" y="5230813"/>
              <a:ext cx="2374900" cy="86518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0033CC">
                    <a:alpha val="50000"/>
                  </a:srgbClr>
                </a:gs>
              </a:gsLst>
              <a:lin ang="18900000" scaled="1"/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14367" name="AutoShape 58"/>
            <p:cNvSpPr>
              <a:spLocks noChangeArrowheads="1"/>
            </p:cNvSpPr>
            <p:nvPr/>
          </p:nvSpPr>
          <p:spPr bwMode="auto">
            <a:xfrm>
              <a:off x="539750" y="5300663"/>
              <a:ext cx="2376488" cy="865187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00FFFF">
                    <a:alpha val="50000"/>
                  </a:srgbClr>
                </a:gs>
              </a:gsLst>
              <a:lin ang="18900000" scaled="1"/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14368" name="Rectangle 59"/>
            <p:cNvSpPr>
              <a:spLocks noChangeArrowheads="1"/>
            </p:cNvSpPr>
            <p:nvPr/>
          </p:nvSpPr>
          <p:spPr bwMode="auto">
            <a:xfrm>
              <a:off x="539553" y="5300662"/>
              <a:ext cx="2376264" cy="8646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 anchorCtr="1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 typeface="Symbol" pitchFamily="18" charset="2"/>
                <a:buNone/>
              </a:pPr>
              <a:r>
                <a:rPr lang="en-US" altLang="ru-RU" sz="1800" b="1">
                  <a:sym typeface="Symbol" pitchFamily="18" charset="2"/>
                </a:rPr>
                <a:t>Institute of Semiconductor Physics</a:t>
              </a:r>
              <a:r>
                <a:rPr lang="ru-RU" altLang="ru-RU" sz="1800" b="1">
                  <a:sym typeface="Symbol" pitchFamily="18" charset="2"/>
                </a:rPr>
                <a:t> </a:t>
              </a:r>
            </a:p>
            <a:p>
              <a:pPr algn="ctr">
                <a:spcBef>
                  <a:spcPct val="0"/>
                </a:spcBef>
                <a:buFont typeface="Symbol" pitchFamily="18" charset="2"/>
                <a:buNone/>
              </a:pPr>
              <a:r>
                <a:rPr lang="ru-RU" altLang="ru-RU" sz="1600">
                  <a:sym typeface="Symbol" pitchFamily="18" charset="2"/>
                </a:rPr>
                <a:t>(1962) </a:t>
              </a:r>
              <a:endParaRPr lang="en-US" altLang="ru-RU" sz="1600">
                <a:sym typeface="Symbol" pitchFamily="18" charset="2"/>
              </a:endParaRPr>
            </a:p>
          </p:txBody>
        </p:sp>
      </p:grpSp>
      <p:grpSp>
        <p:nvGrpSpPr>
          <p:cNvPr id="14347" name="Группа 9"/>
          <p:cNvGrpSpPr>
            <a:grpSpLocks/>
          </p:cNvGrpSpPr>
          <p:nvPr/>
        </p:nvGrpSpPr>
        <p:grpSpPr bwMode="auto">
          <a:xfrm>
            <a:off x="107950" y="3930650"/>
            <a:ext cx="2303463" cy="1082675"/>
            <a:chOff x="107505" y="3930650"/>
            <a:chExt cx="2303908" cy="1082675"/>
          </a:xfrm>
        </p:grpSpPr>
        <p:sp>
          <p:nvSpPr>
            <p:cNvPr id="14363" name="AutoShape 60"/>
            <p:cNvSpPr>
              <a:spLocks noChangeArrowheads="1"/>
            </p:cNvSpPr>
            <p:nvPr/>
          </p:nvSpPr>
          <p:spPr bwMode="auto">
            <a:xfrm>
              <a:off x="179388" y="3930650"/>
              <a:ext cx="2232025" cy="100965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0033CC">
                    <a:alpha val="50000"/>
                  </a:srgbClr>
                </a:gs>
              </a:gsLst>
              <a:lin ang="18900000" scaled="1"/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14364" name="AutoShape 61"/>
            <p:cNvSpPr>
              <a:spLocks noChangeArrowheads="1"/>
            </p:cNvSpPr>
            <p:nvPr/>
          </p:nvSpPr>
          <p:spPr bwMode="auto">
            <a:xfrm>
              <a:off x="107950" y="4003675"/>
              <a:ext cx="2232025" cy="100965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00FFFF">
                    <a:alpha val="50000"/>
                  </a:srgbClr>
                </a:gs>
              </a:gsLst>
              <a:lin ang="18900000" scaled="1"/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14365" name="Rectangle 62"/>
            <p:cNvSpPr>
              <a:spLocks noChangeArrowheads="1"/>
            </p:cNvSpPr>
            <p:nvPr/>
          </p:nvSpPr>
          <p:spPr bwMode="auto">
            <a:xfrm>
              <a:off x="107505" y="4005064"/>
              <a:ext cx="2232248" cy="100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 anchorCtr="1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 typeface="Symbol" pitchFamily="18" charset="2"/>
                <a:buNone/>
              </a:pPr>
              <a:r>
                <a:rPr lang="en-US" altLang="ru-RU" sz="1800" b="1">
                  <a:sym typeface="Symbol" pitchFamily="18" charset="2"/>
                </a:rPr>
                <a:t>Institute for Spectroscopy</a:t>
              </a:r>
              <a:r>
                <a:rPr lang="ru-RU" altLang="ru-RU" sz="1800" b="1">
                  <a:sym typeface="Symbol" pitchFamily="18" charset="2"/>
                </a:rPr>
                <a:t> </a:t>
              </a:r>
            </a:p>
            <a:p>
              <a:pPr algn="ctr">
                <a:spcBef>
                  <a:spcPct val="0"/>
                </a:spcBef>
                <a:buFont typeface="Symbol" pitchFamily="18" charset="2"/>
                <a:buNone/>
              </a:pPr>
              <a:r>
                <a:rPr lang="ru-RU" altLang="ru-RU" sz="1600">
                  <a:sym typeface="Symbol" pitchFamily="18" charset="2"/>
                </a:rPr>
                <a:t>(1968) </a:t>
              </a:r>
              <a:endParaRPr lang="en-US" altLang="ru-RU" sz="1600">
                <a:sym typeface="Symbol" pitchFamily="18" charset="2"/>
              </a:endParaRPr>
            </a:p>
          </p:txBody>
        </p:sp>
      </p:grpSp>
      <p:grpSp>
        <p:nvGrpSpPr>
          <p:cNvPr id="14348" name="Группа 10"/>
          <p:cNvGrpSpPr>
            <a:grpSpLocks/>
          </p:cNvGrpSpPr>
          <p:nvPr/>
        </p:nvGrpSpPr>
        <p:grpSpPr bwMode="auto">
          <a:xfrm>
            <a:off x="107950" y="2490788"/>
            <a:ext cx="2303463" cy="1082675"/>
            <a:chOff x="107505" y="2490788"/>
            <a:chExt cx="2303908" cy="1082675"/>
          </a:xfrm>
        </p:grpSpPr>
        <p:sp>
          <p:nvSpPr>
            <p:cNvPr id="14360" name="AutoShape 63"/>
            <p:cNvSpPr>
              <a:spLocks noChangeArrowheads="1"/>
            </p:cNvSpPr>
            <p:nvPr/>
          </p:nvSpPr>
          <p:spPr bwMode="auto">
            <a:xfrm>
              <a:off x="179388" y="2490788"/>
              <a:ext cx="2232025" cy="100965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0033CC">
                    <a:alpha val="50000"/>
                  </a:srgbClr>
                </a:gs>
              </a:gsLst>
              <a:lin ang="18900000" scaled="1"/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14361" name="AutoShape 64"/>
            <p:cNvSpPr>
              <a:spLocks noChangeArrowheads="1"/>
            </p:cNvSpPr>
            <p:nvPr/>
          </p:nvSpPr>
          <p:spPr bwMode="auto">
            <a:xfrm>
              <a:off x="107950" y="2563813"/>
              <a:ext cx="2232025" cy="1009650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00FFFF">
                    <a:alpha val="50000"/>
                  </a:srgbClr>
                </a:gs>
              </a:gsLst>
              <a:lin ang="18900000" scaled="1"/>
            </a:gra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14362" name="Rectangle 65"/>
            <p:cNvSpPr>
              <a:spLocks noChangeArrowheads="1"/>
            </p:cNvSpPr>
            <p:nvPr/>
          </p:nvSpPr>
          <p:spPr bwMode="auto">
            <a:xfrm>
              <a:off x="107505" y="2564904"/>
              <a:ext cx="2232248" cy="1008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 anchorCtr="1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 typeface="Symbol" pitchFamily="18" charset="2"/>
                <a:buNone/>
              </a:pPr>
              <a:r>
                <a:rPr lang="en-US" altLang="ru-RU" sz="1800" b="1">
                  <a:sym typeface="Symbol" pitchFamily="18" charset="2"/>
                </a:rPr>
                <a:t>Institute for Nuclear Research</a:t>
              </a:r>
              <a:r>
                <a:rPr lang="ru-RU" altLang="ru-RU" sz="1800" b="1">
                  <a:sym typeface="Symbol" pitchFamily="18" charset="2"/>
                </a:rPr>
                <a:t> </a:t>
              </a:r>
            </a:p>
            <a:p>
              <a:pPr algn="ctr">
                <a:spcBef>
                  <a:spcPct val="0"/>
                </a:spcBef>
                <a:buFont typeface="Symbol" pitchFamily="18" charset="2"/>
                <a:buNone/>
              </a:pPr>
              <a:r>
                <a:rPr lang="ru-RU" altLang="ru-RU" sz="1600">
                  <a:sym typeface="Symbol" pitchFamily="18" charset="2"/>
                </a:rPr>
                <a:t>(1970) </a:t>
              </a:r>
              <a:endParaRPr lang="en-US" altLang="ru-RU" sz="1600">
                <a:sym typeface="Symbol" pitchFamily="18" charset="2"/>
              </a:endParaRPr>
            </a:p>
          </p:txBody>
        </p:sp>
      </p:grpSp>
      <p:grpSp>
        <p:nvGrpSpPr>
          <p:cNvPr id="14349" name="Группа 1"/>
          <p:cNvGrpSpPr>
            <a:grpSpLocks/>
          </p:cNvGrpSpPr>
          <p:nvPr/>
        </p:nvGrpSpPr>
        <p:grpSpPr bwMode="auto">
          <a:xfrm>
            <a:off x="611188" y="1341438"/>
            <a:ext cx="2520950" cy="936625"/>
            <a:chOff x="611188" y="1341438"/>
            <a:chExt cx="2520950" cy="936625"/>
          </a:xfrm>
        </p:grpSpPr>
        <p:grpSp>
          <p:nvGrpSpPr>
            <p:cNvPr id="14356" name="Group 66"/>
            <p:cNvGrpSpPr>
              <a:grpSpLocks/>
            </p:cNvGrpSpPr>
            <p:nvPr/>
          </p:nvGrpSpPr>
          <p:grpSpPr bwMode="auto">
            <a:xfrm>
              <a:off x="611188" y="1341438"/>
              <a:ext cx="2520950" cy="936625"/>
              <a:chOff x="4014" y="799"/>
              <a:chExt cx="1451" cy="682"/>
            </a:xfrm>
          </p:grpSpPr>
          <p:sp>
            <p:nvSpPr>
              <p:cNvPr id="14358" name="AutoShape 67"/>
              <p:cNvSpPr>
                <a:spLocks noChangeArrowheads="1"/>
              </p:cNvSpPr>
              <p:nvPr/>
            </p:nvSpPr>
            <p:spPr bwMode="auto">
              <a:xfrm>
                <a:off x="4059" y="799"/>
                <a:ext cx="1406" cy="63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33CC">
                      <a:alpha val="50000"/>
                    </a:srgbClr>
                  </a:gs>
                </a:gsLst>
                <a:lin ang="18900000" scaled="1"/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3800">
                  <a:latin typeface="Arial" pitchFamily="34" charset="0"/>
                </a:endParaRPr>
              </a:p>
            </p:txBody>
          </p:sp>
          <p:sp>
            <p:nvSpPr>
              <p:cNvPr id="14359" name="AutoShape 68"/>
              <p:cNvSpPr>
                <a:spLocks noChangeArrowheads="1"/>
              </p:cNvSpPr>
              <p:nvPr/>
            </p:nvSpPr>
            <p:spPr bwMode="auto">
              <a:xfrm>
                <a:off x="4014" y="845"/>
                <a:ext cx="1406" cy="636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FFFFFF"/>
                  </a:gs>
                  <a:gs pos="100000">
                    <a:srgbClr val="00FFFF">
                      <a:alpha val="50000"/>
                    </a:srgbClr>
                  </a:gs>
                </a:gsLst>
                <a:lin ang="18900000" scaled="1"/>
              </a:gradFill>
              <a:ln w="952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ru-RU" altLang="ru-RU" sz="3800">
                  <a:latin typeface="Arial" pitchFamily="34" charset="0"/>
                </a:endParaRPr>
              </a:p>
            </p:txBody>
          </p:sp>
        </p:grpSp>
        <p:sp>
          <p:nvSpPr>
            <p:cNvPr id="14357" name="Rectangle 69"/>
            <p:cNvSpPr>
              <a:spLocks noChangeArrowheads="1"/>
            </p:cNvSpPr>
            <p:nvPr/>
          </p:nvSpPr>
          <p:spPr bwMode="auto">
            <a:xfrm>
              <a:off x="611561" y="1412875"/>
              <a:ext cx="2449140" cy="863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72000" tIns="72000" rIns="72000" bIns="72000" anchor="ctr" anchorCtr="1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 typeface="Symbol" pitchFamily="18" charset="2"/>
                <a:buNone/>
              </a:pPr>
              <a:r>
                <a:rPr lang="en-US" altLang="ru-RU" sz="1800" b="1" dirty="0">
                  <a:sym typeface="Symbol" pitchFamily="18" charset="2"/>
                </a:rPr>
                <a:t>General Physics Institute</a:t>
              </a:r>
              <a:r>
                <a:rPr lang="ru-RU" altLang="ru-RU" sz="1800" b="1" dirty="0">
                  <a:sym typeface="Symbol" pitchFamily="18" charset="2"/>
                </a:rPr>
                <a:t> </a:t>
              </a:r>
            </a:p>
            <a:p>
              <a:pPr algn="ctr">
                <a:spcBef>
                  <a:spcPct val="0"/>
                </a:spcBef>
                <a:buFont typeface="Symbol" pitchFamily="18" charset="2"/>
                <a:buNone/>
              </a:pPr>
              <a:r>
                <a:rPr lang="ru-RU" altLang="ru-RU" sz="1600" dirty="0">
                  <a:sym typeface="Symbol" pitchFamily="18" charset="2"/>
                </a:rPr>
                <a:t>(</a:t>
              </a:r>
              <a:r>
                <a:rPr lang="ru-RU" altLang="ru-RU" sz="1600" dirty="0" smtClean="0">
                  <a:sym typeface="Symbol" pitchFamily="18" charset="2"/>
                </a:rPr>
                <a:t>1982)</a:t>
              </a:r>
              <a:endParaRPr lang="en-US" altLang="ru-RU" sz="1600" dirty="0">
                <a:sym typeface="Symbol" pitchFamily="18" charset="2"/>
              </a:endParaRPr>
            </a:p>
          </p:txBody>
        </p:sp>
      </p:grpSp>
      <p:pic>
        <p:nvPicPr>
          <p:cNvPr id="50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700" y="2899073"/>
            <a:ext cx="3641725" cy="1970087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351" name="Группа 52"/>
          <p:cNvGrpSpPr>
            <a:grpSpLocks/>
          </p:cNvGrpSpPr>
          <p:nvPr/>
        </p:nvGrpSpPr>
        <p:grpSpPr bwMode="auto">
          <a:xfrm>
            <a:off x="3175" y="0"/>
            <a:ext cx="9144000" cy="906463"/>
            <a:chOff x="0" y="0"/>
            <a:chExt cx="9144000" cy="907200"/>
          </a:xfrm>
        </p:grpSpPr>
        <p:sp>
          <p:nvSpPr>
            <p:cNvPr id="1435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9144000" cy="90720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5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720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32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LPI</a:t>
              </a:r>
              <a:r>
                <a:rPr lang="ru-RU" altLang="ru-RU" sz="32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 </a:t>
              </a:r>
              <a:r>
                <a:rPr lang="en-US" altLang="ru-RU" sz="32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is</a:t>
              </a:r>
              <a:r>
                <a:rPr lang="ru-RU" altLang="ru-RU" sz="32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 </a:t>
              </a:r>
              <a:r>
                <a:rPr lang="en-US" altLang="ru-RU" sz="32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the birthplace </a:t>
              </a:r>
            </a:p>
            <a:p>
              <a:pPr algn="ctr">
                <a:defRPr/>
              </a:pPr>
              <a:r>
                <a:rPr lang="en-US" altLang="ru-RU" sz="32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of </a:t>
              </a:r>
              <a:r>
                <a:rPr lang="ru-RU" altLang="ru-RU" sz="32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1</a:t>
              </a:r>
              <a:r>
                <a:rPr lang="en-US" altLang="ru-RU" sz="32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0</a:t>
              </a:r>
              <a:r>
                <a:rPr lang="ru-RU" altLang="ru-RU" sz="32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 </a:t>
              </a:r>
              <a:r>
                <a:rPr lang="en-US" altLang="ru-RU" sz="32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scientific</a:t>
              </a:r>
              <a:r>
                <a:rPr lang="ru-RU" altLang="ru-RU" sz="32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 </a:t>
              </a:r>
              <a:r>
                <a:rPr lang="en-US" altLang="ru-RU" sz="32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organizations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Группа 3"/>
          <p:cNvGrpSpPr>
            <a:grpSpLocks/>
          </p:cNvGrpSpPr>
          <p:nvPr/>
        </p:nvGrpSpPr>
        <p:grpSpPr bwMode="auto">
          <a:xfrm>
            <a:off x="0" y="4913313"/>
            <a:ext cx="9144000" cy="1944687"/>
            <a:chOff x="0" y="4913313"/>
            <a:chExt cx="9144000" cy="1944687"/>
          </a:xfrm>
        </p:grpSpPr>
        <p:sp>
          <p:nvSpPr>
            <p:cNvPr id="15364" name="Rectangle 10"/>
            <p:cNvSpPr>
              <a:spLocks noChangeArrowheads="1"/>
            </p:cNvSpPr>
            <p:nvPr/>
          </p:nvSpPr>
          <p:spPr bwMode="auto">
            <a:xfrm>
              <a:off x="0" y="4941168"/>
              <a:ext cx="9144000" cy="1916832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4800">
                <a:latin typeface="Arial" pitchFamily="34" charset="0"/>
              </a:endParaRPr>
            </a:p>
          </p:txBody>
        </p:sp>
        <p:sp>
          <p:nvSpPr>
            <p:cNvPr id="6" name="Rectangle 4"/>
            <p:cNvSpPr>
              <a:spLocks noChangeArrowheads="1"/>
            </p:cNvSpPr>
            <p:nvPr/>
          </p:nvSpPr>
          <p:spPr bwMode="auto">
            <a:xfrm>
              <a:off x="0" y="4913313"/>
              <a:ext cx="9144000" cy="1944687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48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LPI’s </a:t>
              </a:r>
              <a:r>
                <a:rPr lang="en-US" altLang="ru-RU" sz="48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f</a:t>
              </a:r>
              <a:r>
                <a:rPr lang="en-US" altLang="ru-RU" sz="48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undamental research</a:t>
              </a:r>
              <a:endParaRPr lang="en-US" altLang="ru-RU" sz="48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Calibri" pitchFamily="34" charset="0"/>
                <a:cs typeface="+mn-cs"/>
              </a:endParaRPr>
            </a:p>
          </p:txBody>
        </p:sp>
      </p:grpSp>
      <p:pic>
        <p:nvPicPr>
          <p:cNvPr id="1536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" r="6136"/>
          <a:stretch>
            <a:fillRect/>
          </a:stretch>
        </p:blipFill>
        <p:spPr bwMode="auto">
          <a:xfrm>
            <a:off x="0" y="0"/>
            <a:ext cx="9144000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Рисунок 7" descr="КрымЧеренковскаяУстановка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" t="5154" b="3181"/>
          <a:stretch/>
        </p:blipFill>
        <p:spPr bwMode="auto">
          <a:xfrm>
            <a:off x="145085" y="1247048"/>
            <a:ext cx="4633290" cy="301346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Рисунок 2" descr="горы-Тянь-шань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81" y="4653136"/>
            <a:ext cx="9232901" cy="164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Группа 3"/>
          <p:cNvGrpSpPr/>
          <p:nvPr/>
        </p:nvGrpSpPr>
        <p:grpSpPr>
          <a:xfrm>
            <a:off x="5097101" y="1151513"/>
            <a:ext cx="4046900" cy="3285599"/>
            <a:chOff x="5097101" y="622552"/>
            <a:chExt cx="4046900" cy="3285599"/>
          </a:xfrm>
        </p:grpSpPr>
        <p:pic>
          <p:nvPicPr>
            <p:cNvPr id="33799" name="Picture 5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72"/>
            <a:stretch/>
          </p:blipFill>
          <p:spPr bwMode="auto">
            <a:xfrm>
              <a:off x="5097101" y="622552"/>
              <a:ext cx="4046900" cy="32855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5483540" y="893485"/>
              <a:ext cx="1503670" cy="9623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accent3">
                      <a:lumMod val="50000"/>
                    </a:schemeClr>
                  </a:solidFill>
                </a:rPr>
                <a:t>Murmansk </a:t>
              </a:r>
              <a:r>
                <a:rPr lang="en-US" sz="1400" b="1" dirty="0">
                  <a:solidFill>
                    <a:schemeClr val="accent3">
                      <a:lumMod val="50000"/>
                    </a:schemeClr>
                  </a:solidFill>
                </a:rPr>
                <a:t>region</a:t>
              </a:r>
              <a:endParaRPr lang="ru-RU" sz="1400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7143846" y="922306"/>
              <a:ext cx="1596176" cy="1052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err="1">
                  <a:solidFill>
                    <a:srgbClr val="002060"/>
                  </a:solidFill>
                </a:rPr>
                <a:t>Mirny</a:t>
              </a:r>
              <a:r>
                <a:rPr lang="en-US" sz="1400" b="1" dirty="0">
                  <a:solidFill>
                    <a:srgbClr val="002060"/>
                  </a:solidFill>
                </a:rPr>
                <a:t>, Antarctica</a:t>
              </a:r>
              <a:endParaRPr lang="ru-RU" sz="1400" b="1" dirty="0">
                <a:solidFill>
                  <a:srgbClr val="002060"/>
                </a:solidFill>
              </a:endParaRPr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5720610" y="2774832"/>
              <a:ext cx="734541" cy="10525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7030A0"/>
                  </a:solidFill>
                </a:rPr>
                <a:t>Almaty</a:t>
              </a:r>
              <a:endParaRPr lang="ru-RU" sz="1400" b="1" dirty="0">
                <a:solidFill>
                  <a:srgbClr val="7030A0"/>
                </a:solidFill>
              </a:endParaRPr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7932426" y="2716114"/>
              <a:ext cx="835976" cy="29920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rgbClr val="FF0000"/>
                  </a:solidFill>
                </a:rPr>
                <a:t>Moscow </a:t>
              </a:r>
              <a:r>
                <a:rPr lang="en-US" sz="1400" b="1" dirty="0">
                  <a:solidFill>
                    <a:srgbClr val="FF0000"/>
                  </a:solidFill>
                </a:rPr>
                <a:t>region</a:t>
              </a:r>
              <a:endParaRPr lang="ru-RU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650155" y="3544112"/>
              <a:ext cx="852779" cy="1874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 smtClean="0">
                  <a:solidFill>
                    <a:schemeClr val="tx1"/>
                  </a:solidFill>
                </a:rPr>
                <a:t>year</a:t>
              </a:r>
              <a:endParaRPr lang="ru-RU" sz="1400" b="1" dirty="0">
                <a:solidFill>
                  <a:schemeClr val="tx1"/>
                </a:solidFill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4857795" y="1117114"/>
            <a:ext cx="1020046" cy="18744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tx1"/>
                </a:solidFill>
              </a:rPr>
              <a:t>N</a:t>
            </a:r>
            <a:r>
              <a:rPr lang="en-US" sz="1400" b="1" baseline="-25000" dirty="0" smtClean="0">
                <a:solidFill>
                  <a:schemeClr val="tx1"/>
                </a:solidFill>
              </a:rPr>
              <a:t>m</a:t>
            </a:r>
            <a:r>
              <a:rPr lang="en-US" sz="1400" b="1" dirty="0" smtClean="0">
                <a:solidFill>
                  <a:schemeClr val="tx1"/>
                </a:solidFill>
              </a:rPr>
              <a:t>, cm</a:t>
            </a:r>
            <a:r>
              <a:rPr lang="en-US" sz="1400" b="1" baseline="30000" dirty="0" smtClean="0">
                <a:solidFill>
                  <a:schemeClr val="tx1"/>
                </a:solidFill>
              </a:rPr>
              <a:t>-2</a:t>
            </a:r>
            <a:r>
              <a:rPr lang="en-US" sz="1400" b="1" dirty="0" smtClean="0">
                <a:solidFill>
                  <a:schemeClr val="tx1"/>
                </a:solidFill>
              </a:rPr>
              <a:t>/s</a:t>
            </a:r>
            <a:endParaRPr lang="ru-RU" sz="1400" b="1" dirty="0">
              <a:solidFill>
                <a:schemeClr val="tx1"/>
              </a:solidFill>
            </a:endParaRPr>
          </a:p>
        </p:txBody>
      </p:sp>
      <p:grpSp>
        <p:nvGrpSpPr>
          <p:cNvPr id="17" name="Группа 1"/>
          <p:cNvGrpSpPr>
            <a:grpSpLocks/>
          </p:cNvGrpSpPr>
          <p:nvPr/>
        </p:nvGrpSpPr>
        <p:grpSpPr bwMode="auto">
          <a:xfrm>
            <a:off x="0" y="0"/>
            <a:ext cx="9144000" cy="908050"/>
            <a:chOff x="0" y="0"/>
            <a:chExt cx="9144000" cy="908050"/>
          </a:xfrm>
        </p:grpSpPr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1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40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Cherenkov detectors</a:t>
              </a:r>
              <a:endParaRPr lang="en-US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Calibri" pitchFamily="34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1956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8" name="Группа 1"/>
          <p:cNvGrpSpPr>
            <a:grpSpLocks/>
          </p:cNvGrpSpPr>
          <p:nvPr/>
        </p:nvGrpSpPr>
        <p:grpSpPr bwMode="auto">
          <a:xfrm>
            <a:off x="0" y="0"/>
            <a:ext cx="9144000" cy="908050"/>
            <a:chOff x="0" y="0"/>
            <a:chExt cx="9144000" cy="908050"/>
          </a:xfrm>
        </p:grpSpPr>
        <p:sp>
          <p:nvSpPr>
            <p:cNvPr id="19463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2458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40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LPI </a:t>
              </a:r>
              <a:r>
                <a:rPr lang="en-US" altLang="ru-RU" sz="40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participation in </a:t>
              </a:r>
              <a:r>
                <a:rPr lang="en-US" altLang="ru-RU" sz="40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CERN </a:t>
              </a:r>
              <a:r>
                <a:rPr lang="en-US" altLang="ru-RU" sz="40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programs</a:t>
              </a:r>
            </a:p>
          </p:txBody>
        </p:sp>
      </p:grpSp>
      <p:pic>
        <p:nvPicPr>
          <p:cNvPr id="10" name="Рисунок 2" descr="Тихомиров-2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60" b="3460"/>
          <a:stretch/>
        </p:blipFill>
        <p:spPr bwMode="auto">
          <a:xfrm>
            <a:off x="4707033" y="3827930"/>
            <a:ext cx="3787150" cy="264377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3" descr="PICT1814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8284" y="950618"/>
            <a:ext cx="3784650" cy="25158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0" name="Picture 2" descr="D:\!Work\2018\Наукометрия\20180801 Презентация Колачевскому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" b="2239"/>
          <a:stretch/>
        </p:blipFill>
        <p:spPr bwMode="auto">
          <a:xfrm>
            <a:off x="647197" y="950619"/>
            <a:ext cx="3296076" cy="25164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D:\!Work\2018\Наукометрия\20180801 Презентация Колачевскому\Рисунок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20" y="3827930"/>
            <a:ext cx="3305429" cy="264377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235" y="346711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i="1" dirty="0">
                <a:latin typeface="+mn-lt"/>
              </a:rPr>
              <a:t>Complete </a:t>
            </a:r>
            <a:r>
              <a:rPr lang="en-US" sz="1800" i="1" dirty="0" smtClean="0">
                <a:latin typeface="+mn-lt"/>
              </a:rPr>
              <a:t>module of calorimeter</a:t>
            </a:r>
            <a:endParaRPr lang="ru-RU" sz="1800" i="1" dirty="0">
              <a:latin typeface="+mn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14608" y="344840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800" i="1" dirty="0">
                <a:latin typeface="+mn-lt"/>
              </a:rPr>
              <a:t>Assembly of ATLAS detector </a:t>
            </a:r>
            <a:endParaRPr lang="ru-RU" sz="1800" i="1" dirty="0">
              <a:latin typeface="+mn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490204" y="6552087"/>
            <a:ext cx="5570877" cy="257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800" i="1" dirty="0" smtClean="0">
                <a:latin typeface="+mn-lt"/>
              </a:rPr>
              <a:t>Assembly of </a:t>
            </a:r>
            <a:r>
              <a:rPr lang="en-US" sz="1800" i="1" dirty="0">
                <a:latin typeface="+mn-lt"/>
              </a:rPr>
              <a:t>end module </a:t>
            </a:r>
            <a:r>
              <a:rPr lang="en-US" sz="1800" i="1" dirty="0" smtClean="0">
                <a:latin typeface="+mn-lt"/>
              </a:rPr>
              <a:t>of calorimeter</a:t>
            </a:r>
            <a:endParaRPr lang="ru-RU" sz="1800" i="1" dirty="0">
              <a:latin typeface="+mn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7141" y="6435111"/>
            <a:ext cx="62069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800" i="1" dirty="0">
                <a:latin typeface="+mn-lt"/>
              </a:rPr>
              <a:t>Testing of </a:t>
            </a:r>
            <a:r>
              <a:rPr lang="en-US" sz="1800" i="1" dirty="0" smtClean="0">
                <a:latin typeface="+mn-lt"/>
              </a:rPr>
              <a:t>transition radiation detector</a:t>
            </a:r>
            <a:endParaRPr lang="ru-RU" sz="1800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>
            <a:grpSpLocks noChangeAspect="1"/>
          </p:cNvGrpSpPr>
          <p:nvPr/>
        </p:nvGrpSpPr>
        <p:grpSpPr>
          <a:xfrm>
            <a:off x="674419" y="1008424"/>
            <a:ext cx="7798880" cy="5732944"/>
            <a:chOff x="88900" y="299155"/>
            <a:chExt cx="8964613" cy="6524625"/>
          </a:xfrm>
        </p:grpSpPr>
        <p:pic>
          <p:nvPicPr>
            <p:cNvPr id="55298" name="Picture 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00" y="299155"/>
              <a:ext cx="8964613" cy="652462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300" name="Text Box 3"/>
            <p:cNvSpPr txBox="1">
              <a:spLocks noChangeArrowheads="1"/>
            </p:cNvSpPr>
            <p:nvPr/>
          </p:nvSpPr>
          <p:spPr bwMode="auto">
            <a:xfrm>
              <a:off x="228029" y="473481"/>
              <a:ext cx="1529396" cy="30281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xtLst/>
          </p:spPr>
          <p:txBody>
            <a:bodyPr lIns="90000" tIns="46800" rIns="90000" bIns="46800"/>
            <a:lstStyle>
              <a:lvl1pPr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1pPr>
              <a:lvl2pPr marL="742950" indent="-28575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2pPr>
              <a:lvl3pPr marL="11430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3pPr>
              <a:lvl4pPr marL="16002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4pPr>
              <a:lvl5pPr marL="2057400" indent="-228600" eaLnBrk="0" hangingPunct="0"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Calibri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lnSpc>
                  <a:spcPct val="93000"/>
                </a:lnSpc>
                <a:spcBef>
                  <a:spcPts val="875"/>
                </a:spcBef>
              </a:pPr>
              <a:r>
                <a:rPr lang="en-GB" sz="1400" b="1" i="1" dirty="0" smtClean="0">
                  <a:latin typeface="Arial" pitchFamily="34" charset="0"/>
                  <a:ea typeface="Arial Unicode MS" pitchFamily="34" charset="-128"/>
                  <a:cs typeface="Arial Unicode MS" pitchFamily="34" charset="-128"/>
                </a:rPr>
                <a:t>T11–PS </a:t>
              </a:r>
              <a:r>
                <a:rPr lang="en-GB" sz="1400" b="1" i="1" dirty="0">
                  <a:latin typeface="Arial" pitchFamily="34" charset="0"/>
                  <a:ea typeface="Arial Unicode MS" pitchFamily="34" charset="-128"/>
                  <a:cs typeface="Arial Unicode MS" pitchFamily="34" charset="-128"/>
                </a:rPr>
                <a:t>beam</a:t>
              </a:r>
            </a:p>
          </p:txBody>
        </p:sp>
      </p:grpSp>
      <p:grpSp>
        <p:nvGrpSpPr>
          <p:cNvPr id="13" name="Группа 1"/>
          <p:cNvGrpSpPr>
            <a:grpSpLocks/>
          </p:cNvGrpSpPr>
          <p:nvPr/>
        </p:nvGrpSpPr>
        <p:grpSpPr bwMode="auto">
          <a:xfrm>
            <a:off x="0" y="0"/>
            <a:ext cx="9144000" cy="908050"/>
            <a:chOff x="0" y="0"/>
            <a:chExt cx="9144000" cy="908050"/>
          </a:xfrm>
        </p:grpSpPr>
        <p:sp>
          <p:nvSpPr>
            <p:cNvPr id="1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40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CLOUD experiment at CERN</a:t>
              </a:r>
              <a:endParaRPr lang="en-US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Calibri" pitchFamily="34" charset="0"/>
                <a:cs typeface="+mn-cs"/>
              </a:endParaRPr>
            </a:p>
          </p:txBody>
        </p:sp>
      </p:grpSp>
      <p:sp>
        <p:nvSpPr>
          <p:cNvPr id="16" name="Text Box 3"/>
          <p:cNvSpPr txBox="1">
            <a:spLocks noChangeArrowheads="1"/>
          </p:cNvSpPr>
          <p:nvPr/>
        </p:nvSpPr>
        <p:spPr bwMode="auto">
          <a:xfrm>
            <a:off x="3188838" y="2170610"/>
            <a:ext cx="1357261" cy="26607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ts val="875"/>
              </a:spcBef>
            </a:pPr>
            <a:r>
              <a:rPr lang="en-GB" sz="1400" b="1" i="1" dirty="0" smtClean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HODOSCOPE</a:t>
            </a:r>
            <a:endParaRPr lang="en-GB" sz="1400" b="1" i="1" dirty="0">
              <a:latin typeface="Arial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7" name="Text Box 3"/>
          <p:cNvSpPr txBox="1">
            <a:spLocks noChangeArrowheads="1"/>
          </p:cNvSpPr>
          <p:nvPr/>
        </p:nvSpPr>
        <p:spPr bwMode="auto">
          <a:xfrm>
            <a:off x="5671058" y="3293283"/>
            <a:ext cx="1090420" cy="44149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xtLst/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lnSpc>
                <a:spcPct val="93000"/>
              </a:lnSpc>
              <a:spcBef>
                <a:spcPts val="875"/>
              </a:spcBef>
            </a:pPr>
            <a:r>
              <a:rPr lang="en-GB" sz="1400" b="1" i="1" dirty="0">
                <a:latin typeface="Arial" pitchFamily="34" charset="0"/>
                <a:ea typeface="Arial Unicode MS" pitchFamily="34" charset="-128"/>
                <a:cs typeface="Arial Unicode MS" pitchFamily="34" charset="-128"/>
              </a:rPr>
              <a:t>CLOUD  CHAMBER</a:t>
            </a:r>
          </a:p>
        </p:txBody>
      </p:sp>
    </p:spTree>
    <p:extLst>
      <p:ext uri="{BB962C8B-B14F-4D97-AF65-F5344CB8AC3E}">
        <p14:creationId xmlns:p14="http://schemas.microsoft.com/office/powerpoint/2010/main" val="41534818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pamela_drawing_bongi_final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941416" y="1326763"/>
            <a:ext cx="4213225" cy="4121150"/>
          </a:xfrm>
          <a:noFill/>
          <a:ln/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104933" y="4889113"/>
            <a:ext cx="2051050" cy="9525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/>
            <a:r>
              <a:rPr lang="it-IT" sz="1400" b="1" dirty="0">
                <a:latin typeface="+mn-lt"/>
              </a:rPr>
              <a:t>GF: 21.5 cm</a:t>
            </a:r>
            <a:r>
              <a:rPr lang="it-IT" sz="1400" b="1" baseline="30000" dirty="0">
                <a:latin typeface="+mn-lt"/>
              </a:rPr>
              <a:t>2</a:t>
            </a:r>
            <a:r>
              <a:rPr lang="it-IT" sz="1400" b="1" dirty="0">
                <a:latin typeface="+mn-lt"/>
              </a:rPr>
              <a:t> sr                Mass: 470 kg</a:t>
            </a:r>
          </a:p>
          <a:p>
            <a:pPr algn="ctr" eaLnBrk="1" hangingPunct="1"/>
            <a:r>
              <a:rPr lang="it-IT" sz="1400" b="1" dirty="0">
                <a:latin typeface="+mn-lt"/>
              </a:rPr>
              <a:t>Size: 130x70x70 cm</a:t>
            </a:r>
            <a:r>
              <a:rPr lang="it-IT" sz="1400" b="1" baseline="30000" dirty="0">
                <a:latin typeface="+mn-lt"/>
              </a:rPr>
              <a:t>3</a:t>
            </a:r>
          </a:p>
          <a:p>
            <a:pPr algn="ctr" eaLnBrk="1" hangingPunct="1"/>
            <a:r>
              <a:rPr lang="it-IT" sz="1400" b="1" dirty="0">
                <a:latin typeface="+mn-lt"/>
              </a:rPr>
              <a:t>Power Budget: 360W </a:t>
            </a:r>
            <a:endParaRPr lang="en-US" sz="1400" b="1" dirty="0">
              <a:latin typeface="+mn-lt"/>
            </a:endParaRPr>
          </a:p>
        </p:txBody>
      </p:sp>
      <p:sp>
        <p:nvSpPr>
          <p:cNvPr id="7174" name="Text Box 6"/>
          <p:cNvSpPr txBox="1">
            <a:spLocks noChangeArrowheads="1"/>
          </p:cNvSpPr>
          <p:nvPr/>
        </p:nvSpPr>
        <p:spPr bwMode="auto">
          <a:xfrm>
            <a:off x="2411413" y="5451088"/>
            <a:ext cx="5473700" cy="1224951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</a:pPr>
            <a:r>
              <a:rPr lang="it-IT" sz="1400" b="1" u="sng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Spectrometer</a:t>
            </a:r>
            <a:r>
              <a:rPr lang="it-IT" sz="1400" b="1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it-IT" sz="1400" b="1" dirty="0">
                <a:solidFill>
                  <a:srgbClr val="FF0000"/>
                </a:solidFill>
                <a:latin typeface="+mn-lt"/>
                <a:cs typeface="Times New Roman" pitchFamily="18" charset="0"/>
              </a:rPr>
              <a:t>microstrip silicon tracking </a:t>
            </a:r>
            <a:r>
              <a:rPr lang="it-IT" sz="1400" b="1" dirty="0" smtClean="0">
                <a:solidFill>
                  <a:srgbClr val="FF0000"/>
                </a:solidFill>
                <a:latin typeface="+mn-lt"/>
                <a:cs typeface="Times New Roman" pitchFamily="18" charset="0"/>
              </a:rPr>
              <a:t>system</a:t>
            </a:r>
            <a:r>
              <a:rPr lang="it-IT" sz="1400" dirty="0">
                <a:latin typeface="+mn-lt"/>
                <a:cs typeface="Times New Roman" pitchFamily="18" charset="0"/>
              </a:rPr>
              <a:t> </a:t>
            </a:r>
            <a:r>
              <a:rPr lang="it-IT" sz="1400" b="1" dirty="0" smtClean="0">
                <a:solidFill>
                  <a:srgbClr val="333333"/>
                </a:solidFill>
                <a:latin typeface="+mn-lt"/>
                <a:cs typeface="Times New Roman" pitchFamily="18" charset="0"/>
              </a:rPr>
              <a:t>+ permanent magnet</a:t>
            </a:r>
            <a:br>
              <a:rPr lang="it-IT" sz="1400" b="1" dirty="0" smtClean="0">
                <a:solidFill>
                  <a:srgbClr val="333333"/>
                </a:solidFill>
                <a:latin typeface="+mn-lt"/>
                <a:cs typeface="Times New Roman" pitchFamily="18" charset="0"/>
              </a:rPr>
            </a:br>
            <a:endParaRPr lang="it-IT" sz="600" dirty="0">
              <a:latin typeface="+mn-lt"/>
              <a:cs typeface="Times New Roman" pitchFamily="18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it-IT" sz="1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It provides:  </a:t>
            </a:r>
          </a:p>
          <a:p>
            <a:pPr lvl="1" eaLnBrk="1" hangingPunct="1">
              <a:lnSpc>
                <a:spcPct val="80000"/>
              </a:lnSpc>
            </a:pPr>
            <a:r>
              <a:rPr lang="it-IT" sz="1400" b="1" dirty="0">
                <a:latin typeface="+mn-lt"/>
                <a:cs typeface="Times New Roman" pitchFamily="18" charset="0"/>
              </a:rPr>
              <a:t>- </a:t>
            </a:r>
            <a:r>
              <a:rPr lang="it-IT" sz="1400" b="1" i="1" dirty="0">
                <a:latin typeface="+mn-lt"/>
                <a:cs typeface="Times New Roman" pitchFamily="18" charset="0"/>
              </a:rPr>
              <a:t>Magnetic rigidity</a:t>
            </a:r>
            <a:r>
              <a:rPr lang="it-IT" sz="1400" b="1" dirty="0">
                <a:latin typeface="+mn-lt"/>
                <a:cs typeface="Times New Roman" pitchFamily="18" charset="0"/>
              </a:rPr>
              <a:t>  </a:t>
            </a:r>
            <a:r>
              <a:rPr lang="it-IT" sz="1400" b="1" dirty="0">
                <a:latin typeface="+mn-lt"/>
                <a:cs typeface="Times New Roman" pitchFamily="18" charset="0"/>
                <a:sym typeface="Wingdings" pitchFamily="2" charset="2"/>
              </a:rPr>
              <a:t>  </a:t>
            </a:r>
            <a:r>
              <a:rPr lang="it-IT" sz="1400" b="1" dirty="0">
                <a:latin typeface="+mn-lt"/>
                <a:cs typeface="Times New Roman" pitchFamily="18" charset="0"/>
              </a:rPr>
              <a:t>R = pc/Ze</a:t>
            </a:r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r>
              <a:rPr lang="it-IT" sz="1400" b="1" i="1" dirty="0">
                <a:latin typeface="+mn-lt"/>
                <a:cs typeface="Times New Roman" pitchFamily="18" charset="0"/>
              </a:rPr>
              <a:t> Charge sign</a:t>
            </a:r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r>
              <a:rPr lang="en-US" sz="1400" b="1" i="1" dirty="0">
                <a:latin typeface="+mn-lt"/>
                <a:cs typeface="Times New Roman" pitchFamily="18" charset="0"/>
              </a:rPr>
              <a:t> Charge value from </a:t>
            </a:r>
            <a:r>
              <a:rPr lang="en-US" sz="1400" b="1" i="1" dirty="0" err="1">
                <a:latin typeface="+mn-lt"/>
                <a:cs typeface="Times New Roman" pitchFamily="18" charset="0"/>
              </a:rPr>
              <a:t>dE</a:t>
            </a:r>
            <a:r>
              <a:rPr lang="en-US" sz="1400" b="1" i="1" dirty="0">
                <a:latin typeface="+mn-lt"/>
                <a:cs typeface="Times New Roman" pitchFamily="18" charset="0"/>
              </a:rPr>
              <a:t>/</a:t>
            </a:r>
            <a:r>
              <a:rPr lang="en-US" sz="1400" b="1" i="1" dirty="0" err="1">
                <a:latin typeface="+mn-lt"/>
                <a:cs typeface="Times New Roman" pitchFamily="18" charset="0"/>
              </a:rPr>
              <a:t>dx</a:t>
            </a:r>
            <a:endParaRPr lang="en-GB" sz="1400" b="1" i="1" dirty="0">
              <a:latin typeface="+mn-lt"/>
              <a:cs typeface="Times New Roman" pitchFamily="18" charset="0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6492875" y="2438013"/>
            <a:ext cx="990600" cy="1441450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2411413" y="1387935"/>
            <a:ext cx="273685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/>
            <a:r>
              <a:rPr lang="en-GB" sz="1400" b="1" u="sng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Time-Of-Flight</a:t>
            </a:r>
            <a:endParaRPr lang="en-GB" sz="1400" u="sng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eaLnBrk="1" hangingPunct="1"/>
            <a:r>
              <a:rPr lang="en-GB" sz="1400" b="1" dirty="0">
                <a:solidFill>
                  <a:srgbClr val="009900"/>
                </a:solidFill>
                <a:latin typeface="+mn-lt"/>
                <a:cs typeface="Times New Roman" pitchFamily="18" charset="0"/>
              </a:rPr>
              <a:t>plastic </a:t>
            </a:r>
            <a:r>
              <a:rPr lang="en-GB" sz="1400" b="1" dirty="0" err="1">
                <a:solidFill>
                  <a:srgbClr val="009900"/>
                </a:solidFill>
                <a:latin typeface="+mn-lt"/>
                <a:cs typeface="Times New Roman" pitchFamily="18" charset="0"/>
              </a:rPr>
              <a:t>scintillators</a:t>
            </a:r>
            <a:r>
              <a:rPr lang="en-GB" sz="1400" b="1" dirty="0">
                <a:solidFill>
                  <a:srgbClr val="009900"/>
                </a:solidFill>
                <a:latin typeface="+mn-lt"/>
                <a:cs typeface="Times New Roman" pitchFamily="18" charset="0"/>
              </a:rPr>
              <a:t> + PMT:</a:t>
            </a:r>
          </a:p>
          <a:p>
            <a:pPr eaLnBrk="1" hangingPunct="1">
              <a:buFontTx/>
              <a:buChar char="-"/>
            </a:pPr>
            <a:r>
              <a:rPr lang="en-GB" sz="1400" dirty="0">
                <a:latin typeface="+mn-lt"/>
                <a:cs typeface="Times New Roman" pitchFamily="18" charset="0"/>
              </a:rPr>
              <a:t> </a:t>
            </a:r>
            <a:r>
              <a:rPr lang="en-GB" sz="1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Trigger</a:t>
            </a:r>
          </a:p>
          <a:p>
            <a:pPr eaLnBrk="1" hangingPunct="1">
              <a:buFontTx/>
              <a:buChar char="-"/>
            </a:pPr>
            <a:r>
              <a:rPr lang="en-GB" sz="1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+mn-lt"/>
                <a:cs typeface="Times New Roman" pitchFamily="18" charset="0"/>
              </a:rPr>
              <a:t>Albedo</a:t>
            </a:r>
            <a:r>
              <a:rPr lang="en-GB" sz="1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rejection;</a:t>
            </a:r>
          </a:p>
          <a:p>
            <a:pPr eaLnBrk="1" hangingPunct="1">
              <a:buFontTx/>
              <a:buChar char="-"/>
            </a:pPr>
            <a:r>
              <a:rPr lang="en-GB" sz="1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 Mass identification up to 1 </a:t>
            </a:r>
            <a:r>
              <a:rPr lang="en-GB" sz="1400" dirty="0" err="1">
                <a:solidFill>
                  <a:schemeClr val="tx1"/>
                </a:solidFill>
                <a:latin typeface="+mn-lt"/>
                <a:cs typeface="Times New Roman" pitchFamily="18" charset="0"/>
              </a:rPr>
              <a:t>GeV</a:t>
            </a:r>
            <a:r>
              <a:rPr lang="en-GB" sz="1400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;</a:t>
            </a:r>
          </a:p>
          <a:p>
            <a:pPr eaLnBrk="1" hangingPunct="1"/>
            <a:r>
              <a:rPr lang="en-GB" sz="1400" dirty="0">
                <a:solidFill>
                  <a:schemeClr val="tx1"/>
                </a:solidFill>
                <a:latin typeface="+mn-lt"/>
                <a:cs typeface="Times New Roman" pitchFamily="18" charset="0"/>
                <a:sym typeface="Symbol" pitchFamily="18" charset="2"/>
              </a:rPr>
              <a:t>- Charge identification from </a:t>
            </a:r>
            <a:r>
              <a:rPr lang="en-GB" sz="1400" dirty="0" err="1" smtClean="0">
                <a:solidFill>
                  <a:schemeClr val="tx1"/>
                </a:solidFill>
                <a:latin typeface="+mn-lt"/>
                <a:cs typeface="Times New Roman" pitchFamily="18" charset="0"/>
                <a:sym typeface="Symbol" pitchFamily="18" charset="2"/>
              </a:rPr>
              <a:t>dE</a:t>
            </a:r>
            <a:r>
              <a:rPr lang="en-GB" sz="1400" dirty="0" smtClean="0">
                <a:solidFill>
                  <a:schemeClr val="tx1"/>
                </a:solidFill>
                <a:latin typeface="+mn-lt"/>
                <a:cs typeface="Times New Roman" pitchFamily="18" charset="0"/>
                <a:sym typeface="Symbol" pitchFamily="18" charset="2"/>
              </a:rPr>
              <a:t>/</a:t>
            </a:r>
            <a:r>
              <a:rPr lang="en-GB" sz="1400" dirty="0" err="1" smtClean="0">
                <a:solidFill>
                  <a:schemeClr val="tx1"/>
                </a:solidFill>
                <a:latin typeface="+mn-lt"/>
                <a:cs typeface="Times New Roman" pitchFamily="18" charset="0"/>
                <a:sym typeface="Symbol" pitchFamily="18" charset="2"/>
              </a:rPr>
              <a:t>dX</a:t>
            </a:r>
            <a:endParaRPr lang="en-GB" sz="1400" b="1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eaLnBrk="1" hangingPunct="1"/>
            <a:endParaRPr lang="en-GB" sz="1400" b="1" dirty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eaLnBrk="1" hangingPunct="1"/>
            <a:endParaRPr lang="en-GB" sz="1400" b="1" u="sng" dirty="0" smtClean="0">
              <a:solidFill>
                <a:schemeClr val="tx1"/>
              </a:solidFill>
              <a:latin typeface="+mn-lt"/>
              <a:cs typeface="Times New Roman" pitchFamily="18" charset="0"/>
            </a:endParaRPr>
          </a:p>
          <a:p>
            <a:pPr eaLnBrk="1" hangingPunct="1"/>
            <a:endParaRPr lang="en-GB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2411414" y="1368885"/>
            <a:ext cx="2623344" cy="1379999"/>
          </a:xfrm>
          <a:prstGeom prst="rect">
            <a:avLst/>
          </a:prstGeom>
          <a:noFill/>
          <a:ln w="28575">
            <a:solidFill>
              <a:srgbClr val="008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7178" name="Rectangle 10"/>
          <p:cNvSpPr>
            <a:spLocks noChangeArrowheads="1"/>
          </p:cNvSpPr>
          <p:nvPr/>
        </p:nvSpPr>
        <p:spPr bwMode="auto">
          <a:xfrm>
            <a:off x="2442370" y="2920151"/>
            <a:ext cx="2592387" cy="1185866"/>
          </a:xfrm>
          <a:prstGeom prst="rect">
            <a:avLst/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6588125" y="4006463"/>
            <a:ext cx="792163" cy="720725"/>
          </a:xfrm>
          <a:prstGeom prst="rect">
            <a:avLst/>
          </a:prstGeom>
          <a:noFill/>
          <a:ln w="28575" algn="ctr">
            <a:solidFill>
              <a:srgbClr val="99CCFF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7180" name="Line 12"/>
          <p:cNvSpPr>
            <a:spLocks noChangeShapeType="1"/>
          </p:cNvSpPr>
          <p:nvPr/>
        </p:nvSpPr>
        <p:spPr bwMode="auto">
          <a:xfrm flipH="1" flipV="1">
            <a:off x="5034755" y="3879462"/>
            <a:ext cx="1553367" cy="471488"/>
          </a:xfrm>
          <a:prstGeom prst="line">
            <a:avLst/>
          </a:prstGeom>
          <a:noFill/>
          <a:ln w="28575">
            <a:solidFill>
              <a:srgbClr val="0000CC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7181" name="Line 13"/>
          <p:cNvSpPr>
            <a:spLocks noChangeShapeType="1"/>
          </p:cNvSpPr>
          <p:nvPr/>
        </p:nvSpPr>
        <p:spPr bwMode="auto">
          <a:xfrm flipH="1" flipV="1">
            <a:off x="5034756" y="2422138"/>
            <a:ext cx="1266030" cy="1441450"/>
          </a:xfrm>
          <a:prstGeom prst="line">
            <a:avLst/>
          </a:prstGeom>
          <a:noFill/>
          <a:ln w="28575">
            <a:solidFill>
              <a:srgbClr val="99CC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 flipH="1">
            <a:off x="5034756" y="1558538"/>
            <a:ext cx="905667" cy="144463"/>
          </a:xfrm>
          <a:prstGeom prst="line">
            <a:avLst/>
          </a:prstGeom>
          <a:noFill/>
          <a:ln w="28575">
            <a:solidFill>
              <a:srgbClr val="99CC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7183" name="Line 15"/>
          <p:cNvSpPr>
            <a:spLocks noChangeShapeType="1"/>
          </p:cNvSpPr>
          <p:nvPr/>
        </p:nvSpPr>
        <p:spPr bwMode="auto">
          <a:xfrm flipH="1" flipV="1">
            <a:off x="5034756" y="2206238"/>
            <a:ext cx="1553368" cy="215900"/>
          </a:xfrm>
          <a:prstGeom prst="line">
            <a:avLst/>
          </a:prstGeom>
          <a:noFill/>
          <a:ln w="28575">
            <a:solidFill>
              <a:srgbClr val="99CC00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7184" name="Freeform 16"/>
          <p:cNvSpPr>
            <a:spLocks/>
          </p:cNvSpPr>
          <p:nvPr/>
        </p:nvSpPr>
        <p:spPr bwMode="auto">
          <a:xfrm>
            <a:off x="7451725" y="3217476"/>
            <a:ext cx="1584325" cy="2592387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43" y="0"/>
              </a:cxn>
              <a:cxn ang="0">
                <a:pos x="1043" y="1633"/>
              </a:cxn>
              <a:cxn ang="0">
                <a:pos x="272" y="1633"/>
              </a:cxn>
            </a:cxnLst>
            <a:rect l="0" t="0" r="r" b="b"/>
            <a:pathLst>
              <a:path w="1043" h="1633">
                <a:moveTo>
                  <a:pt x="0" y="0"/>
                </a:moveTo>
                <a:lnTo>
                  <a:pt x="1043" y="0"/>
                </a:lnTo>
                <a:lnTo>
                  <a:pt x="1043" y="1633"/>
                </a:lnTo>
                <a:lnTo>
                  <a:pt x="272" y="1633"/>
                </a:lnTo>
              </a:path>
            </a:pathLst>
          </a:custGeom>
          <a:noFill/>
          <a:ln w="28575" cap="flat">
            <a:solidFill>
              <a:srgbClr val="FF0000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24615" y="908050"/>
            <a:ext cx="92627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GB" sz="1800" b="1" u="sng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Main </a:t>
            </a:r>
            <a:r>
              <a:rPr lang="en-GB" sz="1800" b="1" u="sng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requirements:</a:t>
            </a:r>
            <a:r>
              <a:rPr lang="en-GB" sz="1800" b="1" u="sng" dirty="0" smtClean="0">
                <a:solidFill>
                  <a:schemeClr val="tx1"/>
                </a:solidFill>
                <a:latin typeface="+mn-lt"/>
                <a:cs typeface="Times New Roman" pitchFamily="18" charset="0"/>
                <a:sym typeface="Wingdings" pitchFamily="2" charset="2"/>
              </a:rPr>
              <a:t> </a:t>
            </a:r>
            <a:r>
              <a:rPr lang="en-GB" sz="1800" b="1" u="sng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high-sensitivity antiparticle identification </a:t>
            </a:r>
            <a:r>
              <a:rPr lang="en-GB" sz="1800" b="1" u="sng" dirty="0" smtClean="0">
                <a:solidFill>
                  <a:schemeClr val="tx1"/>
                </a:solidFill>
                <a:latin typeface="+mn-lt"/>
                <a:cs typeface="Times New Roman" pitchFamily="18" charset="0"/>
              </a:rPr>
              <a:t>&amp; precise </a:t>
            </a:r>
            <a:r>
              <a:rPr lang="en-GB" sz="1800" b="1" u="sng" dirty="0">
                <a:solidFill>
                  <a:schemeClr val="tx1"/>
                </a:solidFill>
                <a:latin typeface="+mn-lt"/>
                <a:cs typeface="Times New Roman" pitchFamily="18" charset="0"/>
              </a:rPr>
              <a:t>momentum measure</a:t>
            </a:r>
          </a:p>
        </p:txBody>
      </p:sp>
      <p:sp>
        <p:nvSpPr>
          <p:cNvPr id="7186" name="Rectangle 18"/>
          <p:cNvSpPr>
            <a:spLocks noChangeArrowheads="1"/>
          </p:cNvSpPr>
          <p:nvPr/>
        </p:nvSpPr>
        <p:spPr bwMode="auto">
          <a:xfrm>
            <a:off x="2405061" y="4343967"/>
            <a:ext cx="2667003" cy="960433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7187" name="Line 19"/>
          <p:cNvSpPr>
            <a:spLocks noChangeShapeType="1"/>
          </p:cNvSpPr>
          <p:nvPr/>
        </p:nvSpPr>
        <p:spPr bwMode="auto">
          <a:xfrm flipH="1" flipV="1">
            <a:off x="5072066" y="4833559"/>
            <a:ext cx="1176334" cy="303204"/>
          </a:xfrm>
          <a:prstGeom prst="line">
            <a:avLst/>
          </a:prstGeom>
          <a:noFill/>
          <a:ln w="28575">
            <a:solidFill>
              <a:schemeClr val="accent6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7188" name="Rectangle 20"/>
          <p:cNvSpPr>
            <a:spLocks noChangeArrowheads="1"/>
          </p:cNvSpPr>
          <p:nvPr/>
        </p:nvSpPr>
        <p:spPr bwMode="auto">
          <a:xfrm>
            <a:off x="6294438" y="4908163"/>
            <a:ext cx="1325562" cy="457200"/>
          </a:xfrm>
          <a:prstGeom prst="rect">
            <a:avLst/>
          </a:prstGeom>
          <a:noFill/>
          <a:ln w="28575" algn="ctr">
            <a:solidFill>
              <a:schemeClr val="accent6"/>
            </a:solidFill>
            <a:prstDash val="dash"/>
            <a:miter lim="800000"/>
            <a:headEnd/>
            <a:tailEnd/>
          </a:ln>
          <a:effectLst/>
        </p:spPr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7190" name="Arc 22"/>
          <p:cNvSpPr>
            <a:spLocks/>
          </p:cNvSpPr>
          <p:nvPr/>
        </p:nvSpPr>
        <p:spPr bwMode="auto">
          <a:xfrm>
            <a:off x="6324600" y="1252151"/>
            <a:ext cx="533400" cy="2984500"/>
          </a:xfrm>
          <a:custGeom>
            <a:avLst/>
            <a:gdLst>
              <a:gd name="G0" fmla="+- 0 0 0"/>
              <a:gd name="G1" fmla="+- 16300 0 0"/>
              <a:gd name="G2" fmla="+- 21600 0 0"/>
              <a:gd name="T0" fmla="*/ 14173 w 21600"/>
              <a:gd name="T1" fmla="*/ 0 h 23985"/>
              <a:gd name="T2" fmla="*/ 20187 w 21600"/>
              <a:gd name="T3" fmla="*/ 23985 h 23985"/>
              <a:gd name="T4" fmla="*/ 0 w 21600"/>
              <a:gd name="T5" fmla="*/ 16300 h 23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3985" fill="none" extrusionOk="0">
                <a:moveTo>
                  <a:pt x="14172" y="0"/>
                </a:moveTo>
                <a:cubicBezTo>
                  <a:pt x="18890" y="4102"/>
                  <a:pt x="21600" y="10047"/>
                  <a:pt x="21600" y="16300"/>
                </a:cubicBezTo>
                <a:cubicBezTo>
                  <a:pt x="21600" y="18926"/>
                  <a:pt x="21121" y="21530"/>
                  <a:pt x="20186" y="23984"/>
                </a:cubicBezTo>
              </a:path>
              <a:path w="21600" h="23985" stroke="0" extrusionOk="0">
                <a:moveTo>
                  <a:pt x="14172" y="0"/>
                </a:moveTo>
                <a:cubicBezTo>
                  <a:pt x="18890" y="4102"/>
                  <a:pt x="21600" y="10047"/>
                  <a:pt x="21600" y="16300"/>
                </a:cubicBezTo>
                <a:cubicBezTo>
                  <a:pt x="21600" y="18926"/>
                  <a:pt x="21121" y="21530"/>
                  <a:pt x="20186" y="23984"/>
                </a:cubicBezTo>
                <a:lnTo>
                  <a:pt x="0" y="16300"/>
                </a:lnTo>
                <a:close/>
              </a:path>
            </a:pathLst>
          </a:custGeom>
          <a:noFill/>
          <a:ln w="28575">
            <a:solidFill>
              <a:srgbClr val="FF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7191" name="Arc 23"/>
          <p:cNvSpPr>
            <a:spLocks/>
          </p:cNvSpPr>
          <p:nvPr/>
        </p:nvSpPr>
        <p:spPr bwMode="auto">
          <a:xfrm flipH="1">
            <a:off x="7086600" y="1250563"/>
            <a:ext cx="533400" cy="2984500"/>
          </a:xfrm>
          <a:custGeom>
            <a:avLst/>
            <a:gdLst>
              <a:gd name="G0" fmla="+- 0 0 0"/>
              <a:gd name="G1" fmla="+- 16300 0 0"/>
              <a:gd name="G2" fmla="+- 21600 0 0"/>
              <a:gd name="T0" fmla="*/ 14173 w 21600"/>
              <a:gd name="T1" fmla="*/ 0 h 23985"/>
              <a:gd name="T2" fmla="*/ 20187 w 21600"/>
              <a:gd name="T3" fmla="*/ 23985 h 23985"/>
              <a:gd name="T4" fmla="*/ 0 w 21600"/>
              <a:gd name="T5" fmla="*/ 16300 h 239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3985" fill="none" extrusionOk="0">
                <a:moveTo>
                  <a:pt x="14172" y="0"/>
                </a:moveTo>
                <a:cubicBezTo>
                  <a:pt x="18890" y="4102"/>
                  <a:pt x="21600" y="10047"/>
                  <a:pt x="21600" y="16300"/>
                </a:cubicBezTo>
                <a:cubicBezTo>
                  <a:pt x="21600" y="18926"/>
                  <a:pt x="21121" y="21530"/>
                  <a:pt x="20186" y="23984"/>
                </a:cubicBezTo>
              </a:path>
              <a:path w="21600" h="23985" stroke="0" extrusionOk="0">
                <a:moveTo>
                  <a:pt x="14172" y="0"/>
                </a:moveTo>
                <a:cubicBezTo>
                  <a:pt x="18890" y="4102"/>
                  <a:pt x="21600" y="10047"/>
                  <a:pt x="21600" y="16300"/>
                </a:cubicBezTo>
                <a:cubicBezTo>
                  <a:pt x="21600" y="18926"/>
                  <a:pt x="21121" y="21530"/>
                  <a:pt x="20186" y="23984"/>
                </a:cubicBezTo>
                <a:lnTo>
                  <a:pt x="0" y="16300"/>
                </a:lnTo>
                <a:close/>
              </a:path>
            </a:pathLst>
          </a:custGeom>
          <a:noFill/>
          <a:ln w="28575">
            <a:solidFill>
              <a:srgbClr val="00CC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>
              <a:latin typeface="+mn-lt"/>
            </a:endParaRPr>
          </a:p>
        </p:txBody>
      </p:sp>
      <p:sp>
        <p:nvSpPr>
          <p:cNvPr id="7192" name="Text Box 24"/>
          <p:cNvSpPr txBox="1">
            <a:spLocks noChangeArrowheads="1"/>
          </p:cNvSpPr>
          <p:nvPr/>
        </p:nvSpPr>
        <p:spPr bwMode="auto">
          <a:xfrm>
            <a:off x="6400800" y="1104513"/>
            <a:ext cx="1792478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3399"/>
                </a:solidFill>
                <a:latin typeface="+mn-lt"/>
                <a:sym typeface="Symbol" pitchFamily="18" charset="2"/>
              </a:rPr>
              <a:t>+  </a:t>
            </a:r>
            <a:r>
              <a:rPr lang="en-US" b="1">
                <a:latin typeface="+mn-lt"/>
                <a:sym typeface="Symbol" pitchFamily="18" charset="2"/>
              </a:rPr>
              <a:t>         </a:t>
            </a:r>
            <a:r>
              <a:rPr lang="en-US" b="1">
                <a:solidFill>
                  <a:srgbClr val="33CCFF"/>
                </a:solidFill>
                <a:latin typeface="+mn-lt"/>
                <a:sym typeface="Symbol" pitchFamily="18" charset="2"/>
              </a:rPr>
              <a:t>-</a:t>
            </a:r>
          </a:p>
        </p:txBody>
      </p:sp>
      <p:pic>
        <p:nvPicPr>
          <p:cNvPr id="25" name="Picture 2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8633" y="1550738"/>
            <a:ext cx="2398182" cy="321756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28" name="Группа 1"/>
          <p:cNvGrpSpPr>
            <a:grpSpLocks/>
          </p:cNvGrpSpPr>
          <p:nvPr/>
        </p:nvGrpSpPr>
        <p:grpSpPr bwMode="auto">
          <a:xfrm>
            <a:off x="0" y="0"/>
            <a:ext cx="9144000" cy="908050"/>
            <a:chOff x="0" y="0"/>
            <a:chExt cx="9144000" cy="908050"/>
          </a:xfrm>
        </p:grpSpPr>
        <p:sp>
          <p:nvSpPr>
            <p:cNvPr id="2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+mn-lt"/>
              </a:endParaRPr>
            </a:p>
          </p:txBody>
        </p:sp>
        <p:sp>
          <p:nvSpPr>
            <p:cNvPr id="3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40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+mn-lt"/>
                  <a:cs typeface="+mn-cs"/>
                </a:rPr>
                <a:t>PAMELA detectors</a:t>
              </a:r>
              <a:endParaRPr lang="en-US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412206" y="2900177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en-GB" sz="1400" b="1" u="sng" dirty="0">
                <a:latin typeface="+mn-lt"/>
                <a:cs typeface="Times New Roman" pitchFamily="18" charset="0"/>
              </a:rPr>
              <a:t>Electromagnetic </a:t>
            </a:r>
            <a:r>
              <a:rPr lang="en-GB" sz="1400" b="1" u="sng" dirty="0" smtClean="0">
                <a:latin typeface="+mn-lt"/>
                <a:cs typeface="Times New Roman" pitchFamily="18" charset="0"/>
              </a:rPr>
              <a:t>calorimeter</a:t>
            </a:r>
          </a:p>
          <a:p>
            <a:pPr eaLnBrk="1" hangingPunct="1"/>
            <a:r>
              <a:rPr lang="en-GB" sz="1400" b="1" dirty="0" smtClean="0">
                <a:solidFill>
                  <a:srgbClr val="0000CC"/>
                </a:solidFill>
                <a:latin typeface="+mn-lt"/>
                <a:cs typeface="Times New Roman" pitchFamily="18" charset="0"/>
              </a:rPr>
              <a:t>W/Si </a:t>
            </a:r>
            <a:r>
              <a:rPr lang="en-GB" sz="14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sampling (16.3 X</a:t>
            </a:r>
            <a:r>
              <a:rPr lang="en-GB" sz="1400" b="1" baseline="-25000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0</a:t>
            </a:r>
            <a:r>
              <a:rPr lang="en-GB" sz="14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, 0.6 </a:t>
            </a:r>
            <a:r>
              <a:rPr lang="en-GB" sz="1400" b="1" dirty="0" err="1">
                <a:solidFill>
                  <a:srgbClr val="0000CC"/>
                </a:solidFill>
                <a:latin typeface="+mn-lt"/>
                <a:cs typeface="Times New Roman" pitchFamily="18" charset="0"/>
              </a:rPr>
              <a:t>λI</a:t>
            </a:r>
            <a:r>
              <a:rPr lang="en-GB" sz="1400" b="1" dirty="0">
                <a:solidFill>
                  <a:srgbClr val="0000CC"/>
                </a:solidFill>
                <a:latin typeface="+mn-lt"/>
                <a:cs typeface="Times New Roman" pitchFamily="18" charset="0"/>
              </a:rPr>
              <a:t>)</a:t>
            </a:r>
            <a:r>
              <a:rPr lang="en-GB" sz="1400" dirty="0">
                <a:solidFill>
                  <a:srgbClr val="0000CC"/>
                </a:solidFill>
                <a:latin typeface="+mn-lt"/>
                <a:cs typeface="Times New Roman" pitchFamily="18" charset="0"/>
                <a:sym typeface="Symbol" pitchFamily="18" charset="2"/>
              </a:rPr>
              <a:t> </a:t>
            </a:r>
          </a:p>
          <a:p>
            <a:pPr eaLnBrk="1" hangingPunct="1">
              <a:buFontTx/>
              <a:buChar char="-"/>
            </a:pPr>
            <a:r>
              <a:rPr lang="en-GB" sz="1400" dirty="0">
                <a:latin typeface="+mn-lt"/>
                <a:cs typeface="Times New Roman" pitchFamily="18" charset="0"/>
              </a:rPr>
              <a:t> Discrimination e+ / p,  anti-p / e</a:t>
            </a:r>
            <a:r>
              <a:rPr lang="en-GB" sz="1400" baseline="30000" dirty="0">
                <a:latin typeface="+mn-lt"/>
                <a:cs typeface="Times New Roman" pitchFamily="18" charset="0"/>
              </a:rPr>
              <a:t>-</a:t>
            </a:r>
            <a:r>
              <a:rPr lang="en-GB" sz="1400" dirty="0">
                <a:latin typeface="+mn-lt"/>
                <a:cs typeface="Times New Roman" pitchFamily="18" charset="0"/>
              </a:rPr>
              <a:t> </a:t>
            </a:r>
          </a:p>
          <a:p>
            <a:pPr eaLnBrk="1" hangingPunct="1"/>
            <a:r>
              <a:rPr lang="en-GB" sz="1400" dirty="0">
                <a:latin typeface="+mn-lt"/>
                <a:cs typeface="Times New Roman" pitchFamily="18" charset="0"/>
              </a:rPr>
              <a:t> (shower topology)</a:t>
            </a:r>
          </a:p>
          <a:p>
            <a:pPr eaLnBrk="1" hangingPunct="1">
              <a:buFontTx/>
              <a:buChar char="-"/>
            </a:pPr>
            <a:r>
              <a:rPr lang="en-GB" sz="1400" dirty="0">
                <a:latin typeface="+mn-lt"/>
                <a:cs typeface="Times New Roman" pitchFamily="18" charset="0"/>
              </a:rPr>
              <a:t> Direct E measurement for e</a:t>
            </a:r>
            <a:r>
              <a:rPr lang="en-GB" sz="1400" baseline="30000" dirty="0">
                <a:latin typeface="+mn-lt"/>
                <a:cs typeface="Times New Roman" pitchFamily="18" charset="0"/>
              </a:rPr>
              <a:t>-</a:t>
            </a:r>
            <a:endParaRPr lang="en-GB" sz="1400" dirty="0">
              <a:latin typeface="+mn-lt"/>
            </a:endParaRPr>
          </a:p>
          <a:p>
            <a:pPr eaLnBrk="1" hangingPunct="1"/>
            <a:endParaRPr lang="en-GB" sz="1400" dirty="0">
              <a:latin typeface="+mn-lt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388640" y="4136049"/>
            <a:ext cx="286226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endParaRPr lang="en-GB" sz="1400" dirty="0">
              <a:latin typeface="+mn-lt"/>
            </a:endParaRPr>
          </a:p>
          <a:p>
            <a:pPr eaLnBrk="1" hangingPunct="1"/>
            <a:r>
              <a:rPr lang="en-GB" sz="1400" b="1" u="sng" dirty="0">
                <a:latin typeface="+mn-lt"/>
              </a:rPr>
              <a:t>Neutron detector</a:t>
            </a:r>
            <a:endParaRPr lang="en-GB" sz="1400" u="sng" dirty="0">
              <a:latin typeface="+mn-lt"/>
            </a:endParaRPr>
          </a:p>
          <a:p>
            <a:r>
              <a:rPr lang="en-GB" sz="1400" b="1" baseline="30000" dirty="0">
                <a:solidFill>
                  <a:srgbClr val="FF9933"/>
                </a:solidFill>
                <a:latin typeface="+mn-lt"/>
              </a:rPr>
              <a:t>3</a:t>
            </a:r>
            <a:r>
              <a:rPr lang="en-GB" sz="1400" b="1" dirty="0">
                <a:solidFill>
                  <a:srgbClr val="FF9933"/>
                </a:solidFill>
                <a:latin typeface="+mn-lt"/>
              </a:rPr>
              <a:t>He tubes + polyethylene moderator:</a:t>
            </a:r>
          </a:p>
          <a:p>
            <a:pPr eaLnBrk="1" hangingPunct="1">
              <a:buFontTx/>
              <a:buChar char="-"/>
            </a:pPr>
            <a:r>
              <a:rPr lang="en-GB" sz="1400" dirty="0">
                <a:latin typeface="+mn-lt"/>
              </a:rPr>
              <a:t> High-energy e/h discrimination</a:t>
            </a:r>
          </a:p>
        </p:txBody>
      </p:sp>
    </p:spTree>
    <p:extLst>
      <p:ext uri="{BB962C8B-B14F-4D97-AF65-F5344CB8AC3E}">
        <p14:creationId xmlns:p14="http://schemas.microsoft.com/office/powerpoint/2010/main" val="18385854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9"/>
          <p:cNvSpPr txBox="1">
            <a:spLocks noChangeArrowheads="1"/>
          </p:cNvSpPr>
          <p:nvPr/>
        </p:nvSpPr>
        <p:spPr bwMode="auto">
          <a:xfrm>
            <a:off x="3595688" y="1870075"/>
            <a:ext cx="5584825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20825" indent="-1520825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itchFamily="34" charset="0"/>
              </a:rPr>
              <a:t>1725 </a:t>
            </a:r>
            <a:r>
              <a:rPr lang="en-US" altLang="ru-RU" sz="1800" b="1">
                <a:latin typeface="Arial" pitchFamily="34" charset="0"/>
              </a:rPr>
              <a:t>– </a:t>
            </a:r>
            <a:r>
              <a:rPr lang="ru-RU" altLang="ru-RU" sz="1800" b="1">
                <a:latin typeface="Arial" pitchFamily="34" charset="0"/>
              </a:rPr>
              <a:t>1828</a:t>
            </a:r>
            <a:r>
              <a:rPr lang="en-US" altLang="ru-RU" sz="1800" b="1">
                <a:latin typeface="Arial" pitchFamily="34" charset="0"/>
              </a:rPr>
              <a:t> </a:t>
            </a:r>
            <a:r>
              <a:rPr lang="ru-RU" altLang="ru-RU" sz="1800">
                <a:latin typeface="Arial" pitchFamily="34" charset="0"/>
              </a:rPr>
              <a:t>– </a:t>
            </a:r>
            <a:r>
              <a:rPr lang="en-US" altLang="ru-RU" sz="1800">
                <a:latin typeface="Arial" pitchFamily="34" charset="0"/>
              </a:rPr>
              <a:t>Cabinet of Physics of the Academy </a:t>
            </a:r>
            <a:br>
              <a:rPr lang="en-US" altLang="ru-RU" sz="1800">
                <a:latin typeface="Arial" pitchFamily="34" charset="0"/>
              </a:rPr>
            </a:br>
            <a:r>
              <a:rPr lang="en-US" altLang="ru-RU" sz="1800">
                <a:latin typeface="Arial" pitchFamily="34" charset="0"/>
              </a:rPr>
              <a:t>of sciences (Kunstkamera; </a:t>
            </a:r>
            <a:r>
              <a:rPr lang="ru-RU" altLang="ru-RU" sz="1800">
                <a:latin typeface="Arial" pitchFamily="34" charset="0"/>
              </a:rPr>
              <a:t/>
            </a:r>
            <a:br>
              <a:rPr lang="ru-RU" altLang="ru-RU" sz="1800">
                <a:latin typeface="Arial" pitchFamily="34" charset="0"/>
              </a:rPr>
            </a:br>
            <a:r>
              <a:rPr lang="en-US" altLang="ru-RU" sz="1800">
                <a:latin typeface="Arial" pitchFamily="34" charset="0"/>
              </a:rPr>
              <a:t>Saint-Petersburg)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00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1800" b="1">
                <a:latin typeface="Arial" pitchFamily="34" charset="0"/>
              </a:rPr>
              <a:t>1828</a:t>
            </a:r>
            <a:r>
              <a:rPr lang="en-US" altLang="ru-RU" sz="1800" b="1">
                <a:latin typeface="Arial" pitchFamily="34" charset="0"/>
              </a:rPr>
              <a:t> – </a:t>
            </a:r>
            <a:r>
              <a:rPr lang="ru-RU" altLang="ru-RU" sz="1800" b="1">
                <a:latin typeface="Arial" pitchFamily="34" charset="0"/>
              </a:rPr>
              <a:t>1912</a:t>
            </a:r>
            <a:r>
              <a:rPr lang="en-US" altLang="ru-RU" sz="1800" b="1">
                <a:latin typeface="Arial" pitchFamily="34" charset="0"/>
              </a:rPr>
              <a:t> </a:t>
            </a:r>
            <a:r>
              <a:rPr lang="ru-RU" altLang="ru-RU" sz="1800">
                <a:latin typeface="Arial" pitchFamily="34" charset="0"/>
              </a:rPr>
              <a:t>– </a:t>
            </a:r>
            <a:r>
              <a:rPr lang="en-US" altLang="ru-RU" sz="1800">
                <a:latin typeface="Arial" pitchFamily="34" charset="0"/>
              </a:rPr>
              <a:t>transition to the main building of the Academy of sciences (St-Petersburg)</a:t>
            </a:r>
          </a:p>
        </p:txBody>
      </p:sp>
      <p:pic>
        <p:nvPicPr>
          <p:cNvPr id="6147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3" y="1484784"/>
            <a:ext cx="3479581" cy="23042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650" y="3820408"/>
            <a:ext cx="3711596" cy="24580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TextBox 2"/>
          <p:cNvSpPr txBox="1">
            <a:spLocks noChangeArrowheads="1"/>
          </p:cNvSpPr>
          <p:nvPr/>
        </p:nvSpPr>
        <p:spPr bwMode="auto">
          <a:xfrm>
            <a:off x="179388" y="3716338"/>
            <a:ext cx="3313112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>
              <a:buFont typeface="Arial" charset="0"/>
              <a:buNone/>
              <a:defRPr/>
            </a:pPr>
            <a:r>
              <a:rPr lang="en-US" altLang="ru-RU" sz="1400" i="1" dirty="0" err="1">
                <a:latin typeface="+mn-lt"/>
                <a:cs typeface="+mn-cs"/>
              </a:rPr>
              <a:t>Kunstkamera</a:t>
            </a:r>
            <a:endParaRPr lang="en-US" altLang="ru-RU" sz="1400" i="1" dirty="0">
              <a:latin typeface="+mn-lt"/>
              <a:cs typeface="+mn-cs"/>
            </a:endParaRPr>
          </a:p>
          <a:p>
            <a:pPr algn="ctr" eaLnBrk="0" hangingPunct="0">
              <a:buFont typeface="Arial" charset="0"/>
              <a:buNone/>
              <a:defRPr/>
            </a:pPr>
            <a:r>
              <a:rPr lang="en-US" altLang="ru-RU" sz="1400" i="1" dirty="0">
                <a:latin typeface="+mn-lt"/>
                <a:cs typeface="+mn-cs"/>
              </a:rPr>
              <a:t>(first location of </a:t>
            </a:r>
            <a:r>
              <a:rPr lang="en-US" altLang="ru-RU" sz="1400" i="1" dirty="0" smtClean="0">
                <a:latin typeface="+mn-lt"/>
                <a:cs typeface="+mn-cs"/>
              </a:rPr>
              <a:t> the </a:t>
            </a:r>
            <a:r>
              <a:rPr lang="en-US" altLang="ru-RU" sz="1400" i="1" dirty="0">
                <a:latin typeface="+mn-lt"/>
                <a:cs typeface="+mn-cs"/>
              </a:rPr>
              <a:t>Cabinet of Physics)</a:t>
            </a:r>
          </a:p>
        </p:txBody>
      </p:sp>
      <p:sp>
        <p:nvSpPr>
          <p:cNvPr id="3078" name="TextBox 10"/>
          <p:cNvSpPr txBox="1">
            <a:spLocks noChangeArrowheads="1"/>
          </p:cNvSpPr>
          <p:nvPr/>
        </p:nvSpPr>
        <p:spPr bwMode="auto">
          <a:xfrm>
            <a:off x="5435600" y="6195784"/>
            <a:ext cx="3529013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altLang="ru-RU" sz="1400" i="1"/>
              <a:t>Academy of sciences</a:t>
            </a:r>
          </a:p>
          <a:p>
            <a:pPr algn="ctr">
              <a:buFont typeface="Arial" pitchFamily="34" charset="0"/>
              <a:buNone/>
            </a:pPr>
            <a:r>
              <a:rPr lang="ru-RU" altLang="ru-RU" sz="1400" i="1"/>
              <a:t>(</a:t>
            </a:r>
            <a:r>
              <a:rPr lang="en-US" altLang="ru-RU" sz="1400" i="1"/>
              <a:t>Saint-Petersburg</a:t>
            </a:r>
            <a:r>
              <a:rPr lang="ru-RU" altLang="ru-RU" sz="1400" i="1"/>
              <a:t>)</a:t>
            </a:r>
          </a:p>
        </p:txBody>
      </p:sp>
      <p:sp>
        <p:nvSpPr>
          <p:cNvPr id="3079" name="TextBox 9"/>
          <p:cNvSpPr txBox="1">
            <a:spLocks noChangeArrowheads="1"/>
          </p:cNvSpPr>
          <p:nvPr/>
        </p:nvSpPr>
        <p:spPr bwMode="auto">
          <a:xfrm>
            <a:off x="0" y="4508500"/>
            <a:ext cx="5400675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520825" indent="-1520825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ru-RU" sz="100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latin typeface="Arial" pitchFamily="34" charset="0"/>
              </a:rPr>
              <a:t>1912 </a:t>
            </a:r>
            <a:r>
              <a:rPr lang="en-US" altLang="ru-RU" sz="1800" b="1">
                <a:latin typeface="Arial" pitchFamily="34" charset="0"/>
              </a:rPr>
              <a:t>– </a:t>
            </a:r>
            <a:r>
              <a:rPr lang="ru-RU" altLang="ru-RU" sz="1800" b="1">
                <a:latin typeface="Arial" pitchFamily="34" charset="0"/>
              </a:rPr>
              <a:t>1921</a:t>
            </a:r>
            <a:r>
              <a:rPr lang="en-US" altLang="ru-RU" sz="1800" b="1">
                <a:latin typeface="Arial" pitchFamily="34" charset="0"/>
              </a:rPr>
              <a:t> </a:t>
            </a:r>
            <a:r>
              <a:rPr lang="ru-RU" altLang="ru-RU" sz="1800">
                <a:latin typeface="Arial" pitchFamily="34" charset="0"/>
              </a:rPr>
              <a:t>– </a:t>
            </a:r>
            <a:r>
              <a:rPr lang="en-US" altLang="ru-RU" sz="1800">
                <a:latin typeface="Arial" pitchFamily="34" charset="0"/>
              </a:rPr>
              <a:t>Laboratory of Physics </a:t>
            </a:r>
            <a:br>
              <a:rPr lang="en-US" altLang="ru-RU" sz="1800">
                <a:latin typeface="Arial" pitchFamily="34" charset="0"/>
              </a:rPr>
            </a:br>
            <a:r>
              <a:rPr lang="en-US" altLang="ru-RU" sz="1800">
                <a:latin typeface="Arial" pitchFamily="34" charset="0"/>
              </a:rPr>
              <a:t>of the Academy of sciences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000">
              <a:latin typeface="Arial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latin typeface="Arial" pitchFamily="34" charset="0"/>
              </a:rPr>
              <a:t>1</a:t>
            </a:r>
            <a:r>
              <a:rPr lang="ru-RU" altLang="ru-RU" sz="1800" b="1">
                <a:latin typeface="Arial" pitchFamily="34" charset="0"/>
              </a:rPr>
              <a:t>921</a:t>
            </a:r>
            <a:r>
              <a:rPr lang="en-US" altLang="ru-RU" sz="1800" b="1">
                <a:latin typeface="Arial" pitchFamily="34" charset="0"/>
              </a:rPr>
              <a:t> – </a:t>
            </a:r>
            <a:r>
              <a:rPr lang="ru-RU" altLang="ru-RU" sz="1800" b="1">
                <a:latin typeface="Arial" pitchFamily="34" charset="0"/>
              </a:rPr>
              <a:t>1934</a:t>
            </a:r>
            <a:r>
              <a:rPr lang="en-US" altLang="ru-RU" sz="1800" b="1">
                <a:latin typeface="Arial" pitchFamily="34" charset="0"/>
              </a:rPr>
              <a:t> </a:t>
            </a:r>
            <a:r>
              <a:rPr lang="ru-RU" altLang="ru-RU" sz="1800">
                <a:latin typeface="Arial" pitchFamily="34" charset="0"/>
              </a:rPr>
              <a:t>– </a:t>
            </a:r>
            <a:r>
              <a:rPr lang="en-US" altLang="ru-RU" sz="1800">
                <a:latin typeface="Arial" pitchFamily="34" charset="0"/>
              </a:rPr>
              <a:t>Department of Physics in the institute of Physics and Mathematics </a:t>
            </a:r>
            <a:br>
              <a:rPr lang="en-US" altLang="ru-RU" sz="1800">
                <a:latin typeface="Arial" pitchFamily="34" charset="0"/>
              </a:rPr>
            </a:br>
            <a:r>
              <a:rPr lang="en-US" altLang="ru-RU" sz="1800">
                <a:latin typeface="Arial" pitchFamily="34" charset="0"/>
              </a:rPr>
              <a:t>of the Academy of sciences</a:t>
            </a:r>
            <a:endParaRPr lang="ru-RU" altLang="ru-RU" sz="1800">
              <a:latin typeface="Arial" pitchFamily="34" charset="0"/>
            </a:endParaRPr>
          </a:p>
        </p:txBody>
      </p:sp>
      <p:sp>
        <p:nvSpPr>
          <p:cNvPr id="3080" name="TextBox 11"/>
          <p:cNvSpPr txBox="1">
            <a:spLocks noChangeArrowheads="1"/>
          </p:cNvSpPr>
          <p:nvPr/>
        </p:nvSpPr>
        <p:spPr bwMode="auto">
          <a:xfrm>
            <a:off x="0" y="1012726"/>
            <a:ext cx="9144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2000" b="1" i="1" dirty="0">
                <a:solidFill>
                  <a:srgbClr val="006600"/>
                </a:solidFill>
                <a:latin typeface="Arial" pitchFamily="34" charset="0"/>
              </a:rPr>
              <a:t>St.-Petersburg period</a:t>
            </a:r>
            <a:endParaRPr lang="ru-RU" altLang="ru-RU" sz="2000" b="1" i="1" dirty="0">
              <a:solidFill>
                <a:srgbClr val="006600"/>
              </a:solidFill>
              <a:latin typeface="Arial" pitchFamily="34" charset="0"/>
            </a:endParaRPr>
          </a:p>
        </p:txBody>
      </p:sp>
      <p:grpSp>
        <p:nvGrpSpPr>
          <p:cNvPr id="3081" name="Группа 12"/>
          <p:cNvGrpSpPr>
            <a:grpSpLocks/>
          </p:cNvGrpSpPr>
          <p:nvPr/>
        </p:nvGrpSpPr>
        <p:grpSpPr bwMode="auto">
          <a:xfrm>
            <a:off x="0" y="0"/>
            <a:ext cx="9144000" cy="908050"/>
            <a:chOff x="0" y="0"/>
            <a:chExt cx="9144000" cy="908720"/>
          </a:xfrm>
        </p:grpSpPr>
        <p:sp>
          <p:nvSpPr>
            <p:cNvPr id="3082" name="Rectangle 2"/>
            <p:cNvSpPr>
              <a:spLocks noChangeArrowheads="1"/>
            </p:cNvSpPr>
            <p:nvPr/>
          </p:nvSpPr>
          <p:spPr bwMode="auto">
            <a:xfrm>
              <a:off x="0" y="670"/>
              <a:ext cx="9144000" cy="90805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872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40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E</a:t>
              </a:r>
              <a:r>
                <a:rPr lang="en-US" altLang="ru-RU" sz="40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arly </a:t>
              </a:r>
              <a:r>
                <a:rPr lang="en-US" altLang="ru-RU" sz="40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history</a:t>
              </a:r>
              <a:endParaRPr lang="en-US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Calibri" pitchFamily="34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94" y="1030440"/>
            <a:ext cx="7634425" cy="5663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0" y="0"/>
            <a:ext cx="9144000" cy="908050"/>
            <a:chOff x="0" y="0"/>
            <a:chExt cx="9144000" cy="908050"/>
          </a:xfrm>
        </p:grpSpPr>
        <p:sp>
          <p:nvSpPr>
            <p:cNvPr id="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+mn-lt"/>
              </a:endParaRPr>
            </a:p>
          </p:txBody>
        </p:sp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40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+mn-lt"/>
                  <a:cs typeface="+mn-cs"/>
                </a:rPr>
                <a:t>Results of PAMELA</a:t>
              </a:r>
              <a:endParaRPr lang="en-US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+mn-lt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6824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8025" y="3370263"/>
            <a:ext cx="106363" cy="11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67588" name="Text Box 4"/>
          <p:cNvSpPr txBox="1">
            <a:spLocks noChangeArrowheads="1"/>
          </p:cNvSpPr>
          <p:nvPr/>
        </p:nvSpPr>
        <p:spPr bwMode="auto">
          <a:xfrm>
            <a:off x="4789087" y="5524223"/>
            <a:ext cx="3721902" cy="131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3146" tIns="41573" rIns="83146" bIns="41573">
            <a:spAutoFit/>
          </a:bodyPr>
          <a:lstStyle>
            <a:defPPr>
              <a:defRPr lang="ru-RU"/>
            </a:defPPr>
            <a:lvl1pPr algn="ctr" defTabSz="831850" eaLnBrk="0" hangingPunct="0">
              <a:defRPr sz="2400">
                <a:latin typeface="+mn-lt"/>
              </a:defRPr>
            </a:lvl1pPr>
            <a:lvl2pPr marL="742950" indent="-285750" defTabSz="831850" eaLnBrk="0" hangingPunct="0"/>
            <a:lvl3pPr marL="1143000" indent="-228600" defTabSz="831850" eaLnBrk="0" hangingPunct="0"/>
            <a:lvl4pPr marL="1600200" indent="-228600" defTabSz="831850" eaLnBrk="0" hangingPunct="0"/>
            <a:lvl5pPr marL="2057400" indent="-228600" defTabSz="831850" eaLnBrk="0" hangingPunct="0"/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en-US" sz="2000" i="1" dirty="0"/>
              <a:t>Photochemical </a:t>
            </a:r>
            <a:r>
              <a:rPr lang="en-US" sz="2000" i="1" dirty="0" err="1"/>
              <a:t>XeF</a:t>
            </a:r>
            <a:r>
              <a:rPr lang="en-US" sz="2000" i="1" dirty="0"/>
              <a:t>(C-A) amplifier </a:t>
            </a:r>
            <a:endParaRPr lang="en-US" sz="2000" i="1" dirty="0" smtClean="0"/>
          </a:p>
          <a:p>
            <a:r>
              <a:rPr lang="en-US" sz="2000" i="1" dirty="0" smtClean="0"/>
              <a:t>with </a:t>
            </a:r>
            <a:r>
              <a:rPr lang="en-US" sz="2000" i="1" dirty="0"/>
              <a:t>the radiation bumping </a:t>
            </a:r>
            <a:endParaRPr lang="en-US" sz="2000" i="1" dirty="0" smtClean="0"/>
          </a:p>
          <a:p>
            <a:r>
              <a:rPr lang="en-US" sz="2000" i="1" dirty="0" smtClean="0"/>
              <a:t>from electro-beam convertor</a:t>
            </a:r>
          </a:p>
          <a:p>
            <a:r>
              <a:rPr lang="en-US" sz="2000" i="1" dirty="0"/>
              <a:t>(</a:t>
            </a:r>
            <a:r>
              <a:rPr lang="en-US" sz="2000" i="1" dirty="0" smtClean="0"/>
              <a:t>IHCE </a:t>
            </a:r>
            <a:r>
              <a:rPr lang="en-US" sz="2000" i="1" dirty="0"/>
              <a:t>SB </a:t>
            </a:r>
            <a:r>
              <a:rPr lang="en-US" sz="2000" i="1" dirty="0" smtClean="0"/>
              <a:t>RAS)</a:t>
            </a:r>
            <a:endParaRPr lang="en-US" sz="2000" i="1" dirty="0"/>
          </a:p>
        </p:txBody>
      </p:sp>
      <p:sp>
        <p:nvSpPr>
          <p:cNvPr id="67589" name="Text Box 5"/>
          <p:cNvSpPr txBox="1">
            <a:spLocks noChangeArrowheads="1"/>
          </p:cNvSpPr>
          <p:nvPr/>
        </p:nvSpPr>
        <p:spPr bwMode="auto">
          <a:xfrm>
            <a:off x="874995" y="5524223"/>
            <a:ext cx="2772796" cy="100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83146" tIns="41573" rIns="83146" bIns="41573">
            <a:spAutoFit/>
          </a:bodyPr>
          <a:lstStyle>
            <a:lvl1pPr defTabSz="8318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defTabSz="8318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defTabSz="8318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defTabSz="8318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defTabSz="8318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defTabSz="8318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sz="2000" i="1" dirty="0" smtClean="0">
                <a:latin typeface="+mn-lt"/>
              </a:rPr>
              <a:t>Solid state system </a:t>
            </a:r>
            <a:endParaRPr lang="ru-RU" sz="2000" i="1" dirty="0" smtClean="0">
              <a:latin typeface="+mn-lt"/>
            </a:endParaRPr>
          </a:p>
          <a:p>
            <a:pPr algn="ctr"/>
            <a:r>
              <a:rPr lang="en-US" sz="2000" i="1" dirty="0" smtClean="0">
                <a:latin typeface="+mn-lt"/>
              </a:rPr>
              <a:t>on the base of </a:t>
            </a:r>
            <a:r>
              <a:rPr lang="en-US" sz="2000" i="1" dirty="0" err="1" smtClean="0">
                <a:latin typeface="+mn-lt"/>
              </a:rPr>
              <a:t>Ti:Sa</a:t>
            </a:r>
            <a:r>
              <a:rPr lang="en-US" sz="2000" i="1" dirty="0" smtClean="0">
                <a:latin typeface="+mn-lt"/>
              </a:rPr>
              <a:t> laser</a:t>
            </a:r>
          </a:p>
          <a:p>
            <a:pPr algn="ctr"/>
            <a:r>
              <a:rPr lang="ru-RU" sz="2000" i="1" dirty="0" smtClean="0">
                <a:latin typeface="+mn-lt"/>
              </a:rPr>
              <a:t>(</a:t>
            </a:r>
            <a:r>
              <a:rPr lang="en-US" sz="2000" i="1" dirty="0" err="1" smtClean="0">
                <a:latin typeface="+mn-lt"/>
              </a:rPr>
              <a:t>Avesta</a:t>
            </a:r>
            <a:r>
              <a:rPr lang="en-US" sz="2000" i="1" dirty="0" smtClean="0">
                <a:latin typeface="+mn-lt"/>
              </a:rPr>
              <a:t>-Project, LPI)</a:t>
            </a:r>
            <a:endParaRPr lang="en-US" sz="2000" i="1" dirty="0">
              <a:latin typeface="+mn-lt"/>
            </a:endParaRPr>
          </a:p>
        </p:txBody>
      </p:sp>
      <p:pic>
        <p:nvPicPr>
          <p:cNvPr id="67590" name="Picture 6" descr="IMG_6442-3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2043445"/>
            <a:ext cx="4654550" cy="3425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91" name="Picture 7" descr="Start480-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2043445"/>
            <a:ext cx="4122738" cy="34258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Группа 1"/>
          <p:cNvGrpSpPr>
            <a:grpSpLocks/>
          </p:cNvGrpSpPr>
          <p:nvPr/>
        </p:nvGrpSpPr>
        <p:grpSpPr bwMode="auto">
          <a:xfrm>
            <a:off x="0" y="0"/>
            <a:ext cx="9144000" cy="908050"/>
            <a:chOff x="0" y="0"/>
            <a:chExt cx="9144000" cy="908050"/>
          </a:xfrm>
        </p:grpSpPr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+mn-lt"/>
              </a:endParaRPr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40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+mj-lt"/>
                  <a:cs typeface="+mn-cs"/>
                </a:rPr>
                <a:t>Laser research</a:t>
              </a:r>
              <a:endParaRPr lang="en-US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+mj-lt"/>
                <a:cs typeface="+mn-cs"/>
              </a:endParaRPr>
            </a:p>
          </p:txBody>
        </p:sp>
      </p:grpSp>
      <p:sp>
        <p:nvSpPr>
          <p:cNvPr id="6758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837544"/>
            <a:ext cx="9144000" cy="1205185"/>
          </a:xfrm>
        </p:spPr>
        <p:txBody>
          <a:bodyPr>
            <a:normAutofit/>
          </a:bodyPr>
          <a:lstStyle/>
          <a:p>
            <a:r>
              <a:rPr lang="en-US" sz="2400" b="1" dirty="0" smtClean="0">
                <a:latin typeface="+mn-lt"/>
              </a:rPr>
              <a:t>Power = 50 Tw in pulse, duration </a:t>
            </a:r>
            <a:r>
              <a:rPr lang="en-US" sz="2400" b="1" dirty="0" smtClean="0">
                <a:latin typeface="+mn-lt"/>
                <a:sym typeface="Symbol"/>
              </a:rPr>
              <a:t> = </a:t>
            </a:r>
            <a:r>
              <a:rPr lang="en-US" sz="2400" b="1" dirty="0" smtClean="0">
                <a:latin typeface="+mn-lt"/>
              </a:rPr>
              <a:t>50 fs at </a:t>
            </a:r>
            <a:r>
              <a:rPr lang="en-US" sz="2400" b="1" dirty="0" smtClean="0">
                <a:latin typeface="+mn-lt"/>
                <a:sym typeface="Symbol"/>
              </a:rPr>
              <a:t> = 475 nm </a:t>
            </a:r>
            <a:br>
              <a:rPr lang="en-US" sz="2400" b="1" dirty="0" smtClean="0">
                <a:latin typeface="+mn-lt"/>
                <a:sym typeface="Symbol"/>
              </a:rPr>
            </a:br>
            <a:r>
              <a:rPr lang="en-US" sz="2400" b="1" dirty="0">
                <a:latin typeface="+mn-lt"/>
                <a:sym typeface="Symbol"/>
              </a:rPr>
              <a:t>J</a:t>
            </a:r>
            <a:r>
              <a:rPr lang="en-US" sz="2400" b="1" dirty="0" smtClean="0">
                <a:latin typeface="+mn-lt"/>
              </a:rPr>
              <a:t>oint work with</a:t>
            </a:r>
            <a:r>
              <a:rPr lang="ru-RU" sz="2400" b="1" dirty="0" smtClean="0">
                <a:latin typeface="+mn-lt"/>
              </a:rPr>
              <a:t> </a:t>
            </a:r>
            <a:r>
              <a:rPr lang="en-US" sz="2400" b="1" dirty="0">
                <a:latin typeface="+mn-lt"/>
              </a:rPr>
              <a:t>Institute of High Current Electronics (IHCE</a:t>
            </a:r>
            <a:r>
              <a:rPr lang="en-US" sz="2400" b="1" dirty="0" smtClean="0">
                <a:latin typeface="+mn-lt"/>
              </a:rPr>
              <a:t>) SB RAS</a:t>
            </a:r>
          </a:p>
        </p:txBody>
      </p:sp>
    </p:spTree>
    <p:extLst>
      <p:ext uri="{BB962C8B-B14F-4D97-AF65-F5344CB8AC3E}">
        <p14:creationId xmlns:p14="http://schemas.microsoft.com/office/powerpoint/2010/main" val="81063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06" name="Группа 1"/>
          <p:cNvGrpSpPr>
            <a:grpSpLocks/>
          </p:cNvGrpSpPr>
          <p:nvPr/>
        </p:nvGrpSpPr>
        <p:grpSpPr bwMode="auto">
          <a:xfrm>
            <a:off x="0" y="0"/>
            <a:ext cx="9144000" cy="1268413"/>
            <a:chOff x="0" y="0"/>
            <a:chExt cx="9144000" cy="1268413"/>
          </a:xfrm>
        </p:grpSpPr>
        <p:sp>
          <p:nvSpPr>
            <p:cNvPr id="21509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9144000" cy="1268413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2662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1268413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36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M</a:t>
              </a:r>
              <a:r>
                <a:rPr lang="en-US" altLang="ru-RU" sz="36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echanisms of </a:t>
              </a:r>
              <a:r>
                <a:rPr lang="en-US" altLang="ru-RU" sz="36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generation </a:t>
              </a:r>
              <a:endParaRPr lang="en-US" altLang="ru-RU" sz="3600" dirty="0" smtClean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Calibri" pitchFamily="34" charset="0"/>
                <a:cs typeface="+mn-cs"/>
              </a:endParaRPr>
            </a:p>
            <a:p>
              <a:pPr algn="ctr">
                <a:defRPr/>
              </a:pPr>
              <a:r>
                <a:rPr lang="en-US" altLang="ru-RU" sz="36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of penetrating </a:t>
              </a:r>
              <a:r>
                <a:rPr lang="en-US" altLang="ru-RU" sz="36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radiation in lightning discharges</a:t>
              </a:r>
            </a:p>
          </p:txBody>
        </p:sp>
      </p:grpSp>
      <p:pic>
        <p:nvPicPr>
          <p:cNvPr id="2150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30313"/>
            <a:ext cx="9144000" cy="56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TextBox 9"/>
          <p:cNvSpPr txBox="1">
            <a:spLocks noChangeArrowheads="1"/>
          </p:cNvSpPr>
          <p:nvPr/>
        </p:nvSpPr>
        <p:spPr bwMode="auto">
          <a:xfrm>
            <a:off x="0" y="1196753"/>
            <a:ext cx="7452320" cy="97501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  <a:extLst/>
        </p:spPr>
        <p:style>
          <a:lnRef idx="2">
            <a:schemeClr val="accent1"/>
          </a:lnRef>
          <a:fillRef idx="1001">
            <a:schemeClr val="lt2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72000" tIns="72000" rIns="72000" bIns="72000" anchor="ctr" anchorCtr="1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 typeface="Arial" charset="0"/>
              <a:buNone/>
              <a:defRPr/>
            </a:pPr>
            <a:r>
              <a:rPr lang="en-US" altLang="ru-RU" sz="1800" dirty="0">
                <a:latin typeface="Optima" pitchFamily="34" charset="0"/>
                <a:ea typeface="Optima" pitchFamily="34" charset="0"/>
                <a:cs typeface="Optima" pitchFamily="34" charset="0"/>
              </a:rPr>
              <a:t>The “Storm” installation in the Tyan-Shan Mountain Scientific Station</a:t>
            </a:r>
            <a:r>
              <a:rPr lang="ru-RU" altLang="ru-RU" sz="1800" dirty="0">
                <a:latin typeface="Optima" pitchFamily="34" charset="0"/>
                <a:ea typeface="Optima" pitchFamily="34" charset="0"/>
                <a:cs typeface="Optima" pitchFamily="34" charset="0"/>
              </a:rPr>
              <a:t> </a:t>
            </a:r>
            <a:r>
              <a:rPr lang="en-US" altLang="ru-RU" sz="1800" dirty="0" smtClean="0">
                <a:latin typeface="Optima" pitchFamily="34" charset="0"/>
                <a:ea typeface="Optima" pitchFamily="34" charset="0"/>
                <a:cs typeface="Optima" pitchFamily="34" charset="0"/>
              </a:rPr>
              <a:t> </a:t>
            </a:r>
            <a:br>
              <a:rPr lang="en-US" altLang="ru-RU" sz="1800" dirty="0" smtClean="0">
                <a:latin typeface="Optima" pitchFamily="34" charset="0"/>
                <a:ea typeface="Optima" pitchFamily="34" charset="0"/>
                <a:cs typeface="Optima" pitchFamily="34" charset="0"/>
              </a:rPr>
            </a:br>
            <a:r>
              <a:rPr lang="en-US" altLang="ru-RU" sz="1800" dirty="0" smtClean="0">
                <a:latin typeface="Optima" pitchFamily="34" charset="0"/>
                <a:ea typeface="Optima" pitchFamily="34" charset="0"/>
                <a:cs typeface="Optima" pitchFamily="34" charset="0"/>
              </a:rPr>
              <a:t>is the </a:t>
            </a:r>
            <a:r>
              <a:rPr lang="en-US" altLang="ru-RU" sz="1800" dirty="0">
                <a:latin typeface="Optima" pitchFamily="34" charset="0"/>
                <a:ea typeface="Optima" pitchFamily="34" charset="0"/>
                <a:cs typeface="Optima" pitchFamily="34" charset="0"/>
              </a:rPr>
              <a:t>next generation of scientific equipment, which allows </a:t>
            </a:r>
            <a:r>
              <a:rPr lang="en-US" altLang="ru-RU" sz="1800" dirty="0" smtClean="0">
                <a:latin typeface="Optima" pitchFamily="34" charset="0"/>
                <a:ea typeface="Optima" pitchFamily="34" charset="0"/>
                <a:cs typeface="Optima" pitchFamily="34" charset="0"/>
              </a:rPr>
              <a:t/>
            </a:r>
            <a:br>
              <a:rPr lang="en-US" altLang="ru-RU" sz="1800" dirty="0" smtClean="0">
                <a:latin typeface="Optima" pitchFamily="34" charset="0"/>
                <a:ea typeface="Optima" pitchFamily="34" charset="0"/>
                <a:cs typeface="Optima" pitchFamily="34" charset="0"/>
              </a:rPr>
            </a:br>
            <a:r>
              <a:rPr lang="en-US" altLang="ru-RU" sz="1800" dirty="0" smtClean="0">
                <a:latin typeface="Optima" pitchFamily="34" charset="0"/>
                <a:ea typeface="Optima" pitchFamily="34" charset="0"/>
                <a:cs typeface="Optima" pitchFamily="34" charset="0"/>
              </a:rPr>
              <a:t>simultaneous </a:t>
            </a:r>
            <a:r>
              <a:rPr lang="en-US" altLang="ru-RU" sz="1800" dirty="0">
                <a:latin typeface="Optima" pitchFamily="34" charset="0"/>
                <a:ea typeface="Optima" pitchFamily="34" charset="0"/>
                <a:cs typeface="Optima" pitchFamily="34" charset="0"/>
              </a:rPr>
              <a:t>recording of all types of radiation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20" name="Рисунок 5" descr="DSC0203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5" b="22689"/>
          <a:stretch/>
        </p:blipFill>
        <p:spPr bwMode="auto">
          <a:xfrm>
            <a:off x="2677336" y="2228749"/>
            <a:ext cx="4132267" cy="35843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18" name="Рисунок 2" descr="groza_1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83" y="1367996"/>
            <a:ext cx="3396819" cy="377725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5910245" y="3527043"/>
            <a:ext cx="3134172" cy="3231374"/>
            <a:chOff x="11142750" y="-1228311"/>
            <a:chExt cx="3134172" cy="3231374"/>
          </a:xfrm>
        </p:grpSpPr>
        <p:pic>
          <p:nvPicPr>
            <p:cNvPr id="60419" name="Рисунок 3" descr="groza_2.tif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29"/>
            <a:stretch/>
          </p:blipFill>
          <p:spPr bwMode="auto">
            <a:xfrm>
              <a:off x="11142750" y="-1228311"/>
              <a:ext cx="819081" cy="323137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421" name="Рисунок 1" descr="4абз- Пробой на убегающих электронах.tif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61831" y="-1228311"/>
              <a:ext cx="2315091" cy="3231374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Прямоугольник 6"/>
          <p:cNvSpPr/>
          <p:nvPr/>
        </p:nvSpPr>
        <p:spPr>
          <a:xfrm>
            <a:off x="611560" y="5979309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ru-RU" sz="2000" dirty="0" smtClean="0">
                <a:latin typeface="Calibri" pitchFamily="34" charset="0"/>
              </a:rPr>
              <a:t>By Division </a:t>
            </a:r>
            <a:r>
              <a:rPr lang="en-US" altLang="ru-RU" sz="2000" dirty="0">
                <a:latin typeface="Calibri" pitchFamily="34" charset="0"/>
              </a:rPr>
              <a:t>of  Theoretical Physics </a:t>
            </a:r>
            <a:r>
              <a:rPr lang="en-US" altLang="ru-RU" sz="2000" dirty="0" smtClean="0">
                <a:latin typeface="Calibri" pitchFamily="34" charset="0"/>
              </a:rPr>
              <a:t>and </a:t>
            </a:r>
            <a:r>
              <a:rPr lang="en-US" altLang="ru-RU" sz="2000" dirty="0">
                <a:latin typeface="Calibri" pitchFamily="34" charset="0"/>
              </a:rPr>
              <a:t/>
            </a:r>
            <a:br>
              <a:rPr lang="en-US" altLang="ru-RU" sz="2000" dirty="0">
                <a:latin typeface="Calibri" pitchFamily="34" charset="0"/>
              </a:rPr>
            </a:br>
            <a:r>
              <a:rPr lang="en-US" altLang="ru-RU" sz="2000" dirty="0">
                <a:latin typeface="Calibri" pitchFamily="34" charset="0"/>
              </a:rPr>
              <a:t>Nuclear Physics and Astrophysics Division</a:t>
            </a:r>
            <a:endParaRPr lang="en-US" altLang="ru-RU" sz="3600" dirty="0">
              <a:latin typeface="Calibri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851920" y="1412776"/>
            <a:ext cx="341356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ru-RU" sz="3200" b="1" dirty="0">
                <a:latin typeface="Calibri" pitchFamily="34" charset="0"/>
              </a:rPr>
              <a:t>Project “Lightning”</a:t>
            </a:r>
          </a:p>
        </p:txBody>
      </p:sp>
      <p:grpSp>
        <p:nvGrpSpPr>
          <p:cNvPr id="23" name="Группа 1"/>
          <p:cNvGrpSpPr>
            <a:grpSpLocks/>
          </p:cNvGrpSpPr>
          <p:nvPr/>
        </p:nvGrpSpPr>
        <p:grpSpPr bwMode="auto">
          <a:xfrm>
            <a:off x="0" y="0"/>
            <a:ext cx="9144000" cy="1268413"/>
            <a:chOff x="0" y="0"/>
            <a:chExt cx="9144000" cy="1268413"/>
          </a:xfrm>
        </p:grpSpPr>
        <p:sp>
          <p:nvSpPr>
            <p:cNvPr id="24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9144000" cy="1268413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25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1268413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36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Investigation of mechanisms </a:t>
              </a:r>
              <a:r>
                <a:rPr lang="en-US" altLang="ru-RU" sz="36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for generation </a:t>
              </a:r>
              <a:endParaRPr lang="en-US" altLang="ru-RU" sz="3600" dirty="0" smtClean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Calibri" pitchFamily="34" charset="0"/>
                <a:cs typeface="+mn-cs"/>
              </a:endParaRPr>
            </a:p>
            <a:p>
              <a:pPr algn="ctr">
                <a:defRPr/>
              </a:pPr>
              <a:r>
                <a:rPr lang="en-US" altLang="ru-RU" sz="36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of penetrating </a:t>
              </a:r>
              <a:r>
                <a:rPr lang="en-US" altLang="ru-RU" sz="36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radiation in lightning discharges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028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86" name="Группа 1"/>
          <p:cNvGrpSpPr>
            <a:grpSpLocks/>
          </p:cNvGrpSpPr>
          <p:nvPr/>
        </p:nvGrpSpPr>
        <p:grpSpPr bwMode="auto">
          <a:xfrm>
            <a:off x="0" y="0"/>
            <a:ext cx="9144000" cy="906463"/>
            <a:chOff x="0" y="0"/>
            <a:chExt cx="9144000" cy="907200"/>
          </a:xfrm>
        </p:grpSpPr>
        <p:sp>
          <p:nvSpPr>
            <p:cNvPr id="1639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9144000" cy="90720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2150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720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3200" dirty="0" err="1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RadioAstron</a:t>
              </a:r>
              <a:r>
                <a:rPr lang="en-US" altLang="ru-RU" sz="32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: </a:t>
              </a:r>
              <a:r>
                <a:rPr lang="en-US" altLang="ru-RU" sz="32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the </a:t>
              </a:r>
              <a:r>
                <a:rPr lang="en-US" altLang="ru-RU" sz="32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Earth-Space Radio Interferometer</a:t>
              </a:r>
            </a:p>
          </p:txBody>
        </p:sp>
      </p:grpSp>
      <p:pic>
        <p:nvPicPr>
          <p:cNvPr id="21509" name="Picture 36" descr="«РадиоАстрон» — самый успешный крупный научный проект России в 2011 год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731" y="3861048"/>
            <a:ext cx="4305300" cy="2809875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8" name="TextBox 9"/>
          <p:cNvSpPr txBox="1">
            <a:spLocks noChangeArrowheads="1"/>
          </p:cNvSpPr>
          <p:nvPr/>
        </p:nvSpPr>
        <p:spPr bwMode="auto">
          <a:xfrm>
            <a:off x="4158992" y="1268760"/>
            <a:ext cx="5148262" cy="16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ru-RU" sz="2200" b="1" dirty="0">
                <a:latin typeface="Optima"/>
                <a:ea typeface="Optima"/>
                <a:cs typeface="Optima"/>
              </a:rPr>
              <a:t>The world’s </a:t>
            </a:r>
            <a:endParaRPr lang="en-US" altLang="ru-RU" sz="2200" b="1" dirty="0" smtClean="0">
              <a:latin typeface="Optima"/>
              <a:ea typeface="Optima"/>
              <a:cs typeface="Optima"/>
            </a:endParaRPr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ru-RU" sz="2200" b="1" dirty="0" smtClean="0">
                <a:latin typeface="Optima"/>
                <a:ea typeface="Optima"/>
                <a:cs typeface="Optima"/>
              </a:rPr>
              <a:t>largest </a:t>
            </a:r>
            <a:r>
              <a:rPr lang="en-US" altLang="ru-RU" sz="2200" b="1" dirty="0">
                <a:latin typeface="Optima"/>
                <a:ea typeface="Optima"/>
                <a:cs typeface="Optima"/>
              </a:rPr>
              <a:t>scientific instrument</a:t>
            </a:r>
            <a:endParaRPr lang="ru-RU" altLang="ru-RU" sz="2200" b="1" dirty="0">
              <a:latin typeface="Optima"/>
              <a:ea typeface="Optima"/>
              <a:cs typeface="Optima"/>
            </a:endParaRPr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endParaRPr lang="ru-RU" altLang="ru-RU" sz="1000" dirty="0">
              <a:latin typeface="Optima"/>
              <a:ea typeface="Optima"/>
              <a:cs typeface="Optima"/>
            </a:endParaRPr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ru-RU" sz="2200" dirty="0">
                <a:latin typeface="Optima"/>
                <a:ea typeface="Optima"/>
                <a:cs typeface="Optima"/>
              </a:rPr>
              <a:t>The maximal apogee is </a:t>
            </a:r>
            <a:r>
              <a:rPr lang="ru-RU" altLang="ru-RU" sz="2200" dirty="0">
                <a:latin typeface="Optima"/>
                <a:ea typeface="Optima"/>
                <a:cs typeface="Optima"/>
              </a:rPr>
              <a:t/>
            </a:r>
            <a:br>
              <a:rPr lang="ru-RU" altLang="ru-RU" sz="2200" dirty="0">
                <a:latin typeface="Optima"/>
                <a:ea typeface="Optima"/>
                <a:cs typeface="Optima"/>
              </a:rPr>
            </a:br>
            <a:r>
              <a:rPr lang="en-US" altLang="ru-RU" sz="2200" dirty="0">
                <a:latin typeface="Optima"/>
                <a:ea typeface="Optima"/>
                <a:cs typeface="Optima"/>
              </a:rPr>
              <a:t>390,000 kilometers (240,000 mi).</a:t>
            </a:r>
          </a:p>
        </p:txBody>
      </p:sp>
      <p:sp>
        <p:nvSpPr>
          <p:cNvPr id="16389" name="TextBox 9"/>
          <p:cNvSpPr txBox="1">
            <a:spLocks noChangeArrowheads="1"/>
          </p:cNvSpPr>
          <p:nvPr/>
        </p:nvSpPr>
        <p:spPr bwMode="auto">
          <a:xfrm>
            <a:off x="4158992" y="2955032"/>
            <a:ext cx="5148262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ru-RU" sz="2200" dirty="0">
                <a:latin typeface="Optima"/>
                <a:ea typeface="Optima"/>
                <a:cs typeface="Optima"/>
              </a:rPr>
              <a:t>Launch </a:t>
            </a:r>
            <a:r>
              <a:rPr lang="en-US" altLang="ru-RU" sz="2200" dirty="0" smtClean="0">
                <a:latin typeface="Optima"/>
                <a:ea typeface="Optima"/>
                <a:cs typeface="Optima"/>
              </a:rPr>
              <a:t>date and time</a:t>
            </a:r>
            <a:r>
              <a:rPr lang="ru-RU" altLang="ru-RU" sz="2200" dirty="0" smtClean="0">
                <a:latin typeface="Optima"/>
                <a:ea typeface="Optima"/>
                <a:cs typeface="Optima"/>
              </a:rPr>
              <a:t>:</a:t>
            </a:r>
            <a:endParaRPr lang="ru-RU" altLang="ru-RU" sz="2200" dirty="0">
              <a:latin typeface="Optima"/>
              <a:ea typeface="Optima"/>
              <a:cs typeface="Optima"/>
            </a:endParaRPr>
          </a:p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ru-RU" sz="2200" dirty="0">
                <a:latin typeface="Optima"/>
                <a:ea typeface="Optima"/>
                <a:cs typeface="Optima"/>
              </a:rPr>
              <a:t>02:31 UTC July 18, 2011</a:t>
            </a:r>
          </a:p>
        </p:txBody>
      </p:sp>
      <p:pic>
        <p:nvPicPr>
          <p:cNvPr id="21514" name="Picture 43" descr="finf_news10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99" y="1124744"/>
            <a:ext cx="3533775" cy="4551362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1" name="TextBox 9"/>
          <p:cNvSpPr txBox="1">
            <a:spLocks noChangeArrowheads="1"/>
          </p:cNvSpPr>
          <p:nvPr/>
        </p:nvSpPr>
        <p:spPr bwMode="auto">
          <a:xfrm>
            <a:off x="198117" y="5763344"/>
            <a:ext cx="39957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ru-RU" sz="2200" dirty="0">
                <a:latin typeface="Optima"/>
                <a:ea typeface="Optima"/>
                <a:cs typeface="Optima"/>
              </a:rPr>
              <a:t>The project is funded by the Astro Space Center of LPI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 descr="01050054_2">
            <a:hlinkClick r:id="rId3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23"/>
          <a:stretch/>
        </p:blipFill>
        <p:spPr bwMode="auto">
          <a:xfrm>
            <a:off x="369810" y="960143"/>
            <a:ext cx="3977471" cy="264781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RTDKRnigh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11" y="3934574"/>
            <a:ext cx="3977471" cy="25853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5" descr="R-Пущино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81"/>
          <a:stretch/>
        </p:blipFill>
        <p:spPr bwMode="auto">
          <a:xfrm>
            <a:off x="4966490" y="958123"/>
            <a:ext cx="3844890" cy="263923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3" name="Text Box 7"/>
          <p:cNvSpPr txBox="1">
            <a:spLocks noChangeArrowheads="1"/>
          </p:cNvSpPr>
          <p:nvPr/>
        </p:nvSpPr>
        <p:spPr bwMode="auto">
          <a:xfrm>
            <a:off x="734630" y="6476234"/>
            <a:ext cx="3247832" cy="36933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ru-RU" sz="1800" i="1" dirty="0" smtClean="0">
                <a:latin typeface="Arial" pitchFamily="34" charset="0"/>
              </a:rPr>
              <a:t>Radio </a:t>
            </a:r>
            <a:r>
              <a:rPr lang="en-US" altLang="ru-RU" sz="1800" i="1" dirty="0" err="1" smtClean="0">
                <a:latin typeface="Arial" pitchFamily="34" charset="0"/>
              </a:rPr>
              <a:t>telescope“DKR</a:t>
            </a:r>
            <a:r>
              <a:rPr lang="ru-RU" altLang="ru-RU" sz="1800" i="1" dirty="0" smtClean="0">
                <a:latin typeface="Arial" pitchFamily="34" charset="0"/>
              </a:rPr>
              <a:t>-1000</a:t>
            </a:r>
            <a:r>
              <a:rPr lang="en-US" altLang="ru-RU" sz="1800" i="1" dirty="0" smtClean="0">
                <a:latin typeface="Arial" pitchFamily="34" charset="0"/>
              </a:rPr>
              <a:t>”</a:t>
            </a:r>
            <a:endParaRPr lang="ru-RU" altLang="ru-RU" sz="1400" i="1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414" name="Rectangle 9"/>
          <p:cNvSpPr>
            <a:spLocks noChangeArrowheads="1"/>
          </p:cNvSpPr>
          <p:nvPr/>
        </p:nvSpPr>
        <p:spPr bwMode="auto">
          <a:xfrm>
            <a:off x="995878" y="3583090"/>
            <a:ext cx="2725335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ru-RU" sz="1800" i="1" dirty="0" smtClean="0">
                <a:latin typeface="Arial" pitchFamily="34" charset="0"/>
              </a:rPr>
              <a:t>Radio telescope “BSA”</a:t>
            </a:r>
            <a:endParaRPr lang="ru-RU" altLang="ru-RU" sz="1800" i="1" dirty="0">
              <a:latin typeface="Arial" pitchFamily="34" charset="0"/>
            </a:endParaRPr>
          </a:p>
        </p:txBody>
      </p:sp>
      <p:sp>
        <p:nvSpPr>
          <p:cNvPr id="17415" name="Rectangle 9"/>
          <p:cNvSpPr>
            <a:spLocks noChangeArrowheads="1"/>
          </p:cNvSpPr>
          <p:nvPr/>
        </p:nvSpPr>
        <p:spPr bwMode="auto">
          <a:xfrm>
            <a:off x="5356940" y="3579235"/>
            <a:ext cx="3063989" cy="36933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ru-RU" sz="1800" i="1" dirty="0" smtClean="0">
                <a:latin typeface="Arial" pitchFamily="34" charset="0"/>
              </a:rPr>
              <a:t>Test station for telescopes</a:t>
            </a:r>
            <a:endParaRPr lang="ru-RU" altLang="ru-RU" sz="1800" i="1" dirty="0">
              <a:latin typeface="Arial" pitchFamily="34" charset="0"/>
            </a:endParaRPr>
          </a:p>
        </p:txBody>
      </p:sp>
      <p:pic>
        <p:nvPicPr>
          <p:cNvPr id="17416" name="Picture 2" descr="02200018_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490" y="3934574"/>
            <a:ext cx="3844890" cy="258535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17" name="Text Box 7"/>
          <p:cNvSpPr txBox="1">
            <a:spLocks noChangeArrowheads="1"/>
          </p:cNvSpPr>
          <p:nvPr/>
        </p:nvSpPr>
        <p:spPr bwMode="auto">
          <a:xfrm>
            <a:off x="5458821" y="6479840"/>
            <a:ext cx="2860225" cy="369332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en-US" altLang="ru-RU" sz="1800" i="1" dirty="0" smtClean="0">
                <a:latin typeface="Arial" pitchFamily="34" charset="0"/>
              </a:rPr>
              <a:t>Radio telescope “RT</a:t>
            </a:r>
            <a:r>
              <a:rPr lang="ru-RU" altLang="ru-RU" sz="1800" i="1" dirty="0" smtClean="0">
                <a:latin typeface="Arial" pitchFamily="34" charset="0"/>
              </a:rPr>
              <a:t>-22</a:t>
            </a:r>
            <a:r>
              <a:rPr lang="en-US" altLang="ru-RU" sz="1800" i="1" dirty="0" smtClean="0">
                <a:latin typeface="Arial" pitchFamily="34" charset="0"/>
              </a:rPr>
              <a:t>”</a:t>
            </a:r>
            <a:endParaRPr lang="ru-RU" altLang="ru-RU" sz="1400" i="1" dirty="0">
              <a:solidFill>
                <a:schemeClr val="bg1"/>
              </a:solidFill>
              <a:latin typeface="Arial" pitchFamily="34" charset="0"/>
            </a:endParaRPr>
          </a:p>
        </p:txBody>
      </p:sp>
      <p:grpSp>
        <p:nvGrpSpPr>
          <p:cNvPr id="11" name="Группа 1"/>
          <p:cNvGrpSpPr>
            <a:grpSpLocks/>
          </p:cNvGrpSpPr>
          <p:nvPr/>
        </p:nvGrpSpPr>
        <p:grpSpPr bwMode="auto">
          <a:xfrm>
            <a:off x="0" y="0"/>
            <a:ext cx="9144000" cy="906463"/>
            <a:chOff x="0" y="0"/>
            <a:chExt cx="9144000" cy="907200"/>
          </a:xfrm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9144000" cy="90720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720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3200" dirty="0" err="1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Pushchino</a:t>
              </a:r>
              <a:r>
                <a:rPr lang="en-US" altLang="ru-RU" sz="32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 Radio Astronomy Observatory</a:t>
              </a:r>
              <a:endParaRPr lang="en-US" altLang="ru-RU" sz="32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Calibri" pitchFamily="34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Группа 4"/>
          <p:cNvGrpSpPr>
            <a:grpSpLocks/>
          </p:cNvGrpSpPr>
          <p:nvPr/>
        </p:nvGrpSpPr>
        <p:grpSpPr bwMode="auto">
          <a:xfrm>
            <a:off x="0" y="0"/>
            <a:ext cx="9144000" cy="908050"/>
            <a:chOff x="0" y="0"/>
            <a:chExt cx="9144000" cy="908050"/>
          </a:xfrm>
        </p:grpSpPr>
        <p:sp>
          <p:nvSpPr>
            <p:cNvPr id="18445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2355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40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Sun researches from </a:t>
              </a:r>
              <a:r>
                <a:rPr lang="en-US" altLang="ru-RU" sz="40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space in UV</a:t>
              </a:r>
              <a:endParaRPr lang="en-US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Calibri" pitchFamily="34" charset="0"/>
                <a:cs typeface="+mn-cs"/>
              </a:endParaRPr>
            </a:p>
          </p:txBody>
        </p:sp>
      </p:grpSp>
      <p:grpSp>
        <p:nvGrpSpPr>
          <p:cNvPr id="18435" name="Группа 3"/>
          <p:cNvGrpSpPr>
            <a:grpSpLocks/>
          </p:cNvGrpSpPr>
          <p:nvPr/>
        </p:nvGrpSpPr>
        <p:grpSpPr bwMode="auto">
          <a:xfrm>
            <a:off x="-11113" y="2069901"/>
            <a:ext cx="9121776" cy="3816350"/>
            <a:chOff x="22831" y="1556792"/>
            <a:chExt cx="9121169" cy="3816424"/>
          </a:xfrm>
        </p:grpSpPr>
        <p:graphicFrame>
          <p:nvGraphicFramePr>
            <p:cNvPr id="18442" name="Object 79"/>
            <p:cNvGraphicFramePr>
              <a:graphicFrameLocks noChangeAspect="1"/>
            </p:cNvGraphicFramePr>
            <p:nvPr/>
          </p:nvGraphicFramePr>
          <p:xfrm>
            <a:off x="22831" y="1700808"/>
            <a:ext cx="9121169" cy="360579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93" name="PHOTO-PAINT" r:id="rId3" imgW="6866667" imgH="2714286" progId="CorelPHOTOPAINT.Image.16">
                    <p:embed/>
                  </p:oleObj>
                </mc:Choice>
                <mc:Fallback>
                  <p:oleObj name="PHOTO-PAINT" r:id="rId3" imgW="6866667" imgH="2714286" progId="CorelPHOTOPAINT.Image.16">
                    <p:embed/>
                    <p:pic>
                      <p:nvPicPr>
                        <p:cNvPr id="0" name="Object 7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31" y="1700808"/>
                          <a:ext cx="9121169" cy="360579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" name="Прямоугольник 1"/>
            <p:cNvSpPr/>
            <p:nvPr/>
          </p:nvSpPr>
          <p:spPr>
            <a:xfrm>
              <a:off x="33943" y="4581039"/>
              <a:ext cx="9110057" cy="7921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/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33943" y="1556792"/>
              <a:ext cx="9095770" cy="14446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hangingPunct="0">
                <a:defRPr/>
              </a:pPr>
              <a:endParaRPr lang="ru-RU"/>
            </a:p>
          </p:txBody>
        </p:sp>
      </p:grpSp>
      <p:sp>
        <p:nvSpPr>
          <p:cNvPr id="18436" name="TextBox 9"/>
          <p:cNvSpPr txBox="1">
            <a:spLocks noChangeArrowheads="1"/>
          </p:cNvSpPr>
          <p:nvPr/>
        </p:nvSpPr>
        <p:spPr bwMode="auto">
          <a:xfrm>
            <a:off x="468313" y="5089525"/>
            <a:ext cx="2519362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2200" i="1">
                <a:latin typeface="Optima"/>
                <a:ea typeface="Optima"/>
                <a:cs typeface="Optima"/>
              </a:rPr>
              <a:t>1988</a:t>
            </a:r>
            <a:endParaRPr lang="en-US" altLang="ru-RU" sz="2200" i="1">
              <a:latin typeface="Optima"/>
              <a:ea typeface="Optima"/>
              <a:cs typeface="Optima"/>
            </a:endParaRPr>
          </a:p>
        </p:txBody>
      </p:sp>
      <p:sp>
        <p:nvSpPr>
          <p:cNvPr id="18437" name="TextBox 9"/>
          <p:cNvSpPr txBox="1">
            <a:spLocks noChangeArrowheads="1"/>
          </p:cNvSpPr>
          <p:nvPr/>
        </p:nvSpPr>
        <p:spPr bwMode="auto">
          <a:xfrm>
            <a:off x="3059113" y="5089525"/>
            <a:ext cx="2808287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2200" i="1">
                <a:latin typeface="Optima"/>
                <a:ea typeface="Optima"/>
                <a:cs typeface="Optima"/>
              </a:rPr>
              <a:t>1993</a:t>
            </a:r>
            <a:endParaRPr lang="en-US" altLang="ru-RU" sz="2200" i="1">
              <a:latin typeface="Optima"/>
              <a:ea typeface="Optima"/>
              <a:cs typeface="Optima"/>
            </a:endParaRPr>
          </a:p>
        </p:txBody>
      </p:sp>
      <p:sp>
        <p:nvSpPr>
          <p:cNvPr id="18438" name="TextBox 9"/>
          <p:cNvSpPr txBox="1">
            <a:spLocks noChangeArrowheads="1"/>
          </p:cNvSpPr>
          <p:nvPr/>
        </p:nvSpPr>
        <p:spPr bwMode="auto">
          <a:xfrm>
            <a:off x="5940425" y="5089525"/>
            <a:ext cx="3095625" cy="427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ru-RU" altLang="ru-RU" sz="2200" i="1">
                <a:latin typeface="Optima"/>
                <a:ea typeface="Optima"/>
                <a:cs typeface="Optima"/>
              </a:rPr>
              <a:t>2005</a:t>
            </a:r>
            <a:endParaRPr lang="en-US" altLang="ru-RU" sz="2200" i="1">
              <a:latin typeface="Optima"/>
              <a:ea typeface="Optima"/>
              <a:cs typeface="Optima"/>
            </a:endParaRPr>
          </a:p>
        </p:txBody>
      </p:sp>
      <p:sp>
        <p:nvSpPr>
          <p:cNvPr id="23567" name="TextBox 9"/>
          <p:cNvSpPr txBox="1">
            <a:spLocks noChangeArrowheads="1"/>
          </p:cNvSpPr>
          <p:nvPr/>
        </p:nvSpPr>
        <p:spPr bwMode="auto">
          <a:xfrm>
            <a:off x="395163" y="5448706"/>
            <a:ext cx="8569325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3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altLang="ru-RU" sz="2000" b="1" dirty="0" smtClean="0">
                <a:solidFill>
                  <a:schemeClr val="tx2"/>
                </a:solidFill>
                <a:latin typeface="+mn-lt"/>
                <a:cs typeface="+mn-cs"/>
              </a:rPr>
              <a:t>Planned projects</a:t>
            </a:r>
            <a:r>
              <a:rPr lang="en-US" altLang="ru-RU" sz="2000" b="1" dirty="0">
                <a:solidFill>
                  <a:schemeClr val="tx2"/>
                </a:solidFill>
                <a:latin typeface="+mn-lt"/>
                <a:cs typeface="+mn-cs"/>
              </a:rPr>
              <a:t>:</a:t>
            </a:r>
          </a:p>
          <a:p>
            <a:pPr>
              <a:lnSpc>
                <a:spcPct val="13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altLang="ru-RU" sz="2000" dirty="0" smtClean="0">
                <a:latin typeface="Optima" pitchFamily="34" charset="0"/>
                <a:ea typeface="Optima" pitchFamily="34" charset="0"/>
                <a:cs typeface="Optima" pitchFamily="34" charset="0"/>
              </a:rPr>
              <a:t>2024 </a:t>
            </a:r>
            <a:r>
              <a:rPr lang="en-US" altLang="ru-RU" sz="2000" dirty="0">
                <a:latin typeface="Optima" pitchFamily="34" charset="0"/>
                <a:ea typeface="Optima" pitchFamily="34" charset="0"/>
                <a:cs typeface="Optima" pitchFamily="34" charset="0"/>
              </a:rPr>
              <a:t>– </a:t>
            </a:r>
            <a:r>
              <a:rPr lang="en-US" altLang="ru-RU" sz="2000" dirty="0" err="1">
                <a:latin typeface="Optima" pitchFamily="34" charset="0"/>
                <a:ea typeface="Optima" pitchFamily="34" charset="0"/>
                <a:cs typeface="Optima" pitchFamily="34" charset="0"/>
              </a:rPr>
              <a:t>ARKA</a:t>
            </a:r>
            <a:r>
              <a:rPr lang="en-US" altLang="ru-RU" sz="2000" dirty="0">
                <a:latin typeface="Optima" pitchFamily="34" charset="0"/>
                <a:ea typeface="Optima" pitchFamily="34" charset="0"/>
                <a:cs typeface="Optima" pitchFamily="34" charset="0"/>
              </a:rPr>
              <a:t> solar telescope with a resolution of 0.1 </a:t>
            </a:r>
            <a:r>
              <a:rPr lang="en-US" altLang="ru-RU" sz="2000" dirty="0" err="1">
                <a:latin typeface="Optima" pitchFamily="34" charset="0"/>
                <a:ea typeface="Optima" pitchFamily="34" charset="0"/>
                <a:cs typeface="Optima" pitchFamily="34" charset="0"/>
              </a:rPr>
              <a:t>arcsec</a:t>
            </a:r>
            <a:r>
              <a:rPr lang="en-US" altLang="ru-RU" sz="2000" dirty="0">
                <a:latin typeface="Optima" pitchFamily="34" charset="0"/>
                <a:ea typeface="Optima" pitchFamily="34" charset="0"/>
                <a:cs typeface="Optima" pitchFamily="34" charset="0"/>
              </a:rPr>
              <a:t>.</a:t>
            </a:r>
          </a:p>
          <a:p>
            <a:pPr>
              <a:lnSpc>
                <a:spcPct val="130000"/>
              </a:lnSpc>
              <a:spcBef>
                <a:spcPct val="0"/>
              </a:spcBef>
              <a:buFont typeface="Arial" charset="0"/>
              <a:buNone/>
              <a:defRPr/>
            </a:pPr>
            <a:r>
              <a:rPr lang="en-US" altLang="ru-RU" sz="2000" dirty="0" smtClean="0">
                <a:latin typeface="Optima" pitchFamily="34" charset="0"/>
                <a:ea typeface="Optima" pitchFamily="34" charset="0"/>
                <a:cs typeface="Optima" pitchFamily="34" charset="0"/>
              </a:rPr>
              <a:t>2026 </a:t>
            </a:r>
            <a:r>
              <a:rPr lang="en-US" altLang="ru-RU" sz="2000" dirty="0">
                <a:latin typeface="Optima" pitchFamily="34" charset="0"/>
                <a:ea typeface="Optima" pitchFamily="34" charset="0"/>
                <a:cs typeface="Optima" pitchFamily="34" charset="0"/>
              </a:rPr>
              <a:t>– </a:t>
            </a:r>
            <a:r>
              <a:rPr lang="en-US" altLang="ru-RU" sz="2000" dirty="0" err="1">
                <a:latin typeface="Optima" pitchFamily="34" charset="0"/>
                <a:ea typeface="Optima" pitchFamily="34" charset="0"/>
                <a:cs typeface="Optima" pitchFamily="34" charset="0"/>
              </a:rPr>
              <a:t>INTERHELIOPROBE</a:t>
            </a:r>
            <a:r>
              <a:rPr lang="en-US" altLang="ru-RU" sz="2000" dirty="0">
                <a:latin typeface="Optima" pitchFamily="34" charset="0"/>
                <a:ea typeface="Optima" pitchFamily="34" charset="0"/>
                <a:cs typeface="Optima" pitchFamily="34" charset="0"/>
              </a:rPr>
              <a:t> project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0" y="1778000"/>
            <a:ext cx="9144000" cy="5048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0" hangingPunct="0">
              <a:defRPr/>
            </a:pPr>
            <a:r>
              <a:rPr lang="en-US" sz="2400" b="1" dirty="0">
                <a:solidFill>
                  <a:schemeClr val="tx2"/>
                </a:solidFill>
              </a:rPr>
              <a:t>The line of experiments from 1988 to 2005 </a:t>
            </a:r>
            <a:endParaRPr lang="ru-RU" sz="2400" b="1" dirty="0">
              <a:solidFill>
                <a:schemeClr val="tx2"/>
              </a:solidFill>
            </a:endParaRPr>
          </a:p>
        </p:txBody>
      </p:sp>
      <p:sp>
        <p:nvSpPr>
          <p:cNvPr id="18441" name="TextBox 9"/>
          <p:cNvSpPr txBox="1">
            <a:spLocks noChangeArrowheads="1"/>
          </p:cNvSpPr>
          <p:nvPr/>
        </p:nvSpPr>
        <p:spPr bwMode="auto">
          <a:xfrm>
            <a:off x="0" y="992188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ru-RU" sz="2000" dirty="0">
                <a:latin typeface="Optima"/>
                <a:ea typeface="Optima"/>
                <a:cs typeface="Optima"/>
              </a:rPr>
              <a:t>Laboratory of X-ray astronomy of the Sun provides </a:t>
            </a:r>
            <a:endParaRPr lang="en-US" altLang="ru-RU" sz="2000" dirty="0" smtClean="0">
              <a:latin typeface="Optima"/>
              <a:ea typeface="Optima"/>
              <a:cs typeface="Optima"/>
            </a:endParaRPr>
          </a:p>
          <a:p>
            <a:pPr algn="ctr"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ru-RU" sz="2000" dirty="0" smtClean="0">
                <a:latin typeface="Optima"/>
                <a:ea typeface="Optima"/>
                <a:cs typeface="Optima"/>
              </a:rPr>
              <a:t>solar </a:t>
            </a:r>
            <a:r>
              <a:rPr lang="en-US" altLang="ru-RU" sz="2000" dirty="0">
                <a:latin typeface="Optima"/>
                <a:ea typeface="Optima"/>
                <a:cs typeface="Optima"/>
              </a:rPr>
              <a:t>researches </a:t>
            </a:r>
            <a:r>
              <a:rPr lang="en-US" altLang="ru-RU" sz="2000" dirty="0" smtClean="0">
                <a:latin typeface="Optima"/>
                <a:ea typeface="Optima"/>
                <a:cs typeface="Optima"/>
              </a:rPr>
              <a:t>from </a:t>
            </a:r>
            <a:r>
              <a:rPr lang="en-US" altLang="ru-RU" sz="2000" dirty="0">
                <a:latin typeface="Optima"/>
                <a:ea typeface="Optima"/>
                <a:cs typeface="Optima"/>
              </a:rPr>
              <a:t>space from 1957 (SPUTNIK-2)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9" name="Picture 8" descr="F:\ДОКУМЕНТЫ\РАЗНОЕ\2012\2012_КУРС_ФИЗИКА_СОЛНЦА\Лекция 4\материалы\Images\SDO Gallery\full_frame\AIA20120101_235949_017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2188344"/>
            <a:ext cx="2025650" cy="20240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60" name="Picture 8" descr="F:\ДОКУМЕНТЫ\РАЗНОЕ\2012\2012_КУРС_ФИЗИКА_СОЛНЦА\Лекция 4\материалы\Images\SDO Gallery\full_frame\AIA20120101_235949_017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588" y="2232794"/>
            <a:ext cx="1665287" cy="20240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457450" y="2700834"/>
            <a:ext cx="346075" cy="59213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449634" y="4683040"/>
            <a:ext cx="4770438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828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CCD detectors are the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largest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of detectors ever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used for space solar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missions.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launch is scheduled for 2024.</a:t>
            </a:r>
            <a:endParaRPr lang="ru-RU" altLang="ru-RU" sz="1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063" name="Picture 2" descr="G:\ПРОЕКТЫ\РОСКОСМОС\АРКА\_ДО 2015 ГОДА\Арка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2246410"/>
            <a:ext cx="3438525" cy="1997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трелка вправо 8"/>
          <p:cNvSpPr/>
          <p:nvPr/>
        </p:nvSpPr>
        <p:spPr>
          <a:xfrm>
            <a:off x="2862263" y="2881809"/>
            <a:ext cx="223837" cy="179387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 sz="2400">
              <a:solidFill>
                <a:prstClr val="white"/>
              </a:solidFill>
            </a:endParaRPr>
          </a:p>
        </p:txBody>
      </p:sp>
      <p:pic>
        <p:nvPicPr>
          <p:cNvPr id="45065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688" y="4464050"/>
            <a:ext cx="3465512" cy="2070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066" name="TextBox 10"/>
          <p:cNvSpPr txBox="1">
            <a:spLocks noChangeArrowheads="1"/>
          </p:cNvSpPr>
          <p:nvPr/>
        </p:nvSpPr>
        <p:spPr bwMode="auto">
          <a:xfrm>
            <a:off x="8027988" y="188913"/>
            <a:ext cx="8001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400">
                <a:solidFill>
                  <a:srgbClr val="FFFFFF"/>
                </a:solidFill>
                <a:latin typeface="Times New Roman" pitchFamily="18" charset="0"/>
              </a:rPr>
              <a:t>2024</a:t>
            </a:r>
            <a:endParaRPr lang="ru-RU" altLang="ru-RU" sz="2400">
              <a:solidFill>
                <a:srgbClr val="FFFFFF"/>
              </a:solidFill>
              <a:latin typeface="Times New Roman" pitchFamily="18" charset="0"/>
            </a:endParaRPr>
          </a:p>
        </p:txBody>
      </p:sp>
      <p:sp>
        <p:nvSpPr>
          <p:cNvPr id="18443" name="TextBox 8"/>
          <p:cNvSpPr txBox="1">
            <a:spLocks noChangeArrowheads="1"/>
          </p:cNvSpPr>
          <p:nvPr/>
        </p:nvSpPr>
        <p:spPr bwMode="auto">
          <a:xfrm>
            <a:off x="185738" y="1065510"/>
            <a:ext cx="86423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268288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just" eaLnBrk="1" hangingPunct="1">
              <a:defRPr/>
            </a:pP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The ARKA experiment is the shooting from a small spacecraft of the </a:t>
            </a:r>
            <a:r>
              <a:rPr lang="en-US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solar </a:t>
            </a:r>
            <a:r>
              <a:rPr lang="en-US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corona and a transition layer with the highest spatial resolution ever obtained during cosmic solar experiments: 75 km per pixel. </a:t>
            </a:r>
            <a:endParaRPr lang="ru-RU" alt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Группа 4"/>
          <p:cNvGrpSpPr>
            <a:grpSpLocks/>
          </p:cNvGrpSpPr>
          <p:nvPr/>
        </p:nvGrpSpPr>
        <p:grpSpPr bwMode="auto">
          <a:xfrm>
            <a:off x="0" y="0"/>
            <a:ext cx="9144000" cy="908050"/>
            <a:chOff x="0" y="0"/>
            <a:chExt cx="9144000" cy="908050"/>
          </a:xfrm>
        </p:grpSpPr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1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40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ARKA</a:t>
              </a:r>
              <a:endParaRPr lang="en-US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Calibri" pitchFamily="34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33790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530" name="Группа 1"/>
          <p:cNvGrpSpPr>
            <a:grpSpLocks/>
          </p:cNvGrpSpPr>
          <p:nvPr/>
        </p:nvGrpSpPr>
        <p:grpSpPr bwMode="auto">
          <a:xfrm>
            <a:off x="0" y="0"/>
            <a:ext cx="9144000" cy="906463"/>
            <a:chOff x="0" y="0"/>
            <a:chExt cx="9144000" cy="907200"/>
          </a:xfrm>
        </p:grpSpPr>
        <p:sp>
          <p:nvSpPr>
            <p:cNvPr id="22537" name="Rectangle 7"/>
            <p:cNvSpPr>
              <a:spLocks noChangeArrowheads="1"/>
            </p:cNvSpPr>
            <p:nvPr/>
          </p:nvSpPr>
          <p:spPr bwMode="auto">
            <a:xfrm>
              <a:off x="0" y="0"/>
              <a:ext cx="9144000" cy="90720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4800">
                <a:latin typeface="Arial" pitchFamily="34" charset="0"/>
              </a:endParaRPr>
            </a:p>
          </p:txBody>
        </p:sp>
        <p:sp>
          <p:nvSpPr>
            <p:cNvPr id="28676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720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34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Laboratory of high-temperature superconductivity</a:t>
              </a:r>
            </a:p>
          </p:txBody>
        </p:sp>
      </p:grpSp>
      <p:sp>
        <p:nvSpPr>
          <p:cNvPr id="22531" name="TextBox 9"/>
          <p:cNvSpPr txBox="1">
            <a:spLocks noChangeArrowheads="1"/>
          </p:cNvSpPr>
          <p:nvPr/>
        </p:nvSpPr>
        <p:spPr bwMode="auto">
          <a:xfrm>
            <a:off x="1317330" y="1630273"/>
            <a:ext cx="453707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ru-RU" sz="1800" dirty="0">
                <a:latin typeface="Optima"/>
                <a:ea typeface="Optima"/>
                <a:cs typeface="Optima"/>
              </a:rPr>
              <a:t>The HTSC compounds </a:t>
            </a:r>
            <a:r>
              <a:rPr lang="ru-RU" altLang="ru-RU" sz="1800" dirty="0" err="1">
                <a:latin typeface="Optima"/>
                <a:ea typeface="Optima"/>
                <a:cs typeface="Optima"/>
              </a:rPr>
              <a:t>GdFeAsO</a:t>
            </a:r>
            <a:r>
              <a:rPr lang="ru-RU" altLang="ru-RU" sz="1800" dirty="0">
                <a:latin typeface="Optima"/>
                <a:ea typeface="Optima"/>
                <a:cs typeface="Optima"/>
              </a:rPr>
              <a:t>(F), </a:t>
            </a:r>
            <a:r>
              <a:rPr lang="ru-RU" altLang="ru-RU" sz="1800" dirty="0" err="1">
                <a:latin typeface="Optima"/>
                <a:ea typeface="Optima"/>
                <a:cs typeface="Optima"/>
              </a:rPr>
              <a:t>DyFeAsO</a:t>
            </a:r>
            <a:r>
              <a:rPr lang="ru-RU" altLang="ru-RU" sz="1800" dirty="0">
                <a:latin typeface="Optima"/>
                <a:ea typeface="Optima"/>
                <a:cs typeface="Optima"/>
              </a:rPr>
              <a:t>(F) </a:t>
            </a:r>
            <a:r>
              <a:rPr lang="en-US" altLang="ru-RU" sz="1800" dirty="0">
                <a:latin typeface="Optima"/>
                <a:ea typeface="Optima"/>
                <a:cs typeface="Optima"/>
              </a:rPr>
              <a:t>with critical fields</a:t>
            </a:r>
            <a:r>
              <a:rPr lang="ru-RU" altLang="ru-RU" sz="1800" dirty="0">
                <a:latin typeface="Optima"/>
                <a:ea typeface="Optima"/>
                <a:cs typeface="Optima"/>
              </a:rPr>
              <a:t> </a:t>
            </a:r>
            <a:r>
              <a:rPr lang="en-US" altLang="ru-RU" sz="1800" dirty="0">
                <a:latin typeface="Optima"/>
                <a:ea typeface="Optima"/>
                <a:cs typeface="Optima"/>
              </a:rPr>
              <a:t>value </a:t>
            </a:r>
            <a:r>
              <a:rPr lang="ru-RU" altLang="ru-RU" sz="1800" dirty="0">
                <a:latin typeface="Optima"/>
                <a:ea typeface="Optima"/>
                <a:cs typeface="Optima"/>
              </a:rPr>
              <a:t/>
            </a:r>
            <a:br>
              <a:rPr lang="ru-RU" altLang="ru-RU" sz="1800" dirty="0">
                <a:latin typeface="Optima"/>
                <a:ea typeface="Optima"/>
                <a:cs typeface="Optima"/>
              </a:rPr>
            </a:br>
            <a:r>
              <a:rPr lang="en-US" altLang="ru-RU" sz="1800" dirty="0" smtClean="0">
                <a:latin typeface="Optima"/>
                <a:ea typeface="Optima"/>
                <a:cs typeface="Optima"/>
              </a:rPr>
              <a:t>more than</a:t>
            </a:r>
            <a:r>
              <a:rPr lang="ru-RU" altLang="ru-RU" sz="1800" dirty="0" smtClean="0">
                <a:latin typeface="Optima"/>
                <a:ea typeface="Optima"/>
                <a:cs typeface="Optima"/>
              </a:rPr>
              <a:t> </a:t>
            </a:r>
            <a:r>
              <a:rPr lang="ru-RU" altLang="ru-RU" sz="1800" dirty="0">
                <a:latin typeface="Optima"/>
                <a:ea typeface="Optima"/>
                <a:cs typeface="Optima"/>
              </a:rPr>
              <a:t>100 </a:t>
            </a:r>
            <a:r>
              <a:rPr lang="en-US" altLang="ru-RU" sz="1800" dirty="0">
                <a:latin typeface="Optima"/>
                <a:ea typeface="Optima"/>
                <a:cs typeface="Optima"/>
              </a:rPr>
              <a:t>T were synthesized </a:t>
            </a:r>
            <a:r>
              <a:rPr lang="en-US" altLang="ru-RU" sz="1800" dirty="0" smtClean="0">
                <a:latin typeface="Optima"/>
                <a:ea typeface="Optima"/>
                <a:cs typeface="Optima"/>
              </a:rPr>
              <a:t/>
            </a:r>
            <a:br>
              <a:rPr lang="en-US" altLang="ru-RU" sz="1800" dirty="0" smtClean="0">
                <a:latin typeface="Optima"/>
                <a:ea typeface="Optima"/>
                <a:cs typeface="Optima"/>
              </a:rPr>
            </a:br>
            <a:r>
              <a:rPr lang="en-US" altLang="ru-RU" sz="1800" dirty="0" smtClean="0">
                <a:latin typeface="Optima"/>
                <a:ea typeface="Optima"/>
                <a:cs typeface="Optima"/>
              </a:rPr>
              <a:t>for </a:t>
            </a:r>
            <a:r>
              <a:rPr lang="en-US" altLang="ru-RU" sz="1800" dirty="0">
                <a:latin typeface="Optima"/>
                <a:ea typeface="Optima"/>
                <a:cs typeface="Optima"/>
              </a:rPr>
              <a:t>the first time</a:t>
            </a:r>
            <a:endParaRPr lang="ru-RU" altLang="ru-RU" sz="1800" dirty="0">
              <a:latin typeface="Optima"/>
              <a:ea typeface="Optima"/>
              <a:cs typeface="Optima"/>
            </a:endParaRPr>
          </a:p>
        </p:txBody>
      </p:sp>
      <p:pic>
        <p:nvPicPr>
          <p:cNvPr id="22532" name="Picture 1" descr="image1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068638"/>
            <a:ext cx="2951163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Box 9"/>
          <p:cNvSpPr txBox="1">
            <a:spLocks noChangeArrowheads="1"/>
          </p:cNvSpPr>
          <p:nvPr/>
        </p:nvSpPr>
        <p:spPr bwMode="auto">
          <a:xfrm>
            <a:off x="539552" y="3792537"/>
            <a:ext cx="4176712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1800" dirty="0">
                <a:latin typeface="Optima"/>
                <a:ea typeface="Optima"/>
                <a:cs typeface="Optima"/>
              </a:rPr>
              <a:t>For the first time in Russia, </a:t>
            </a:r>
            <a:r>
              <a:rPr lang="en-US" altLang="ru-RU" sz="1800" dirty="0" smtClean="0">
                <a:latin typeface="Optima"/>
                <a:ea typeface="Optima"/>
                <a:cs typeface="Optima"/>
              </a:rPr>
              <a:t>the </a:t>
            </a:r>
            <a:r>
              <a:rPr lang="en-US" altLang="ru-RU" sz="1800" dirty="0">
                <a:latin typeface="Optima"/>
                <a:ea typeface="Optima"/>
                <a:cs typeface="Optima"/>
              </a:rPr>
              <a:t>crystals of new HTSC compounds based </a:t>
            </a:r>
            <a:r>
              <a:rPr lang="en-US" altLang="ru-RU" sz="1800" dirty="0" smtClean="0">
                <a:latin typeface="Optima"/>
                <a:ea typeface="Optima"/>
                <a:cs typeface="Optima"/>
              </a:rPr>
              <a:t/>
            </a:r>
            <a:br>
              <a:rPr lang="en-US" altLang="ru-RU" sz="1800" dirty="0" smtClean="0">
                <a:latin typeface="Optima"/>
                <a:ea typeface="Optima"/>
                <a:cs typeface="Optima"/>
              </a:rPr>
            </a:br>
            <a:r>
              <a:rPr lang="en-US" altLang="ru-RU" sz="1800" dirty="0" smtClean="0">
                <a:latin typeface="Optima"/>
                <a:ea typeface="Optima"/>
                <a:cs typeface="Optima"/>
              </a:rPr>
              <a:t>on iron </a:t>
            </a:r>
            <a:r>
              <a:rPr lang="en-US" altLang="ru-RU" sz="1800" dirty="0">
                <a:latin typeface="Optima"/>
                <a:ea typeface="Optima"/>
                <a:cs typeface="Optima"/>
              </a:rPr>
              <a:t>were successfully created</a:t>
            </a:r>
          </a:p>
        </p:txBody>
      </p:sp>
      <p:sp>
        <p:nvSpPr>
          <p:cNvPr id="22534" name="TextBox 9"/>
          <p:cNvSpPr txBox="1">
            <a:spLocks noChangeArrowheads="1"/>
          </p:cNvSpPr>
          <p:nvPr/>
        </p:nvSpPr>
        <p:spPr bwMode="auto">
          <a:xfrm>
            <a:off x="1069909" y="5619749"/>
            <a:ext cx="381635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en-US" altLang="ru-RU" sz="1800" dirty="0">
                <a:latin typeface="Optima"/>
                <a:ea typeface="Optima"/>
                <a:cs typeface="Optima"/>
              </a:rPr>
              <a:t>Samples of the wires on the basis of </a:t>
            </a:r>
            <a:r>
              <a:rPr lang="en-US" altLang="ru-RU" sz="1800" dirty="0" err="1">
                <a:latin typeface="Optima"/>
                <a:ea typeface="Optima"/>
                <a:cs typeface="Optima"/>
              </a:rPr>
              <a:t>FeSe</a:t>
            </a:r>
            <a:r>
              <a:rPr lang="en-US" altLang="ru-RU" sz="1800" dirty="0">
                <a:latin typeface="Optima"/>
                <a:ea typeface="Optima"/>
                <a:cs typeface="Optima"/>
              </a:rPr>
              <a:t> with steel cover are made</a:t>
            </a:r>
          </a:p>
        </p:txBody>
      </p:sp>
      <p:pic>
        <p:nvPicPr>
          <p:cNvPr id="22535" name="Picture 3" descr="D:\E\Talks\2013\Уч. совет 24.06-ЦКП\провод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5300663"/>
            <a:ext cx="3419475" cy="128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2" descr="image1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1052513"/>
            <a:ext cx="2952750" cy="235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4" name="Группа 1"/>
          <p:cNvGrpSpPr>
            <a:grpSpLocks/>
          </p:cNvGrpSpPr>
          <p:nvPr/>
        </p:nvGrpSpPr>
        <p:grpSpPr bwMode="auto">
          <a:xfrm>
            <a:off x="0" y="0"/>
            <a:ext cx="9144000" cy="908050"/>
            <a:chOff x="0" y="0"/>
            <a:chExt cx="9144000" cy="908050"/>
          </a:xfrm>
        </p:grpSpPr>
        <p:sp>
          <p:nvSpPr>
            <p:cNvPr id="2356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3174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36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Laser </a:t>
              </a:r>
              <a:r>
                <a:rPr lang="en-US" altLang="ru-RU" sz="36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cooling, time and frequency standards</a:t>
              </a:r>
              <a:endParaRPr lang="en-US" altLang="ru-RU" sz="36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Calibri" pitchFamily="34" charset="0"/>
                <a:cs typeface="+mn-cs"/>
              </a:endParaRPr>
            </a:p>
          </p:txBody>
        </p:sp>
      </p:grpSp>
      <p:graphicFrame>
        <p:nvGraphicFramePr>
          <p:cNvPr id="23555" name="Object 13"/>
          <p:cNvGraphicFramePr>
            <a:graphicFrameLocks noChangeAspect="1"/>
          </p:cNvGraphicFramePr>
          <p:nvPr/>
        </p:nvGraphicFramePr>
        <p:xfrm>
          <a:off x="323850" y="3917950"/>
          <a:ext cx="4016375" cy="182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09" name="PHOTO-PAINT" r:id="rId4" imgW="7085714" imgH="2450794" progId="CorelPHOTOPAINT.Image.16">
                  <p:embed/>
                </p:oleObj>
              </mc:Choice>
              <mc:Fallback>
                <p:oleObj name="PHOTO-PAINT" r:id="rId4" imgW="7085714" imgH="2450794" progId="CorelPHOTOPAINT.Image.16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3917950"/>
                        <a:ext cx="4016375" cy="1827213"/>
                      </a:xfrm>
                      <a:prstGeom prst="rect">
                        <a:avLst/>
                      </a:prstGeom>
                      <a:noFill/>
                      <a:ln w="9525" cap="rnd">
                        <a:solidFill>
                          <a:schemeClr val="bg1"/>
                        </a:solidFill>
                        <a:bevel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3556" name="Группа 3"/>
          <p:cNvGrpSpPr>
            <a:grpSpLocks/>
          </p:cNvGrpSpPr>
          <p:nvPr/>
        </p:nvGrpSpPr>
        <p:grpSpPr bwMode="auto">
          <a:xfrm>
            <a:off x="107950" y="1036638"/>
            <a:ext cx="8928100" cy="2320925"/>
            <a:chOff x="107504" y="980728"/>
            <a:chExt cx="8928992" cy="2320930"/>
          </a:xfrm>
        </p:grpSpPr>
        <p:pic>
          <p:nvPicPr>
            <p:cNvPr id="23559" name="Picture 11" descr="fly_out 90 мкК_modified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980728"/>
              <a:ext cx="8928992" cy="23209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560" name="TextBox 9"/>
            <p:cNvSpPr txBox="1">
              <a:spLocks noChangeArrowheads="1"/>
            </p:cNvSpPr>
            <p:nvPr/>
          </p:nvSpPr>
          <p:spPr bwMode="auto">
            <a:xfrm>
              <a:off x="107505" y="2852936"/>
              <a:ext cx="4104456" cy="427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285750" indent="-285750"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 typeface="Arial" pitchFamily="34" charset="0"/>
                <a:buNone/>
              </a:pPr>
              <a:r>
                <a:rPr lang="en-US" altLang="ru-RU" sz="2200" i="1" dirty="0">
                  <a:solidFill>
                    <a:schemeClr val="bg1"/>
                  </a:solidFill>
                  <a:latin typeface="Optima"/>
                  <a:ea typeface="Optima"/>
                  <a:cs typeface="Optima"/>
                </a:rPr>
                <a:t> </a:t>
              </a:r>
              <a:r>
                <a:rPr lang="en-US" altLang="ru-RU" sz="2200" i="1" dirty="0" smtClean="0">
                  <a:solidFill>
                    <a:schemeClr val="bg1"/>
                  </a:solidFill>
                  <a:latin typeface="Optima"/>
                  <a:ea typeface="Optima"/>
                  <a:cs typeface="Optima"/>
                </a:rPr>
                <a:t>Laser </a:t>
              </a:r>
              <a:r>
                <a:rPr lang="en-US" altLang="ru-RU" sz="2200" i="1" dirty="0">
                  <a:solidFill>
                    <a:schemeClr val="bg1"/>
                  </a:solidFill>
                  <a:latin typeface="Optima"/>
                  <a:ea typeface="Optima"/>
                  <a:cs typeface="Optima"/>
                </a:rPr>
                <a:t>cooled atoms of thulium</a:t>
              </a:r>
            </a:p>
          </p:txBody>
        </p:sp>
      </p:grpSp>
      <p:sp>
        <p:nvSpPr>
          <p:cNvPr id="23557" name="TextBox 9"/>
          <p:cNvSpPr txBox="1">
            <a:spLocks noChangeArrowheads="1"/>
          </p:cNvSpPr>
          <p:nvPr/>
        </p:nvSpPr>
        <p:spPr bwMode="auto">
          <a:xfrm>
            <a:off x="4500563" y="3702050"/>
            <a:ext cx="446405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ts val="1200"/>
              </a:spcAft>
              <a:buFont typeface="Arial" pitchFamily="34" charset="0"/>
              <a:buNone/>
            </a:pPr>
            <a:r>
              <a:rPr lang="en-US" altLang="ru-RU" sz="2200" dirty="0">
                <a:latin typeface="Optima"/>
                <a:ea typeface="Optima"/>
                <a:cs typeface="Optima"/>
              </a:rPr>
              <a:t>The world's first laser cooling of thulium atoms was demonstrated.</a:t>
            </a:r>
          </a:p>
          <a:p>
            <a:pPr eaLnBrk="1" hangingPunct="1">
              <a:lnSpc>
                <a:spcPct val="130000"/>
              </a:lnSpc>
              <a:spcBef>
                <a:spcPct val="0"/>
              </a:spcBef>
              <a:buFont typeface="Arial" pitchFamily="34" charset="0"/>
              <a:buNone/>
            </a:pPr>
            <a:r>
              <a:rPr lang="en-US" altLang="ru-RU" sz="2200" dirty="0">
                <a:latin typeface="Optima"/>
                <a:ea typeface="Optima"/>
                <a:cs typeface="Optima"/>
              </a:rPr>
              <a:t>The thulium spectrum has a candidate for a stable clock transition</a:t>
            </a:r>
            <a:endParaRPr lang="ru-RU" altLang="ru-RU" sz="2200" dirty="0">
              <a:latin typeface="Optima"/>
              <a:ea typeface="Optima"/>
              <a:cs typeface="Optima"/>
            </a:endParaRPr>
          </a:p>
        </p:txBody>
      </p:sp>
      <p:sp>
        <p:nvSpPr>
          <p:cNvPr id="31754" name="TextBox 9"/>
          <p:cNvSpPr txBox="1">
            <a:spLocks noChangeArrowheads="1"/>
          </p:cNvSpPr>
          <p:nvPr/>
        </p:nvSpPr>
        <p:spPr bwMode="auto">
          <a:xfrm>
            <a:off x="0" y="6237312"/>
            <a:ext cx="9144000" cy="461665"/>
          </a:xfrm>
          <a:prstGeom prst="rect">
            <a:avLst/>
          </a:prstGeom>
          <a:noFill/>
          <a:ln w="38100" cmpd="dbl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 typeface="Arial" charset="0"/>
              <a:buNone/>
              <a:defRPr/>
            </a:pPr>
            <a:r>
              <a:rPr lang="en-US" altLang="ru-RU" sz="2400" b="1" i="1" dirty="0">
                <a:ln w="635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reflection blurRad="6350" stA="50000" endA="300" endPos="50000" dist="29997" dir="5400000" sy="-100000" algn="bl" rotWithShape="0"/>
                </a:effectLst>
                <a:latin typeface="Optima" pitchFamily="34" charset="0"/>
                <a:ea typeface="Optima" pitchFamily="34" charset="0"/>
                <a:cs typeface="Optima" pitchFamily="34" charset="0"/>
              </a:rPr>
              <a:t>Promising element for the new </a:t>
            </a:r>
            <a:r>
              <a:rPr lang="en-US" altLang="ru-RU" sz="2400" b="1" i="1" dirty="0" smtClean="0">
                <a:ln w="635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reflection blurRad="6350" stA="50000" endA="300" endPos="50000" dist="29997" dir="5400000" sy="-100000" algn="bl" rotWithShape="0"/>
                </a:effectLst>
                <a:latin typeface="Optima" pitchFamily="34" charset="0"/>
                <a:ea typeface="Optima" pitchFamily="34" charset="0"/>
                <a:cs typeface="Optima" pitchFamily="34" charset="0"/>
              </a:rPr>
              <a:t>generation</a:t>
            </a:r>
            <a:r>
              <a:rPr lang="ru-RU" altLang="ru-RU" sz="2400" b="1" i="1" dirty="0" smtClean="0">
                <a:ln w="635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reflection blurRad="6350" stA="50000" endA="300" endPos="50000" dist="29997" dir="5400000" sy="-100000" algn="bl" rotWithShape="0"/>
                </a:effectLst>
                <a:latin typeface="Optima" pitchFamily="34" charset="0"/>
                <a:ea typeface="Optima" pitchFamily="34" charset="0"/>
                <a:cs typeface="Optima" pitchFamily="34" charset="0"/>
              </a:rPr>
              <a:t> </a:t>
            </a:r>
            <a:r>
              <a:rPr lang="en-US" altLang="ru-RU" sz="2400" b="1" i="1" dirty="0" smtClean="0">
                <a:ln w="635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reflection blurRad="6350" stA="50000" endA="300" endPos="50000" dist="29997" dir="5400000" sy="-100000" algn="bl" rotWithShape="0"/>
                </a:effectLst>
                <a:latin typeface="Optima" pitchFamily="34" charset="0"/>
                <a:ea typeface="Optima" pitchFamily="34" charset="0"/>
                <a:cs typeface="Optima" pitchFamily="34" charset="0"/>
              </a:rPr>
              <a:t>of </a:t>
            </a:r>
            <a:r>
              <a:rPr lang="en-US" altLang="ru-RU" sz="2400" b="1" i="1" dirty="0">
                <a:ln w="6350">
                  <a:solidFill>
                    <a:schemeClr val="accent6">
                      <a:lumMod val="60000"/>
                      <a:lumOff val="40000"/>
                    </a:schemeClr>
                  </a:solidFill>
                  <a:prstDash val="solid"/>
                </a:ln>
                <a:effectLst>
                  <a:reflection blurRad="6350" stA="50000" endA="300" endPos="50000" dist="29997" dir="5400000" sy="-100000" algn="bl" rotWithShape="0"/>
                </a:effectLst>
                <a:latin typeface="Optima" pitchFamily="34" charset="0"/>
                <a:ea typeface="Optima" pitchFamily="34" charset="0"/>
                <a:cs typeface="Optima" pitchFamily="34" charset="0"/>
              </a:rPr>
              <a:t>optical clocks</a:t>
            </a:r>
            <a:endParaRPr lang="ru-RU" altLang="ru-RU" sz="2400" b="1" i="1" dirty="0">
              <a:ln w="6350">
                <a:solidFill>
                  <a:schemeClr val="accent6">
                    <a:lumMod val="60000"/>
                    <a:lumOff val="40000"/>
                  </a:schemeClr>
                </a:solidFill>
                <a:prstDash val="solid"/>
              </a:ln>
              <a:effectLst>
                <a:reflection blurRad="6350" stA="50000" endA="300" endPos="50000" dist="29997" dir="5400000" sy="-100000" algn="bl" rotWithShape="0"/>
              </a:effectLst>
              <a:latin typeface="Optima" pitchFamily="34" charset="0"/>
              <a:ea typeface="Optima" pitchFamily="34" charset="0"/>
              <a:cs typeface="Opti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Рисунок 3" descr="Миуссы-1.ti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7"/>
          <a:stretch/>
        </p:blipFill>
        <p:spPr bwMode="auto">
          <a:xfrm>
            <a:off x="4499992" y="2865150"/>
            <a:ext cx="4457724" cy="3613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Рисунок 4" descr="СИВавилов на обложку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2310486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2484438" y="1268413"/>
            <a:ext cx="10795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90700" indent="-17907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latin typeface="Arial" pitchFamily="34" charset="0"/>
              </a:rPr>
              <a:t>1934,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ru-RU" sz="1800" b="1">
                <a:latin typeface="Arial" pitchFamily="34" charset="0"/>
              </a:rPr>
              <a:t>April </a:t>
            </a:r>
            <a:r>
              <a:rPr lang="ru-RU" altLang="ru-RU" sz="1800" b="1">
                <a:latin typeface="Arial" pitchFamily="34" charset="0"/>
              </a:rPr>
              <a:t>28</a:t>
            </a:r>
            <a:endParaRPr lang="ru-RU" altLang="ru-RU" sz="1800">
              <a:latin typeface="Arial" pitchFamily="34" charset="0"/>
            </a:endParaRPr>
          </a:p>
        </p:txBody>
      </p:sp>
      <p:sp>
        <p:nvSpPr>
          <p:cNvPr id="4101" name="TextBox 1"/>
          <p:cNvSpPr txBox="1">
            <a:spLocks noChangeArrowheads="1"/>
          </p:cNvSpPr>
          <p:nvPr/>
        </p:nvSpPr>
        <p:spPr bwMode="auto">
          <a:xfrm>
            <a:off x="4572000" y="6394133"/>
            <a:ext cx="43211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altLang="ru-RU" sz="1600" i="1"/>
              <a:t>The LPI’s first building in Moscow</a:t>
            </a:r>
            <a:endParaRPr lang="ru-RU" altLang="ru-RU" sz="1600" i="1"/>
          </a:p>
        </p:txBody>
      </p:sp>
      <p:sp>
        <p:nvSpPr>
          <p:cNvPr id="4102" name="TextBox 7"/>
          <p:cNvSpPr txBox="1">
            <a:spLocks noChangeArrowheads="1"/>
          </p:cNvSpPr>
          <p:nvPr/>
        </p:nvSpPr>
        <p:spPr bwMode="auto">
          <a:xfrm>
            <a:off x="179388" y="4149080"/>
            <a:ext cx="2447925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altLang="ru-RU" sz="1600" i="1" dirty="0"/>
              <a:t>Sergey </a:t>
            </a:r>
            <a:r>
              <a:rPr lang="en-US" altLang="ru-RU" sz="1600" i="1" dirty="0" err="1"/>
              <a:t>Vavilov</a:t>
            </a:r>
            <a:r>
              <a:rPr lang="ru-RU" altLang="ru-RU" sz="1600" i="1" dirty="0"/>
              <a:t> – </a:t>
            </a:r>
          </a:p>
          <a:p>
            <a:pPr algn="ctr">
              <a:buFont typeface="Arial" pitchFamily="34" charset="0"/>
              <a:buNone/>
            </a:pPr>
            <a:r>
              <a:rPr lang="en-US" altLang="ru-RU" sz="1600" i="1" dirty="0"/>
              <a:t>t</a:t>
            </a:r>
            <a:r>
              <a:rPr lang="en-US" altLang="ru-RU" sz="1600" i="1" dirty="0" smtClean="0"/>
              <a:t>he first </a:t>
            </a:r>
            <a:r>
              <a:rPr lang="en-US" altLang="ru-RU" sz="1600" i="1" dirty="0"/>
              <a:t>director of LPI</a:t>
            </a:r>
            <a:endParaRPr lang="ru-RU" altLang="ru-RU" sz="1600" i="1" dirty="0"/>
          </a:p>
        </p:txBody>
      </p:sp>
      <p:grpSp>
        <p:nvGrpSpPr>
          <p:cNvPr id="4103" name="Группа 6"/>
          <p:cNvGrpSpPr>
            <a:grpSpLocks/>
          </p:cNvGrpSpPr>
          <p:nvPr/>
        </p:nvGrpSpPr>
        <p:grpSpPr bwMode="auto">
          <a:xfrm>
            <a:off x="0" y="0"/>
            <a:ext cx="9144000" cy="908050"/>
            <a:chOff x="0" y="0"/>
            <a:chExt cx="9144000" cy="908720"/>
          </a:xfrm>
        </p:grpSpPr>
        <p:sp>
          <p:nvSpPr>
            <p:cNvPr id="4107" name="Rectangle 2"/>
            <p:cNvSpPr>
              <a:spLocks noChangeArrowheads="1"/>
            </p:cNvSpPr>
            <p:nvPr/>
          </p:nvSpPr>
          <p:spPr bwMode="auto">
            <a:xfrm>
              <a:off x="0" y="670"/>
              <a:ext cx="9144000" cy="90805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9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872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40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Today’s </a:t>
              </a:r>
              <a:r>
                <a:rPr lang="en-US" altLang="ru-RU" sz="40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LPI foundation</a:t>
              </a:r>
              <a:endParaRPr lang="en-US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Calibri" pitchFamily="34" charset="0"/>
                <a:cs typeface="+mn-cs"/>
              </a:endParaRPr>
            </a:p>
          </p:txBody>
        </p:sp>
      </p:grpSp>
      <p:sp>
        <p:nvSpPr>
          <p:cNvPr id="4104" name="Прямоугольник 2"/>
          <p:cNvSpPr>
            <a:spLocks noChangeArrowheads="1"/>
          </p:cNvSpPr>
          <p:nvPr/>
        </p:nvSpPr>
        <p:spPr bwMode="auto">
          <a:xfrm>
            <a:off x="3708400" y="1268413"/>
            <a:ext cx="532765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1800" dirty="0"/>
              <a:t>Resolution of the Academy of Sciences </a:t>
            </a:r>
            <a:r>
              <a:rPr lang="ru-RU" altLang="ru-RU" sz="1800" dirty="0" smtClean="0"/>
              <a:t/>
            </a:r>
            <a:br>
              <a:rPr lang="ru-RU" altLang="ru-RU" sz="1800" dirty="0" smtClean="0"/>
            </a:br>
            <a:r>
              <a:rPr lang="en-US" altLang="ru-RU" sz="1800" dirty="0" smtClean="0"/>
              <a:t>of the </a:t>
            </a:r>
            <a:r>
              <a:rPr lang="en-US" altLang="ru-RU" sz="1800" dirty="0"/>
              <a:t>USSR to divide the united </a:t>
            </a:r>
            <a:r>
              <a:rPr lang="en-US" altLang="ru-RU" sz="1800" dirty="0" smtClean="0"/>
              <a:t>Institute </a:t>
            </a:r>
            <a:r>
              <a:rPr lang="ru-RU" altLang="ru-RU" sz="1800" dirty="0" smtClean="0"/>
              <a:t/>
            </a:r>
            <a:br>
              <a:rPr lang="ru-RU" altLang="ru-RU" sz="1800" dirty="0" smtClean="0"/>
            </a:br>
            <a:r>
              <a:rPr lang="en-US" altLang="ru-RU" sz="1800" dirty="0" smtClean="0"/>
              <a:t>of </a:t>
            </a:r>
            <a:r>
              <a:rPr lang="en-US" altLang="ru-RU" sz="1800" dirty="0"/>
              <a:t>Physics and Mathematics into two parts: Institute of Physics and Institute of Mathematics</a:t>
            </a:r>
          </a:p>
        </p:txBody>
      </p:sp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95250" y="5157788"/>
            <a:ext cx="15843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1790700" indent="-1790700" algn="ctr">
              <a:spcBef>
                <a:spcPct val="0"/>
              </a:spcBef>
              <a:buFontTx/>
              <a:buNone/>
              <a:defRPr/>
            </a:pPr>
            <a:r>
              <a:rPr lang="en-US" altLang="ru-RU" sz="1800" b="1" dirty="0" smtClean="0">
                <a:latin typeface="Arial" charset="0"/>
                <a:cs typeface="+mn-cs"/>
              </a:rPr>
              <a:t>1934</a:t>
            </a:r>
            <a:r>
              <a:rPr lang="en-US" altLang="ru-RU" sz="1800" b="1" dirty="0">
                <a:latin typeface="Arial" charset="0"/>
                <a:cs typeface="+mn-cs"/>
              </a:rPr>
              <a:t>, </a:t>
            </a:r>
            <a:endParaRPr lang="en-US" altLang="ru-RU" sz="1800" b="1" dirty="0" smtClean="0">
              <a:latin typeface="Arial" charset="0"/>
              <a:cs typeface="+mn-cs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ru-RU" sz="1800" b="1" dirty="0">
                <a:latin typeface="Arial" panose="020B0604020202020204" pitchFamily="34" charset="0"/>
                <a:cs typeface="+mn-cs"/>
              </a:rPr>
              <a:t>midsummer</a:t>
            </a:r>
            <a:endParaRPr lang="ru-RU" altLang="ru-RU" sz="1800" dirty="0" smtClean="0">
              <a:latin typeface="Arial" charset="0"/>
              <a:cs typeface="+mn-cs"/>
            </a:endParaRPr>
          </a:p>
        </p:txBody>
      </p:sp>
      <p:sp>
        <p:nvSpPr>
          <p:cNvPr id="4106" name="Прямоугольник 3"/>
          <p:cNvSpPr>
            <a:spLocks noChangeArrowheads="1"/>
          </p:cNvSpPr>
          <p:nvPr/>
        </p:nvSpPr>
        <p:spPr bwMode="auto">
          <a:xfrm>
            <a:off x="1835150" y="5157788"/>
            <a:ext cx="2520950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ru-RU" sz="1800" dirty="0"/>
              <a:t>C</a:t>
            </a:r>
            <a:r>
              <a:rPr lang="en-US" altLang="ru-RU" sz="1800" dirty="0" smtClean="0"/>
              <a:t>hanging </a:t>
            </a:r>
            <a:r>
              <a:rPr lang="en-US" altLang="ru-RU" sz="1800" dirty="0"/>
              <a:t>of LPI from Leningrad (S-</a:t>
            </a:r>
            <a:r>
              <a:rPr lang="en-US" altLang="ru-RU" sz="1800" dirty="0" err="1"/>
              <a:t>Pb</a:t>
            </a:r>
            <a:r>
              <a:rPr lang="en-US" altLang="ru-RU" sz="1800" dirty="0"/>
              <a:t>.) </a:t>
            </a:r>
            <a:br>
              <a:rPr lang="en-US" altLang="ru-RU" sz="1800" dirty="0"/>
            </a:br>
            <a:r>
              <a:rPr lang="en-US" altLang="ru-RU" sz="1800" dirty="0"/>
              <a:t>to Moscow</a:t>
            </a:r>
            <a:endParaRPr lang="ru-RU" altLang="ru-RU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nanotechnology-carouse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49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579" name="Группа 1"/>
          <p:cNvGrpSpPr>
            <a:grpSpLocks/>
          </p:cNvGrpSpPr>
          <p:nvPr/>
        </p:nvGrpSpPr>
        <p:grpSpPr bwMode="auto">
          <a:xfrm>
            <a:off x="0" y="4913313"/>
            <a:ext cx="9144000" cy="1944687"/>
            <a:chOff x="0" y="4913313"/>
            <a:chExt cx="9144000" cy="1944687"/>
          </a:xfrm>
        </p:grpSpPr>
        <p:sp>
          <p:nvSpPr>
            <p:cNvPr id="24580" name="Rectangle 10"/>
            <p:cNvSpPr>
              <a:spLocks noChangeArrowheads="1"/>
            </p:cNvSpPr>
            <p:nvPr/>
          </p:nvSpPr>
          <p:spPr bwMode="auto">
            <a:xfrm>
              <a:off x="0" y="4941168"/>
              <a:ext cx="9144000" cy="1916832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4800">
                <a:latin typeface="Arial" pitchFamily="34" charset="0"/>
              </a:endParaRPr>
            </a:p>
          </p:txBody>
        </p:sp>
        <p:sp>
          <p:nvSpPr>
            <p:cNvPr id="32771" name="Rectangle 4"/>
            <p:cNvSpPr>
              <a:spLocks noChangeArrowheads="1"/>
            </p:cNvSpPr>
            <p:nvPr/>
          </p:nvSpPr>
          <p:spPr bwMode="auto">
            <a:xfrm>
              <a:off x="0" y="4913313"/>
              <a:ext cx="9144000" cy="1944687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48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Applied research and development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 descr="AccProtv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77"/>
          <a:stretch/>
        </p:blipFill>
        <p:spPr bwMode="auto">
          <a:xfrm>
            <a:off x="467544" y="2348880"/>
            <a:ext cx="8604250" cy="4432300"/>
          </a:xfrm>
          <a:prstGeom prst="rect">
            <a:avLst/>
          </a:prstGeom>
          <a:ln w="9525">
            <a:solidFill>
              <a:schemeClr val="tx1"/>
            </a:solidFill>
            <a:miter lim="800000"/>
            <a:headEnd/>
            <a:tailEnd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7" descr="Pic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8" y="2492375"/>
            <a:ext cx="2987675" cy="1930400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604" name="Группа 1"/>
          <p:cNvGrpSpPr>
            <a:grpSpLocks/>
          </p:cNvGrpSpPr>
          <p:nvPr/>
        </p:nvGrpSpPr>
        <p:grpSpPr bwMode="auto">
          <a:xfrm>
            <a:off x="0" y="0"/>
            <a:ext cx="9144000" cy="908050"/>
            <a:chOff x="0" y="0"/>
            <a:chExt cx="9144000" cy="908050"/>
          </a:xfrm>
        </p:grpSpPr>
        <p:sp>
          <p:nvSpPr>
            <p:cNvPr id="25607" name="Rectangle 10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3379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40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Proton therapy system </a:t>
              </a:r>
            </a:p>
          </p:txBody>
        </p:sp>
      </p:grpSp>
      <p:sp>
        <p:nvSpPr>
          <p:cNvPr id="25605" name="TextBox 9"/>
          <p:cNvSpPr txBox="1">
            <a:spLocks noChangeArrowheads="1"/>
          </p:cNvSpPr>
          <p:nvPr/>
        </p:nvSpPr>
        <p:spPr bwMode="auto">
          <a:xfrm>
            <a:off x="324420" y="981075"/>
            <a:ext cx="89281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altLang="ru-RU" sz="2000" dirty="0" smtClean="0">
                <a:latin typeface="+mn-lt"/>
                <a:ea typeface="Optima"/>
                <a:cs typeface="Optima"/>
              </a:rPr>
              <a:t>It significantly increases </a:t>
            </a:r>
            <a:r>
              <a:rPr lang="en-US" altLang="ru-RU" sz="2000" dirty="0">
                <a:latin typeface="+mn-lt"/>
                <a:ea typeface="Optima"/>
                <a:cs typeface="Optima"/>
              </a:rPr>
              <a:t>the effectiveness of cancer treatment </a:t>
            </a:r>
            <a:r>
              <a:rPr lang="ru-RU" altLang="ru-RU" sz="2000" dirty="0">
                <a:latin typeface="+mn-lt"/>
                <a:ea typeface="Optima"/>
                <a:cs typeface="Optima"/>
              </a:rPr>
              <a:t/>
            </a:r>
            <a:br>
              <a:rPr lang="ru-RU" altLang="ru-RU" sz="2000" dirty="0">
                <a:latin typeface="+mn-lt"/>
                <a:ea typeface="Optima"/>
                <a:cs typeface="Optima"/>
              </a:rPr>
            </a:br>
            <a:r>
              <a:rPr lang="en-US" altLang="ru-RU" sz="2000" dirty="0">
                <a:latin typeface="+mn-lt"/>
                <a:ea typeface="Optima"/>
                <a:cs typeface="Optima"/>
              </a:rPr>
              <a:t>(from </a:t>
            </a:r>
            <a:r>
              <a:rPr lang="ru-RU" altLang="ru-RU" sz="2000" dirty="0">
                <a:latin typeface="+mn-lt"/>
                <a:ea typeface="Optima"/>
                <a:cs typeface="Optima"/>
              </a:rPr>
              <a:t>50% </a:t>
            </a:r>
            <a:r>
              <a:rPr lang="en-US" altLang="ru-RU" sz="2000" dirty="0">
                <a:latin typeface="+mn-lt"/>
                <a:ea typeface="Optima"/>
                <a:cs typeface="Optima"/>
              </a:rPr>
              <a:t>to </a:t>
            </a:r>
            <a:r>
              <a:rPr lang="ru-RU" altLang="ru-RU" sz="2000" dirty="0">
                <a:latin typeface="+mn-lt"/>
                <a:ea typeface="Optima"/>
                <a:cs typeface="Optima"/>
              </a:rPr>
              <a:t>90%).</a:t>
            </a:r>
            <a:r>
              <a:rPr lang="en-US" altLang="ru-RU" sz="2000" dirty="0">
                <a:latin typeface="+mn-lt"/>
                <a:ea typeface="Optima"/>
                <a:cs typeface="Optima"/>
              </a:rPr>
              <a:t> </a:t>
            </a:r>
            <a:endParaRPr lang="en-US" altLang="ru-RU" sz="2000" dirty="0" smtClean="0">
              <a:latin typeface="+mn-lt"/>
              <a:ea typeface="Optima"/>
              <a:cs typeface="Optima"/>
            </a:endParaRPr>
          </a:p>
          <a:p>
            <a:pPr algn="ctr">
              <a:buNone/>
            </a:pPr>
            <a:r>
              <a:rPr lang="en-US" altLang="ru-RU" sz="2000" dirty="0">
                <a:latin typeface="+mn-lt"/>
              </a:rPr>
              <a:t>T</a:t>
            </a:r>
            <a:r>
              <a:rPr lang="en-US" altLang="ru-RU" sz="2000" dirty="0" smtClean="0">
                <a:latin typeface="+mn-lt"/>
              </a:rPr>
              <a:t>he </a:t>
            </a:r>
            <a:r>
              <a:rPr lang="en-US" altLang="ru-RU" sz="2000" dirty="0">
                <a:latin typeface="+mn-lt"/>
              </a:rPr>
              <a:t>use of proton therapy “Prometheus” in the clinics </a:t>
            </a:r>
            <a:r>
              <a:rPr lang="en-US" altLang="ru-RU" sz="2000" dirty="0" smtClean="0">
                <a:latin typeface="+mn-lt"/>
              </a:rPr>
              <a:t/>
            </a:r>
            <a:br>
              <a:rPr lang="en-US" altLang="ru-RU" sz="2000" dirty="0" smtClean="0">
                <a:latin typeface="+mn-lt"/>
              </a:rPr>
            </a:br>
            <a:r>
              <a:rPr lang="en-US" altLang="ru-RU" sz="2000" dirty="0" smtClean="0">
                <a:latin typeface="+mn-lt"/>
              </a:rPr>
              <a:t>began on March </a:t>
            </a:r>
            <a:r>
              <a:rPr lang="en-US" altLang="ru-RU" sz="2000" dirty="0">
                <a:latin typeface="+mn-lt"/>
              </a:rPr>
              <a:t>29, </a:t>
            </a:r>
            <a:r>
              <a:rPr lang="en-US" altLang="ru-RU" sz="2000" dirty="0" smtClean="0">
                <a:latin typeface="+mn-lt"/>
              </a:rPr>
              <a:t>2016.</a:t>
            </a:r>
            <a:endParaRPr lang="ru-RU" altLang="ru-RU" sz="2000" dirty="0">
              <a:latin typeface="+mn-lt"/>
              <a:ea typeface="Optima"/>
              <a:cs typeface="Optima"/>
            </a:endParaRPr>
          </a:p>
        </p:txBody>
      </p:sp>
      <p:graphicFrame>
        <p:nvGraphicFramePr>
          <p:cNvPr id="25606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11600972"/>
              </p:ext>
            </p:extLst>
          </p:nvPr>
        </p:nvGraphicFramePr>
        <p:xfrm>
          <a:off x="539552" y="4586288"/>
          <a:ext cx="2521148" cy="18519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56" name="PHOTO-PAINT" r:id="rId5" imgW="3111111" imgH="2285714" progId="CorelPHOTOPAINT.Image.16">
                  <p:embed/>
                </p:oleObj>
              </mc:Choice>
              <mc:Fallback>
                <p:oleObj name="PHOTO-PAINT" r:id="rId5" imgW="3111111" imgH="2285714" progId="CorelPHOTOPAINT.Image.16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4586288"/>
                        <a:ext cx="2521148" cy="18519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8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365" y="2439769"/>
            <a:ext cx="3005907" cy="22617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25" name="Picture 25" descr="E:\ФИАН\Сборник-ФИАН-2017\часть 1\ФТЦ ФИАН\стол 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4701510"/>
            <a:ext cx="3498400" cy="196785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26" name="Группа 3"/>
          <p:cNvGrpSpPr>
            <a:grpSpLocks/>
          </p:cNvGrpSpPr>
          <p:nvPr/>
        </p:nvGrpSpPr>
        <p:grpSpPr bwMode="auto">
          <a:xfrm>
            <a:off x="0" y="0"/>
            <a:ext cx="9144000" cy="908050"/>
            <a:chOff x="0" y="0"/>
            <a:chExt cx="9144000" cy="908050"/>
          </a:xfrm>
        </p:grpSpPr>
        <p:sp>
          <p:nvSpPr>
            <p:cNvPr id="26630" name="Rectangle 9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35847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40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Development of domestic</a:t>
              </a:r>
              <a:r>
                <a:rPr lang="ru-RU" altLang="ru-RU" sz="40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 </a:t>
              </a:r>
              <a:r>
                <a:rPr lang="en-US" altLang="ru-RU" sz="40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MRI scanners</a:t>
              </a:r>
            </a:p>
          </p:txBody>
        </p:sp>
      </p:grpSp>
      <p:pic>
        <p:nvPicPr>
          <p:cNvPr id="12" name="Picture 3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162" y="1989138"/>
            <a:ext cx="7200900" cy="4487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2662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0117" y="3780310"/>
            <a:ext cx="3884613" cy="3016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8"/>
          <p:cNvSpPr txBox="1">
            <a:spLocks noChangeArrowheads="1"/>
          </p:cNvSpPr>
          <p:nvPr/>
        </p:nvSpPr>
        <p:spPr bwMode="auto">
          <a:xfrm>
            <a:off x="-22225" y="980728"/>
            <a:ext cx="91662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32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8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4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80000"/>
              <a:buFont typeface="Arial" charset="0"/>
              <a:buChar char="►"/>
              <a:defRPr sz="2000">
                <a:solidFill>
                  <a:schemeClr val="tx1"/>
                </a:solidFill>
                <a:latin typeface="Tahoma" pitchFamily="34" charset="0"/>
                <a:cs typeface="Arial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ru-RU" sz="2800" dirty="0" smtClean="0">
                <a:latin typeface="+mj-lt"/>
                <a:ea typeface="Optima" pitchFamily="34" charset="0"/>
                <a:cs typeface="Optima" pitchFamily="34" charset="0"/>
              </a:rPr>
              <a:t>In LPI a first domestic medical MRI scanner is created. </a:t>
            </a:r>
            <a:r>
              <a:rPr lang="ru-RU" altLang="ru-RU" sz="2800" dirty="0" smtClean="0">
                <a:latin typeface="+mj-lt"/>
                <a:ea typeface="Optima" pitchFamily="34" charset="0"/>
                <a:cs typeface="Optima" pitchFamily="34" charset="0"/>
              </a:rPr>
              <a:t/>
            </a:r>
            <a:br>
              <a:rPr lang="ru-RU" altLang="ru-RU" sz="2800" dirty="0" smtClean="0">
                <a:latin typeface="+mj-lt"/>
                <a:ea typeface="Optima" pitchFamily="34" charset="0"/>
                <a:cs typeface="Optima" pitchFamily="34" charset="0"/>
              </a:rPr>
            </a:br>
            <a:r>
              <a:rPr lang="en-US" sz="2800" dirty="0" smtClean="0">
                <a:latin typeface="+mj-lt"/>
              </a:rPr>
              <a:t>Clinical trials are planned </a:t>
            </a:r>
            <a:r>
              <a:rPr lang="en-US" altLang="ru-RU" sz="2800" dirty="0" smtClean="0">
                <a:latin typeface="+mj-lt"/>
              </a:rPr>
              <a:t>in 2018.</a:t>
            </a:r>
            <a:endParaRPr lang="ru-RU" altLang="ru-RU" sz="28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50" name="Группа 1"/>
          <p:cNvGrpSpPr>
            <a:grpSpLocks/>
          </p:cNvGrpSpPr>
          <p:nvPr/>
        </p:nvGrpSpPr>
        <p:grpSpPr bwMode="auto">
          <a:xfrm>
            <a:off x="0" y="0"/>
            <a:ext cx="9144000" cy="908050"/>
            <a:chOff x="0" y="0"/>
            <a:chExt cx="9144000" cy="908050"/>
          </a:xfrm>
        </p:grpSpPr>
        <p:sp>
          <p:nvSpPr>
            <p:cNvPr id="27657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38917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40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Quantum frequency standards</a:t>
              </a:r>
            </a:p>
          </p:txBody>
        </p:sp>
      </p:grpSp>
      <p:pic>
        <p:nvPicPr>
          <p:cNvPr id="27651" name="Picture 10" descr="cavity 00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8"/>
          <a:stretch>
            <a:fillRect/>
          </a:stretch>
        </p:blipFill>
        <p:spPr bwMode="auto">
          <a:xfrm>
            <a:off x="107950" y="1557338"/>
            <a:ext cx="3749675" cy="28892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TextBox 91"/>
          <p:cNvSpPr txBox="1">
            <a:spLocks noChangeArrowheads="1"/>
          </p:cNvSpPr>
          <p:nvPr/>
        </p:nvSpPr>
        <p:spPr bwMode="auto">
          <a:xfrm>
            <a:off x="5148263" y="1061566"/>
            <a:ext cx="38163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altLang="ru-RU" sz="1800" i="1" dirty="0"/>
              <a:t>Modern He-Ne frequency standard</a:t>
            </a:r>
            <a:endParaRPr lang="ru-RU" altLang="ru-RU" sz="1800" i="1" dirty="0"/>
          </a:p>
        </p:txBody>
      </p:sp>
      <p:sp>
        <p:nvSpPr>
          <p:cNvPr id="27653" name="TextBox 91"/>
          <p:cNvSpPr txBox="1">
            <a:spLocks noChangeArrowheads="1"/>
          </p:cNvSpPr>
          <p:nvPr/>
        </p:nvSpPr>
        <p:spPr bwMode="auto">
          <a:xfrm>
            <a:off x="453784" y="5157192"/>
            <a:ext cx="21701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altLang="ru-RU" sz="1800" i="1" dirty="0"/>
              <a:t>Frequency standards </a:t>
            </a:r>
            <a:r>
              <a:rPr lang="ru-RU" altLang="ru-RU" sz="1800" i="1" dirty="0"/>
              <a:t/>
            </a:r>
            <a:br>
              <a:rPr lang="ru-RU" altLang="ru-RU" sz="1800" i="1" dirty="0"/>
            </a:br>
            <a:r>
              <a:rPr lang="en-US" altLang="ru-RU" sz="1800" i="1" dirty="0"/>
              <a:t>based on </a:t>
            </a:r>
            <a:r>
              <a:rPr lang="en-US" altLang="ru-RU" sz="1800" i="1" dirty="0" smtClean="0"/>
              <a:t/>
            </a:r>
            <a:br>
              <a:rPr lang="en-US" altLang="ru-RU" sz="1800" i="1" dirty="0" smtClean="0"/>
            </a:br>
            <a:r>
              <a:rPr lang="en-US" altLang="ru-RU" sz="1800" i="1" dirty="0" smtClean="0"/>
              <a:t>laser-cooled </a:t>
            </a:r>
            <a:r>
              <a:rPr lang="en-US" altLang="ru-RU" sz="1800" i="1" dirty="0"/>
              <a:t>atoms </a:t>
            </a:r>
            <a:r>
              <a:rPr lang="en-US" altLang="ru-RU" sz="1800" i="1" dirty="0" smtClean="0"/>
              <a:t/>
            </a:r>
            <a:br>
              <a:rPr lang="en-US" altLang="ru-RU" sz="1800" i="1" dirty="0" smtClean="0"/>
            </a:br>
            <a:r>
              <a:rPr lang="en-US" altLang="ru-RU" sz="1800" i="1" dirty="0" smtClean="0"/>
              <a:t>and </a:t>
            </a:r>
            <a:r>
              <a:rPr lang="en-US" altLang="ru-RU" sz="1800" i="1" dirty="0"/>
              <a:t>ions </a:t>
            </a:r>
            <a:endParaRPr lang="ru-RU" altLang="ru-RU" sz="1800" i="1" dirty="0"/>
          </a:p>
        </p:txBody>
      </p:sp>
      <p:sp>
        <p:nvSpPr>
          <p:cNvPr id="27654" name="TextBox 91"/>
          <p:cNvSpPr txBox="1">
            <a:spLocks noChangeArrowheads="1"/>
          </p:cNvSpPr>
          <p:nvPr/>
        </p:nvSpPr>
        <p:spPr bwMode="auto">
          <a:xfrm>
            <a:off x="117003" y="911351"/>
            <a:ext cx="3743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en-US" altLang="ru-RU" sz="1800" i="1" dirty="0"/>
              <a:t>Super-resonators for stabilization </a:t>
            </a:r>
            <a:r>
              <a:rPr lang="ru-RU" altLang="ru-RU" sz="1800" i="1" dirty="0"/>
              <a:t/>
            </a:r>
            <a:br>
              <a:rPr lang="ru-RU" altLang="ru-RU" sz="1800" i="1" dirty="0"/>
            </a:br>
            <a:r>
              <a:rPr lang="en-US" altLang="ru-RU" sz="1800" i="1" dirty="0"/>
              <a:t>of laser beam</a:t>
            </a:r>
            <a:endParaRPr lang="ru-RU" altLang="ru-RU" sz="1800" i="1" dirty="0"/>
          </a:p>
        </p:txBody>
      </p:sp>
      <p:pic>
        <p:nvPicPr>
          <p:cNvPr id="27655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125913"/>
            <a:ext cx="3600450" cy="27003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6038" y="1555750"/>
            <a:ext cx="3838575" cy="28813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90588"/>
            <a:ext cx="9144000" cy="596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1" name="Рисунок 4" descr="Каслин, Кремер и оркестр прямо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t="8060" b="6397"/>
          <a:stretch/>
        </p:blipFill>
        <p:spPr bwMode="auto">
          <a:xfrm>
            <a:off x="611560" y="3467100"/>
            <a:ext cx="5740078" cy="33909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 descr="23=1989-Каслин и Паваротти вобнимк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" t="6895"/>
          <a:stretch/>
        </p:blipFill>
        <p:spPr bwMode="auto">
          <a:xfrm rot="355680">
            <a:off x="4228092" y="862692"/>
            <a:ext cx="4860032" cy="3352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Номер слайда 8"/>
          <p:cNvSpPr>
            <a:spLocks noGrp="1"/>
          </p:cNvSpPr>
          <p:nvPr>
            <p:ph type="sldNum" sz="quarter" idx="12"/>
          </p:nvPr>
        </p:nvSpPr>
        <p:spPr bwMode="auto">
          <a:xfrm>
            <a:off x="1562100" y="6380163"/>
            <a:ext cx="2051050" cy="3333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2837D051-5692-41F6-BB67-7BA63CB4A960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34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sp>
        <p:nvSpPr>
          <p:cNvPr id="43018" name="TextBox 9"/>
          <p:cNvSpPr txBox="1">
            <a:spLocks noChangeArrowheads="1"/>
          </p:cNvSpPr>
          <p:nvPr/>
        </p:nvSpPr>
        <p:spPr bwMode="auto">
          <a:xfrm>
            <a:off x="6116638" y="5157788"/>
            <a:ext cx="30035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indent="0" algn="ctr">
              <a:spcBef>
                <a:spcPct val="0"/>
              </a:spcBef>
              <a:buFont typeface="Arial" charset="0"/>
              <a:buNone/>
              <a:defRPr/>
            </a:pPr>
            <a:r>
              <a:rPr lang="en-US" alt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 pitchFamily="34" charset="0"/>
                <a:cs typeface="+mn-cs"/>
              </a:rPr>
              <a:t>The </a:t>
            </a:r>
            <a:r>
              <a:rPr lang="en-US" altLang="ru-RU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 pitchFamily="34" charset="0"/>
                <a:cs typeface="+mn-cs"/>
              </a:rPr>
              <a:t>Club is </a:t>
            </a:r>
            <a:r>
              <a:rPr lang="ru-RU" alt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 pitchFamily="34" charset="0"/>
                <a:cs typeface="+mn-cs"/>
              </a:rPr>
              <a:t/>
            </a:r>
            <a:br>
              <a:rPr lang="ru-RU" alt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 pitchFamily="34" charset="0"/>
                <a:cs typeface="+mn-cs"/>
              </a:rPr>
            </a:br>
            <a:r>
              <a:rPr lang="en-US" alt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 pitchFamily="34" charset="0"/>
                <a:cs typeface="+mn-cs"/>
              </a:rPr>
              <a:t>a </a:t>
            </a:r>
            <a:r>
              <a:rPr lang="en-US" altLang="ru-RU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 pitchFamily="34" charset="0"/>
                <a:cs typeface="+mn-cs"/>
              </a:rPr>
              <a:t>prestigious </a:t>
            </a:r>
            <a:r>
              <a:rPr lang="ru-RU" alt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 pitchFamily="34" charset="0"/>
                <a:cs typeface="+mn-cs"/>
              </a:rPr>
              <a:t/>
            </a:r>
            <a:br>
              <a:rPr lang="ru-RU" alt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 pitchFamily="34" charset="0"/>
                <a:cs typeface="+mn-cs"/>
              </a:rPr>
            </a:br>
            <a:r>
              <a:rPr lang="en-US" altLang="ru-RU" sz="2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tima" pitchFamily="34" charset="0"/>
                <a:cs typeface="+mn-cs"/>
              </a:rPr>
              <a:t>music venue</a:t>
            </a:r>
            <a:endParaRPr lang="ru-RU" altLang="ru-RU" sz="2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tima" pitchFamily="34" charset="0"/>
              <a:ea typeface="Optima" pitchFamily="34" charset="0"/>
              <a:cs typeface="Optima" pitchFamily="34" charset="0"/>
            </a:endParaRPr>
          </a:p>
        </p:txBody>
      </p:sp>
      <p:pic>
        <p:nvPicPr>
          <p:cNvPr id="43010" name="Рисунок 3" descr="Спиваков и орк Виртуозы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25267">
            <a:off x="-2110" y="242959"/>
            <a:ext cx="3267707" cy="41490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4" name="Группа 3"/>
          <p:cNvGrpSpPr>
            <a:grpSpLocks/>
          </p:cNvGrpSpPr>
          <p:nvPr/>
        </p:nvGrpSpPr>
        <p:grpSpPr bwMode="auto">
          <a:xfrm>
            <a:off x="0" y="-26988"/>
            <a:ext cx="9159875" cy="906463"/>
            <a:chOff x="0" y="-27384"/>
            <a:chExt cx="9159875" cy="907200"/>
          </a:xfrm>
        </p:grpSpPr>
        <p:sp>
          <p:nvSpPr>
            <p:cNvPr id="29705" name="Rectangle 4"/>
            <p:cNvSpPr>
              <a:spLocks noChangeArrowheads="1"/>
            </p:cNvSpPr>
            <p:nvPr/>
          </p:nvSpPr>
          <p:spPr bwMode="auto">
            <a:xfrm>
              <a:off x="0" y="-27384"/>
              <a:ext cx="9159875" cy="90720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43015" name="Rectangle 4"/>
            <p:cNvSpPr>
              <a:spLocks noChangeArrowheads="1"/>
            </p:cNvSpPr>
            <p:nvPr/>
          </p:nvSpPr>
          <p:spPr bwMode="auto">
            <a:xfrm>
              <a:off x="0" y="-27384"/>
              <a:ext cx="9159875" cy="90720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40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LPI Chamber </a:t>
              </a:r>
              <a:r>
                <a:rPr lang="en-US" altLang="ru-RU" sz="40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Music Club</a:t>
              </a:r>
              <a:endParaRPr lang="en-US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Calibri" pitchFamily="34" charset="0"/>
                <a:cs typeface="+mn-cs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DSC_02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6"/>
          <a:stretch>
            <a:fillRect/>
          </a:stretch>
        </p:blipFill>
        <p:spPr bwMode="auto">
          <a:xfrm>
            <a:off x="0" y="914400"/>
            <a:ext cx="9144000" cy="597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723" name="Группа 4"/>
          <p:cNvGrpSpPr>
            <a:grpSpLocks/>
          </p:cNvGrpSpPr>
          <p:nvPr/>
        </p:nvGrpSpPr>
        <p:grpSpPr bwMode="auto">
          <a:xfrm>
            <a:off x="0" y="0"/>
            <a:ext cx="9159875" cy="906463"/>
            <a:chOff x="0" y="0"/>
            <a:chExt cx="9159875" cy="907200"/>
          </a:xfrm>
        </p:grpSpPr>
        <p:sp>
          <p:nvSpPr>
            <p:cNvPr id="3072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59875" cy="90720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44037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59875" cy="90720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40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A</a:t>
              </a:r>
              <a:r>
                <a:rPr lang="en-US" altLang="ru-RU" sz="40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t </a:t>
              </a:r>
              <a:r>
                <a:rPr lang="en-US" altLang="ru-RU" sz="40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the Lenin Peak</a:t>
              </a:r>
              <a:r>
                <a:rPr lang="ru-RU" altLang="ru-RU" sz="40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, 7134 </a:t>
              </a:r>
              <a:r>
                <a:rPr lang="en-US" altLang="ru-RU" sz="40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ФИАН-4-бледн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10" r="7224" b="19431"/>
          <a:stretch>
            <a:fillRect/>
          </a:stretch>
        </p:blipFill>
        <p:spPr bwMode="auto">
          <a:xfrm>
            <a:off x="-28575" y="-14288"/>
            <a:ext cx="9172575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Рисунок 5" descr="Бпортрет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36"/>
          <a:stretch/>
        </p:blipFill>
        <p:spPr bwMode="auto">
          <a:xfrm>
            <a:off x="-133375" y="-99392"/>
            <a:ext cx="1897063" cy="2320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563888" y="5689302"/>
            <a:ext cx="6951663" cy="90805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ru-RU" sz="3600" b="1" dirty="0" smtClean="0">
                <a:effectLst>
                  <a:glow rad="101600">
                    <a:srgbClr val="FFFFE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Thank you</a:t>
            </a:r>
            <a:br>
              <a:rPr lang="en-US" altLang="ru-RU" sz="3600" b="1" dirty="0" smtClean="0">
                <a:effectLst>
                  <a:glow rad="101600">
                    <a:srgbClr val="FFFFE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</a:br>
            <a:r>
              <a:rPr lang="en-US" altLang="ru-RU" sz="3600" b="1" dirty="0" smtClean="0">
                <a:effectLst>
                  <a:glow rad="101600">
                    <a:srgbClr val="FFFFE7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356856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Номер слайда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48F532A2-B447-41F9-B695-581AF6CEB0ED}" type="slidenum">
              <a:rPr lang="ru-RU" altLang="ru-RU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</a:t>
            </a:fld>
            <a:endParaRPr lang="ru-RU" altLang="ru-RU" sz="1200" smtClean="0">
              <a:solidFill>
                <a:srgbClr val="898989"/>
              </a:solidFill>
            </a:endParaRPr>
          </a:p>
        </p:txBody>
      </p:sp>
      <p:pic>
        <p:nvPicPr>
          <p:cNvPr id="5123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2"/>
          <a:stretch>
            <a:fillRect/>
          </a:stretch>
        </p:blipFill>
        <p:spPr bwMode="auto">
          <a:xfrm>
            <a:off x="0" y="4408488"/>
            <a:ext cx="91440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12" b="15552"/>
          <a:stretch>
            <a:fillRect/>
          </a:stretch>
        </p:blipFill>
        <p:spPr bwMode="auto">
          <a:xfrm>
            <a:off x="0" y="1571625"/>
            <a:ext cx="9144000" cy="2078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Прямоугольник 2"/>
          <p:cNvSpPr>
            <a:spLocks noChangeArrowheads="1"/>
          </p:cNvSpPr>
          <p:nvPr/>
        </p:nvSpPr>
        <p:spPr bwMode="auto">
          <a:xfrm>
            <a:off x="0" y="105251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ru-RU" sz="2800" b="1" i="1" dirty="0" smtClean="0">
                <a:solidFill>
                  <a:srgbClr val="006600"/>
                </a:solidFill>
              </a:rPr>
              <a:t>1953</a:t>
            </a:r>
            <a:endParaRPr lang="ru-RU" altLang="ru-RU" sz="2800" b="1" i="1" dirty="0">
              <a:solidFill>
                <a:srgbClr val="006600"/>
              </a:solidFill>
            </a:endParaRPr>
          </a:p>
        </p:txBody>
      </p:sp>
      <p:sp>
        <p:nvSpPr>
          <p:cNvPr id="5126" name="Прямоугольник 6"/>
          <p:cNvSpPr>
            <a:spLocks noChangeArrowheads="1"/>
          </p:cNvSpPr>
          <p:nvPr/>
        </p:nvSpPr>
        <p:spPr bwMode="auto">
          <a:xfrm>
            <a:off x="0" y="3860800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/>
            <a:r>
              <a:rPr lang="en-US" altLang="ru-RU" sz="2800" b="1" i="1" dirty="0" smtClean="0">
                <a:solidFill>
                  <a:srgbClr val="006600"/>
                </a:solidFill>
              </a:rPr>
              <a:t>today</a:t>
            </a:r>
            <a:endParaRPr lang="ru-RU" altLang="ru-RU" sz="2800" b="1" i="1" dirty="0">
              <a:solidFill>
                <a:srgbClr val="006600"/>
              </a:solidFill>
            </a:endParaRPr>
          </a:p>
        </p:txBody>
      </p:sp>
      <p:grpSp>
        <p:nvGrpSpPr>
          <p:cNvPr id="5127" name="Группа 3"/>
          <p:cNvGrpSpPr>
            <a:grpSpLocks/>
          </p:cNvGrpSpPr>
          <p:nvPr/>
        </p:nvGrpSpPr>
        <p:grpSpPr bwMode="auto">
          <a:xfrm>
            <a:off x="0" y="0"/>
            <a:ext cx="9144000" cy="908050"/>
            <a:chOff x="0" y="0"/>
            <a:chExt cx="9144000" cy="908720"/>
          </a:xfrm>
        </p:grpSpPr>
        <p:sp>
          <p:nvSpPr>
            <p:cNvPr id="5128" name="Rectangle 2"/>
            <p:cNvSpPr>
              <a:spLocks noChangeArrowheads="1"/>
            </p:cNvSpPr>
            <p:nvPr/>
          </p:nvSpPr>
          <p:spPr bwMode="auto">
            <a:xfrm>
              <a:off x="0" y="670"/>
              <a:ext cx="9144000" cy="90805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872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sz="40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The building </a:t>
              </a:r>
              <a:r>
                <a:rPr lang="en-US" sz="40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of LPI in Moscow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3" descr="ЛазаревЛебедев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61" t="8493" r="1105" b="-622"/>
          <a:stretch/>
        </p:blipFill>
        <p:spPr bwMode="auto">
          <a:xfrm>
            <a:off x="251520" y="1268760"/>
            <a:ext cx="2682451" cy="3347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Рисунок 6" descr="1абз-Приборы для опытов с волнами Гертца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780928"/>
            <a:ext cx="2891980" cy="3907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Прямоугольник 8"/>
          <p:cNvSpPr>
            <a:spLocks noChangeArrowheads="1"/>
          </p:cNvSpPr>
          <p:nvPr/>
        </p:nvSpPr>
        <p:spPr bwMode="auto">
          <a:xfrm>
            <a:off x="250825" y="4633913"/>
            <a:ext cx="26654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altLang="ru-RU" sz="1600" i="1" dirty="0">
                <a:latin typeface="+mn-lt"/>
                <a:cs typeface="+mn-cs"/>
              </a:rPr>
              <a:t>P. </a:t>
            </a:r>
            <a:r>
              <a:rPr lang="en-US" altLang="ru-RU" sz="1600" i="1" dirty="0" err="1">
                <a:latin typeface="+mn-lt"/>
                <a:cs typeface="+mn-cs"/>
              </a:rPr>
              <a:t>Lebedev</a:t>
            </a:r>
            <a:endParaRPr lang="ru-RU" altLang="ru-RU" sz="1600" i="1" dirty="0">
              <a:latin typeface="+mn-lt"/>
              <a:cs typeface="+mn-cs"/>
            </a:endParaRPr>
          </a:p>
        </p:txBody>
      </p:sp>
      <p:sp>
        <p:nvSpPr>
          <p:cNvPr id="9221" name="Прямоугольник 8"/>
          <p:cNvSpPr>
            <a:spLocks noChangeArrowheads="1"/>
          </p:cNvSpPr>
          <p:nvPr/>
        </p:nvSpPr>
        <p:spPr bwMode="auto">
          <a:xfrm>
            <a:off x="2201354" y="5661025"/>
            <a:ext cx="3744913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altLang="ru-RU" sz="1600" i="1" dirty="0">
                <a:latin typeface="+mn-lt"/>
                <a:cs typeface="+mn-cs"/>
              </a:rPr>
              <a:t>P</a:t>
            </a:r>
            <a:r>
              <a:rPr lang="ru-RU" altLang="ru-RU" sz="1600" i="1" dirty="0">
                <a:latin typeface="+mn-lt"/>
                <a:cs typeface="+mn-cs"/>
              </a:rPr>
              <a:t>. </a:t>
            </a:r>
            <a:r>
              <a:rPr lang="en-US" altLang="ru-RU" sz="1600" i="1" dirty="0" err="1" smtClean="0">
                <a:latin typeface="+mn-lt"/>
                <a:cs typeface="+mn-cs"/>
              </a:rPr>
              <a:t>Lebedev’s</a:t>
            </a:r>
            <a:endParaRPr lang="en-US" altLang="ru-RU" sz="1600" i="1" dirty="0" smtClean="0">
              <a:latin typeface="+mn-lt"/>
              <a:cs typeface="+mn-cs"/>
            </a:endParaRPr>
          </a:p>
          <a:p>
            <a:pPr algn="r"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altLang="ru-RU" sz="1600" i="1" dirty="0" smtClean="0">
                <a:latin typeface="+mn-lt"/>
                <a:cs typeface="+mn-cs"/>
              </a:rPr>
              <a:t>“Personal </a:t>
            </a:r>
            <a:r>
              <a:rPr lang="en-US" altLang="ru-RU" sz="1600" i="1" dirty="0">
                <a:latin typeface="+mn-lt"/>
                <a:cs typeface="+mn-cs"/>
              </a:rPr>
              <a:t>scientific</a:t>
            </a:r>
            <a:r>
              <a:rPr lang="ru-RU" altLang="ru-RU" sz="1600" i="1" dirty="0">
                <a:latin typeface="+mn-lt"/>
                <a:cs typeface="+mn-cs"/>
              </a:rPr>
              <a:t> </a:t>
            </a:r>
            <a:r>
              <a:rPr lang="en-US" altLang="ru-RU" sz="1600" i="1" dirty="0" smtClean="0">
                <a:latin typeface="+mn-lt"/>
                <a:cs typeface="+mn-cs"/>
              </a:rPr>
              <a:t>instruments”</a:t>
            </a:r>
            <a:endParaRPr lang="ru-RU" altLang="ru-RU" sz="1600" i="1" dirty="0">
              <a:latin typeface="+mn-lt"/>
              <a:cs typeface="+mn-cs"/>
            </a:endParaRPr>
          </a:p>
        </p:txBody>
      </p:sp>
      <p:sp>
        <p:nvSpPr>
          <p:cNvPr id="6150" name="Прямоугольник 1"/>
          <p:cNvSpPr>
            <a:spLocks noChangeArrowheads="1"/>
          </p:cNvSpPr>
          <p:nvPr/>
        </p:nvSpPr>
        <p:spPr bwMode="auto">
          <a:xfrm>
            <a:off x="2987675" y="1484313"/>
            <a:ext cx="5832475" cy="185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38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8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r>
              <a:rPr lang="en-US" altLang="ru-RU" sz="1800" dirty="0"/>
              <a:t>The </a:t>
            </a:r>
            <a:r>
              <a:rPr lang="en-US" altLang="ru-RU" sz="1800" dirty="0" err="1"/>
              <a:t>Lebedev</a:t>
            </a:r>
            <a:r>
              <a:rPr lang="en-US" altLang="ru-RU" sz="1800" dirty="0"/>
              <a:t> Institute is named after </a:t>
            </a:r>
            <a:r>
              <a:rPr lang="en-US" altLang="ru-RU" sz="1800" b="1" dirty="0" err="1" smtClean="0"/>
              <a:t>Pyotr</a:t>
            </a:r>
            <a:r>
              <a:rPr lang="en-US" altLang="ru-RU" sz="1800" b="1" dirty="0" smtClean="0"/>
              <a:t> </a:t>
            </a:r>
            <a:r>
              <a:rPr lang="en-US" altLang="ru-RU" sz="1800" b="1" dirty="0" err="1"/>
              <a:t>Lebedev</a:t>
            </a:r>
            <a:r>
              <a:rPr lang="en-US" altLang="ru-RU" sz="1800" b="1" dirty="0"/>
              <a:t> </a:t>
            </a:r>
            <a:r>
              <a:rPr lang="en-US" altLang="ru-RU" sz="1800" dirty="0"/>
              <a:t>–</a:t>
            </a: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en-US" altLang="ru-RU" sz="1800" dirty="0"/>
              <a:t>outstanding Russian experimental physicist, </a:t>
            </a: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en-US" altLang="ru-RU" sz="1800" dirty="0"/>
              <a:t>the first one who experimentally </a:t>
            </a:r>
            <a:r>
              <a:rPr lang="ru-RU" altLang="ru-RU" sz="1800" dirty="0"/>
              <a:t/>
            </a:r>
            <a:br>
              <a:rPr lang="ru-RU" altLang="ru-RU" sz="1800" dirty="0"/>
            </a:br>
            <a:r>
              <a:rPr lang="en-US" altLang="ru-RU" sz="1800" dirty="0" smtClean="0"/>
              <a:t>proved  non-zero </a:t>
            </a:r>
            <a:r>
              <a:rPr lang="en-US" altLang="ru-RU" sz="1800" dirty="0"/>
              <a:t/>
            </a:r>
            <a:br>
              <a:rPr lang="en-US" altLang="ru-RU" sz="1800" dirty="0"/>
            </a:br>
            <a:r>
              <a:rPr lang="en-US" altLang="ru-RU" sz="1800" dirty="0"/>
              <a:t>value of the light pressure</a:t>
            </a:r>
          </a:p>
        </p:txBody>
      </p:sp>
      <p:grpSp>
        <p:nvGrpSpPr>
          <p:cNvPr id="6151" name="Группа 8"/>
          <p:cNvGrpSpPr>
            <a:grpSpLocks/>
          </p:cNvGrpSpPr>
          <p:nvPr/>
        </p:nvGrpSpPr>
        <p:grpSpPr bwMode="auto">
          <a:xfrm>
            <a:off x="0" y="0"/>
            <a:ext cx="9144000" cy="908050"/>
            <a:chOff x="0" y="0"/>
            <a:chExt cx="9144000" cy="908050"/>
          </a:xfrm>
        </p:grpSpPr>
        <p:sp>
          <p:nvSpPr>
            <p:cNvPr id="6152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Arial" pitchFamily="34" charset="0"/>
              </a:endParaRPr>
            </a:p>
          </p:txBody>
        </p:sp>
        <p:sp>
          <p:nvSpPr>
            <p:cNvPr id="11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4000" dirty="0" err="1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Pyotr</a:t>
              </a:r>
              <a:r>
                <a:rPr lang="en-US" altLang="ru-RU" sz="4000" dirty="0" smtClean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 </a:t>
              </a:r>
              <a:r>
                <a:rPr lang="en-US" altLang="ru-RU" sz="4000" dirty="0" err="1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Lebedev</a:t>
              </a:r>
              <a:endParaRPr lang="ru-RU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Calibri" pitchFamily="34" charset="0"/>
                <a:cs typeface="+mn-cs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9"/>
          <p:cNvGraphicFramePr>
            <a:graphicFrameLocks noChangeAspect="1"/>
          </p:cNvGraphicFramePr>
          <p:nvPr/>
        </p:nvGraphicFramePr>
        <p:xfrm>
          <a:off x="0" y="908050"/>
          <a:ext cx="9144000" cy="5622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9" name="PHOTO-PAINT" r:id="rId4" imgW="9333333" imgH="5130159" progId="CorelPHOTOPAINT.Image.16">
                  <p:embed/>
                </p:oleObj>
              </mc:Choice>
              <mc:Fallback>
                <p:oleObj name="PHOTO-PAINT" r:id="rId4" imgW="9333333" imgH="5130159" progId="CorelPHOTOPAINT.Image.16">
                  <p:embed/>
                  <p:pic>
                    <p:nvPicPr>
                      <p:cNvPr id="0" name="Object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08050"/>
                        <a:ext cx="9144000" cy="5622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171" name="Группа 1"/>
          <p:cNvGrpSpPr>
            <a:grpSpLocks/>
          </p:cNvGrpSpPr>
          <p:nvPr/>
        </p:nvGrpSpPr>
        <p:grpSpPr bwMode="auto">
          <a:xfrm>
            <a:off x="0" y="0"/>
            <a:ext cx="9144000" cy="908050"/>
            <a:chOff x="0" y="0"/>
            <a:chExt cx="9144000" cy="908050"/>
          </a:xfrm>
        </p:grpSpPr>
        <p:sp>
          <p:nvSpPr>
            <p:cNvPr id="7183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 dirty="0">
                <a:latin typeface="Arial" pitchFamily="34" charset="0"/>
              </a:endParaRPr>
            </a:p>
          </p:txBody>
        </p:sp>
        <p:sp>
          <p:nvSpPr>
            <p:cNvPr id="10244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40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Nobel Prize</a:t>
              </a:r>
              <a:r>
                <a:rPr lang="ru-RU" altLang="ru-RU" sz="40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Calibri" pitchFamily="34" charset="0"/>
                  <a:cs typeface="+mn-cs"/>
                </a:rPr>
                <a:t> (1958)</a:t>
              </a:r>
              <a:endParaRPr lang="en-US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Calibri" pitchFamily="34" charset="0"/>
                <a:cs typeface="+mn-cs"/>
              </a:endParaRPr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67544" y="4946726"/>
            <a:ext cx="1728192" cy="498498"/>
            <a:chOff x="395288" y="5006975"/>
            <a:chExt cx="1836737" cy="51025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45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5006975"/>
              <a:ext cx="1836737" cy="508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0246" name="TextBox 9"/>
            <p:cNvSpPr txBox="1">
              <a:spLocks noChangeArrowheads="1"/>
            </p:cNvSpPr>
            <p:nvPr/>
          </p:nvSpPr>
          <p:spPr bwMode="auto">
            <a:xfrm>
              <a:off x="396875" y="5008563"/>
              <a:ext cx="1798861" cy="508669"/>
            </a:xfrm>
            <a:prstGeom prst="rect">
              <a:avLst/>
            </a:prstGeom>
            <a:extLst/>
          </p:spPr>
          <p:txBody>
            <a:bodyPr anchor="ctr" anchorCtr="1"/>
            <a:lstStyle>
              <a:defPPr>
                <a:defRPr lang="ru-RU"/>
              </a:defPPr>
              <a:lvl1pPr eaLnBrk="1" hangingPunct="1">
                <a:defRPr sz="3200" i="1">
                  <a:latin typeface="Optima" pitchFamily="34" charset="0"/>
                  <a:ea typeface="Optima" pitchFamily="34" charset="0"/>
                  <a:cs typeface="Optima" pitchFamily="34" charset="0"/>
                </a:defRPr>
              </a:lvl1pPr>
            </a:lstStyle>
            <a:p>
              <a:pPr>
                <a:defRPr/>
              </a:pPr>
              <a:r>
                <a:rPr lang="en-US" altLang="ru-RU" sz="1600" i="0" dirty="0"/>
                <a:t>P</a:t>
              </a:r>
              <a:r>
                <a:rPr lang="ru-RU" altLang="ru-RU" sz="1600" i="0" dirty="0"/>
                <a:t>.</a:t>
              </a:r>
              <a:r>
                <a:rPr lang="en-US" altLang="ru-RU" sz="1600" i="0" dirty="0"/>
                <a:t>A</a:t>
              </a:r>
              <a:r>
                <a:rPr lang="ru-RU" altLang="ru-RU" sz="1600" i="0" dirty="0" smtClean="0"/>
                <a:t>. </a:t>
              </a:r>
              <a:r>
                <a:rPr lang="en-US" altLang="ru-RU" sz="1600" i="0" dirty="0" smtClean="0"/>
                <a:t>Cherenkov</a:t>
              </a:r>
              <a:endParaRPr lang="en-US" altLang="ru-RU" sz="1600" i="0" dirty="0"/>
            </a:p>
          </p:txBody>
        </p:sp>
      </p:grpSp>
      <p:sp>
        <p:nvSpPr>
          <p:cNvPr id="7173" name="Rectangle 11"/>
          <p:cNvSpPr>
            <a:spLocks noChangeArrowheads="1"/>
          </p:cNvSpPr>
          <p:nvPr/>
        </p:nvSpPr>
        <p:spPr bwMode="auto">
          <a:xfrm>
            <a:off x="0" y="6381750"/>
            <a:ext cx="9144000" cy="476250"/>
          </a:xfrm>
          <a:prstGeom prst="rect">
            <a:avLst/>
          </a:prstGeom>
          <a:gradFill rotWithShape="1">
            <a:gsLst>
              <a:gs pos="0">
                <a:srgbClr val="C8C8C8"/>
              </a:gs>
              <a:gs pos="50000">
                <a:srgbClr val="A0E8FE"/>
              </a:gs>
              <a:gs pos="100000">
                <a:srgbClr val="C8C8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3800" dirty="0">
              <a:latin typeface="Arial" pitchFamily="34" charset="0"/>
            </a:endParaRPr>
          </a:p>
        </p:txBody>
      </p:sp>
      <p:sp>
        <p:nvSpPr>
          <p:cNvPr id="7174" name="Rectangle 13"/>
          <p:cNvSpPr>
            <a:spLocks noChangeArrowheads="1"/>
          </p:cNvSpPr>
          <p:nvPr/>
        </p:nvSpPr>
        <p:spPr bwMode="auto">
          <a:xfrm>
            <a:off x="0" y="6472238"/>
            <a:ext cx="565150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  <a:buFont typeface="Arial" pitchFamily="34" charset="0"/>
              <a:buNone/>
            </a:pPr>
            <a:r>
              <a:rPr lang="en-US" altLang="ru-RU" sz="2000" dirty="0" err="1" smtClean="0">
                <a:solidFill>
                  <a:srgbClr val="818181"/>
                </a:solidFill>
              </a:rPr>
              <a:t>Lebedev</a:t>
            </a:r>
            <a:r>
              <a:rPr lang="en-US" altLang="ru-RU" sz="2000" dirty="0" smtClean="0">
                <a:solidFill>
                  <a:srgbClr val="818181"/>
                </a:solidFill>
              </a:rPr>
              <a:t> Physical </a:t>
            </a:r>
            <a:r>
              <a:rPr lang="en-US" altLang="ru-RU" sz="2000" dirty="0">
                <a:solidFill>
                  <a:srgbClr val="818181"/>
                </a:solidFill>
              </a:rPr>
              <a:t>Institute of the RAS</a:t>
            </a:r>
            <a:endParaRPr lang="ru-RU" altLang="ru-RU" sz="2000" dirty="0">
              <a:solidFill>
                <a:srgbClr val="818181"/>
              </a:solidFill>
            </a:endParaRPr>
          </a:p>
        </p:txBody>
      </p:sp>
      <p:graphicFrame>
        <p:nvGraphicFramePr>
          <p:cNvPr id="7175" name="Object 14"/>
          <p:cNvGraphicFramePr>
            <a:graphicFrameLocks noChangeAspect="1"/>
          </p:cNvGraphicFramePr>
          <p:nvPr/>
        </p:nvGraphicFramePr>
        <p:xfrm>
          <a:off x="7350125" y="908050"/>
          <a:ext cx="179387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0" name="PHOTO-PAINT" r:id="rId7" imgW="2828571" imgH="2838095" progId="CorelPHOTOPAINT.Image.16">
                  <p:embed/>
                </p:oleObj>
              </mc:Choice>
              <mc:Fallback>
                <p:oleObj name="PHOTO-PAINT" r:id="rId7" imgW="2828571" imgH="2838095" progId="CorelPHOTOPAINT.Image.16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0125" y="908050"/>
                        <a:ext cx="1793875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51" name="Picture 16" descr="Pavel Alekseyevich Cherenkov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19100" y="2276475"/>
            <a:ext cx="1798638" cy="2520950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8" descr="Il´ja Mikhailovich Frank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405063" y="2276475"/>
            <a:ext cx="1798637" cy="2520950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20" descr="Igor Yevgenyevich Tamm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91025" y="2276475"/>
            <a:ext cx="1798638" cy="2519363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2483767" y="4948288"/>
            <a:ext cx="1728193" cy="496936"/>
            <a:chOff x="2374900" y="5008562"/>
            <a:chExt cx="1837059" cy="50800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54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4900" y="5008563"/>
              <a:ext cx="1836738" cy="508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0255" name="TextBox 9"/>
            <p:cNvSpPr txBox="1">
              <a:spLocks noChangeArrowheads="1"/>
            </p:cNvSpPr>
            <p:nvPr/>
          </p:nvSpPr>
          <p:spPr bwMode="auto">
            <a:xfrm>
              <a:off x="2411760" y="5008562"/>
              <a:ext cx="1800199" cy="436661"/>
            </a:xfrm>
            <a:prstGeom prst="rect">
              <a:avLst/>
            </a:prstGeom>
            <a:extLst/>
          </p:spPr>
          <p:txBody>
            <a:bodyPr anchor="ctr" anchorCtr="1"/>
            <a:lstStyle>
              <a:defPPr>
                <a:defRPr lang="ru-RU"/>
              </a:defPPr>
              <a:lvl1pPr eaLnBrk="1" hangingPunct="1">
                <a:defRPr sz="1600" i="0">
                  <a:latin typeface="Optima" pitchFamily="34" charset="0"/>
                  <a:ea typeface="Optima" pitchFamily="34" charset="0"/>
                  <a:cs typeface="Optima" pitchFamily="34" charset="0"/>
                </a:defRPr>
              </a:lvl1pPr>
            </a:lstStyle>
            <a:p>
              <a:pPr>
                <a:defRPr/>
              </a:pPr>
              <a:r>
                <a:rPr lang="en-US" altLang="ru-RU" dirty="0"/>
                <a:t>I</a:t>
              </a:r>
              <a:r>
                <a:rPr lang="ru-RU" altLang="ru-RU" dirty="0"/>
                <a:t>.</a:t>
              </a:r>
              <a:r>
                <a:rPr lang="en-US" altLang="ru-RU" dirty="0"/>
                <a:t>M</a:t>
              </a:r>
              <a:r>
                <a:rPr lang="ru-RU" altLang="ru-RU" dirty="0"/>
                <a:t>. </a:t>
              </a:r>
              <a:r>
                <a:rPr lang="en-US" altLang="ru-RU" dirty="0"/>
                <a:t>Frank</a:t>
              </a: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427984" y="4948288"/>
            <a:ext cx="1764558" cy="496936"/>
            <a:chOff x="4427536" y="5008563"/>
            <a:chExt cx="1800647" cy="508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56" name="Picture 6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27536" y="5008563"/>
              <a:ext cx="1800646" cy="508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0257" name="TextBox 9"/>
            <p:cNvSpPr txBox="1">
              <a:spLocks noChangeArrowheads="1"/>
            </p:cNvSpPr>
            <p:nvPr/>
          </p:nvSpPr>
          <p:spPr bwMode="auto">
            <a:xfrm>
              <a:off x="4427984" y="5010150"/>
              <a:ext cx="1800199" cy="435074"/>
            </a:xfrm>
            <a:prstGeom prst="rect">
              <a:avLst/>
            </a:prstGeom>
            <a:extLst/>
          </p:spPr>
          <p:txBody>
            <a:bodyPr anchor="ctr" anchorCtr="1"/>
            <a:lstStyle>
              <a:defPPr>
                <a:defRPr lang="ru-RU"/>
              </a:defPPr>
              <a:lvl1pPr eaLnBrk="1" hangingPunct="1">
                <a:defRPr sz="1600" i="0">
                  <a:latin typeface="Optima" pitchFamily="34" charset="0"/>
                  <a:ea typeface="Optima" pitchFamily="34" charset="0"/>
                  <a:cs typeface="Optima" pitchFamily="34" charset="0"/>
                </a:defRPr>
              </a:lvl1pPr>
            </a:lstStyle>
            <a:p>
              <a:pPr>
                <a:defRPr/>
              </a:pPr>
              <a:r>
                <a:rPr lang="en-US" altLang="ru-RU" dirty="0"/>
                <a:t>I</a:t>
              </a:r>
              <a:r>
                <a:rPr lang="ru-RU" altLang="ru-RU" dirty="0"/>
                <a:t>.</a:t>
              </a:r>
              <a:r>
                <a:rPr lang="en-US" altLang="ru-RU" dirty="0"/>
                <a:t>E</a:t>
              </a:r>
              <a:r>
                <a:rPr lang="ru-RU" altLang="ru-RU" dirty="0"/>
                <a:t>. </a:t>
              </a:r>
              <a:r>
                <a:rPr lang="en-US" altLang="ru-RU" dirty="0"/>
                <a:t>Tamm</a:t>
              </a:r>
            </a:p>
          </p:txBody>
        </p:sp>
      </p:grpSp>
      <p:pic>
        <p:nvPicPr>
          <p:cNvPr id="7181" name="Рисунок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2"/>
          <a:stretch>
            <a:fillRect/>
          </a:stretch>
        </p:blipFill>
        <p:spPr bwMode="auto">
          <a:xfrm>
            <a:off x="5710238" y="5930900"/>
            <a:ext cx="3419475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180356" y="1123802"/>
            <a:ext cx="6335860" cy="1009054"/>
            <a:chOff x="395536" y="1268760"/>
            <a:chExt cx="5905500" cy="71913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258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1268760"/>
              <a:ext cx="5905500" cy="71913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Прямоугольник 3"/>
            <p:cNvSpPr/>
            <p:nvPr/>
          </p:nvSpPr>
          <p:spPr>
            <a:xfrm>
              <a:off x="395536" y="1268760"/>
              <a:ext cx="5904656" cy="648072"/>
            </a:xfrm>
            <a:prstGeom prst="rect">
              <a:avLst/>
            </a:prstGeom>
            <a:ln>
              <a:noFill/>
            </a:ln>
          </p:spPr>
          <p:txBody>
            <a:bodyPr anchor="ctr" anchorCtr="1"/>
            <a:lstStyle/>
            <a:p>
              <a:pPr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n-US" altLang="ru-RU" sz="3200" i="1" dirty="0" err="1">
                  <a:latin typeface="Optima" pitchFamily="34" charset="0"/>
                  <a:ea typeface="Optima" pitchFamily="34" charset="0"/>
                  <a:cs typeface="Optima" pitchFamily="34" charset="0"/>
                </a:rPr>
                <a:t>Vavilov</a:t>
              </a:r>
              <a:r>
                <a:rPr lang="en-US" altLang="ru-RU" sz="3200" i="1" dirty="0">
                  <a:latin typeface="Optima" pitchFamily="34" charset="0"/>
                  <a:ea typeface="Optima" pitchFamily="34" charset="0"/>
                  <a:cs typeface="Optima" pitchFamily="34" charset="0"/>
                </a:rPr>
                <a:t>-Cherenkov radiation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Рисунок 3" descr="СхемаУстановки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15"/>
          <a:stretch/>
        </p:blipFill>
        <p:spPr bwMode="auto">
          <a:xfrm>
            <a:off x="5289034" y="965855"/>
            <a:ext cx="2811358" cy="25998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1" name="Рисунок 7" descr="95 Черенков и Франк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731" y="3565743"/>
            <a:ext cx="4867604" cy="332267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Рисунок 9" descr="File000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8946"/>
            <a:ext cx="3797300" cy="19161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0" y="1052736"/>
            <a:ext cx="2519363" cy="3783013"/>
            <a:chOff x="0" y="0"/>
            <a:chExt cx="2519363" cy="3783013"/>
          </a:xfrm>
        </p:grpSpPr>
        <p:pic>
          <p:nvPicPr>
            <p:cNvPr id="19459" name="Рисунок 4" descr="fig5-iyul-IE Tamm.t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519363" cy="37830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463" name="Прямоугольник 4"/>
            <p:cNvSpPr>
              <a:spLocks noChangeArrowheads="1"/>
            </p:cNvSpPr>
            <p:nvPr/>
          </p:nvSpPr>
          <p:spPr bwMode="auto">
            <a:xfrm>
              <a:off x="590105" y="3334634"/>
              <a:ext cx="1339151" cy="40011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xtLst/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 smtClean="0">
                  <a:latin typeface="+mn-lt"/>
                  <a:cs typeface="Times New Roman" pitchFamily="18" charset="0"/>
                </a:rPr>
                <a:t>I.E. Tamm</a:t>
              </a:r>
              <a:endParaRPr lang="ru-RU" sz="2000" b="1" dirty="0">
                <a:latin typeface="+mn-lt"/>
                <a:cs typeface="Times New Roman" pitchFamily="18" charset="0"/>
              </a:endParaRPr>
            </a:p>
          </p:txBody>
        </p:sp>
      </p:grpSp>
      <p:sp>
        <p:nvSpPr>
          <p:cNvPr id="19464" name="Прямоугольник 4"/>
          <p:cNvSpPr>
            <a:spLocks noChangeArrowheads="1"/>
          </p:cNvSpPr>
          <p:nvPr/>
        </p:nvSpPr>
        <p:spPr bwMode="auto">
          <a:xfrm>
            <a:off x="4290801" y="6453906"/>
            <a:ext cx="1454172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ysClr val="windowText" lastClr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ysClr val="windowText" lastClr="000000"/>
                </a:solidFill>
                <a:latin typeface="+mn-lt"/>
                <a:cs typeface="Times New Roman" pitchFamily="18" charset="0"/>
              </a:rPr>
              <a:t>I.M. Frank</a:t>
            </a:r>
            <a:endParaRPr lang="ru-RU" sz="2000" b="1" dirty="0">
              <a:solidFill>
                <a:sysClr val="windowText" lastClr="0000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19465" name="Прямоугольник 4"/>
          <p:cNvSpPr>
            <a:spLocks noChangeArrowheads="1"/>
          </p:cNvSpPr>
          <p:nvPr/>
        </p:nvSpPr>
        <p:spPr bwMode="auto">
          <a:xfrm>
            <a:off x="7182709" y="6453906"/>
            <a:ext cx="1952140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ysClr val="windowText" lastClr="000000"/>
                </a:solidFill>
                <a:latin typeface="+mn-lt"/>
                <a:cs typeface="Times New Roman" pitchFamily="18" charset="0"/>
              </a:rPr>
              <a:t> </a:t>
            </a:r>
            <a:r>
              <a:rPr lang="en-US" sz="2000" b="1" dirty="0" smtClean="0">
                <a:solidFill>
                  <a:sysClr val="windowText" lastClr="000000"/>
                </a:solidFill>
                <a:latin typeface="+mn-lt"/>
                <a:cs typeface="Times New Roman" pitchFamily="18" charset="0"/>
              </a:rPr>
              <a:t>P.A. Cherenkov</a:t>
            </a:r>
            <a:endParaRPr lang="ru-RU" sz="2000" b="1" dirty="0">
              <a:solidFill>
                <a:sysClr val="windowText" lastClr="000000"/>
              </a:solidFill>
              <a:latin typeface="+mn-lt"/>
              <a:cs typeface="Times New Roman" pitchFamily="18" charset="0"/>
            </a:endParaRPr>
          </a:p>
        </p:txBody>
      </p:sp>
      <p:pic>
        <p:nvPicPr>
          <p:cNvPr id="19460" name="Рисунок 5" descr="ФормулаЭффектЧеренкова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730" y="989781"/>
            <a:ext cx="264953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Группа 8"/>
          <p:cNvGrpSpPr>
            <a:grpSpLocks/>
          </p:cNvGrpSpPr>
          <p:nvPr/>
        </p:nvGrpSpPr>
        <p:grpSpPr bwMode="auto">
          <a:xfrm>
            <a:off x="0" y="0"/>
            <a:ext cx="9144000" cy="908050"/>
            <a:chOff x="0" y="0"/>
            <a:chExt cx="9144000" cy="908050"/>
          </a:xfrm>
        </p:grpSpPr>
        <p:sp>
          <p:nvSpPr>
            <p:cNvPr id="19" name="Rectangle 2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gradFill rotWithShape="1">
              <a:gsLst>
                <a:gs pos="0">
                  <a:srgbClr val="C8C8C8"/>
                </a:gs>
                <a:gs pos="50000">
                  <a:srgbClr val="A0E8FE"/>
                </a:gs>
                <a:gs pos="100000">
                  <a:srgbClr val="C8C8C8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itchFamily="34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Arial" pitchFamily="34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itchFamily="34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Arial" pitchFamily="34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itchFamily="34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ru-RU" altLang="ru-RU" sz="3800">
                <a:latin typeface="+mn-lt"/>
              </a:endParaRPr>
            </a:p>
          </p:txBody>
        </p:sp>
        <p:sp>
          <p:nvSpPr>
            <p:cNvPr id="20" name="Rectangle 4"/>
            <p:cNvSpPr>
              <a:spLocks noChangeArrowheads="1"/>
            </p:cNvSpPr>
            <p:nvPr/>
          </p:nvSpPr>
          <p:spPr bwMode="auto">
            <a:xfrm>
              <a:off x="0" y="0"/>
              <a:ext cx="9144000" cy="908050"/>
            </a:xfrm>
            <a:prstGeom prst="rect">
              <a:avLst/>
            </a:prstGeom>
            <a:solidFill>
              <a:schemeClr val="tx1">
                <a:alpha val="56862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defRPr/>
              </a:pPr>
              <a:r>
                <a:rPr lang="en-US" altLang="ru-RU" sz="40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+mn-lt"/>
                </a:rPr>
                <a:t>Nobel Prize</a:t>
              </a:r>
              <a:r>
                <a:rPr lang="ru-RU" altLang="ru-RU" sz="4000" dirty="0">
                  <a:solidFill>
                    <a:schemeClr val="bg1"/>
                  </a:solidFill>
                  <a:effectLst>
                    <a:outerShdw blurRad="38100" dist="63500" dir="2700000" algn="tl">
                      <a:srgbClr val="000000">
                        <a:alpha val="85000"/>
                      </a:srgbClr>
                    </a:outerShdw>
                  </a:effectLst>
                  <a:latin typeface="+mn-lt"/>
                </a:rPr>
                <a:t> (1958)</a:t>
              </a:r>
              <a:endParaRPr lang="en-US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+mn-lt"/>
              </a:endParaRPr>
            </a:p>
          </p:txBody>
        </p:sp>
      </p:grpSp>
      <p:sp>
        <p:nvSpPr>
          <p:cNvPr id="22" name="Прямоугольник 4"/>
          <p:cNvSpPr>
            <a:spLocks noChangeArrowheads="1"/>
          </p:cNvSpPr>
          <p:nvPr/>
        </p:nvSpPr>
        <p:spPr bwMode="auto">
          <a:xfrm>
            <a:off x="48700" y="6519446"/>
            <a:ext cx="2562969" cy="33855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1600" dirty="0" err="1" smtClean="0">
                <a:latin typeface="+mn-lt"/>
                <a:cs typeface="Times New Roman" pitchFamily="18" charset="0"/>
              </a:rPr>
              <a:t>Vavilov</a:t>
            </a:r>
            <a:r>
              <a:rPr lang="en-US" sz="1600" dirty="0" smtClean="0">
                <a:latin typeface="+mn-lt"/>
                <a:cs typeface="Times New Roman" pitchFamily="18" charset="0"/>
              </a:rPr>
              <a:t>-Cherenkov</a:t>
            </a:r>
            <a:r>
              <a:rPr lang="ru-RU" sz="1600" dirty="0" smtClean="0">
                <a:latin typeface="+mn-lt"/>
                <a:cs typeface="Times New Roman" pitchFamily="18" charset="0"/>
              </a:rPr>
              <a:t> </a:t>
            </a:r>
            <a:r>
              <a:rPr lang="en-US" sz="1600" dirty="0" smtClean="0">
                <a:latin typeface="+mn-lt"/>
                <a:cs typeface="Times New Roman" pitchFamily="18" charset="0"/>
              </a:rPr>
              <a:t>radiation</a:t>
            </a:r>
            <a:endParaRPr lang="en-US" sz="1600" dirty="0">
              <a:latin typeface="+mn-lt"/>
              <a:cs typeface="Times New Roman" pitchFamily="18" charset="0"/>
            </a:endParaRPr>
          </a:p>
        </p:txBody>
      </p:sp>
      <p:sp>
        <p:nvSpPr>
          <p:cNvPr id="24" name="Прямоугольник 4"/>
          <p:cNvSpPr>
            <a:spLocks noChangeArrowheads="1"/>
          </p:cNvSpPr>
          <p:nvPr/>
        </p:nvSpPr>
        <p:spPr bwMode="auto">
          <a:xfrm>
            <a:off x="6739533" y="1996049"/>
            <a:ext cx="1923613" cy="738664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+mn-lt"/>
              </a:rPr>
              <a:t>Scheme of installation </a:t>
            </a:r>
            <a:endParaRPr lang="ru-RU" sz="1400" dirty="0" smtClean="0">
              <a:latin typeface="+mn-lt"/>
            </a:endParaRPr>
          </a:p>
          <a:p>
            <a:pPr algn="ctr"/>
            <a:r>
              <a:rPr lang="en-US" sz="1400" dirty="0" smtClean="0">
                <a:latin typeface="+mn-lt"/>
              </a:rPr>
              <a:t>for </a:t>
            </a:r>
            <a:r>
              <a:rPr lang="en-US" sz="1400" dirty="0">
                <a:latin typeface="+mn-lt"/>
              </a:rPr>
              <a:t>measuring </a:t>
            </a:r>
            <a:endParaRPr lang="ru-RU" sz="1400" dirty="0" smtClean="0">
              <a:latin typeface="+mn-lt"/>
            </a:endParaRPr>
          </a:p>
          <a:p>
            <a:pPr algn="ctr"/>
            <a:r>
              <a:rPr lang="en-US" sz="1400" dirty="0" smtClean="0">
                <a:latin typeface="+mn-lt"/>
              </a:rPr>
              <a:t>the intensity</a:t>
            </a:r>
            <a:r>
              <a:rPr lang="ru-RU" sz="1400" dirty="0" smtClean="0">
                <a:latin typeface="+mn-lt"/>
              </a:rPr>
              <a:t> </a:t>
            </a:r>
            <a:r>
              <a:rPr lang="en-US" sz="1400" dirty="0" smtClean="0">
                <a:latin typeface="+mn-lt"/>
              </a:rPr>
              <a:t>of </a:t>
            </a:r>
            <a:r>
              <a:rPr lang="en-US" sz="1400" dirty="0">
                <a:latin typeface="+mn-lt"/>
              </a:rPr>
              <a:t>glow</a:t>
            </a:r>
            <a:endParaRPr lang="ru-RU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888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8" descr="lazery-effec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888"/>
            <a:ext cx="9144000" cy="661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C8C8C8"/>
              </a:gs>
              <a:gs pos="50000">
                <a:srgbClr val="A0E8FE"/>
              </a:gs>
              <a:gs pos="100000">
                <a:srgbClr val="C8C8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3800">
              <a:latin typeface="Arial" pitchFamily="34" charset="0"/>
            </a:endParaRPr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cs typeface="+mn-cs"/>
              </a:rPr>
              <a:t>Nobel</a:t>
            </a:r>
            <a:r>
              <a:rPr lang="en-US" altLang="ru-RU" sz="4400" dirty="0">
                <a:solidFill>
                  <a:schemeClr val="bg1"/>
                </a:solidFill>
                <a:cs typeface="+mn-cs"/>
              </a:rPr>
              <a:t> </a:t>
            </a:r>
            <a:r>
              <a:rPr lang="en-US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cs typeface="+mn-cs"/>
              </a:rPr>
              <a:t>Prize</a:t>
            </a:r>
            <a:r>
              <a:rPr lang="ru-RU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cs typeface="+mn-cs"/>
              </a:rPr>
              <a:t> (19</a:t>
            </a:r>
            <a:r>
              <a:rPr lang="en-US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cs typeface="+mn-cs"/>
              </a:rPr>
              <a:t>64</a:t>
            </a:r>
            <a:r>
              <a:rPr lang="ru-RU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cs typeface="+mn-cs"/>
              </a:rPr>
              <a:t>)</a:t>
            </a:r>
            <a:endParaRPr lang="en-US" altLang="ru-RU" sz="4000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85000"/>
                  </a:srgbClr>
                </a:outerShdw>
              </a:effectLst>
              <a:cs typeface="+mn-cs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043608" y="5013176"/>
            <a:ext cx="1800200" cy="504056"/>
            <a:chOff x="971601" y="5013176"/>
            <a:chExt cx="1800200" cy="5040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269" name="Picture 6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7071" y="5013176"/>
              <a:ext cx="1728000" cy="496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1270" name="TextBox 9"/>
            <p:cNvSpPr txBox="1">
              <a:spLocks noChangeArrowheads="1"/>
            </p:cNvSpPr>
            <p:nvPr/>
          </p:nvSpPr>
          <p:spPr bwMode="auto">
            <a:xfrm>
              <a:off x="971601" y="5013176"/>
              <a:ext cx="1800200" cy="504056"/>
            </a:xfrm>
            <a:prstGeom prst="rect">
              <a:avLst/>
            </a:prstGeom>
            <a:extLst/>
          </p:spPr>
          <p:txBody>
            <a:bodyPr anchor="ctr" anchorCtr="1"/>
            <a:lstStyle>
              <a:defPPr>
                <a:defRPr lang="ru-RU"/>
              </a:defPPr>
              <a:lvl1pPr eaLnBrk="1" hangingPunct="1">
                <a:defRPr sz="1600" i="0">
                  <a:latin typeface="Optima" pitchFamily="34" charset="0"/>
                  <a:ea typeface="Optima" pitchFamily="34" charset="0"/>
                  <a:cs typeface="Optima" pitchFamily="34" charset="0"/>
                </a:defRPr>
              </a:lvl1pPr>
            </a:lstStyle>
            <a:p>
              <a:pPr>
                <a:defRPr/>
              </a:pPr>
              <a:r>
                <a:rPr lang="en-US" altLang="ru-RU" dirty="0"/>
                <a:t>N</a:t>
              </a:r>
              <a:r>
                <a:rPr lang="ru-RU" altLang="ru-RU" dirty="0"/>
                <a:t>.</a:t>
              </a:r>
              <a:r>
                <a:rPr lang="en-US" altLang="ru-RU" dirty="0"/>
                <a:t>G</a:t>
              </a:r>
              <a:r>
                <a:rPr lang="ru-RU" altLang="ru-RU" dirty="0"/>
                <a:t>. </a:t>
              </a:r>
              <a:r>
                <a:rPr lang="en-US" altLang="ru-RU" dirty="0"/>
                <a:t>Basov</a:t>
              </a:r>
            </a:p>
          </p:txBody>
        </p:sp>
      </p:grpSp>
      <p:sp>
        <p:nvSpPr>
          <p:cNvPr id="8198" name="Rectangle 7"/>
          <p:cNvSpPr>
            <a:spLocks noChangeArrowheads="1"/>
          </p:cNvSpPr>
          <p:nvPr/>
        </p:nvSpPr>
        <p:spPr bwMode="auto">
          <a:xfrm>
            <a:off x="0" y="6381750"/>
            <a:ext cx="9144000" cy="476250"/>
          </a:xfrm>
          <a:prstGeom prst="rect">
            <a:avLst/>
          </a:prstGeom>
          <a:gradFill rotWithShape="1">
            <a:gsLst>
              <a:gs pos="0">
                <a:srgbClr val="C8C8C8"/>
              </a:gs>
              <a:gs pos="50000">
                <a:srgbClr val="A0E8FE"/>
              </a:gs>
              <a:gs pos="100000">
                <a:srgbClr val="C8C8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3800">
              <a:latin typeface="Arial" pitchFamily="34" charset="0"/>
            </a:endParaRPr>
          </a:p>
        </p:txBody>
      </p:sp>
      <p:sp>
        <p:nvSpPr>
          <p:cNvPr id="8199" name="Rectangle 9"/>
          <p:cNvSpPr>
            <a:spLocks noChangeArrowheads="1"/>
          </p:cNvSpPr>
          <p:nvPr/>
        </p:nvSpPr>
        <p:spPr bwMode="auto">
          <a:xfrm>
            <a:off x="0" y="6472238"/>
            <a:ext cx="565150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altLang="ru-RU" sz="2000" dirty="0" err="1">
                <a:solidFill>
                  <a:srgbClr val="818181"/>
                </a:solidFill>
              </a:rPr>
              <a:t>Lebedev</a:t>
            </a:r>
            <a:r>
              <a:rPr lang="en-US" altLang="ru-RU" sz="2000" dirty="0">
                <a:solidFill>
                  <a:srgbClr val="818181"/>
                </a:solidFill>
              </a:rPr>
              <a:t> Physical Institute of the RAS</a:t>
            </a:r>
            <a:endParaRPr lang="ru-RU" altLang="ru-RU" sz="2000" dirty="0">
              <a:solidFill>
                <a:srgbClr val="818181"/>
              </a:solidFill>
            </a:endParaRPr>
          </a:p>
        </p:txBody>
      </p:sp>
      <p:graphicFrame>
        <p:nvGraphicFramePr>
          <p:cNvPr id="8200" name="Object 10"/>
          <p:cNvGraphicFramePr>
            <a:graphicFrameLocks noChangeAspect="1"/>
          </p:cNvGraphicFramePr>
          <p:nvPr/>
        </p:nvGraphicFramePr>
        <p:xfrm>
          <a:off x="7350125" y="908050"/>
          <a:ext cx="179387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2" name="PHOTO-PAINT" r:id="rId6" imgW="2828571" imgH="2838095" progId="CorelPHOTOPAINT.Image.16">
                  <p:embed/>
                </p:oleObj>
              </mc:Choice>
              <mc:Fallback>
                <p:oleObj name="PHOTO-PAINT" r:id="rId6" imgW="2828571" imgH="2838095" progId="CorelPHOTOPAINT.Image.16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0125" y="908050"/>
                        <a:ext cx="1793875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3923927" y="5013176"/>
            <a:ext cx="1728193" cy="504056"/>
            <a:chOff x="3923927" y="5013176"/>
            <a:chExt cx="1728193" cy="504056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275" name="Picture 6"/>
            <p:cNvPicPr>
              <a:picLocks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4120" y="5020432"/>
              <a:ext cx="1728000" cy="496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1276" name="TextBox 9"/>
            <p:cNvSpPr txBox="1">
              <a:spLocks noChangeArrowheads="1"/>
            </p:cNvSpPr>
            <p:nvPr/>
          </p:nvSpPr>
          <p:spPr bwMode="auto">
            <a:xfrm>
              <a:off x="3923927" y="5013176"/>
              <a:ext cx="1728193" cy="504056"/>
            </a:xfrm>
            <a:prstGeom prst="rect">
              <a:avLst/>
            </a:prstGeom>
            <a:extLst/>
          </p:spPr>
          <p:txBody>
            <a:bodyPr anchor="ctr" anchorCtr="1"/>
            <a:lstStyle>
              <a:defPPr>
                <a:defRPr lang="ru-RU"/>
              </a:defPPr>
              <a:lvl1pPr eaLnBrk="1" hangingPunct="1">
                <a:defRPr sz="1600" i="0">
                  <a:latin typeface="Optima" pitchFamily="34" charset="0"/>
                  <a:ea typeface="Optima" pitchFamily="34" charset="0"/>
                  <a:cs typeface="Optima" pitchFamily="34" charset="0"/>
                </a:defRPr>
              </a:lvl1pPr>
            </a:lstStyle>
            <a:p>
              <a:pPr>
                <a:defRPr/>
              </a:pPr>
              <a:r>
                <a:rPr lang="en-US" altLang="ru-RU" dirty="0"/>
                <a:t>A</a:t>
              </a:r>
              <a:r>
                <a:rPr lang="ru-RU" altLang="ru-RU" dirty="0"/>
                <a:t>.</a:t>
              </a:r>
              <a:r>
                <a:rPr lang="en-US" altLang="ru-RU" dirty="0"/>
                <a:t>M</a:t>
              </a:r>
              <a:r>
                <a:rPr lang="ru-RU" altLang="ru-RU" dirty="0"/>
                <a:t>. </a:t>
              </a:r>
              <a:r>
                <a:rPr lang="en-US" altLang="ru-RU" dirty="0"/>
                <a:t>Prokhorov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179512" y="980728"/>
            <a:ext cx="6337300" cy="1440160"/>
            <a:chOff x="395288" y="1124744"/>
            <a:chExt cx="6337300" cy="115212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1277" name="Picture 6"/>
            <p:cNvPicPr>
              <a:picLocks noChangeAspect="1"/>
            </p:cNvPicPr>
            <p:nvPr/>
          </p:nvPicPr>
          <p:blipFill>
            <a:blip r:embed="rId5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288" y="1196975"/>
              <a:ext cx="6337300" cy="100806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78" name="TextBox 9"/>
            <p:cNvSpPr txBox="1">
              <a:spLocks noChangeArrowheads="1"/>
            </p:cNvSpPr>
            <p:nvPr/>
          </p:nvSpPr>
          <p:spPr bwMode="auto">
            <a:xfrm>
              <a:off x="467544" y="1124744"/>
              <a:ext cx="6192688" cy="1152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tIns="108000" bIns="108000" anchor="ctr" anchorCtr="1"/>
            <a:lstStyle>
              <a:lvl1pPr marL="285750" indent="-28575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indent="0" algn="ctr">
                <a:spcBef>
                  <a:spcPts val="1200"/>
                </a:spcBef>
                <a:spcAft>
                  <a:spcPts val="1200"/>
                </a:spcAft>
                <a:buFont typeface="Arial" charset="0"/>
                <a:buNone/>
                <a:defRPr/>
              </a:pPr>
              <a:r>
                <a:rPr lang="en-US" altLang="ru-RU" sz="2400" i="1" dirty="0">
                  <a:latin typeface="Optima" pitchFamily="34" charset="0"/>
                  <a:ea typeface="Optima" pitchFamily="34" charset="0"/>
                  <a:cs typeface="Optima" pitchFamily="34" charset="0"/>
                </a:rPr>
                <a:t> Contributions to fundamental work leading to the development of the maser and </a:t>
              </a:r>
              <a:r>
                <a:rPr lang="en-US" altLang="ru-RU" sz="2400" i="1" dirty="0" smtClean="0">
                  <a:latin typeface="Optima" pitchFamily="34" charset="0"/>
                  <a:ea typeface="Optima" pitchFamily="34" charset="0"/>
                  <a:cs typeface="Optima" pitchFamily="34" charset="0"/>
                </a:rPr>
                <a:t>laser</a:t>
              </a:r>
              <a:endParaRPr lang="ru-RU" altLang="ru-RU" sz="2400" i="1" dirty="0" smtClean="0">
                <a:latin typeface="Optima" pitchFamily="34" charset="0"/>
                <a:ea typeface="Optima" pitchFamily="34" charset="0"/>
                <a:cs typeface="Optima" pitchFamily="34" charset="0"/>
              </a:endParaRPr>
            </a:p>
          </p:txBody>
        </p:sp>
      </p:grpSp>
      <p:pic>
        <p:nvPicPr>
          <p:cNvPr id="11279" name="Picture 21" descr="Nicolay Gennadiyevich Basov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060450" y="2349500"/>
            <a:ext cx="1800225" cy="2522538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80" name="Picture 23" descr="Aleksandr Mikhailovich Prokhorov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51275" y="2349500"/>
            <a:ext cx="1800225" cy="2522538"/>
          </a:xfrm>
          <a:prstGeom prst="rect">
            <a:avLst/>
          </a:prstGeom>
          <a:noFill/>
          <a:ln>
            <a:noFill/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5" name="Рисунок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2"/>
          <a:stretch>
            <a:fillRect/>
          </a:stretch>
        </p:blipFill>
        <p:spPr bwMode="auto">
          <a:xfrm>
            <a:off x="5710238" y="5930900"/>
            <a:ext cx="3419475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3" descr="%D0%BD%D0%B5%D0%B1%D0%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6613"/>
            <a:ext cx="914400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gradFill rotWithShape="1">
            <a:gsLst>
              <a:gs pos="0">
                <a:srgbClr val="C8C8C8"/>
              </a:gs>
              <a:gs pos="50000">
                <a:srgbClr val="A0E8FE"/>
              </a:gs>
              <a:gs pos="100000">
                <a:srgbClr val="C8C8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3800">
              <a:latin typeface="Arial" pitchFamily="34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0" y="0"/>
            <a:ext cx="9144000" cy="908050"/>
          </a:xfrm>
          <a:prstGeom prst="rect">
            <a:avLst/>
          </a:prstGeom>
          <a:solidFill>
            <a:schemeClr val="tx1">
              <a:alpha val="5686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r>
              <a:rPr lang="en-US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Calibri" pitchFamily="34" charset="0"/>
                <a:cs typeface="+mn-cs"/>
              </a:rPr>
              <a:t>Nobel Prize</a:t>
            </a:r>
            <a:r>
              <a:rPr lang="ru-RU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Calibri" pitchFamily="34" charset="0"/>
                <a:cs typeface="+mn-cs"/>
              </a:rPr>
              <a:t> (19</a:t>
            </a:r>
            <a:r>
              <a:rPr lang="en-US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Calibri" pitchFamily="34" charset="0"/>
                <a:cs typeface="+mn-cs"/>
              </a:rPr>
              <a:t>75</a:t>
            </a:r>
            <a:r>
              <a:rPr lang="ru-RU" altLang="ru-RU" sz="4000" dirty="0">
                <a:solidFill>
                  <a:schemeClr val="bg1"/>
                </a:solidFill>
                <a:effectLst>
                  <a:outerShdw blurRad="38100" dist="63500" dir="2700000" algn="tl">
                    <a:srgbClr val="000000">
                      <a:alpha val="85000"/>
                    </a:srgbClr>
                  </a:outerShdw>
                </a:effectLst>
                <a:latin typeface="Calibri" pitchFamily="34" charset="0"/>
                <a:cs typeface="+mn-cs"/>
              </a:rPr>
              <a:t>)</a:t>
            </a:r>
            <a:endParaRPr lang="en-US" altLang="ru-RU" sz="4000" dirty="0">
              <a:solidFill>
                <a:schemeClr val="bg1"/>
              </a:solidFill>
              <a:effectLst>
                <a:outerShdw blurRad="38100" dist="63500" dir="2700000" algn="tl">
                  <a:srgbClr val="000000">
                    <a:alpha val="85000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sp>
        <p:nvSpPr>
          <p:cNvPr id="9221" name="Rectangle 7"/>
          <p:cNvSpPr>
            <a:spLocks noChangeArrowheads="1"/>
          </p:cNvSpPr>
          <p:nvPr/>
        </p:nvSpPr>
        <p:spPr bwMode="auto">
          <a:xfrm>
            <a:off x="0" y="6381750"/>
            <a:ext cx="9144000" cy="476250"/>
          </a:xfrm>
          <a:prstGeom prst="rect">
            <a:avLst/>
          </a:prstGeom>
          <a:gradFill rotWithShape="1">
            <a:gsLst>
              <a:gs pos="0">
                <a:srgbClr val="C8C8C8"/>
              </a:gs>
              <a:gs pos="50000">
                <a:srgbClr val="A0E8FE"/>
              </a:gs>
              <a:gs pos="100000">
                <a:srgbClr val="C8C8C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3800">
              <a:latin typeface="Arial" pitchFamily="34" charset="0"/>
            </a:endParaRPr>
          </a:p>
        </p:txBody>
      </p:sp>
      <p:sp>
        <p:nvSpPr>
          <p:cNvPr id="9222" name="Rectangle 9"/>
          <p:cNvSpPr>
            <a:spLocks noChangeArrowheads="1"/>
          </p:cNvSpPr>
          <p:nvPr/>
        </p:nvSpPr>
        <p:spPr bwMode="auto">
          <a:xfrm>
            <a:off x="0" y="6472238"/>
            <a:ext cx="5651500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80000"/>
              </a:lnSpc>
              <a:buNone/>
            </a:pPr>
            <a:r>
              <a:rPr lang="en-US" altLang="ru-RU" sz="2000" dirty="0" err="1">
                <a:solidFill>
                  <a:srgbClr val="818181"/>
                </a:solidFill>
              </a:rPr>
              <a:t>Lebedev</a:t>
            </a:r>
            <a:r>
              <a:rPr lang="en-US" altLang="ru-RU" sz="2000" dirty="0">
                <a:solidFill>
                  <a:srgbClr val="818181"/>
                </a:solidFill>
              </a:rPr>
              <a:t> Physical Institute of the RAS</a:t>
            </a:r>
            <a:endParaRPr lang="ru-RU" altLang="ru-RU" sz="2000" dirty="0">
              <a:solidFill>
                <a:srgbClr val="818181"/>
              </a:solidFill>
            </a:endParaRPr>
          </a:p>
        </p:txBody>
      </p:sp>
      <p:graphicFrame>
        <p:nvGraphicFramePr>
          <p:cNvPr id="9223" name="Object 10"/>
          <p:cNvGraphicFramePr>
            <a:graphicFrameLocks noChangeAspect="1"/>
          </p:cNvGraphicFramePr>
          <p:nvPr/>
        </p:nvGraphicFramePr>
        <p:xfrm>
          <a:off x="7350125" y="908050"/>
          <a:ext cx="1793875" cy="1800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4" name="PHOTO-PAINT" r:id="rId4" imgW="2828571" imgH="2838095" progId="CorelPHOTOPAINT.Image.16">
                  <p:embed/>
                </p:oleObj>
              </mc:Choice>
              <mc:Fallback>
                <p:oleObj name="PHOTO-PAINT" r:id="rId4" imgW="2828571" imgH="2838095" progId="CorelPHOTOPAINT.Image.16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0125" y="908050"/>
                        <a:ext cx="1793875" cy="1800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Группа 2"/>
          <p:cNvGrpSpPr/>
          <p:nvPr/>
        </p:nvGrpSpPr>
        <p:grpSpPr>
          <a:xfrm>
            <a:off x="1547664" y="5517232"/>
            <a:ext cx="1872208" cy="576064"/>
            <a:chOff x="1547664" y="5589240"/>
            <a:chExt cx="1872208" cy="5760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293" name="Picture 6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864" y="5661248"/>
              <a:ext cx="1728000" cy="496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2298" name="TextBox 9"/>
            <p:cNvSpPr txBox="1">
              <a:spLocks noChangeArrowheads="1"/>
            </p:cNvSpPr>
            <p:nvPr/>
          </p:nvSpPr>
          <p:spPr bwMode="auto">
            <a:xfrm>
              <a:off x="1547664" y="5589240"/>
              <a:ext cx="1872208" cy="576064"/>
            </a:xfrm>
            <a:prstGeom prst="rect">
              <a:avLst/>
            </a:prstGeom>
            <a:extLst/>
          </p:spPr>
          <p:txBody>
            <a:bodyPr anchor="ctr" anchorCtr="1"/>
            <a:lstStyle>
              <a:defPPr>
                <a:defRPr lang="ru-RU"/>
              </a:defPPr>
              <a:lvl1pPr eaLnBrk="1" hangingPunct="1">
                <a:defRPr sz="1600" i="0">
                  <a:latin typeface="Optima" pitchFamily="34" charset="0"/>
                  <a:ea typeface="Optima" pitchFamily="34" charset="0"/>
                  <a:cs typeface="Optima" pitchFamily="34" charset="0"/>
                </a:defRPr>
              </a:lvl1pPr>
            </a:lstStyle>
            <a:p>
              <a:pPr>
                <a:defRPr/>
              </a:pPr>
              <a:r>
                <a:rPr lang="en-US" altLang="ru-RU" dirty="0"/>
                <a:t>A</a:t>
              </a:r>
              <a:r>
                <a:rPr lang="ru-RU" altLang="ru-RU" dirty="0"/>
                <a:t>.</a:t>
              </a:r>
              <a:r>
                <a:rPr lang="en-US" altLang="ru-RU" dirty="0"/>
                <a:t>D</a:t>
              </a:r>
              <a:r>
                <a:rPr lang="ru-RU" altLang="ru-RU" dirty="0"/>
                <a:t>. </a:t>
              </a:r>
              <a:r>
                <a:rPr lang="en-US" altLang="ru-RU" dirty="0"/>
                <a:t>Sakharov</a:t>
              </a:r>
            </a:p>
          </p:txBody>
        </p:sp>
      </p:grpSp>
      <p:grpSp>
        <p:nvGrpSpPr>
          <p:cNvPr id="2" name="Группа 1"/>
          <p:cNvGrpSpPr/>
          <p:nvPr/>
        </p:nvGrpSpPr>
        <p:grpSpPr>
          <a:xfrm>
            <a:off x="610865" y="1073150"/>
            <a:ext cx="3745111" cy="843682"/>
            <a:chOff x="539552" y="1073150"/>
            <a:chExt cx="3745111" cy="84368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2299" name="Picture 6"/>
            <p:cNvPicPr>
              <a:picLocks noChangeAspect="1"/>
            </p:cNvPicPr>
            <p:nvPr/>
          </p:nvPicPr>
          <p:blipFill>
            <a:blip r:embed="rId6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073150"/>
              <a:ext cx="3745111" cy="843682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/>
          </p:spPr>
        </p:pic>
        <p:sp>
          <p:nvSpPr>
            <p:cNvPr id="12300" name="TextBox 9"/>
            <p:cNvSpPr txBox="1">
              <a:spLocks noChangeArrowheads="1"/>
            </p:cNvSpPr>
            <p:nvPr/>
          </p:nvSpPr>
          <p:spPr bwMode="auto">
            <a:xfrm>
              <a:off x="611560" y="1196975"/>
              <a:ext cx="3600400" cy="647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 anchorCtr="1"/>
            <a:lstStyle>
              <a:lvl1pPr marL="285750" indent="-285750"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>
                <a:spcBef>
                  <a:spcPct val="0"/>
                </a:spcBef>
                <a:buFont typeface="Arial" charset="0"/>
                <a:buNone/>
                <a:defRPr/>
              </a:pPr>
              <a:r>
                <a:rPr lang="en-US" altLang="ru-RU" sz="2400" i="1" dirty="0">
                  <a:latin typeface="Optima" pitchFamily="34" charset="0"/>
                  <a:ea typeface="Optima" pitchFamily="34" charset="0"/>
                  <a:cs typeface="Optima" pitchFamily="34" charset="0"/>
                </a:rPr>
                <a:t> Nobel Peace Prize</a:t>
              </a:r>
            </a:p>
          </p:txBody>
        </p:sp>
      </p:grpSp>
      <p:sp>
        <p:nvSpPr>
          <p:cNvPr id="9226" name="AutoShape 21" descr="9k=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3800">
              <a:latin typeface="Arial" pitchFamily="34" charset="0"/>
            </a:endParaRPr>
          </a:p>
        </p:txBody>
      </p:sp>
      <p:pic>
        <p:nvPicPr>
          <p:cNvPr id="9227" name="Рисунок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12"/>
          <a:stretch>
            <a:fillRect/>
          </a:stretch>
        </p:blipFill>
        <p:spPr bwMode="auto">
          <a:xfrm>
            <a:off x="5710238" y="5930900"/>
            <a:ext cx="3419475" cy="92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6375" y="2060575"/>
            <a:ext cx="2078038" cy="3222625"/>
          </a:xfrm>
          <a:prstGeom prst="rect">
            <a:avLst/>
          </a:prstGeom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7535</TotalTime>
  <Words>1085</Words>
  <Application>Microsoft Office PowerPoint</Application>
  <PresentationFormat>Экран (4:3)</PresentationFormat>
  <Paragraphs>263</Paragraphs>
  <Slides>36</Slides>
  <Notes>19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 Office</vt:lpstr>
      <vt:lpstr>PHOTO-PAINT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Power = 50 Tw in pulse, duration  = 50 fs at  = 475 nm  Joint work with Institute of High Current Electronics (IHCE) SB RAS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NATA</dc:creator>
  <cp:lastModifiedBy>user</cp:lastModifiedBy>
  <cp:revision>864</cp:revision>
  <dcterms:created xsi:type="dcterms:W3CDTF">2009-03-15T06:39:50Z</dcterms:created>
  <dcterms:modified xsi:type="dcterms:W3CDTF">2018-08-01T13:08:00Z</dcterms:modified>
</cp:coreProperties>
</file>