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mov" ContentType="video/quicktime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video/unknown"/>
  <Default Extension="vml" ContentType="application/vnd.openxmlformats-officedocument.vmlDrawing"/>
  <Default Extension="AVI" ContentType="video/x-msvideo"/>
  <Default Extension="m4v" ContentType="video/unknown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31.gif" ContentType="image/gif"/>
  <Override PartName="/ppt/media/image32.gif" ContentType="image/gif"/>
  <Override PartName="/ppt/notesSlides/notesSlide4.xml" ContentType="application/vnd.openxmlformats-officedocument.presentationml.notesSlide+xml"/>
  <Override PartName="/ppt/media/image49.gif" ContentType="image/gif"/>
  <Override PartName="/ppt/media/image50.gif" ContentType="image/gif"/>
  <Override PartName="/ppt/media/image51.gif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2"/>
  </p:notesMasterIdLst>
  <p:sldIdLst>
    <p:sldId id="263" r:id="rId2"/>
    <p:sldId id="353" r:id="rId3"/>
    <p:sldId id="265" r:id="rId4"/>
    <p:sldId id="355" r:id="rId5"/>
    <p:sldId id="354" r:id="rId6"/>
    <p:sldId id="349" r:id="rId7"/>
    <p:sldId id="268" r:id="rId8"/>
    <p:sldId id="275" r:id="rId9"/>
    <p:sldId id="276" r:id="rId10"/>
    <p:sldId id="313" r:id="rId11"/>
    <p:sldId id="347" r:id="rId12"/>
    <p:sldId id="280" r:id="rId13"/>
    <p:sldId id="314" r:id="rId14"/>
    <p:sldId id="282" r:id="rId15"/>
    <p:sldId id="284" r:id="rId16"/>
    <p:sldId id="257" r:id="rId17"/>
    <p:sldId id="287" r:id="rId18"/>
    <p:sldId id="258" r:id="rId19"/>
    <p:sldId id="346" r:id="rId20"/>
    <p:sldId id="259" r:id="rId21"/>
    <p:sldId id="352" r:id="rId22"/>
    <p:sldId id="288" r:id="rId23"/>
    <p:sldId id="289" r:id="rId24"/>
    <p:sldId id="290" r:id="rId25"/>
    <p:sldId id="315" r:id="rId26"/>
    <p:sldId id="262" r:id="rId27"/>
    <p:sldId id="297" r:id="rId28"/>
    <p:sldId id="295" r:id="rId29"/>
    <p:sldId id="298" r:id="rId30"/>
    <p:sldId id="299" r:id="rId31"/>
    <p:sldId id="310" r:id="rId32"/>
    <p:sldId id="326" r:id="rId33"/>
    <p:sldId id="328" r:id="rId34"/>
    <p:sldId id="329" r:id="rId35"/>
    <p:sldId id="330" r:id="rId36"/>
    <p:sldId id="334" r:id="rId37"/>
    <p:sldId id="335" r:id="rId38"/>
    <p:sldId id="336" r:id="rId39"/>
    <p:sldId id="337" r:id="rId40"/>
    <p:sldId id="338" r:id="rId41"/>
    <p:sldId id="339" r:id="rId42"/>
    <p:sldId id="340" r:id="rId43"/>
    <p:sldId id="342" r:id="rId44"/>
    <p:sldId id="359" r:id="rId45"/>
    <p:sldId id="361" r:id="rId46"/>
    <p:sldId id="362" r:id="rId47"/>
    <p:sldId id="356" r:id="rId48"/>
    <p:sldId id="357" r:id="rId49"/>
    <p:sldId id="358" r:id="rId50"/>
    <p:sldId id="343" r:id="rId51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48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4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7224E-C1A6-40A6-99B6-5779FB3C999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68B7DA-3101-4789-BC8E-5B53491ADA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7911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4499" name="ノート プレースホルダ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ja-JP" altLang="en-US">
              <a:latin typeface="Arial" pitchFamily="34" charset="0"/>
            </a:endParaRPr>
          </a:p>
        </p:txBody>
      </p:sp>
      <p:sp>
        <p:nvSpPr>
          <p:cNvPr id="234500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1pPr>
            <a:lvl2pPr marL="769993" indent="-29615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2pPr>
            <a:lvl3pPr marL="1184605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3pPr>
            <a:lvl4pPr marL="1658447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4pPr>
            <a:lvl5pPr marL="2132289" indent="-236921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5pPr>
            <a:lvl6pPr marL="2606131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6pPr>
            <a:lvl7pPr marL="3079974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7pPr>
            <a:lvl8pPr marL="3553816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8pPr>
            <a:lvl9pPr marL="4027658" indent="-236921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ＭＳ Ｐ明朝" pitchFamily="18" charset="-128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1F1271-EE81-4B26-91E3-FB88E629DB2F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8841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B7DA-3101-4789-BC8E-5B53491ADAF4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6550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dirty="0">
                <a:latin typeface="Calibri" charset="0"/>
                <a:ea typeface="ＭＳ Ｐゴシック" charset="0"/>
              </a:rPr>
              <a:t>まず、こちらが、</a:t>
            </a:r>
            <a:r>
              <a:rPr lang="en-US" altLang="ja-JP" dirty="0">
                <a:latin typeface="Calibri" charset="0"/>
                <a:ea typeface="ＭＳ Ｐゴシック" charset="0"/>
              </a:rPr>
              <a:t>J-PARC</a:t>
            </a:r>
            <a:r>
              <a:rPr lang="ja-JP" altLang="en-US" dirty="0">
                <a:latin typeface="Calibri" charset="0"/>
                <a:ea typeface="ＭＳ Ｐゴシック" charset="0"/>
              </a:rPr>
              <a:t>の加速器複合施設です。陽子ビームを１８１</a:t>
            </a:r>
            <a:r>
              <a:rPr lang="en-US" altLang="ja-JP" dirty="0">
                <a:latin typeface="Calibri" charset="0"/>
                <a:ea typeface="ＭＳ Ｐゴシック" charset="0"/>
              </a:rPr>
              <a:t>MeV</a:t>
            </a:r>
            <a:r>
              <a:rPr lang="ja-JP" altLang="en-US" dirty="0">
                <a:latin typeface="Calibri" charset="0"/>
                <a:ea typeface="ＭＳ Ｐゴシック" charset="0"/>
              </a:rPr>
              <a:t>まで加速する（来年度以降４００</a:t>
            </a:r>
            <a:r>
              <a:rPr lang="en-US" altLang="ja-JP" dirty="0">
                <a:latin typeface="Calibri" charset="0"/>
                <a:ea typeface="ＭＳ Ｐゴシック" charset="0"/>
              </a:rPr>
              <a:t> MeV</a:t>
            </a:r>
            <a:r>
              <a:rPr lang="ja-JP" altLang="en-US" dirty="0">
                <a:latin typeface="Calibri" charset="0"/>
                <a:ea typeface="ＭＳ Ｐゴシック" charset="0"/>
              </a:rPr>
              <a:t>になる）線形加速器ライナックがあり、その後、ビームは、</a:t>
            </a:r>
            <a:r>
              <a:rPr lang="en-US" altLang="ja-JP" dirty="0">
                <a:latin typeface="Calibri" charset="0"/>
                <a:ea typeface="ＭＳ Ｐゴシック" charset="0"/>
              </a:rPr>
              <a:t>40 </a:t>
            </a:r>
            <a:r>
              <a:rPr lang="en-US" altLang="ja-JP" dirty="0" err="1">
                <a:latin typeface="Calibri" charset="0"/>
                <a:ea typeface="ＭＳ Ｐゴシック" charset="0"/>
              </a:rPr>
              <a:t>ms</a:t>
            </a:r>
            <a:r>
              <a:rPr lang="ja-JP" altLang="en-US" dirty="0">
                <a:latin typeface="Calibri" charset="0"/>
                <a:ea typeface="ＭＳ Ｐゴシック" charset="0"/>
              </a:rPr>
              <a:t>という短い時間の間に</a:t>
            </a:r>
            <a:r>
              <a:rPr lang="en-US" altLang="ja-JP" dirty="0">
                <a:latin typeface="Calibri" charset="0"/>
                <a:ea typeface="ＭＳ Ｐゴシック" charset="0"/>
              </a:rPr>
              <a:t>3 </a:t>
            </a:r>
            <a:r>
              <a:rPr lang="en-US" altLang="ja-JP" dirty="0" err="1">
                <a:latin typeface="Calibri" charset="0"/>
                <a:ea typeface="ＭＳ Ｐゴシック" charset="0"/>
              </a:rPr>
              <a:t>GeV</a:t>
            </a:r>
            <a:r>
              <a:rPr lang="ja-JP" altLang="en-US" dirty="0">
                <a:latin typeface="Calibri" charset="0"/>
                <a:ea typeface="ＭＳ Ｐゴシック" charset="0"/>
              </a:rPr>
              <a:t>まで加速されます。そのビームのほとんどは、この物質生命科学実験施設で中性子やミュオンを使った実験の</a:t>
            </a:r>
            <a:r>
              <a:rPr lang="ja-JP" altLang="en-US">
                <a:latin typeface="Calibri" charset="0"/>
                <a:ea typeface="ＭＳ Ｐゴシック" charset="0"/>
              </a:rPr>
              <a:t>為に使われています。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26832724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68B7DA-3101-4789-BC8E-5B53491ADAF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78656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E90ED720-0104-4369-84BC-D37694168613}" type="datetimeFigureOut">
              <a:rPr kumimoji="1" lang="ja-JP" altLang="en-US" smtClean="0"/>
              <a:t>2019/2/25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2D8002D-B5B0-4BAC-B1F6-782DDCCE6D9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kumimoji="1"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kumimoji="1"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kumimoji="1"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kumimoji="1"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31.gi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4" Type="http://schemas.openxmlformats.org/officeDocument/2006/relationships/hyperlink" Target="http://www-acc.kek.jp/KEKB/pictures/KEKB_photo/KEKair2005/KEKair2004-04H.jpg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5.wmv"/><Relationship Id="rId1" Type="http://schemas.openxmlformats.org/officeDocument/2006/relationships/video" Target="NULL" TargetMode="Externa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6.AVI"/><Relationship Id="rId7" Type="http://schemas.openxmlformats.org/officeDocument/2006/relationships/image" Target="../media/image42.png"/><Relationship Id="rId2" Type="http://schemas.openxmlformats.org/officeDocument/2006/relationships/video" Target="file:///C:\Users\JunjiHaba\Pictures\Documents\&#35611;&#32681;&#35611;&#28436;\education_stuff\detector\alpha_kiri.AVI" TargetMode="External"/><Relationship Id="rId1" Type="http://schemas.microsoft.com/office/2007/relationships/media" Target="file:///C:\Users\JunjiHaba\Pictures\Documents\&#35611;&#32681;&#35611;&#28436;\education_stuff\detector\alpha_kiri.AVI" TargetMode="Externa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6.AVI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67.jpeg"/><Relationship Id="rId5" Type="http://schemas.openxmlformats.org/officeDocument/2006/relationships/image" Target="../media/image65.wmf"/><Relationship Id="rId4" Type="http://schemas.openxmlformats.org/officeDocument/2006/relationships/oleObject" Target="../embeddings/oleObject7.bin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gif"/><Relationship Id="rId1" Type="http://schemas.microsoft.com/office/2007/relationships/media" Target="../media/media1.gif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w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w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20.wmf"/><Relationship Id="rId4" Type="http://schemas.openxmlformats.org/officeDocument/2006/relationships/image" Target="../media/image17.wmf"/><Relationship Id="rId9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r" eaLnBrk="1" hangingPunct="1"/>
            <a:r>
              <a:rPr lang="en-US" altLang="ja-JP" dirty="0" smtClean="0"/>
              <a:t>How can physicists explore </a:t>
            </a:r>
            <a:br>
              <a:rPr lang="en-US" altLang="ja-JP" dirty="0" smtClean="0"/>
            </a:br>
            <a:r>
              <a:rPr lang="en-US" altLang="ja-JP" dirty="0" smtClean="0"/>
              <a:t>the  particle world?(I) </a:t>
            </a:r>
            <a:endParaRPr lang="ja-JP" altLang="en-US" dirty="0" smtClean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8600" y="3733800"/>
            <a:ext cx="4919464" cy="106680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 err="1" smtClean="0"/>
              <a:t>Junji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Haba</a:t>
            </a:r>
            <a:r>
              <a:rPr lang="en-US" altLang="ja-JP" dirty="0"/>
              <a:t> </a:t>
            </a:r>
            <a:r>
              <a:rPr lang="en-US" altLang="ja-JP" dirty="0" smtClean="0"/>
              <a:t>(KEK)</a:t>
            </a:r>
          </a:p>
          <a:p>
            <a:r>
              <a:rPr lang="en-US" altLang="ja-JP" b="1" dirty="0"/>
              <a:t>Moscow International School of </a:t>
            </a:r>
            <a:r>
              <a:rPr lang="en-US" altLang="ja-JP" b="1" dirty="0" smtClean="0"/>
              <a:t>Physics</a:t>
            </a:r>
          </a:p>
          <a:p>
            <a:r>
              <a:rPr lang="en-US" altLang="ja-JP" b="1" dirty="0" smtClean="0"/>
              <a:t>2019</a:t>
            </a:r>
            <a:endParaRPr lang="en-US" altLang="ja-JP" b="1" dirty="0"/>
          </a:p>
        </p:txBody>
      </p:sp>
    </p:spTree>
    <p:extLst>
      <p:ext uri="{BB962C8B-B14F-4D97-AF65-F5344CB8AC3E}">
        <p14:creationId xmlns:p14="http://schemas.microsoft.com/office/powerpoint/2010/main" val="21525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88028" y="274638"/>
            <a:ext cx="8848468" cy="1143000"/>
          </a:xfrm>
        </p:spPr>
        <p:txBody>
          <a:bodyPr>
            <a:normAutofit fontScale="90000"/>
          </a:bodyPr>
          <a:lstStyle/>
          <a:p>
            <a:r>
              <a:rPr lang="en-US" altLang="ja-JP" sz="4000" dirty="0" smtClean="0"/>
              <a:t>What can we actually do with the detector?</a:t>
            </a:r>
            <a:br>
              <a:rPr lang="en-US" altLang="ja-JP" sz="4000" dirty="0" smtClean="0"/>
            </a:br>
            <a:r>
              <a:rPr lang="en-US" altLang="ja-JP" sz="4000" dirty="0" smtClean="0"/>
              <a:t>Legacy experiment with Bubble Chamber</a:t>
            </a:r>
            <a:endParaRPr lang="ja-JP" altLang="en-US" sz="4000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endParaRPr lang="ja-JP" altLang="ja-JP" dirty="0"/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5" t="1293" r="53598" b="10345"/>
          <a:stretch/>
        </p:blipFill>
        <p:spPr bwMode="auto">
          <a:xfrm>
            <a:off x="-24169" y="1561654"/>
            <a:ext cx="3660065" cy="5323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ストライプ矢印 2"/>
          <p:cNvSpPr/>
          <p:nvPr/>
        </p:nvSpPr>
        <p:spPr>
          <a:xfrm>
            <a:off x="1453300" y="4199143"/>
            <a:ext cx="3805708" cy="2079031"/>
          </a:xfrm>
          <a:prstGeom prst="striped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3600" dirty="0" smtClean="0">
                <a:solidFill>
                  <a:srgbClr val="FF0000"/>
                </a:solidFill>
              </a:rPr>
              <a:t>Event</a:t>
            </a:r>
          </a:p>
          <a:p>
            <a:pPr algn="ctr"/>
            <a:r>
              <a:rPr kumimoji="1" lang="en-US" altLang="ja-JP" sz="3200" dirty="0" err="1" smtClean="0">
                <a:solidFill>
                  <a:srgbClr val="FF0000"/>
                </a:solidFill>
              </a:rPr>
              <a:t>Reconstuction</a:t>
            </a:r>
            <a:endParaRPr kumimoji="1" lang="ja-JP" altLang="en-US" sz="3600" dirty="0">
              <a:solidFill>
                <a:srgbClr val="FF0000"/>
              </a:solidFill>
            </a:endParaRPr>
          </a:p>
        </p:txBody>
      </p:sp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52841" y="1488249"/>
            <a:ext cx="5028260" cy="163121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buClr>
                <a:schemeClr val="tx1"/>
              </a:buClr>
              <a:buSzPts val="1800"/>
              <a:buFont typeface="Arial" pitchFamily="34" charset="0"/>
              <a:buChar char="•"/>
            </a:pPr>
            <a:r>
              <a:rPr lang="en-US" altLang="ja-JP" sz="2000" dirty="0"/>
              <a:t> Measure </a:t>
            </a:r>
            <a:r>
              <a:rPr lang="en-US" altLang="ja-JP" sz="2000" dirty="0" smtClean="0"/>
              <a:t>Energy/momentum </a:t>
            </a:r>
            <a:r>
              <a:rPr lang="en-US" altLang="ja-JP" sz="2000" dirty="0"/>
              <a:t>and velocity</a:t>
            </a:r>
            <a:endParaRPr lang="ja-JP" altLang="en-US" sz="2000" dirty="0"/>
          </a:p>
          <a:p>
            <a:pPr eaLnBrk="1" hangingPunct="1">
              <a:buClr>
                <a:schemeClr val="tx1"/>
              </a:buClr>
              <a:buSzPts val="1800"/>
              <a:buFont typeface="Arial" pitchFamily="34" charset="0"/>
              <a:buChar char="•"/>
            </a:pPr>
            <a:r>
              <a:rPr lang="en-US" altLang="ja-JP" sz="2000" dirty="0"/>
              <a:t> </a:t>
            </a:r>
            <a:r>
              <a:rPr lang="en-US" altLang="ja-JP" sz="2000" dirty="0" err="1"/>
              <a:t>Detemine</a:t>
            </a:r>
            <a:r>
              <a:rPr lang="en-US" altLang="ja-JP" sz="2000" dirty="0"/>
              <a:t> the mass/identify </a:t>
            </a:r>
            <a:r>
              <a:rPr lang="en-US" altLang="ja-JP" sz="2000" dirty="0" smtClean="0"/>
              <a:t>particles</a:t>
            </a:r>
            <a:endParaRPr lang="ja-JP" altLang="en-US" sz="2000" dirty="0"/>
          </a:p>
          <a:p>
            <a:pPr marL="342900" indent="-342900" eaLnBrk="1" hangingPunct="1">
              <a:buFont typeface="Wingdings"/>
              <a:buChar char="à"/>
            </a:pPr>
            <a:r>
              <a:rPr lang="en-US" altLang="ja-JP" sz="2000" dirty="0" smtClean="0">
                <a:solidFill>
                  <a:srgbClr val="FF9900"/>
                </a:solidFill>
              </a:rPr>
              <a:t>Four </a:t>
            </a:r>
            <a:r>
              <a:rPr lang="en-US" altLang="ja-JP" sz="2000" dirty="0">
                <a:solidFill>
                  <a:srgbClr val="FF9900"/>
                </a:solidFill>
              </a:rPr>
              <a:t>vector determined</a:t>
            </a:r>
            <a:r>
              <a:rPr lang="en-US" altLang="ja-JP" sz="2000" dirty="0" smtClean="0">
                <a:solidFill>
                  <a:srgbClr val="FF9900"/>
                </a:solidFill>
              </a:rPr>
              <a:t>.</a:t>
            </a:r>
          </a:p>
          <a:p>
            <a:pPr marL="342900" indent="-342900" eaLnBrk="1" hangingPunct="1">
              <a:buFont typeface="Wingdings"/>
              <a:buChar char="à"/>
            </a:pPr>
            <a:r>
              <a:rPr lang="en-US" altLang="ja-JP" sz="2000" dirty="0" smtClean="0">
                <a:solidFill>
                  <a:srgbClr val="FF9900"/>
                </a:solidFill>
              </a:rPr>
              <a:t>Mother particles identified</a:t>
            </a:r>
          </a:p>
          <a:p>
            <a:pPr marL="342900" indent="-342900" eaLnBrk="1" hangingPunct="1">
              <a:buFont typeface="Wingdings"/>
              <a:buChar char="à"/>
            </a:pPr>
            <a:r>
              <a:rPr lang="en-US" altLang="ja-JP" sz="2000" dirty="0" err="1" smtClean="0">
                <a:solidFill>
                  <a:srgbClr val="FF9900"/>
                </a:solidFill>
              </a:rPr>
              <a:t>Interatction</a:t>
            </a:r>
            <a:r>
              <a:rPr lang="en-US" altLang="ja-JP" sz="2000" dirty="0" smtClean="0">
                <a:solidFill>
                  <a:srgbClr val="FF9900"/>
                </a:solidFill>
              </a:rPr>
              <a:t> </a:t>
            </a:r>
            <a:r>
              <a:rPr lang="en-US" altLang="ja-JP" sz="2000" dirty="0" err="1" smtClean="0">
                <a:solidFill>
                  <a:srgbClr val="FF9900"/>
                </a:solidFill>
              </a:rPr>
              <a:t>reconsructed</a:t>
            </a:r>
            <a:r>
              <a:rPr lang="en-US" altLang="ja-JP" sz="2000" dirty="0" smtClean="0">
                <a:solidFill>
                  <a:srgbClr val="FF9900"/>
                </a:solidFill>
              </a:rPr>
              <a:t> </a:t>
            </a:r>
            <a:endParaRPr lang="ja-JP" altLang="en-US" sz="2000" dirty="0">
              <a:solidFill>
                <a:srgbClr val="FF9900"/>
              </a:solidFill>
            </a:endParaRPr>
          </a:p>
        </p:txBody>
      </p:sp>
      <p:pic>
        <p:nvPicPr>
          <p:cNvPr id="2052" name="Picture 4" descr="The analysis of bubble-chamber film took place both at CERN and in the collaborating institutes. This is a typical scene of scanners at work on the projection and measuring machines at CER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524" y="1806468"/>
            <a:ext cx="6336635" cy="464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01" r="20570" b="8504"/>
          <a:stretch/>
        </p:blipFill>
        <p:spPr bwMode="auto">
          <a:xfrm>
            <a:off x="5246861" y="1530520"/>
            <a:ext cx="3878616" cy="535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8" y="16471"/>
            <a:ext cx="7848600" cy="168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6174442" y="5906754"/>
            <a:ext cx="2816304" cy="648207"/>
            <a:chOff x="6174442" y="5906754"/>
            <a:chExt cx="2816304" cy="648207"/>
          </a:xfrm>
        </p:grpSpPr>
        <p:sp>
          <p:nvSpPr>
            <p:cNvPr id="2" name="右矢印 1"/>
            <p:cNvSpPr/>
            <p:nvPr/>
          </p:nvSpPr>
          <p:spPr>
            <a:xfrm rot="12318469">
              <a:off x="6174442" y="5906754"/>
              <a:ext cx="771580" cy="40090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876256" y="6093296"/>
              <a:ext cx="21144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dirty="0" smtClean="0">
                  <a:solidFill>
                    <a:srgbClr val="FF0000"/>
                  </a:solidFill>
                </a:rPr>
                <a:t>Discovery of </a:t>
              </a:r>
              <a:r>
                <a:rPr kumimoji="1" lang="el-GR" altLang="ja-JP" sz="2400" dirty="0" smtClean="0">
                  <a:solidFill>
                    <a:srgbClr val="FF0000"/>
                  </a:solidFill>
                </a:rPr>
                <a:t>Ω</a:t>
              </a:r>
              <a:r>
                <a:rPr lang="en-US" altLang="ja-JP" sz="2400" dirty="0" smtClean="0">
                  <a:solidFill>
                    <a:srgbClr val="FF0000"/>
                  </a:solidFill>
                </a:rPr>
                <a:t>ˉ</a:t>
              </a:r>
              <a:endParaRPr kumimoji="1" lang="ja-JP" altLang="en-US" sz="24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775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2" grpId="0" animBg="1"/>
      <p:bldP spid="3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sz="4000" dirty="0" smtClean="0"/>
              <a:t>Collider experiment and detector</a:t>
            </a:r>
            <a:endParaRPr lang="ja-JP" altLang="en-US" sz="4000" dirty="0" smtClean="0"/>
          </a:p>
        </p:txBody>
      </p:sp>
      <p:pic>
        <p:nvPicPr>
          <p:cNvPr id="19" name="Belle2Eve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4651" y="2088195"/>
            <a:ext cx="7010400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5591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4000" dirty="0" smtClean="0"/>
              <a:t>Today, we are using </a:t>
            </a:r>
            <a:br>
              <a:rPr lang="en-US" altLang="ja-JP" sz="4000" dirty="0" smtClean="0"/>
            </a:br>
            <a:r>
              <a:rPr lang="en-US" altLang="ja-JP" sz="4000" dirty="0" smtClean="0"/>
              <a:t>“Digital bubble chamber”</a:t>
            </a:r>
          </a:p>
        </p:txBody>
      </p:sp>
      <p:pic>
        <p:nvPicPr>
          <p:cNvPr id="23555" name="Picture 3" descr="full_recon_glob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628775"/>
            <a:ext cx="5038725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7638"/>
            <a:ext cx="6680200" cy="652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3" t="14175" r="6316" b="14828"/>
          <a:stretch>
            <a:fillRect/>
          </a:stretch>
        </p:blipFill>
        <p:spPr bwMode="auto">
          <a:xfrm>
            <a:off x="179512" y="147638"/>
            <a:ext cx="7812087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71" t="34576" r="34045" b="32863"/>
          <a:stretch>
            <a:fillRect/>
          </a:stretch>
        </p:blipFill>
        <p:spPr bwMode="auto">
          <a:xfrm>
            <a:off x="457200" y="153"/>
            <a:ext cx="6669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6188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35496" y="11663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Event </a:t>
            </a:r>
            <a:r>
              <a:rPr lang="en-US" altLang="ja-JP" dirty="0"/>
              <a:t>reconstruction with computers </a:t>
            </a:r>
            <a:r>
              <a:rPr lang="en-US" altLang="ja-JP" dirty="0" smtClean="0"/>
              <a:t>using signals from millions of sensors in detector system</a:t>
            </a:r>
            <a:endParaRPr lang="ja-JP" altLang="ja-JP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quarter" idx="4294967295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r>
              <a:rPr lang="en-US" altLang="ja-JP" dirty="0" smtClean="0"/>
              <a:t>We can reproduce elementary particle reactions created inside the accelerator vacuum tube..</a:t>
            </a:r>
            <a:endParaRPr kumimoji="1" lang="ja-JP" altLang="en-US" dirty="0"/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21" t="43805" r="41512" b="42825"/>
          <a:stretch/>
        </p:blipFill>
        <p:spPr bwMode="auto">
          <a:xfrm>
            <a:off x="1519748" y="2506256"/>
            <a:ext cx="5263258" cy="414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</p:pic>
      <p:sp>
        <p:nvSpPr>
          <p:cNvPr id="4" name="円/楕円 3"/>
          <p:cNvSpPr/>
          <p:nvPr/>
        </p:nvSpPr>
        <p:spPr>
          <a:xfrm>
            <a:off x="3851920" y="4149080"/>
            <a:ext cx="864096" cy="82839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0244" name="Picture 4" descr="full_recon_vtx"/>
          <p:cNvPicPr>
            <a:picLocks noChangeAspect="1" noChangeArrowheads="1"/>
          </p:cNvPicPr>
          <p:nvPr/>
        </p:nvPicPr>
        <p:blipFill>
          <a:blip r:embed="rId3" cstate="print"/>
          <a:srcRect l="-1457" r="-1208"/>
          <a:stretch>
            <a:fillRect/>
          </a:stretch>
        </p:blipFill>
        <p:spPr bwMode="auto">
          <a:xfrm>
            <a:off x="-1569" y="-27384"/>
            <a:ext cx="9144000" cy="6905625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5408753" y="2244996"/>
            <a:ext cx="5036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FF00FF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B</a:t>
            </a:r>
            <a:r>
              <a:rPr lang="en-US" altLang="ja-JP" sz="2400" baseline="-25000" dirty="0">
                <a:solidFill>
                  <a:schemeClr val="bg1"/>
                </a:solidFill>
              </a:rPr>
              <a:t>1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279342" y="2264182"/>
            <a:ext cx="5036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9525" cap="rnd">
                <a:solidFill>
                  <a:srgbClr val="FF00FF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</a:rPr>
              <a:t>B</a:t>
            </a:r>
            <a:r>
              <a:rPr lang="en-US" altLang="ja-JP" sz="2400" baseline="-25000" dirty="0">
                <a:solidFill>
                  <a:schemeClr val="bg1"/>
                </a:solidFill>
              </a:rPr>
              <a:t>2</a:t>
            </a:r>
            <a:endParaRPr lang="en-US" sz="2400" baseline="-25000" dirty="0">
              <a:solidFill>
                <a:schemeClr val="bg1"/>
              </a:solidFill>
            </a:endParaRPr>
          </a:p>
        </p:txBody>
      </p:sp>
      <p:grpSp>
        <p:nvGrpSpPr>
          <p:cNvPr id="7" name="Group 9"/>
          <p:cNvGrpSpPr>
            <a:grpSpLocks/>
          </p:cNvGrpSpPr>
          <p:nvPr/>
        </p:nvGrpSpPr>
        <p:grpSpPr bwMode="auto">
          <a:xfrm rot="21224879">
            <a:off x="5329654" y="2747464"/>
            <a:ext cx="1295400" cy="217488"/>
            <a:chOff x="2880" y="1706"/>
            <a:chExt cx="816" cy="137"/>
          </a:xfrm>
        </p:grpSpPr>
        <p:sp>
          <p:nvSpPr>
            <p:cNvPr id="8" name="Line 10"/>
            <p:cNvSpPr>
              <a:spLocks noChangeShapeType="1"/>
            </p:cNvSpPr>
            <p:nvPr/>
          </p:nvSpPr>
          <p:spPr bwMode="auto">
            <a:xfrm flipV="1">
              <a:off x="2880" y="1752"/>
              <a:ext cx="816" cy="9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9" name="Line 11"/>
            <p:cNvSpPr>
              <a:spLocks noChangeShapeType="1"/>
            </p:cNvSpPr>
            <p:nvPr/>
          </p:nvSpPr>
          <p:spPr bwMode="auto">
            <a:xfrm flipV="1">
              <a:off x="2880" y="1706"/>
              <a:ext cx="499" cy="1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4053540" y="2014163"/>
            <a:ext cx="2753769" cy="2314639"/>
            <a:chOff x="4053540" y="2014163"/>
            <a:chExt cx="2753769" cy="2314639"/>
          </a:xfrm>
        </p:grpSpPr>
        <p:sp>
          <p:nvSpPr>
            <p:cNvPr id="3" name="右矢印 2"/>
            <p:cNvSpPr/>
            <p:nvPr/>
          </p:nvSpPr>
          <p:spPr>
            <a:xfrm rot="3124157">
              <a:off x="4528915" y="2597968"/>
              <a:ext cx="864670" cy="317105"/>
            </a:xfrm>
            <a:prstGeom prst="righ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右矢印 10"/>
            <p:cNvSpPr/>
            <p:nvPr/>
          </p:nvSpPr>
          <p:spPr>
            <a:xfrm rot="13964865">
              <a:off x="5060142" y="3299014"/>
              <a:ext cx="864670" cy="317105"/>
            </a:xfrm>
            <a:prstGeom prst="rightArrow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4053540" y="2014163"/>
              <a:ext cx="1146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bg1"/>
                  </a:solidFill>
                </a:rPr>
                <a:t>electron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5660585" y="3867137"/>
              <a:ext cx="1146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 smtClean="0">
                  <a:solidFill>
                    <a:schemeClr val="bg1"/>
                  </a:solidFill>
                </a:rPr>
                <a:t>positron</a:t>
              </a:r>
              <a:endParaRPr kumimoji="1" lang="ja-JP" altLang="en-US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649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1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How to detect the particles ?</a:t>
            </a:r>
            <a:endParaRPr lang="ja-JP" altLang="en-US" smtClean="0"/>
          </a:p>
        </p:txBody>
      </p:sp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19263"/>
            <a:ext cx="8435975" cy="4949825"/>
          </a:xfrm>
        </p:spPr>
        <p:txBody>
          <a:bodyPr>
            <a:norm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altLang="ja-JP" smtClean="0"/>
              <a:t>Unable to see</a:t>
            </a:r>
            <a:endParaRPr lang="ja-JP" altLang="en-US" smtClean="0"/>
          </a:p>
          <a:p>
            <a:pPr lvl="1" eaLnBrk="1" hangingPunct="1">
              <a:lnSpc>
                <a:spcPct val="90000"/>
              </a:lnSpc>
            </a:pPr>
            <a:r>
              <a:rPr lang="en-US" altLang="ja-JP" smtClean="0"/>
              <a:t>Unable to touch</a:t>
            </a:r>
            <a:endParaRPr lang="ja-JP" altLang="en-US" smtClean="0"/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ja-JP" altLang="en-US" smtClean="0">
                <a:sym typeface="Wingdings" pitchFamily="2" charset="2"/>
              </a:rPr>
              <a:t></a:t>
            </a:r>
            <a:r>
              <a:rPr lang="en-US" altLang="ja-JP" smtClean="0">
                <a:sym typeface="Wingdings" pitchFamily="2" charset="2"/>
              </a:rPr>
              <a:t>Try to find the faint </a:t>
            </a:r>
            <a:r>
              <a:rPr lang="en-US" altLang="ja-JP" smtClean="0">
                <a:solidFill>
                  <a:srgbClr val="FF0000"/>
                </a:solidFill>
                <a:sym typeface="Wingdings" pitchFamily="2" charset="2"/>
              </a:rPr>
              <a:t>trace</a:t>
            </a:r>
            <a:r>
              <a:rPr lang="en-US" altLang="ja-JP" smtClean="0">
                <a:sym typeface="Wingdings" pitchFamily="2" charset="2"/>
              </a:rPr>
              <a:t> of the particles</a:t>
            </a:r>
            <a:endParaRPr lang="ja-JP" altLang="en-US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ja-JP" altLang="en-US" smtClean="0">
                <a:sym typeface="Wingdings" pitchFamily="2" charset="2"/>
              </a:rPr>
              <a:t>　　　　　　　</a:t>
            </a:r>
            <a:r>
              <a:rPr lang="en-US" altLang="ja-JP" smtClean="0">
                <a:sym typeface="Wingdings" pitchFamily="2" charset="2"/>
              </a:rPr>
              <a:t>(Ionization, excitation of molecule)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mtClean="0">
                <a:sym typeface="Wingdings" pitchFamily="2" charset="2"/>
              </a:rPr>
              <a:t> Classical: Cloud chamber, bubble chamber, spark chamber, scintillator …..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ja-JP" smtClean="0">
                <a:sym typeface="Wingdings" pitchFamily="2" charset="2"/>
              </a:rPr>
              <a:t> Modern</a:t>
            </a:r>
            <a:r>
              <a:rPr lang="ja-JP" altLang="en-US" smtClean="0">
                <a:sym typeface="Wingdings" pitchFamily="2" charset="2"/>
              </a:rPr>
              <a:t>：</a:t>
            </a:r>
            <a:r>
              <a:rPr lang="en-US" altLang="ja-JP" smtClean="0">
                <a:sym typeface="Wingdings" pitchFamily="2" charset="2"/>
              </a:rPr>
              <a:t>Drift chamber, TPC, silicon detector, scintillator….</a:t>
            </a:r>
            <a:endParaRPr lang="ja-JP" altLang="en-US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ja-JP" altLang="en-US" smtClean="0">
                <a:sym typeface="Wingdings" pitchFamily="2" charset="2"/>
              </a:rPr>
              <a:t></a:t>
            </a:r>
            <a:r>
              <a:rPr lang="en-US" altLang="ja-JP" smtClean="0">
                <a:sym typeface="Wingdings" pitchFamily="2" charset="2"/>
              </a:rPr>
              <a:t>Try to catch the faint </a:t>
            </a:r>
            <a:r>
              <a:rPr lang="en-US" altLang="ja-JP" smtClean="0">
                <a:solidFill>
                  <a:srgbClr val="FF0000"/>
                </a:solidFill>
                <a:sym typeface="Wingdings" pitchFamily="2" charset="2"/>
              </a:rPr>
              <a:t>light</a:t>
            </a:r>
            <a:r>
              <a:rPr lang="en-US" altLang="ja-JP" smtClean="0">
                <a:sym typeface="Wingdings" pitchFamily="2" charset="2"/>
              </a:rPr>
              <a:t> emitted from the particles</a:t>
            </a:r>
            <a:endParaRPr lang="ja-JP" altLang="en-US" smtClean="0">
              <a:sym typeface="Wingdings" pitchFamily="2" charset="2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ja-JP" smtClean="0">
                <a:sym typeface="Wingdings" pitchFamily="2" charset="2"/>
              </a:rPr>
              <a:t>Cherenkov radiation detector,</a:t>
            </a:r>
            <a:r>
              <a:rPr lang="ja-JP" altLang="en-US" smtClean="0">
                <a:sym typeface="Wingdings" pitchFamily="2" charset="2"/>
              </a:rPr>
              <a:t> </a:t>
            </a:r>
            <a:r>
              <a:rPr lang="en-US" altLang="ja-JP" smtClean="0">
                <a:sym typeface="Wingdings" pitchFamily="2" charset="2"/>
              </a:rPr>
              <a:t>transition radiation detector</a:t>
            </a:r>
            <a:endParaRPr lang="ja-JP" altLang="en-US" smtClean="0">
              <a:sym typeface="Wingdings" pitchFamily="2" charset="2"/>
            </a:endParaRPr>
          </a:p>
          <a:p>
            <a:pPr eaLnBrk="1" hangingPunct="1">
              <a:lnSpc>
                <a:spcPct val="90000"/>
              </a:lnSpc>
            </a:pPr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130107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052513"/>
            <a:ext cx="9132887" cy="537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261938" y="500063"/>
            <a:ext cx="1862137" cy="923925"/>
          </a:xfrm>
          <a:prstGeom prst="rect">
            <a:avLst/>
          </a:prstGeom>
          <a:solidFill>
            <a:schemeClr val="tx2">
              <a:lumMod val="9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FF3300"/>
                </a:solidFill>
              </a:rPr>
              <a:t>Similar  velocity as atomic orbital electron </a:t>
            </a:r>
            <a:r>
              <a:rPr lang="ja-JP" altLang="en-US" dirty="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4859338" y="2859088"/>
            <a:ext cx="1276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Relativistic</a:t>
            </a:r>
          </a:p>
          <a:p>
            <a:pPr eaLnBrk="1" hangingPunct="1"/>
            <a:r>
              <a:rPr lang="en-US" altLang="ja-JP"/>
              <a:t>rise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3225800" y="2168525"/>
            <a:ext cx="1512888" cy="360363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331913" y="30686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>
                <a:solidFill>
                  <a:srgbClr val="FF3300"/>
                </a:solidFill>
              </a:rPr>
              <a:t>No theory </a:t>
            </a:r>
          </a:p>
        </p:txBody>
      </p:sp>
      <p:sp>
        <p:nvSpPr>
          <p:cNvPr id="27655" name="テキスト ボックス 1"/>
          <p:cNvSpPr txBox="1">
            <a:spLocks noChangeArrowheads="1"/>
          </p:cNvSpPr>
          <p:nvPr/>
        </p:nvSpPr>
        <p:spPr bwMode="auto">
          <a:xfrm>
            <a:off x="3276600" y="333375"/>
            <a:ext cx="54229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3200"/>
              <a:t>Energy loss due to ionization</a:t>
            </a:r>
            <a:endParaRPr lang="ja-JP" altLang="en-US" sz="3200"/>
          </a:p>
        </p:txBody>
      </p:sp>
    </p:spTree>
    <p:extLst>
      <p:ext uri="{BB962C8B-B14F-4D97-AF65-F5344CB8AC3E}">
        <p14:creationId xmlns:p14="http://schemas.microsoft.com/office/powerpoint/2010/main" val="257670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箔検電器fas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5439" y="1142960"/>
            <a:ext cx="7520999" cy="5640749"/>
          </a:xfrm>
          <a:prstGeom prst="rect">
            <a:avLst/>
          </a:prstGeom>
        </p:spPr>
      </p:pic>
      <p:sp>
        <p:nvSpPr>
          <p:cNvPr id="21506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dirty="0" smtClean="0"/>
              <a:t>First particle detector using ionization</a:t>
            </a:r>
            <a:r>
              <a:rPr lang="en-US" altLang="ja-JP" dirty="0"/>
              <a:t>:</a:t>
            </a:r>
            <a:br>
              <a:rPr lang="en-US" altLang="ja-JP" dirty="0"/>
            </a:br>
            <a:r>
              <a:rPr lang="en-US" altLang="ja-JP" dirty="0" smtClean="0"/>
              <a:t>Leaf </a:t>
            </a:r>
            <a:r>
              <a:rPr lang="en-US" altLang="ja-JP" dirty="0"/>
              <a:t>electroscope</a:t>
            </a:r>
            <a:endParaRPr lang="ja-JP" altLang="en-US" dirty="0" smtClean="0"/>
          </a:p>
        </p:txBody>
      </p:sp>
      <p:pic>
        <p:nvPicPr>
          <p:cNvPr id="4" name="Picture 8" descr="http://accessscience.com/loadBinary.aspx?filename=352400FG00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75285"/>
            <a:ext cx="7026036" cy="525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577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Very </a:t>
            </a:r>
            <a:r>
              <a:rPr lang="en-US" altLang="ja-JP" dirty="0" smtClean="0"/>
              <a:t>early</a:t>
            </a:r>
            <a:r>
              <a:rPr lang="en-US" altLang="ja-JP" baseline="30000" dirty="0" smtClean="0"/>
              <a:t> </a:t>
            </a:r>
            <a:r>
              <a:rPr lang="en-US" altLang="ja-JP" dirty="0" smtClean="0"/>
              <a:t>attempt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94854" y="1600200"/>
            <a:ext cx="8229600" cy="4525963"/>
          </a:xfrm>
        </p:spPr>
        <p:txBody>
          <a:bodyPr/>
          <a:lstStyle/>
          <a:p>
            <a:r>
              <a:rPr lang="en-US" altLang="ja-JP" dirty="0" smtClean="0"/>
              <a:t>Rutherford showed that the </a:t>
            </a:r>
            <a:r>
              <a:rPr lang="en-US" altLang="ja-JP" dirty="0"/>
              <a:t>charge of </a:t>
            </a:r>
            <a:r>
              <a:rPr lang="en-US" altLang="ja-JP" dirty="0">
                <a:latin typeface="Symbol" panose="05050102010706020507" pitchFamily="18" charset="2"/>
              </a:rPr>
              <a:t>a</a:t>
            </a:r>
            <a:r>
              <a:rPr lang="en-US" altLang="ja-JP" dirty="0"/>
              <a:t> from </a:t>
            </a:r>
            <a:r>
              <a:rPr lang="en-US" altLang="ja-JP" dirty="0" smtClean="0"/>
              <a:t>Radium should be opposite to </a:t>
            </a:r>
            <a:r>
              <a:rPr lang="en-US" altLang="ja-JP" dirty="0"/>
              <a:t>c</a:t>
            </a:r>
            <a:r>
              <a:rPr lang="en-US" altLang="ja-JP" dirty="0" smtClean="0"/>
              <a:t>athode ray (electron)</a:t>
            </a:r>
            <a:endParaRPr kumimoji="1" lang="ja-JP" altLang="en-US" dirty="0"/>
          </a:p>
        </p:txBody>
      </p:sp>
      <p:grpSp>
        <p:nvGrpSpPr>
          <p:cNvPr id="4" name="グループ化 3"/>
          <p:cNvGrpSpPr/>
          <p:nvPr/>
        </p:nvGrpSpPr>
        <p:grpSpPr>
          <a:xfrm>
            <a:off x="108582" y="116632"/>
            <a:ext cx="8926835" cy="6548023"/>
            <a:chOff x="217165" y="150773"/>
            <a:chExt cx="8926835" cy="6548023"/>
          </a:xfrm>
        </p:grpSpPr>
        <p:pic>
          <p:nvPicPr>
            <p:cNvPr id="47106" name="Picture 2" descr="http://fnorio.com/0083radioactive_conversion_theory1/fig4-5-1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93" b="22551"/>
            <a:stretch/>
          </p:blipFill>
          <p:spPr bwMode="auto">
            <a:xfrm>
              <a:off x="1939677" y="150773"/>
              <a:ext cx="7204323" cy="6236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108" name="Picture 4" descr="http://fnorio.com/0083radioactive_conversion_theory1/fig4-5-1.GIF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9059"/>
            <a:stretch/>
          </p:blipFill>
          <p:spPr bwMode="auto">
            <a:xfrm>
              <a:off x="217165" y="6093296"/>
              <a:ext cx="4714875" cy="605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445900"/>
            <a:ext cx="7437087" cy="33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4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629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Leaf electroscope</a:t>
            </a:r>
            <a:r>
              <a:rPr lang="ja-JP" altLang="en-US" dirty="0"/>
              <a:t> </a:t>
            </a:r>
            <a:r>
              <a:rPr lang="en-US" altLang="ja-JP" dirty="0" smtClean="0"/>
              <a:t>carried by balloon to confirm the existence of Cosmic Ray for the first time.</a:t>
            </a:r>
            <a:endParaRPr kumimoji="1" lang="ja-JP" altLang="en-US" dirty="0"/>
          </a:p>
        </p:txBody>
      </p:sp>
      <p:pic>
        <p:nvPicPr>
          <p:cNvPr id="4" name="Picture 4" descr="https://cdsweb.cern.ch/record/1471207/files/kess-a_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464" y="1470171"/>
            <a:ext cx="3330656" cy="433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https://cdsweb.cern.ch/record/1471207/files/Hessballon_2_image.jpg?subformat=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220" y="1467164"/>
            <a:ext cx="3406775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92841" y="3264011"/>
            <a:ext cx="230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dirty="0" smtClean="0"/>
              <a:t>Discharge seems quicker in higher altitude.</a:t>
            </a:r>
            <a:endParaRPr kumimoji="1" lang="en-US" altLang="ja-JP" sz="2400" dirty="0" smtClean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2627784" y="5733256"/>
            <a:ext cx="63141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ja-JP" dirty="0" smtClean="0"/>
              <a:t>Dr. Hess was coming back from the </a:t>
            </a:r>
            <a:r>
              <a:rPr lang="en-US" altLang="ja-JP" dirty="0" err="1" smtClean="0"/>
              <a:t>ballon</a:t>
            </a:r>
            <a:r>
              <a:rPr lang="en-US" altLang="ja-JP" dirty="0" smtClean="0"/>
              <a:t> fight </a:t>
            </a:r>
            <a:r>
              <a:rPr lang="en-US" altLang="ja-JP" dirty="0"/>
              <a:t>i</a:t>
            </a:r>
            <a:r>
              <a:rPr lang="en-US" altLang="ja-JP" dirty="0" smtClean="0"/>
              <a:t>n 1912 August</a:t>
            </a:r>
          </a:p>
          <a:p>
            <a:pPr algn="r"/>
            <a:r>
              <a:rPr lang="ja-JP" altLang="en-US" dirty="0" smtClean="0"/>
              <a:t> </a:t>
            </a:r>
            <a:r>
              <a:rPr lang="en-US" altLang="ja-JP" dirty="0" smtClean="0"/>
              <a:t>in which he discovered Cosmic ray</a:t>
            </a:r>
            <a:r>
              <a:rPr lang="ja-JP" altLang="en-US" dirty="0"/>
              <a:t> </a:t>
            </a:r>
            <a:r>
              <a:rPr lang="en-US" altLang="ja-JP" dirty="0" smtClean="0"/>
              <a:t>for the </a:t>
            </a:r>
            <a:r>
              <a:rPr lang="en-US" altLang="ja-JP" dirty="0" err="1" smtClean="0"/>
              <a:t>ftirst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ime</a:t>
            </a:r>
            <a:endParaRPr lang="en-US" altLang="ja-JP" dirty="0"/>
          </a:p>
          <a:p>
            <a:pPr algn="r"/>
            <a:r>
              <a:rPr lang="en-US" altLang="ja-JP" dirty="0"/>
              <a:t>Source: American Physical Society.</a:t>
            </a:r>
            <a:endParaRPr lang="ja-JP" altLang="en-US" dirty="0"/>
          </a:p>
          <a:p>
            <a:pPr algn="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0803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To discover new elementary particle, radiation flux measurement is not sufficient.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Need to observe radiation particle by particle, photon by photon , quanta by quanta , </a:t>
            </a:r>
            <a:r>
              <a:rPr kumimoji="1" lang="en-US" altLang="ja-JP" dirty="0" smtClean="0"/>
              <a:t> </a:t>
            </a:r>
            <a:endParaRPr kumimoji="1" lang="ja-JP" altLang="en-US" dirty="0"/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03554"/>
              </p:ext>
            </p:extLst>
          </p:nvPr>
        </p:nvGraphicFramePr>
        <p:xfrm>
          <a:off x="683568" y="2708920"/>
          <a:ext cx="7691438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31" name="数式" r:id="rId3" imgW="3238200" imgH="609480" progId="Equation.3">
                  <p:embed/>
                </p:oleObj>
              </mc:Choice>
              <mc:Fallback>
                <p:oleObj name="数式" r:id="rId3" imgW="3238200" imgH="60948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2708920"/>
                        <a:ext cx="7691438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テキスト ボックス 4"/>
          <p:cNvSpPr txBox="1"/>
          <p:nvPr/>
        </p:nvSpPr>
        <p:spPr>
          <a:xfrm>
            <a:off x="395536" y="4437112"/>
            <a:ext cx="8366078" cy="206210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altLang="ja-JP" sz="3200" kern="0" dirty="0" smtClean="0">
                <a:solidFill>
                  <a:schemeClr val="tx2"/>
                </a:solidFill>
              </a:rPr>
              <a:t>It is impossible to see this tiny signal</a:t>
            </a:r>
          </a:p>
          <a:p>
            <a:pPr lvl="0"/>
            <a:r>
              <a:rPr lang="ja-JP" altLang="en-US" sz="3200" kern="0" dirty="0" smtClean="0">
                <a:solidFill>
                  <a:schemeClr val="tx2"/>
                </a:solidFill>
              </a:rPr>
              <a:t>→</a:t>
            </a:r>
            <a:r>
              <a:rPr lang="en-US" altLang="ja-JP" sz="3200" kern="0" dirty="0" smtClean="0">
                <a:solidFill>
                  <a:schemeClr val="tx2"/>
                </a:solidFill>
              </a:rPr>
              <a:t>Small stimulation (Ionization, emission) may trigger visible large enough effect which make an observation possible.</a:t>
            </a:r>
            <a:endParaRPr lang="ja-JP" altLang="en-US" sz="3200" kern="0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78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1" r="1781"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6" name="Text Box 20"/>
          <p:cNvSpPr txBox="1">
            <a:spLocks noChangeArrowheads="1"/>
          </p:cNvSpPr>
          <p:nvPr/>
        </p:nvSpPr>
        <p:spPr bwMode="auto">
          <a:xfrm>
            <a:off x="3786188" y="3857625"/>
            <a:ext cx="846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Tokai</a:t>
            </a:r>
          </a:p>
        </p:txBody>
      </p:sp>
      <p:sp>
        <p:nvSpPr>
          <p:cNvPr id="128007" name="Oval 21"/>
          <p:cNvSpPr>
            <a:spLocks noChangeArrowheads="1"/>
          </p:cNvSpPr>
          <p:nvPr/>
        </p:nvSpPr>
        <p:spPr bwMode="auto">
          <a:xfrm>
            <a:off x="4206875" y="4410891"/>
            <a:ext cx="215900" cy="215900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36" tIns="45668" rIns="91336" bIns="4566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sp>
        <p:nvSpPr>
          <p:cNvPr id="128008" name="Oval 22"/>
          <p:cNvSpPr>
            <a:spLocks noChangeArrowheads="1"/>
          </p:cNvSpPr>
          <p:nvPr/>
        </p:nvSpPr>
        <p:spPr bwMode="auto">
          <a:xfrm>
            <a:off x="4357688" y="4214813"/>
            <a:ext cx="215900" cy="215900"/>
          </a:xfrm>
          <a:prstGeom prst="ellipse">
            <a:avLst/>
          </a:prstGeom>
          <a:solidFill>
            <a:srgbClr val="FF5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336" tIns="45668" rIns="91336" bIns="45668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itchFamily="34" charset="0"/>
              <a:ea typeface="ＭＳ Ｐゴシック" pitchFamily="50" charset="-128"/>
              <a:cs typeface="+mn-cs"/>
            </a:endParaRPr>
          </a:p>
        </p:txBody>
      </p:sp>
      <p:pic>
        <p:nvPicPr>
          <p:cNvPr id="22" name="Picture 2" descr="KEKair2004-04M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00" y="3483429"/>
            <a:ext cx="3722212" cy="3374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" descr="0803photo�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5779" y="0"/>
            <a:ext cx="3649181" cy="323088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4572000" y="2690949"/>
            <a:ext cx="1576251" cy="1530214"/>
          </a:xfrm>
          <a:prstGeom prst="line">
            <a:avLst/>
          </a:prstGeom>
          <a:noFill/>
          <a:ln w="57150">
            <a:solidFill>
              <a:srgbClr val="FF0000"/>
            </a:solidFill>
            <a:prstDash val="solid"/>
            <a:round/>
            <a:headEnd/>
            <a:tailEnd type="stealth" w="lg" len="lg"/>
          </a:ln>
        </p:spPr>
        <p:txBody>
          <a:bodyPr lIns="91336" tIns="45668" rIns="91336" bIns="456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4422775" y="4605338"/>
            <a:ext cx="1429385" cy="515301"/>
          </a:xfrm>
          <a:prstGeom prst="line">
            <a:avLst/>
          </a:prstGeom>
          <a:noFill/>
          <a:ln w="57150">
            <a:solidFill>
              <a:srgbClr val="FF0000"/>
            </a:solidFill>
            <a:prstDash val="solid"/>
            <a:round/>
            <a:headEnd/>
            <a:tailEnd type="stealth" w="lg" len="lg"/>
          </a:ln>
        </p:spPr>
        <p:txBody>
          <a:bodyPr lIns="91336" tIns="45668" rIns="91336" bIns="45668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itchFamily="50" charset="-128"/>
              <a:cs typeface="+mn-cs"/>
            </a:endParaRP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3024188" y="4314825"/>
            <a:ext cx="1231024" cy="46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36" tIns="45668" rIns="91336" bIns="45668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kumimoji="1" sz="32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kumimoji="1" sz="28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kumimoji="1" sz="24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kumimoji="1" sz="2000">
                <a:solidFill>
                  <a:schemeClr val="tx1"/>
                </a:solidFill>
                <a:latin typeface="Calibri" pitchFamily="34" charset="0"/>
                <a:ea typeface="ＭＳ Ｐゴシック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itchFamily="34" charset="0"/>
                <a:ea typeface="ＭＳ Ｐゴシック" pitchFamily="50" charset="-128"/>
                <a:cs typeface="+mn-cs"/>
              </a:rPr>
              <a:t>Tsukuba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0568" y="1988840"/>
            <a:ext cx="5045568" cy="953798"/>
          </a:xfrm>
          <a:prstGeom prst="rect">
            <a:avLst/>
          </a:prstGeom>
          <a:noFill/>
        </p:spPr>
        <p:txBody>
          <a:bodyPr wrap="none" lIns="91132" tIns="45567" rIns="91132" bIns="45567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Electron accelerators in Tsukuba </a:t>
            </a:r>
          </a:p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itchFamily="50" charset="-128"/>
                <a:cs typeface="+mn-cs"/>
              </a:rPr>
              <a:t>and proton accelerators in Tokai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5490159" y="1963299"/>
            <a:ext cx="3780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J-PARC: high intensity proton accelerator complex jointly operated by KEK and JAEA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5760132" y="3501008"/>
            <a:ext cx="338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23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KEK Tsukuba: </a:t>
            </a:r>
            <a:r>
              <a:rPr kumimoji="1" lang="en-US" altLang="ja-JP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SuperKEKB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, PF, ATF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5EF3C9-92EE-4B32-B9E6-689D0CA048B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7504" y="332656"/>
            <a:ext cx="553234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b="1" i="1" dirty="0" smtClean="0">
                <a:solidFill>
                  <a:srgbClr val="FFC000"/>
                </a:solidFill>
              </a:rPr>
              <a:t>Where and what is KEK?</a:t>
            </a:r>
            <a:endParaRPr kumimoji="1" lang="ja-JP" altLang="en-US" sz="4400" b="1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2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ja-JP" sz="2400" dirty="0" smtClean="0"/>
              <a:t/>
            </a:r>
            <a:br>
              <a:rPr lang="en-US" altLang="ja-JP" sz="2400" dirty="0" smtClean="0"/>
            </a:br>
            <a:r>
              <a:rPr lang="en-US" altLang="ja-JP" sz="2400" dirty="0"/>
              <a:t/>
            </a:r>
            <a:br>
              <a:rPr lang="en-US" altLang="ja-JP" sz="2400" dirty="0"/>
            </a:br>
            <a:r>
              <a:rPr lang="en-US" altLang="ja-JP" sz="2400" dirty="0" smtClean="0"/>
              <a:t>We want to observe any direct sign of particle passing by Eyes.</a:t>
            </a:r>
            <a:br>
              <a:rPr lang="en-US" altLang="ja-JP" sz="2400" dirty="0" smtClean="0"/>
            </a:br>
            <a:r>
              <a:rPr lang="en-US" altLang="ja-JP" sz="2400" dirty="0" smtClean="0"/>
              <a:t>Tiny effect  stimulated by particle (Ionization) may sometime trigger a visible signature in matter</a:t>
            </a:r>
            <a:endParaRPr kumimoji="1" lang="ja-JP" altLang="en-US" sz="24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9600" y="1600200"/>
            <a:ext cx="7924800" cy="411480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5" name="酢酸ナトリウム過飽和溶液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324" end="188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4850" y="1538755"/>
            <a:ext cx="6459020" cy="484426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353300" y="5219700"/>
            <a:ext cx="18473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Supersaturated </a:t>
            </a:r>
          </a:p>
          <a:p>
            <a:r>
              <a:rPr lang="en-US" altLang="ja-JP" dirty="0" smtClean="0"/>
              <a:t>Water solution of </a:t>
            </a:r>
          </a:p>
          <a:p>
            <a:r>
              <a:rPr lang="en-US" altLang="ja-JP" dirty="0" smtClean="0"/>
              <a:t>sodium acetate</a:t>
            </a:r>
          </a:p>
          <a:p>
            <a:endParaRPr lang="en-US" altLang="ja-JP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809553" y="6504354"/>
            <a:ext cx="44038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http://www.youtube.com/user/ikemonmon</a:t>
            </a:r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45508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err="1" smtClean="0"/>
              <a:t>Supercooled</a:t>
            </a:r>
            <a:r>
              <a:rPr kumimoji="1" lang="en-US" altLang="ja-JP" dirty="0" smtClean="0"/>
              <a:t> solution and sudden </a:t>
            </a:r>
            <a:r>
              <a:rPr lang="en-US" altLang="ja-JP" dirty="0" smtClean="0"/>
              <a:t>crystallization caused by a tiny stimulation</a:t>
            </a:r>
            <a:endParaRPr kumimoji="1" lang="ja-JP" alt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1583387"/>
            <a:ext cx="5486859" cy="443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59832" y="6187037"/>
            <a:ext cx="8255000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ja-JP" sz="1200" dirty="0">
                <a:ea typeface="ＭＳ Ｐゴシック" panose="020B0600070205080204" pitchFamily="50" charset="-128"/>
              </a:rPr>
              <a:t>Figure 7 from Using Peltier cells to study solid–liquid–</a:t>
            </a:r>
            <a:r>
              <a:rPr lang="en-US" altLang="ja-JP" sz="1200" dirty="0" err="1">
                <a:ea typeface="ＭＳ Ｐゴシック" panose="020B0600070205080204" pitchFamily="50" charset="-128"/>
              </a:rPr>
              <a:t>vapour</a:t>
            </a:r>
            <a:r>
              <a:rPr lang="en-US" altLang="ja-JP" sz="1200" dirty="0">
                <a:ea typeface="ＭＳ Ｐゴシック" panose="020B0600070205080204" pitchFamily="50" charset="-128"/>
              </a:rPr>
              <a:t> transitions and </a:t>
            </a:r>
            <a:r>
              <a:rPr lang="en-US" altLang="ja-JP" sz="1200" dirty="0" err="1">
                <a:ea typeface="ＭＳ Ｐゴシック" panose="020B0600070205080204" pitchFamily="50" charset="-128"/>
              </a:rPr>
              <a:t>supercooling</a:t>
            </a:r>
            <a:endParaRPr lang="en-US" altLang="ja-JP" sz="1200" dirty="0">
              <a:ea typeface="ＭＳ Ｐゴシック" panose="020B0600070205080204" pitchFamily="50" charset="-128"/>
            </a:endParaRPr>
          </a:p>
          <a:p>
            <a:pPr eaLnBrk="1" hangingPunct="1"/>
            <a:r>
              <a:rPr lang="en-US" altLang="ja-JP" sz="1200" dirty="0">
                <a:ea typeface="ＭＳ Ｐゴシック" panose="020B0600070205080204" pitchFamily="50" charset="-128"/>
              </a:rPr>
              <a:t>Giacomo </a:t>
            </a:r>
            <a:r>
              <a:rPr lang="en-US" altLang="ja-JP" sz="1200" dirty="0" err="1">
                <a:ea typeface="ＭＳ Ｐゴシック" panose="020B0600070205080204" pitchFamily="50" charset="-128"/>
              </a:rPr>
              <a:t>Torzo</a:t>
            </a:r>
            <a:r>
              <a:rPr lang="en-US" altLang="ja-JP" sz="1200" dirty="0">
                <a:ea typeface="ＭＳ Ｐゴシック" panose="020B0600070205080204" pitchFamily="50" charset="-128"/>
              </a:rPr>
              <a:t> et al 2007 Eur. J. Phys. 28 S13 doi:10.1088/0143-0807/28/3/S02</a:t>
            </a:r>
          </a:p>
        </p:txBody>
      </p:sp>
    </p:spTree>
    <p:extLst>
      <p:ext uri="{BB962C8B-B14F-4D97-AF65-F5344CB8AC3E}">
        <p14:creationId xmlns:p14="http://schemas.microsoft.com/office/powerpoint/2010/main" val="54515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1" t="15913" r="17921" b="11935"/>
          <a:stretch>
            <a:fillRect/>
          </a:stretch>
        </p:blipFill>
        <p:spPr bwMode="auto">
          <a:xfrm>
            <a:off x="4618038" y="1539875"/>
            <a:ext cx="4265612" cy="306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Cloud chamber</a:t>
            </a:r>
            <a:endParaRPr lang="ja-JP" altLang="en-US" dirty="0" smtClean="0"/>
          </a:p>
        </p:txBody>
      </p:sp>
      <p:sp>
        <p:nvSpPr>
          <p:cNvPr id="8201" name="AutoShape 9"/>
          <p:cNvSpPr>
            <a:spLocks/>
          </p:cNvSpPr>
          <p:nvPr/>
        </p:nvSpPr>
        <p:spPr bwMode="auto">
          <a:xfrm>
            <a:off x="4859338" y="5256213"/>
            <a:ext cx="3313112" cy="1341139"/>
          </a:xfrm>
          <a:prstGeom prst="borderCallout3">
            <a:avLst>
              <a:gd name="adj1" fmla="val 18750"/>
              <a:gd name="adj2" fmla="val 101708"/>
              <a:gd name="adj3" fmla="val 18750"/>
              <a:gd name="adj4" fmla="val 104944"/>
              <a:gd name="adj5" fmla="val -85417"/>
              <a:gd name="adj6" fmla="val 104944"/>
              <a:gd name="adj7" fmla="val -234764"/>
              <a:gd name="adj8" fmla="val 49259"/>
            </a:avLst>
          </a:prstGeom>
          <a:solidFill>
            <a:schemeClr val="folHlink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ja-JP" sz="2800" dirty="0">
                <a:ea typeface="HGP創英角ﾎﾟｯﾌﾟ体" pitchFamily="50" charset="-128"/>
              </a:rPr>
              <a:t>Particle detector </a:t>
            </a:r>
          </a:p>
          <a:p>
            <a:pPr algn="ctr"/>
            <a:r>
              <a:rPr lang="en-US" altLang="ja-JP" sz="2800" dirty="0">
                <a:ea typeface="HGP創英角ﾎﾟｯﾌﾟ体" pitchFamily="50" charset="-128"/>
              </a:rPr>
              <a:t>you can </a:t>
            </a:r>
            <a:r>
              <a:rPr lang="en-US" altLang="ja-JP" sz="2800" dirty="0" smtClean="0">
                <a:ea typeface="HGP創英角ﾎﾟｯﾌﾟ体" pitchFamily="50" charset="-128"/>
              </a:rPr>
              <a:t>build </a:t>
            </a:r>
          </a:p>
          <a:p>
            <a:pPr algn="ctr"/>
            <a:r>
              <a:rPr lang="en-US" altLang="ja-JP" sz="2800" dirty="0" smtClean="0">
                <a:ea typeface="HGP創英角ﾎﾟｯﾌﾟ体" pitchFamily="50" charset="-128"/>
              </a:rPr>
              <a:t>at home</a:t>
            </a:r>
            <a:endParaRPr lang="ja-JP" altLang="en-US" sz="2800" dirty="0">
              <a:ea typeface="HGP創英角ﾎﾟｯﾌﾟ体" pitchFamily="50" charset="-128"/>
            </a:endParaRPr>
          </a:p>
        </p:txBody>
      </p:sp>
      <p:pic>
        <p:nvPicPr>
          <p:cNvPr id="2867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011363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8" name="テキスト ボックス 1"/>
          <p:cNvSpPr txBox="1">
            <a:spLocks noChangeArrowheads="1"/>
          </p:cNvSpPr>
          <p:nvPr/>
        </p:nvSpPr>
        <p:spPr bwMode="auto">
          <a:xfrm>
            <a:off x="323850" y="5035550"/>
            <a:ext cx="422743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2800" dirty="0"/>
              <a:t>Contrail</a:t>
            </a:r>
          </a:p>
          <a:p>
            <a:pPr eaLnBrk="1" hangingPunct="1"/>
            <a:r>
              <a:rPr lang="en-US" altLang="ja-JP" sz="2000" dirty="0" smtClean="0"/>
              <a:t>Generated in </a:t>
            </a:r>
            <a:r>
              <a:rPr lang="en-US" altLang="ja-JP" sz="2000" u="sng" dirty="0" smtClean="0"/>
              <a:t>super </a:t>
            </a:r>
            <a:r>
              <a:rPr lang="en-US" altLang="ja-JP" sz="2000" u="sng" dirty="0"/>
              <a:t>saturated vapor</a:t>
            </a:r>
            <a:endParaRPr lang="ja-JP" altLang="en-US" sz="2000" u="sng" dirty="0"/>
          </a:p>
        </p:txBody>
      </p:sp>
    </p:spTree>
    <p:extLst>
      <p:ext uri="{BB962C8B-B14F-4D97-AF65-F5344CB8AC3E}">
        <p14:creationId xmlns:p14="http://schemas.microsoft.com/office/powerpoint/2010/main" val="328809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Cloud chamber animation</a:t>
            </a:r>
            <a:endParaRPr lang="ja-JP" altLang="en-US" smtClean="0"/>
          </a:p>
        </p:txBody>
      </p:sp>
      <p:pic>
        <p:nvPicPr>
          <p:cNvPr id="6" name="beta_kiri.AVI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3528" y="2397319"/>
            <a:ext cx="4038600" cy="3028950"/>
          </a:xfrm>
        </p:spPr>
      </p:pic>
      <p:pic>
        <p:nvPicPr>
          <p:cNvPr id="3" name="beta_kiri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2397319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712448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1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ja-JP" sz="4000" dirty="0" smtClean="0"/>
              <a:t>Cloud chamber, energy loss and</a:t>
            </a:r>
            <a:r>
              <a:rPr lang="ja-JP" altLang="en-US" sz="4000" dirty="0"/>
              <a:t/>
            </a:r>
            <a:br>
              <a:rPr lang="ja-JP" altLang="en-US" sz="4000" dirty="0"/>
            </a:br>
            <a:r>
              <a:rPr lang="en-US" altLang="ja-JP" sz="4000" dirty="0" smtClean="0"/>
              <a:t>discovery of positron(1932)</a:t>
            </a:r>
            <a:endParaRPr lang="ja-JP" altLang="en-US" sz="4000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276475"/>
            <a:ext cx="3629025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995738" y="2276475"/>
            <a:ext cx="4821237" cy="375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sz="1600" dirty="0"/>
              <a:t>Anderson's cloud chamber picture of cosmic radiation from 1932 showing for the first time the existence of the anti-electron that we now call the positron. In the picture a charged particle is seen entering from the bottom at high energy. It then looses some of the energy in passing through the 6 mm thick lead plate in the middle. The cloud chamber is placed in a magnetic field and from the curvature of the track one can deduce that it is a positively charged particle. </a:t>
            </a:r>
            <a:r>
              <a:rPr lang="en-US" altLang="ja-JP" sz="1600" dirty="0">
                <a:solidFill>
                  <a:schemeClr val="hlink"/>
                </a:solidFill>
              </a:rPr>
              <a:t>From the energy loss in the lead and the length of the tracks after passing though the lead, an upper limit of the mass of the particle can be made</a:t>
            </a:r>
            <a:r>
              <a:rPr lang="en-US" altLang="ja-JP" sz="1600" dirty="0"/>
              <a:t>. In this case Anderson deduces that the mass is less </a:t>
            </a:r>
            <a:r>
              <a:rPr lang="en-US" altLang="ja-JP" sz="1600" dirty="0" smtClean="0"/>
              <a:t>than </a:t>
            </a:r>
            <a:r>
              <a:rPr lang="en-US" altLang="ja-JP" sz="1600" dirty="0"/>
              <a:t>two times the mass of the electron. Caption credit: CERN </a:t>
            </a:r>
          </a:p>
        </p:txBody>
      </p:sp>
      <p:sp>
        <p:nvSpPr>
          <p:cNvPr id="30726" name="Line 6"/>
          <p:cNvSpPr>
            <a:spLocks noChangeShapeType="1"/>
          </p:cNvSpPr>
          <p:nvPr/>
        </p:nvSpPr>
        <p:spPr bwMode="auto">
          <a:xfrm flipV="1">
            <a:off x="1187450" y="4365625"/>
            <a:ext cx="288925" cy="792163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0727" name="Text Box 7"/>
          <p:cNvSpPr txBox="1">
            <a:spLocks noChangeArrowheads="1"/>
          </p:cNvSpPr>
          <p:nvPr/>
        </p:nvSpPr>
        <p:spPr bwMode="auto">
          <a:xfrm>
            <a:off x="2032000" y="2513013"/>
            <a:ext cx="1111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/>
              <a:t>Q=+1</a:t>
            </a:r>
          </a:p>
          <a:p>
            <a:pPr eaLnBrk="1" hangingPunct="1"/>
            <a:r>
              <a:rPr lang="en-US" altLang="ja-JP"/>
              <a:t>p and </a:t>
            </a:r>
            <a:r>
              <a:rPr lang="en-US" altLang="ja-JP">
                <a:latin typeface="Symbol" pitchFamily="18" charset="2"/>
              </a:rPr>
              <a:t>D</a:t>
            </a:r>
            <a:r>
              <a:rPr lang="en-US" altLang="ja-JP"/>
              <a:t>E</a:t>
            </a: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1763688" y="4459051"/>
            <a:ext cx="301649" cy="842157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245003" y="530120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mtClean="0">
                <a:solidFill>
                  <a:srgbClr val="7030A0"/>
                </a:solidFill>
              </a:rPr>
              <a:t>❓</a:t>
            </a:r>
            <a:endParaRPr kumimoji="1" lang="ja-JP" altLang="en-US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60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en-US" altLang="ja-JP" dirty="0" smtClean="0"/>
              <a:t>What can you tell from the Anderson’s picture?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Momentum of particle?</a:t>
            </a:r>
          </a:p>
          <a:p>
            <a:r>
              <a:rPr kumimoji="1" lang="en-US" altLang="ja-JP" dirty="0" smtClean="0"/>
              <a:t>Mass of particle?</a:t>
            </a:r>
          </a:p>
          <a:p>
            <a:r>
              <a:rPr lang="en-US" altLang="ja-JP" dirty="0" smtClean="0"/>
              <a:t>Charge of particle?</a:t>
            </a:r>
          </a:p>
          <a:p>
            <a:r>
              <a:rPr kumimoji="1" lang="en-US" altLang="ja-JP" dirty="0" smtClean="0"/>
              <a:t>Discovery or routine observation?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934416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altLang="ja-JP" dirty="0" smtClean="0"/>
              <a:t>“Cloud” was replaced with “Bubble” shortly</a:t>
            </a:r>
            <a:r>
              <a:rPr lang="ja-JP" altLang="en-US" dirty="0"/>
              <a:t>　</a:t>
            </a:r>
            <a:r>
              <a:rPr lang="ja-JP" altLang="en-US" dirty="0" smtClean="0"/>
              <a:t>　　　　　　</a:t>
            </a:r>
            <a:endParaRPr kumimoji="1" lang="ja-JP" altLang="en-US" dirty="0"/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3733800" cy="411480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733800" cy="4114800"/>
          </a:xfrm>
          <a:prstGeom prst="rect">
            <a:avLst/>
          </a:prstGeom>
        </p:spPr>
        <p:txBody>
          <a:bodyPr/>
          <a:lstStyle/>
          <a:p>
            <a:endParaRPr kumimoji="1" lang="ja-JP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" y="1497013"/>
            <a:ext cx="9082087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916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Scintillation</a:t>
            </a:r>
            <a:endParaRPr kumimoji="1" lang="ja-JP" altLang="en-US" dirty="0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Inorganic crystalline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kumimoji="1" lang="en-US" altLang="ja-JP" dirty="0" smtClean="0"/>
              <a:t>Organic </a:t>
            </a:r>
            <a:endParaRPr kumimoji="1" lang="ja-JP" altLang="en-US" dirty="0"/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74875"/>
            <a:ext cx="4467418" cy="419814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259" y="2174875"/>
            <a:ext cx="4308435" cy="3268250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21" y="6360767"/>
            <a:ext cx="4500879" cy="40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9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z="4000" smtClean="0"/>
              <a:t>Excitation and scintillation</a:t>
            </a:r>
            <a:r>
              <a:rPr lang="ja-JP" altLang="en-US" sz="4000" smtClean="0"/>
              <a:t/>
            </a:r>
            <a:br>
              <a:rPr lang="ja-JP" altLang="en-US" sz="4000" smtClean="0"/>
            </a:br>
            <a:r>
              <a:rPr lang="en-US" altLang="ja-JP" sz="2400" smtClean="0"/>
              <a:t>Aurora</a:t>
            </a:r>
            <a:r>
              <a:rPr lang="ja-JP" altLang="en-US" sz="2400" smtClean="0"/>
              <a:t> </a:t>
            </a:r>
            <a:r>
              <a:rPr lang="en-US" altLang="ja-JP" sz="2400" smtClean="0"/>
              <a:t>is a cosmic ray detector in the skay</a:t>
            </a:r>
            <a:endParaRPr lang="ja-JP" altLang="en-US" sz="2400" smtClean="0"/>
          </a:p>
        </p:txBody>
      </p:sp>
      <p:pic>
        <p:nvPicPr>
          <p:cNvPr id="2" name="Scintillation_ISS_HD_LIVE_VIDEO_20171016_00040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99169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top0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2060575"/>
            <a:ext cx="2665413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ja-JP" sz="4000" smtClean="0"/>
              <a:t>Cherenkov Radiation (1)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GB" altLang="ja-JP" smtClean="0"/>
              <a:t>Moving charge in matter</a:t>
            </a:r>
          </a:p>
        </p:txBody>
      </p:sp>
      <p:pic>
        <p:nvPicPr>
          <p:cNvPr id="39941" name="Picture 5" descr="slow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60575"/>
            <a:ext cx="2663825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6" descr="fast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060575"/>
            <a:ext cx="2665412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AutoShape 7"/>
          <p:cNvSpPr>
            <a:spLocks noChangeArrowheads="1"/>
          </p:cNvSpPr>
          <p:nvPr/>
        </p:nvSpPr>
        <p:spPr bwMode="auto">
          <a:xfrm>
            <a:off x="1042988" y="5373688"/>
            <a:ext cx="1008062" cy="5032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kumimoji="0" lang="en-GB" altLang="ja-JP" sz="2400" dirty="0">
                <a:solidFill>
                  <a:schemeClr val="accent6">
                    <a:lumMod val="50000"/>
                  </a:schemeClr>
                </a:solidFill>
                <a:latin typeface="Times" pitchFamily="18" charset="0"/>
              </a:rPr>
              <a:t>at rest</a:t>
            </a:r>
          </a:p>
        </p:txBody>
      </p:sp>
      <p:sp>
        <p:nvSpPr>
          <p:cNvPr id="39944" name="AutoShape 8"/>
          <p:cNvSpPr>
            <a:spLocks noChangeArrowheads="1"/>
          </p:cNvSpPr>
          <p:nvPr/>
        </p:nvSpPr>
        <p:spPr bwMode="auto">
          <a:xfrm>
            <a:off x="4211638" y="5300663"/>
            <a:ext cx="1008062" cy="5032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kumimoji="0" lang="en-GB" altLang="ja-JP" sz="2400">
                <a:solidFill>
                  <a:schemeClr val="accent6">
                    <a:lumMod val="50000"/>
                  </a:schemeClr>
                </a:solidFill>
                <a:latin typeface="Times" pitchFamily="18" charset="0"/>
              </a:rPr>
              <a:t>slow</a:t>
            </a:r>
          </a:p>
        </p:txBody>
      </p:sp>
      <p:sp>
        <p:nvSpPr>
          <p:cNvPr id="39945" name="AutoShape 9"/>
          <p:cNvSpPr>
            <a:spLocks noChangeArrowheads="1"/>
          </p:cNvSpPr>
          <p:nvPr/>
        </p:nvSpPr>
        <p:spPr bwMode="auto">
          <a:xfrm>
            <a:off x="7092950" y="5373688"/>
            <a:ext cx="1008063" cy="503237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kumimoji="0" lang="en-GB" altLang="ja-JP" sz="2400">
                <a:solidFill>
                  <a:schemeClr val="accent6">
                    <a:lumMod val="50000"/>
                  </a:schemeClr>
                </a:solidFill>
                <a:latin typeface="Times" pitchFamily="18" charset="0"/>
              </a:rPr>
              <a:t>fast</a:t>
            </a:r>
          </a:p>
        </p:txBody>
      </p:sp>
    </p:spTree>
    <p:extLst>
      <p:ext uri="{BB962C8B-B14F-4D97-AF65-F5344CB8AC3E}">
        <p14:creationId xmlns:p14="http://schemas.microsoft.com/office/powerpoint/2010/main" val="396349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23528" y="413792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dirty="0" smtClean="0"/>
              <a:t>KEK Accelerators </a:t>
            </a:r>
            <a:br>
              <a:rPr lang="en-US" altLang="ja-JP" dirty="0" smtClean="0"/>
            </a:br>
            <a:r>
              <a:rPr lang="en-US" altLang="ja-JP" dirty="0" err="1" smtClean="0"/>
              <a:t>Tsukuaba</a:t>
            </a:r>
            <a:r>
              <a:rPr lang="en-US" altLang="ja-JP" dirty="0" smtClean="0"/>
              <a:t>     Electron/Positron</a:t>
            </a:r>
            <a:br>
              <a:rPr lang="en-US" altLang="ja-JP" dirty="0" smtClean="0"/>
            </a:br>
            <a:endParaRPr lang="ja-JP" altLang="ja-JP" dirty="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ja-JP" altLang="ja-JP" dirty="0" smtClean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200"/>
                    </a14:imgEffect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8" y="959817"/>
            <a:ext cx="6256338" cy="599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7270" name="Text Box 6"/>
          <p:cNvSpPr txBox="1">
            <a:spLocks noChangeArrowheads="1"/>
          </p:cNvSpPr>
          <p:nvPr/>
        </p:nvSpPr>
        <p:spPr bwMode="auto">
          <a:xfrm>
            <a:off x="6300192" y="123924"/>
            <a:ext cx="2531462" cy="923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ja-JP" b="1" dirty="0" smtClean="0">
                <a:solidFill>
                  <a:srgbClr val="FF0000"/>
                </a:solidFill>
                <a:latin typeface="Arial" charset="0"/>
              </a:rPr>
              <a:t>1km diameter </a:t>
            </a:r>
          </a:p>
          <a:p>
            <a:pPr algn="ctr" eaLnBrk="1" hangingPunct="1"/>
            <a:r>
              <a:rPr lang="en-US" altLang="ja-JP" b="1" dirty="0" smtClean="0">
                <a:solidFill>
                  <a:srgbClr val="FF0000"/>
                </a:solidFill>
                <a:latin typeface="Arial" charset="0"/>
              </a:rPr>
              <a:t>large accelerator ring</a:t>
            </a:r>
          </a:p>
          <a:p>
            <a:pPr algn="ctr" eaLnBrk="1" hangingPunct="1"/>
            <a:r>
              <a:rPr lang="en-US" altLang="ja-JP" b="1" dirty="0" smtClean="0">
                <a:solidFill>
                  <a:srgbClr val="FF0000"/>
                </a:solidFill>
                <a:latin typeface="Arial" charset="0"/>
              </a:rPr>
              <a:t>10m underground</a:t>
            </a:r>
            <a:endParaRPr lang="ja-JP" altLang="en-US" b="1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267271" name="Oval 7"/>
          <p:cNvSpPr>
            <a:spLocks noChangeArrowheads="1"/>
          </p:cNvSpPr>
          <p:nvPr/>
        </p:nvSpPr>
        <p:spPr bwMode="auto">
          <a:xfrm>
            <a:off x="1479541" y="1666725"/>
            <a:ext cx="2641212" cy="2501776"/>
          </a:xfrm>
          <a:prstGeom prst="ellipse">
            <a:avLst/>
          </a:prstGeom>
          <a:noFill/>
          <a:ln w="38100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cxnSp>
        <p:nvCxnSpPr>
          <p:cNvPr id="5" name="直線矢印コネクタ 4"/>
          <p:cNvCxnSpPr/>
          <p:nvPr/>
        </p:nvCxnSpPr>
        <p:spPr>
          <a:xfrm flipH="1" flipV="1">
            <a:off x="2248545" y="4024485"/>
            <a:ext cx="648073" cy="172819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7"/>
          <p:cNvSpPr>
            <a:spLocks noChangeArrowheads="1"/>
          </p:cNvSpPr>
          <p:nvPr/>
        </p:nvSpPr>
        <p:spPr bwMode="auto">
          <a:xfrm>
            <a:off x="2055605" y="3331789"/>
            <a:ext cx="465184" cy="430307"/>
          </a:xfrm>
          <a:prstGeom prst="ellipse">
            <a:avLst/>
          </a:prstGeom>
          <a:noFill/>
          <a:ln w="38100">
            <a:solidFill>
              <a:srgbClr val="7030A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12" name="Oval 7"/>
          <p:cNvSpPr>
            <a:spLocks noChangeArrowheads="1"/>
          </p:cNvSpPr>
          <p:nvPr/>
        </p:nvSpPr>
        <p:spPr bwMode="auto">
          <a:xfrm>
            <a:off x="1911589" y="4053610"/>
            <a:ext cx="321168" cy="28629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FF0000"/>
              </a:solidFill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516216" y="1294827"/>
            <a:ext cx="260039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 err="1" smtClean="0"/>
              <a:t>SuperKEKB</a:t>
            </a:r>
            <a:r>
              <a:rPr lang="en-US" altLang="ja-JP" sz="3600" dirty="0" smtClean="0"/>
              <a:t>/</a:t>
            </a:r>
          </a:p>
          <a:p>
            <a:r>
              <a:rPr kumimoji="1" lang="en-US" altLang="ja-JP" sz="3600" dirty="0"/>
              <a:t> </a:t>
            </a:r>
            <a:r>
              <a:rPr kumimoji="1" lang="en-US" altLang="ja-JP" sz="3600" dirty="0" smtClean="0"/>
              <a:t>       Belle II</a:t>
            </a:r>
          </a:p>
          <a:p>
            <a:r>
              <a:rPr lang="en-US" altLang="ja-JP" sz="3600" dirty="0" smtClean="0"/>
              <a:t>PF  PF-AR</a:t>
            </a:r>
          </a:p>
          <a:p>
            <a:r>
              <a:rPr kumimoji="1" lang="en-US" altLang="ja-JP" sz="3600" dirty="0" smtClean="0"/>
              <a:t>(SRF</a:t>
            </a:r>
            <a:r>
              <a:rPr lang="ja-JP" altLang="en-US" sz="3600" dirty="0"/>
              <a:t> </a:t>
            </a:r>
            <a:r>
              <a:rPr lang="en-US" altLang="ja-JP" sz="3600" dirty="0" smtClean="0"/>
              <a:t>for Life</a:t>
            </a:r>
          </a:p>
          <a:p>
            <a:r>
              <a:rPr kumimoji="1" lang="en-US" altLang="ja-JP" sz="3600" dirty="0" smtClean="0"/>
              <a:t>and Material</a:t>
            </a:r>
          </a:p>
          <a:p>
            <a:r>
              <a:rPr lang="en-US" altLang="ja-JP" sz="3600" dirty="0"/>
              <a:t> </a:t>
            </a:r>
            <a:r>
              <a:rPr lang="en-US" altLang="ja-JP" sz="3600" dirty="0" smtClean="0"/>
              <a:t> Science</a:t>
            </a:r>
            <a:r>
              <a:rPr kumimoji="1" lang="en-US" altLang="ja-JP" sz="3600" dirty="0" smtClean="0"/>
              <a:t>)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111081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7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7" dur="2000"/>
                                        <p:tgtEl>
                                          <p:spTgt spid="26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6" dur="26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"/>
                            </p:stCondLst>
                            <p:childTnLst>
                              <p:par>
                                <p:cTn id="2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7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ja-JP" sz="4000" smtClean="0"/>
              <a:t>Cherenkov Radiation (2)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484313"/>
            <a:ext cx="8229600" cy="4525962"/>
          </a:xfrm>
        </p:spPr>
        <p:txBody>
          <a:bodyPr/>
          <a:lstStyle/>
          <a:p>
            <a:pPr eaLnBrk="1" hangingPunct="1"/>
            <a:r>
              <a:rPr lang="en-GB" altLang="ja-JP" dirty="0" smtClean="0"/>
              <a:t>Wave front comes out at certain angle</a:t>
            </a:r>
            <a:br>
              <a:rPr lang="en-GB" altLang="ja-JP" dirty="0" smtClean="0"/>
            </a:br>
            <a:r>
              <a:rPr lang="en-GB" altLang="ja-JP" dirty="0" smtClean="0"/>
              <a:t/>
            </a:r>
            <a:br>
              <a:rPr lang="en-GB" altLang="ja-JP" dirty="0" smtClean="0"/>
            </a:br>
            <a:r>
              <a:rPr lang="en-GB" altLang="ja-JP" dirty="0" smtClean="0"/>
              <a:t/>
            </a:r>
            <a:br>
              <a:rPr lang="en-GB" altLang="ja-JP" dirty="0" smtClean="0"/>
            </a:br>
            <a:r>
              <a:rPr lang="en-GB" altLang="ja-JP" dirty="0" smtClean="0"/>
              <a:t/>
            </a:r>
            <a:br>
              <a:rPr lang="en-GB" altLang="ja-JP" dirty="0" smtClean="0"/>
            </a:br>
            <a:r>
              <a:rPr lang="en-GB" altLang="ja-JP" dirty="0" smtClean="0"/>
              <a:t/>
            </a:r>
            <a:br>
              <a:rPr lang="en-GB" altLang="ja-JP" dirty="0" smtClean="0"/>
            </a:br>
            <a:r>
              <a:rPr lang="en-GB" altLang="ja-JP" dirty="0" smtClean="0"/>
              <a:t/>
            </a:r>
            <a:br>
              <a:rPr lang="en-GB" altLang="ja-JP" dirty="0" smtClean="0"/>
            </a:br>
            <a:r>
              <a:rPr lang="en-GB" altLang="ja-JP" dirty="0" smtClean="0"/>
              <a:t/>
            </a:r>
            <a:br>
              <a:rPr lang="en-GB" altLang="ja-JP" dirty="0" smtClean="0"/>
            </a:br>
            <a:r>
              <a:rPr lang="en-GB" altLang="ja-JP" dirty="0" smtClean="0">
                <a:solidFill>
                  <a:srgbClr val="FF0000"/>
                </a:solidFill>
              </a:rPr>
              <a:t>The particle with </a:t>
            </a:r>
            <a:r>
              <a:rPr lang="en-GB" altLang="ja-JP" dirty="0" smtClean="0">
                <a:solidFill>
                  <a:srgbClr val="FF0000"/>
                </a:solidFill>
                <a:latin typeface="Symbol" pitchFamily="18" charset="2"/>
              </a:rPr>
              <a:t>b</a:t>
            </a:r>
            <a:r>
              <a:rPr lang="en-GB" altLang="ja-JP" dirty="0" smtClean="0">
                <a:solidFill>
                  <a:srgbClr val="FF0000"/>
                </a:solidFill>
              </a:rPr>
              <a:t>&lt;</a:t>
            </a:r>
            <a:r>
              <a:rPr lang="en-GB" altLang="ja-JP" i="1" dirty="0" smtClean="0">
                <a:solidFill>
                  <a:srgbClr val="FF0000"/>
                </a:solidFill>
              </a:rPr>
              <a:t>1/n</a:t>
            </a:r>
            <a:r>
              <a:rPr lang="en-GB" altLang="ja-JP" dirty="0" smtClean="0">
                <a:solidFill>
                  <a:srgbClr val="FF0000"/>
                </a:solidFill>
              </a:rPr>
              <a:t> could never emit the radiation</a:t>
            </a:r>
          </a:p>
        </p:txBody>
      </p:sp>
      <p:sp>
        <p:nvSpPr>
          <p:cNvPr id="40963" name="AutoShape 3"/>
          <p:cNvSpPr>
            <a:spLocks noChangeArrowheads="1"/>
          </p:cNvSpPr>
          <p:nvPr/>
        </p:nvSpPr>
        <p:spPr bwMode="auto">
          <a:xfrm>
            <a:off x="6537325" y="5084092"/>
            <a:ext cx="1584325" cy="8651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0965" name="Picture 5" descr="cerfig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989138"/>
            <a:ext cx="2903538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cerfig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013" y="1989138"/>
            <a:ext cx="2479675" cy="185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7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8872242"/>
              </p:ext>
            </p:extLst>
          </p:nvPr>
        </p:nvGraphicFramePr>
        <p:xfrm>
          <a:off x="6608763" y="5073922"/>
          <a:ext cx="1512887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22" name="Equation" r:id="rId5" imgW="761669" imgH="418918" progId="Equation.DSMT4">
                  <p:embed/>
                </p:oleObj>
              </mc:Choice>
              <mc:Fallback>
                <p:oleObj name="Equation" r:id="rId5" imgW="761669" imgH="418918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8763" y="5073922"/>
                        <a:ext cx="1512887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8" name="Picture 8" descr="cerfig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006600"/>
            <a:ext cx="24574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91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Cherenkov light in reactors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2550" y="1322400"/>
            <a:ext cx="8229600" cy="4525963"/>
          </a:xfrm>
        </p:spPr>
        <p:txBody>
          <a:bodyPr/>
          <a:lstStyle/>
          <a:p>
            <a:r>
              <a:rPr lang="en-US" altLang="ja-JP" sz="2800" dirty="0"/>
              <a:t>OPAL </a:t>
            </a:r>
            <a:r>
              <a:rPr lang="en-US" altLang="ja-JP" sz="2800" dirty="0" smtClean="0"/>
              <a:t>– </a:t>
            </a:r>
          </a:p>
          <a:p>
            <a:r>
              <a:rPr lang="en-US" altLang="ja-JP" sz="2800" dirty="0" smtClean="0"/>
              <a:t>the </a:t>
            </a:r>
            <a:r>
              <a:rPr lang="en-US" altLang="ja-JP" sz="2800" dirty="0"/>
              <a:t>Open Pool </a:t>
            </a:r>
            <a:r>
              <a:rPr lang="en-US" altLang="ja-JP" sz="2800" dirty="0" smtClean="0"/>
              <a:t>Australian </a:t>
            </a:r>
            <a:r>
              <a:rPr lang="en-US" altLang="ja-JP" sz="2800" dirty="0" err="1" smtClean="0"/>
              <a:t>Lightwater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reactor</a:t>
            </a:r>
            <a:endParaRPr kumimoji="1" lang="ja-JP" altLang="en-US" sz="2800" dirty="0"/>
          </a:p>
        </p:txBody>
      </p:sp>
      <p:pic>
        <p:nvPicPr>
          <p:cNvPr id="46082" name="Picture 2" descr="http://www.popsci.com.au/science/energy/how-much-do-you-even-know-about-lucas-heights/opal-2-large-20110926202101-resized_20130531100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733" y="2605569"/>
            <a:ext cx="619125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273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err="1" smtClean="0"/>
              <a:t>Intreraction</a:t>
            </a:r>
            <a:r>
              <a:rPr lang="en-US" altLang="ja-JP" dirty="0" smtClean="0"/>
              <a:t> of neutral particles</a:t>
            </a:r>
            <a:endParaRPr lang="ja-JP" altLang="en-US" dirty="0"/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 smtClean="0"/>
              <a:t>Unable to see their ionizations</a:t>
            </a:r>
          </a:p>
          <a:p>
            <a:r>
              <a:rPr lang="en-US" altLang="ja-JP" dirty="0" smtClean="0"/>
              <a:t>Unable to detect their radiation</a:t>
            </a:r>
            <a:endParaRPr lang="ja-JP" altLang="en-US" dirty="0"/>
          </a:p>
          <a:p>
            <a:endParaRPr lang="ja-JP" altLang="en-US" dirty="0"/>
          </a:p>
          <a:p>
            <a:pPr lvl="1"/>
            <a:r>
              <a:rPr lang="en-US" altLang="ja-JP" dirty="0" smtClean="0"/>
              <a:t>Photon, </a:t>
            </a:r>
            <a:r>
              <a:rPr lang="en-US" altLang="ja-JP" dirty="0" smtClean="0">
                <a:latin typeface="Symbol" pitchFamily="18" charset="2"/>
              </a:rPr>
              <a:t>g</a:t>
            </a:r>
            <a:r>
              <a:rPr lang="en-US" altLang="ja-JP" dirty="0" smtClean="0"/>
              <a:t>, X</a:t>
            </a:r>
            <a:r>
              <a:rPr lang="ja-JP" altLang="en-US" dirty="0"/>
              <a:t>　　</a:t>
            </a:r>
            <a:r>
              <a:rPr lang="en-US" altLang="ja-JP" dirty="0" smtClean="0"/>
              <a:t>Electromagnetic interaction</a:t>
            </a:r>
            <a:endParaRPr lang="ja-JP" altLang="en-US" dirty="0"/>
          </a:p>
          <a:p>
            <a:pPr lvl="1"/>
            <a:r>
              <a:rPr lang="en-US" altLang="ja-JP" dirty="0" smtClean="0"/>
              <a:t>Neutron</a:t>
            </a:r>
            <a:r>
              <a:rPr lang="ja-JP" altLang="en-US" dirty="0"/>
              <a:t>　</a:t>
            </a:r>
            <a:r>
              <a:rPr lang="ja-JP" altLang="en-US" dirty="0" smtClean="0"/>
              <a:t> </a:t>
            </a:r>
            <a:r>
              <a:rPr lang="en-US" altLang="ja-JP" dirty="0" smtClean="0"/>
              <a:t>strong</a:t>
            </a:r>
            <a:r>
              <a:rPr lang="ja-JP" altLang="en-US" dirty="0"/>
              <a:t>　</a:t>
            </a:r>
            <a:r>
              <a:rPr lang="en-US" altLang="ja-JP" dirty="0" smtClean="0"/>
              <a:t>interaction with nucleus or nucleon</a:t>
            </a:r>
            <a:endParaRPr lang="en-US" altLang="ja-JP" dirty="0"/>
          </a:p>
          <a:p>
            <a:pPr lvl="1"/>
            <a:r>
              <a:rPr lang="en-US" altLang="ja-JP" dirty="0" smtClean="0"/>
              <a:t>Neutrino    weak interaction with nucleon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061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Photoelectric effect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612775" y="1508125"/>
            <a:ext cx="8229600" cy="4525963"/>
          </a:xfrm>
        </p:spPr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12875"/>
            <a:ext cx="712787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989" name="Oval 7"/>
          <p:cNvSpPr>
            <a:spLocks noChangeArrowheads="1"/>
          </p:cNvSpPr>
          <p:nvPr/>
        </p:nvSpPr>
        <p:spPr bwMode="auto">
          <a:xfrm>
            <a:off x="6588125" y="2278063"/>
            <a:ext cx="2339975" cy="9350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dirty="0" smtClean="0"/>
              <a:t>Absorbed</a:t>
            </a:r>
            <a:endParaRPr lang="ja-JP" altLang="en-US" dirty="0"/>
          </a:p>
        </p:txBody>
      </p:sp>
      <p:sp>
        <p:nvSpPr>
          <p:cNvPr id="41990" name="Oval 8"/>
          <p:cNvSpPr>
            <a:spLocks noChangeArrowheads="1"/>
          </p:cNvSpPr>
          <p:nvPr/>
        </p:nvSpPr>
        <p:spPr bwMode="auto">
          <a:xfrm>
            <a:off x="2771775" y="2492375"/>
            <a:ext cx="144463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991" name="Line 9"/>
          <p:cNvSpPr>
            <a:spLocks noChangeShapeType="1"/>
          </p:cNvSpPr>
          <p:nvPr/>
        </p:nvSpPr>
        <p:spPr bwMode="auto">
          <a:xfrm>
            <a:off x="2916238" y="2636838"/>
            <a:ext cx="576262" cy="936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992" name="Line 10"/>
          <p:cNvSpPr>
            <a:spLocks noChangeShapeType="1"/>
          </p:cNvSpPr>
          <p:nvPr/>
        </p:nvSpPr>
        <p:spPr bwMode="auto">
          <a:xfrm flipV="1">
            <a:off x="2916188" y="1628800"/>
            <a:ext cx="647700" cy="863600"/>
          </a:xfrm>
          <a:prstGeom prst="line">
            <a:avLst/>
          </a:prstGeom>
          <a:noFill/>
          <a:ln w="38100">
            <a:solidFill>
              <a:srgbClr val="FF3300"/>
            </a:solidFill>
            <a:prstDash val="sysDot"/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1993" name="Text Box 11"/>
          <p:cNvSpPr txBox="1">
            <a:spLocks noChangeArrowheads="1"/>
          </p:cNvSpPr>
          <p:nvPr/>
        </p:nvSpPr>
        <p:spPr bwMode="auto">
          <a:xfrm>
            <a:off x="3841750" y="1412875"/>
            <a:ext cx="7232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/>
              <a:t>X</a:t>
            </a:r>
            <a:r>
              <a:rPr lang="ja-JP" altLang="en-US" dirty="0"/>
              <a:t> </a:t>
            </a:r>
            <a:r>
              <a:rPr lang="en-US" altLang="ja-JP" dirty="0" smtClean="0"/>
              <a:t>ray</a:t>
            </a:r>
            <a:endParaRPr lang="ja-JP" altLang="en-US" dirty="0"/>
          </a:p>
        </p:txBody>
      </p:sp>
      <p:pic>
        <p:nvPicPr>
          <p:cNvPr id="4199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164"/>
          <a:stretch>
            <a:fillRect/>
          </a:stretch>
        </p:blipFill>
        <p:spPr bwMode="auto">
          <a:xfrm>
            <a:off x="5867400" y="3500438"/>
            <a:ext cx="298767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263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ja-JP" dirty="0" smtClean="0"/>
              <a:t>Compton scattering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" y="1196752"/>
            <a:ext cx="627697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365104"/>
            <a:ext cx="4465637" cy="247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4" name="Line 6"/>
          <p:cNvSpPr>
            <a:spLocks noChangeShapeType="1"/>
          </p:cNvSpPr>
          <p:nvPr/>
        </p:nvSpPr>
        <p:spPr bwMode="auto">
          <a:xfrm>
            <a:off x="7380288" y="4941888"/>
            <a:ext cx="71437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7000875" y="4298950"/>
            <a:ext cx="20185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r>
              <a:rPr lang="en-US" altLang="ja-JP" dirty="0" smtClean="0"/>
              <a:t>Maximum energy </a:t>
            </a:r>
          </a:p>
          <a:p>
            <a:pPr eaLnBrk="1" hangingPunct="1"/>
            <a:r>
              <a:rPr lang="en-US" altLang="ja-JP" dirty="0" smtClean="0"/>
              <a:t>transfer</a:t>
            </a:r>
            <a:endParaRPr lang="ja-JP" altLang="en-US" dirty="0"/>
          </a:p>
        </p:txBody>
      </p:sp>
      <p:sp>
        <p:nvSpPr>
          <p:cNvPr id="43016" name="Oval 8"/>
          <p:cNvSpPr>
            <a:spLocks noChangeArrowheads="1"/>
          </p:cNvSpPr>
          <p:nvPr/>
        </p:nvSpPr>
        <p:spPr bwMode="auto">
          <a:xfrm>
            <a:off x="6048375" y="3068638"/>
            <a:ext cx="2339975" cy="9350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dirty="0" smtClean="0"/>
              <a:t>absorbed</a:t>
            </a:r>
            <a:endParaRPr lang="ja-JP" altLang="en-US" dirty="0"/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5940152" y="1196752"/>
            <a:ext cx="2339975" cy="93503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dirty="0" smtClean="0"/>
              <a:t>escaping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2829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9636">
            <a:off x="5209903" y="2214861"/>
            <a:ext cx="4462462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Pair Creation</a:t>
            </a:r>
            <a:endParaRPr lang="ja-JP" altLang="en-US" dirty="0" smtClean="0"/>
          </a:p>
        </p:txBody>
      </p:sp>
      <p:grpSp>
        <p:nvGrpSpPr>
          <p:cNvPr id="44036" name="Group 10"/>
          <p:cNvGrpSpPr>
            <a:grpSpLocks/>
          </p:cNvGrpSpPr>
          <p:nvPr/>
        </p:nvGrpSpPr>
        <p:grpSpPr bwMode="auto">
          <a:xfrm>
            <a:off x="321218" y="2780928"/>
            <a:ext cx="6122990" cy="3173413"/>
            <a:chOff x="1383" y="1256"/>
            <a:chExt cx="3857" cy="1999"/>
          </a:xfrm>
        </p:grpSpPr>
        <p:pic>
          <p:nvPicPr>
            <p:cNvPr id="44037" name="Picture 4" descr="paircreatio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" y="1434"/>
              <a:ext cx="2826" cy="1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8" name="Text Box 6"/>
            <p:cNvSpPr txBox="1">
              <a:spLocks noChangeArrowheads="1"/>
            </p:cNvSpPr>
            <p:nvPr/>
          </p:nvSpPr>
          <p:spPr bwMode="auto">
            <a:xfrm>
              <a:off x="3107" y="3022"/>
              <a:ext cx="91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dirty="0" smtClean="0"/>
                <a:t>Nucleus</a:t>
              </a:r>
              <a:r>
                <a:rPr lang="ja-JP" altLang="en-US" dirty="0"/>
                <a:t>　Ｚｅ</a:t>
              </a:r>
            </a:p>
          </p:txBody>
        </p:sp>
        <p:sp>
          <p:nvSpPr>
            <p:cNvPr id="44039" name="Text Box 7"/>
            <p:cNvSpPr txBox="1">
              <a:spLocks noChangeArrowheads="1"/>
            </p:cNvSpPr>
            <p:nvPr/>
          </p:nvSpPr>
          <p:spPr bwMode="auto">
            <a:xfrm>
              <a:off x="1383" y="1842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/>
                <a:t>γ</a:t>
              </a:r>
            </a:p>
          </p:txBody>
        </p:sp>
        <p:sp>
          <p:nvSpPr>
            <p:cNvPr id="44040" name="Text Box 8"/>
            <p:cNvSpPr txBox="1">
              <a:spLocks noChangeArrowheads="1"/>
            </p:cNvSpPr>
            <p:nvPr/>
          </p:nvSpPr>
          <p:spPr bwMode="auto">
            <a:xfrm>
              <a:off x="4092" y="1256"/>
              <a:ext cx="6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dirty="0" err="1" smtClean="0"/>
                <a:t>Postiron</a:t>
              </a:r>
              <a:endParaRPr lang="ja-JP" altLang="en-US" dirty="0"/>
            </a:p>
          </p:txBody>
        </p:sp>
        <p:sp>
          <p:nvSpPr>
            <p:cNvPr id="44041" name="Text Box 9"/>
            <p:cNvSpPr txBox="1">
              <a:spLocks noChangeArrowheads="1"/>
            </p:cNvSpPr>
            <p:nvPr/>
          </p:nvSpPr>
          <p:spPr bwMode="auto">
            <a:xfrm>
              <a:off x="4591" y="2163"/>
              <a:ext cx="649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lang="en-US" altLang="ja-JP" dirty="0" smtClean="0"/>
                <a:t>Electron</a:t>
              </a:r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68601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 smtClean="0"/>
              <a:t>Detection of Neutron</a:t>
            </a:r>
            <a:endParaRPr lang="ja-JP" altLang="en-US" dirty="0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8"/>
          <a:stretch/>
        </p:blipFill>
        <p:spPr bwMode="auto">
          <a:xfrm>
            <a:off x="195766" y="1484784"/>
            <a:ext cx="8757734" cy="4068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181" name="AutoShape 5"/>
          <p:cNvSpPr>
            <a:spLocks noChangeArrowheads="1"/>
          </p:cNvSpPr>
          <p:nvPr/>
        </p:nvSpPr>
        <p:spPr bwMode="auto">
          <a:xfrm>
            <a:off x="7608465" y="188640"/>
            <a:ext cx="1368425" cy="1655763"/>
          </a:xfrm>
          <a:prstGeom prst="downArrowCallout">
            <a:avLst>
              <a:gd name="adj1" fmla="val 25000"/>
              <a:gd name="adj2" fmla="val 25000"/>
              <a:gd name="adj3" fmla="val 20166"/>
              <a:gd name="adj4" fmla="val 6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dirty="0" smtClean="0">
                <a:solidFill>
                  <a:srgbClr val="000000"/>
                </a:solidFill>
              </a:rPr>
              <a:t>Low energy</a:t>
            </a:r>
            <a:endParaRPr lang="ja-JP" altLang="en-US" dirty="0">
              <a:solidFill>
                <a:srgbClr val="000000"/>
              </a:solidFill>
            </a:endParaRPr>
          </a:p>
        </p:txBody>
      </p:sp>
      <p:sp>
        <p:nvSpPr>
          <p:cNvPr id="50182" name="Text Box 6"/>
          <p:cNvSpPr txBox="1">
            <a:spLocks noChangeArrowheads="1"/>
          </p:cNvSpPr>
          <p:nvPr/>
        </p:nvSpPr>
        <p:spPr bwMode="auto">
          <a:xfrm>
            <a:off x="7956550" y="5734050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>
                <a:solidFill>
                  <a:srgbClr val="000000"/>
                </a:solidFill>
              </a:rPr>
              <a:t>Shimizu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489830" y="1628800"/>
            <a:ext cx="6084551" cy="52322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Nuclear reaction useful to detect neutrons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866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ja-JP" dirty="0" smtClean="0"/>
              <a:t>Neutron interaction at higher energy</a:t>
            </a:r>
            <a:endParaRPr lang="ja-JP" altLang="en-US" dirty="0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484313"/>
            <a:ext cx="8053387" cy="463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47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ev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1052513"/>
            <a:ext cx="5430838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88925" y="1855788"/>
            <a:ext cx="379095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ja-JP" altLang="en-US" sz="2400" dirty="0">
              <a:solidFill>
                <a:srgbClr val="000000"/>
              </a:solidFill>
              <a:latin typeface="Times New Roman" pitchFamily="18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kumimoji="0" lang="en-US" altLang="ja-JP" sz="2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2228" name="Oval 4"/>
          <p:cNvSpPr>
            <a:spLocks noChangeArrowheads="1"/>
          </p:cNvSpPr>
          <p:nvPr/>
        </p:nvSpPr>
        <p:spPr bwMode="auto">
          <a:xfrm>
            <a:off x="7350125" y="4776788"/>
            <a:ext cx="657225" cy="719137"/>
          </a:xfrm>
          <a:prstGeom prst="ellips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2229" name="Line 5"/>
          <p:cNvSpPr>
            <a:spLocks noChangeShapeType="1"/>
          </p:cNvSpPr>
          <p:nvPr/>
        </p:nvSpPr>
        <p:spPr bwMode="auto">
          <a:xfrm flipH="1" flipV="1">
            <a:off x="7812088" y="5445125"/>
            <a:ext cx="576262" cy="863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2230" name="Line 6"/>
          <p:cNvSpPr>
            <a:spLocks noChangeShapeType="1"/>
          </p:cNvSpPr>
          <p:nvPr/>
        </p:nvSpPr>
        <p:spPr bwMode="auto">
          <a:xfrm>
            <a:off x="6391275" y="3976688"/>
            <a:ext cx="995363" cy="842962"/>
          </a:xfrm>
          <a:prstGeom prst="line">
            <a:avLst/>
          </a:prstGeom>
          <a:noFill/>
          <a:ln w="2857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7708900" y="6237288"/>
            <a:ext cx="1687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2400" i="1">
                <a:solidFill>
                  <a:srgbClr val="009900"/>
                </a:solidFill>
                <a:latin typeface="Times New Roman" pitchFamily="18" charset="0"/>
              </a:rPr>
              <a:t>K</a:t>
            </a:r>
            <a:r>
              <a:rPr kumimoji="0" lang="en-US" altLang="ja-JP" sz="2400" i="1" baseline="-25000">
                <a:solidFill>
                  <a:srgbClr val="009900"/>
                </a:solidFill>
                <a:latin typeface="Times New Roman" pitchFamily="18" charset="0"/>
              </a:rPr>
              <a:t>L</a:t>
            </a:r>
            <a:r>
              <a:rPr kumimoji="0" lang="en-US" altLang="ja-JP" sz="2400" i="1">
                <a:solidFill>
                  <a:srgbClr val="009900"/>
                </a:solidFill>
                <a:latin typeface="Times New Roman" pitchFamily="18" charset="0"/>
              </a:rPr>
              <a:t> </a:t>
            </a:r>
            <a:r>
              <a:rPr kumimoji="0" lang="en-US" altLang="ja-JP" sz="2400">
                <a:solidFill>
                  <a:srgbClr val="009900"/>
                </a:solidFill>
                <a:latin typeface="Times New Roman" pitchFamily="18" charset="0"/>
              </a:rPr>
              <a:t>hits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6569075" y="3871913"/>
            <a:ext cx="16875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0" lang="en-US" altLang="ja-JP" sz="2400" i="1">
                <a:solidFill>
                  <a:srgbClr val="FF0000"/>
                </a:solidFill>
                <a:latin typeface="Times New Roman" pitchFamily="18" charset="0"/>
              </a:rPr>
              <a:t>K</a:t>
            </a:r>
            <a:r>
              <a:rPr kumimoji="0" lang="en-US" altLang="ja-JP" sz="2400" i="1" baseline="-25000">
                <a:solidFill>
                  <a:srgbClr val="FF0000"/>
                </a:solidFill>
                <a:latin typeface="Times New Roman" pitchFamily="18" charset="0"/>
              </a:rPr>
              <a:t>L</a:t>
            </a:r>
            <a:endParaRPr kumimoji="0" lang="en-US" altLang="ja-JP" sz="240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52233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554370"/>
              </p:ext>
            </p:extLst>
          </p:nvPr>
        </p:nvGraphicFramePr>
        <p:xfrm>
          <a:off x="590550" y="1772816"/>
          <a:ext cx="2098675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5" name="数式" r:id="rId4" imgW="914400" imgH="228600" progId="Equation.3">
                  <p:embed/>
                </p:oleObj>
              </mc:Choice>
              <mc:Fallback>
                <p:oleObj name="数式" r:id="rId4" imgW="914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0550" y="1772816"/>
                        <a:ext cx="2098675" cy="52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34" name="Rectangle 10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ja-JP" dirty="0" smtClean="0"/>
              <a:t>Neutral hadron/K</a:t>
            </a:r>
            <a:r>
              <a:rPr lang="en-US" altLang="ja-JP" baseline="-25000" dirty="0" smtClean="0"/>
              <a:t>L</a:t>
            </a:r>
            <a:r>
              <a:rPr lang="en-US" altLang="ja-JP" dirty="0" smtClean="0"/>
              <a:t> detection</a:t>
            </a:r>
            <a:endParaRPr lang="ja-JP" altLang="en-US" dirty="0" smtClean="0"/>
          </a:p>
        </p:txBody>
      </p:sp>
      <p:pic>
        <p:nvPicPr>
          <p:cNvPr id="12" name="Picture 11" descr="klm_bl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30640"/>
            <a:ext cx="4117233" cy="354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137285"/>
      </p:ext>
    </p:extLst>
  </p:cSld>
  <p:clrMapOvr>
    <a:masterClrMapping/>
  </p:clrMapOvr>
  <p:transition advTm="33152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ja-JP" dirty="0" smtClean="0"/>
              <a:t>Hadron reaction cross section</a:t>
            </a:r>
            <a:endParaRPr lang="ja-JP" altLang="en-US" dirty="0" smtClean="0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360488"/>
            <a:ext cx="7986713" cy="473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25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err="1" smtClean="0"/>
              <a:t>SuperKEKB</a:t>
            </a:r>
            <a:r>
              <a:rPr kumimoji="1" lang="en-US" altLang="ja-JP" dirty="0" smtClean="0"/>
              <a:t> for HEP (</a:t>
            </a:r>
            <a:r>
              <a:rPr kumimoji="1" lang="en-US" altLang="ja-JP" dirty="0" err="1" smtClean="0"/>
              <a:t>Flavour</a:t>
            </a:r>
            <a:r>
              <a:rPr kumimoji="1" lang="en-US" altLang="ja-JP" dirty="0" smtClean="0"/>
              <a:t> Factory)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20160125_1s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1640" y="1782762"/>
            <a:ext cx="624205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5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ja-JP" dirty="0" smtClean="0"/>
              <a:t>Finally neutrino detection..</a:t>
            </a:r>
            <a:endParaRPr lang="ja-JP" altLang="en-US" dirty="0" smtClean="0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68413"/>
            <a:ext cx="6896100" cy="495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158750" y="638175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ja-JP" altLang="ja-JP">
              <a:solidFill>
                <a:srgbClr val="000000"/>
              </a:solidFill>
            </a:endParaRPr>
          </a:p>
        </p:txBody>
      </p:sp>
      <p:sp>
        <p:nvSpPr>
          <p:cNvPr id="54278" name="Text Box 6"/>
          <p:cNvSpPr txBox="1">
            <a:spLocks noChangeArrowheads="1"/>
          </p:cNvSpPr>
          <p:nvPr/>
        </p:nvSpPr>
        <p:spPr bwMode="auto">
          <a:xfrm>
            <a:off x="395288" y="6211888"/>
            <a:ext cx="8594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ja-JP" sz="2400" b="1" u="sng" dirty="0" smtClean="0">
                <a:solidFill>
                  <a:srgbClr val="333399"/>
                </a:solidFill>
              </a:rPr>
              <a:t>Exercise  What is the detection efficiency of 1m thick iron</a:t>
            </a:r>
            <a:endParaRPr lang="ja-JP" altLang="en-US" sz="2400" b="1" u="sng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63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ja-JP" dirty="0" err="1" smtClean="0"/>
              <a:t>SciBar</a:t>
            </a:r>
            <a:r>
              <a:rPr lang="en-US" altLang="ja-JP" dirty="0" smtClean="0"/>
              <a:t> detector (K2K)</a:t>
            </a: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9750" y="1916113"/>
            <a:ext cx="4103688" cy="462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83568" y="3712617"/>
            <a:ext cx="4780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endParaRPr kumimoji="1" lang="ja-JP" altLang="en-US" sz="2400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52563"/>
            <a:ext cx="3790950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457200" y="1044848"/>
            <a:ext cx="8424863" cy="5695950"/>
            <a:chOff x="5652120" y="1249363"/>
            <a:chExt cx="8424863" cy="5695950"/>
          </a:xfrm>
        </p:grpSpPr>
        <p:pic>
          <p:nvPicPr>
            <p:cNvPr id="25605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2120" y="1249363"/>
              <a:ext cx="8424863" cy="5695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606" name="Text Box 6"/>
            <p:cNvSpPr txBox="1">
              <a:spLocks noChangeArrowheads="1"/>
            </p:cNvSpPr>
            <p:nvPr/>
          </p:nvSpPr>
          <p:spPr bwMode="auto">
            <a:xfrm>
              <a:off x="7740352" y="5589240"/>
              <a:ext cx="3828292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ja-JP" sz="3200" dirty="0">
                  <a:solidFill>
                    <a:srgbClr val="000000"/>
                  </a:solidFill>
                </a:rPr>
                <a:t>ν </a:t>
              </a:r>
              <a:r>
                <a:rPr lang="ja-JP" altLang="en-US" sz="3200" dirty="0" smtClean="0">
                  <a:solidFill>
                    <a:srgbClr val="000000"/>
                  </a:solidFill>
                </a:rPr>
                <a:t>＋</a:t>
              </a:r>
              <a:r>
                <a:rPr lang="ja-JP" altLang="en-US" sz="3200" dirty="0">
                  <a:solidFill>
                    <a:srgbClr val="000000"/>
                  </a:solidFill>
                </a:rPr>
                <a:t>ｎ　→　</a:t>
              </a:r>
              <a:r>
                <a:rPr lang="en-US" altLang="ja-JP" sz="3200" dirty="0">
                  <a:solidFill>
                    <a:srgbClr val="000000"/>
                  </a:solidFill>
                </a:rPr>
                <a:t>μ</a:t>
              </a:r>
              <a:r>
                <a:rPr lang="ja-JP" altLang="en-US" sz="3200" baseline="30000" dirty="0" err="1">
                  <a:solidFill>
                    <a:srgbClr val="000000"/>
                  </a:solidFill>
                </a:rPr>
                <a:t>ー</a:t>
              </a:r>
              <a:r>
                <a:rPr lang="ja-JP" altLang="en-US" sz="3200" dirty="0">
                  <a:solidFill>
                    <a:srgbClr val="000000"/>
                  </a:solidFill>
                </a:rPr>
                <a:t>　＋　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088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Neutrino detection in Kamiokande </a:t>
            </a:r>
            <a:endParaRPr lang="ja-JP" altLang="en-US" smtClean="0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72708" name="Picture 6" descr="sk_build01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581150"/>
            <a:ext cx="7777163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225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Water Cherenkov Detector</a:t>
            </a:r>
            <a:endParaRPr lang="ja-JP" altLang="en-US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ja-JP" altLang="ja-JP" smtClean="0"/>
          </a:p>
        </p:txBody>
      </p:sp>
      <p:pic>
        <p:nvPicPr>
          <p:cNvPr id="74756" name="Picture 4" descr="sk_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628775"/>
            <a:ext cx="3281362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7" name="Picture 5" descr="kamioka_event2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628775"/>
            <a:ext cx="50038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549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RF Cherenkov </a:t>
            </a:r>
          </a:p>
        </p:txBody>
      </p:sp>
      <p:pic>
        <p:nvPicPr>
          <p:cNvPr id="3174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" b="5623"/>
          <a:stretch>
            <a:fillRect/>
          </a:stretch>
        </p:blipFill>
        <p:spPr>
          <a:xfrm>
            <a:off x="53752" y="1352964"/>
            <a:ext cx="9036496" cy="5471938"/>
          </a:xfrm>
          <a:noFill/>
        </p:spPr>
      </p:pic>
    </p:spTree>
    <p:extLst>
      <p:ext uri="{BB962C8B-B14F-4D97-AF65-F5344CB8AC3E}">
        <p14:creationId xmlns:p14="http://schemas.microsoft.com/office/powerpoint/2010/main" val="228356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ARA(</a:t>
            </a:r>
            <a:r>
              <a:rPr lang="en-US" altLang="ja-JP" dirty="0" err="1" smtClean="0"/>
              <a:t>Askaryan</a:t>
            </a:r>
            <a:r>
              <a:rPr lang="en-US" altLang="ja-JP" dirty="0" smtClean="0"/>
              <a:t> Radio Array)</a:t>
            </a:r>
            <a:endParaRPr lang="ja-JP" altLang="en-US" dirty="0"/>
          </a:p>
        </p:txBody>
      </p:sp>
      <p:sp>
        <p:nvSpPr>
          <p:cNvPr id="11" name="コンテンツ プレースホルダー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BB0BEA-11B5-4034-ACB5-39A3836F46AF}" type="datetime4">
              <a:rPr lang="en-US" altLang="ja-JP" smtClean="0"/>
              <a:pPr/>
              <a:t>February 25, 2019</a:t>
            </a:fld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F57B25-B184-4C2A-91FA-A21AB9C3023A}" type="slidenum">
              <a:rPr lang="en-US" altLang="ja-JP" smtClean="0"/>
              <a:pPr/>
              <a:t>45</a:t>
            </a:fld>
            <a:endParaRPr lang="en-US" altLang="ja-JP"/>
          </a:p>
        </p:txBody>
      </p:sp>
      <p:pic>
        <p:nvPicPr>
          <p:cNvPr id="38914" name="Picture 2" descr="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4792"/>
            <a:ext cx="5570496" cy="485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38" name="Picture 2" descr="http://gallery.icecube.wisc.edu/web/var/resizes/ARA_external_root/ARA-Testing/IMG_3776.jpg?m=13710551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710063"/>
            <a:ext cx="3156013" cy="236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4234" y="4196134"/>
            <a:ext cx="3495800" cy="213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4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US" altLang="ja-JP" dirty="0" smtClean="0"/>
              <a:t>Status and expected sensitivity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BB0BEA-11B5-4034-ACB5-39A3836F46AF}" type="datetime4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February 25, 2019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F57B25-B184-4C2A-91FA-A21AB9C3023A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46</a:t>
            </a:fld>
            <a:endParaRPr lang="en-US" altLang="ja-JP">
              <a:solidFill>
                <a:srgbClr val="00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237" y="1542438"/>
            <a:ext cx="5537542" cy="4641485"/>
          </a:xfrm>
          <a:prstGeom prst="rect">
            <a:avLst/>
          </a:prstGeom>
        </p:spPr>
      </p:pic>
      <p:pic>
        <p:nvPicPr>
          <p:cNvPr id="38914" name="Picture 2" descr="awda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3227"/>
            <a:ext cx="4347794" cy="491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6831858" y="501317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</a:rPr>
              <a:t>GZK</a:t>
            </a:r>
            <a:r>
              <a:rPr kumimoji="1" lang="ja-JP" altLang="en-US" dirty="0" smtClean="0">
                <a:solidFill>
                  <a:schemeClr val="bg1"/>
                </a:solidFill>
              </a:rPr>
              <a:t> </a:t>
            </a:r>
            <a:r>
              <a:rPr kumimoji="1" lang="en-US" altLang="ja-JP" dirty="0" smtClean="0">
                <a:solidFill>
                  <a:schemeClr val="bg1"/>
                </a:solidFill>
                <a:latin typeface="Symbol" panose="05050102010706020507" pitchFamily="18" charset="2"/>
              </a:rPr>
              <a:t>n</a:t>
            </a:r>
            <a:endParaRPr kumimoji="1" lang="ja-JP" altLang="en-US" dirty="0">
              <a:solidFill>
                <a:schemeClr val="bg1"/>
              </a:solidFill>
              <a:latin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6620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Dark Matter?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10242" name="Picture 2" descr="http://cdms.berkeley.edu/Education/DMpages/science/images/NucRecoilAtom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91074"/>
            <a:ext cx="6572224" cy="51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30610"/>
            <a:ext cx="8534400" cy="523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88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タイトル 1"/>
          <p:cNvSpPr>
            <a:spLocks noGrp="1"/>
          </p:cNvSpPr>
          <p:nvPr>
            <p:ph type="title"/>
          </p:nvPr>
        </p:nvSpPr>
        <p:spPr>
          <a:xfrm>
            <a:off x="457200" y="769938"/>
            <a:ext cx="8229600" cy="1143000"/>
          </a:xfrm>
        </p:spPr>
        <p:txBody>
          <a:bodyPr/>
          <a:lstStyle/>
          <a:p>
            <a:endParaRPr lang="ja-JP" altLang="en-US" dirty="0" smtClean="0"/>
          </a:p>
        </p:txBody>
      </p:sp>
      <p:sp>
        <p:nvSpPr>
          <p:cNvPr id="57347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smtClean="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547664" y="6535965"/>
            <a:ext cx="5955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Xe</a:t>
            </a:r>
            <a:r>
              <a:rPr kumimoji="1" lang="en-US" altLang="ja-JP" dirty="0" smtClean="0"/>
              <a:t> 131,  </a:t>
            </a:r>
            <a:r>
              <a:rPr kumimoji="1" lang="en-US" altLang="ja-JP" dirty="0" err="1" smtClean="0"/>
              <a:t>Ge</a:t>
            </a:r>
            <a:r>
              <a:rPr kumimoji="1" lang="en-US" altLang="ja-JP" dirty="0" smtClean="0"/>
              <a:t> 72.6  I 127, Bi 209,  </a:t>
            </a:r>
            <a:r>
              <a:rPr kumimoji="1" lang="en-US" altLang="ja-JP" dirty="0" err="1" smtClean="0"/>
              <a:t>Ar</a:t>
            </a:r>
            <a:r>
              <a:rPr kumimoji="1" lang="en-US" altLang="ja-JP" dirty="0" smtClean="0"/>
              <a:t> 40, Br 80, Hg 200.6</a:t>
            </a:r>
            <a:endParaRPr kumimoji="1" lang="ja-JP" alt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40" y="620538"/>
            <a:ext cx="8332787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899592" y="331788"/>
            <a:ext cx="4676775" cy="6248400"/>
            <a:chOff x="899592" y="331788"/>
            <a:chExt cx="4676775" cy="6248400"/>
          </a:xfrm>
        </p:grpSpPr>
        <p:pic>
          <p:nvPicPr>
            <p:cNvPr id="43010" name="Picture 2" descr="http://www.fnal.gov/pub/today/archive/archive_2015/images/fsr-pico-20150403-figure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331788"/>
              <a:ext cx="4676775" cy="6248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テキスト ボックス 2"/>
            <p:cNvSpPr txBox="1"/>
            <p:nvPr/>
          </p:nvSpPr>
          <p:spPr>
            <a:xfrm>
              <a:off x="899592" y="5325015"/>
              <a:ext cx="4648266" cy="1200329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</a:rPr>
                <a:t>A calibration event from PICO-2L shows boiling from multiple recoiling atomic nuclei. PICO-2L is designed to see a recoiling nucleus a from dark matter interaction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299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 PICO experiment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0" y="1529408"/>
            <a:ext cx="8966864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6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390" y="-5611"/>
            <a:ext cx="9151390" cy="6863611"/>
          </a:xfrm>
          <a:prstGeom prst="rect">
            <a:avLst/>
          </a:prstGeom>
        </p:spPr>
      </p:pic>
      <p:grpSp>
        <p:nvGrpSpPr>
          <p:cNvPr id="25605" name="Group 5"/>
          <p:cNvGrpSpPr>
            <a:grpSpLocks/>
          </p:cNvGrpSpPr>
          <p:nvPr/>
        </p:nvGrpSpPr>
        <p:grpSpPr bwMode="auto">
          <a:xfrm>
            <a:off x="3497646" y="81063"/>
            <a:ext cx="1976547" cy="1731963"/>
            <a:chOff x="0" y="0"/>
            <a:chExt cx="1896" cy="1552"/>
          </a:xfrm>
          <a:scene3d>
            <a:camera prst="orthographicFront">
              <a:rot lat="0" lon="0" rev="120000"/>
            </a:camera>
            <a:lightRig rig="threePt" dir="t"/>
          </a:scene3d>
        </p:grpSpPr>
        <p:sp>
          <p:nvSpPr>
            <p:cNvPr id="34841" name="Freeform 3"/>
            <p:cNvSpPr>
              <a:spLocks/>
            </p:cNvSpPr>
            <p:nvPr/>
          </p:nvSpPr>
          <p:spPr bwMode="auto">
            <a:xfrm>
              <a:off x="40" y="32"/>
              <a:ext cx="1820" cy="14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1 w 21600"/>
                <a:gd name="T5" fmla="*/ 0 h 21600"/>
                <a:gd name="T6" fmla="*/ 1 w 21600"/>
                <a:gd name="T7" fmla="*/ 0 h 21600"/>
                <a:gd name="T8" fmla="*/ 1 w 21600"/>
                <a:gd name="T9" fmla="*/ 0 h 21600"/>
                <a:gd name="T10" fmla="*/ 1 w 21600"/>
                <a:gd name="T11" fmla="*/ 0 h 21600"/>
                <a:gd name="T12" fmla="*/ 1 w 21600"/>
                <a:gd name="T13" fmla="*/ 0 h 21600"/>
                <a:gd name="T14" fmla="*/ 1 w 21600"/>
                <a:gd name="T15" fmla="*/ 0 h 21600"/>
                <a:gd name="T16" fmla="*/ 1 w 21600"/>
                <a:gd name="T17" fmla="*/ 0 h 21600"/>
                <a:gd name="T18" fmla="*/ 1 w 21600"/>
                <a:gd name="T19" fmla="*/ 0 h 21600"/>
                <a:gd name="T20" fmla="*/ 1 w 21600"/>
                <a:gd name="T21" fmla="*/ 0 h 21600"/>
                <a:gd name="T22" fmla="*/ 1 w 21600"/>
                <a:gd name="T23" fmla="*/ 0 h 21600"/>
                <a:gd name="T24" fmla="*/ 1 w 21600"/>
                <a:gd name="T25" fmla="*/ 0 h 21600"/>
                <a:gd name="T26" fmla="*/ 1 w 21600"/>
                <a:gd name="T27" fmla="*/ 0 h 21600"/>
                <a:gd name="T28" fmla="*/ 1 w 21600"/>
                <a:gd name="T29" fmla="*/ 0 h 21600"/>
                <a:gd name="T30" fmla="*/ 1 w 21600"/>
                <a:gd name="T31" fmla="*/ 0 h 21600"/>
                <a:gd name="T32" fmla="*/ 1 w 21600"/>
                <a:gd name="T33" fmla="*/ 0 h 21600"/>
                <a:gd name="T34" fmla="*/ 1 w 21600"/>
                <a:gd name="T35" fmla="*/ 0 h 21600"/>
                <a:gd name="T36" fmla="*/ 1 w 21600"/>
                <a:gd name="T37" fmla="*/ 0 h 21600"/>
                <a:gd name="T38" fmla="*/ 1 w 21600"/>
                <a:gd name="T39" fmla="*/ 0 h 21600"/>
                <a:gd name="T40" fmla="*/ 1 w 21600"/>
                <a:gd name="T41" fmla="*/ 0 h 21600"/>
                <a:gd name="T42" fmla="*/ 1 w 21600"/>
                <a:gd name="T43" fmla="*/ 0 h 21600"/>
                <a:gd name="T44" fmla="*/ 1 w 21600"/>
                <a:gd name="T45" fmla="*/ 0 h 21600"/>
                <a:gd name="T46" fmla="*/ 1 w 21600"/>
                <a:gd name="T47" fmla="*/ 0 h 2160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600" h="21600">
                  <a:moveTo>
                    <a:pt x="480" y="0"/>
                  </a:moveTo>
                  <a:lnTo>
                    <a:pt x="0" y="14547"/>
                  </a:lnTo>
                  <a:lnTo>
                    <a:pt x="13440" y="15429"/>
                  </a:lnTo>
                  <a:lnTo>
                    <a:pt x="15840" y="15429"/>
                  </a:lnTo>
                  <a:lnTo>
                    <a:pt x="17520" y="15429"/>
                  </a:lnTo>
                  <a:lnTo>
                    <a:pt x="18480" y="15429"/>
                  </a:lnTo>
                  <a:lnTo>
                    <a:pt x="19560" y="15429"/>
                  </a:lnTo>
                  <a:lnTo>
                    <a:pt x="20400" y="15576"/>
                  </a:lnTo>
                  <a:lnTo>
                    <a:pt x="21120" y="16310"/>
                  </a:lnTo>
                  <a:lnTo>
                    <a:pt x="21600" y="17045"/>
                  </a:lnTo>
                  <a:lnTo>
                    <a:pt x="21580" y="18066"/>
                  </a:lnTo>
                  <a:lnTo>
                    <a:pt x="20536" y="19345"/>
                  </a:lnTo>
                  <a:lnTo>
                    <a:pt x="18720" y="20718"/>
                  </a:lnTo>
                  <a:lnTo>
                    <a:pt x="18120" y="21159"/>
                  </a:lnTo>
                  <a:lnTo>
                    <a:pt x="17280" y="21453"/>
                  </a:lnTo>
                  <a:lnTo>
                    <a:pt x="16560" y="21600"/>
                  </a:lnTo>
                  <a:lnTo>
                    <a:pt x="15720" y="21600"/>
                  </a:lnTo>
                  <a:lnTo>
                    <a:pt x="14640" y="21159"/>
                  </a:lnTo>
                  <a:lnTo>
                    <a:pt x="12480" y="19102"/>
                  </a:lnTo>
                  <a:lnTo>
                    <a:pt x="11880" y="18073"/>
                  </a:lnTo>
                  <a:lnTo>
                    <a:pt x="12240" y="16898"/>
                  </a:lnTo>
                  <a:lnTo>
                    <a:pt x="13080" y="16457"/>
                  </a:lnTo>
                  <a:lnTo>
                    <a:pt x="13920" y="16016"/>
                  </a:lnTo>
                  <a:lnTo>
                    <a:pt x="14880" y="15722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42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896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8" name="Group 8"/>
          <p:cNvGrpSpPr>
            <a:grpSpLocks/>
          </p:cNvGrpSpPr>
          <p:nvPr/>
        </p:nvGrpSpPr>
        <p:grpSpPr bwMode="auto">
          <a:xfrm>
            <a:off x="4630706" y="1584982"/>
            <a:ext cx="801444" cy="1988612"/>
            <a:chOff x="0" y="0"/>
            <a:chExt cx="800" cy="1728"/>
          </a:xfrm>
        </p:grpSpPr>
        <p:sp>
          <p:nvSpPr>
            <p:cNvPr id="34839" name="Freeform 6"/>
            <p:cNvSpPr>
              <a:spLocks/>
            </p:cNvSpPr>
            <p:nvPr/>
          </p:nvSpPr>
          <p:spPr bwMode="auto">
            <a:xfrm>
              <a:off x="128" y="32"/>
              <a:ext cx="637" cy="165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21600" y="0"/>
                  </a:moveTo>
                  <a:lnTo>
                    <a:pt x="15771" y="2371"/>
                  </a:lnTo>
                  <a:lnTo>
                    <a:pt x="343" y="9351"/>
                  </a:lnTo>
                  <a:lnTo>
                    <a:pt x="0" y="10010"/>
                  </a:lnTo>
                  <a:lnTo>
                    <a:pt x="1714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40" name="Picture 7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00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1" name="Group 11"/>
          <p:cNvGrpSpPr>
            <a:grpSpLocks/>
          </p:cNvGrpSpPr>
          <p:nvPr/>
        </p:nvGrpSpPr>
        <p:grpSpPr bwMode="auto">
          <a:xfrm>
            <a:off x="1658249" y="2213421"/>
            <a:ext cx="5893343" cy="2846707"/>
            <a:chOff x="0" y="0"/>
            <a:chExt cx="5568" cy="2768"/>
          </a:xfrm>
        </p:grpSpPr>
        <p:sp>
          <p:nvSpPr>
            <p:cNvPr id="34837" name="Freeform 9"/>
            <p:cNvSpPr>
              <a:spLocks/>
            </p:cNvSpPr>
            <p:nvPr/>
          </p:nvSpPr>
          <p:spPr bwMode="auto">
            <a:xfrm>
              <a:off x="40" y="40"/>
              <a:ext cx="5495" cy="2689"/>
            </a:xfrm>
            <a:custGeom>
              <a:avLst/>
              <a:gdLst>
                <a:gd name="T0" fmla="*/ 25 w 21600"/>
                <a:gd name="T1" fmla="*/ 1 h 21600"/>
                <a:gd name="T2" fmla="*/ 15 w 21600"/>
                <a:gd name="T3" fmla="*/ 1 h 21600"/>
                <a:gd name="T4" fmla="*/ 10 w 21600"/>
                <a:gd name="T5" fmla="*/ 2 h 21600"/>
                <a:gd name="T6" fmla="*/ 6 w 21600"/>
                <a:gd name="T7" fmla="*/ 2 h 21600"/>
                <a:gd name="T8" fmla="*/ 3 w 21600"/>
                <a:gd name="T9" fmla="*/ 2 h 21600"/>
                <a:gd name="T10" fmla="*/ 1 w 21600"/>
                <a:gd name="T11" fmla="*/ 3 h 21600"/>
                <a:gd name="T12" fmla="*/ 0 w 21600"/>
                <a:gd name="T13" fmla="*/ 3 h 21600"/>
                <a:gd name="T14" fmla="*/ 1 w 21600"/>
                <a:gd name="T15" fmla="*/ 3 h 21600"/>
                <a:gd name="T16" fmla="*/ 4 w 21600"/>
                <a:gd name="T17" fmla="*/ 4 h 21600"/>
                <a:gd name="T18" fmla="*/ 8 w 21600"/>
                <a:gd name="T19" fmla="*/ 4 h 21600"/>
                <a:gd name="T20" fmla="*/ 12 w 21600"/>
                <a:gd name="T21" fmla="*/ 4 h 21600"/>
                <a:gd name="T22" fmla="*/ 16 w 21600"/>
                <a:gd name="T23" fmla="*/ 4 h 21600"/>
                <a:gd name="T24" fmla="*/ 21 w 21600"/>
                <a:gd name="T25" fmla="*/ 5 h 21600"/>
                <a:gd name="T26" fmla="*/ 29 w 21600"/>
                <a:gd name="T27" fmla="*/ 5 h 21600"/>
                <a:gd name="T28" fmla="*/ 37 w 21600"/>
                <a:gd name="T29" fmla="*/ 5 h 21600"/>
                <a:gd name="T30" fmla="*/ 45 w 21600"/>
                <a:gd name="T31" fmla="*/ 5 h 21600"/>
                <a:gd name="T32" fmla="*/ 54 w 21600"/>
                <a:gd name="T33" fmla="*/ 5 h 21600"/>
                <a:gd name="T34" fmla="*/ 63 w 21600"/>
                <a:gd name="T35" fmla="*/ 5 h 21600"/>
                <a:gd name="T36" fmla="*/ 70 w 21600"/>
                <a:gd name="T37" fmla="*/ 5 h 21600"/>
                <a:gd name="T38" fmla="*/ 74 w 21600"/>
                <a:gd name="T39" fmla="*/ 5 h 21600"/>
                <a:gd name="T40" fmla="*/ 79 w 21600"/>
                <a:gd name="T41" fmla="*/ 5 h 21600"/>
                <a:gd name="T42" fmla="*/ 83 w 21600"/>
                <a:gd name="T43" fmla="*/ 4 h 21600"/>
                <a:gd name="T44" fmla="*/ 86 w 21600"/>
                <a:gd name="T45" fmla="*/ 4 h 21600"/>
                <a:gd name="T46" fmla="*/ 90 w 21600"/>
                <a:gd name="T47" fmla="*/ 4 h 21600"/>
                <a:gd name="T48" fmla="*/ 91 w 21600"/>
                <a:gd name="T49" fmla="*/ 3 h 21600"/>
                <a:gd name="T50" fmla="*/ 88 w 21600"/>
                <a:gd name="T51" fmla="*/ 2 h 21600"/>
                <a:gd name="T52" fmla="*/ 85 w 21600"/>
                <a:gd name="T53" fmla="*/ 1 h 21600"/>
                <a:gd name="T54" fmla="*/ 82 w 21600"/>
                <a:gd name="T55" fmla="*/ 1 h 21600"/>
                <a:gd name="T56" fmla="*/ 79 w 21600"/>
                <a:gd name="T57" fmla="*/ 0 h 21600"/>
                <a:gd name="T58" fmla="*/ 73 w 21600"/>
                <a:gd name="T59" fmla="*/ 0 h 21600"/>
                <a:gd name="T60" fmla="*/ 66 w 21600"/>
                <a:gd name="T61" fmla="*/ 0 h 21600"/>
                <a:gd name="T62" fmla="*/ 60 w 21600"/>
                <a:gd name="T63" fmla="*/ 0 h 21600"/>
                <a:gd name="T64" fmla="*/ 53 w 21600"/>
                <a:gd name="T65" fmla="*/ 0 h 21600"/>
                <a:gd name="T66" fmla="*/ 45 w 21600"/>
                <a:gd name="T67" fmla="*/ 0 h 21600"/>
                <a:gd name="T68" fmla="*/ 36 w 21600"/>
                <a:gd name="T69" fmla="*/ 0 h 21600"/>
                <a:gd name="T70" fmla="*/ 30 w 21600"/>
                <a:gd name="T71" fmla="*/ 1 h 2160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1600" h="21600">
                  <a:moveTo>
                    <a:pt x="7038" y="2958"/>
                  </a:moveTo>
                  <a:lnTo>
                    <a:pt x="6099" y="3526"/>
                  </a:lnTo>
                  <a:lnTo>
                    <a:pt x="4868" y="4433"/>
                  </a:lnTo>
                  <a:lnTo>
                    <a:pt x="3553" y="5442"/>
                  </a:lnTo>
                  <a:lnTo>
                    <a:pt x="2877" y="5929"/>
                  </a:lnTo>
                  <a:lnTo>
                    <a:pt x="2287" y="6629"/>
                  </a:lnTo>
                  <a:lnTo>
                    <a:pt x="1764" y="7147"/>
                  </a:lnTo>
                  <a:lnTo>
                    <a:pt x="1327" y="7716"/>
                  </a:lnTo>
                  <a:lnTo>
                    <a:pt x="1048" y="8220"/>
                  </a:lnTo>
                  <a:lnTo>
                    <a:pt x="684" y="9032"/>
                  </a:lnTo>
                  <a:lnTo>
                    <a:pt x="389" y="9780"/>
                  </a:lnTo>
                  <a:lnTo>
                    <a:pt x="190" y="10653"/>
                  </a:lnTo>
                  <a:lnTo>
                    <a:pt x="0" y="11695"/>
                  </a:lnTo>
                  <a:lnTo>
                    <a:pt x="15" y="12751"/>
                  </a:lnTo>
                  <a:lnTo>
                    <a:pt x="94" y="13888"/>
                  </a:lnTo>
                  <a:lnTo>
                    <a:pt x="293" y="14619"/>
                  </a:lnTo>
                  <a:lnTo>
                    <a:pt x="571" y="15431"/>
                  </a:lnTo>
                  <a:lnTo>
                    <a:pt x="1009" y="16325"/>
                  </a:lnTo>
                  <a:lnTo>
                    <a:pt x="1486" y="16974"/>
                  </a:lnTo>
                  <a:lnTo>
                    <a:pt x="1963" y="17462"/>
                  </a:lnTo>
                  <a:lnTo>
                    <a:pt x="2479" y="17881"/>
                  </a:lnTo>
                  <a:lnTo>
                    <a:pt x="2877" y="18223"/>
                  </a:lnTo>
                  <a:lnTo>
                    <a:pt x="3369" y="18402"/>
                  </a:lnTo>
                  <a:lnTo>
                    <a:pt x="3831" y="18646"/>
                  </a:lnTo>
                  <a:lnTo>
                    <a:pt x="4348" y="18873"/>
                  </a:lnTo>
                  <a:lnTo>
                    <a:pt x="4984" y="19214"/>
                  </a:lnTo>
                  <a:lnTo>
                    <a:pt x="5858" y="19475"/>
                  </a:lnTo>
                  <a:lnTo>
                    <a:pt x="6957" y="20027"/>
                  </a:lnTo>
                  <a:lnTo>
                    <a:pt x="8045" y="20385"/>
                  </a:lnTo>
                  <a:lnTo>
                    <a:pt x="8840" y="20710"/>
                  </a:lnTo>
                  <a:lnTo>
                    <a:pt x="9867" y="21035"/>
                  </a:lnTo>
                  <a:lnTo>
                    <a:pt x="10827" y="21279"/>
                  </a:lnTo>
                  <a:lnTo>
                    <a:pt x="11915" y="21472"/>
                  </a:lnTo>
                  <a:lnTo>
                    <a:pt x="13014" y="21600"/>
                  </a:lnTo>
                  <a:lnTo>
                    <a:pt x="14166" y="21536"/>
                  </a:lnTo>
                  <a:lnTo>
                    <a:pt x="15120" y="21360"/>
                  </a:lnTo>
                  <a:lnTo>
                    <a:pt x="15932" y="21390"/>
                  </a:lnTo>
                  <a:lnTo>
                    <a:pt x="16648" y="21198"/>
                  </a:lnTo>
                  <a:lnTo>
                    <a:pt x="17148" y="21035"/>
                  </a:lnTo>
                  <a:lnTo>
                    <a:pt x="17719" y="20886"/>
                  </a:lnTo>
                  <a:lnTo>
                    <a:pt x="18261" y="20548"/>
                  </a:lnTo>
                  <a:lnTo>
                    <a:pt x="18817" y="20061"/>
                  </a:lnTo>
                  <a:lnTo>
                    <a:pt x="19294" y="19411"/>
                  </a:lnTo>
                  <a:lnTo>
                    <a:pt x="19811" y="18842"/>
                  </a:lnTo>
                  <a:lnTo>
                    <a:pt x="20224" y="18240"/>
                  </a:lnTo>
                  <a:lnTo>
                    <a:pt x="20527" y="17543"/>
                  </a:lnTo>
                  <a:lnTo>
                    <a:pt x="21004" y="16568"/>
                  </a:lnTo>
                  <a:lnTo>
                    <a:pt x="21401" y="15350"/>
                  </a:lnTo>
                  <a:lnTo>
                    <a:pt x="21560" y="14132"/>
                  </a:lnTo>
                  <a:lnTo>
                    <a:pt x="21600" y="12913"/>
                  </a:lnTo>
                  <a:lnTo>
                    <a:pt x="21282" y="11208"/>
                  </a:lnTo>
                  <a:lnTo>
                    <a:pt x="20884" y="9096"/>
                  </a:lnTo>
                  <a:lnTo>
                    <a:pt x="20527" y="7425"/>
                  </a:lnTo>
                  <a:lnTo>
                    <a:pt x="20248" y="5993"/>
                  </a:lnTo>
                  <a:lnTo>
                    <a:pt x="20040" y="4900"/>
                  </a:lnTo>
                  <a:lnTo>
                    <a:pt x="19667" y="3753"/>
                  </a:lnTo>
                  <a:lnTo>
                    <a:pt x="19334" y="3086"/>
                  </a:lnTo>
                  <a:lnTo>
                    <a:pt x="18798" y="2252"/>
                  </a:lnTo>
                  <a:lnTo>
                    <a:pt x="18110" y="1560"/>
                  </a:lnTo>
                  <a:lnTo>
                    <a:pt x="17361" y="1154"/>
                  </a:lnTo>
                  <a:lnTo>
                    <a:pt x="16552" y="846"/>
                  </a:lnTo>
                  <a:lnTo>
                    <a:pt x="15763" y="521"/>
                  </a:lnTo>
                  <a:lnTo>
                    <a:pt x="14961" y="244"/>
                  </a:lnTo>
                  <a:lnTo>
                    <a:pt x="14206" y="98"/>
                  </a:lnTo>
                  <a:lnTo>
                    <a:pt x="13491" y="0"/>
                  </a:lnTo>
                  <a:lnTo>
                    <a:pt x="12616" y="162"/>
                  </a:lnTo>
                  <a:lnTo>
                    <a:pt x="11742" y="504"/>
                  </a:lnTo>
                  <a:lnTo>
                    <a:pt x="10788" y="812"/>
                  </a:lnTo>
                  <a:lnTo>
                    <a:pt x="9833" y="1299"/>
                  </a:lnTo>
                  <a:lnTo>
                    <a:pt x="8720" y="1868"/>
                  </a:lnTo>
                  <a:lnTo>
                    <a:pt x="7846" y="2355"/>
                  </a:lnTo>
                  <a:lnTo>
                    <a:pt x="7038" y="2958"/>
                  </a:lnTo>
                  <a:close/>
                  <a:moveTo>
                    <a:pt x="7038" y="2958"/>
                  </a:move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8" name="Picture 10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568" cy="2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4" name="Group 14"/>
          <p:cNvGrpSpPr>
            <a:grpSpLocks/>
          </p:cNvGrpSpPr>
          <p:nvPr/>
        </p:nvGrpSpPr>
        <p:grpSpPr bwMode="auto">
          <a:xfrm>
            <a:off x="1785762" y="2393814"/>
            <a:ext cx="5073027" cy="505651"/>
            <a:chOff x="0" y="0"/>
            <a:chExt cx="4768" cy="376"/>
          </a:xfrm>
        </p:grpSpPr>
        <p:sp>
          <p:nvSpPr>
            <p:cNvPr id="34835" name="Freeform 12"/>
            <p:cNvSpPr>
              <a:spLocks/>
            </p:cNvSpPr>
            <p:nvPr/>
          </p:nvSpPr>
          <p:spPr bwMode="auto">
            <a:xfrm>
              <a:off x="32" y="32"/>
              <a:ext cx="4702" cy="212"/>
            </a:xfrm>
            <a:custGeom>
              <a:avLst/>
              <a:gdLst>
                <a:gd name="T0" fmla="*/ 49 w 21600"/>
                <a:gd name="T1" fmla="*/ 0 h 21600"/>
                <a:gd name="T2" fmla="*/ 48 w 21600"/>
                <a:gd name="T3" fmla="*/ 0 h 21600"/>
                <a:gd name="T4" fmla="*/ 47 w 21600"/>
                <a:gd name="T5" fmla="*/ 0 h 21600"/>
                <a:gd name="T6" fmla="*/ 46 w 21600"/>
                <a:gd name="T7" fmla="*/ 0 h 21600"/>
                <a:gd name="T8" fmla="*/ 45 w 21600"/>
                <a:gd name="T9" fmla="*/ 0 h 21600"/>
                <a:gd name="T10" fmla="*/ 43 w 21600"/>
                <a:gd name="T11" fmla="*/ 0 h 21600"/>
                <a:gd name="T12" fmla="*/ 41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1600" h="21600">
                  <a:moveTo>
                    <a:pt x="21600" y="17486"/>
                  </a:moveTo>
                  <a:lnTo>
                    <a:pt x="21368" y="11314"/>
                  </a:lnTo>
                  <a:lnTo>
                    <a:pt x="20903" y="4114"/>
                  </a:lnTo>
                  <a:lnTo>
                    <a:pt x="20671" y="3086"/>
                  </a:lnTo>
                  <a:lnTo>
                    <a:pt x="20021" y="0"/>
                  </a:lnTo>
                  <a:lnTo>
                    <a:pt x="19324" y="0"/>
                  </a:lnTo>
                  <a:lnTo>
                    <a:pt x="18395" y="0"/>
                  </a:lnTo>
                  <a:lnTo>
                    <a:pt x="0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6" name="Picture 13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768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17" name="Group 17"/>
          <p:cNvGrpSpPr>
            <a:grpSpLocks/>
          </p:cNvGrpSpPr>
          <p:nvPr/>
        </p:nvGrpSpPr>
        <p:grpSpPr bwMode="auto">
          <a:xfrm>
            <a:off x="2065878" y="4426717"/>
            <a:ext cx="4081463" cy="1529273"/>
            <a:chOff x="0" y="0"/>
            <a:chExt cx="3656" cy="1136"/>
          </a:xfrm>
        </p:grpSpPr>
        <p:sp>
          <p:nvSpPr>
            <p:cNvPr id="34833" name="Freeform 15"/>
            <p:cNvSpPr>
              <a:spLocks/>
            </p:cNvSpPr>
            <p:nvPr/>
          </p:nvSpPr>
          <p:spPr bwMode="auto">
            <a:xfrm>
              <a:off x="32" y="32"/>
              <a:ext cx="3586" cy="1010"/>
            </a:xfrm>
            <a:custGeom>
              <a:avLst/>
              <a:gdLst>
                <a:gd name="T0" fmla="*/ 0 w 21600"/>
                <a:gd name="T1" fmla="*/ 0 h 21600"/>
                <a:gd name="T2" fmla="*/ 3 w 21600"/>
                <a:gd name="T3" fmla="*/ 0 h 21600"/>
                <a:gd name="T4" fmla="*/ 5 w 21600"/>
                <a:gd name="T5" fmla="*/ 0 h 21600"/>
                <a:gd name="T6" fmla="*/ 16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3567" y="3980"/>
                  </a:lnTo>
                  <a:lnTo>
                    <a:pt x="7210" y="7588"/>
                  </a:lnTo>
                  <a:lnTo>
                    <a:pt x="21600" y="2160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defTabSz="455163" fontAlgn="base">
                <a:spcBef>
                  <a:spcPct val="0"/>
                </a:spcBef>
                <a:spcAft>
                  <a:spcPct val="0"/>
                </a:spcAft>
              </a:pPr>
              <a:endParaRPr lang="ja-JP" altLang="en-US">
                <a:solidFill>
                  <a:prstClr val="black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34834" name="Picture 16"/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56" cy="1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625" name="Picture 25"/>
          <p:cNvPicPr>
            <a:picLocks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72106" y="1628471"/>
            <a:ext cx="1805290" cy="1035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テキスト ボックス 27"/>
          <p:cNvSpPr txBox="1"/>
          <p:nvPr/>
        </p:nvSpPr>
        <p:spPr>
          <a:xfrm>
            <a:off x="4166960" y="188640"/>
            <a:ext cx="1412865" cy="972776"/>
          </a:xfrm>
          <a:prstGeom prst="rect">
            <a:avLst/>
          </a:prstGeom>
          <a:solidFill>
            <a:srgbClr val="446DC1">
              <a:alpha val="49000"/>
            </a:srgbClr>
          </a:solidFill>
        </p:spPr>
        <p:txBody>
          <a:bodyPr wrap="none" lIns="64211" tIns="32104" rIns="64211" bIns="32104">
            <a:spAutoFit/>
          </a:bodyPr>
          <a:lstStyle/>
          <a:p>
            <a:pPr defTabSz="64207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340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ea typeface="ヒラギノ明朝 ProN W3" charset="0"/>
                <a:cs typeface="ヒラギノ明朝 ProN W3" charset="0"/>
                <a:sym typeface="Palatino" charset="0"/>
              </a:rPr>
              <a:t>L</a:t>
            </a:r>
            <a:r>
              <a:rPr lang="en-US" altLang="ja-JP" sz="310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ea typeface="ヒラギノ明朝 ProN W3" charset="0"/>
                <a:cs typeface="ヒラギノ明朝 ProN W3" charset="0"/>
                <a:sym typeface="Palatino" charset="0"/>
              </a:rPr>
              <a:t>INAC</a:t>
            </a:r>
          </a:p>
          <a:p>
            <a:pPr defTabSz="64207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ja-JP" sz="2500" dirty="0">
                <a:ln w="19050">
                  <a:solidFill>
                    <a:srgbClr val="000000">
                      <a:tint val="1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/>
                <a:ea typeface="ヒラギノ明朝 ProN W3" charset="0"/>
                <a:cs typeface="ヒラギノ明朝 ProN W3" charset="0"/>
                <a:sym typeface="Wingdings"/>
              </a:rPr>
              <a:t>400 MeV</a:t>
            </a:r>
            <a:endParaRPr lang="ja-JP" altLang="en-US" sz="2500" dirty="0">
              <a:ln w="19050">
                <a:solidFill>
                  <a:srgbClr val="000000">
                    <a:tint val="1000"/>
                  </a:srgbClr>
                </a:solidFill>
                <a:prstDash val="solid"/>
              </a:ln>
              <a:solidFill>
                <a:srgbClr val="FFFFFF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Arial"/>
              <a:ea typeface="ヒラギノ明朝 ProN W3" charset="0"/>
              <a:cs typeface="ヒラギノ明朝 ProN W3" charset="0"/>
              <a:sym typeface="Palatino" charset="0"/>
            </a:endParaRPr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4294967295"/>
          </p:nvPr>
        </p:nvSpPr>
        <p:spPr>
          <a:xfrm>
            <a:off x="3124205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6440">
              <a:defRPr/>
            </a:pPr>
            <a:endParaRPr lang="ja-JP" altLang="en-US">
              <a:solidFill>
                <a:srgbClr val="000000"/>
              </a:solidFill>
              <a:latin typeface="Calibri"/>
              <a:ea typeface="ヒラギノ角ゴ ProN W3"/>
              <a:cs typeface="ヒラギノ角ゴ ProN W3"/>
            </a:endParaRPr>
          </a:p>
        </p:txBody>
      </p:sp>
      <p:pic>
        <p:nvPicPr>
          <p:cNvPr id="34" name="Picture 11"/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4343" y="1298154"/>
            <a:ext cx="3146598" cy="1548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13"/>
          <p:cNvSpPr>
            <a:spLocks/>
          </p:cNvSpPr>
          <p:nvPr/>
        </p:nvSpPr>
        <p:spPr bwMode="auto">
          <a:xfrm>
            <a:off x="116089" y="1923134"/>
            <a:ext cx="5112245" cy="476622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defTabSz="6414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3100" b="1" dirty="0">
                <a:solidFill>
                  <a:srgbClr val="FFFFFF"/>
                </a:solidFill>
                <a:latin typeface="Arial"/>
                <a:ea typeface="Osaka"/>
                <a:cs typeface="Arial"/>
                <a:sym typeface="Chalkduster" charset="0"/>
              </a:rPr>
              <a:t>Neutrino Beam to </a:t>
            </a:r>
            <a:r>
              <a:rPr kumimoji="0" lang="en-US" altLang="ja-JP" sz="3100" b="1" dirty="0" err="1">
                <a:solidFill>
                  <a:srgbClr val="FFFFFF"/>
                </a:solidFill>
                <a:latin typeface="Arial"/>
                <a:ea typeface="Osaka"/>
                <a:cs typeface="Arial"/>
                <a:sym typeface="Chalkduster" charset="0"/>
              </a:rPr>
              <a:t>Kamioka</a:t>
            </a:r>
            <a:endParaRPr kumimoji="0" lang="en-US" altLang="ja-JP" sz="3100" b="1" dirty="0">
              <a:solidFill>
                <a:srgbClr val="FFFFFF"/>
              </a:solidFill>
              <a:latin typeface="Arial"/>
              <a:ea typeface="Osaka"/>
              <a:cs typeface="Arial"/>
              <a:sym typeface="Chalkduster" charset="0"/>
            </a:endParaRPr>
          </a:p>
        </p:txBody>
      </p:sp>
      <p:sp>
        <p:nvSpPr>
          <p:cNvPr id="36" name="Rectangle 15"/>
          <p:cNvSpPr>
            <a:spLocks/>
          </p:cNvSpPr>
          <p:nvPr/>
        </p:nvSpPr>
        <p:spPr bwMode="auto">
          <a:xfrm>
            <a:off x="2342663" y="3548745"/>
            <a:ext cx="4832548" cy="954107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defTabSz="6414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31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Neutron and muon for</a:t>
            </a:r>
          </a:p>
          <a:p>
            <a:pPr marL="40059" defTabSz="6414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31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Material </a:t>
            </a:r>
            <a:r>
              <a:rPr kumimoji="0" lang="en-US" altLang="ja-JP" sz="31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and Life </a:t>
            </a:r>
            <a:r>
              <a:rPr kumimoji="0" lang="en-US" altLang="ja-JP" sz="3100" b="1" dirty="0" smtClean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Science</a:t>
            </a:r>
            <a:endParaRPr kumimoji="0" lang="en-US" altLang="ja-JP" sz="3100" b="1" dirty="0">
              <a:solidFill>
                <a:srgbClr val="FFFFFF"/>
              </a:solidFill>
              <a:latin typeface="Arial"/>
              <a:ea typeface="ＭＳ Ｐゴシック" charset="0"/>
              <a:cs typeface="Arial"/>
              <a:sym typeface="Chalkduster" charset="0"/>
            </a:endParaRPr>
          </a:p>
        </p:txBody>
      </p:sp>
      <p:pic>
        <p:nvPicPr>
          <p:cNvPr id="37" name="Picture 12"/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77" y="5051973"/>
            <a:ext cx="4030638" cy="155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Rectangle 14"/>
          <p:cNvSpPr>
            <a:spLocks/>
          </p:cNvSpPr>
          <p:nvPr/>
        </p:nvSpPr>
        <p:spPr bwMode="auto">
          <a:xfrm>
            <a:off x="6858728" y="5955990"/>
            <a:ext cx="1984062" cy="415498"/>
          </a:xfrm>
          <a:prstGeom prst="rect">
            <a:avLst/>
          </a:prstGeom>
          <a:solidFill>
            <a:srgbClr val="C0504D">
              <a:alpha val="33725"/>
            </a:srgbClr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38100" dist="25399" dir="5400000" algn="ctr" rotWithShape="0">
              <a:schemeClr val="bg2">
                <a:alpha val="37999"/>
              </a:schemeClr>
            </a:outerShdw>
          </a:effectLst>
        </p:spPr>
        <p:txBody>
          <a:bodyPr wrap="none" lIns="0" tIns="0" rIns="40457" bIns="0">
            <a:spAutoFit/>
          </a:bodyPr>
          <a:lstStyle/>
          <a:p>
            <a:pPr marL="40059" defTabSz="64149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altLang="ja-JP" sz="2700" b="1" dirty="0">
                <a:solidFill>
                  <a:srgbClr val="FFFFFF"/>
                </a:solidFill>
                <a:latin typeface="Arial"/>
                <a:ea typeface="ＭＳ Ｐゴシック" charset="0"/>
                <a:cs typeface="Arial"/>
                <a:sym typeface="Chalkduster" charset="0"/>
              </a:rPr>
              <a:t>Hadron Hall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36512" y="-27384"/>
            <a:ext cx="3134512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600" dirty="0" smtClean="0"/>
              <a:t>KEK Accelerator</a:t>
            </a:r>
          </a:p>
          <a:p>
            <a:r>
              <a:rPr lang="en-US" altLang="ja-JP" sz="3600" dirty="0" smtClean="0"/>
              <a:t>Tokai    proton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7501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5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5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25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9" grpId="0" animBg="1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Summary at this point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 smtClean="0"/>
              <a:t>Detection of charged particles</a:t>
            </a:r>
          </a:p>
          <a:p>
            <a:pPr lvl="1"/>
            <a:r>
              <a:rPr lang="en-US" altLang="ja-JP" dirty="0" smtClean="0"/>
              <a:t>Ionization</a:t>
            </a:r>
          </a:p>
          <a:p>
            <a:pPr lvl="1"/>
            <a:r>
              <a:rPr lang="en-US" altLang="ja-JP" dirty="0" smtClean="0"/>
              <a:t>Excitation </a:t>
            </a:r>
          </a:p>
          <a:p>
            <a:pPr lvl="1"/>
            <a:r>
              <a:rPr lang="en-US" altLang="ja-JP" dirty="0" smtClean="0"/>
              <a:t>Cherenkov radiation</a:t>
            </a:r>
          </a:p>
          <a:p>
            <a:pPr lvl="1"/>
            <a:r>
              <a:rPr lang="en-US" altLang="ja-JP" dirty="0" smtClean="0"/>
              <a:t>Bremsstrahlung  (Electron)</a:t>
            </a:r>
          </a:p>
          <a:p>
            <a:r>
              <a:rPr kumimoji="1" lang="en-US" altLang="ja-JP" dirty="0" smtClean="0"/>
              <a:t>Detection of Neutral particles</a:t>
            </a:r>
          </a:p>
          <a:p>
            <a:pPr lvl="2"/>
            <a:r>
              <a:rPr lang="en-US" altLang="ja-JP" dirty="0" smtClean="0"/>
              <a:t>Nuclear reaction  (Neutron, hadron)</a:t>
            </a:r>
          </a:p>
          <a:p>
            <a:pPr lvl="2"/>
            <a:r>
              <a:rPr kumimoji="1" lang="en-US" altLang="ja-JP" dirty="0" smtClean="0"/>
              <a:t>Weak interaction (Neutrino)</a:t>
            </a:r>
          </a:p>
          <a:p>
            <a:pPr lvl="2"/>
            <a:r>
              <a:rPr lang="en-US" altLang="ja-JP" dirty="0"/>
              <a:t>Photoelectric/Compton </a:t>
            </a:r>
            <a:r>
              <a:rPr lang="en-US" altLang="ja-JP" dirty="0" smtClean="0"/>
              <a:t>scattering (Photon)</a:t>
            </a:r>
          </a:p>
          <a:p>
            <a:pPr lvl="2"/>
            <a:r>
              <a:rPr lang="en-US" altLang="ja-JP" dirty="0" smtClean="0"/>
              <a:t>What about dark matter (??)  We have to try any type of detection </a:t>
            </a:r>
            <a:r>
              <a:rPr lang="en-US" altLang="ja-JP" dirty="0" err="1" smtClean="0"/>
              <a:t>shceme</a:t>
            </a:r>
            <a:r>
              <a:rPr lang="en-US" altLang="ja-JP" dirty="0" smtClean="0"/>
              <a:t>. We don’t know </a:t>
            </a:r>
            <a:r>
              <a:rPr lang="en-US" altLang="ja-JP" smtClean="0"/>
              <a:t>what it is.</a:t>
            </a:r>
            <a:endParaRPr kumimoji="1" lang="en-US" altLang="ja-JP" dirty="0" smtClean="0"/>
          </a:p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02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Colliding beams</a:t>
            </a:r>
            <a:endParaRPr kumimoji="1" lang="ja-JP" altLang="en-US" dirty="0"/>
          </a:p>
        </p:txBody>
      </p:sp>
      <p:pic>
        <p:nvPicPr>
          <p:cNvPr id="7" name="beam_entr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800780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belle2.org/sites/sites_custom/site_belle2/content/e21593/e21642/e21643/infoboxContent21645/SuperKEKB-BelleI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8"/>
          <a:stretch/>
        </p:blipFill>
        <p:spPr bwMode="auto">
          <a:xfrm>
            <a:off x="1194991" y="177457"/>
            <a:ext cx="6912768" cy="636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76" name="AutoShape 4"/>
          <p:cNvSpPr>
            <a:spLocks noChangeArrowheads="1"/>
          </p:cNvSpPr>
          <p:nvPr/>
        </p:nvSpPr>
        <p:spPr bwMode="auto">
          <a:xfrm>
            <a:off x="1116013" y="1557338"/>
            <a:ext cx="7070725" cy="3600450"/>
          </a:xfrm>
          <a:prstGeom prst="cloudCallout">
            <a:avLst>
              <a:gd name="adj1" fmla="val -43977"/>
              <a:gd name="adj2" fmla="val 7001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ja-JP" sz="4800"/>
              <a:t>Why do we need this huge equipment?</a:t>
            </a:r>
            <a:endParaRPr lang="ja-JP" altLang="en-US" sz="4800"/>
          </a:p>
        </p:txBody>
      </p:sp>
    </p:spTree>
    <p:extLst>
      <p:ext uri="{BB962C8B-B14F-4D97-AF65-F5344CB8AC3E}">
        <p14:creationId xmlns:p14="http://schemas.microsoft.com/office/powerpoint/2010/main" val="56734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7808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dirty="0" smtClean="0"/>
              <a:t>HEP:  High Energy Physics,</a:t>
            </a:r>
            <a:br>
              <a:rPr lang="en-US" altLang="ja-JP" dirty="0" smtClean="0"/>
            </a:br>
            <a:r>
              <a:rPr lang="en-US" altLang="ja-JP" dirty="0" smtClean="0"/>
              <a:t>To study elementary particles and their interactions through high energy </a:t>
            </a:r>
            <a:r>
              <a:rPr lang="en-US" altLang="ja-JP" dirty="0" err="1" smtClean="0"/>
              <a:t>coliisions</a:t>
            </a:r>
            <a:endParaRPr lang="ja-JP" altLang="en-US" dirty="0" smtClean="0"/>
          </a:p>
        </p:txBody>
      </p:sp>
      <p:sp>
        <p:nvSpPr>
          <p:cNvPr id="1945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27373"/>
            <a:ext cx="8229600" cy="4525963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ja-JP" dirty="0" smtClean="0"/>
              <a:t>Detect the emerging particles</a:t>
            </a:r>
            <a:endParaRPr lang="ja-JP" altLang="en-US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ja-JP" dirty="0" smtClean="0"/>
              <a:t>Measure their kinematical quantities</a:t>
            </a:r>
            <a:endParaRPr lang="ja-JP" altLang="en-US" dirty="0" smtClean="0"/>
          </a:p>
          <a:p>
            <a:pPr marL="990600" lvl="1" indent="-646113" eaLnBrk="1" hangingPunct="1">
              <a:lnSpc>
                <a:spcPct val="90000"/>
              </a:lnSpc>
            </a:pPr>
            <a:r>
              <a:rPr lang="en-US" altLang="ja-JP" dirty="0" smtClean="0"/>
              <a:t>Momentum, velocity, energy or mass….</a:t>
            </a:r>
            <a:endParaRPr lang="ja-JP" altLang="en-US" dirty="0" smtClean="0"/>
          </a:p>
          <a:p>
            <a:pPr marL="990600" lvl="1" indent="-646113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ja-JP" altLang="en-US" dirty="0" smtClean="0">
                <a:sym typeface="Wingdings" pitchFamily="2" charset="2"/>
              </a:rPr>
              <a:t>                            </a:t>
            </a:r>
            <a:r>
              <a:rPr lang="en-US" altLang="ja-JP" dirty="0" smtClean="0">
                <a:sym typeface="Wingdings" pitchFamily="2" charset="2"/>
              </a:rPr>
              <a:t>Four momentum </a:t>
            </a:r>
            <a:r>
              <a:rPr lang="en-US" altLang="ja-JP" dirty="0" smtClean="0"/>
              <a:t>(</a:t>
            </a:r>
            <a:r>
              <a:rPr lang="en-US" altLang="ja-JP" i="1" dirty="0" err="1" smtClean="0"/>
              <a:t>E,p</a:t>
            </a:r>
            <a:r>
              <a:rPr lang="en-US" altLang="ja-JP" i="1" baseline="-25000" dirty="0" err="1" smtClean="0"/>
              <a:t>x</a:t>
            </a:r>
            <a:r>
              <a:rPr lang="en-US" altLang="ja-JP" i="1" dirty="0" err="1" smtClean="0"/>
              <a:t>,p</a:t>
            </a:r>
            <a:r>
              <a:rPr lang="en-US" altLang="ja-JP" i="1" baseline="-25000" dirty="0" err="1" smtClean="0"/>
              <a:t>y</a:t>
            </a:r>
            <a:r>
              <a:rPr lang="en-US" altLang="ja-JP" i="1" dirty="0" err="1" smtClean="0"/>
              <a:t>,p</a:t>
            </a:r>
            <a:r>
              <a:rPr lang="en-US" altLang="ja-JP" i="1" baseline="-25000" dirty="0" err="1" smtClean="0"/>
              <a:t>z</a:t>
            </a:r>
            <a:r>
              <a:rPr lang="en-US" altLang="ja-JP" dirty="0" smtClean="0"/>
              <a:t>) using Lorentz relations</a:t>
            </a:r>
            <a:r>
              <a:rPr lang="ja-JP" altLang="en-US" dirty="0" smtClean="0"/>
              <a:t> </a:t>
            </a:r>
            <a:endParaRPr lang="en-US" altLang="ja-JP" dirty="0" smtClean="0"/>
          </a:p>
          <a:p>
            <a:pPr marL="990600" lvl="1" indent="-646113" eaLnBrk="1" hangingPunct="1">
              <a:lnSpc>
                <a:spcPct val="90000"/>
              </a:lnSpc>
            </a:pPr>
            <a:r>
              <a:rPr lang="en-US" altLang="ja-JP" dirty="0" smtClean="0"/>
              <a:t>Charge</a:t>
            </a:r>
            <a:endParaRPr lang="ja-JP" altLang="en-US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ja-JP" dirty="0" smtClean="0"/>
              <a:t>Determine mass/Identify particle species </a:t>
            </a:r>
            <a:endParaRPr lang="ja-JP" altLang="en-US" dirty="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altLang="ja-JP" dirty="0" smtClean="0"/>
              <a:t>Reconstruct the particle interactions/decays</a:t>
            </a:r>
            <a:endParaRPr lang="ja-JP" altLang="en-US" dirty="0" smtClean="0"/>
          </a:p>
          <a:p>
            <a:pPr marL="609600" indent="-609600" eaLnBrk="1" hangingPunct="1">
              <a:lnSpc>
                <a:spcPct val="90000"/>
              </a:lnSpc>
            </a:pPr>
            <a:endParaRPr lang="en-US" altLang="ja-JP" dirty="0" smtClean="0"/>
          </a:p>
        </p:txBody>
      </p:sp>
    </p:spTree>
    <p:extLst>
      <p:ext uri="{BB962C8B-B14F-4D97-AF65-F5344CB8AC3E}">
        <p14:creationId xmlns:p14="http://schemas.microsoft.com/office/powerpoint/2010/main" val="218080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 idx="4294967295"/>
          </p:nvPr>
        </p:nvSpPr>
        <p:spPr>
          <a:xfrm>
            <a:off x="914400" y="692150"/>
            <a:ext cx="8229600" cy="1066800"/>
          </a:xfrm>
        </p:spPr>
        <p:txBody>
          <a:bodyPr/>
          <a:lstStyle/>
          <a:p>
            <a:r>
              <a:rPr kumimoji="1" lang="en-US" altLang="ja-JP" dirty="0" smtClean="0"/>
              <a:t>Key concept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idx="4294967295"/>
          </p:nvPr>
        </p:nvSpPr>
        <p:spPr>
          <a:xfrm>
            <a:off x="395536" y="1916832"/>
            <a:ext cx="8229600" cy="4324350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 smtClean="0"/>
              <a:t>Four vectors of final particles would be determined.</a:t>
            </a:r>
          </a:p>
          <a:p>
            <a:r>
              <a:rPr kumimoji="1" lang="en-US" altLang="ja-JP" dirty="0" smtClean="0"/>
              <a:t>Four vector of intermediate particles </a:t>
            </a:r>
            <a:r>
              <a:rPr lang="en-US" altLang="ja-JP" dirty="0" smtClean="0"/>
              <a:t>can be calculated through conservation law among any interaction/decay</a:t>
            </a:r>
          </a:p>
          <a:p>
            <a:endParaRPr kumimoji="1" lang="en-US" altLang="ja-JP" dirty="0" smtClean="0"/>
          </a:p>
          <a:p>
            <a:endParaRPr lang="en-US" altLang="ja-JP" dirty="0" smtClean="0">
              <a:solidFill>
                <a:srgbClr val="FF0000"/>
              </a:solidFill>
            </a:endParaRPr>
          </a:p>
          <a:p>
            <a:endParaRPr kumimoji="1" lang="en-US" altLang="ja-JP" dirty="0" smtClean="0"/>
          </a:p>
          <a:p>
            <a:endParaRPr lang="en-US" altLang="ja-JP" dirty="0" smtClean="0"/>
          </a:p>
          <a:p>
            <a:r>
              <a:rPr kumimoji="1" lang="en-US" altLang="ja-JP" dirty="0" smtClean="0"/>
              <a:t>You can reconstruct</a:t>
            </a:r>
          </a:p>
          <a:p>
            <a:pPr marL="109537" indent="0">
              <a:buNone/>
            </a:pPr>
            <a:r>
              <a:rPr kumimoji="1" lang="en-US" altLang="ja-JP" dirty="0" smtClean="0"/>
              <a:t> the </a:t>
            </a:r>
            <a:r>
              <a:rPr lang="en-US" altLang="ja-JP" dirty="0" smtClean="0"/>
              <a:t>initial (original interesting)</a:t>
            </a:r>
            <a:r>
              <a:rPr kumimoji="1" lang="en-US" altLang="ja-JP" dirty="0" smtClean="0"/>
              <a:t> </a:t>
            </a:r>
          </a:p>
          <a:p>
            <a:pPr marL="109537" indent="0">
              <a:buNone/>
            </a:pPr>
            <a:r>
              <a:rPr kumimoji="1" lang="en-US" altLang="ja-JP" dirty="0" smtClean="0"/>
              <a:t>Particle such as Higgs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331640" y="4581128"/>
            <a:ext cx="2664296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矢印コネクタ 8"/>
          <p:cNvCxnSpPr/>
          <p:nvPr/>
        </p:nvCxnSpPr>
        <p:spPr>
          <a:xfrm flipV="1">
            <a:off x="3995936" y="3356992"/>
            <a:ext cx="2088232" cy="1224136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3995936" y="4581128"/>
            <a:ext cx="2448272" cy="100811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オブジェクト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3165089"/>
              </p:ext>
            </p:extLst>
          </p:nvPr>
        </p:nvGraphicFramePr>
        <p:xfrm>
          <a:off x="6660232" y="3969953"/>
          <a:ext cx="2306803" cy="819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2" name="数式" r:id="rId3" imgW="965160" imgH="342720" progId="Equation.3">
                  <p:embed/>
                </p:oleObj>
              </mc:Choice>
              <mc:Fallback>
                <p:oleObj name="数式" r:id="rId3" imgW="965160" imgH="34272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660232" y="3969953"/>
                        <a:ext cx="2306803" cy="819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593272"/>
              </p:ext>
            </p:extLst>
          </p:nvPr>
        </p:nvGraphicFramePr>
        <p:xfrm>
          <a:off x="2097088" y="3761978"/>
          <a:ext cx="6064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3" name="数式" r:id="rId5" imgW="253800" imgH="342720" progId="Equation.3">
                  <p:embed/>
                </p:oleObj>
              </mc:Choice>
              <mc:Fallback>
                <p:oleObj name="数式" r:id="rId5" imgW="2538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7088" y="3761978"/>
                        <a:ext cx="6064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460460"/>
              </p:ext>
            </p:extLst>
          </p:nvPr>
        </p:nvGraphicFramePr>
        <p:xfrm>
          <a:off x="6053807" y="3041898"/>
          <a:ext cx="6064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4" name="数式" r:id="rId7" imgW="253800" imgH="342720" progId="Equation.3">
                  <p:embed/>
                </p:oleObj>
              </mc:Choice>
              <mc:Fallback>
                <p:oleObj name="数式" r:id="rId7" imgW="2538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3807" y="3041898"/>
                        <a:ext cx="6064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686594"/>
              </p:ext>
            </p:extLst>
          </p:nvPr>
        </p:nvGraphicFramePr>
        <p:xfrm>
          <a:off x="6485855" y="5274146"/>
          <a:ext cx="606425" cy="81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" name="数式" r:id="rId9" imgW="253800" imgH="342720" progId="Equation.3">
                  <p:embed/>
                </p:oleObj>
              </mc:Choice>
              <mc:Fallback>
                <p:oleObj name="数式" r:id="rId9" imgW="253800" imgH="3427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85855" y="5274146"/>
                        <a:ext cx="606425" cy="819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008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ストロー">
  <a:themeElements>
    <a:clrScheme name="リゾート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デザート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ストロー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5634</TotalTime>
  <Words>1045</Words>
  <Application>Microsoft Office PowerPoint</Application>
  <PresentationFormat>画面に合わせる (4:3)</PresentationFormat>
  <Paragraphs>197</Paragraphs>
  <Slides>50</Slides>
  <Notes>4</Notes>
  <HiddenSlides>0</HiddenSlides>
  <MMClips>8</MMClips>
  <ScaleCrop>false</ScaleCrop>
  <HeadingPairs>
    <vt:vector size="8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50</vt:i4>
      </vt:variant>
    </vt:vector>
  </HeadingPairs>
  <TitlesOfParts>
    <vt:vector size="68" baseType="lpstr">
      <vt:lpstr>Chalkduster</vt:lpstr>
      <vt:lpstr>HGP創英角ﾎﾟｯﾌﾟ体</vt:lpstr>
      <vt:lpstr>HG創英角ｺﾞｼｯｸUB</vt:lpstr>
      <vt:lpstr>ＭＳ Ｐゴシック</vt:lpstr>
      <vt:lpstr>Osaka</vt:lpstr>
      <vt:lpstr>Palatino</vt:lpstr>
      <vt:lpstr>ヒラギノ角ゴ ProN W3</vt:lpstr>
      <vt:lpstr>ヒラギノ明朝 ProN W3</vt:lpstr>
      <vt:lpstr>Arial</vt:lpstr>
      <vt:lpstr>Calibri</vt:lpstr>
      <vt:lpstr>Symbol</vt:lpstr>
      <vt:lpstr>Times</vt:lpstr>
      <vt:lpstr>Times New Roman</vt:lpstr>
      <vt:lpstr>Tw Cen MT</vt:lpstr>
      <vt:lpstr>Wingdings</vt:lpstr>
      <vt:lpstr>ストロー</vt:lpstr>
      <vt:lpstr>数式</vt:lpstr>
      <vt:lpstr>Equation</vt:lpstr>
      <vt:lpstr>How can physicists explore  the  particle world?(I) </vt:lpstr>
      <vt:lpstr>PowerPoint プレゼンテーション</vt:lpstr>
      <vt:lpstr>KEK Accelerators  Tsukuaba     Electron/Positron </vt:lpstr>
      <vt:lpstr>SuperKEKB for HEP (Flavour Factory)</vt:lpstr>
      <vt:lpstr>PowerPoint プレゼンテーション</vt:lpstr>
      <vt:lpstr>Colliding beams</vt:lpstr>
      <vt:lpstr>PowerPoint プレゼンテーション</vt:lpstr>
      <vt:lpstr>HEP:  High Energy Physics, To study elementary particles and their interactions through high energy coliisions</vt:lpstr>
      <vt:lpstr>Key concept</vt:lpstr>
      <vt:lpstr>What can we actually do with the detector? Legacy experiment with Bubble Chamber</vt:lpstr>
      <vt:lpstr>Collider experiment and detector</vt:lpstr>
      <vt:lpstr>Today, we are using  “Digital bubble chamber”</vt:lpstr>
      <vt:lpstr>Event reconstruction with computers using signals from millions of sensors in detector system</vt:lpstr>
      <vt:lpstr>How to detect the particles ?</vt:lpstr>
      <vt:lpstr>PowerPoint プレゼンテーション</vt:lpstr>
      <vt:lpstr>First particle detector using ionization: Leaf electroscope</vt:lpstr>
      <vt:lpstr>Very early attempt</vt:lpstr>
      <vt:lpstr>Leaf electroscope carried by balloon to confirm the existence of Cosmic Ray for the first time.</vt:lpstr>
      <vt:lpstr>To discover new elementary particle, radiation flux measurement is not sufficient. </vt:lpstr>
      <vt:lpstr>  We want to observe any direct sign of particle passing by Eyes. Tiny effect  stimulated by particle (Ionization) may sometime trigger a visible signature in matter</vt:lpstr>
      <vt:lpstr>Supercooled solution and sudden crystallization caused by a tiny stimulation</vt:lpstr>
      <vt:lpstr>Cloud chamber</vt:lpstr>
      <vt:lpstr>Cloud chamber animation</vt:lpstr>
      <vt:lpstr>Cloud chamber, energy loss and discovery of positron(1932)</vt:lpstr>
      <vt:lpstr>What can you tell from the Anderson’s picture?</vt:lpstr>
      <vt:lpstr>“Cloud” was replaced with “Bubble” shortly　　　　　　　</vt:lpstr>
      <vt:lpstr>Scintillation</vt:lpstr>
      <vt:lpstr>Excitation and scintillation Aurora is a cosmic ray detector in the skay</vt:lpstr>
      <vt:lpstr>Cherenkov Radiation (1)</vt:lpstr>
      <vt:lpstr>Cherenkov Radiation (2)</vt:lpstr>
      <vt:lpstr>Cherenkov light in reactors</vt:lpstr>
      <vt:lpstr>Intreraction of neutral particles</vt:lpstr>
      <vt:lpstr>Photoelectric effect</vt:lpstr>
      <vt:lpstr>Compton scattering</vt:lpstr>
      <vt:lpstr>Pair Creation</vt:lpstr>
      <vt:lpstr>Detection of Neutron</vt:lpstr>
      <vt:lpstr>Neutron interaction at higher energy</vt:lpstr>
      <vt:lpstr>Neutral hadron/KL detection</vt:lpstr>
      <vt:lpstr>Hadron reaction cross section</vt:lpstr>
      <vt:lpstr>Finally neutrino detection..</vt:lpstr>
      <vt:lpstr>SciBar detector (K2K)</vt:lpstr>
      <vt:lpstr>Neutrino detection in Kamiokande </vt:lpstr>
      <vt:lpstr>Water Cherenkov Detector</vt:lpstr>
      <vt:lpstr>RF Cherenkov </vt:lpstr>
      <vt:lpstr>ARA(Askaryan Radio Array)</vt:lpstr>
      <vt:lpstr>Status and expected sensitivity</vt:lpstr>
      <vt:lpstr>Dark Matter?</vt:lpstr>
      <vt:lpstr>PowerPoint プレゼンテーション</vt:lpstr>
      <vt:lpstr> PICO experiment</vt:lpstr>
      <vt:lpstr>Summary at this point</vt:lpstr>
    </vt:vector>
  </TitlesOfParts>
  <Company>KEK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can physicists explore  the  particle world? (I)</dc:title>
  <dc:creator>haba</dc:creator>
  <cp:lastModifiedBy>JunjiHaba</cp:lastModifiedBy>
  <cp:revision>138</cp:revision>
  <dcterms:created xsi:type="dcterms:W3CDTF">2014-02-28T01:39:15Z</dcterms:created>
  <dcterms:modified xsi:type="dcterms:W3CDTF">2019-02-25T02:37:56Z</dcterms:modified>
</cp:coreProperties>
</file>