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vml" ContentType="application/vnd.openxmlformats-officedocument.vmlDrawing"/>
  <Default Extension="m4v" ContentType="video/unknown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1" r:id="rId3"/>
    <p:sldMasterId id="2147483704" r:id="rId4"/>
    <p:sldMasterId id="2147483747" r:id="rId5"/>
    <p:sldMasterId id="2147483760" r:id="rId6"/>
    <p:sldMasterId id="2147483778" r:id="rId7"/>
  </p:sldMasterIdLst>
  <p:notesMasterIdLst>
    <p:notesMasterId r:id="rId67"/>
  </p:notesMasterIdLst>
  <p:sldIdLst>
    <p:sldId id="436" r:id="rId8"/>
    <p:sldId id="438" r:id="rId9"/>
    <p:sldId id="439" r:id="rId10"/>
    <p:sldId id="440" r:id="rId11"/>
    <p:sldId id="441" r:id="rId12"/>
    <p:sldId id="437" r:id="rId13"/>
    <p:sldId id="283" r:id="rId14"/>
    <p:sldId id="345" r:id="rId15"/>
    <p:sldId id="419" r:id="rId16"/>
    <p:sldId id="257" r:id="rId17"/>
    <p:sldId id="341" r:id="rId18"/>
    <p:sldId id="421" r:id="rId19"/>
    <p:sldId id="407" r:id="rId20"/>
    <p:sldId id="389" r:id="rId21"/>
    <p:sldId id="390" r:id="rId22"/>
    <p:sldId id="393" r:id="rId23"/>
    <p:sldId id="386" r:id="rId24"/>
    <p:sldId id="387" r:id="rId25"/>
    <p:sldId id="392" r:id="rId26"/>
    <p:sldId id="388" r:id="rId27"/>
    <p:sldId id="394" r:id="rId28"/>
    <p:sldId id="395" r:id="rId29"/>
    <p:sldId id="396" r:id="rId30"/>
    <p:sldId id="397" r:id="rId31"/>
    <p:sldId id="420" r:id="rId32"/>
    <p:sldId id="398" r:id="rId33"/>
    <p:sldId id="399" r:id="rId34"/>
    <p:sldId id="313" r:id="rId35"/>
    <p:sldId id="422" r:id="rId36"/>
    <p:sldId id="364" r:id="rId37"/>
    <p:sldId id="365" r:id="rId38"/>
    <p:sldId id="366" r:id="rId39"/>
    <p:sldId id="384" r:id="rId40"/>
    <p:sldId id="408" r:id="rId41"/>
    <p:sldId id="409" r:id="rId42"/>
    <p:sldId id="404" r:id="rId43"/>
    <p:sldId id="427" r:id="rId44"/>
    <p:sldId id="405" r:id="rId45"/>
    <p:sldId id="382" r:id="rId46"/>
    <p:sldId id="383" r:id="rId47"/>
    <p:sldId id="385" r:id="rId48"/>
    <p:sldId id="424" r:id="rId49"/>
    <p:sldId id="425" r:id="rId50"/>
    <p:sldId id="426" r:id="rId51"/>
    <p:sldId id="410" r:id="rId52"/>
    <p:sldId id="411" r:id="rId53"/>
    <p:sldId id="412" r:id="rId54"/>
    <p:sldId id="414" r:id="rId55"/>
    <p:sldId id="433" r:id="rId56"/>
    <p:sldId id="431" r:id="rId57"/>
    <p:sldId id="432" r:id="rId58"/>
    <p:sldId id="430" r:id="rId59"/>
    <p:sldId id="423" r:id="rId60"/>
    <p:sldId id="434" r:id="rId61"/>
    <p:sldId id="435" r:id="rId62"/>
    <p:sldId id="415" r:id="rId63"/>
    <p:sldId id="416" r:id="rId64"/>
    <p:sldId id="417" r:id="rId65"/>
    <p:sldId id="418" r:id="rId6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5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68" autoAdjust="0"/>
    <p:restoredTop sz="94660"/>
  </p:normalViewPr>
  <p:slideViewPr>
    <p:cSldViewPr>
      <p:cViewPr varScale="1">
        <p:scale>
          <a:sx n="69" d="100"/>
          <a:sy n="69" d="100"/>
        </p:scale>
        <p:origin x="110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E5D6D-473F-4DDB-BC87-9CFE48C1DB19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BDD92-FECB-4409-9A44-945F8E0EBA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55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63D974-1623-4EA2-8914-9CDB5478C51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6438"/>
            <a:ext cx="4519613" cy="3389312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8325"/>
            <a:ext cx="5043488" cy="4095750"/>
          </a:xfrm>
        </p:spPr>
        <p:txBody>
          <a:bodyPr/>
          <a:lstStyle/>
          <a:p>
            <a:r>
              <a:rPr lang="en-US" altLang="ja-JP" sz="1000"/>
              <a:t>This figure shows timing resolution of HPD for full illumination on photocathode. The result was 41 ps.</a:t>
            </a:r>
          </a:p>
          <a:p>
            <a:r>
              <a:rPr lang="en-US" altLang="ja-JP" sz="1000"/>
              <a:t>On the other hand, in other measurement system, PLP waveform was measured by a streak-camera having extremely high timing resolution to discuss the limiting factor. The pulse width of PLP was 30 ps in sigma. </a:t>
            </a:r>
          </a:p>
          <a:p>
            <a:r>
              <a:rPr lang="en-US" altLang="ja-JP" sz="1000"/>
              <a:t>There was big difference between PLP pulse width and the result of HPD. </a:t>
            </a:r>
          </a:p>
          <a:p>
            <a:r>
              <a:rPr lang="en-US" altLang="ja-JP" sz="1000"/>
              <a:t>So, we measured the timing resolution for spot illumination on photocathode to investigate the limiting factor. </a:t>
            </a:r>
          </a:p>
          <a:p>
            <a:r>
              <a:rPr lang="en-US" altLang="ja-JP" sz="1000"/>
              <a:t>The result was 31 ps in sigma for the spot illumination of 1 mm in diameter. </a:t>
            </a:r>
          </a:p>
          <a:p>
            <a:r>
              <a:rPr lang="en-US" altLang="ja-JP" sz="1000"/>
              <a:t>As you can see it, It is almost consistent with the PLP waveform. </a:t>
            </a:r>
          </a:p>
          <a:p>
            <a:endParaRPr lang="en-US" altLang="ja-JP" sz="1000"/>
          </a:p>
        </p:txBody>
      </p:sp>
    </p:spTree>
    <p:extLst>
      <p:ext uri="{BB962C8B-B14F-4D97-AF65-F5344CB8AC3E}">
        <p14:creationId xmlns:p14="http://schemas.microsoft.com/office/powerpoint/2010/main" val="362141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50C66559-B5D2-4869-9ADB-87F49C0930A5}" type="slidenum">
              <a:rPr lang="en-US" altLang="ja-JP"/>
              <a:pPr eaLnBrk="1" hangingPunct="1"/>
              <a:t>43</a:t>
            </a:fld>
            <a:endParaRPr lang="en-US" altLang="ja-JP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553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9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112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079500" y="288925"/>
            <a:ext cx="7726363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855663" y="1593850"/>
            <a:ext cx="3976687" cy="21367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984750" y="1593850"/>
            <a:ext cx="3976688" cy="21367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855663" y="3883025"/>
            <a:ext cx="3976687" cy="21367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984750" y="3883025"/>
            <a:ext cx="3976688" cy="21367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838200" y="6235700"/>
            <a:ext cx="244951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>
          <a:xfrm>
            <a:off x="6553200" y="6224588"/>
            <a:ext cx="24209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2"/>
          </p:nvPr>
        </p:nvSpPr>
        <p:spPr>
          <a:xfrm>
            <a:off x="3484563" y="62372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97420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93AB-59A7-4DD1-AF53-2C9D47131A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133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474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FFFFFF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07652-88EA-4960-8F0C-91F4B703B36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8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85760-9463-4548-BBC1-B031D6F895A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34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66611-DD44-414D-AA02-2C2F434298C0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51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4484E-025A-4FAE-BB45-5654D91808D8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54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2B61E-9955-47E7-9C9A-D43DE266332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9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339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7BB5E-96C2-4CF2-88C8-0A698DC248F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6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9F3F7-6CA0-416E-ACA0-67BAA9E4C31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6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8F759-E60C-4ACD-8A44-A12EE9674859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52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3AC1-07DE-4F49-9E6A-79C2EBB3E1F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8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AF891-C7E8-484E-A999-95F635361E5E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74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712C7-7F5A-4696-97B3-FAC4DC3289C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51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対角する 2 つの角を丸めた四角形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545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ja-JP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アイコンをクリックして図を追加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600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158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05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386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0310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794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887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467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498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773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819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319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3F40E-4B18-43F9-9EA5-347B76A38EE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0285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E99DB-259C-48FD-9D25-85F1F378192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7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714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タイトル、クリップ アート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クリップアート プレースホルダー 2"/>
          <p:cNvSpPr>
            <a:spLocks noGrp="1"/>
          </p:cNvSpPr>
          <p:nvPr>
            <p:ph type="clipArt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AA22EC58-9392-40E0-A1F0-61DE4F2B9F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60922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0216E-01E7-4E11-A064-64CA88F0487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58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60839-CE89-4BFC-8972-D7142FC51FE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12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53C-A4B8-40DE-BDF4-DAE4A4F0449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135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718C2-4D98-4E55-9374-C3ADC3544F0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40727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0A6B3D-387B-488B-B9F4-9177A8A1ED0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5098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EB722-1C5B-473C-87A3-70BC08DC0CC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03785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ED8C0-A18C-4862-80CA-AC0A4218773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3447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770727-EC35-4199-BA00-10FA49ED08C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47355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2A934-AA22-4036-89E3-5BE41CD36FB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42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535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489AE-8C6D-4704-8BC7-ED0FA6D2DF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1231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F3C25-E801-4282-AB8C-66CC0073039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11373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1039454" y="7389"/>
            <a:ext cx="7065092" cy="588961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kumimoji="1" lang="ja-JP" altLang="en-US" dirty="0" smtClean="0"/>
              <a:t>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869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0216E-01E7-4E11-A064-64CA88F0487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062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60839-CE89-4BFC-8972-D7142FC51F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9442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B953C-A4B8-40DE-BDF4-DAE4A4F044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59121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18C2-4D98-4E55-9374-C3ADC3544F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6724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A6B3D-387B-488B-B9F4-9177A8A1ED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10657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EB722-1C5B-473C-87A3-70BC08DC0C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46562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D8C0-A18C-4862-80CA-AC0A4218773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204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58559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70727-EC35-4199-BA00-10FA49ED08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091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2A934-AA22-4036-89E3-5BE41CD36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93374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489AE-8C6D-4704-8BC7-ED0FA6D2DF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3121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F3C25-E801-4282-AB8C-66CC007303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4244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3F40E-4B18-43F9-9EA5-347B76A38EE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57916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26947-B455-46BE-BD61-0AB556C4D1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6324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タイトル、クリップ アート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クリップアート プレースホルダー 2"/>
          <p:cNvSpPr>
            <a:spLocks noGrp="1"/>
          </p:cNvSpPr>
          <p:nvPr>
            <p:ph type="clipArt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AA22EC58-9392-40E0-A1F0-61DE4F2B9F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0810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1039454" y="7389"/>
            <a:ext cx="7065092" cy="588961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kumimoji="1" lang="ja-JP" altLang="en-US" dirty="0" smtClean="0"/>
              <a:t>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7252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3" y="1297063"/>
            <a:ext cx="8086439" cy="4656423"/>
          </a:xfrm>
        </p:spPr>
        <p:txBody>
          <a:bodyPr>
            <a:noAutofit/>
          </a:bodyPr>
          <a:lstStyle>
            <a:lvl1pPr marL="264911" indent="-264911">
              <a:buFont typeface="Wingdings" panose="05000000000000000000" pitchFamily="2" charset="2"/>
              <a:buChar char="l"/>
              <a:defRPr sz="2059">
                <a:latin typeface="+mn-lt"/>
              </a:defRPr>
            </a:lvl1pPr>
            <a:lvl2pPr marL="457468" indent="-192557">
              <a:buFont typeface="Wingdings" panose="05000000000000000000" pitchFamily="2" charset="2"/>
              <a:buChar char="p"/>
              <a:tabLst>
                <a:tab pos="200726" algn="l"/>
              </a:tabLst>
              <a:defRPr sz="1470"/>
            </a:lvl2pPr>
            <a:lvl3pPr marL="457468" indent="-239237">
              <a:defRPr sz="1324"/>
            </a:lvl3pPr>
            <a:lvl4pPr marL="594009" indent="-136541">
              <a:buFont typeface="Wingdings" panose="05000000000000000000" pitchFamily="2" charset="2"/>
              <a:buChar char="n"/>
              <a:defRPr sz="1176"/>
            </a:lvl4pPr>
            <a:lvl5pPr marL="722379" indent="-100363">
              <a:defRPr sz="1029"/>
            </a:lvl5pPr>
            <a:lvl6pPr>
              <a:defRPr sz="1176"/>
            </a:lvl6pPr>
            <a:lvl7pPr>
              <a:defRPr sz="1176"/>
            </a:lvl7pPr>
            <a:lvl8pPr>
              <a:defRPr sz="1176"/>
            </a:lvl8pPr>
            <a:lvl9pPr>
              <a:defRPr sz="1176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February 26,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29116" y="14446"/>
            <a:ext cx="1004835" cy="823655"/>
          </a:xfrm>
        </p:spPr>
        <p:txBody>
          <a:bodyPr/>
          <a:lstStyle>
            <a:lvl1pPr>
              <a:defRPr sz="4985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2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0" y="2205038"/>
            <a:ext cx="9144000" cy="32178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9" name="Arc 3"/>
          <p:cNvSpPr>
            <a:spLocks/>
          </p:cNvSpPr>
          <p:nvPr/>
        </p:nvSpPr>
        <p:spPr bwMode="gray">
          <a:xfrm>
            <a:off x="0" y="4351338"/>
            <a:ext cx="1295400" cy="10588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2209800"/>
            <a:ext cx="9144000" cy="3124200"/>
            <a:chOff x="0" y="2016"/>
            <a:chExt cx="5760" cy="1968"/>
          </a:xfrm>
        </p:grpSpPr>
        <p:sp>
          <p:nvSpPr>
            <p:cNvPr id="4101" name="Line 5"/>
            <p:cNvSpPr>
              <a:spLocks noChangeShapeType="1"/>
            </p:cNvSpPr>
            <p:nvPr userDrawn="1"/>
          </p:nvSpPr>
          <p:spPr bwMode="gray">
            <a:xfrm>
              <a:off x="0" y="201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2" name="Line 6"/>
            <p:cNvSpPr>
              <a:spLocks noChangeShapeType="1"/>
            </p:cNvSpPr>
            <p:nvPr userDrawn="1"/>
          </p:nvSpPr>
          <p:spPr bwMode="gray">
            <a:xfrm>
              <a:off x="0" y="206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3" name="Line 7"/>
            <p:cNvSpPr>
              <a:spLocks noChangeShapeType="1"/>
            </p:cNvSpPr>
            <p:nvPr userDrawn="1"/>
          </p:nvSpPr>
          <p:spPr bwMode="gray">
            <a:xfrm>
              <a:off x="0" y="2112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4" name="Line 8"/>
            <p:cNvSpPr>
              <a:spLocks noChangeShapeType="1"/>
            </p:cNvSpPr>
            <p:nvPr userDrawn="1"/>
          </p:nvSpPr>
          <p:spPr bwMode="gray">
            <a:xfrm>
              <a:off x="0" y="2160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5" name="Line 9"/>
            <p:cNvSpPr>
              <a:spLocks noChangeShapeType="1"/>
            </p:cNvSpPr>
            <p:nvPr userDrawn="1"/>
          </p:nvSpPr>
          <p:spPr bwMode="gray">
            <a:xfrm>
              <a:off x="0" y="2208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6" name="Line 10"/>
            <p:cNvSpPr>
              <a:spLocks noChangeShapeType="1"/>
            </p:cNvSpPr>
            <p:nvPr userDrawn="1"/>
          </p:nvSpPr>
          <p:spPr bwMode="gray">
            <a:xfrm>
              <a:off x="0" y="225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7" name="Line 11"/>
            <p:cNvSpPr>
              <a:spLocks noChangeShapeType="1"/>
            </p:cNvSpPr>
            <p:nvPr userDrawn="1"/>
          </p:nvSpPr>
          <p:spPr bwMode="gray">
            <a:xfrm>
              <a:off x="0" y="230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8" name="Line 12"/>
            <p:cNvSpPr>
              <a:spLocks noChangeShapeType="1"/>
            </p:cNvSpPr>
            <p:nvPr userDrawn="1"/>
          </p:nvSpPr>
          <p:spPr bwMode="gray">
            <a:xfrm>
              <a:off x="0" y="2352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9" name="Line 13"/>
            <p:cNvSpPr>
              <a:spLocks noChangeShapeType="1"/>
            </p:cNvSpPr>
            <p:nvPr userDrawn="1"/>
          </p:nvSpPr>
          <p:spPr bwMode="gray">
            <a:xfrm>
              <a:off x="0" y="2400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0" name="Line 14"/>
            <p:cNvSpPr>
              <a:spLocks noChangeShapeType="1"/>
            </p:cNvSpPr>
            <p:nvPr userDrawn="1"/>
          </p:nvSpPr>
          <p:spPr bwMode="gray">
            <a:xfrm>
              <a:off x="0" y="2448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1" name="Line 15"/>
            <p:cNvSpPr>
              <a:spLocks noChangeShapeType="1"/>
            </p:cNvSpPr>
            <p:nvPr userDrawn="1"/>
          </p:nvSpPr>
          <p:spPr bwMode="gray">
            <a:xfrm>
              <a:off x="0" y="249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2" name="Line 16"/>
            <p:cNvSpPr>
              <a:spLocks noChangeShapeType="1"/>
            </p:cNvSpPr>
            <p:nvPr userDrawn="1"/>
          </p:nvSpPr>
          <p:spPr bwMode="gray">
            <a:xfrm>
              <a:off x="0" y="254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3" name="Line 17"/>
            <p:cNvSpPr>
              <a:spLocks noChangeShapeType="1"/>
            </p:cNvSpPr>
            <p:nvPr userDrawn="1"/>
          </p:nvSpPr>
          <p:spPr bwMode="gray">
            <a:xfrm>
              <a:off x="0" y="2592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4" name="Line 18"/>
            <p:cNvSpPr>
              <a:spLocks noChangeShapeType="1"/>
            </p:cNvSpPr>
            <p:nvPr userDrawn="1"/>
          </p:nvSpPr>
          <p:spPr bwMode="gray">
            <a:xfrm>
              <a:off x="0" y="2640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5" name="Line 19"/>
            <p:cNvSpPr>
              <a:spLocks noChangeShapeType="1"/>
            </p:cNvSpPr>
            <p:nvPr userDrawn="1"/>
          </p:nvSpPr>
          <p:spPr bwMode="gray">
            <a:xfrm>
              <a:off x="0" y="2688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6" name="Line 20"/>
            <p:cNvSpPr>
              <a:spLocks noChangeShapeType="1"/>
            </p:cNvSpPr>
            <p:nvPr userDrawn="1"/>
          </p:nvSpPr>
          <p:spPr bwMode="gray">
            <a:xfrm>
              <a:off x="0" y="273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7" name="Line 21"/>
            <p:cNvSpPr>
              <a:spLocks noChangeShapeType="1"/>
            </p:cNvSpPr>
            <p:nvPr userDrawn="1"/>
          </p:nvSpPr>
          <p:spPr bwMode="gray">
            <a:xfrm>
              <a:off x="0" y="27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8" name="Line 22"/>
            <p:cNvSpPr>
              <a:spLocks noChangeShapeType="1"/>
            </p:cNvSpPr>
            <p:nvPr userDrawn="1"/>
          </p:nvSpPr>
          <p:spPr bwMode="gray">
            <a:xfrm>
              <a:off x="0" y="2832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9" name="Line 23"/>
            <p:cNvSpPr>
              <a:spLocks noChangeShapeType="1"/>
            </p:cNvSpPr>
            <p:nvPr userDrawn="1"/>
          </p:nvSpPr>
          <p:spPr bwMode="gray">
            <a:xfrm>
              <a:off x="0" y="2880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0" name="Line 24"/>
            <p:cNvSpPr>
              <a:spLocks noChangeShapeType="1"/>
            </p:cNvSpPr>
            <p:nvPr userDrawn="1"/>
          </p:nvSpPr>
          <p:spPr bwMode="gray">
            <a:xfrm>
              <a:off x="0" y="2928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1" name="Line 25"/>
            <p:cNvSpPr>
              <a:spLocks noChangeShapeType="1"/>
            </p:cNvSpPr>
            <p:nvPr userDrawn="1"/>
          </p:nvSpPr>
          <p:spPr bwMode="gray">
            <a:xfrm>
              <a:off x="0" y="297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2" name="Line 26"/>
            <p:cNvSpPr>
              <a:spLocks noChangeShapeType="1"/>
            </p:cNvSpPr>
            <p:nvPr userDrawn="1"/>
          </p:nvSpPr>
          <p:spPr bwMode="gray">
            <a:xfrm>
              <a:off x="0" y="302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3" name="Line 27"/>
            <p:cNvSpPr>
              <a:spLocks noChangeShapeType="1"/>
            </p:cNvSpPr>
            <p:nvPr userDrawn="1"/>
          </p:nvSpPr>
          <p:spPr bwMode="gray">
            <a:xfrm>
              <a:off x="0" y="3072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4" name="Line 28"/>
            <p:cNvSpPr>
              <a:spLocks noChangeShapeType="1"/>
            </p:cNvSpPr>
            <p:nvPr userDrawn="1"/>
          </p:nvSpPr>
          <p:spPr bwMode="gray">
            <a:xfrm>
              <a:off x="0" y="3120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5" name="Line 29"/>
            <p:cNvSpPr>
              <a:spLocks noChangeShapeType="1"/>
            </p:cNvSpPr>
            <p:nvPr userDrawn="1"/>
          </p:nvSpPr>
          <p:spPr bwMode="gray">
            <a:xfrm>
              <a:off x="0" y="3168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6" name="Line 30"/>
            <p:cNvSpPr>
              <a:spLocks noChangeShapeType="1"/>
            </p:cNvSpPr>
            <p:nvPr userDrawn="1"/>
          </p:nvSpPr>
          <p:spPr bwMode="gray">
            <a:xfrm>
              <a:off x="0" y="321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7" name="Line 31"/>
            <p:cNvSpPr>
              <a:spLocks noChangeShapeType="1"/>
            </p:cNvSpPr>
            <p:nvPr userDrawn="1"/>
          </p:nvSpPr>
          <p:spPr bwMode="gray">
            <a:xfrm>
              <a:off x="0" y="326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8" name="Line 32"/>
            <p:cNvSpPr>
              <a:spLocks noChangeShapeType="1"/>
            </p:cNvSpPr>
            <p:nvPr userDrawn="1"/>
          </p:nvSpPr>
          <p:spPr bwMode="gray">
            <a:xfrm>
              <a:off x="0" y="3312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9" name="Line 33"/>
            <p:cNvSpPr>
              <a:spLocks noChangeShapeType="1"/>
            </p:cNvSpPr>
            <p:nvPr userDrawn="1"/>
          </p:nvSpPr>
          <p:spPr bwMode="gray">
            <a:xfrm>
              <a:off x="0" y="3360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0" name="Line 34"/>
            <p:cNvSpPr>
              <a:spLocks noChangeShapeType="1"/>
            </p:cNvSpPr>
            <p:nvPr userDrawn="1"/>
          </p:nvSpPr>
          <p:spPr bwMode="gray">
            <a:xfrm>
              <a:off x="0" y="3408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1" name="Line 35"/>
            <p:cNvSpPr>
              <a:spLocks noChangeShapeType="1"/>
            </p:cNvSpPr>
            <p:nvPr userDrawn="1"/>
          </p:nvSpPr>
          <p:spPr bwMode="gray">
            <a:xfrm>
              <a:off x="0" y="345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2" name="Line 36"/>
            <p:cNvSpPr>
              <a:spLocks noChangeShapeType="1"/>
            </p:cNvSpPr>
            <p:nvPr userDrawn="1"/>
          </p:nvSpPr>
          <p:spPr bwMode="gray">
            <a:xfrm>
              <a:off x="0" y="350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3" name="Line 37"/>
            <p:cNvSpPr>
              <a:spLocks noChangeShapeType="1"/>
            </p:cNvSpPr>
            <p:nvPr userDrawn="1"/>
          </p:nvSpPr>
          <p:spPr bwMode="gray">
            <a:xfrm>
              <a:off x="0" y="3552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4" name="Line 38"/>
            <p:cNvSpPr>
              <a:spLocks noChangeShapeType="1"/>
            </p:cNvSpPr>
            <p:nvPr userDrawn="1"/>
          </p:nvSpPr>
          <p:spPr bwMode="gray">
            <a:xfrm>
              <a:off x="0" y="3600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5" name="Line 39"/>
            <p:cNvSpPr>
              <a:spLocks noChangeShapeType="1"/>
            </p:cNvSpPr>
            <p:nvPr userDrawn="1"/>
          </p:nvSpPr>
          <p:spPr bwMode="gray">
            <a:xfrm>
              <a:off x="0" y="3648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6" name="Line 40"/>
            <p:cNvSpPr>
              <a:spLocks noChangeShapeType="1"/>
            </p:cNvSpPr>
            <p:nvPr userDrawn="1"/>
          </p:nvSpPr>
          <p:spPr bwMode="gray">
            <a:xfrm>
              <a:off x="0" y="369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7" name="Line 41"/>
            <p:cNvSpPr>
              <a:spLocks noChangeShapeType="1"/>
            </p:cNvSpPr>
            <p:nvPr userDrawn="1"/>
          </p:nvSpPr>
          <p:spPr bwMode="gray">
            <a:xfrm>
              <a:off x="0" y="374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8" name="Line 42"/>
            <p:cNvSpPr>
              <a:spLocks noChangeShapeType="1"/>
            </p:cNvSpPr>
            <p:nvPr userDrawn="1"/>
          </p:nvSpPr>
          <p:spPr bwMode="gray">
            <a:xfrm>
              <a:off x="0" y="3792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39" name="Line 43"/>
            <p:cNvSpPr>
              <a:spLocks noChangeShapeType="1"/>
            </p:cNvSpPr>
            <p:nvPr userDrawn="1"/>
          </p:nvSpPr>
          <p:spPr bwMode="gray">
            <a:xfrm>
              <a:off x="0" y="3840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40" name="Line 44"/>
            <p:cNvSpPr>
              <a:spLocks noChangeShapeType="1"/>
            </p:cNvSpPr>
            <p:nvPr userDrawn="1"/>
          </p:nvSpPr>
          <p:spPr bwMode="gray">
            <a:xfrm>
              <a:off x="0" y="3888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41" name="Line 45"/>
            <p:cNvSpPr>
              <a:spLocks noChangeShapeType="1"/>
            </p:cNvSpPr>
            <p:nvPr userDrawn="1"/>
          </p:nvSpPr>
          <p:spPr bwMode="gray">
            <a:xfrm>
              <a:off x="0" y="3936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42" name="Line 46"/>
            <p:cNvSpPr>
              <a:spLocks noChangeShapeType="1"/>
            </p:cNvSpPr>
            <p:nvPr userDrawn="1"/>
          </p:nvSpPr>
          <p:spPr bwMode="gray">
            <a:xfrm>
              <a:off x="0" y="39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143" name="Arc 47"/>
          <p:cNvSpPr>
            <a:spLocks/>
          </p:cNvSpPr>
          <p:nvPr/>
        </p:nvSpPr>
        <p:spPr bwMode="gray">
          <a:xfrm flipH="1" flipV="1">
            <a:off x="4864100" y="1473200"/>
            <a:ext cx="4279900" cy="37560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4144" name="Group 48"/>
          <p:cNvGrpSpPr>
            <a:grpSpLocks/>
          </p:cNvGrpSpPr>
          <p:nvPr/>
        </p:nvGrpSpPr>
        <p:grpSpPr bwMode="auto">
          <a:xfrm>
            <a:off x="4964113" y="2209800"/>
            <a:ext cx="4179887" cy="2968625"/>
            <a:chOff x="3127" y="1392"/>
            <a:chExt cx="2633" cy="1870"/>
          </a:xfrm>
        </p:grpSpPr>
        <p:sp>
          <p:nvSpPr>
            <p:cNvPr id="4145" name="Line 49"/>
            <p:cNvSpPr>
              <a:spLocks noChangeShapeType="1"/>
            </p:cNvSpPr>
            <p:nvPr userDrawn="1"/>
          </p:nvSpPr>
          <p:spPr bwMode="gray">
            <a:xfrm>
              <a:off x="3127" y="1392"/>
              <a:ext cx="263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46" name="Line 50"/>
            <p:cNvSpPr>
              <a:spLocks noChangeShapeType="1"/>
            </p:cNvSpPr>
            <p:nvPr userDrawn="1"/>
          </p:nvSpPr>
          <p:spPr bwMode="gray">
            <a:xfrm>
              <a:off x="3127" y="1440"/>
              <a:ext cx="263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47" name="Line 51"/>
            <p:cNvSpPr>
              <a:spLocks noChangeShapeType="1"/>
            </p:cNvSpPr>
            <p:nvPr userDrawn="1"/>
          </p:nvSpPr>
          <p:spPr bwMode="gray">
            <a:xfrm>
              <a:off x="3145" y="1488"/>
              <a:ext cx="2615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48" name="Line 52"/>
            <p:cNvSpPr>
              <a:spLocks noChangeShapeType="1"/>
            </p:cNvSpPr>
            <p:nvPr userDrawn="1"/>
          </p:nvSpPr>
          <p:spPr bwMode="gray">
            <a:xfrm>
              <a:off x="3157" y="1536"/>
              <a:ext cx="260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49" name="Line 53"/>
            <p:cNvSpPr>
              <a:spLocks noChangeShapeType="1"/>
            </p:cNvSpPr>
            <p:nvPr userDrawn="1"/>
          </p:nvSpPr>
          <p:spPr bwMode="gray">
            <a:xfrm>
              <a:off x="3172" y="1584"/>
              <a:ext cx="25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0" name="Line 54"/>
            <p:cNvSpPr>
              <a:spLocks noChangeShapeType="1"/>
            </p:cNvSpPr>
            <p:nvPr userDrawn="1"/>
          </p:nvSpPr>
          <p:spPr bwMode="gray">
            <a:xfrm>
              <a:off x="3190" y="1632"/>
              <a:ext cx="257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1" name="Line 55"/>
            <p:cNvSpPr>
              <a:spLocks noChangeShapeType="1"/>
            </p:cNvSpPr>
            <p:nvPr userDrawn="1"/>
          </p:nvSpPr>
          <p:spPr bwMode="gray">
            <a:xfrm>
              <a:off x="3206" y="1680"/>
              <a:ext cx="255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2" name="Line 56"/>
            <p:cNvSpPr>
              <a:spLocks noChangeShapeType="1"/>
            </p:cNvSpPr>
            <p:nvPr userDrawn="1"/>
          </p:nvSpPr>
          <p:spPr bwMode="gray">
            <a:xfrm>
              <a:off x="3230" y="1728"/>
              <a:ext cx="253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3" name="Line 57"/>
            <p:cNvSpPr>
              <a:spLocks noChangeShapeType="1"/>
            </p:cNvSpPr>
            <p:nvPr userDrawn="1"/>
          </p:nvSpPr>
          <p:spPr bwMode="gray">
            <a:xfrm>
              <a:off x="3245" y="1776"/>
              <a:ext cx="2515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4" name="Line 58"/>
            <p:cNvSpPr>
              <a:spLocks noChangeShapeType="1"/>
            </p:cNvSpPr>
            <p:nvPr userDrawn="1"/>
          </p:nvSpPr>
          <p:spPr bwMode="gray">
            <a:xfrm>
              <a:off x="3266" y="1824"/>
              <a:ext cx="2491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5" name="Line 59"/>
            <p:cNvSpPr>
              <a:spLocks noChangeShapeType="1"/>
            </p:cNvSpPr>
            <p:nvPr userDrawn="1"/>
          </p:nvSpPr>
          <p:spPr bwMode="gray">
            <a:xfrm>
              <a:off x="3293" y="1872"/>
              <a:ext cx="246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6" name="Line 60"/>
            <p:cNvSpPr>
              <a:spLocks noChangeShapeType="1"/>
            </p:cNvSpPr>
            <p:nvPr userDrawn="1"/>
          </p:nvSpPr>
          <p:spPr bwMode="gray">
            <a:xfrm>
              <a:off x="3320" y="1920"/>
              <a:ext cx="2436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7" name="Line 61"/>
            <p:cNvSpPr>
              <a:spLocks noChangeShapeType="1"/>
            </p:cNvSpPr>
            <p:nvPr userDrawn="1"/>
          </p:nvSpPr>
          <p:spPr bwMode="gray">
            <a:xfrm>
              <a:off x="3341" y="1968"/>
              <a:ext cx="2415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8" name="Line 62"/>
            <p:cNvSpPr>
              <a:spLocks noChangeShapeType="1"/>
            </p:cNvSpPr>
            <p:nvPr userDrawn="1"/>
          </p:nvSpPr>
          <p:spPr bwMode="gray">
            <a:xfrm>
              <a:off x="3368" y="2016"/>
              <a:ext cx="23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9" name="Line 63"/>
            <p:cNvSpPr>
              <a:spLocks noChangeShapeType="1"/>
            </p:cNvSpPr>
            <p:nvPr userDrawn="1"/>
          </p:nvSpPr>
          <p:spPr bwMode="gray">
            <a:xfrm>
              <a:off x="3389" y="2064"/>
              <a:ext cx="236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0" name="Line 64"/>
            <p:cNvSpPr>
              <a:spLocks noChangeShapeType="1"/>
            </p:cNvSpPr>
            <p:nvPr userDrawn="1"/>
          </p:nvSpPr>
          <p:spPr bwMode="gray">
            <a:xfrm>
              <a:off x="3425" y="2112"/>
              <a:ext cx="232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1" name="Line 65"/>
            <p:cNvSpPr>
              <a:spLocks noChangeShapeType="1"/>
            </p:cNvSpPr>
            <p:nvPr userDrawn="1"/>
          </p:nvSpPr>
          <p:spPr bwMode="gray">
            <a:xfrm>
              <a:off x="3452" y="2160"/>
              <a:ext cx="230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2" name="Line 66"/>
            <p:cNvSpPr>
              <a:spLocks noChangeShapeType="1"/>
            </p:cNvSpPr>
            <p:nvPr userDrawn="1"/>
          </p:nvSpPr>
          <p:spPr bwMode="gray">
            <a:xfrm>
              <a:off x="3494" y="2208"/>
              <a:ext cx="226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3" name="Line 67"/>
            <p:cNvSpPr>
              <a:spLocks noChangeShapeType="1"/>
            </p:cNvSpPr>
            <p:nvPr userDrawn="1"/>
          </p:nvSpPr>
          <p:spPr bwMode="gray">
            <a:xfrm>
              <a:off x="3524" y="2256"/>
              <a:ext cx="223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4" name="Line 68"/>
            <p:cNvSpPr>
              <a:spLocks noChangeShapeType="1"/>
            </p:cNvSpPr>
            <p:nvPr userDrawn="1"/>
          </p:nvSpPr>
          <p:spPr bwMode="gray">
            <a:xfrm>
              <a:off x="3572" y="2304"/>
              <a:ext cx="218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5" name="Line 69"/>
            <p:cNvSpPr>
              <a:spLocks noChangeShapeType="1"/>
            </p:cNvSpPr>
            <p:nvPr userDrawn="1"/>
          </p:nvSpPr>
          <p:spPr bwMode="gray">
            <a:xfrm>
              <a:off x="3611" y="2352"/>
              <a:ext cx="21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6" name="Line 70"/>
            <p:cNvSpPr>
              <a:spLocks noChangeShapeType="1"/>
            </p:cNvSpPr>
            <p:nvPr userDrawn="1"/>
          </p:nvSpPr>
          <p:spPr bwMode="gray">
            <a:xfrm>
              <a:off x="3644" y="2400"/>
              <a:ext cx="211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7" name="Line 71"/>
            <p:cNvSpPr>
              <a:spLocks noChangeShapeType="1"/>
            </p:cNvSpPr>
            <p:nvPr userDrawn="1"/>
          </p:nvSpPr>
          <p:spPr bwMode="gray">
            <a:xfrm>
              <a:off x="3698" y="2448"/>
              <a:ext cx="2061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8" name="Line 72"/>
            <p:cNvSpPr>
              <a:spLocks noChangeShapeType="1"/>
            </p:cNvSpPr>
            <p:nvPr userDrawn="1"/>
          </p:nvSpPr>
          <p:spPr bwMode="gray">
            <a:xfrm>
              <a:off x="3746" y="2496"/>
              <a:ext cx="201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9" name="Line 73"/>
            <p:cNvSpPr>
              <a:spLocks noChangeShapeType="1"/>
            </p:cNvSpPr>
            <p:nvPr userDrawn="1"/>
          </p:nvSpPr>
          <p:spPr bwMode="gray">
            <a:xfrm>
              <a:off x="3797" y="2544"/>
              <a:ext cx="1956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0" name="Line 74"/>
            <p:cNvSpPr>
              <a:spLocks noChangeShapeType="1"/>
            </p:cNvSpPr>
            <p:nvPr userDrawn="1"/>
          </p:nvSpPr>
          <p:spPr bwMode="gray">
            <a:xfrm>
              <a:off x="3848" y="2592"/>
              <a:ext cx="190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1" name="Line 75"/>
            <p:cNvSpPr>
              <a:spLocks noChangeShapeType="1"/>
            </p:cNvSpPr>
            <p:nvPr userDrawn="1"/>
          </p:nvSpPr>
          <p:spPr bwMode="gray">
            <a:xfrm>
              <a:off x="3905" y="2640"/>
              <a:ext cx="1851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2" name="Line 76"/>
            <p:cNvSpPr>
              <a:spLocks noChangeShapeType="1"/>
            </p:cNvSpPr>
            <p:nvPr userDrawn="1"/>
          </p:nvSpPr>
          <p:spPr bwMode="gray">
            <a:xfrm>
              <a:off x="3959" y="2688"/>
              <a:ext cx="1801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3" name="Line 77"/>
            <p:cNvSpPr>
              <a:spLocks noChangeShapeType="1"/>
            </p:cNvSpPr>
            <p:nvPr userDrawn="1"/>
          </p:nvSpPr>
          <p:spPr bwMode="gray">
            <a:xfrm>
              <a:off x="4025" y="2736"/>
              <a:ext cx="1735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4" name="Line 78"/>
            <p:cNvSpPr>
              <a:spLocks noChangeShapeType="1"/>
            </p:cNvSpPr>
            <p:nvPr userDrawn="1"/>
          </p:nvSpPr>
          <p:spPr bwMode="gray">
            <a:xfrm>
              <a:off x="4088" y="2787"/>
              <a:ext cx="167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5" name="Line 79"/>
            <p:cNvSpPr>
              <a:spLocks noChangeShapeType="1"/>
            </p:cNvSpPr>
            <p:nvPr userDrawn="1"/>
          </p:nvSpPr>
          <p:spPr bwMode="gray">
            <a:xfrm>
              <a:off x="4151" y="2832"/>
              <a:ext cx="1609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6" name="Line 80"/>
            <p:cNvSpPr>
              <a:spLocks noChangeShapeType="1"/>
            </p:cNvSpPr>
            <p:nvPr userDrawn="1"/>
          </p:nvSpPr>
          <p:spPr bwMode="gray">
            <a:xfrm>
              <a:off x="4234" y="2880"/>
              <a:ext cx="1526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7" name="Line 81"/>
            <p:cNvSpPr>
              <a:spLocks noChangeShapeType="1"/>
            </p:cNvSpPr>
            <p:nvPr userDrawn="1"/>
          </p:nvSpPr>
          <p:spPr bwMode="gray">
            <a:xfrm>
              <a:off x="4319" y="2926"/>
              <a:ext cx="1441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8" name="Line 82"/>
            <p:cNvSpPr>
              <a:spLocks noChangeShapeType="1"/>
            </p:cNvSpPr>
            <p:nvPr userDrawn="1"/>
          </p:nvSpPr>
          <p:spPr bwMode="gray">
            <a:xfrm>
              <a:off x="4412" y="2973"/>
              <a:ext cx="134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9" name="Line 83"/>
            <p:cNvSpPr>
              <a:spLocks noChangeShapeType="1"/>
            </p:cNvSpPr>
            <p:nvPr userDrawn="1"/>
          </p:nvSpPr>
          <p:spPr bwMode="gray">
            <a:xfrm>
              <a:off x="4511" y="3022"/>
              <a:ext cx="1249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0" name="Line 84"/>
            <p:cNvSpPr>
              <a:spLocks noChangeShapeType="1"/>
            </p:cNvSpPr>
            <p:nvPr userDrawn="1"/>
          </p:nvSpPr>
          <p:spPr bwMode="gray">
            <a:xfrm>
              <a:off x="4620" y="3069"/>
              <a:ext cx="11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1" name="Line 85"/>
            <p:cNvSpPr>
              <a:spLocks noChangeShapeType="1"/>
            </p:cNvSpPr>
            <p:nvPr userDrawn="1"/>
          </p:nvSpPr>
          <p:spPr bwMode="gray">
            <a:xfrm>
              <a:off x="4745" y="3118"/>
              <a:ext cx="1015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2" name="Line 86"/>
            <p:cNvSpPr>
              <a:spLocks noChangeShapeType="1"/>
            </p:cNvSpPr>
            <p:nvPr userDrawn="1"/>
          </p:nvSpPr>
          <p:spPr bwMode="gray">
            <a:xfrm>
              <a:off x="4888" y="3165"/>
              <a:ext cx="87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3" name="Line 87"/>
            <p:cNvSpPr>
              <a:spLocks noChangeShapeType="1"/>
            </p:cNvSpPr>
            <p:nvPr userDrawn="1"/>
          </p:nvSpPr>
          <p:spPr bwMode="gray">
            <a:xfrm>
              <a:off x="5055" y="3212"/>
              <a:ext cx="705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4" name="Line 88"/>
            <p:cNvSpPr>
              <a:spLocks noChangeShapeType="1"/>
            </p:cNvSpPr>
            <p:nvPr userDrawn="1"/>
          </p:nvSpPr>
          <p:spPr bwMode="gray">
            <a:xfrm>
              <a:off x="5347" y="3262"/>
              <a:ext cx="41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185" name="Arc 89"/>
          <p:cNvSpPr>
            <a:spLocks/>
          </p:cNvSpPr>
          <p:nvPr/>
        </p:nvSpPr>
        <p:spPr bwMode="gray">
          <a:xfrm flipH="1" flipV="1">
            <a:off x="8323263" y="2146300"/>
            <a:ext cx="820737" cy="7207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86" name="Rectangle 90"/>
          <p:cNvSpPr>
            <a:spLocks noChangeArrowheads="1"/>
          </p:cNvSpPr>
          <p:nvPr/>
        </p:nvSpPr>
        <p:spPr bwMode="gray">
          <a:xfrm>
            <a:off x="152400" y="152400"/>
            <a:ext cx="18272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atinLnBrk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altLang="ja-JP" sz="2400">
                <a:solidFill>
                  <a:schemeClr val="folHlink"/>
                </a:solidFill>
                <a:latin typeface="Arial Black" panose="020B0A04020102020204" pitchFamily="34" charset="0"/>
              </a:rPr>
              <a:t>KEKDTP</a:t>
            </a:r>
          </a:p>
        </p:txBody>
      </p:sp>
      <p:sp>
        <p:nvSpPr>
          <p:cNvPr id="4187" name="Rectangle 91"/>
          <p:cNvSpPr>
            <a:spLocks noGrp="1" noChangeArrowheads="1"/>
          </p:cNvSpPr>
          <p:nvPr>
            <p:ph type="ctrTitle"/>
          </p:nvPr>
        </p:nvSpPr>
        <p:spPr>
          <a:xfrm>
            <a:off x="0" y="981075"/>
            <a:ext cx="9144000" cy="1008063"/>
          </a:xfrm>
        </p:spPr>
        <p:txBody>
          <a:bodyPr/>
          <a:lstStyle>
            <a:lvl1pPr algn="ctr">
              <a:defRPr/>
            </a:lvl1pPr>
          </a:lstStyle>
          <a:p>
            <a:pPr lvl="0"/>
            <a:endParaRPr lang="ja-JP" altLang="ja-JP" noProof="0" smtClean="0"/>
          </a:p>
        </p:txBody>
      </p:sp>
      <p:sp>
        <p:nvSpPr>
          <p:cNvPr id="4188" name="Rectangle 92"/>
          <p:cNvSpPr>
            <a:spLocks noGrp="1" noChangeArrowheads="1"/>
          </p:cNvSpPr>
          <p:nvPr>
            <p:ph type="subTitle" idx="1"/>
          </p:nvPr>
        </p:nvSpPr>
        <p:spPr>
          <a:xfrm>
            <a:off x="0" y="4076700"/>
            <a:ext cx="9144000" cy="7207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endParaRPr lang="ja-JP" altLang="ja-JP" noProof="0" smtClean="0"/>
          </a:p>
        </p:txBody>
      </p:sp>
      <p:sp>
        <p:nvSpPr>
          <p:cNvPr id="4189" name="Rectangle 9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62713"/>
            <a:ext cx="2133600" cy="279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83BDDF-3791-40F7-852C-7AEE1B9E9645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4190" name="Rectangle 9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62713"/>
            <a:ext cx="2895600" cy="279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ja-JP"/>
              <a:t>RICH2007 @Trieste   Junji Haba, KEK</a:t>
            </a:r>
          </a:p>
        </p:txBody>
      </p:sp>
      <p:sp>
        <p:nvSpPr>
          <p:cNvPr id="4191" name="Rectangle 9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62713"/>
            <a:ext cx="2133600" cy="279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DB422A-EA7C-457F-82CA-D6247435D5B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681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1636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2829E2-C63D-4412-9249-BAF75BEE70E9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D4549-1320-4DDE-AF40-8C6D9DCBF0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9246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5BE782-6E8B-4EE8-91CB-C930BD6F7E8E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06F97-D803-4A79-AF70-7776B734D27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60199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2250" cy="49688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2963" y="1341438"/>
            <a:ext cx="4033837" cy="49688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7D95E8-3F51-4D2E-A4BC-6F57D30356AF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50A57-57FC-4A66-A396-3B2B2481794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66686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4D19F4-131C-4B88-A19A-3E0B4C21381E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C5CC0-C30B-422F-8816-AB513ACE19B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40330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7C59CB-EFB4-41F5-B723-0FA9E5C72FD4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E563F-E87E-43C3-9156-2F6F3C7572C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75574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3825E1-A8EF-4B2E-A2FB-11F11047D608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12CED-2A07-4EF2-AB4C-4B081B856B7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583119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DF5C08-39C7-49BE-B3DF-6FCC61345B58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5183E-B7B1-4158-9607-853DAFFD76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35907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419C81-95F2-411C-9740-89A9FC5BFD41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25C75-E92F-4D7D-B21D-BADDB3314B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32195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572F35-552B-43D6-86C2-D53A0F472789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77301-7133-49E1-B980-B90FB5B29F3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75328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3103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CDBFF-ABA3-4C2F-A02F-CC822E9DC0BD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65878-9D6A-4934-9E6C-7A6B7543603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479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7074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68313" y="1341438"/>
            <a:ext cx="4032250" cy="49688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2963" y="1341438"/>
            <a:ext cx="4033837" cy="49688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545263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fld id="{E43CD810-8E59-429D-AB30-6CE0E9B098D9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545263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545263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fld id="{5D44B8D8-B011-439F-B4AD-0B7B482F91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6786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68313" y="1341438"/>
            <a:ext cx="8218487" cy="24082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8313" y="3902075"/>
            <a:ext cx="8218487" cy="24082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545263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fld id="{136F3D62-42F5-4C9D-B01B-8CD80DD215D7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545263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545263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fld id="{1A958AF8-1D3F-4FE8-9C44-A56F5581219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89652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68313" y="1341438"/>
            <a:ext cx="8218487" cy="496887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545263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fld id="{AA87F9DD-6436-42DA-BCAA-1BBD47241FAA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545263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545263"/>
            <a:ext cx="2133600" cy="268287"/>
          </a:xfrm>
        </p:spPr>
        <p:txBody>
          <a:bodyPr/>
          <a:lstStyle>
            <a:lvl1pPr>
              <a:defRPr/>
            </a:lvl1pPr>
          </a:lstStyle>
          <a:p>
            <a:fld id="{94F973F5-A06B-489B-A3BB-B85C1967AC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412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73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4" r:id="rId13"/>
    <p:sldLayoutId id="214748374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5C8F5C-B51E-4636-93BC-6A42F3517889}" type="slidenum">
              <a:rPr lang="en-US" altLang="ja-JP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FFFFFF"/>
              </a:solidFill>
            </a:endParaRPr>
          </a:p>
        </p:txBody>
      </p: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2058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59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0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1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2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3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4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5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6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7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8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69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70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7302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255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kumimoji="1"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5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kumimoji="1" sz="22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kumimoji="1"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対角する 2 つの角を丸めた四角形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BCD7805-2776-46FE-B050-21C79F6A3E9A}" type="datetimeFigureOut">
              <a:rPr kumimoji="1" lang="ja-JP" altLang="en-US" smtClean="0"/>
              <a:t>2019/2/26</a:t>
            </a:fld>
            <a:endParaRPr kumimoji="1" lang="ja-JP" altLang="en-US"/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AA81B62-F1AC-4379-8FD6-CDDD70B1FF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1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0587D-8461-4ACB-BA1F-4D5DD745B081}" type="datetimeFigureOut">
              <a:rPr kumimoji="1" lang="ja-JP" altLang="en-US" smtClean="0"/>
              <a:pPr/>
              <a:t>2019/2/26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10BD-E068-44E5-8E2E-B585CB7D21A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82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25431BA-EC30-42B0-8040-D0BFCABEED2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786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25431BA-EC30-42B0-8040-D0BFCABEED2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465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5" name="Arc 3"/>
          <p:cNvSpPr>
            <a:spLocks/>
          </p:cNvSpPr>
          <p:nvPr/>
        </p:nvSpPr>
        <p:spPr bwMode="gray">
          <a:xfrm>
            <a:off x="0" y="660400"/>
            <a:ext cx="449263" cy="3667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50800"/>
            <a:ext cx="9131300" cy="914400"/>
            <a:chOff x="8" y="32"/>
            <a:chExt cx="5752" cy="576"/>
          </a:xfrm>
        </p:grpSpPr>
        <p:sp>
          <p:nvSpPr>
            <p:cNvPr id="3077" name="Line 5"/>
            <p:cNvSpPr>
              <a:spLocks noChangeShapeType="1"/>
            </p:cNvSpPr>
            <p:nvPr userDrawn="1"/>
          </p:nvSpPr>
          <p:spPr bwMode="gray">
            <a:xfrm>
              <a:off x="8" y="32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78" name="Line 6"/>
            <p:cNvSpPr>
              <a:spLocks noChangeShapeType="1"/>
            </p:cNvSpPr>
            <p:nvPr userDrawn="1"/>
          </p:nvSpPr>
          <p:spPr bwMode="gray">
            <a:xfrm>
              <a:off x="8" y="80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79" name="Line 7"/>
            <p:cNvSpPr>
              <a:spLocks noChangeShapeType="1"/>
            </p:cNvSpPr>
            <p:nvPr userDrawn="1"/>
          </p:nvSpPr>
          <p:spPr bwMode="gray">
            <a:xfrm>
              <a:off x="8" y="128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0" name="Line 8"/>
            <p:cNvSpPr>
              <a:spLocks noChangeShapeType="1"/>
            </p:cNvSpPr>
            <p:nvPr userDrawn="1"/>
          </p:nvSpPr>
          <p:spPr bwMode="gray">
            <a:xfrm>
              <a:off x="8" y="176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1" name="Line 9"/>
            <p:cNvSpPr>
              <a:spLocks noChangeShapeType="1"/>
            </p:cNvSpPr>
            <p:nvPr userDrawn="1"/>
          </p:nvSpPr>
          <p:spPr bwMode="gray">
            <a:xfrm>
              <a:off x="8" y="224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2" name="Line 10"/>
            <p:cNvSpPr>
              <a:spLocks noChangeShapeType="1"/>
            </p:cNvSpPr>
            <p:nvPr userDrawn="1"/>
          </p:nvSpPr>
          <p:spPr bwMode="gray">
            <a:xfrm>
              <a:off x="8" y="272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3" name="Line 11"/>
            <p:cNvSpPr>
              <a:spLocks noChangeShapeType="1"/>
            </p:cNvSpPr>
            <p:nvPr userDrawn="1"/>
          </p:nvSpPr>
          <p:spPr bwMode="gray">
            <a:xfrm>
              <a:off x="8" y="320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4" name="Line 12"/>
            <p:cNvSpPr>
              <a:spLocks noChangeShapeType="1"/>
            </p:cNvSpPr>
            <p:nvPr userDrawn="1"/>
          </p:nvSpPr>
          <p:spPr bwMode="gray">
            <a:xfrm>
              <a:off x="8" y="368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5" name="Line 13"/>
            <p:cNvSpPr>
              <a:spLocks noChangeShapeType="1"/>
            </p:cNvSpPr>
            <p:nvPr userDrawn="1"/>
          </p:nvSpPr>
          <p:spPr bwMode="gray">
            <a:xfrm>
              <a:off x="8" y="416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6" name="Line 14"/>
            <p:cNvSpPr>
              <a:spLocks noChangeShapeType="1"/>
            </p:cNvSpPr>
            <p:nvPr userDrawn="1"/>
          </p:nvSpPr>
          <p:spPr bwMode="gray">
            <a:xfrm>
              <a:off x="8" y="464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7" name="Line 15"/>
            <p:cNvSpPr>
              <a:spLocks noChangeShapeType="1"/>
            </p:cNvSpPr>
            <p:nvPr userDrawn="1"/>
          </p:nvSpPr>
          <p:spPr bwMode="gray">
            <a:xfrm>
              <a:off x="8" y="512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8" name="Line 16"/>
            <p:cNvSpPr>
              <a:spLocks noChangeShapeType="1"/>
            </p:cNvSpPr>
            <p:nvPr userDrawn="1"/>
          </p:nvSpPr>
          <p:spPr bwMode="gray">
            <a:xfrm>
              <a:off x="8" y="560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9" name="Line 17"/>
            <p:cNvSpPr>
              <a:spLocks noChangeShapeType="1"/>
            </p:cNvSpPr>
            <p:nvPr userDrawn="1"/>
          </p:nvSpPr>
          <p:spPr bwMode="gray">
            <a:xfrm>
              <a:off x="8" y="608"/>
              <a:ext cx="575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090" name="Arc 18"/>
          <p:cNvSpPr>
            <a:spLocks/>
          </p:cNvSpPr>
          <p:nvPr/>
        </p:nvSpPr>
        <p:spPr bwMode="gray">
          <a:xfrm flipH="1" flipV="1">
            <a:off x="7918450" y="0"/>
            <a:ext cx="1225550" cy="10525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gray">
          <a:xfrm>
            <a:off x="7931150" y="50800"/>
            <a:ext cx="12128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gray">
          <a:xfrm>
            <a:off x="7934325" y="127000"/>
            <a:ext cx="12096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gray">
          <a:xfrm>
            <a:off x="7953375" y="203200"/>
            <a:ext cx="11906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gray">
          <a:xfrm>
            <a:off x="7972425" y="276225"/>
            <a:ext cx="11715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gray">
          <a:xfrm>
            <a:off x="7997825" y="352425"/>
            <a:ext cx="1136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gray">
          <a:xfrm>
            <a:off x="8032750" y="428625"/>
            <a:ext cx="11080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gray">
          <a:xfrm>
            <a:off x="8080375" y="504825"/>
            <a:ext cx="10636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gray">
          <a:xfrm>
            <a:off x="8134350" y="584200"/>
            <a:ext cx="10096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gray">
          <a:xfrm>
            <a:off x="8197850" y="660400"/>
            <a:ext cx="946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gray">
          <a:xfrm>
            <a:off x="8277225" y="736600"/>
            <a:ext cx="8667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gray">
          <a:xfrm>
            <a:off x="8372475" y="812800"/>
            <a:ext cx="7715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gray">
          <a:xfrm>
            <a:off x="8499475" y="889000"/>
            <a:ext cx="6445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gray">
          <a:xfrm>
            <a:off x="8677275" y="965200"/>
            <a:ext cx="4667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05" name="Arc 33"/>
          <p:cNvSpPr>
            <a:spLocks/>
          </p:cNvSpPr>
          <p:nvPr/>
        </p:nvSpPr>
        <p:spPr bwMode="gray">
          <a:xfrm flipH="1" flipV="1">
            <a:off x="8774113" y="0"/>
            <a:ext cx="369887" cy="3175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0"/>
            <a:ext cx="82296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341438"/>
            <a:ext cx="821848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Topics</a:t>
            </a:r>
          </a:p>
          <a:p>
            <a:pPr lvl="1"/>
            <a:r>
              <a:rPr lang="en-US" altLang="ja-JP" smtClean="0"/>
              <a:t>Items</a:t>
            </a:r>
          </a:p>
          <a:p>
            <a:pPr lvl="2"/>
            <a:r>
              <a:rPr lang="en-US" altLang="ja-JP" smtClean="0"/>
              <a:t>details</a:t>
            </a: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54526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+mn-ea"/>
              </a:defRPr>
            </a:lvl1pPr>
          </a:lstStyle>
          <a:p>
            <a:fld id="{7A57EE1B-D30E-4546-92AD-3170EB3235C0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45263"/>
            <a:ext cx="2895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54526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+mn-ea"/>
              </a:defRPr>
            </a:lvl1pPr>
          </a:lstStyle>
          <a:p>
            <a:fld id="{879C285A-3F8C-4D3B-86F4-867DF04B777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896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kumimoji="1" sz="4000" kern="1200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hlink"/>
          </a:solidFill>
          <a:latin typeface="Century Gothic" panose="020B0502020202020204" pitchFamily="34" charset="0"/>
          <a:ea typeface="ＭＳ Ｐゴシック" panose="020B0600070205080204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hlink"/>
          </a:solidFill>
          <a:latin typeface="Century Gothic" panose="020B0502020202020204" pitchFamily="34" charset="0"/>
          <a:ea typeface="ＭＳ Ｐゴシック" panose="020B0600070205080204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hlink"/>
          </a:solidFill>
          <a:latin typeface="Century Gothic" panose="020B0502020202020204" pitchFamily="34" charset="0"/>
          <a:ea typeface="ＭＳ Ｐゴシック" panose="020B0600070205080204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hlink"/>
          </a:solidFill>
          <a:latin typeface="Century Gothic" panose="020B0502020202020204" pitchFamily="34" charset="0"/>
          <a:ea typeface="ＭＳ Ｐゴシック" panose="020B0600070205080204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hlink"/>
          </a:solidFill>
          <a:latin typeface="Century Gothic" panose="020B0502020202020204" pitchFamily="34" charset="0"/>
          <a:ea typeface="ＭＳ Ｐゴシック" panose="020B0600070205080204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hlink"/>
          </a:solidFill>
          <a:latin typeface="Century Gothic" panose="020B0502020202020204" pitchFamily="34" charset="0"/>
          <a:ea typeface="ＭＳ Ｐゴシック" panose="020B0600070205080204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hlink"/>
          </a:solidFill>
          <a:latin typeface="Century Gothic" panose="020B0502020202020204" pitchFamily="34" charset="0"/>
          <a:ea typeface="ＭＳ Ｐゴシック" panose="020B0600070205080204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hlink"/>
          </a:solidFill>
          <a:latin typeface="Century Gothic" panose="020B0502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Symbol" panose="05050102010706020507" pitchFamily="18" charset="2"/>
        <a:buChar char="Þ"/>
        <a:defRPr kumimoji="1" sz="28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Ø"/>
        <a:defRPr kumimoji="1" sz="2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kern="1200">
          <a:solidFill>
            <a:srgbClr val="000000"/>
          </a:solidFill>
          <a:latin typeface="+mn-ea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kern="1200">
          <a:solidFill>
            <a:srgbClr val="000000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100.png"/><Relationship Id="rId5" Type="http://schemas.openxmlformats.org/officeDocument/2006/relationships/image" Target="../media/image13.wmf"/><Relationship Id="rId10" Type="http://schemas.openxmlformats.org/officeDocument/2006/relationships/image" Target="../media/image15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2.png"/><Relationship Id="rId7" Type="http://schemas.openxmlformats.org/officeDocument/2006/relationships/image" Target="../media/image2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video" Target="../media/media7.m4v"/><Relationship Id="rId7" Type="http://schemas.openxmlformats.org/officeDocument/2006/relationships/oleObject" Target="../embeddings/oleObject7.bin"/><Relationship Id="rId2" Type="http://schemas.microsoft.com/office/2007/relationships/media" Target="../media/media7.m4v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8.png"/><Relationship Id="rId2" Type="http://schemas.openxmlformats.org/officeDocument/2006/relationships/video" Target="file:///C:\Users\JunjiHaba\Pictures\Documents\&#35611;&#32681;&#35611;&#28436;\education_stuff\detector\alpha_kiri.AVI" TargetMode="External"/><Relationship Id="rId1" Type="http://schemas.microsoft.com/office/2007/relationships/media" Target="file:///C:\Users\JunjiHaba\Pictures\Documents\&#35611;&#32681;&#35611;&#28436;\education_stuff\detector\alpha_kiri.AVI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AVI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1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missing movies in the last class.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44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dirty="0" smtClean="0"/>
              <a:t>Momentum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159000"/>
          </a:xfrm>
        </p:spPr>
        <p:txBody>
          <a:bodyPr/>
          <a:lstStyle/>
          <a:p>
            <a:pPr eaLnBrk="1" hangingPunct="1"/>
            <a:r>
              <a:rPr lang="en-US" altLang="ja-JP" i="1" u="sng" dirty="0" smtClean="0">
                <a:solidFill>
                  <a:srgbClr val="046208"/>
                </a:solidFill>
              </a:rPr>
              <a:t>Momentum</a:t>
            </a:r>
            <a:r>
              <a:rPr lang="ja-JP" altLang="en-US" dirty="0" smtClean="0"/>
              <a:t> </a:t>
            </a:r>
            <a:r>
              <a:rPr lang="en-US" altLang="ja-JP" dirty="0" smtClean="0"/>
              <a:t>can be measured as a radius of circular motion in a magnetic field</a:t>
            </a:r>
            <a:endParaRPr lang="ja-JP" altLang="en-US" dirty="0" smtClean="0"/>
          </a:p>
          <a:p>
            <a:pPr eaLnBrk="1" hangingPunct="1">
              <a:buFontTx/>
              <a:buNone/>
            </a:pPr>
            <a:r>
              <a:rPr lang="ja-JP" altLang="en-US" dirty="0" smtClean="0"/>
              <a:t>   </a:t>
            </a:r>
            <a:endParaRPr lang="ja-JP" altLang="en-US" b="1" dirty="0" smtClean="0">
              <a:solidFill>
                <a:srgbClr val="FE0A04"/>
              </a:solidFill>
              <a:latin typeface="Impact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18045"/>
            <a:ext cx="5433954" cy="385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3811558" y="3711361"/>
            <a:ext cx="1173163" cy="881063"/>
            <a:chOff x="1189" y="2966"/>
            <a:chExt cx="739" cy="555"/>
          </a:xfrm>
        </p:grpSpPr>
        <p:sp>
          <p:nvSpPr>
            <p:cNvPr id="29708" name="AutoShape 9"/>
            <p:cNvSpPr>
              <a:spLocks noChangeArrowheads="1"/>
            </p:cNvSpPr>
            <p:nvPr/>
          </p:nvSpPr>
          <p:spPr bwMode="auto">
            <a:xfrm>
              <a:off x="1429" y="3294"/>
              <a:ext cx="499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6 w 21600"/>
                <a:gd name="T13" fmla="*/ 5424 h 21600"/>
                <a:gd name="T14" fmla="*/ 18916 w 21600"/>
                <a:gd name="T15" fmla="*/ 16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1189" y="2966"/>
              <a:ext cx="3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200" b="1">
                  <a:solidFill>
                    <a:schemeClr val="bg1"/>
                  </a:solidFill>
                  <a:latin typeface="Verdana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430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6"/>
          <p:cNvPicPr>
            <a:picLocks noChangeAspect="1" noChangeArrowheads="1"/>
          </p:cNvPicPr>
          <p:nvPr/>
        </p:nvPicPr>
        <p:blipFill>
          <a:blip r:embed="rId3" cstate="print">
            <a:lum bright="-4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276475"/>
            <a:ext cx="38925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/>
              <a:t>Lorentz force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 </a:t>
            </a:r>
            <a:br>
              <a:rPr lang="en-US" altLang="ja-JP" dirty="0" smtClean="0"/>
            </a:br>
            <a:r>
              <a:rPr lang="en-US" altLang="ja-JP" dirty="0" smtClean="0"/>
              <a:t>momentum measurement</a:t>
            </a:r>
            <a:endParaRPr lang="ja-JP" altLang="en-US" dirty="0" smtClean="0"/>
          </a:p>
        </p:txBody>
      </p:sp>
      <p:graphicFrame>
        <p:nvGraphicFramePr>
          <p:cNvPr id="5124" name="Object 2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781300" y="4689475"/>
          <a:ext cx="125413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2" name="数式" r:id="rId4" imgW="126890" imgH="279158" progId="Equation.3">
                  <p:embed/>
                </p:oleObj>
              </mc:Choice>
              <mc:Fallback>
                <p:oleObj name="数式" r:id="rId4" imgW="126890" imgH="279158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300" y="4689475"/>
                        <a:ext cx="125413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22475"/>
            <a:ext cx="403180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4284663" y="4195763"/>
            <a:ext cx="438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 p</a:t>
            </a:r>
          </a:p>
        </p:txBody>
      </p:sp>
      <p:sp>
        <p:nvSpPr>
          <p:cNvPr id="5127" name="Line 13"/>
          <p:cNvSpPr>
            <a:spLocks noChangeShapeType="1"/>
          </p:cNvSpPr>
          <p:nvPr/>
        </p:nvSpPr>
        <p:spPr bwMode="auto">
          <a:xfrm flipH="1">
            <a:off x="1619250" y="4089400"/>
            <a:ext cx="649288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128" name="Text Box 14"/>
          <p:cNvSpPr txBox="1">
            <a:spLocks noChangeArrowheads="1"/>
          </p:cNvSpPr>
          <p:nvPr/>
        </p:nvSpPr>
        <p:spPr bwMode="auto">
          <a:xfrm>
            <a:off x="1600200" y="3989388"/>
            <a:ext cx="3032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2621258" y="4822825"/>
            <a:ext cx="112562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0000"/>
                </a:solidFill>
              </a:rPr>
              <a:t>q or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ze</a:t>
            </a:r>
            <a:endParaRPr lang="en-US" altLang="ja-JP" sz="2400" dirty="0">
              <a:solidFill>
                <a:srgbClr val="000000"/>
              </a:solidFill>
            </a:endParaRPr>
          </a:p>
        </p:txBody>
      </p:sp>
      <p:sp>
        <p:nvSpPr>
          <p:cNvPr id="5130" name="Line 19"/>
          <p:cNvSpPr>
            <a:spLocks noChangeShapeType="1"/>
          </p:cNvSpPr>
          <p:nvPr/>
        </p:nvSpPr>
        <p:spPr bwMode="auto">
          <a:xfrm flipH="1" flipV="1">
            <a:off x="4994275" y="4183063"/>
            <a:ext cx="2232025" cy="503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131" name="Line 20"/>
          <p:cNvSpPr>
            <a:spLocks noChangeShapeType="1"/>
          </p:cNvSpPr>
          <p:nvPr/>
        </p:nvSpPr>
        <p:spPr bwMode="auto">
          <a:xfrm flipV="1">
            <a:off x="6122988" y="4097338"/>
            <a:ext cx="10001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132" name="Text Box 21"/>
          <p:cNvSpPr txBox="1">
            <a:spLocks noChangeArrowheads="1"/>
          </p:cNvSpPr>
          <p:nvPr/>
        </p:nvSpPr>
        <p:spPr bwMode="auto">
          <a:xfrm>
            <a:off x="5800725" y="3935413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>
                <a:solidFill>
                  <a:srgbClr val="333399"/>
                </a:solidFill>
              </a:rPr>
              <a:t>s</a:t>
            </a:r>
          </a:p>
        </p:txBody>
      </p:sp>
      <p:sp>
        <p:nvSpPr>
          <p:cNvPr id="5133" name="Text Box 22"/>
          <p:cNvSpPr txBox="1">
            <a:spLocks noChangeArrowheads="1"/>
          </p:cNvSpPr>
          <p:nvPr/>
        </p:nvSpPr>
        <p:spPr bwMode="auto">
          <a:xfrm>
            <a:off x="6170613" y="3498850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</a:rPr>
              <a:t>sagitta</a:t>
            </a:r>
          </a:p>
        </p:txBody>
      </p:sp>
      <p:sp>
        <p:nvSpPr>
          <p:cNvPr id="5134" name="Line 26"/>
          <p:cNvSpPr>
            <a:spLocks noChangeShapeType="1"/>
          </p:cNvSpPr>
          <p:nvPr/>
        </p:nvSpPr>
        <p:spPr bwMode="auto">
          <a:xfrm>
            <a:off x="5135563" y="4344988"/>
            <a:ext cx="561975" cy="442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135" name="Line 27"/>
          <p:cNvSpPr>
            <a:spLocks noChangeShapeType="1"/>
          </p:cNvSpPr>
          <p:nvPr/>
        </p:nvSpPr>
        <p:spPr bwMode="auto">
          <a:xfrm flipV="1">
            <a:off x="5980113" y="4776788"/>
            <a:ext cx="858837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5136" name="Object 30"/>
          <p:cNvGraphicFramePr>
            <a:graphicFrameLocks noChangeAspect="1"/>
          </p:cNvGraphicFramePr>
          <p:nvPr/>
        </p:nvGraphicFramePr>
        <p:xfrm>
          <a:off x="5794375" y="4660900"/>
          <a:ext cx="127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3" name="数式" r:id="rId7" imgW="126890" imgH="279158" progId="Equation.3">
                  <p:embed/>
                </p:oleObj>
              </mc:Choice>
              <mc:Fallback>
                <p:oleObj name="数式" r:id="rId7" imgW="126890" imgH="2791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75" y="4660900"/>
                        <a:ext cx="1270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7" name="Object 5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03530358"/>
              </p:ext>
            </p:extLst>
          </p:nvPr>
        </p:nvGraphicFramePr>
        <p:xfrm>
          <a:off x="1298575" y="1482725"/>
          <a:ext cx="6592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4" name="数式" r:id="rId9" imgW="2793960" imgH="203040" progId="Equation.3">
                  <p:embed/>
                </p:oleObj>
              </mc:Choice>
              <mc:Fallback>
                <p:oleObj name="数式" r:id="rId9" imgW="27939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575" y="1482725"/>
                        <a:ext cx="6592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4005633" y="5130800"/>
                <a:ext cx="4538487" cy="209025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2800" b="0" dirty="0" smtClean="0"/>
                  <a:t>  </a:t>
                </a:r>
                <a:r>
                  <a:rPr kumimoji="1" lang="en-US" altLang="ja-JP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=0.3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𝑧𝐵</m:t>
                        </m:r>
                        <m:sSup>
                          <m:sSup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US" altLang="ja-JP" sz="2800" dirty="0" smtClean="0"/>
              </a:p>
              <a:p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kumimoji="1" lang="en-US" altLang="ja-JP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  </m:t>
                    </m:r>
                    <m:f>
                      <m:fPr>
                        <m:ctrlPr>
                          <a:rPr kumimoji="1" lang="en-US" altLang="ja-JP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𝑑𝑝</m:t>
                        </m:r>
                      </m:num>
                      <m:den>
                        <m:r>
                          <a:rPr kumimoji="1" lang="en-US" altLang="ja-JP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kumimoji="1" lang="en-US" altLang="ja-JP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kumimoji="1" lang="en-US" altLang="ja-JP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kumimoji="1" lang="en-US" altLang="ja-JP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𝑝𝑑𝑠</m:t>
                        </m:r>
                      </m:num>
                      <m:den>
                        <m:r>
                          <a:rPr kumimoji="1" lang="en-US" altLang="ja-JP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0.3</m:t>
                        </m:r>
                        <m:r>
                          <a:rPr kumimoji="1" lang="en-US" altLang="ja-JP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𝑧𝐵</m:t>
                        </m:r>
                        <m:sSup>
                          <m:sSupPr>
                            <m:ctrlPr>
                              <a:rPr kumimoji="1" lang="en-US" altLang="ja-JP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kumimoji="1" lang="en-US" altLang="ja-JP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1" lang="en-US" altLang="ja-JP" sz="32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𝑡𝑟𝑎𝑐𝑘𝑖𝑛𝑔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en-US" altLang="ja-JP" sz="3200" dirty="0" smtClean="0">
                  <a:solidFill>
                    <a:srgbClr val="FF0000"/>
                  </a:solidFill>
                </a:endParaRPr>
              </a:p>
              <a:p>
                <a:endParaRPr kumimoji="1" lang="ja-JP" altLang="en-US" sz="2800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633" y="5130800"/>
                <a:ext cx="4538487" cy="209025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7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 is necessary for better momentum measurement?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971600" y="2276872"/>
                <a:ext cx="7848872" cy="2628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ja-JP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4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𝑑𝑝</m:t>
                        </m:r>
                      </m:num>
                      <m:den>
                        <m:r>
                          <a:rPr lang="en-US" altLang="ja-JP" sz="4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altLang="ja-JP" sz="4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altLang="ja-JP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altLang="ja-JP" sz="4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ja-JP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num>
                      <m:den>
                        <m:r>
                          <a:rPr lang="en-US" altLang="ja-JP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0.3</m:t>
                        </m:r>
                        <m:r>
                          <a:rPr lang="en-US" altLang="ja-JP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𝑧𝐵</m:t>
                        </m:r>
                        <m:sSup>
                          <m:sSupPr>
                            <m:ctrlPr>
                              <a:rPr lang="en-US" altLang="ja-JP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ja-JP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sz="48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altLang="ja-JP" sz="4000" dirty="0" smtClean="0">
                    <a:solidFill>
                      <a:schemeClr val="tx1"/>
                    </a:solidFill>
                  </a:rPr>
                  <a:t>           </a:t>
                </a:r>
              </a:p>
              <a:p>
                <a:r>
                  <a:rPr lang="en-US" altLang="ja-JP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4000" dirty="0" smtClean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  <m:sup>
                        <m: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𝑡𝑟𝑎𝑐𝑘𝑖𝑛𝑔</m:t>
                        </m:r>
                      </m:sub>
                      <m:sup>
                        <m: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en-US" altLang="ja-JP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ja-JP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𝑀𝑆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ja-JP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  <m:sup>
                        <m:r>
                          <a:rPr lang="en-US" altLang="ja-JP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ja-JP" alt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276872"/>
                <a:ext cx="7848872" cy="26280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29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ja-JP" dirty="0" smtClean="0"/>
              <a:t>Most popular tracking so far:</a:t>
            </a:r>
            <a:br>
              <a:rPr lang="en-US" altLang="ja-JP" dirty="0" smtClean="0"/>
            </a:br>
            <a:r>
              <a:rPr lang="en-US" altLang="ja-JP" dirty="0" smtClean="0"/>
              <a:t>Wire chambers invented by </a:t>
            </a:r>
            <a:r>
              <a:rPr lang="en-US" altLang="ja-JP" dirty="0" err="1" smtClean="0"/>
              <a:t>Charpak</a:t>
            </a:r>
            <a:endParaRPr lang="ja-JP" altLang="en-US" dirty="0" smtClean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497DC4-D1E8-40D0-8D11-7C380956211C}" type="datetime4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February 26, 2019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57B25-B184-4C2A-91FA-A21AB9C3023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2" name="Picture 5" descr="conventional drift cham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3620"/>
            <a:ext cx="6776963" cy="468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480297" y="2819329"/>
            <a:ext cx="110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Ionization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4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Electron avalanche multiplication</a:t>
            </a:r>
            <a:endParaRPr lang="ja-JP" altLang="en-US" smtClean="0"/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1630363"/>
            <a:ext cx="55657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603375"/>
            <a:ext cx="3457575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61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4983163" y="2286000"/>
          <a:ext cx="2208212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数式" r:id="rId5" imgW="1231366" imgH="393529" progId="Equation.3">
                  <p:embed/>
                </p:oleObj>
              </mc:Choice>
              <mc:Fallback>
                <p:oleObj name="数式" r:id="rId5" imgW="1231366" imgH="393529" progId="Equation.3">
                  <p:embed/>
                  <p:pic>
                    <p:nvPicPr>
                      <p:cNvPr id="45061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163" y="2286000"/>
                        <a:ext cx="2208212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3635896" y="1325841"/>
            <a:ext cx="5338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FF0000"/>
                </a:solidFill>
              </a:rPr>
              <a:t>Remember initial ionization is tiny signal</a:t>
            </a:r>
            <a:endParaRPr kumimoji="1" lang="ja-JP" alt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The easiest way to provide high electric field</a:t>
            </a:r>
            <a:endParaRPr lang="ja-JP" altLang="en-US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Electric field around a thin wire is </a:t>
            </a:r>
            <a:r>
              <a:rPr lang="en-US" altLang="ja-JP" dirty="0" err="1" smtClean="0"/>
              <a:t>extremly</a:t>
            </a:r>
            <a:r>
              <a:rPr lang="en-US" altLang="ja-JP" dirty="0" smtClean="0"/>
              <a:t> high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graphicFrame>
        <p:nvGraphicFramePr>
          <p:cNvPr id="4608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955011"/>
              </p:ext>
            </p:extLst>
          </p:nvPr>
        </p:nvGraphicFramePr>
        <p:xfrm>
          <a:off x="5270426" y="4685432"/>
          <a:ext cx="3729037" cy="183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数式" r:id="rId3" imgW="977476" imgH="482391" progId="Equation.3">
                  <p:embed/>
                </p:oleObj>
              </mc:Choice>
              <mc:Fallback>
                <p:oleObj name="数式" r:id="rId3" imgW="977476" imgH="482391" progId="Equation.3">
                  <p:embed/>
                  <p:pic>
                    <p:nvPicPr>
                      <p:cNvPr id="4608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426" y="4685432"/>
                        <a:ext cx="3729037" cy="183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085" name="グループ化 15"/>
          <p:cNvGrpSpPr>
            <a:grpSpLocks/>
          </p:cNvGrpSpPr>
          <p:nvPr/>
        </p:nvGrpSpPr>
        <p:grpSpPr bwMode="auto">
          <a:xfrm>
            <a:off x="1547738" y="3750394"/>
            <a:ext cx="3167063" cy="1439863"/>
            <a:chOff x="395536" y="3212976"/>
            <a:chExt cx="3168352" cy="1440160"/>
          </a:xfrm>
        </p:grpSpPr>
        <p:sp>
          <p:nvSpPr>
            <p:cNvPr id="11" name="弦 10"/>
            <p:cNvSpPr/>
            <p:nvPr/>
          </p:nvSpPr>
          <p:spPr>
            <a:xfrm rot="10800000">
              <a:off x="2699937" y="3212976"/>
              <a:ext cx="863951" cy="1440160"/>
            </a:xfrm>
            <a:prstGeom prst="chord">
              <a:avLst>
                <a:gd name="adj1" fmla="val 5366692"/>
                <a:gd name="adj2" fmla="val 1620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682991" y="3212976"/>
              <a:ext cx="2520387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395536" y="3212976"/>
              <a:ext cx="576498" cy="1440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4" name="直線コネクタ 13"/>
            <p:cNvCxnSpPr>
              <a:stCxn id="7" idx="0"/>
            </p:cNvCxnSpPr>
            <p:nvPr/>
          </p:nvCxnSpPr>
          <p:spPr>
            <a:xfrm rot="5400000" flipH="1" flipV="1">
              <a:off x="1979713" y="1916254"/>
              <a:ext cx="0" cy="259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rot="5400000" flipH="1" flipV="1">
              <a:off x="1979713" y="3356414"/>
              <a:ext cx="0" cy="25934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線コネクタ 17"/>
          <p:cNvCxnSpPr>
            <a:endCxn id="7" idx="6"/>
          </p:cNvCxnSpPr>
          <p:nvPr/>
        </p:nvCxnSpPr>
        <p:spPr>
          <a:xfrm>
            <a:off x="755576" y="4469532"/>
            <a:ext cx="13684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714801" y="4469532"/>
            <a:ext cx="13684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8" name="テキスト ボックス 20"/>
          <p:cNvSpPr txBox="1">
            <a:spLocks noChangeArrowheads="1"/>
          </p:cNvSpPr>
          <p:nvPr/>
        </p:nvSpPr>
        <p:spPr bwMode="auto">
          <a:xfrm>
            <a:off x="971476" y="3750394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4000"/>
              <a:t>b</a:t>
            </a:r>
            <a:endParaRPr lang="ja-JP" altLang="en-US" sz="4000"/>
          </a:p>
        </p:txBody>
      </p:sp>
      <p:sp>
        <p:nvSpPr>
          <p:cNvPr id="46089" name="テキスト ボックス 21"/>
          <p:cNvSpPr txBox="1">
            <a:spLocks noChangeArrowheads="1"/>
          </p:cNvSpPr>
          <p:nvPr/>
        </p:nvSpPr>
        <p:spPr bwMode="auto">
          <a:xfrm flipH="1">
            <a:off x="6083226" y="4253632"/>
            <a:ext cx="280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/>
              <a:t>a</a:t>
            </a:r>
            <a:endParaRPr lang="ja-JP" altLang="en-US" sz="3200"/>
          </a:p>
        </p:txBody>
      </p:sp>
      <p:cxnSp>
        <p:nvCxnSpPr>
          <p:cNvPr id="24" name="直線矢印コネクタ 23"/>
          <p:cNvCxnSpPr/>
          <p:nvPr/>
        </p:nvCxnSpPr>
        <p:spPr>
          <a:xfrm rot="5400000">
            <a:off x="1006400" y="4145682"/>
            <a:ext cx="79216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1" name="テキスト ボックス 24"/>
          <p:cNvSpPr txBox="1">
            <a:spLocks noChangeArrowheads="1"/>
          </p:cNvSpPr>
          <p:nvPr/>
        </p:nvSpPr>
        <p:spPr bwMode="auto">
          <a:xfrm>
            <a:off x="5435526" y="3750394"/>
            <a:ext cx="43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4000"/>
              <a:t>V</a:t>
            </a:r>
            <a:endParaRPr lang="ja-JP" altLang="en-US" sz="4000"/>
          </a:p>
        </p:txBody>
      </p:sp>
    </p:spTree>
    <p:extLst>
      <p:ext uri="{BB962C8B-B14F-4D97-AF65-F5344CB8AC3E}">
        <p14:creationId xmlns:p14="http://schemas.microsoft.com/office/powerpoint/2010/main" val="18458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Drift velocity</a:t>
            </a:r>
            <a:endParaRPr lang="ja-JP" alt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8" y="1404938"/>
            <a:ext cx="81549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52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Central Tracker</a:t>
            </a:r>
            <a:endParaRPr kumimoji="1" lang="ja-JP" altLang="en-US" dirty="0"/>
          </a:p>
        </p:txBody>
      </p:sp>
      <p:pic>
        <p:nvPicPr>
          <p:cNvPr id="4" name="CDC-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571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dc_xy_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4" t="23076" r="9804" b="49051"/>
          <a:stretch>
            <a:fillRect/>
          </a:stretch>
        </p:blipFill>
        <p:spPr bwMode="auto">
          <a:xfrm>
            <a:off x="5999163" y="3284538"/>
            <a:ext cx="32146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 sz="4000" smtClean="0"/>
              <a:t>Drift Chamber</a:t>
            </a:r>
            <a:r>
              <a:rPr lang="ja-JP" altLang="en-US" sz="5400" b="1" u="sng" smtClean="0"/>
              <a:t/>
            </a:r>
            <a:br>
              <a:rPr lang="ja-JP" altLang="en-US" sz="5400" b="1" u="sng" smtClean="0"/>
            </a:br>
            <a:r>
              <a:rPr lang="ja-JP" altLang="en-US" sz="4000" smtClean="0"/>
              <a:t> 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61300" cy="1460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ja-JP" sz="1800" dirty="0" smtClean="0"/>
              <a:t>Example of previous Belle CDC.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1800" dirty="0" smtClean="0">
                <a:solidFill>
                  <a:srgbClr val="FF3300"/>
                </a:solidFill>
              </a:rPr>
              <a:t>Curved Aluminum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>
                <a:solidFill>
                  <a:srgbClr val="FF3300"/>
                </a:solidFill>
              </a:rPr>
              <a:t>enplates</a:t>
            </a:r>
            <a:r>
              <a:rPr lang="en-US" altLang="ja-JP" sz="1800" dirty="0" smtClean="0"/>
              <a:t> for the main part.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 smtClean="0">
                <a:solidFill>
                  <a:srgbClr val="006600"/>
                </a:solidFill>
              </a:rPr>
              <a:t>Thickness : 10mm</a:t>
            </a:r>
            <a:r>
              <a:rPr lang="en-US" altLang="ja-JP" sz="1800" baseline="30000" dirty="0" smtClean="0">
                <a:solidFill>
                  <a:srgbClr val="006600"/>
                </a:solidFill>
              </a:rPr>
              <a:t>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1800" dirty="0" smtClean="0">
                <a:solidFill>
                  <a:srgbClr val="FF3300"/>
                </a:solidFill>
              </a:rPr>
              <a:t>Conical endplates</a:t>
            </a:r>
            <a:r>
              <a:rPr lang="en-US" altLang="ja-JP" sz="1800" dirty="0" smtClean="0"/>
              <a:t> for the inner part to give a space for accelerator components</a:t>
            </a:r>
            <a:r>
              <a:rPr lang="en-US" altLang="ja-JP" sz="2000" dirty="0" smtClean="0"/>
              <a:t>.</a:t>
            </a:r>
          </a:p>
        </p:txBody>
      </p:sp>
      <p:pic>
        <p:nvPicPr>
          <p:cNvPr id="33797" name="Picture 5" descr="wire_config_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7100" y="3357563"/>
            <a:ext cx="3136900" cy="325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496050" y="827088"/>
            <a:ext cx="2430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E0A04"/>
                </a:solidFill>
                <a:latin typeface="Verdana" pitchFamily="34" charset="0"/>
              </a:rPr>
              <a:t>(momentum,PID)</a:t>
            </a:r>
          </a:p>
        </p:txBody>
      </p:sp>
      <p:pic>
        <p:nvPicPr>
          <p:cNvPr id="41991" name="Picture 7" descr="detecto_c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5256213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941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xt_l29_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3" t="4167"/>
          <a:stretch>
            <a:fillRect/>
          </a:stretch>
        </p:blipFill>
        <p:spPr bwMode="auto">
          <a:xfrm>
            <a:off x="3995738" y="1628775"/>
            <a:ext cx="536416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 sz="4000" smtClean="0"/>
              <a:t>	X-T relation </a:t>
            </a:r>
            <a:br>
              <a:rPr lang="en-US" altLang="ja-JP" sz="4000" smtClean="0"/>
            </a:br>
            <a:r>
              <a:rPr lang="en-US" altLang="ja-JP" sz="4000" smtClean="0"/>
              <a:t>(drift time vs position)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3914775" cy="1905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ja-JP" sz="2400" smtClean="0"/>
              <a:t>He(50%)-C</a:t>
            </a:r>
            <a:r>
              <a:rPr lang="en-US" altLang="ja-JP" sz="2400" baseline="-25000" smtClean="0"/>
              <a:t>2</a:t>
            </a:r>
            <a:r>
              <a:rPr lang="en-US" altLang="ja-JP" sz="2400" smtClean="0"/>
              <a:t>H</a:t>
            </a:r>
            <a:r>
              <a:rPr lang="en-US" altLang="ja-JP" sz="2400" baseline="-25000" smtClean="0"/>
              <a:t>6</a:t>
            </a:r>
            <a:r>
              <a:rPr lang="en-US" altLang="ja-JP" sz="2400" smtClean="0"/>
              <a:t>(50%)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400" smtClean="0"/>
              <a:t>B=1.5Tesla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400" smtClean="0"/>
              <a:t>HV : 2.3KV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400" smtClean="0"/>
              <a:t>Cell Size:18mm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400" smtClean="0"/>
              <a:t>Maximum Drift Time :  </a:t>
            </a:r>
            <a:r>
              <a:rPr lang="en-US" altLang="ja-JP" sz="2400" smtClean="0">
                <a:solidFill>
                  <a:srgbClr val="FF3300"/>
                </a:solidFill>
              </a:rPr>
              <a:t>~400nsec</a:t>
            </a:r>
          </a:p>
        </p:txBody>
      </p:sp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971550" y="6165850"/>
            <a:ext cx="190500" cy="17938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176463" y="6165850"/>
            <a:ext cx="190500" cy="17938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444875" y="6165850"/>
            <a:ext cx="190500" cy="17938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2049463" y="3429000"/>
            <a:ext cx="1077912" cy="2952750"/>
          </a:xfrm>
          <a:prstGeom prst="line">
            <a:avLst/>
          </a:prstGeom>
          <a:noFill/>
          <a:ln w="19050">
            <a:solidFill>
              <a:srgbClr val="0462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44041" name="Group 9"/>
          <p:cNvGrpSpPr>
            <a:grpSpLocks/>
          </p:cNvGrpSpPr>
          <p:nvPr/>
        </p:nvGrpSpPr>
        <p:grpSpPr bwMode="auto">
          <a:xfrm>
            <a:off x="971550" y="4976813"/>
            <a:ext cx="2663825" cy="177800"/>
            <a:chOff x="612" y="3067"/>
            <a:chExt cx="1905" cy="136"/>
          </a:xfrm>
        </p:grpSpPr>
        <p:sp>
          <p:nvSpPr>
            <p:cNvPr id="44063" name="Oval 10"/>
            <p:cNvSpPr>
              <a:spLocks noChangeArrowheads="1"/>
            </p:cNvSpPr>
            <p:nvPr/>
          </p:nvSpPr>
          <p:spPr bwMode="auto">
            <a:xfrm>
              <a:off x="612" y="3067"/>
              <a:ext cx="136" cy="1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064" name="Oval 11"/>
            <p:cNvSpPr>
              <a:spLocks noChangeArrowheads="1"/>
            </p:cNvSpPr>
            <p:nvPr/>
          </p:nvSpPr>
          <p:spPr bwMode="auto">
            <a:xfrm>
              <a:off x="1474" y="3067"/>
              <a:ext cx="136" cy="1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065" name="Oval 12"/>
            <p:cNvSpPr>
              <a:spLocks noChangeArrowheads="1"/>
            </p:cNvSpPr>
            <p:nvPr/>
          </p:nvSpPr>
          <p:spPr bwMode="auto">
            <a:xfrm>
              <a:off x="2381" y="3067"/>
              <a:ext cx="136" cy="1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4042" name="Oval 13"/>
          <p:cNvSpPr>
            <a:spLocks noChangeArrowheads="1"/>
          </p:cNvSpPr>
          <p:nvPr/>
        </p:nvSpPr>
        <p:spPr bwMode="auto">
          <a:xfrm>
            <a:off x="2874963" y="5572125"/>
            <a:ext cx="127000" cy="1206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3" name="Line 14"/>
          <p:cNvSpPr>
            <a:spLocks noChangeShapeType="1"/>
          </p:cNvSpPr>
          <p:nvPr/>
        </p:nvSpPr>
        <p:spPr bwMode="auto">
          <a:xfrm>
            <a:off x="2493963" y="5453063"/>
            <a:ext cx="315912" cy="119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044" name="Text Box 15"/>
          <p:cNvSpPr txBox="1">
            <a:spLocks noChangeArrowheads="1"/>
          </p:cNvSpPr>
          <p:nvPr/>
        </p:nvSpPr>
        <p:spPr bwMode="auto">
          <a:xfrm>
            <a:off x="2936875" y="5230813"/>
            <a:ext cx="392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/>
              <a:t>+</a:t>
            </a:r>
          </a:p>
        </p:txBody>
      </p:sp>
      <p:sp>
        <p:nvSpPr>
          <p:cNvPr id="44045" name="Line 16"/>
          <p:cNvSpPr>
            <a:spLocks noChangeShapeType="1"/>
          </p:cNvSpPr>
          <p:nvPr/>
        </p:nvSpPr>
        <p:spPr bwMode="auto">
          <a:xfrm flipH="1" flipV="1">
            <a:off x="1731963" y="5691188"/>
            <a:ext cx="508000" cy="238125"/>
          </a:xfrm>
          <a:prstGeom prst="line">
            <a:avLst/>
          </a:prstGeom>
          <a:noFill/>
          <a:ln w="19050">
            <a:solidFill>
              <a:srgbClr val="FA3A1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046" name="Rectangle 17"/>
          <p:cNvSpPr>
            <a:spLocks noChangeArrowheads="1"/>
          </p:cNvSpPr>
          <p:nvPr/>
        </p:nvSpPr>
        <p:spPr bwMode="auto">
          <a:xfrm>
            <a:off x="2239963" y="5035550"/>
            <a:ext cx="1331912" cy="1250950"/>
          </a:xfrm>
          <a:prstGeom prst="rect">
            <a:avLst/>
          </a:prstGeom>
          <a:solidFill>
            <a:srgbClr val="FF9900">
              <a:alpha val="3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7" name="Text Box 18"/>
          <p:cNvSpPr txBox="1">
            <a:spLocks noChangeArrowheads="1"/>
          </p:cNvSpPr>
          <p:nvPr/>
        </p:nvSpPr>
        <p:spPr bwMode="auto">
          <a:xfrm>
            <a:off x="3000375" y="5810250"/>
            <a:ext cx="566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Verdana" pitchFamily="34" charset="0"/>
              </a:rPr>
              <a:t>cell</a:t>
            </a:r>
          </a:p>
        </p:txBody>
      </p:sp>
      <p:sp>
        <p:nvSpPr>
          <p:cNvPr id="44048" name="Oval 19"/>
          <p:cNvSpPr>
            <a:spLocks noChangeArrowheads="1"/>
          </p:cNvSpPr>
          <p:nvPr/>
        </p:nvSpPr>
        <p:spPr bwMode="auto">
          <a:xfrm>
            <a:off x="971550" y="3786188"/>
            <a:ext cx="190500" cy="177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9" name="Oval 20"/>
          <p:cNvSpPr>
            <a:spLocks noChangeArrowheads="1"/>
          </p:cNvSpPr>
          <p:nvPr/>
        </p:nvSpPr>
        <p:spPr bwMode="auto">
          <a:xfrm>
            <a:off x="2176463" y="3786188"/>
            <a:ext cx="190500" cy="177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50" name="Oval 21"/>
          <p:cNvSpPr>
            <a:spLocks noChangeArrowheads="1"/>
          </p:cNvSpPr>
          <p:nvPr/>
        </p:nvSpPr>
        <p:spPr bwMode="auto">
          <a:xfrm>
            <a:off x="3444875" y="3786188"/>
            <a:ext cx="190500" cy="177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2874963" y="4381500"/>
            <a:ext cx="127000" cy="11906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52" name="Text Box 23"/>
          <p:cNvSpPr txBox="1">
            <a:spLocks noChangeArrowheads="1"/>
          </p:cNvSpPr>
          <p:nvPr/>
        </p:nvSpPr>
        <p:spPr bwMode="auto">
          <a:xfrm>
            <a:off x="2936875" y="4040188"/>
            <a:ext cx="392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/>
              <a:t>+</a:t>
            </a:r>
          </a:p>
        </p:txBody>
      </p:sp>
      <p:grpSp>
        <p:nvGrpSpPr>
          <p:cNvPr id="44053" name="Group 24"/>
          <p:cNvGrpSpPr>
            <a:grpSpLocks/>
          </p:cNvGrpSpPr>
          <p:nvPr/>
        </p:nvGrpSpPr>
        <p:grpSpPr bwMode="auto">
          <a:xfrm>
            <a:off x="1606550" y="4083050"/>
            <a:ext cx="455613" cy="1711325"/>
            <a:chOff x="1012" y="2572"/>
            <a:chExt cx="287" cy="1078"/>
          </a:xfrm>
        </p:grpSpPr>
        <p:sp>
          <p:nvSpPr>
            <p:cNvPr id="44059" name="Oval 25"/>
            <p:cNvSpPr>
              <a:spLocks noChangeArrowheads="1"/>
            </p:cNvSpPr>
            <p:nvPr/>
          </p:nvSpPr>
          <p:spPr bwMode="auto">
            <a:xfrm>
              <a:off x="1012" y="3510"/>
              <a:ext cx="80" cy="76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060" name="Text Box 26"/>
            <p:cNvSpPr txBox="1">
              <a:spLocks noChangeArrowheads="1"/>
            </p:cNvSpPr>
            <p:nvPr/>
          </p:nvSpPr>
          <p:spPr bwMode="auto">
            <a:xfrm>
              <a:off x="1052" y="3323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2800"/>
                <a:t>+</a:t>
              </a:r>
            </a:p>
          </p:txBody>
        </p:sp>
        <p:sp>
          <p:nvSpPr>
            <p:cNvPr id="44061" name="Oval 27"/>
            <p:cNvSpPr>
              <a:spLocks noChangeArrowheads="1"/>
            </p:cNvSpPr>
            <p:nvPr/>
          </p:nvSpPr>
          <p:spPr bwMode="auto">
            <a:xfrm>
              <a:off x="1012" y="2760"/>
              <a:ext cx="80" cy="7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062" name="Text Box 28"/>
            <p:cNvSpPr txBox="1">
              <a:spLocks noChangeArrowheads="1"/>
            </p:cNvSpPr>
            <p:nvPr/>
          </p:nvSpPr>
          <p:spPr bwMode="auto">
            <a:xfrm>
              <a:off x="1052" y="2572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2800"/>
                <a:t>+</a:t>
              </a:r>
            </a:p>
          </p:txBody>
        </p:sp>
      </p:grpSp>
      <p:grpSp>
        <p:nvGrpSpPr>
          <p:cNvPr id="44054" name="Group 29"/>
          <p:cNvGrpSpPr>
            <a:grpSpLocks/>
          </p:cNvGrpSpPr>
          <p:nvPr/>
        </p:nvGrpSpPr>
        <p:grpSpPr bwMode="auto">
          <a:xfrm>
            <a:off x="250825" y="4076700"/>
            <a:ext cx="455613" cy="1711325"/>
            <a:chOff x="1012" y="2572"/>
            <a:chExt cx="287" cy="1078"/>
          </a:xfrm>
        </p:grpSpPr>
        <p:sp>
          <p:nvSpPr>
            <p:cNvPr id="44055" name="Oval 30"/>
            <p:cNvSpPr>
              <a:spLocks noChangeArrowheads="1"/>
            </p:cNvSpPr>
            <p:nvPr/>
          </p:nvSpPr>
          <p:spPr bwMode="auto">
            <a:xfrm>
              <a:off x="1012" y="3510"/>
              <a:ext cx="80" cy="76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056" name="Text Box 31"/>
            <p:cNvSpPr txBox="1">
              <a:spLocks noChangeArrowheads="1"/>
            </p:cNvSpPr>
            <p:nvPr/>
          </p:nvSpPr>
          <p:spPr bwMode="auto">
            <a:xfrm>
              <a:off x="1052" y="3323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2800"/>
                <a:t>+</a:t>
              </a:r>
            </a:p>
          </p:txBody>
        </p:sp>
        <p:sp>
          <p:nvSpPr>
            <p:cNvPr id="44057" name="Oval 32"/>
            <p:cNvSpPr>
              <a:spLocks noChangeArrowheads="1"/>
            </p:cNvSpPr>
            <p:nvPr/>
          </p:nvSpPr>
          <p:spPr bwMode="auto">
            <a:xfrm>
              <a:off x="1012" y="2760"/>
              <a:ext cx="80" cy="7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058" name="Text Box 33"/>
            <p:cNvSpPr txBox="1">
              <a:spLocks noChangeArrowheads="1"/>
            </p:cNvSpPr>
            <p:nvPr/>
          </p:nvSpPr>
          <p:spPr bwMode="auto">
            <a:xfrm>
              <a:off x="1052" y="2572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280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108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箔検電器fa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439" y="1142960"/>
            <a:ext cx="7520999" cy="5640749"/>
          </a:xfrm>
          <a:prstGeom prst="rect">
            <a:avLst/>
          </a:prstGeom>
        </p:spPr>
      </p:pic>
      <p:sp>
        <p:nvSpPr>
          <p:cNvPr id="21506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First particle detector using ionization</a:t>
            </a:r>
            <a:r>
              <a:rPr lang="en-US" altLang="ja-JP" dirty="0"/>
              <a:t>:</a:t>
            </a:r>
            <a:br>
              <a:rPr lang="en-US" altLang="ja-JP" dirty="0"/>
            </a:br>
            <a:r>
              <a:rPr lang="en-US" altLang="ja-JP" dirty="0" smtClean="0"/>
              <a:t>Leaf </a:t>
            </a:r>
            <a:r>
              <a:rPr lang="en-US" altLang="ja-JP" dirty="0"/>
              <a:t>electroscope</a:t>
            </a:r>
            <a:endParaRPr lang="ja-JP" altLang="en-US" dirty="0" smtClean="0"/>
          </a:p>
        </p:txBody>
      </p:sp>
      <p:pic>
        <p:nvPicPr>
          <p:cNvPr id="4" name="Picture 8" descr="http://accessscience.com/loadBinary.aspx?filename=352400FG00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5285"/>
            <a:ext cx="7026036" cy="52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94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4275138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779588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テキスト ボックス 6"/>
          <p:cNvSpPr txBox="1">
            <a:spLocks noChangeArrowheads="1"/>
          </p:cNvSpPr>
          <p:nvPr/>
        </p:nvSpPr>
        <p:spPr bwMode="auto">
          <a:xfrm>
            <a:off x="179512" y="4825260"/>
            <a:ext cx="15905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dirty="0" smtClean="0">
                <a:latin typeface="Times New Roman" panose="02020603050405020304" pitchFamily="18" charset="0"/>
              </a:rPr>
              <a:t>Inner part</a:t>
            </a:r>
            <a:endParaRPr lang="en-US" altLang="ja-JP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latin typeface="Times New Roman" panose="02020603050405020304" pitchFamily="18" charset="0"/>
              </a:rPr>
              <a:t>5120 wires </a:t>
            </a:r>
            <a:endParaRPr lang="ja-JP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2773" name="テキスト ボックス 7"/>
          <p:cNvSpPr txBox="1">
            <a:spLocks noChangeArrowheads="1"/>
          </p:cNvSpPr>
          <p:nvPr/>
        </p:nvSpPr>
        <p:spPr bwMode="auto">
          <a:xfrm>
            <a:off x="4968875" y="5154613"/>
            <a:ext cx="17395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dirty="0" smtClean="0">
                <a:latin typeface="Times New Roman" panose="02020603050405020304" pitchFamily="18" charset="0"/>
              </a:rPr>
              <a:t>Outer part </a:t>
            </a:r>
            <a:endParaRPr lang="en-US" altLang="ja-JP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 smtClean="0">
                <a:latin typeface="Times New Roman" panose="02020603050405020304" pitchFamily="18" charset="0"/>
              </a:rPr>
              <a:t>43,776</a:t>
            </a:r>
            <a:r>
              <a:rPr lang="ja-JP" altLang="en-US" sz="2000" dirty="0" smtClean="0">
                <a:latin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</a:rPr>
              <a:t>wires</a:t>
            </a:r>
            <a:endParaRPr lang="ja-JP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525" y="127000"/>
            <a:ext cx="822853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5400" dirty="0" smtClean="0">
                <a:latin typeface="+mj-ea"/>
                <a:ea typeface="+mj-ea"/>
              </a:rPr>
              <a:t>Wire stringing for </a:t>
            </a:r>
          </a:p>
          <a:p>
            <a:pPr>
              <a:defRPr/>
            </a:pPr>
            <a:r>
              <a:rPr lang="en-US" altLang="ja-JP" sz="5400" dirty="0" err="1" smtClean="0">
                <a:latin typeface="+mj-ea"/>
                <a:ea typeface="+mj-ea"/>
              </a:rPr>
              <a:t>BelleII</a:t>
            </a:r>
            <a:r>
              <a:rPr lang="en-US" altLang="ja-JP" sz="5400" dirty="0" smtClean="0">
                <a:latin typeface="+mj-ea"/>
                <a:ea typeface="+mj-ea"/>
              </a:rPr>
              <a:t> central drift chamber</a:t>
            </a:r>
            <a:endParaRPr lang="ja-JP" altLang="en-US" sz="5400" dirty="0">
              <a:latin typeface="+mj-ea"/>
              <a:ea typeface="+mj-ea"/>
            </a:endParaRPr>
          </a:p>
        </p:txBody>
      </p:sp>
      <p:sp>
        <p:nvSpPr>
          <p:cNvPr id="32775" name="テキスト ボックス 1"/>
          <p:cNvSpPr txBox="1">
            <a:spLocks noChangeArrowheads="1"/>
          </p:cNvSpPr>
          <p:nvPr/>
        </p:nvSpPr>
        <p:spPr bwMode="auto">
          <a:xfrm>
            <a:off x="755576" y="6165304"/>
            <a:ext cx="52645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dirty="0" smtClean="0">
                <a:latin typeface="Arial" panose="020B0604020202020204" pitchFamily="34" charset="0"/>
              </a:rPr>
              <a:t>It </a:t>
            </a:r>
            <a:r>
              <a:rPr lang="en-US" altLang="ja-JP" sz="2400" dirty="0">
                <a:latin typeface="Arial" panose="020B0604020202020204" pitchFamily="34" charset="0"/>
              </a:rPr>
              <a:t>t</a:t>
            </a:r>
            <a:r>
              <a:rPr lang="en-US" altLang="ja-JP" sz="2400" dirty="0" smtClean="0">
                <a:latin typeface="Arial" panose="020B0604020202020204" pitchFamily="34" charset="0"/>
              </a:rPr>
              <a:t>ook more than 5 years to complete</a:t>
            </a:r>
            <a:endParaRPr lang="ja-JP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2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143C7B4-4343-44BF-949B-BFD8712D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853" y="738957"/>
            <a:ext cx="4551250" cy="3823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EF0D04-E6D1-41EE-B38D-A715FB62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21754"/>
            <a:ext cx="9144000" cy="742950"/>
          </a:xfrm>
        </p:spPr>
        <p:txBody>
          <a:bodyPr>
            <a:noAutofit/>
          </a:bodyPr>
          <a:lstStyle/>
          <a:p>
            <a:r>
              <a:rPr lang="en-US" sz="2800" dirty="0"/>
              <a:t>P</a:t>
            </a:r>
            <a:r>
              <a:rPr lang="en-US" sz="2800" baseline="-25000" dirty="0"/>
              <a:t>t</a:t>
            </a:r>
            <a:r>
              <a:rPr lang="en-US" sz="2800" dirty="0"/>
              <a:t> </a:t>
            </a:r>
            <a:r>
              <a:rPr lang="en-US" sz="2800" dirty="0" smtClean="0"/>
              <a:t>resolution of </a:t>
            </a:r>
            <a:r>
              <a:rPr lang="en-US" sz="2800" dirty="0" err="1" smtClean="0"/>
              <a:t>BelleII</a:t>
            </a:r>
            <a:r>
              <a:rPr lang="en-US" sz="2800" dirty="0" smtClean="0"/>
              <a:t> CDC 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A5E15-9BD8-451E-86DF-F421C6B9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ABBFE-56EA-4A00-8A43-51F67F21A32D}" type="datetime1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14307-355C-4E54-8DA9-2C23FBDF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D.V.Thanh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D2ADD-AA53-490B-8A62-A3A16706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3CA522-BF5B-49D2-BFB6-5C9C7390A57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47833-4D8F-4C16-BB6F-83CBE362D66C}"/>
              </a:ext>
            </a:extLst>
          </p:cNvPr>
          <p:cNvSpPr txBox="1"/>
          <p:nvPr/>
        </p:nvSpPr>
        <p:spPr>
          <a:xfrm rot="19375479">
            <a:off x="6833909" y="1486582"/>
            <a:ext cx="152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Align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9249A-2209-4B78-AA78-B582C6679232}"/>
              </a:ext>
            </a:extLst>
          </p:cNvPr>
          <p:cNvSpPr/>
          <p:nvPr/>
        </p:nvSpPr>
        <p:spPr>
          <a:xfrm rot="19840736">
            <a:off x="6313198" y="2571340"/>
            <a:ext cx="120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Align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6484B9-F6B1-4AD0-8C72-AC5BD5BE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92" y="738957"/>
            <a:ext cx="2570407" cy="727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1DF5C4-3AFD-473D-B6E7-B3D4F7996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34" y="1376368"/>
            <a:ext cx="2974116" cy="1004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9F7A084-5CC7-4685-A8CC-508C67C3F6AD}"/>
                  </a:ext>
                </a:extLst>
              </p:cNvPr>
              <p:cNvSpPr txBox="1"/>
              <p:nvPr/>
            </p:nvSpPr>
            <p:spPr>
              <a:xfrm>
                <a:off x="206477" y="5486007"/>
                <a:ext cx="4541537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Belle CDC only:    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0.28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⊕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0.35 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%</m:t>
                        </m:r>
                      </m:e>
                    </m:d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=&gt; Estimate for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Belle II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  <a:sym typeface="Wingdings" panose="05000000000000000000" pitchFamily="2" charset="2"/>
                  </a:rPr>
                  <a:t>: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0.19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𝑃𝑡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⊕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0.32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%</m:t>
                        </m:r>
                      </m:e>
                    </m:d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4343FF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Obtained :                   :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0.127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⊕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0.310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%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                                  P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(GeV/c)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9F7A084-5CC7-4685-A8CC-508C67C3F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7" y="5486007"/>
                <a:ext cx="4541537" cy="1107996"/>
              </a:xfrm>
              <a:prstGeom prst="rect">
                <a:avLst/>
              </a:prstGeom>
              <a:blipFill>
                <a:blip r:embed="rId5"/>
                <a:stretch>
                  <a:fillRect l="-3221" t="-714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037AF8E-8D6E-4CF7-B808-6CF3F64FFC60}"/>
              </a:ext>
            </a:extLst>
          </p:cNvPr>
          <p:cNvSpPr txBox="1"/>
          <p:nvPr/>
        </p:nvSpPr>
        <p:spPr>
          <a:xfrm>
            <a:off x="834539" y="2297775"/>
            <a:ext cx="446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position resolution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B: magnetic field (1.5 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Χ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 length.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L: lever arm.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N: number of measurement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CFDE5F-8A48-4A03-9EF7-8F5DF3BE1B49}"/>
                  </a:ext>
                </a:extLst>
              </p:cNvPr>
              <p:cNvSpPr txBox="1"/>
              <p:nvPr/>
            </p:nvSpPr>
            <p:spPr>
              <a:xfrm>
                <a:off x="1273601" y="3935801"/>
                <a:ext cx="2593940" cy="61728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𝑃𝑡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𝑃𝑡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E5A0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CFDE5F-8A48-4A03-9EF7-8F5DF3BE1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01" y="3935801"/>
                <a:ext cx="2593940" cy="6172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BD2DF6D-26FA-4655-8AC1-ACD21C8F1F36}"/>
              </a:ext>
            </a:extLst>
          </p:cNvPr>
          <p:cNvSpPr/>
          <p:nvPr/>
        </p:nvSpPr>
        <p:spPr>
          <a:xfrm>
            <a:off x="737489" y="4632041"/>
            <a:ext cx="3235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37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Belle 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L: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37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77.5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5A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94.84 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N: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37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5A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5A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56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37C51D-BBEA-4239-8590-4CA5D1511A83}"/>
                  </a:ext>
                </a:extLst>
              </p:cNvPr>
              <p:cNvSpPr/>
              <p:nvPr/>
            </p:nvSpPr>
            <p:spPr>
              <a:xfrm>
                <a:off x="5164520" y="3717032"/>
                <a:ext cx="3439928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𝑎𝑓𝑡𝑒𝑟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𝑎𝑙𝑖𝑔𝑛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 0.127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⊕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0.310 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%)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37C51D-BBEA-4239-8590-4CA5D1511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520" y="3717032"/>
                <a:ext cx="3439928" cy="369332"/>
              </a:xfrm>
              <a:prstGeom prst="rect">
                <a:avLst/>
              </a:prstGeom>
              <a:blipFill>
                <a:blip r:embed="rId7"/>
                <a:stretch>
                  <a:fillRect l="-353" r="-2650" b="-11290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BAE95F-9ACB-4202-B712-DBB046A7A3B8}"/>
              </a:ext>
            </a:extLst>
          </p:cNvPr>
          <p:cNvSpPr txBox="1"/>
          <p:nvPr/>
        </p:nvSpPr>
        <p:spPr>
          <a:xfrm>
            <a:off x="4688862" y="4492001"/>
            <a:ext cx="439290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4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434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4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resolution is much improved compare with Belle CDC.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4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Much better than the expectation (extrapolation from Belle CDC)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4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 constant term is not improved as expected because of the multiple scattering on the B-field mapper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2159CB-4D08-4995-A720-A67AA3C11BC3}"/>
              </a:ext>
            </a:extLst>
          </p:cNvPr>
          <p:cNvSpPr/>
          <p:nvPr/>
        </p:nvSpPr>
        <p:spPr>
          <a:xfrm>
            <a:off x="5036344" y="936832"/>
            <a:ext cx="1611344" cy="76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6B9482-8FE2-4A3D-94DE-2B1C00F32A0E}"/>
              </a:ext>
            </a:extLst>
          </p:cNvPr>
          <p:cNvSpPr txBox="1"/>
          <p:nvPr/>
        </p:nvSpPr>
        <p:spPr>
          <a:xfrm>
            <a:off x="6352226" y="799344"/>
            <a:ext cx="134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37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Belle CDC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C04C2B-08E7-4071-B6FF-98D2A2EDD53C}"/>
              </a:ext>
            </a:extLst>
          </p:cNvPr>
          <p:cNvSpPr txBox="1"/>
          <p:nvPr/>
        </p:nvSpPr>
        <p:spPr>
          <a:xfrm>
            <a:off x="7766632" y="2420888"/>
            <a:ext cx="6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31C41A-B50F-444B-A08D-3EAA89278B45}"/>
              </a:ext>
            </a:extLst>
          </p:cNvPr>
          <p:cNvSpPr txBox="1"/>
          <p:nvPr/>
        </p:nvSpPr>
        <p:spPr>
          <a:xfrm>
            <a:off x="7517685" y="2870921"/>
            <a:ext cx="1435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B-filed mapper</a:t>
            </a: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860032" y="2123513"/>
            <a:ext cx="3876007" cy="873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926524" y="2297775"/>
                <a:ext cx="1589692" cy="646331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0.05p</a:t>
                </a:r>
                <a:r>
                  <a:rPr kumimoji="0" lang="en-US" altLang="ja-JP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ja-JP">
                        <a:solidFill>
                          <a:prstClr val="black"/>
                        </a:solidFill>
                      </a:rPr>
                      <m:t>⊕</m:t>
                    </m:r>
                    <m:r>
                      <a:rPr kumimoji="0" lang="en-US" altLang="ja-JP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0.7</a:t>
                </a:r>
                <a:r>
                  <a:rPr lang="ja-JP" altLang="en-US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(</a:t>
                </a:r>
                <a:r>
                  <a:rPr kumimoji="1" lang="en-US" altLang="ja-JP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%)</a:t>
                </a:r>
              </a:p>
              <a:p>
                <a:r>
                  <a:rPr lang="en-US" altLang="ja-JP" dirty="0">
                    <a:solidFill>
                      <a:schemeClr val="accent5">
                        <a:lumMod val="50000"/>
                      </a:schemeClr>
                    </a:solidFill>
                  </a:rPr>
                  <a:t>~</a:t>
                </a:r>
                <a:r>
                  <a:rPr kumimoji="1" lang="en-US" altLang="ja-JP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CMS</a:t>
                </a:r>
                <a:endParaRPr kumimoji="1" lang="ja-JP" alt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24" y="2297775"/>
                <a:ext cx="1589692" cy="646331"/>
              </a:xfrm>
              <a:prstGeom prst="rect">
                <a:avLst/>
              </a:prstGeom>
              <a:blipFill>
                <a:blip r:embed="rId8"/>
                <a:stretch>
                  <a:fillRect l="-2662" t="-4630" r="-2281" b="-12963"/>
                </a:stretch>
              </a:blip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311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TPC(Time Projection Chamber)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679ADC-CA3C-448F-9579-4E882A24D713}" type="datetime4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February 26, 2019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57B25-B184-4C2A-91FA-A21AB9C3023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1462088"/>
            <a:ext cx="5918200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73200"/>
            <a:ext cx="3124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6084964" y="4035572"/>
            <a:ext cx="30700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Z-coordinate by drift time</a:t>
            </a:r>
            <a:endParaRPr lang="ja-JP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Complete 3D measurement 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192839" y="6118227"/>
            <a:ext cx="26811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CERN/ALICE Web page</a:t>
            </a:r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  <a:cs typeface="Times New Roman" pitchFamily="18" charset="0"/>
              </a:rPr>
              <a:t>Straw Tubes Modules</a:t>
            </a:r>
          </a:p>
        </p:txBody>
      </p:sp>
      <p:sp>
        <p:nvSpPr>
          <p:cNvPr id="1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808293"/>
            <a:ext cx="2133600" cy="365125"/>
          </a:xfrm>
        </p:spPr>
        <p:txBody>
          <a:bodyPr/>
          <a:lstStyle/>
          <a:p>
            <a:fld id="{9163B29B-3DB6-48DC-9974-775AAD9C9ED0}" type="datetime4">
              <a:rPr lang="en-US" altLang="ja-JP" smtClean="0">
                <a:solidFill>
                  <a:srgbClr val="000000"/>
                </a:solidFill>
              </a:rPr>
              <a:pPr/>
              <a:t>February 26, 2019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808293"/>
            <a:ext cx="2895600" cy="365125"/>
          </a:xfrm>
        </p:spPr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5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808293"/>
            <a:ext cx="2133600" cy="365125"/>
          </a:xfrm>
        </p:spPr>
        <p:txBody>
          <a:bodyPr/>
          <a:lstStyle/>
          <a:p>
            <a:fld id="{556BDFD7-936C-4D92-A6E5-FDA3B0E80DFC}" type="slidenum">
              <a:rPr lang="en-US" altLang="ja-JP">
                <a:solidFill>
                  <a:srgbClr val="000000"/>
                </a:solidFill>
              </a:rPr>
              <a:pPr/>
              <a:t>23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20227" name="Text Box 3"/>
          <p:cNvSpPr txBox="1">
            <a:spLocks noChangeArrowheads="1"/>
          </p:cNvSpPr>
          <p:nvPr/>
        </p:nvSpPr>
        <p:spPr bwMode="auto">
          <a:xfrm>
            <a:off x="695328" y="1306018"/>
            <a:ext cx="2962275" cy="587318"/>
          </a:xfrm>
          <a:prstGeom prst="rect">
            <a:avLst/>
          </a:prstGeom>
          <a:solidFill>
            <a:srgbClr val="FF0000"/>
          </a:solidFill>
          <a:ln w="9525">
            <a:solidFill>
              <a:srgbClr val="FBD5ED"/>
            </a:solidFill>
            <a:miter lim="800000"/>
            <a:headEnd/>
            <a:tailEnd/>
          </a:ln>
          <a:effectLst/>
        </p:spPr>
        <p:txBody>
          <a:bodyPr lIns="87859" tIns="43931" rIns="87859" bIns="43931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5000"/>
              <a:buFont typeface="Wingdings" pitchFamily="2" charset="2"/>
              <a:buNone/>
            </a:pPr>
            <a:r>
              <a:rPr kumimoji="0" lang="en-US" altLang="ja-JP" b="1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Straw Tubes packed in double-layered modules</a:t>
            </a:r>
            <a:endParaRPr kumimoji="0" lang="en-US" altLang="ja-JP" b="1" i="1">
              <a:solidFill>
                <a:srgbClr val="FFFFFF"/>
              </a:solidFill>
              <a:latin typeface="Comic Sans MS" pitchFamily="66" charset="0"/>
              <a:ea typeface="ＭＳ Ｐゴシック" charset="-128"/>
            </a:endParaRPr>
          </a:p>
        </p:txBody>
      </p:sp>
      <p:pic>
        <p:nvPicPr>
          <p:cNvPr id="820228" name="Picture 4" descr="fig5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3" y="2031505"/>
            <a:ext cx="5294313" cy="3814763"/>
          </a:xfrm>
          <a:prstGeom prst="rect">
            <a:avLst/>
          </a:prstGeom>
          <a:solidFill>
            <a:srgbClr val="FBD5ED"/>
          </a:solidFill>
        </p:spPr>
      </p:pic>
      <p:sp>
        <p:nvSpPr>
          <p:cNvPr id="820229" name="Text Box 5"/>
          <p:cNvSpPr txBox="1">
            <a:spLocks noChangeArrowheads="1"/>
          </p:cNvSpPr>
          <p:nvPr/>
        </p:nvSpPr>
        <p:spPr bwMode="auto">
          <a:xfrm>
            <a:off x="5626101" y="4795345"/>
            <a:ext cx="3441700" cy="1916913"/>
          </a:xfrm>
          <a:prstGeom prst="rect">
            <a:avLst/>
          </a:prstGeom>
          <a:solidFill>
            <a:srgbClr val="008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87859" tIns="43931" rIns="87859" bIns="43931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Char char="®"/>
            </a:pPr>
            <a:r>
              <a:rPr kumimoji="0" lang="en-US" altLang="ja-JP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 modules 64-cells wide</a:t>
            </a:r>
          </a:p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Char char="®"/>
            </a:pPr>
            <a:r>
              <a:rPr kumimoji="0" lang="en-US" altLang="ja-JP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 modules only ~0.37% of 1 X</a:t>
            </a:r>
            <a:r>
              <a:rPr kumimoji="0" lang="en-US" altLang="ja-JP" baseline="-25000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0</a:t>
            </a:r>
            <a:endParaRPr kumimoji="0" lang="en-US" altLang="ja-JP">
              <a:solidFill>
                <a:srgbClr val="FFFFFF"/>
              </a:solidFill>
              <a:latin typeface="Comic Sans MS" pitchFamily="66" charset="0"/>
              <a:ea typeface="ＭＳ Ｐゴシック" charset="-128"/>
            </a:endParaRPr>
          </a:p>
          <a:p>
            <a:pPr lvl="1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Char char="m"/>
            </a:pPr>
            <a:r>
              <a:rPr kumimoji="0" lang="en-US" altLang="ja-JP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 “light” panels</a:t>
            </a:r>
          </a:p>
          <a:p>
            <a:pPr lvl="1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None/>
            </a:pPr>
            <a:r>
              <a:rPr kumimoji="0" lang="en-US" altLang="ja-JP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     (Rohacell core with carbon fiber skins)</a:t>
            </a:r>
          </a:p>
          <a:p>
            <a:pPr lvl="1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Wingdings" pitchFamily="2" charset="2"/>
              <a:buChar char="m"/>
            </a:pPr>
            <a:r>
              <a:rPr kumimoji="0" lang="en-US" altLang="ja-JP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 “light” straws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63501" y="4947740"/>
            <a:ext cx="1384300" cy="1216025"/>
            <a:chOff x="4741" y="2959"/>
            <a:chExt cx="872" cy="766"/>
          </a:xfrm>
        </p:grpSpPr>
        <p:cxnSp>
          <p:nvCxnSpPr>
            <p:cNvPr id="820231" name="AutoShape 7"/>
            <p:cNvCxnSpPr>
              <a:cxnSpLocks noChangeShapeType="1"/>
            </p:cNvCxnSpPr>
            <p:nvPr/>
          </p:nvCxnSpPr>
          <p:spPr bwMode="auto">
            <a:xfrm flipV="1">
              <a:off x="4931" y="3072"/>
              <a:ext cx="1" cy="5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820232" name="AutoShape 8"/>
            <p:cNvCxnSpPr>
              <a:cxnSpLocks noChangeShapeType="1"/>
            </p:cNvCxnSpPr>
            <p:nvPr/>
          </p:nvCxnSpPr>
          <p:spPr bwMode="auto">
            <a:xfrm>
              <a:off x="4944" y="3608"/>
              <a:ext cx="4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820233" name="Text Box 9"/>
            <p:cNvSpPr txBox="1">
              <a:spLocks noChangeArrowheads="1"/>
            </p:cNvSpPr>
            <p:nvPr/>
          </p:nvSpPr>
          <p:spPr bwMode="auto">
            <a:xfrm>
              <a:off x="5406" y="3495"/>
              <a:ext cx="2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7859" tIns="43931" rIns="87859" bIns="43931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5000"/>
                <a:buFont typeface="Wingdings" pitchFamily="2" charset="2"/>
                <a:buNone/>
              </a:pPr>
              <a:r>
                <a:rPr kumimoji="0" lang="en-US" altLang="ja-JP" sz="2000" b="1" i="1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x</a:t>
              </a:r>
            </a:p>
          </p:txBody>
        </p:sp>
        <p:sp>
          <p:nvSpPr>
            <p:cNvPr id="820234" name="Text Box 10"/>
            <p:cNvSpPr txBox="1">
              <a:spLocks noChangeArrowheads="1"/>
            </p:cNvSpPr>
            <p:nvPr/>
          </p:nvSpPr>
          <p:spPr bwMode="auto">
            <a:xfrm>
              <a:off x="4741" y="2959"/>
              <a:ext cx="19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7859" tIns="43931" rIns="87859" bIns="43931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5000"/>
                <a:buFont typeface="Wingdings" pitchFamily="2" charset="2"/>
                <a:buNone/>
              </a:pPr>
              <a:r>
                <a:rPr kumimoji="0" lang="en-US" altLang="ja-JP" sz="2000" b="1" i="1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z</a:t>
              </a:r>
            </a:p>
          </p:txBody>
        </p:sp>
      </p:grpSp>
      <p:pic>
        <p:nvPicPr>
          <p:cNvPr id="820235" name="Picture 11" descr="DSCF0029"/>
          <p:cNvPicPr>
            <a:picLocks noChangeAspect="1" noChangeArrowheads="1"/>
          </p:cNvPicPr>
          <p:nvPr/>
        </p:nvPicPr>
        <p:blipFill>
          <a:blip r:embed="rId3" cstate="print"/>
          <a:srcRect l="1129" t="39714" r="4893" b="48189"/>
          <a:stretch>
            <a:fillRect/>
          </a:stretch>
        </p:blipFill>
        <p:spPr bwMode="auto">
          <a:xfrm>
            <a:off x="4114800" y="1280619"/>
            <a:ext cx="4876800" cy="6953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20236" name="Picture 12" descr="pic2 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128341"/>
            <a:ext cx="3048000" cy="22860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7545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Scintillation strip/fiber </a:t>
            </a:r>
            <a:r>
              <a:rPr kumimoji="1" lang="en-US" altLang="ja-JP" dirty="0" err="1" smtClean="0"/>
              <a:t>tacker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fld id="{154A19CD-3BFB-49FA-B6B4-BBB74E6A64FA}" type="datetime4">
              <a:rPr lang="en-US" altLang="ja-JP" smtClean="0">
                <a:solidFill>
                  <a:srgbClr val="000000"/>
                </a:solidFill>
              </a:rPr>
              <a:pPr/>
              <a:t>February 26, 2019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7BED8080-B7B8-4744-8211-A44E4C61B0E8}" type="slidenum">
              <a:rPr lang="en-US" altLang="ja-JP" smtClean="0">
                <a:solidFill>
                  <a:srgbClr val="000000"/>
                </a:solidFill>
              </a:rPr>
              <a:pPr/>
              <a:t>24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7066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561657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284680"/>
            <a:ext cx="2664296" cy="211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5724128" y="1268760"/>
            <a:ext cx="160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0.5 – 1 </a:t>
            </a:r>
            <a:r>
              <a:rPr lang="en-US" altLang="ja-JP" sz="2000" dirty="0" err="1"/>
              <a:t>mm</a:t>
            </a:r>
            <a:r>
              <a:rPr lang="en-US" altLang="ja-JP" sz="2000" dirty="0" err="1">
                <a:latin typeface="Symbol" pitchFamily="18" charset="2"/>
              </a:rPr>
              <a:t>f</a:t>
            </a:r>
            <a:endParaRPr lang="ja-JP" altLang="en-US" sz="2000" dirty="0">
              <a:latin typeface="Symbol" pitchFamily="18" charset="2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5517232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0.25 </a:t>
            </a:r>
            <a:r>
              <a:rPr lang="en-US" altLang="ja-JP" sz="2000" dirty="0" err="1"/>
              <a:t>mm</a:t>
            </a:r>
            <a:r>
              <a:rPr lang="en-US" altLang="ja-JP" sz="2000" dirty="0" err="1">
                <a:latin typeface="Symbol" pitchFamily="18" charset="2"/>
              </a:rPr>
              <a:t>f</a:t>
            </a:r>
            <a:endParaRPr lang="ja-JP" altLang="en-US" sz="2000" dirty="0">
              <a:latin typeface="Symbol" pitchFamily="18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539" y="4221091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Mu3e</a:t>
            </a:r>
            <a:endParaRPr lang="ja-JP" altLang="en-US" sz="3200" dirty="0"/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 cstate="print"/>
          <a:srcRect l="21911" t="3125" b="3125"/>
          <a:stretch>
            <a:fillRect/>
          </a:stretch>
        </p:blipFill>
        <p:spPr bwMode="auto">
          <a:xfrm>
            <a:off x="4572002" y="4149080"/>
            <a:ext cx="414167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4716019" y="4149083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T2K FGD</a:t>
            </a:r>
            <a:endParaRPr lang="ja-JP" altLang="en-US" sz="3200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2064" y="2204867"/>
            <a:ext cx="1792427" cy="177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490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eb.physik.rwth-aachen.de/~klein/Tracke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0220"/>
            <a:ext cx="5544616" cy="52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Silicon tracker (</a:t>
            </a:r>
            <a:r>
              <a:rPr lang="en-US" altLang="ja-JP" dirty="0" smtClean="0"/>
              <a:t>LHC and HL-LHC)</a:t>
            </a:r>
            <a:endParaRPr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220" name="Picture 4" descr="http://hep.ucsb.edu/people/dean/cms/tob%20stereo%20modu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4" b="15736"/>
          <a:stretch/>
        </p:blipFill>
        <p:spPr bwMode="auto">
          <a:xfrm rot="5400000">
            <a:off x="4765440" y="2815165"/>
            <a:ext cx="5223735" cy="273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measurement </a:t>
            </a:r>
            <a:endParaRPr kumimoji="1" lang="ja-JP" altLang="en-US" dirty="0"/>
          </a:p>
        </p:txBody>
      </p:sp>
      <p:pic>
        <p:nvPicPr>
          <p:cNvPr id="4" name="EC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3501008"/>
            <a:ext cx="5566519" cy="3131448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1115616" y="1196752"/>
            <a:ext cx="69132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u="sng" dirty="0">
                <a:solidFill>
                  <a:srgbClr val="046208"/>
                </a:solidFill>
              </a:rPr>
              <a:t>Energy</a:t>
            </a:r>
            <a:r>
              <a:rPr lang="ja-JP" altLang="en-US" sz="3600" dirty="0"/>
              <a:t> </a:t>
            </a:r>
            <a:r>
              <a:rPr lang="en-US" altLang="ja-JP" sz="3600" dirty="0"/>
              <a:t>can be measured </a:t>
            </a:r>
            <a:endParaRPr lang="en-US" altLang="ja-JP" sz="3600" dirty="0" smtClean="0"/>
          </a:p>
          <a:p>
            <a:r>
              <a:rPr lang="en-US" altLang="ja-JP" sz="3600" dirty="0" smtClean="0"/>
              <a:t>by </a:t>
            </a:r>
            <a:r>
              <a:rPr lang="en-US" altLang="ja-JP" sz="3600" dirty="0"/>
              <a:t>a total absorption calorimeter, </a:t>
            </a:r>
            <a:endParaRPr lang="en-US" altLang="ja-JP" sz="3600" dirty="0" smtClean="0"/>
          </a:p>
          <a:p>
            <a:r>
              <a:rPr lang="en-US" altLang="ja-JP" sz="3600" dirty="0" smtClean="0"/>
              <a:t>in </a:t>
            </a:r>
            <a:r>
              <a:rPr lang="en-US" altLang="ja-JP" sz="3600" dirty="0"/>
              <a:t>which all the energy are released </a:t>
            </a:r>
            <a:endParaRPr lang="en-US" altLang="ja-JP" sz="3600" dirty="0" smtClean="0"/>
          </a:p>
          <a:p>
            <a:r>
              <a:rPr lang="en-US" altLang="ja-JP" sz="3600" dirty="0" smtClean="0"/>
              <a:t>through </a:t>
            </a:r>
            <a:r>
              <a:rPr lang="en-US" altLang="ja-JP" sz="3600" dirty="0"/>
              <a:t>cascading shower.</a:t>
            </a:r>
            <a:endParaRPr lang="ja-JP" altLang="en-US" sz="3600" dirty="0"/>
          </a:p>
          <a:p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06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measurement </a:t>
            </a:r>
            <a:endParaRPr lang="ja-JP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63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ja-JP" dirty="0" smtClean="0"/>
                  <a:t>Energy measurement with calorimetry is a powerful technique especially for higher energy experiment at hadron colliders.</a:t>
                </a:r>
              </a:p>
              <a:p>
                <a:pPr marL="400050" lvl="1" indent="0">
                  <a:buNone/>
                </a:pPr>
                <a:r>
                  <a:rPr lang="en-US" altLang="ja-JP" dirty="0" smtClean="0"/>
                  <a:t>E ~ Number of particles generated in a shower (N)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𝐶𝑁</m:t>
                    </m:r>
                  </m:oMath>
                </a14:m>
                <a:r>
                  <a:rPr lang="en-US" altLang="ja-JP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ja-JP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ja-JP" dirty="0" smtClean="0"/>
                  <a:t> </a:t>
                </a:r>
              </a:p>
              <a:p>
                <a:pPr marL="400050" lvl="1" indent="0">
                  <a:buNone/>
                </a:pPr>
                <a:endParaRPr lang="en-US" altLang="ja-JP" dirty="0"/>
              </a:p>
              <a:p>
                <a:pPr marL="400050" lvl="1" indent="0">
                  <a:buNone/>
                </a:pPr>
                <a:r>
                  <a:rPr lang="en-US" altLang="ja-JP" dirty="0" smtClean="0"/>
                  <a:t>Cf.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𝑑𝑝</m:t>
                        </m:r>
                      </m:num>
                      <m:den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num>
                      <m:den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0.3</m:t>
                        </m:r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𝑧𝐵</m:t>
                        </m:r>
                        <m:sSup>
                          <m:sSup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dirty="0" smtClean="0"/>
                  <a:t> 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1945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704" t="-28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5673"/>
          <a:stretch/>
        </p:blipFill>
        <p:spPr>
          <a:xfrm>
            <a:off x="4139952" y="3901118"/>
            <a:ext cx="4789629" cy="25202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067944" y="6381328"/>
            <a:ext cx="514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Klaus </a:t>
            </a:r>
            <a:r>
              <a:rPr lang="en-US" altLang="ja-JP" dirty="0" err="1"/>
              <a:t>Pretzl</a:t>
            </a:r>
            <a:r>
              <a:rPr lang="en-US" altLang="ja-JP" dirty="0"/>
              <a:t> 2005 </a:t>
            </a:r>
            <a:r>
              <a:rPr lang="en-US" altLang="ja-JP" i="1" dirty="0"/>
              <a:t>J. Phys. G: </a:t>
            </a:r>
            <a:r>
              <a:rPr lang="en-US" altLang="ja-JP" i="1" dirty="0" err="1"/>
              <a:t>Nucl</a:t>
            </a:r>
            <a:r>
              <a:rPr lang="en-US" altLang="ja-JP" i="1" dirty="0"/>
              <a:t>. Part. Phys. </a:t>
            </a:r>
            <a:r>
              <a:rPr lang="en-US" altLang="ja-JP" b="1" dirty="0"/>
              <a:t>31 </a:t>
            </a:r>
            <a:r>
              <a:rPr lang="en-US" altLang="ja-JP" dirty="0"/>
              <a:t>R133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88238" y="3501008"/>
            <a:ext cx="355405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Traditional sampling calorimeter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210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Particle identification</a:t>
            </a:r>
            <a:endParaRPr lang="ja-JP" alt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1188" y="1772816"/>
            <a:ext cx="76332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800" i="1" u="sng" dirty="0" smtClean="0">
                <a:solidFill>
                  <a:srgbClr val="046208"/>
                </a:solidFill>
              </a:rPr>
              <a:t>Particle </a:t>
            </a:r>
            <a:r>
              <a:rPr lang="en-US" altLang="ja-JP" sz="2800" i="1" u="sng" dirty="0">
                <a:solidFill>
                  <a:srgbClr val="046208"/>
                </a:solidFill>
              </a:rPr>
              <a:t>identification (mass)</a:t>
            </a:r>
            <a:r>
              <a:rPr lang="ja-JP" altLang="en-US" sz="2800" dirty="0"/>
              <a:t> </a:t>
            </a:r>
            <a:r>
              <a:rPr lang="en-US" altLang="ja-JP" sz="2800" dirty="0"/>
              <a:t>can be </a:t>
            </a:r>
            <a:r>
              <a:rPr lang="en-US" altLang="ja-JP" sz="2800" dirty="0" smtClean="0"/>
              <a:t>made </a:t>
            </a:r>
            <a:r>
              <a:rPr lang="en-US" altLang="ja-JP" sz="2800" dirty="0"/>
              <a:t>from its </a:t>
            </a:r>
            <a:r>
              <a:rPr lang="en-US" altLang="ja-JP" sz="2800" dirty="0" smtClean="0"/>
              <a:t>velocity</a:t>
            </a:r>
            <a:r>
              <a:rPr lang="ja-JP" altLang="en-US" sz="2800" dirty="0"/>
              <a:t>（</a:t>
            </a:r>
            <a:r>
              <a:rPr lang="en-US" altLang="ja-JP" sz="2800" dirty="0"/>
              <a:t>β=</a:t>
            </a:r>
            <a:r>
              <a:rPr lang="en-US" altLang="ja-JP" sz="2800" i="1" dirty="0"/>
              <a:t>v/c</a:t>
            </a:r>
            <a:r>
              <a:rPr lang="ja-JP" altLang="en-US" sz="2800" dirty="0"/>
              <a:t>）</a:t>
            </a:r>
            <a:r>
              <a:rPr lang="en-US" altLang="ja-JP" sz="2800" dirty="0"/>
              <a:t>, which can be measured through time of flight, Cherenkov radiation </a:t>
            </a:r>
            <a:r>
              <a:rPr lang="ja-JP" altLang="en-US" sz="2800" dirty="0"/>
              <a:t> </a:t>
            </a:r>
            <a:r>
              <a:rPr lang="en-US" altLang="ja-JP" sz="2800" dirty="0"/>
              <a:t>or energy loss rate</a:t>
            </a:r>
            <a:r>
              <a:rPr lang="en-US" altLang="ja-JP" sz="2800" dirty="0" smtClean="0"/>
              <a:t>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800" u="sng" dirty="0" smtClean="0">
                <a:solidFill>
                  <a:schemeClr val="accent3">
                    <a:lumMod val="75000"/>
                  </a:schemeClr>
                </a:solidFill>
              </a:rPr>
              <a:t>Life time (flight distance) </a:t>
            </a:r>
            <a:r>
              <a:rPr lang="en-US" altLang="ja-JP" sz="2800" dirty="0" smtClean="0"/>
              <a:t>of particle is another very important characteristics.</a:t>
            </a:r>
            <a:endParaRPr lang="ja-JP" altLang="en-US" sz="2800" dirty="0"/>
          </a:p>
        </p:txBody>
      </p:sp>
      <p:graphicFrame>
        <p:nvGraphicFramePr>
          <p:cNvPr id="5" name="Group 2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2168142"/>
              </p:ext>
            </p:extLst>
          </p:nvPr>
        </p:nvGraphicFramePr>
        <p:xfrm>
          <a:off x="395536" y="4293096"/>
          <a:ext cx="8350448" cy="2489021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3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3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04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m </a:t>
                      </a:r>
                      <a:r>
                        <a:rPr kumimoji="1" lang="en-US" altLang="ja-JP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 </a:t>
                      </a:r>
                      <a:r>
                        <a:rPr kumimoji="1" lang="en-US" altLang="ja-JP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g</a:t>
                      </a:r>
                      <a:endParaRPr kumimoji="1" lang="en-US" altLang="ja-JP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p </a:t>
                      </a:r>
                      <a:r>
                        <a:rPr kumimoji="1" lang="en-US" altLang="ja-JP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</a:t>
                      </a:r>
                      <a:r>
                        <a:rPr kumimoji="1" lang="en-US" altLang="ja-JP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 </a:t>
                      </a:r>
                      <a:r>
                        <a:rPr kumimoji="1" lang="en-US" altLang="ja-JP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Mass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(MeV/c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0.511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498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938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940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Detection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Charge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Charge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Shower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Shower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Charge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Strong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Strong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Charge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Strong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Charge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Strong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Strong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Life time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</a:t>
                      </a: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</a:t>
                      </a: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t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m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）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659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7.8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0.027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(15.3)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x10</a:t>
                      </a:r>
                      <a:r>
                        <a:rPr kumimoji="1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11</a:t>
                      </a:r>
                      <a:endParaRPr kumimoji="1" lang="en-US" altLang="ja-JP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5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Velocity measurement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7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We want to observe any direct sign of particle passing by Eyes.</a:t>
            </a:r>
            <a:br>
              <a:rPr lang="en-US" altLang="ja-JP" sz="2400" dirty="0" smtClean="0"/>
            </a:br>
            <a:r>
              <a:rPr lang="en-US" altLang="ja-JP" sz="2400" dirty="0" smtClean="0"/>
              <a:t>Tiny effect  stimulated by particle (Ionization) may sometime trigger a visible signature in matter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5" name="酢酸ナトリウム過飽和溶液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24" end="188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538755"/>
            <a:ext cx="6459020" cy="48442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353300" y="5219700"/>
            <a:ext cx="1847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Supersaturated </a:t>
            </a:r>
          </a:p>
          <a:p>
            <a:r>
              <a:rPr lang="en-US" altLang="ja-JP" dirty="0" smtClean="0"/>
              <a:t>Water solution of </a:t>
            </a:r>
          </a:p>
          <a:p>
            <a:r>
              <a:rPr lang="en-US" altLang="ja-JP" dirty="0" smtClean="0"/>
              <a:t>sodium acetate</a:t>
            </a:r>
          </a:p>
          <a:p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09553" y="6504354"/>
            <a:ext cx="4403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http://www.youtube.com/user/ikemonmon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63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Direct </a:t>
            </a:r>
            <a:r>
              <a:rPr lang="en-US" altLang="ja-JP" dirty="0" smtClean="0">
                <a:latin typeface="Symbol" panose="05050102010706020507" pitchFamily="18" charset="2"/>
              </a:rPr>
              <a:t>b</a:t>
            </a:r>
            <a:r>
              <a:rPr lang="en-US" altLang="ja-JP" dirty="0" smtClean="0"/>
              <a:t> measurement: </a:t>
            </a:r>
            <a:r>
              <a:rPr lang="en-US" altLang="ja-JP" dirty="0" err="1" smtClean="0"/>
              <a:t>ToF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(Time of Flight)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/>
              <p:cNvSpPr>
                <a:spLocks noGrp="1"/>
              </p:cNvSpPr>
              <p:nvPr>
                <p:ph sz="quarter" idx="2"/>
              </p:nvPr>
            </p:nvSpPr>
            <p:spPr>
              <a:xfrm>
                <a:off x="4788024" y="1988840"/>
                <a:ext cx="4748336" cy="218598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 smtClean="0"/>
                  <a:t>  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ja-JP" alt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𝑓𝑙𝑖𝑔h𝑡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𝑓𝑙𝑖𝑔h𝑡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コンテンツ プレースホルダー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"/>
              </p:nvPr>
            </p:nvSpPr>
            <p:spPr>
              <a:xfrm>
                <a:off x="4788024" y="1988840"/>
                <a:ext cx="4748336" cy="2185988"/>
              </a:xfrm>
              <a:blipFill>
                <a:blip r:embed="rId2"/>
                <a:stretch>
                  <a:fillRect l="-29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「energy momentum particle identification」の画像検索結果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530" y="3307705"/>
            <a:ext cx="5228053" cy="35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blogs.uslhc.us/wp-content/uploads/2010/10/TO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5" y="1487314"/>
            <a:ext cx="5301895" cy="35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6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>
                <a:latin typeface="Symbol" panose="05050102010706020507" pitchFamily="18" charset="2"/>
              </a:rPr>
              <a:t>b</a:t>
            </a:r>
            <a:r>
              <a:rPr lang="en-US" altLang="ja-JP" dirty="0" smtClean="0"/>
              <a:t> measurement through energy loss information</a:t>
            </a:r>
            <a:endParaRPr lang="ja-JP" altLang="en-US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08088"/>
            <a:ext cx="7931150" cy="4525962"/>
          </a:xfrm>
        </p:spPr>
        <p:txBody>
          <a:bodyPr/>
          <a:lstStyle/>
          <a:p>
            <a:pPr eaLnBrk="1" hangingPunct="1"/>
            <a:endParaRPr lang="en-US" altLang="ja-JP" sz="2800" dirty="0" smtClean="0"/>
          </a:p>
          <a:p>
            <a:pPr eaLnBrk="1" hangingPunct="1"/>
            <a:r>
              <a:rPr lang="en-US" altLang="ja-JP" sz="2800" dirty="0" smtClean="0"/>
              <a:t>Remember  Bethe-Bloch formulation</a:t>
            </a:r>
          </a:p>
        </p:txBody>
      </p:sp>
      <p:graphicFrame>
        <p:nvGraphicFramePr>
          <p:cNvPr id="174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8313" y="2205038"/>
          <a:ext cx="7993062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Equation" r:id="rId3" imgW="3848100" imgH="508000" progId="">
                  <p:embed/>
                </p:oleObj>
              </mc:Choice>
              <mc:Fallback>
                <p:oleObj name="Equation" r:id="rId3" imgW="3848100" imgH="508000" progId="">
                  <p:embed/>
                  <p:pic>
                    <p:nvPicPr>
                      <p:cNvPr id="1741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05038"/>
                        <a:ext cx="7993062" cy="1055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1692275" y="2636838"/>
            <a:ext cx="647700" cy="5762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4284663" y="2133600"/>
            <a:ext cx="647700" cy="5762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6227763" y="2349500"/>
            <a:ext cx="647700" cy="5762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2" b="19676"/>
          <a:stretch>
            <a:fillRect/>
          </a:stretch>
        </p:blipFill>
        <p:spPr bwMode="auto">
          <a:xfrm>
            <a:off x="5148263" y="3284538"/>
            <a:ext cx="3995737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5" name="Oval 11"/>
          <p:cNvSpPr>
            <a:spLocks noChangeArrowheads="1"/>
          </p:cNvSpPr>
          <p:nvPr/>
        </p:nvSpPr>
        <p:spPr bwMode="auto">
          <a:xfrm>
            <a:off x="2339975" y="2205038"/>
            <a:ext cx="576263" cy="503237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41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27413"/>
            <a:ext cx="4025900" cy="343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108039" y="4048125"/>
            <a:ext cx="405585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kumimoji="1" lang="en-US" altLang="ja-JP" sz="3200" b="1" dirty="0" smtClean="0">
                <a:ln/>
                <a:solidFill>
                  <a:schemeClr val="accent3"/>
                </a:solidFill>
              </a:rPr>
              <a:t>Effective </a:t>
            </a:r>
            <a:r>
              <a:rPr kumimoji="1" lang="en-US" altLang="ja-JP" sz="3200" b="1" dirty="0" err="1" smtClean="0">
                <a:ln/>
                <a:solidFill>
                  <a:schemeClr val="accent3"/>
                </a:solidFill>
              </a:rPr>
              <a:t>aet</a:t>
            </a:r>
            <a:r>
              <a:rPr kumimoji="1" lang="en-US" altLang="ja-JP" sz="3200" b="1" dirty="0" smtClean="0">
                <a:ln/>
                <a:solidFill>
                  <a:schemeClr val="accent3"/>
                </a:solidFill>
              </a:rPr>
              <a:t> low </a:t>
            </a:r>
            <a:r>
              <a:rPr kumimoji="1" lang="en-US" altLang="ja-JP" sz="3200" b="1" dirty="0" err="1" smtClean="0">
                <a:ln/>
                <a:solidFill>
                  <a:schemeClr val="accent3"/>
                </a:solidFill>
              </a:rPr>
              <a:t>enrgy</a:t>
            </a:r>
            <a:endParaRPr kumimoji="1" lang="ja-JP" altLang="en-US" sz="32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7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175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175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17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31751" grpId="0" animBg="1"/>
      <p:bldP spid="31752" grpId="0" animBg="1"/>
      <p:bldP spid="317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ToF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dE</a:t>
            </a:r>
            <a:r>
              <a:rPr kumimoji="1" lang="en-US" altLang="ja-JP" dirty="0" smtClean="0"/>
              <a:t>/dx to distinguish </a:t>
            </a:r>
            <a:r>
              <a:rPr kumimoji="1" lang="en-US" altLang="ja-JP" dirty="0" smtClean="0">
                <a:latin typeface="Symbol" panose="05050102010706020507" pitchFamily="18" charset="2"/>
              </a:rPr>
              <a:t>p</a:t>
            </a:r>
            <a:r>
              <a:rPr kumimoji="1" lang="en-US" altLang="ja-JP" dirty="0" smtClean="0"/>
              <a:t>/K/p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 descr="Fig. 3. In ALICE different PID measurements can be combined to achieve better separation of particle species. Here, for a certain momentum window, the time-of-flight information from the TOF detector is combined with ionization measurements (dE/dx) in the TP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9505"/>
            <a:ext cx="666750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Velocity from Cherenkov radiation </a:t>
            </a:r>
            <a:endParaRPr kumimoji="1" lang="ja-JP" altLang="en-US" dirty="0"/>
          </a:p>
        </p:txBody>
      </p:sp>
      <p:pic>
        <p:nvPicPr>
          <p:cNvPr id="4" name="ARICH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1148549"/>
            <a:ext cx="6858457" cy="3858221"/>
          </a:xfrm>
        </p:spPr>
      </p:pic>
      <p:pic>
        <p:nvPicPr>
          <p:cNvPr id="5" name="Picture 6" descr="cerfig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3169109" cy="236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596983"/>
              </p:ext>
            </p:extLst>
          </p:nvPr>
        </p:nvGraphicFramePr>
        <p:xfrm>
          <a:off x="5508104" y="5335218"/>
          <a:ext cx="2376983" cy="1306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7" imgW="761669" imgH="418918" progId="Equation.DSMT4">
                  <p:embed/>
                </p:oleObj>
              </mc:Choice>
              <mc:Fallback>
                <p:oleObj name="Equation" r:id="rId7" imgW="761669" imgH="418918" progId="Equation.DSMT4">
                  <p:embed/>
                  <p:pic>
                    <p:nvPicPr>
                      <p:cNvPr id="409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5335218"/>
                        <a:ext cx="2376983" cy="1306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6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-22226"/>
            <a:ext cx="8229600" cy="1143001"/>
          </a:xfrm>
        </p:spPr>
        <p:txBody>
          <a:bodyPr/>
          <a:lstStyle/>
          <a:p>
            <a:pPr algn="r" eaLnBrk="1" hangingPunct="1"/>
            <a:r>
              <a:rPr lang="en-US" altLang="ja-JP" dirty="0" smtClean="0"/>
              <a:t> Photomultiplier          </a:t>
            </a:r>
            <a:endParaRPr lang="ja-JP" altLang="en-US" dirty="0" smtClean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590911" y="787356"/>
            <a:ext cx="35530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B0F0"/>
                </a:solidFill>
              </a:rPr>
              <a:t>Vacuum tube surviving even now</a:t>
            </a:r>
            <a:endParaRPr lang="ja-JP" altLang="en-US" dirty="0">
              <a:solidFill>
                <a:srgbClr val="00B0F0"/>
              </a:solidFill>
            </a:endParaRPr>
          </a:p>
        </p:txBody>
      </p:sp>
      <p:pic>
        <p:nvPicPr>
          <p:cNvPr id="12292" name="Picture 4" descr="photo_tub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" y="1125502"/>
            <a:ext cx="47625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095564" y="1224985"/>
            <a:ext cx="328166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Important notion</a:t>
            </a:r>
            <a:endParaRPr lang="ja-JP" alt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ja-JP" alt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dirty="0" smtClean="0"/>
              <a:t>Photoelectric effect</a:t>
            </a:r>
            <a:endParaRPr lang="ja-JP" alt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dirty="0" smtClean="0"/>
              <a:t>Quantum </a:t>
            </a:r>
            <a:r>
              <a:rPr lang="en-US" altLang="ja-JP" dirty="0" err="1" smtClean="0"/>
              <a:t>efficeincy</a:t>
            </a:r>
            <a:endParaRPr lang="ja-JP" alt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dirty="0" smtClean="0"/>
              <a:t>Poisson statistics</a:t>
            </a:r>
            <a:endParaRPr lang="en-US" altLang="ja-JP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dirty="0" err="1" smtClean="0"/>
              <a:t>Seconary</a:t>
            </a:r>
            <a:r>
              <a:rPr lang="en-US" altLang="ja-JP" dirty="0" smtClean="0"/>
              <a:t> electron</a:t>
            </a:r>
            <a:endParaRPr lang="en-US" altLang="ja-JP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ja-JP" dirty="0"/>
              <a:t>V</a:t>
            </a:r>
            <a:r>
              <a:rPr lang="en-US" altLang="ja-JP" dirty="0" smtClean="0"/>
              <a:t>ulnerable to magnetic field</a:t>
            </a:r>
            <a:endParaRPr lang="ja-JP" alt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13282" t="17344" r="10344" b="8829"/>
          <a:stretch>
            <a:fillRect/>
          </a:stretch>
        </p:blipFill>
        <p:spPr bwMode="auto">
          <a:xfrm>
            <a:off x="4139952" y="3645024"/>
            <a:ext cx="5040560" cy="273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139952" y="6488668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HPK  PMT Handbook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59632" y="1050854"/>
            <a:ext cx="8653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Photon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39752" y="1300118"/>
            <a:ext cx="27374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Phocathode</a:t>
            </a:r>
            <a:r>
              <a:rPr kumimoji="1" lang="en-US" altLang="ja-JP" dirty="0" smtClean="0"/>
              <a:t>                           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35897" y="2636912"/>
            <a:ext cx="1441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Dynode</a:t>
            </a:r>
            <a:r>
              <a:rPr kumimoji="1" lang="en-US" altLang="ja-JP" dirty="0" smtClean="0"/>
              <a:t>                          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03849" y="5733256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Anode</a:t>
            </a:r>
            <a:r>
              <a:rPr kumimoji="1" lang="en-US" altLang="ja-JP" dirty="0" smtClean="0"/>
              <a:t>                          </a:t>
            </a:r>
            <a:endParaRPr kumimoji="1" lang="ja-JP" altLang="en-US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64841" y="-27384"/>
            <a:ext cx="51956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High sensitivity </a:t>
            </a:r>
          </a:p>
          <a:p>
            <a:pPr eaLnBrk="1" hangingPunct="1"/>
            <a:r>
              <a:rPr lang="en-US" altLang="ja-JP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photon sensor Needed!     </a:t>
            </a:r>
            <a:endParaRPr lang="ja-JP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8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6263035" cy="469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395536" y="5229200"/>
            <a:ext cx="824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The first documented photomultiplier demonstration dates to the early </a:t>
            </a:r>
            <a:r>
              <a:rPr lang="en-US" altLang="ja-JP" dirty="0" smtClean="0">
                <a:solidFill>
                  <a:srgbClr val="FF0000"/>
                </a:solidFill>
              </a:rPr>
              <a:t>1934 </a:t>
            </a:r>
            <a:r>
              <a:rPr lang="en-US" altLang="ja-JP" dirty="0" smtClean="0"/>
              <a:t>accomplishments of an RCA group based in Harrison, NJ. Harley </a:t>
            </a:r>
            <a:r>
              <a:rPr lang="en-US" altLang="ja-JP" dirty="0" err="1" smtClean="0"/>
              <a:t>Iams</a:t>
            </a:r>
            <a:r>
              <a:rPr lang="en-US" altLang="ja-JP" dirty="0" smtClean="0"/>
              <a:t> and Bernard </a:t>
            </a:r>
            <a:r>
              <a:rPr lang="en-US" altLang="ja-JP" dirty="0" err="1" smtClean="0"/>
              <a:t>Salzberg</a:t>
            </a:r>
            <a:r>
              <a:rPr lang="en-US" altLang="ja-JP" dirty="0" smtClean="0"/>
              <a:t> were the first to integrate a photoelectric-effect cathode and single secondary emission amplification stage in a single vacuum</a:t>
            </a:r>
            <a:r>
              <a:rPr lang="ja-JP" altLang="en-US" dirty="0" smtClean="0"/>
              <a:t>　　（</a:t>
            </a:r>
            <a:r>
              <a:rPr lang="en-US" altLang="ja-JP" dirty="0" smtClean="0"/>
              <a:t>Wikipedia)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20272" y="4437112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PD15@INR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9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" y="0"/>
            <a:ext cx="4462463" cy="1143000"/>
          </a:xfrm>
          <a:solidFill>
            <a:srgbClr val="FF6600"/>
          </a:solidFill>
        </p:spPr>
        <p:txBody>
          <a:bodyPr>
            <a:normAutofit/>
          </a:bodyPr>
          <a:lstStyle/>
          <a:p>
            <a:r>
              <a:rPr lang="en-US" altLang="ja-JP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Hybrid detector</a:t>
            </a:r>
            <a:endParaRPr lang="en-US" altLang="ja-JP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787400" y="1143000"/>
            <a:ext cx="7502525" cy="50292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2678113" y="2227263"/>
            <a:ext cx="2897187" cy="27305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2698750" y="2316163"/>
            <a:ext cx="1588" cy="2516187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009650" y="1214438"/>
            <a:ext cx="19462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ＭＳ 明朝" pitchFamily="17" charset="-128"/>
                <a:cs typeface="+mn-cs"/>
              </a:rPr>
              <a:t>Photocathode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ＭＳ Ｐゴシック" charset="-128"/>
              <a:ea typeface="ＭＳ Ｐゴシック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1" i="1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ＭＳ 明朝" pitchFamily="17" charset="-128"/>
              <a:cs typeface="+mn-cs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603875" y="1603375"/>
            <a:ext cx="18843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ＭＳ 明朝" pitchFamily="17" charset="-128"/>
                <a:cs typeface="+mn-cs"/>
              </a:rPr>
              <a:t>Multi-pixel AD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2357438" y="2060575"/>
            <a:ext cx="320675" cy="3049588"/>
          </a:xfrm>
          <a:prstGeom prst="rect">
            <a:avLst/>
          </a:prstGeom>
          <a:solidFill>
            <a:srgbClr val="CCECFF">
              <a:alpha val="5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5" name="Freeform 9" descr="20%"/>
          <p:cNvSpPr>
            <a:spLocks/>
          </p:cNvSpPr>
          <p:nvPr/>
        </p:nvSpPr>
        <p:spPr bwMode="auto">
          <a:xfrm>
            <a:off x="2500313" y="2060575"/>
            <a:ext cx="3254375" cy="3049588"/>
          </a:xfrm>
          <a:custGeom>
            <a:avLst/>
            <a:gdLst>
              <a:gd name="T0" fmla="*/ 0 w 4662"/>
              <a:gd name="T1" fmla="*/ 0 h 4248"/>
              <a:gd name="T2" fmla="*/ 4662 w 4662"/>
              <a:gd name="T3" fmla="*/ 0 h 4248"/>
              <a:gd name="T4" fmla="*/ 4662 w 4662"/>
              <a:gd name="T5" fmla="*/ 4248 h 4248"/>
              <a:gd name="T6" fmla="*/ 0 w 4662"/>
              <a:gd name="T7" fmla="*/ 4248 h 4248"/>
              <a:gd name="T8" fmla="*/ 0 w 4662"/>
              <a:gd name="T9" fmla="*/ 4032 h 4248"/>
              <a:gd name="T10" fmla="*/ 4410 w 4662"/>
              <a:gd name="T11" fmla="*/ 4032 h 4248"/>
              <a:gd name="T12" fmla="*/ 4410 w 4662"/>
              <a:gd name="T13" fmla="*/ 216 h 4248"/>
              <a:gd name="T14" fmla="*/ 0 w 4662"/>
              <a:gd name="T15" fmla="*/ 216 h 4248"/>
              <a:gd name="T16" fmla="*/ 0 w 4662"/>
              <a:gd name="T17" fmla="*/ 0 h 4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62" h="4248">
                <a:moveTo>
                  <a:pt x="0" y="0"/>
                </a:moveTo>
                <a:lnTo>
                  <a:pt x="4662" y="0"/>
                </a:lnTo>
                <a:lnTo>
                  <a:pt x="4662" y="4248"/>
                </a:lnTo>
                <a:lnTo>
                  <a:pt x="0" y="4248"/>
                </a:lnTo>
                <a:lnTo>
                  <a:pt x="0" y="4032"/>
                </a:lnTo>
                <a:lnTo>
                  <a:pt x="4410" y="4032"/>
                </a:lnTo>
                <a:lnTo>
                  <a:pt x="4410" y="216"/>
                </a:lnTo>
                <a:lnTo>
                  <a:pt x="0" y="216"/>
                </a:lnTo>
                <a:lnTo>
                  <a:pt x="0" y="0"/>
                </a:lnTo>
                <a:close/>
              </a:path>
            </a:pathLst>
          </a:custGeom>
          <a:pattFill prst="pct20">
            <a:fgClr>
              <a:srgbClr val="000000"/>
            </a:fgClr>
            <a:bgClr>
              <a:srgbClr val="FFFFFF"/>
            </a:bgClr>
          </a:patt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6" name="Rectangle 10" descr="30%"/>
          <p:cNvSpPr>
            <a:spLocks noChangeArrowheads="1"/>
          </p:cNvSpPr>
          <p:nvPr/>
        </p:nvSpPr>
        <p:spPr bwMode="auto">
          <a:xfrm>
            <a:off x="3922713" y="2398713"/>
            <a:ext cx="1549400" cy="2378075"/>
          </a:xfrm>
          <a:prstGeom prst="rect">
            <a:avLst/>
          </a:prstGeom>
          <a:pattFill prst="pct30">
            <a:fgClr>
              <a:srgbClr val="000099"/>
            </a:fgClr>
            <a:bgClr>
              <a:srgbClr val="FFFF66"/>
            </a:bgClr>
          </a:patt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4992688" y="2517775"/>
            <a:ext cx="434975" cy="463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4992688" y="3048000"/>
            <a:ext cx="434975" cy="463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4992688" y="3548063"/>
            <a:ext cx="434975" cy="4651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5427663" y="2806700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2674938" y="4189413"/>
            <a:ext cx="1306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ＭＳ 明朝" pitchFamily="17" charset="-128"/>
                <a:cs typeface="+mn-cs"/>
              </a:rPr>
              <a:t>Proximity focus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ＭＳ Ｐゴシック" charset="-128"/>
                <a:ea typeface="ＭＳ Ｐゴシック" pitchFamily="50" charset="-128"/>
                <a:cs typeface="+mn-cs"/>
              </a:rPr>
              <a:t>(8kV)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3970338" y="5091113"/>
            <a:ext cx="21367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charset="-128"/>
                <a:ea typeface="ＭＳ 明朝" pitchFamily="17" charset="-128"/>
                <a:cs typeface="+mn-cs"/>
              </a:rPr>
              <a:t>AD voltage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明朝" pitchFamily="17" charset="-128"/>
                <a:cs typeface="+mn-cs"/>
              </a:rPr>
              <a:t>(-200 to -400 V)</a:t>
            </a:r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V="1">
            <a:off x="5303838" y="1851025"/>
            <a:ext cx="384175" cy="530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1847850" y="1765300"/>
            <a:ext cx="876300" cy="1073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50195" name="Group 19"/>
          <p:cNvGrpSpPr>
            <a:grpSpLocks/>
          </p:cNvGrpSpPr>
          <p:nvPr/>
        </p:nvGrpSpPr>
        <p:grpSpPr bwMode="auto">
          <a:xfrm>
            <a:off x="2322513" y="1676400"/>
            <a:ext cx="2000250" cy="2130425"/>
            <a:chOff x="1463" y="1056"/>
            <a:chExt cx="1260" cy="1342"/>
          </a:xfrm>
        </p:grpSpPr>
        <p:sp>
          <p:nvSpPr>
            <p:cNvPr id="50196" name="Text Box 20"/>
            <p:cNvSpPr txBox="1">
              <a:spLocks noChangeArrowheads="1"/>
            </p:cNvSpPr>
            <p:nvPr/>
          </p:nvSpPr>
          <p:spPr bwMode="auto">
            <a:xfrm>
              <a:off x="1463" y="1056"/>
              <a:ext cx="1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charset="-128"/>
                  <a:ea typeface="ＭＳ Ｐゴシック" pitchFamily="50" charset="-128"/>
                  <a:cs typeface="+mn-cs"/>
                </a:rPr>
                <a:t>EB gain (x1200)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charset="-128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>
              <a:off x="2112" y="1250"/>
              <a:ext cx="428" cy="7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0198" name="Group 22"/>
            <p:cNvGrpSpPr>
              <a:grpSpLocks/>
            </p:cNvGrpSpPr>
            <p:nvPr/>
          </p:nvGrpSpPr>
          <p:grpSpPr bwMode="auto">
            <a:xfrm>
              <a:off x="1673" y="1989"/>
              <a:ext cx="989" cy="409"/>
              <a:chOff x="1673" y="1989"/>
              <a:chExt cx="989" cy="409"/>
            </a:xfrm>
          </p:grpSpPr>
          <p:sp>
            <p:nvSpPr>
              <p:cNvPr id="50199" name="Text Box 23"/>
              <p:cNvSpPr txBox="1">
                <a:spLocks noChangeArrowheads="1"/>
              </p:cNvSpPr>
              <p:nvPr/>
            </p:nvSpPr>
            <p:spPr bwMode="auto">
              <a:xfrm>
                <a:off x="1673" y="2153"/>
                <a:ext cx="989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ＭＳ Ｐゴシック" charset="-128"/>
                    <a:ea typeface="ＭＳ 明朝" pitchFamily="17" charset="-128"/>
                    <a:cs typeface="+mn-cs"/>
                  </a:rPr>
                  <a:t>Acceleration</a:t>
                </a:r>
              </a:p>
            </p:txBody>
          </p:sp>
          <p:sp>
            <p:nvSpPr>
              <p:cNvPr id="50200" name="Line 24"/>
              <p:cNvSpPr>
                <a:spLocks noChangeShapeType="1"/>
              </p:cNvSpPr>
              <p:nvPr/>
            </p:nvSpPr>
            <p:spPr bwMode="auto">
              <a:xfrm>
                <a:off x="2206" y="2052"/>
                <a:ext cx="300" cy="1"/>
              </a:xfrm>
              <a:prstGeom prst="line">
                <a:avLst/>
              </a:prstGeom>
              <a:noFill/>
              <a:ln w="152400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01" name="Freeform 25"/>
              <p:cNvSpPr>
                <a:spLocks/>
              </p:cNvSpPr>
              <p:nvPr/>
            </p:nvSpPr>
            <p:spPr bwMode="auto">
              <a:xfrm>
                <a:off x="1850" y="1989"/>
                <a:ext cx="455" cy="138"/>
              </a:xfrm>
              <a:custGeom>
                <a:avLst/>
                <a:gdLst>
                  <a:gd name="T0" fmla="*/ 0 w 873"/>
                  <a:gd name="T1" fmla="*/ 147 h 304"/>
                  <a:gd name="T2" fmla="*/ 873 w 873"/>
                  <a:gd name="T3" fmla="*/ 0 h 304"/>
                  <a:gd name="T4" fmla="*/ 873 w 873"/>
                  <a:gd name="T5" fmla="*/ 304 h 304"/>
                  <a:gd name="T6" fmla="*/ 0 w 873"/>
                  <a:gd name="T7" fmla="*/ 147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3" h="304">
                    <a:moveTo>
                      <a:pt x="0" y="147"/>
                    </a:moveTo>
                    <a:lnTo>
                      <a:pt x="873" y="0"/>
                    </a:lnTo>
                    <a:lnTo>
                      <a:pt x="873" y="304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0202" name="Group 26"/>
              <p:cNvGrpSpPr>
                <a:grpSpLocks/>
              </p:cNvGrpSpPr>
              <p:nvPr/>
            </p:nvGrpSpPr>
            <p:grpSpPr bwMode="auto">
              <a:xfrm>
                <a:off x="2532" y="2012"/>
                <a:ext cx="107" cy="78"/>
                <a:chOff x="4409" y="5394"/>
                <a:chExt cx="244" cy="175"/>
              </a:xfrm>
            </p:grpSpPr>
            <p:sp>
              <p:nvSpPr>
                <p:cNvPr id="50203" name="Oval 27"/>
                <p:cNvSpPr>
                  <a:spLocks noChangeArrowheads="1"/>
                </p:cNvSpPr>
                <p:nvPr/>
              </p:nvSpPr>
              <p:spPr bwMode="auto">
                <a:xfrm flipH="1">
                  <a:off x="4409" y="5448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04" name="Oval 28"/>
                <p:cNvSpPr>
                  <a:spLocks noChangeArrowheads="1"/>
                </p:cNvSpPr>
                <p:nvPr/>
              </p:nvSpPr>
              <p:spPr bwMode="auto">
                <a:xfrm flipH="1">
                  <a:off x="4493" y="5394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05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4492" y="5487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06" name="Oval 30"/>
                <p:cNvSpPr>
                  <a:spLocks noChangeArrowheads="1"/>
                </p:cNvSpPr>
                <p:nvPr/>
              </p:nvSpPr>
              <p:spPr bwMode="auto">
                <a:xfrm flipH="1">
                  <a:off x="4577" y="5448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</p:grpSp>
      <p:grpSp>
        <p:nvGrpSpPr>
          <p:cNvPr id="50207" name="Group 31"/>
          <p:cNvGrpSpPr>
            <a:grpSpLocks/>
          </p:cNvGrpSpPr>
          <p:nvPr/>
        </p:nvGrpSpPr>
        <p:grpSpPr bwMode="auto">
          <a:xfrm>
            <a:off x="3527425" y="1436688"/>
            <a:ext cx="2149475" cy="2128837"/>
            <a:chOff x="2222" y="905"/>
            <a:chExt cx="1354" cy="1341"/>
          </a:xfrm>
        </p:grpSpPr>
        <p:sp>
          <p:nvSpPr>
            <p:cNvPr id="50208" name="Text Box 32"/>
            <p:cNvSpPr txBox="1">
              <a:spLocks noChangeArrowheads="1"/>
            </p:cNvSpPr>
            <p:nvPr/>
          </p:nvSpPr>
          <p:spPr bwMode="auto">
            <a:xfrm>
              <a:off x="2222" y="905"/>
              <a:ext cx="1354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charset="-128"/>
                  <a:ea typeface="ＭＳ Ｐゴシック" pitchFamily="50" charset="-128"/>
                  <a:cs typeface="+mn-cs"/>
                </a:rPr>
                <a:t>Avalanche gain (x40)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charset="-128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09" name="Line 33"/>
            <p:cNvSpPr>
              <a:spLocks noChangeShapeType="1"/>
            </p:cNvSpPr>
            <p:nvPr/>
          </p:nvSpPr>
          <p:spPr bwMode="auto">
            <a:xfrm>
              <a:off x="2746" y="1109"/>
              <a:ext cx="478" cy="8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10" name="Oval 34"/>
            <p:cNvSpPr>
              <a:spLocks noChangeArrowheads="1"/>
            </p:cNvSpPr>
            <p:nvPr/>
          </p:nvSpPr>
          <p:spPr bwMode="auto">
            <a:xfrm>
              <a:off x="3077" y="1888"/>
              <a:ext cx="420" cy="35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0211" name="Group 35"/>
            <p:cNvGrpSpPr>
              <a:grpSpLocks/>
            </p:cNvGrpSpPr>
            <p:nvPr/>
          </p:nvGrpSpPr>
          <p:grpSpPr bwMode="auto">
            <a:xfrm>
              <a:off x="2651" y="1919"/>
              <a:ext cx="768" cy="292"/>
              <a:chOff x="2651" y="1919"/>
              <a:chExt cx="768" cy="292"/>
            </a:xfrm>
          </p:grpSpPr>
          <p:sp>
            <p:nvSpPr>
              <p:cNvPr id="50212" name="Rectangle 36"/>
              <p:cNvSpPr>
                <a:spLocks noChangeArrowheads="1"/>
              </p:cNvSpPr>
              <p:nvPr/>
            </p:nvSpPr>
            <p:spPr bwMode="auto">
              <a:xfrm>
                <a:off x="3145" y="1919"/>
                <a:ext cx="274" cy="29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13" name="Line 37"/>
              <p:cNvSpPr>
                <a:spLocks noChangeShapeType="1"/>
              </p:cNvSpPr>
              <p:nvPr/>
            </p:nvSpPr>
            <p:spPr bwMode="auto">
              <a:xfrm>
                <a:off x="2651" y="2051"/>
                <a:ext cx="41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0214" name="Group 38"/>
              <p:cNvGrpSpPr>
                <a:grpSpLocks/>
              </p:cNvGrpSpPr>
              <p:nvPr/>
            </p:nvGrpSpPr>
            <p:grpSpPr bwMode="auto">
              <a:xfrm>
                <a:off x="3144" y="2015"/>
                <a:ext cx="106" cy="78"/>
                <a:chOff x="4409" y="5394"/>
                <a:chExt cx="244" cy="175"/>
              </a:xfrm>
            </p:grpSpPr>
            <p:sp>
              <p:nvSpPr>
                <p:cNvPr id="50215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4409" y="5448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16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4493" y="5394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17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4492" y="5487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18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4577" y="5448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0219" name="Group 43"/>
              <p:cNvGrpSpPr>
                <a:grpSpLocks/>
              </p:cNvGrpSpPr>
              <p:nvPr/>
            </p:nvGrpSpPr>
            <p:grpSpPr bwMode="auto">
              <a:xfrm>
                <a:off x="3224" y="2063"/>
                <a:ext cx="107" cy="78"/>
                <a:chOff x="4409" y="5394"/>
                <a:chExt cx="244" cy="175"/>
              </a:xfrm>
            </p:grpSpPr>
            <p:sp>
              <p:nvSpPr>
                <p:cNvPr id="50220" name="Oval 44"/>
                <p:cNvSpPr>
                  <a:spLocks noChangeArrowheads="1"/>
                </p:cNvSpPr>
                <p:nvPr/>
              </p:nvSpPr>
              <p:spPr bwMode="auto">
                <a:xfrm flipH="1">
                  <a:off x="4409" y="5448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21" name="Oval 45"/>
                <p:cNvSpPr>
                  <a:spLocks noChangeArrowheads="1"/>
                </p:cNvSpPr>
                <p:nvPr/>
              </p:nvSpPr>
              <p:spPr bwMode="auto">
                <a:xfrm flipH="1">
                  <a:off x="4493" y="5394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22" name="Oval 46"/>
                <p:cNvSpPr>
                  <a:spLocks noChangeArrowheads="1"/>
                </p:cNvSpPr>
                <p:nvPr/>
              </p:nvSpPr>
              <p:spPr bwMode="auto">
                <a:xfrm flipH="1">
                  <a:off x="4492" y="5487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23" name="Oval 47"/>
                <p:cNvSpPr>
                  <a:spLocks noChangeArrowheads="1"/>
                </p:cNvSpPr>
                <p:nvPr/>
              </p:nvSpPr>
              <p:spPr bwMode="auto">
                <a:xfrm flipH="1">
                  <a:off x="4577" y="5448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0224" name="Group 48"/>
              <p:cNvGrpSpPr>
                <a:grpSpLocks/>
              </p:cNvGrpSpPr>
              <p:nvPr/>
            </p:nvGrpSpPr>
            <p:grpSpPr bwMode="auto">
              <a:xfrm>
                <a:off x="3222" y="1975"/>
                <a:ext cx="107" cy="78"/>
                <a:chOff x="4409" y="5394"/>
                <a:chExt cx="244" cy="175"/>
              </a:xfrm>
            </p:grpSpPr>
            <p:sp>
              <p:nvSpPr>
                <p:cNvPr id="50225" name="Oval 49"/>
                <p:cNvSpPr>
                  <a:spLocks noChangeArrowheads="1"/>
                </p:cNvSpPr>
                <p:nvPr/>
              </p:nvSpPr>
              <p:spPr bwMode="auto">
                <a:xfrm flipH="1">
                  <a:off x="4409" y="5448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26" name="Oval 50"/>
                <p:cNvSpPr>
                  <a:spLocks noChangeArrowheads="1"/>
                </p:cNvSpPr>
                <p:nvPr/>
              </p:nvSpPr>
              <p:spPr bwMode="auto">
                <a:xfrm flipH="1">
                  <a:off x="4493" y="5394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27" name="Oval 51"/>
                <p:cNvSpPr>
                  <a:spLocks noChangeArrowheads="1"/>
                </p:cNvSpPr>
                <p:nvPr/>
              </p:nvSpPr>
              <p:spPr bwMode="auto">
                <a:xfrm flipH="1">
                  <a:off x="4492" y="5487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228" name="Oval 52"/>
                <p:cNvSpPr>
                  <a:spLocks noChangeArrowheads="1"/>
                </p:cNvSpPr>
                <p:nvPr/>
              </p:nvSpPr>
              <p:spPr bwMode="auto">
                <a:xfrm flipH="1">
                  <a:off x="4577" y="5448"/>
                  <a:ext cx="76" cy="8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50229" name="Oval 53"/>
              <p:cNvSpPr>
                <a:spLocks noChangeArrowheads="1"/>
              </p:cNvSpPr>
              <p:nvPr/>
            </p:nvSpPr>
            <p:spPr bwMode="auto">
              <a:xfrm flipH="1">
                <a:off x="3298" y="2038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30" name="Oval 54"/>
              <p:cNvSpPr>
                <a:spLocks noChangeArrowheads="1"/>
              </p:cNvSpPr>
              <p:nvPr/>
            </p:nvSpPr>
            <p:spPr bwMode="auto">
              <a:xfrm flipH="1">
                <a:off x="3332" y="2016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31" name="Oval 55"/>
              <p:cNvSpPr>
                <a:spLocks noChangeArrowheads="1"/>
              </p:cNvSpPr>
              <p:nvPr/>
            </p:nvSpPr>
            <p:spPr bwMode="auto">
              <a:xfrm flipH="1">
                <a:off x="3332" y="2054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32" name="Oval 56"/>
              <p:cNvSpPr>
                <a:spLocks noChangeArrowheads="1"/>
              </p:cNvSpPr>
              <p:nvPr/>
            </p:nvSpPr>
            <p:spPr bwMode="auto">
              <a:xfrm flipH="1">
                <a:off x="3298" y="2130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33" name="Oval 57"/>
              <p:cNvSpPr>
                <a:spLocks noChangeArrowheads="1"/>
              </p:cNvSpPr>
              <p:nvPr/>
            </p:nvSpPr>
            <p:spPr bwMode="auto">
              <a:xfrm flipH="1">
                <a:off x="3332" y="2109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34" name="Oval 58"/>
              <p:cNvSpPr>
                <a:spLocks noChangeArrowheads="1"/>
              </p:cNvSpPr>
              <p:nvPr/>
            </p:nvSpPr>
            <p:spPr bwMode="auto">
              <a:xfrm flipH="1">
                <a:off x="3332" y="2146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35" name="Oval 59"/>
              <p:cNvSpPr>
                <a:spLocks noChangeArrowheads="1"/>
              </p:cNvSpPr>
              <p:nvPr/>
            </p:nvSpPr>
            <p:spPr bwMode="auto">
              <a:xfrm flipH="1">
                <a:off x="3298" y="1951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36" name="Oval 60"/>
              <p:cNvSpPr>
                <a:spLocks noChangeArrowheads="1"/>
              </p:cNvSpPr>
              <p:nvPr/>
            </p:nvSpPr>
            <p:spPr bwMode="auto">
              <a:xfrm flipH="1">
                <a:off x="3332" y="1929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37" name="Oval 61"/>
              <p:cNvSpPr>
                <a:spLocks noChangeArrowheads="1"/>
              </p:cNvSpPr>
              <p:nvPr/>
            </p:nvSpPr>
            <p:spPr bwMode="auto">
              <a:xfrm flipH="1">
                <a:off x="3332" y="1966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grpSp>
        <p:nvGrpSpPr>
          <p:cNvPr id="50238" name="Group 62"/>
          <p:cNvGrpSpPr>
            <a:grpSpLocks/>
          </p:cNvGrpSpPr>
          <p:nvPr/>
        </p:nvGrpSpPr>
        <p:grpSpPr bwMode="auto">
          <a:xfrm>
            <a:off x="1155700" y="2505075"/>
            <a:ext cx="1692275" cy="1225550"/>
            <a:chOff x="728" y="1578"/>
            <a:chExt cx="1066" cy="772"/>
          </a:xfrm>
        </p:grpSpPr>
        <p:sp>
          <p:nvSpPr>
            <p:cNvPr id="50239" name="Oval 63"/>
            <p:cNvSpPr>
              <a:spLocks noChangeArrowheads="1"/>
            </p:cNvSpPr>
            <p:nvPr/>
          </p:nvSpPr>
          <p:spPr bwMode="auto">
            <a:xfrm flipH="1">
              <a:off x="1743" y="2031"/>
              <a:ext cx="51" cy="5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0240" name="Group 64"/>
            <p:cNvGrpSpPr>
              <a:grpSpLocks/>
            </p:cNvGrpSpPr>
            <p:nvPr/>
          </p:nvGrpSpPr>
          <p:grpSpPr bwMode="auto">
            <a:xfrm>
              <a:off x="822" y="2040"/>
              <a:ext cx="845" cy="310"/>
              <a:chOff x="822" y="2040"/>
              <a:chExt cx="845" cy="310"/>
            </a:xfrm>
          </p:grpSpPr>
          <p:sp>
            <p:nvSpPr>
              <p:cNvPr id="50241" name="Line 65"/>
              <p:cNvSpPr>
                <a:spLocks noChangeShapeType="1"/>
              </p:cNvSpPr>
              <p:nvPr/>
            </p:nvSpPr>
            <p:spPr bwMode="auto">
              <a:xfrm flipV="1">
                <a:off x="974" y="2040"/>
                <a:ext cx="693" cy="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242" name="Text Box 66"/>
              <p:cNvSpPr txBox="1">
                <a:spLocks noChangeArrowheads="1"/>
              </p:cNvSpPr>
              <p:nvPr/>
            </p:nvSpPr>
            <p:spPr bwMode="auto">
              <a:xfrm>
                <a:off x="822" y="2105"/>
                <a:ext cx="763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ＭＳ Ｐゴシック" charset="-128"/>
                    <a:ea typeface="ＭＳ 明朝" pitchFamily="17" charset="-128"/>
                    <a:cs typeface="+mn-cs"/>
                  </a:rPr>
                  <a:t>Photon</a:t>
                </a:r>
              </a:p>
            </p:txBody>
          </p:sp>
        </p:grpSp>
        <p:sp>
          <p:nvSpPr>
            <p:cNvPr id="50243" name="Text Box 67"/>
            <p:cNvSpPr txBox="1">
              <a:spLocks noChangeArrowheads="1"/>
            </p:cNvSpPr>
            <p:nvPr/>
          </p:nvSpPr>
          <p:spPr bwMode="auto">
            <a:xfrm>
              <a:off x="728" y="1578"/>
              <a:ext cx="71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charset="-128"/>
                  <a:ea typeface="ＭＳ 明朝" pitchFamily="17" charset="-128"/>
                  <a:cs typeface="+mn-cs"/>
                </a:rPr>
                <a:t>Electron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明朝" pitchFamily="17" charset="-128"/>
                <a:cs typeface="+mn-cs"/>
              </a:endParaRPr>
            </a:p>
          </p:txBody>
        </p:sp>
        <p:sp>
          <p:nvSpPr>
            <p:cNvPr id="50244" name="Line 68"/>
            <p:cNvSpPr>
              <a:spLocks noChangeShapeType="1"/>
            </p:cNvSpPr>
            <p:nvPr/>
          </p:nvSpPr>
          <p:spPr bwMode="auto">
            <a:xfrm flipH="1" flipV="1">
              <a:off x="1339" y="1731"/>
              <a:ext cx="441" cy="3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50245" name="Line 69"/>
          <p:cNvSpPr>
            <a:spLocks noChangeShapeType="1"/>
          </p:cNvSpPr>
          <p:nvPr/>
        </p:nvSpPr>
        <p:spPr bwMode="auto">
          <a:xfrm flipV="1">
            <a:off x="5440363" y="3289300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246" name="Line 70"/>
          <p:cNvSpPr>
            <a:spLocks noChangeShapeType="1"/>
          </p:cNvSpPr>
          <p:nvPr/>
        </p:nvSpPr>
        <p:spPr bwMode="auto">
          <a:xfrm flipV="1">
            <a:off x="5427663" y="3784600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247" name="Line 71"/>
          <p:cNvSpPr>
            <a:spLocks noChangeShapeType="1"/>
          </p:cNvSpPr>
          <p:nvPr/>
        </p:nvSpPr>
        <p:spPr bwMode="auto">
          <a:xfrm flipV="1">
            <a:off x="5440363" y="4279900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50248" name="Group 72"/>
          <p:cNvGrpSpPr>
            <a:grpSpLocks/>
          </p:cNvGrpSpPr>
          <p:nvPr/>
        </p:nvGrpSpPr>
        <p:grpSpPr bwMode="auto">
          <a:xfrm>
            <a:off x="6321425" y="2760663"/>
            <a:ext cx="1600200" cy="1339850"/>
            <a:chOff x="3982" y="1739"/>
            <a:chExt cx="1008" cy="844"/>
          </a:xfrm>
        </p:grpSpPr>
        <p:sp>
          <p:nvSpPr>
            <p:cNvPr id="50249" name="Line 73"/>
            <p:cNvSpPr>
              <a:spLocks noChangeShapeType="1"/>
            </p:cNvSpPr>
            <p:nvPr/>
          </p:nvSpPr>
          <p:spPr bwMode="auto">
            <a:xfrm>
              <a:off x="3982" y="2076"/>
              <a:ext cx="33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50" name="Text Box 74"/>
            <p:cNvSpPr txBox="1">
              <a:spLocks noChangeArrowheads="1"/>
            </p:cNvSpPr>
            <p:nvPr/>
          </p:nvSpPr>
          <p:spPr bwMode="auto">
            <a:xfrm>
              <a:off x="4050" y="1739"/>
              <a:ext cx="76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charset="-128"/>
                  <a:ea typeface="ＭＳ 明朝" pitchFamily="17" charset="-128"/>
                  <a:cs typeface="+mn-cs"/>
                </a:rPr>
                <a:t>Output</a:t>
              </a:r>
            </a:p>
          </p:txBody>
        </p:sp>
        <p:sp>
          <p:nvSpPr>
            <p:cNvPr id="50251" name="Text Box 75"/>
            <p:cNvSpPr txBox="1">
              <a:spLocks noChangeArrowheads="1"/>
            </p:cNvSpPr>
            <p:nvPr/>
          </p:nvSpPr>
          <p:spPr bwMode="auto">
            <a:xfrm>
              <a:off x="4016" y="2208"/>
              <a:ext cx="974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ＭＳ 明朝" pitchFamily="17" charset="-128"/>
                  <a:cs typeface="+mn-cs"/>
                </a:rPr>
                <a:t>Total gain:  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ＭＳ 明朝" pitchFamily="17" charset="-128"/>
                  <a:cs typeface="+mn-cs"/>
                </a:rPr>
                <a:t>         5x10</a:t>
              </a:r>
              <a:r>
                <a:rPr kumimoji="0" lang="en-US" altLang="ja-JP" sz="18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ＭＳ 明朝" pitchFamily="17" charset="-128"/>
                  <a:cs typeface="+mn-cs"/>
                </a:rPr>
                <a:t>4</a:t>
              </a:r>
            </a:p>
          </p:txBody>
        </p:sp>
      </p:grpSp>
      <p:sp>
        <p:nvSpPr>
          <p:cNvPr id="50252" name="Line 76"/>
          <p:cNvSpPr>
            <a:spLocks noChangeShapeType="1"/>
          </p:cNvSpPr>
          <p:nvPr/>
        </p:nvSpPr>
        <p:spPr bwMode="auto">
          <a:xfrm>
            <a:off x="2716213" y="4094163"/>
            <a:ext cx="1236662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253" name="Text Box 77"/>
          <p:cNvSpPr txBox="1">
            <a:spLocks noChangeArrowheads="1"/>
          </p:cNvSpPr>
          <p:nvPr/>
        </p:nvSpPr>
        <p:spPr bwMode="auto">
          <a:xfrm>
            <a:off x="4570413" y="0"/>
            <a:ext cx="45735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HPD with Multi-pixel Avalanche Diode (AD-HPD)</a:t>
            </a:r>
          </a:p>
        </p:txBody>
      </p:sp>
      <p:sp>
        <p:nvSpPr>
          <p:cNvPr id="50254" name="Rectangle 78"/>
          <p:cNvSpPr>
            <a:spLocks noChangeArrowheads="1"/>
          </p:cNvSpPr>
          <p:nvPr/>
        </p:nvSpPr>
        <p:spPr bwMode="auto">
          <a:xfrm>
            <a:off x="4992688" y="4076700"/>
            <a:ext cx="434975" cy="463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7215"/>
            <a:ext cx="8610600" cy="1143000"/>
          </a:xfrm>
          <a:ln/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Timing </a:t>
            </a:r>
            <a:r>
              <a:rPr lang="en-US" altLang="ja-JP" dirty="0" smtClean="0">
                <a:solidFill>
                  <a:schemeClr val="tx1"/>
                </a:solidFill>
              </a:rPr>
              <a:t>Resolution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for </a:t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smtClean="0">
                <a:solidFill>
                  <a:schemeClr val="tx1"/>
                </a:solidFill>
              </a:rPr>
              <a:t>small HPD</a:t>
            </a:r>
            <a:endParaRPr lang="en-US" altLang="ja-JP" dirty="0">
              <a:solidFill>
                <a:schemeClr val="tx1"/>
              </a:solidFill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387475"/>
            <a:ext cx="869156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1140" name="Group 4"/>
          <p:cNvGraphicFramePr>
            <a:graphicFrameLocks noGrp="1"/>
          </p:cNvGraphicFramePr>
          <p:nvPr/>
        </p:nvGraphicFramePr>
        <p:xfrm>
          <a:off x="5649913" y="1525588"/>
          <a:ext cx="3216275" cy="1703388"/>
        </p:xfrm>
        <a:graphic>
          <a:graphicData uri="http://schemas.openxmlformats.org/drawingml/2006/table">
            <a:tbl>
              <a:tblPr/>
              <a:tblGrid>
                <a:gridCol w="136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kumimoji="1" sz="26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kumimoji="1" sz="20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kumimoji="1" sz="26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kumimoji="1" sz="20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Resolution (</a:t>
                      </a: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σ)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kumimoji="1" sz="26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kumimoji="1" sz="20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f</a:t>
                      </a: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 mm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kumimoji="1" sz="26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kumimoji="1" sz="20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 ps</a:t>
                      </a:r>
                      <a:endParaRPr kumimoji="1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kumimoji="1" sz="26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kumimoji="1" sz="20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f</a:t>
                      </a: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 mm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defRPr kumimoji="1" sz="26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kumimoji="1" sz="24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kumimoji="1" sz="2000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2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 ps</a:t>
                      </a:r>
                      <a:endParaRPr kumimoji="1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1154" name="Text Box 18"/>
          <p:cNvSpPr txBox="1">
            <a:spLocks noChangeArrowheads="1"/>
          </p:cNvSpPr>
          <p:nvPr/>
        </p:nvSpPr>
        <p:spPr bwMode="auto">
          <a:xfrm>
            <a:off x="5778500" y="3276600"/>
            <a:ext cx="3200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including jitter of electronics</a:t>
            </a:r>
          </a:p>
        </p:txBody>
      </p:sp>
    </p:spTree>
    <p:extLst>
      <p:ext uri="{BB962C8B-B14F-4D97-AF65-F5344CB8AC3E}">
        <p14:creationId xmlns:p14="http://schemas.microsoft.com/office/powerpoint/2010/main" val="33188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HAPD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Belle II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384816" y="1304376"/>
            <a:ext cx="4907264" cy="11885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~5mm pixel 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size. Large coverage.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Immune to 1.5T magnetic field.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Radiation 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tolerance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neutron, gamma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1908" y="836712"/>
            <a:ext cx="2060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Photo-detector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338396" y="2666437"/>
            <a:ext cx="219468" cy="144016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6733" y="2556918"/>
            <a:ext cx="4599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HAPD (Hybrid Avalanche Photo-Detector)</a:t>
            </a:r>
            <a:endParaRPr kumimoji="0" lang="en-GB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t="4846" r="10013" b="161"/>
          <a:stretch/>
        </p:blipFill>
        <p:spPr>
          <a:xfrm>
            <a:off x="5403315" y="966830"/>
            <a:ext cx="1806763" cy="1821340"/>
          </a:xfrm>
          <a:prstGeom prst="rect">
            <a:avLst/>
          </a:prstGeom>
        </p:spPr>
      </p:pic>
      <p:sp>
        <p:nvSpPr>
          <p:cNvPr id="65" name="Text Box 59"/>
          <p:cNvSpPr txBox="1">
            <a:spLocks noChangeArrowheads="1"/>
          </p:cNvSpPr>
          <p:nvPr/>
        </p:nvSpPr>
        <p:spPr bwMode="auto">
          <a:xfrm>
            <a:off x="4475698" y="3052859"/>
            <a:ext cx="466830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Developed with Hamamatsu Photonics.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144 channels (36-ch APD chip×4).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Gain ≥45000.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Peak QE ~28%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Size 73mm×73mm.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Effective area </a:t>
            </a:r>
            <a:r>
              <a:rPr kumimoji="1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63mm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ndard Symbols L"/>
                <a:ea typeface="Standard Symbols L"/>
                <a:cs typeface="Standard Symbols L"/>
              </a:rPr>
              <a:t>×</a:t>
            </a:r>
            <a:r>
              <a:rPr kumimoji="1" lang="en-GB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63mm (65%).</a:t>
            </a:r>
            <a:endParaRPr kumimoji="0" lang="en-GB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500" y="913015"/>
            <a:ext cx="130126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84" y="2388121"/>
            <a:ext cx="1322902" cy="35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641855" y="5510684"/>
            <a:ext cx="2139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Total 420 HAPDs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6" y="3310966"/>
            <a:ext cx="3817014" cy="34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6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A-RICH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600200"/>
            <a:ext cx="8691711" cy="4637112"/>
          </a:xfrm>
          <a:prstGeom prst="rect">
            <a:avLst/>
          </a:prstGeom>
        </p:spPr>
      </p:pic>
      <p:pic>
        <p:nvPicPr>
          <p:cNvPr id="5" name="Picture 7" descr="acc_radi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770" y="3284984"/>
            <a:ext cx="4248150" cy="33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31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Cloud chamber animation</a:t>
            </a:r>
            <a:endParaRPr lang="ja-JP" altLang="en-US" smtClean="0"/>
          </a:p>
        </p:txBody>
      </p:sp>
      <p:pic>
        <p:nvPicPr>
          <p:cNvPr id="6" name="beta_kiri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2397319"/>
            <a:ext cx="4038600" cy="3028950"/>
          </a:xfrm>
        </p:spPr>
      </p:pic>
      <p:pic>
        <p:nvPicPr>
          <p:cNvPr id="3" name="beta_kir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397319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40558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0" y="1567959"/>
            <a:ext cx="3178696" cy="49184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567959"/>
            <a:ext cx="3888432" cy="48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76212"/>
            <a:ext cx="83058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1214"/>
            <a:ext cx="8675582" cy="648072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40152" y="6479855"/>
            <a:ext cx="171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PD18  Matsuoka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85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6697663"/>
            <a:ext cx="1033463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5575" y="6134100"/>
            <a:ext cx="8916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GB" altLang="ja-JP" sz="1600">
                <a:solidFill>
                  <a:schemeClr val="hlink"/>
                </a:solidFill>
              </a:rPr>
              <a:t>Bialkali:</a:t>
            </a:r>
            <a:r>
              <a:rPr kumimoji="0" lang="en-GB" altLang="ja-JP" sz="1600">
                <a:solidFill>
                  <a:srgbClr val="0000FF"/>
                </a:solidFill>
              </a:rPr>
              <a:t> </a:t>
            </a:r>
            <a:r>
              <a:rPr kumimoji="0" lang="en-GB" altLang="ja-JP" sz="1600">
                <a:solidFill>
                  <a:schemeClr val="accent2"/>
                </a:solidFill>
              </a:rPr>
              <a:t>SbKCs, SbRbCs</a:t>
            </a:r>
            <a:r>
              <a:rPr kumimoji="0" lang="en-GB" altLang="ja-JP" sz="1600">
                <a:solidFill>
                  <a:srgbClr val="0000FF"/>
                </a:solidFill>
              </a:rPr>
              <a:t>  </a:t>
            </a:r>
            <a:r>
              <a:rPr kumimoji="0" lang="en-GB" altLang="ja-JP" sz="1600">
                <a:solidFill>
                  <a:schemeClr val="hlink"/>
                </a:solidFill>
              </a:rPr>
              <a:t>Multialkali:</a:t>
            </a:r>
            <a:r>
              <a:rPr kumimoji="0" lang="en-GB" altLang="ja-JP" sz="1600">
                <a:solidFill>
                  <a:srgbClr val="0000FF"/>
                </a:solidFill>
              </a:rPr>
              <a:t> </a:t>
            </a:r>
            <a:r>
              <a:rPr kumimoji="0" lang="en-GB" altLang="ja-JP" sz="1600">
                <a:solidFill>
                  <a:schemeClr val="accent2"/>
                </a:solidFill>
              </a:rPr>
              <a:t>SbNa</a:t>
            </a:r>
            <a:r>
              <a:rPr kumimoji="0" lang="en-GB" altLang="ja-JP" sz="1600" baseline="-25000">
                <a:solidFill>
                  <a:schemeClr val="accent2"/>
                </a:solidFill>
              </a:rPr>
              <a:t>2</a:t>
            </a:r>
            <a:r>
              <a:rPr kumimoji="0" lang="en-GB" altLang="ja-JP" sz="1600">
                <a:solidFill>
                  <a:schemeClr val="accent2"/>
                </a:solidFill>
              </a:rPr>
              <a:t>KCs (alkali metals have low work function)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36538" y="115888"/>
            <a:ext cx="5313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kumimoji="0" lang="en-GB" altLang="ja-JP" dirty="0">
                <a:solidFill>
                  <a:schemeClr val="accent2"/>
                </a:solidFill>
                <a:latin typeface="Comic Sans MS" pitchFamily="66" charset="0"/>
              </a:rPr>
              <a:t>QE’s of typical photo-cathodes</a:t>
            </a:r>
          </a:p>
        </p:txBody>
      </p:sp>
      <p:sp>
        <p:nvSpPr>
          <p:cNvPr id="13318" name="Text Box 20"/>
          <p:cNvSpPr txBox="1">
            <a:spLocks noChangeArrowheads="1"/>
          </p:cNvSpPr>
          <p:nvPr/>
        </p:nvSpPr>
        <p:spPr bwMode="auto">
          <a:xfrm>
            <a:off x="22225" y="6543675"/>
            <a:ext cx="2576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GB" altLang="ja-JP" sz="1200">
                <a:latin typeface="Times New Roman" pitchFamily="18" charset="0"/>
              </a:rPr>
              <a:t>from T. Gys, Academic Training, 2005</a:t>
            </a:r>
          </a:p>
        </p:txBody>
      </p:sp>
      <p:pic>
        <p:nvPicPr>
          <p:cNvPr id="2054" name="Picture 6" descr="Figure 2: Quantum efficiency versus wavelength of various photocathod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836712"/>
            <a:ext cx="8243905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97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752"/>
            <a:ext cx="7484488" cy="5590964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Lesson from HK PMT development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87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Solid state </a:t>
            </a:r>
            <a:r>
              <a:rPr lang="en-US" altLang="ja-JP" dirty="0" err="1" smtClean="0"/>
              <a:t>photosensors</a:t>
            </a:r>
            <a:r>
              <a:rPr lang="en-US" altLang="ja-JP" dirty="0"/>
              <a:t>: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Photodiode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6146" name="Picture 2" descr="http://www.hygiena.net/images/photodio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628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i PINフォトダイオー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4" y="4385717"/>
            <a:ext cx="2339371" cy="23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jp.hamamatsu.com/resources/products/ssd/image/KPINB0265EB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46" y="2703777"/>
            <a:ext cx="4170040" cy="417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572000" y="1594898"/>
            <a:ext cx="3466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Inner Photoelectric effect, high QE.</a:t>
            </a:r>
          </a:p>
          <a:p>
            <a:r>
              <a:rPr kumimoji="1" lang="en-US" altLang="ja-JP" dirty="0" smtClean="0"/>
              <a:t>Immune to magnetic field</a:t>
            </a:r>
          </a:p>
          <a:p>
            <a:r>
              <a:rPr lang="en-US" altLang="ja-JP" dirty="0" smtClean="0"/>
              <a:t>Very compact in general</a:t>
            </a:r>
          </a:p>
          <a:p>
            <a:r>
              <a:rPr kumimoji="1" lang="en-US" altLang="ja-JP" dirty="0" smtClean="0"/>
              <a:t>Sensitivity not close to 1pe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67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26919" r="21011" b="12084"/>
          <a:stretch/>
        </p:blipFill>
        <p:spPr bwMode="auto">
          <a:xfrm>
            <a:off x="581241" y="836712"/>
            <a:ext cx="463883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190500"/>
            <a:ext cx="7962900" cy="1527175"/>
          </a:xfrm>
        </p:spPr>
        <p:txBody>
          <a:bodyPr/>
          <a:lstStyle/>
          <a:p>
            <a:r>
              <a:rPr lang="en-GB" altLang="ja-JP" sz="3600" dirty="0" smtClean="0">
                <a:solidFill>
                  <a:schemeClr val="tx1"/>
                </a:solidFill>
              </a:rPr>
              <a:t>Avalanche Photodiode,</a:t>
            </a:r>
            <a:br>
              <a:rPr lang="en-GB" altLang="ja-JP" sz="3600" dirty="0" smtClean="0">
                <a:solidFill>
                  <a:schemeClr val="tx1"/>
                </a:solidFill>
              </a:rPr>
            </a:br>
            <a:r>
              <a:rPr lang="en-GB" altLang="ja-JP" sz="3600" dirty="0" smtClean="0">
                <a:solidFill>
                  <a:schemeClr val="tx1"/>
                </a:solidFill>
              </a:rPr>
              <a:t>APD (</a:t>
            </a:r>
            <a:r>
              <a:rPr lang="en-GB" altLang="ja-JP" sz="3600" dirty="0">
                <a:solidFill>
                  <a:schemeClr val="tx1"/>
                </a:solidFill>
              </a:rPr>
              <a:t>CMS version)</a:t>
            </a:r>
            <a:endParaRPr lang="en-US" altLang="ja-JP" sz="3600" dirty="0">
              <a:solidFill>
                <a:schemeClr val="tx1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245100" y="1663700"/>
            <a:ext cx="3670300" cy="4673600"/>
          </a:xfrm>
        </p:spPr>
        <p:txBody>
          <a:bodyPr/>
          <a:lstStyle/>
          <a:p>
            <a: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kumimoji="0" lang="en-US" altLang="ja-JP" sz="2000" dirty="0">
                <a:solidFill>
                  <a:schemeClr val="tx1"/>
                </a:solidFill>
              </a:rPr>
              <a:t>Photo-conversion electrons from the thin p-layer(</a:t>
            </a:r>
            <a:r>
              <a:rPr kumimoji="0" lang="en-US" altLang="ja-JP" sz="2400" dirty="0" err="1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d</a:t>
            </a:r>
            <a:r>
              <a:rPr kumimoji="0" lang="en-US" altLang="ja-JP" sz="2900" baseline="-25000" dirty="0" err="1">
                <a:solidFill>
                  <a:schemeClr val="tx1"/>
                </a:solidFill>
                <a:sym typeface="Symbol" pitchFamily="18" charset="2"/>
              </a:rPr>
              <a:t>eff</a:t>
            </a:r>
            <a:r>
              <a:rPr kumimoji="0" lang="en-US" altLang="ja-JP" sz="2000" dirty="0">
                <a:solidFill>
                  <a:schemeClr val="tx1"/>
                </a:solidFill>
                <a:sym typeface="Symbol" pitchFamily="18" charset="2"/>
              </a:rPr>
              <a:t> ~ 6 m</a:t>
            </a:r>
            <a:r>
              <a:rPr kumimoji="0" lang="en-US" altLang="ja-JP" sz="2000" dirty="0">
                <a:solidFill>
                  <a:schemeClr val="tx1"/>
                </a:solidFill>
              </a:rPr>
              <a:t>) induce avalanche</a:t>
            </a:r>
            <a:r>
              <a:rPr kumimoji="0" lang="de-CH" altLang="ja-JP" sz="2000" dirty="0">
                <a:solidFill>
                  <a:schemeClr val="tx1"/>
                </a:solidFill>
              </a:rPr>
              <a:t> </a:t>
            </a:r>
            <a:r>
              <a:rPr kumimoji="0" lang="en-US" altLang="ja-JP" sz="2000" dirty="0">
                <a:solidFill>
                  <a:schemeClr val="tx1"/>
                </a:solidFill>
              </a:rPr>
              <a:t>amplification at the p-n junction</a:t>
            </a:r>
            <a:r>
              <a:rPr kumimoji="0" lang="de-CH" altLang="ja-JP" sz="2000" dirty="0" smtClean="0">
                <a:solidFill>
                  <a:schemeClr val="tx1"/>
                </a:solidFill>
              </a:rPr>
              <a:t>.</a:t>
            </a:r>
          </a:p>
          <a:p>
            <a:pPr marL="0" indent="0"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None/>
            </a:pPr>
            <a:r>
              <a:rPr kumimoji="0" lang="ja-JP" altLang="en-US" sz="2000" dirty="0"/>
              <a:t>　</a:t>
            </a:r>
            <a:r>
              <a:rPr kumimoji="0" lang="ja-JP" altLang="en-US" sz="2000" dirty="0" smtClean="0"/>
              <a:t> 　　</a:t>
            </a:r>
            <a:r>
              <a:rPr kumimoji="0" lang="en-US" altLang="ja-JP" sz="2000" dirty="0" smtClean="0">
                <a:sym typeface="Wingdings" panose="05000000000000000000" pitchFamily="2" charset="2"/>
              </a:rPr>
              <a:t>Impact ionization</a:t>
            </a:r>
          </a:p>
          <a:p>
            <a:pPr marL="0" indent="0"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None/>
            </a:pPr>
            <a:endParaRPr kumimoji="0" lang="en-US" altLang="ja-JP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buSzTx/>
              <a:buFont typeface="Wingdings" pitchFamily="2" charset="2"/>
              <a:buChar char="Ø"/>
            </a:pPr>
            <a:r>
              <a:rPr kumimoji="0" lang="en-US" altLang="ja-JP" sz="2000" dirty="0">
                <a:solidFill>
                  <a:schemeClr val="tx1"/>
                </a:solidFill>
              </a:rPr>
              <a:t>Electrons created by  </a:t>
            </a:r>
            <a:r>
              <a:rPr kumimoji="0" lang="en-US" altLang="ja-JP" sz="2000" dirty="0" err="1">
                <a:solidFill>
                  <a:schemeClr val="tx1"/>
                </a:solidFill>
              </a:rPr>
              <a:t>ionising</a:t>
            </a:r>
            <a:r>
              <a:rPr kumimoji="0" lang="en-US" altLang="ja-JP" sz="2000" dirty="0">
                <a:solidFill>
                  <a:schemeClr val="tx1"/>
                </a:solidFill>
              </a:rPr>
              <a:t> </a:t>
            </a:r>
            <a:r>
              <a:rPr kumimoji="0" lang="de-CH" altLang="ja-JP" sz="2000" dirty="0">
                <a:solidFill>
                  <a:schemeClr val="tx1"/>
                </a:solidFill>
              </a:rPr>
              <a:t>p</a:t>
            </a:r>
            <a:r>
              <a:rPr kumimoji="0" lang="en-US" altLang="ja-JP" sz="2000" dirty="0">
                <a:solidFill>
                  <a:schemeClr val="tx1"/>
                </a:solidFill>
              </a:rPr>
              <a:t>articles traversing the bulk are not </a:t>
            </a:r>
            <a:r>
              <a:rPr kumimoji="0" lang="de-CH" altLang="ja-JP" sz="2000" dirty="0">
                <a:solidFill>
                  <a:schemeClr val="tx1"/>
                </a:solidFill>
              </a:rPr>
              <a:t>a</a:t>
            </a:r>
            <a:r>
              <a:rPr kumimoji="0" lang="en-US" altLang="ja-JP" sz="2000" dirty="0" err="1">
                <a:solidFill>
                  <a:schemeClr val="tx1"/>
                </a:solidFill>
              </a:rPr>
              <a:t>mplified</a:t>
            </a:r>
            <a:r>
              <a:rPr kumimoji="0" lang="de-CH" altLang="ja-JP" sz="20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10000"/>
              </a:lnSpc>
              <a:buSzTx/>
              <a:buFont typeface="Wingdings" pitchFamily="2" charset="2"/>
              <a:buChar char="Ø"/>
            </a:pPr>
            <a:endParaRPr kumimoji="0" lang="en-US" altLang="ja-JP" sz="2000" dirty="0">
              <a:solidFill>
                <a:schemeClr val="tx1"/>
              </a:solidFill>
              <a:sym typeface="Symbol" pitchFamily="18" charset="2"/>
            </a:endParaRPr>
          </a:p>
        </p:txBody>
      </p:sp>
      <p:pic>
        <p:nvPicPr>
          <p:cNvPr id="6" name="Picture 2" descr="http://cmsinfo.web.cern.ch/cmsinfo/Resources/Website/Media/Images/Gallery/ECAL/EB/HighRes/oreach-2001-001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65104"/>
            <a:ext cx="3297796" cy="247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24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Geiger mode APD </a:t>
            </a:r>
            <a:r>
              <a:rPr lang="en-US" altLang="ja-JP" dirty="0" err="1"/>
              <a:t>multipixel</a:t>
            </a:r>
            <a:r>
              <a:rPr lang="en-US" altLang="ja-JP" dirty="0"/>
              <a:t> array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666" y="1742955"/>
            <a:ext cx="8634714" cy="4419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600" dirty="0" smtClean="0"/>
              <a:t>Originally invented and developed by Russian researchers</a:t>
            </a:r>
            <a:r>
              <a:rPr lang="en-US" altLang="ja-JP" sz="2600" dirty="0"/>
              <a:t>, </a:t>
            </a:r>
            <a:r>
              <a:rPr lang="en-US" altLang="ja-JP" sz="2600" dirty="0" smtClean="0"/>
              <a:t>Solid State Photodetectors </a:t>
            </a:r>
            <a:r>
              <a:rPr lang="en-US" altLang="ja-JP" sz="2600" dirty="0"/>
              <a:t>group led by Dr. V. </a:t>
            </a:r>
            <a:r>
              <a:rPr lang="en-US" altLang="ja-JP" sz="2600" dirty="0" err="1" smtClean="0"/>
              <a:t>Shubin</a:t>
            </a:r>
            <a:r>
              <a:rPr lang="en-US" altLang="ja-JP" sz="2600" dirty="0"/>
              <a:t>, Dr. Z. </a:t>
            </a:r>
            <a:r>
              <a:rPr lang="en-US" altLang="ja-JP" sz="2600" dirty="0" err="1"/>
              <a:t>Sadygov</a:t>
            </a:r>
            <a:r>
              <a:rPr lang="en-US" altLang="ja-JP" sz="2600" dirty="0"/>
              <a:t> and his colleagues at the INR/MELZ collaboration, the </a:t>
            </a:r>
            <a:r>
              <a:rPr lang="en-US" altLang="ja-JP" sz="2600" dirty="0" err="1"/>
              <a:t>MEPhI</a:t>
            </a:r>
            <a:r>
              <a:rPr lang="en-US" altLang="ja-JP" sz="2600" dirty="0"/>
              <a:t>/Pulsar collaboration led by Prof. B. </a:t>
            </a:r>
            <a:r>
              <a:rPr lang="en-US" altLang="ja-JP" sz="2600" dirty="0" err="1" smtClean="0"/>
              <a:t>Dolgoshein</a:t>
            </a:r>
            <a:r>
              <a:rPr lang="en-US" altLang="ja-JP" sz="26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ja-JP" sz="26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600" dirty="0" smtClean="0"/>
              <a:t>Since mid-2000s many companies in the world have started development and improved the technology with various names like ,</a:t>
            </a:r>
            <a:endParaRPr lang="en-US" altLang="ja-JP" sz="2400" dirty="0" smtClean="0"/>
          </a:p>
          <a:p>
            <a:pPr lvl="1">
              <a:lnSpc>
                <a:spcPct val="90000"/>
              </a:lnSpc>
            </a:pPr>
            <a:endParaRPr lang="en-US" altLang="ja-JP" sz="2400" dirty="0" smtClean="0"/>
          </a:p>
          <a:p>
            <a:pPr lvl="1">
              <a:lnSpc>
                <a:spcPct val="90000"/>
              </a:lnSpc>
            </a:pPr>
            <a:r>
              <a:rPr lang="en-US" altLang="ja-JP" sz="2400" dirty="0" err="1" smtClean="0"/>
              <a:t>SiPM</a:t>
            </a:r>
            <a:endParaRPr lang="en-US" altLang="ja-JP" sz="2400" dirty="0"/>
          </a:p>
          <a:p>
            <a:pPr lvl="1">
              <a:lnSpc>
                <a:spcPct val="90000"/>
              </a:lnSpc>
            </a:pPr>
            <a:r>
              <a:rPr lang="en-US" altLang="ja-JP" sz="2400" dirty="0"/>
              <a:t>MRS-APD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/>
              <a:t>SPM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/>
              <a:t>MPGM APD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/>
              <a:t>AMPD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/>
              <a:t>GM-APD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/>
              <a:t>MPPC </a:t>
            </a:r>
          </a:p>
        </p:txBody>
      </p:sp>
      <p:pic>
        <p:nvPicPr>
          <p:cNvPr id="11" name="Picture 19" descr="mppc_close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8196" y="3746233"/>
            <a:ext cx="3171303" cy="3024056"/>
          </a:xfrm>
          <a:prstGeom prst="rect">
            <a:avLst/>
          </a:prstGeom>
          <a:noFill/>
        </p:spPr>
      </p:pic>
      <p:pic>
        <p:nvPicPr>
          <p:cNvPr id="10242" name="Picture 2" descr="https://s1.qwant.com/thumbr/0x0/0/6/743ac5b382f2c6ad65c6efd3ba1ed2f9517d48c8df334cfd9e5400cf8206e6/SiPM_3-1.jpg?u=http%3A%2F%2Fzeus.phys.uconn.edu%2Fhalld%2Ftagger%2Felectronics%2Fproto_SiPM_inventory%2FSiPM_3-1.jpg&amp;q=0&amp;b=1&amp;p=0&amp;a=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22207"/>
          <a:stretch/>
        </p:blipFill>
        <p:spPr bwMode="auto">
          <a:xfrm>
            <a:off x="2483768" y="3746233"/>
            <a:ext cx="3414557" cy="302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Principle of operation</a:t>
            </a:r>
            <a:endParaRPr lang="ja-JP" altLang="en-US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784225" y="5116513"/>
            <a:ext cx="2028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Musienko @PD07</a:t>
            </a:r>
          </a:p>
        </p:txBody>
      </p:sp>
      <p:pic>
        <p:nvPicPr>
          <p:cNvPr id="9218" name="Picture 2" descr="http://www.appec.org/wp-content/uploads/Images/News-images/FigSergey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831" y="2428781"/>
            <a:ext cx="5617231" cy="421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85529" y="1307770"/>
            <a:ext cx="2818656" cy="2555411"/>
            <a:chOff x="4400" y="3022"/>
            <a:chExt cx="1303" cy="1247"/>
          </a:xfrm>
        </p:grpSpPr>
        <p:pic>
          <p:nvPicPr>
            <p:cNvPr id="9" name="Picture 23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" t="2513" r="8195" b="21913"/>
            <a:stretch>
              <a:fillRect/>
            </a:stretch>
          </p:blipFill>
          <p:spPr bwMode="auto">
            <a:xfrm>
              <a:off x="4604" y="3090"/>
              <a:ext cx="1099" cy="1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24"/>
            <p:cNvSpPr txBox="1">
              <a:spLocks noChangeArrowheads="1"/>
            </p:cNvSpPr>
            <p:nvPr/>
          </p:nvSpPr>
          <p:spPr bwMode="auto">
            <a:xfrm>
              <a:off x="5216" y="3022"/>
              <a:ext cx="3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Symbol" pitchFamily="18" charset="2"/>
                </a:rPr>
                <a:t>-</a:t>
              </a:r>
              <a:r>
                <a:rPr kumimoji="0" lang="en-US" altLang="ja-JP" sz="2000">
                  <a:latin typeface="Times New Roman" pitchFamily="18" charset="0"/>
                </a:rPr>
                <a:t>V</a:t>
              </a:r>
              <a:r>
                <a:rPr kumimoji="0" lang="en-US" altLang="ja-JP" sz="2000" baseline="-25000">
                  <a:latin typeface="Times New Roman" pitchFamily="18" charset="0"/>
                </a:rPr>
                <a:t>bias</a:t>
              </a:r>
            </a:p>
          </p:txBody>
        </p:sp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5239" y="4042"/>
              <a:ext cx="4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itchFamily="18" charset="0"/>
                </a:rPr>
                <a:t>output</a:t>
              </a:r>
              <a:endParaRPr kumimoji="0" lang="en-US" altLang="ja-JP" sz="2000" baseline="-25000">
                <a:latin typeface="Times New Roman" pitchFamily="18" charset="0"/>
              </a:endParaRPr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5261" y="3362"/>
              <a:ext cx="2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Symbol" pitchFamily="18" charset="2"/>
                  <a:sym typeface="Symbol" pitchFamily="18" charset="2"/>
                </a:rPr>
                <a:t></a:t>
              </a:r>
              <a:endParaRPr kumimoji="0" lang="en-US" altLang="ja-JP" sz="2000" baseline="-25000"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13" name="Text Box 27"/>
            <p:cNvSpPr txBox="1">
              <a:spLocks noChangeArrowheads="1"/>
            </p:cNvSpPr>
            <p:nvPr/>
          </p:nvSpPr>
          <p:spPr bwMode="auto">
            <a:xfrm>
              <a:off x="5262" y="3692"/>
              <a:ext cx="2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 dirty="0">
                  <a:latin typeface="Symbol" pitchFamily="18" charset="2"/>
                  <a:sym typeface="Symbol" pitchFamily="18" charset="2"/>
                </a:rPr>
                <a:t></a:t>
              </a:r>
              <a:endParaRPr kumimoji="0" lang="en-US" altLang="ja-JP" sz="2000" baseline="-25000" dirty="0"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4400" y="4020"/>
              <a:ext cx="3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itchFamily="18" charset="0"/>
                </a:rPr>
                <a:t>APD</a:t>
              </a:r>
              <a:endParaRPr kumimoji="0" lang="en-US" altLang="ja-JP" sz="2000" baseline="-25000">
                <a:latin typeface="Times New Roman" pitchFamily="18" charset="0"/>
              </a:endParaRPr>
            </a:p>
          </p:txBody>
        </p:sp>
        <p:sp>
          <p:nvSpPr>
            <p:cNvPr id="15" name="Line 29"/>
            <p:cNvSpPr>
              <a:spLocks noChangeShapeType="1"/>
            </p:cNvSpPr>
            <p:nvPr/>
          </p:nvSpPr>
          <p:spPr bwMode="auto">
            <a:xfrm flipV="1">
              <a:off x="4536" y="3861"/>
              <a:ext cx="90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3" y="3951717"/>
            <a:ext cx="2557042" cy="276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2993515" y="1172019"/>
            <a:ext cx="578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FF0000"/>
                </a:solidFill>
              </a:rPr>
              <a:t>Remember avalanche process for tiny signal</a:t>
            </a:r>
            <a:endParaRPr kumimoji="1" lang="ja-JP" alt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A57E2-2077-450E-9ABB-3D1E5DBA7769}" type="datetime1"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2/26/2019</a:t>
            </a:fld>
            <a:endParaRPr kumimoji="1" lang="en-US" altLang="ja-JP" sz="1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ＭＳ Ｐゴシック" panose="020B0600070205080204" pitchFamily="50" charset="-128"/>
                <a:cs typeface="+mn-cs"/>
              </a:rPr>
              <a:t>RICH2007 @Trieste   Junji Haba, KEK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FDDC0-66E2-46CC-AAB8-E21599DFA045}" type="slidenum"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en-US" altLang="ja-JP" sz="1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Afterpulsing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16038"/>
            <a:ext cx="8489950" cy="4968875"/>
          </a:xfrm>
        </p:spPr>
        <p:txBody>
          <a:bodyPr/>
          <a:lstStyle/>
          <a:p>
            <a:r>
              <a:rPr lang="en-US" altLang="ja-JP" sz="2800"/>
              <a:t>Some portion of carriers generated in an avalanche would be trapped in lattice defects and then released with triggering another avalanche.</a:t>
            </a:r>
          </a:p>
        </p:txBody>
      </p:sp>
      <p:graphicFrame>
        <p:nvGraphicFramePr>
          <p:cNvPr id="3174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35500" y="2832100"/>
          <a:ext cx="41100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数式" r:id="rId3" imgW="3174840" imgH="723600" progId="Equation.3">
                  <p:embed/>
                </p:oleObj>
              </mc:Choice>
              <mc:Fallback>
                <p:oleObj name="数式" r:id="rId3" imgW="3174840" imgH="723600" progId="Equation.3">
                  <p:embed/>
                  <p:pic>
                    <p:nvPicPr>
                      <p:cNvPr id="317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0" y="2832100"/>
                        <a:ext cx="411003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606925" y="3709988"/>
            <a:ext cx="38481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C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= No. of carriers = Gain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 = Trap probability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=  Trap lifetime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av</a:t>
            </a: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= Geiger discharge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                          probability</a:t>
            </a:r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136900"/>
            <a:ext cx="4271962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481513" y="5673725"/>
            <a:ext cx="46624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Low gain, low P</a:t>
            </a:r>
            <a:r>
              <a:rPr kumimoji="1" lang="en-US" altLang="ja-JP" sz="2400" b="0" i="0" u="sng" strike="noStrike" kern="1200" cap="none" spc="0" normalizeH="0" baseline="-2500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t</a:t>
            </a:r>
            <a:r>
              <a:rPr kumimoji="1" lang="en-US" altLang="ja-JP" sz="2400" b="0" i="0" u="sng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, or long </a:t>
            </a:r>
            <a:r>
              <a:rPr kumimoji="1" lang="en-US" altLang="ja-JP" sz="2400" b="0" i="0" u="sng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t</a:t>
            </a:r>
            <a:r>
              <a:rPr kumimoji="1" lang="en-US" altLang="ja-JP" sz="2400" b="0" i="0" u="sng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 gives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sng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low P</a:t>
            </a:r>
            <a:r>
              <a:rPr kumimoji="1" lang="en-US" altLang="ja-JP" sz="2400" b="0" i="0" u="sng" strike="noStrike" kern="1200" cap="none" spc="0" normalizeH="0" baseline="-2500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ap</a:t>
            </a:r>
            <a:r>
              <a:rPr kumimoji="1" lang="en-US" altLang="ja-JP" sz="2400" b="0" i="0" u="sng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1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4000" dirty="0" smtClean="0"/>
              <a:t>Excitation and scintillation</a:t>
            </a:r>
            <a:r>
              <a:rPr lang="ja-JP" altLang="en-US" sz="4000" dirty="0" smtClean="0"/>
              <a:t/>
            </a:r>
            <a:br>
              <a:rPr lang="ja-JP" altLang="en-US" sz="4000" dirty="0" smtClean="0"/>
            </a:br>
            <a:r>
              <a:rPr lang="en-US" altLang="ja-JP" sz="2400" dirty="0" smtClean="0"/>
              <a:t>Aurora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is a space plasma detector in the sky</a:t>
            </a:r>
            <a:endParaRPr lang="ja-JP" altLang="en-US" sz="2400" dirty="0" smtClean="0"/>
          </a:p>
        </p:txBody>
      </p:sp>
      <p:pic>
        <p:nvPicPr>
          <p:cNvPr id="2" name="Scintillation_ISS_HD_LIVE_VIDEO_20171016_00040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922" end="147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6326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836F7-28E0-4DB6-975F-236FCC53E44D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39CC-F57C-4E4A-AEEF-F93A351AC160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Reducing after pulses</a:t>
            </a:r>
            <a:endParaRPr lang="en-US" altLang="ja-JP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Thinner epi layer (compromise long </a:t>
            </a:r>
            <a:r>
              <a:rPr lang="en-US" altLang="ja-JP" dirty="0">
                <a:latin typeface="Symbol" panose="05050102010706020507" pitchFamily="18" charset="2"/>
              </a:rPr>
              <a:t>l </a:t>
            </a:r>
            <a:r>
              <a:rPr lang="en-US" altLang="ja-JP" dirty="0"/>
              <a:t>sensitivity though</a:t>
            </a:r>
            <a:r>
              <a:rPr lang="en-US" altLang="ja-JP" dirty="0" smtClean="0"/>
              <a:t>) contributing to signal</a:t>
            </a:r>
            <a:endParaRPr lang="en-US" altLang="ja-JP" dirty="0"/>
          </a:p>
          <a:p>
            <a:r>
              <a:rPr lang="en-US" altLang="ja-JP" dirty="0"/>
              <a:t>Less defects. Epi quality or </a:t>
            </a:r>
            <a:r>
              <a:rPr lang="en-US" altLang="ja-JP" dirty="0" err="1"/>
              <a:t>gettering</a:t>
            </a:r>
            <a:r>
              <a:rPr lang="en-US" altLang="ja-JP" dirty="0"/>
              <a:t> technology. </a:t>
            </a:r>
          </a:p>
        </p:txBody>
      </p:sp>
    </p:spTree>
    <p:extLst>
      <p:ext uri="{BB962C8B-B14F-4D97-AF65-F5344CB8AC3E}">
        <p14:creationId xmlns:p14="http://schemas.microsoft.com/office/powerpoint/2010/main" val="29697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EC9A-D7C4-4A2F-9A52-57A462903C25}" type="datetime1">
              <a:rPr lang="en-US" altLang="ja-JP"/>
              <a:pPr/>
              <a:t>2/26/2019</a:t>
            </a:fld>
            <a:endParaRPr lang="en-US" altLang="ja-JP"/>
          </a:p>
        </p:txBody>
      </p:sp>
      <p:sp>
        <p:nvSpPr>
          <p:cNvPr id="11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RICH2007 @Trieste   Junji Haba, KEK</a:t>
            </a:r>
          </a:p>
          <a:p>
            <a:endParaRPr lang="en-US" altLang="ja-JP"/>
          </a:p>
        </p:txBody>
      </p:sp>
      <p:sp>
        <p:nvSpPr>
          <p:cNvPr id="12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99A7-B070-45CF-82C0-BB7DEF7A9408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Less crosstalks</a:t>
            </a: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41438"/>
            <a:ext cx="4032250" cy="4968875"/>
          </a:xfrm>
        </p:spPr>
        <p:txBody>
          <a:bodyPr/>
          <a:lstStyle/>
          <a:p>
            <a:r>
              <a:rPr lang="en-US" altLang="ja-JP" sz="3200" dirty="0"/>
              <a:t>Separation trenches can help to reduce crosstalk rate.</a:t>
            </a:r>
          </a:p>
          <a:p>
            <a:pPr marL="457200" lvl="1" indent="0">
              <a:buNone/>
            </a:pPr>
            <a:endParaRPr lang="en-US" altLang="ja-JP" sz="2400" dirty="0"/>
          </a:p>
        </p:txBody>
      </p:sp>
      <p:graphicFrame>
        <p:nvGraphicFramePr>
          <p:cNvPr id="61450" name="Object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7505179"/>
              </p:ext>
            </p:extLst>
          </p:nvPr>
        </p:nvGraphicFramePr>
        <p:xfrm>
          <a:off x="899592" y="2835172"/>
          <a:ext cx="7459196" cy="2888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ビットマップ イメージ" r:id="rId3" imgW="6961905" imgH="5323810" progId="Paint.Picture">
                  <p:embed/>
                </p:oleObj>
              </mc:Choice>
              <mc:Fallback>
                <p:oleObj name="ビットマップ イメージ" r:id="rId3" imgW="6961905" imgH="5323810" progId="Paint.Picture">
                  <p:embed/>
                  <p:pic>
                    <p:nvPicPr>
                      <p:cNvPr id="6145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9382"/>
                      <a:stretch>
                        <a:fillRect/>
                      </a:stretch>
                    </p:blipFill>
                    <p:spPr bwMode="auto">
                      <a:xfrm>
                        <a:off x="899592" y="2835172"/>
                        <a:ext cx="7459196" cy="2888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1430337" y="5723950"/>
            <a:ext cx="2092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Yamamoto@PD07</a:t>
            </a:r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0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6632"/>
            <a:ext cx="8868373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Recent improvements </a:t>
            </a:r>
            <a:r>
              <a:rPr kumimoji="1" lang="en-US" altLang="ja-JP" smtClean="0"/>
              <a:t>are dramatic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84721"/>
            <a:ext cx="7715200" cy="57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29" y="2476806"/>
            <a:ext cx="5806206" cy="437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Photon detection with Gas multiplication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Not yet widely used as standard technique.</a:t>
            </a:r>
          </a:p>
          <a:p>
            <a:r>
              <a:rPr lang="en-US" altLang="ja-JP" dirty="0" smtClean="0"/>
              <a:t>IFB is an issue.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-155654" y="3029083"/>
            <a:ext cx="379730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FontTx/>
              <a:buNone/>
            </a:pPr>
            <a:r>
              <a:rPr lang="en-US" alt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PHOTON DETECTOR</a:t>
            </a:r>
            <a:endParaRPr lang="en-US" altLang="it-IT" sz="1800" b="1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lvl="1">
              <a:lnSpc>
                <a:spcPct val="5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MWPC with CH</a:t>
            </a:r>
            <a:r>
              <a:rPr lang="en-US" altLang="it-IT" sz="1800" b="1" baseline="-25000" dirty="0" smtClean="0">
                <a:solidFill>
                  <a:schemeClr val="accent2"/>
                </a:solidFill>
                <a:latin typeface="Comic Sans MS" pitchFamily="66" charset="0"/>
              </a:rPr>
              <a:t>4</a:t>
            </a: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at</a:t>
            </a:r>
            <a:endParaRPr lang="it-IT" altLang="it-IT" sz="1800" b="1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lvl="1">
              <a:lnSpc>
                <a:spcPct val="5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  atmospheric pressure</a:t>
            </a:r>
          </a:p>
          <a:p>
            <a:pPr lvl="1">
              <a:lnSpc>
                <a:spcPct val="5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  (4 mm sensitive gap)</a:t>
            </a:r>
          </a:p>
          <a:p>
            <a:pPr lvl="1">
              <a:lnSpc>
                <a:spcPct val="10000"/>
              </a:lnSpc>
              <a:buClr>
                <a:schemeClr val="accent2"/>
              </a:buClr>
              <a:buFont typeface="Wingdings" pitchFamily="2" charset="2"/>
              <a:buChar char="§"/>
            </a:pPr>
            <a:endParaRPr lang="it-IT" altLang="it-IT" sz="1800" b="1" dirty="0" smtClean="0">
              <a:solidFill>
                <a:srgbClr val="0066FF"/>
              </a:solidFill>
              <a:latin typeface="Comic Sans MS" pitchFamily="66" charset="0"/>
            </a:endParaRPr>
          </a:p>
          <a:p>
            <a:pPr lvl="1">
              <a:lnSpc>
                <a:spcPct val="5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analogue pad readout</a:t>
            </a:r>
          </a:p>
          <a:p>
            <a:pPr lvl="1">
              <a:lnSpc>
                <a:spcPct val="70000"/>
              </a:lnSpc>
              <a:buFont typeface="Wingdings" pitchFamily="2" charset="2"/>
              <a:buNone/>
            </a:pP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  (</a:t>
            </a: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  <a:cs typeface="Times New Roman" pitchFamily="18" charset="0"/>
              </a:rPr>
              <a:t>~</a:t>
            </a: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1</a:t>
            </a:r>
            <a:r>
              <a:rPr lang="it-IT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60 10</a:t>
            </a:r>
            <a:r>
              <a:rPr lang="it-IT" altLang="it-IT" sz="1800" b="1" baseline="30000" dirty="0" smtClean="0">
                <a:solidFill>
                  <a:schemeClr val="accent2"/>
                </a:solidFill>
                <a:latin typeface="Comic Sans MS" pitchFamily="66" charset="0"/>
              </a:rPr>
              <a:t>3</a:t>
            </a:r>
            <a:r>
              <a:rPr lang="it-IT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channels)</a:t>
            </a:r>
          </a:p>
          <a:p>
            <a:pPr lvl="1">
              <a:lnSpc>
                <a:spcPct val="7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reflective layer of </a:t>
            </a:r>
            <a:r>
              <a:rPr lang="en-US" altLang="it-IT" sz="1800" b="1" dirty="0" err="1" smtClean="0">
                <a:solidFill>
                  <a:schemeClr val="accent2"/>
                </a:solidFill>
                <a:latin typeface="Comic Sans MS" pitchFamily="66" charset="0"/>
              </a:rPr>
              <a:t>CsI</a:t>
            </a: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</a:p>
          <a:p>
            <a:pPr lvl="1">
              <a:lnSpc>
                <a:spcPct val="70000"/>
              </a:lnSpc>
              <a:buFont typeface="Wingdings" pitchFamily="2" charset="2"/>
              <a:buNone/>
            </a:pP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  (QE</a:t>
            </a:r>
            <a:r>
              <a:rPr lang="it-IT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it-IT" altLang="it-IT" sz="1800" b="1" dirty="0" smtClean="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 </a:t>
            </a: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2</a:t>
            </a:r>
            <a:r>
              <a:rPr lang="it-IT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5</a:t>
            </a: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% @ 1</a:t>
            </a:r>
            <a:r>
              <a:rPr lang="it-IT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75</a:t>
            </a:r>
            <a:r>
              <a:rPr lang="en-US" altLang="it-IT" sz="1800" b="1" dirty="0" smtClean="0">
                <a:solidFill>
                  <a:schemeClr val="accent2"/>
                </a:solidFill>
                <a:latin typeface="Comic Sans MS" pitchFamily="66" charset="0"/>
              </a:rPr>
              <a:t> nm)</a:t>
            </a:r>
            <a:endParaRPr lang="en-US" altLang="it-IT" dirty="0" smtClean="0">
              <a:latin typeface="Comic Sans MS" pitchFamily="66" charset="0"/>
            </a:endParaRPr>
          </a:p>
          <a:p>
            <a:pPr lvl="1">
              <a:lnSpc>
                <a:spcPct val="70000"/>
              </a:lnSpc>
              <a:buFont typeface="Wingdings" pitchFamily="2" charset="2"/>
              <a:buChar char="§"/>
            </a:pPr>
            <a:endParaRPr lang="en-US" altLang="it-IT" sz="1800" b="1" dirty="0" smtClean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6237312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ALICE </a:t>
            </a:r>
            <a:r>
              <a:rPr lang="en-US" altLang="ja-JP" sz="2800" dirty="0" smtClean="0"/>
              <a:t>HMPID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384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CsI</a:t>
            </a:r>
            <a:r>
              <a:rPr lang="en-US" altLang="ja-JP" dirty="0" smtClean="0"/>
              <a:t>+ 2THGEM+MICROMEGAS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COMPASS  RICH-1 upgrade</a:t>
            </a:r>
          </a:p>
          <a:p>
            <a:pPr marL="0" indent="0">
              <a:buNone/>
            </a:pPr>
            <a:r>
              <a:rPr lang="en-US" altLang="ja-JP" dirty="0" smtClean="0"/>
              <a:t>To expect less IFB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68960"/>
            <a:ext cx="8238973" cy="37890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417638"/>
            <a:ext cx="2623950" cy="18645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987824" y="4581128"/>
            <a:ext cx="4104456" cy="7200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49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kumimoji="1" lang="en-US" altLang="ja-JP" dirty="0" smtClean="0"/>
              <a:t>        CERN NA62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 descr="http://na62.web.cern.ch/na62/DetectorBeam/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525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r="6761" b="5514"/>
          <a:stretch/>
        </p:blipFill>
        <p:spPr>
          <a:xfrm>
            <a:off x="-142293" y="72009"/>
            <a:ext cx="4786301" cy="3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CEDAR Gas Cherenkov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21" y="2049246"/>
            <a:ext cx="4653411" cy="439189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4079756" cy="2933158"/>
          </a:xfrm>
          <a:prstGeom prst="rect">
            <a:avLst/>
          </a:prstGeo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30062"/>
            <a:ext cx="2582570" cy="258257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2523499" y="3645396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0.55 </a:t>
            </a:r>
            <a:r>
              <a:rPr kumimoji="1" lang="en-US" altLang="ja-JP" dirty="0" smtClean="0">
                <a:latin typeface="Symbol" panose="05050102010706020507" pitchFamily="18" charset="2"/>
              </a:rPr>
              <a:t>f</a:t>
            </a:r>
            <a:r>
              <a:rPr kumimoji="1" lang="en-US" altLang="ja-JP" dirty="0" smtClean="0"/>
              <a:t> x 4.5 m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" y="6386055"/>
            <a:ext cx="366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45MHz 100psec resolution required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7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NA62 RICH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34003"/>
          <a:stretch/>
        </p:blipFill>
        <p:spPr>
          <a:xfrm>
            <a:off x="5644071" y="1430869"/>
            <a:ext cx="3672408" cy="3573706"/>
          </a:xfrm>
          <a:prstGeom prst="rect">
            <a:avLst/>
          </a:prstGeom>
        </p:spPr>
      </p:pic>
      <p:pic>
        <p:nvPicPr>
          <p:cNvPr id="10242" name="Picture 2" descr="https://na62.web.cern.ch/na62/DetectorBeam/R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25144"/>
            <a:ext cx="7398277" cy="218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1-cernexperi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0977"/>
            <a:ext cx="5471990" cy="328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NA62 MUV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4" descr="m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20687"/>
            <a:ext cx="6768752" cy="50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9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65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705472"/>
          </a:xfrm>
        </p:spPr>
        <p:txBody>
          <a:bodyPr/>
          <a:lstStyle/>
          <a:p>
            <a:pPr algn="r" eaLnBrk="1" hangingPunct="1"/>
            <a:r>
              <a:rPr lang="en-US" altLang="ja-JP" dirty="0" smtClean="0"/>
              <a:t>How can physicists explore </a:t>
            </a:r>
            <a:br>
              <a:rPr lang="en-US" altLang="ja-JP" dirty="0" smtClean="0"/>
            </a:br>
            <a:r>
              <a:rPr lang="en-US" altLang="ja-JP" dirty="0" smtClean="0"/>
              <a:t>the  particle world?  (II) </a:t>
            </a:r>
            <a:endParaRPr lang="ja-JP" altLang="en-US" dirty="0" smtClean="0"/>
          </a:p>
        </p:txBody>
      </p:sp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2267744" y="4267200"/>
            <a:ext cx="6768752" cy="1447800"/>
          </a:xfrm>
        </p:spPr>
        <p:txBody>
          <a:bodyPr/>
          <a:lstStyle/>
          <a:p>
            <a:r>
              <a:rPr lang="en-US" altLang="ja-JP" dirty="0" err="1"/>
              <a:t>Junji</a:t>
            </a:r>
            <a:r>
              <a:rPr lang="en-US" altLang="ja-JP" dirty="0"/>
              <a:t> </a:t>
            </a:r>
            <a:r>
              <a:rPr lang="en-US" altLang="ja-JP" dirty="0" err="1"/>
              <a:t>Haba</a:t>
            </a:r>
            <a:r>
              <a:rPr lang="en-US" altLang="ja-JP" dirty="0"/>
              <a:t> (KEK)</a:t>
            </a:r>
          </a:p>
          <a:p>
            <a:r>
              <a:rPr lang="en-US" altLang="ja-JP" dirty="0"/>
              <a:t>Moscow International School </a:t>
            </a:r>
            <a:r>
              <a:rPr lang="en-US" altLang="ja-JP" dirty="0" smtClean="0"/>
              <a:t>of Physics</a:t>
            </a:r>
            <a:r>
              <a:rPr lang="ja-JP" altLang="en-US" dirty="0" smtClean="0"/>
              <a:t> </a:t>
            </a:r>
            <a:r>
              <a:rPr lang="en-US" altLang="ja-JP" dirty="0" smtClean="0"/>
              <a:t>2019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890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step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In 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step we review detection of particles through ionization, scintillation</a:t>
            </a:r>
            <a:r>
              <a:rPr lang="en-US" altLang="ja-JP" dirty="0"/>
              <a:t>,</a:t>
            </a:r>
            <a:r>
              <a:rPr kumimoji="1" lang="en-US" altLang="ja-JP" dirty="0" smtClean="0"/>
              <a:t> </a:t>
            </a:r>
            <a:r>
              <a:rPr lang="en-US" altLang="ja-JP" dirty="0" err="1" smtClean="0"/>
              <a:t>C</a:t>
            </a:r>
            <a:r>
              <a:rPr kumimoji="1" lang="en-US" altLang="ja-JP" dirty="0" err="1" smtClean="0"/>
              <a:t>hrenkov</a:t>
            </a:r>
            <a:r>
              <a:rPr kumimoji="1" lang="en-US" altLang="ja-JP" dirty="0" smtClean="0"/>
              <a:t> radiation…etc.</a:t>
            </a:r>
          </a:p>
          <a:p>
            <a:r>
              <a:rPr kumimoji="1" lang="en-US" altLang="ja-JP" dirty="0" smtClean="0"/>
              <a:t>Measuring/determining four momentum of particles </a:t>
            </a:r>
            <a:r>
              <a:rPr lang="en-US" altLang="ja-JP" dirty="0" smtClean="0"/>
              <a:t>is to </a:t>
            </a:r>
            <a:r>
              <a:rPr kumimoji="1" lang="en-US" altLang="ja-JP" dirty="0" smtClean="0"/>
              <a:t>combine  the information from detector signals.</a:t>
            </a:r>
            <a:endParaRPr lang="en-US" altLang="ja-JP" dirty="0"/>
          </a:p>
          <a:p>
            <a:pPr lvl="1"/>
            <a:r>
              <a:rPr lang="en-US" altLang="ja-JP" dirty="0" smtClean="0"/>
              <a:t>Momentum, Energy, Velocity and more…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74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222" name="Picture 6" descr="http://lhcb.web.cern.ch/lhcb/geometry/images/lhcb-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6" y="284903"/>
            <a:ext cx="8691867" cy="655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lhcb-public.web.cern.ch/lhcb-public/Images2016/pPb2_1_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40"/>
            <a:ext cx="8244408" cy="3337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エコロジー">
  <a:themeElements>
    <a:clrScheme name="エコロジー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エコロジー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エコロジー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ホライズン">
  <a:themeElements>
    <a:clrScheme name="ホライズン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ホライズン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ホライズン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01118229">
  <a:themeElements>
    <a:clrScheme name="01118229 1">
      <a:dk1>
        <a:srgbClr val="483E30"/>
      </a:dk1>
      <a:lt1>
        <a:srgbClr val="FFFFFF"/>
      </a:lt1>
      <a:dk2>
        <a:srgbClr val="990000"/>
      </a:dk2>
      <a:lt2>
        <a:srgbClr val="CCCC00"/>
      </a:lt2>
      <a:accent1>
        <a:srgbClr val="CDE1D8"/>
      </a:accent1>
      <a:accent2>
        <a:srgbClr val="72974B"/>
      </a:accent2>
      <a:accent3>
        <a:srgbClr val="FFFFFF"/>
      </a:accent3>
      <a:accent4>
        <a:srgbClr val="3C3427"/>
      </a:accent4>
      <a:accent5>
        <a:srgbClr val="E3EEE9"/>
      </a:accent5>
      <a:accent6>
        <a:srgbClr val="678843"/>
      </a:accent6>
      <a:hlink>
        <a:srgbClr val="003300"/>
      </a:hlink>
      <a:folHlink>
        <a:srgbClr val="777777"/>
      </a:folHlink>
    </a:clrScheme>
    <a:fontScheme name="01118229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01118229 1">
        <a:dk1>
          <a:srgbClr val="483E30"/>
        </a:dk1>
        <a:lt1>
          <a:srgbClr val="FFFFFF"/>
        </a:lt1>
        <a:dk2>
          <a:srgbClr val="990000"/>
        </a:dk2>
        <a:lt2>
          <a:srgbClr val="CCCC00"/>
        </a:lt2>
        <a:accent1>
          <a:srgbClr val="CDE1D8"/>
        </a:accent1>
        <a:accent2>
          <a:srgbClr val="72974B"/>
        </a:accent2>
        <a:accent3>
          <a:srgbClr val="FFFFFF"/>
        </a:accent3>
        <a:accent4>
          <a:srgbClr val="3C3427"/>
        </a:accent4>
        <a:accent5>
          <a:srgbClr val="E3EEE9"/>
        </a:accent5>
        <a:accent6>
          <a:srgbClr val="678843"/>
        </a:accent6>
        <a:hlink>
          <a:srgbClr val="0033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18229 2">
        <a:dk1>
          <a:srgbClr val="6B3D85"/>
        </a:dk1>
        <a:lt1>
          <a:srgbClr val="FFFFFF"/>
        </a:lt1>
        <a:dk2>
          <a:srgbClr val="1C7CCC"/>
        </a:dk2>
        <a:lt2>
          <a:srgbClr val="F3D5FF"/>
        </a:lt2>
        <a:accent1>
          <a:srgbClr val="DFF6FF"/>
        </a:accent1>
        <a:accent2>
          <a:srgbClr val="81C0FF"/>
        </a:accent2>
        <a:accent3>
          <a:srgbClr val="FFFFFF"/>
        </a:accent3>
        <a:accent4>
          <a:srgbClr val="5A3371"/>
        </a:accent4>
        <a:accent5>
          <a:srgbClr val="ECFAFF"/>
        </a:accent5>
        <a:accent6>
          <a:srgbClr val="74AEE7"/>
        </a:accent6>
        <a:hlink>
          <a:srgbClr val="14397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18229 3">
        <a:dk1>
          <a:srgbClr val="2C4E92"/>
        </a:dk1>
        <a:lt1>
          <a:srgbClr val="FFFFFF"/>
        </a:lt1>
        <a:dk2>
          <a:srgbClr val="4D4D4D"/>
        </a:dk2>
        <a:lt2>
          <a:srgbClr val="A5E1E1"/>
        </a:lt2>
        <a:accent1>
          <a:srgbClr val="E3E3FF"/>
        </a:accent1>
        <a:accent2>
          <a:srgbClr val="A57DFF"/>
        </a:accent2>
        <a:accent3>
          <a:srgbClr val="FFFFFF"/>
        </a:accent3>
        <a:accent4>
          <a:srgbClr val="24417C"/>
        </a:accent4>
        <a:accent5>
          <a:srgbClr val="EFEFFF"/>
        </a:accent5>
        <a:accent6>
          <a:srgbClr val="9571E7"/>
        </a:accent6>
        <a:hlink>
          <a:srgbClr val="54288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12361</TotalTime>
  <Words>1395</Words>
  <Application>Microsoft Office PowerPoint</Application>
  <PresentationFormat>画面に合わせる (4:3)</PresentationFormat>
  <Paragraphs>344</Paragraphs>
  <Slides>59</Slides>
  <Notes>2</Notes>
  <HiddenSlides>1</HiddenSlides>
  <MMClips>8</MMClips>
  <ScaleCrop>false</ScaleCrop>
  <HeadingPairs>
    <vt:vector size="8" baseType="variant">
      <vt:variant>
        <vt:lpstr>使用されているフォント</vt:lpstr>
      </vt:variant>
      <vt:variant>
        <vt:i4>20</vt:i4>
      </vt:variant>
      <vt:variant>
        <vt:lpstr>テーマ</vt:lpstr>
      </vt:variant>
      <vt:variant>
        <vt:i4>7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59</vt:i4>
      </vt:variant>
    </vt:vector>
  </HeadingPairs>
  <TitlesOfParts>
    <vt:vector size="89" baseType="lpstr">
      <vt:lpstr>HGｺﾞｼｯｸM</vt:lpstr>
      <vt:lpstr>HG明朝B</vt:lpstr>
      <vt:lpstr>ＭＳ Ｐゴシック</vt:lpstr>
      <vt:lpstr>ＭＳ 明朝</vt:lpstr>
      <vt:lpstr>Standard Symbols L</vt:lpstr>
      <vt:lpstr>Arial</vt:lpstr>
      <vt:lpstr>Arial Black</vt:lpstr>
      <vt:lpstr>Arial Narrow</vt:lpstr>
      <vt:lpstr>Calibri</vt:lpstr>
      <vt:lpstr>Cambria Math</vt:lpstr>
      <vt:lpstr>Century</vt:lpstr>
      <vt:lpstr>Century Gothic</vt:lpstr>
      <vt:lpstr>Comic Sans MS</vt:lpstr>
      <vt:lpstr>Impact</vt:lpstr>
      <vt:lpstr>Rockwell</vt:lpstr>
      <vt:lpstr>Symbol</vt:lpstr>
      <vt:lpstr>Times New Roman</vt:lpstr>
      <vt:lpstr>Verdana</vt:lpstr>
      <vt:lpstr>Wingdings</vt:lpstr>
      <vt:lpstr>Wingdings 2</vt:lpstr>
      <vt:lpstr>Office ​​テーマ</vt:lpstr>
      <vt:lpstr>Cascade</vt:lpstr>
      <vt:lpstr>エコロジー</vt:lpstr>
      <vt:lpstr>1_Office ​​テーマ</vt:lpstr>
      <vt:lpstr>ホライズン</vt:lpstr>
      <vt:lpstr>標準デザイン</vt:lpstr>
      <vt:lpstr>01118229</vt:lpstr>
      <vt:lpstr>数式</vt:lpstr>
      <vt:lpstr>Equation</vt:lpstr>
      <vt:lpstr>ビットマップ イメージ</vt:lpstr>
      <vt:lpstr>The missing movies in the last class.</vt:lpstr>
      <vt:lpstr>First particle detector using ionization: Leaf electroscope</vt:lpstr>
      <vt:lpstr> We want to observe any direct sign of particle passing by Eyes. Tiny effect  stimulated by particle (Ionization) may sometime trigger a visible signature in matter</vt:lpstr>
      <vt:lpstr>Cloud chamber animation</vt:lpstr>
      <vt:lpstr>Excitation and scintillation Aurora is a space plasma detector in the sky</vt:lpstr>
      <vt:lpstr>PowerPoint プレゼンテーション</vt:lpstr>
      <vt:lpstr>How can physicists explore  the  particle world?  (II) </vt:lpstr>
      <vt:lpstr>The 2nd step </vt:lpstr>
      <vt:lpstr>PowerPoint プレゼンテーション</vt:lpstr>
      <vt:lpstr>Momentum</vt:lpstr>
      <vt:lpstr>Lorentz force and  momentum measurement</vt:lpstr>
      <vt:lpstr>What is necessary for better momentum measurement?</vt:lpstr>
      <vt:lpstr>Most popular tracking so far: Wire chambers invented by Charpak</vt:lpstr>
      <vt:lpstr>Electron avalanche multiplication</vt:lpstr>
      <vt:lpstr>The easiest way to provide high electric field</vt:lpstr>
      <vt:lpstr>Drift velocity</vt:lpstr>
      <vt:lpstr>Central Tracker</vt:lpstr>
      <vt:lpstr>Drift Chamber  </vt:lpstr>
      <vt:lpstr> X-T relation  (drift time vs position)</vt:lpstr>
      <vt:lpstr>PowerPoint プレゼンテーション</vt:lpstr>
      <vt:lpstr>Pt resolution of BelleII CDC </vt:lpstr>
      <vt:lpstr>TPC(Time Projection Chamber)</vt:lpstr>
      <vt:lpstr>Straw Tubes Modules</vt:lpstr>
      <vt:lpstr>Scintillation strip/fiber tacker </vt:lpstr>
      <vt:lpstr>Silicon tracker (LHC and HL-LHC)</vt:lpstr>
      <vt:lpstr>Energy measurement </vt:lpstr>
      <vt:lpstr>Energy measurement </vt:lpstr>
      <vt:lpstr>Particle identification</vt:lpstr>
      <vt:lpstr>Velocity measurement</vt:lpstr>
      <vt:lpstr>Direct b measurement: ToF (Time of Flight)</vt:lpstr>
      <vt:lpstr>b measurement through energy loss information</vt:lpstr>
      <vt:lpstr>ToF and dE/dx to distinguish p/K/p</vt:lpstr>
      <vt:lpstr>Velocity from Cherenkov radiation </vt:lpstr>
      <vt:lpstr> Photomultiplier          </vt:lpstr>
      <vt:lpstr>PowerPoint プレゼンテーション</vt:lpstr>
      <vt:lpstr>Hybrid detector</vt:lpstr>
      <vt:lpstr>Timing Resolution for  small HPD</vt:lpstr>
      <vt:lpstr>HAPD　　Belle II</vt:lpstr>
      <vt:lpstr>Belle II A-RICH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Lesson from HK PMT development</vt:lpstr>
      <vt:lpstr>Solid state photosensors: Photodiode</vt:lpstr>
      <vt:lpstr>Avalanche Photodiode, APD (CMS version)</vt:lpstr>
      <vt:lpstr>Geiger mode APD multipixel array </vt:lpstr>
      <vt:lpstr>Principle of operation</vt:lpstr>
      <vt:lpstr>Afterpulsing</vt:lpstr>
      <vt:lpstr>Reducing after pulses</vt:lpstr>
      <vt:lpstr>Less crosstalks</vt:lpstr>
      <vt:lpstr>PowerPoint プレゼンテーション</vt:lpstr>
      <vt:lpstr>Recent improvements are dramatic</vt:lpstr>
      <vt:lpstr>Photon detection with Gas multiplication</vt:lpstr>
      <vt:lpstr>CsI+ 2THGEM+MICROMEGAS</vt:lpstr>
      <vt:lpstr>        CERN NA62</vt:lpstr>
      <vt:lpstr>CEDAR Gas Cherenkov</vt:lpstr>
      <vt:lpstr>NA62 RICH</vt:lpstr>
      <vt:lpstr>NA62 MUV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Junji Haba</dc:creator>
  <cp:lastModifiedBy>JunjiHaba</cp:lastModifiedBy>
  <cp:revision>217</cp:revision>
  <dcterms:created xsi:type="dcterms:W3CDTF">2011-03-10T02:11:38Z</dcterms:created>
  <dcterms:modified xsi:type="dcterms:W3CDTF">2019-02-26T04:08:43Z</dcterms:modified>
</cp:coreProperties>
</file>