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mov" ContentType="video/quicktime"/>
  <Default Extension="rels" ContentType="application/vnd.openxmlformats-package.relationships+xml"/>
  <Default Extension="xml" ContentType="application/xml"/>
  <Default Extension="avi" ContentType="video/x-msvideo"/>
  <Default Extension="gif" ContentType="image/gif"/>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4"/>
  </p:notesMasterIdLst>
  <p:sldIdLst>
    <p:sldId id="256" r:id="rId2"/>
    <p:sldId id="365" r:id="rId3"/>
    <p:sldId id="366" r:id="rId4"/>
    <p:sldId id="367" r:id="rId5"/>
    <p:sldId id="368" r:id="rId6"/>
    <p:sldId id="369" r:id="rId7"/>
    <p:sldId id="371" r:id="rId8"/>
    <p:sldId id="372" r:id="rId9"/>
    <p:sldId id="373" r:id="rId10"/>
    <p:sldId id="374" r:id="rId11"/>
    <p:sldId id="375" r:id="rId12"/>
    <p:sldId id="376" r:id="rId13"/>
    <p:sldId id="377" r:id="rId14"/>
    <p:sldId id="370" r:id="rId15"/>
    <p:sldId id="411" r:id="rId16"/>
    <p:sldId id="414" r:id="rId17"/>
    <p:sldId id="409" r:id="rId18"/>
    <p:sldId id="322" r:id="rId19"/>
    <p:sldId id="323" r:id="rId20"/>
    <p:sldId id="412" r:id="rId21"/>
    <p:sldId id="413" r:id="rId22"/>
    <p:sldId id="324" r:id="rId23"/>
    <p:sldId id="325" r:id="rId24"/>
    <p:sldId id="327" r:id="rId25"/>
    <p:sldId id="313" r:id="rId26"/>
    <p:sldId id="319" r:id="rId27"/>
    <p:sldId id="317" r:id="rId28"/>
    <p:sldId id="332" r:id="rId29"/>
    <p:sldId id="416" r:id="rId30"/>
    <p:sldId id="417" r:id="rId31"/>
    <p:sldId id="418" r:id="rId32"/>
    <p:sldId id="419" r:id="rId33"/>
    <p:sldId id="420" r:id="rId34"/>
    <p:sldId id="421" r:id="rId35"/>
    <p:sldId id="422" r:id="rId36"/>
    <p:sldId id="423" r:id="rId37"/>
    <p:sldId id="424" r:id="rId38"/>
    <p:sldId id="318" r:id="rId39"/>
    <p:sldId id="314" r:id="rId40"/>
    <p:sldId id="315" r:id="rId41"/>
    <p:sldId id="316" r:id="rId42"/>
    <p:sldId id="357" r:id="rId43"/>
    <p:sldId id="358" r:id="rId44"/>
    <p:sldId id="348" r:id="rId45"/>
    <p:sldId id="364" r:id="rId46"/>
    <p:sldId id="425" r:id="rId47"/>
    <p:sldId id="379" r:id="rId48"/>
    <p:sldId id="380" r:id="rId49"/>
    <p:sldId id="381" r:id="rId50"/>
    <p:sldId id="382" r:id="rId51"/>
    <p:sldId id="383" r:id="rId52"/>
    <p:sldId id="384" r:id="rId53"/>
    <p:sldId id="387" r:id="rId54"/>
    <p:sldId id="389" r:id="rId55"/>
    <p:sldId id="388" r:id="rId56"/>
    <p:sldId id="391" r:id="rId57"/>
    <p:sldId id="392" r:id="rId58"/>
    <p:sldId id="393" r:id="rId59"/>
    <p:sldId id="394" r:id="rId60"/>
    <p:sldId id="395" r:id="rId61"/>
    <p:sldId id="396" r:id="rId62"/>
    <p:sldId id="397" r:id="rId63"/>
    <p:sldId id="398" r:id="rId64"/>
    <p:sldId id="399" r:id="rId65"/>
    <p:sldId id="400" r:id="rId66"/>
    <p:sldId id="402" r:id="rId67"/>
    <p:sldId id="403" r:id="rId68"/>
    <p:sldId id="404" r:id="rId69"/>
    <p:sldId id="405" r:id="rId70"/>
    <p:sldId id="406" r:id="rId71"/>
    <p:sldId id="407" r:id="rId72"/>
    <p:sldId id="415"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164"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03119A-5539-4FCA-A95D-ED8C3055A8A1}" type="datetimeFigureOut">
              <a:rPr kumimoji="1" lang="ja-JP" altLang="en-US" smtClean="0"/>
              <a:t>2019/2/26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5EB35C-181C-42D6-A707-8BEFD2D16573}" type="slidenum">
              <a:rPr kumimoji="1" lang="ja-JP" altLang="en-US" smtClean="0"/>
              <a:t>‹#›</a:t>
            </a:fld>
            <a:endParaRPr kumimoji="1" lang="ja-JP" altLang="en-US"/>
          </a:p>
        </p:txBody>
      </p:sp>
    </p:spTree>
    <p:extLst>
      <p:ext uri="{BB962C8B-B14F-4D97-AF65-F5344CB8AC3E}">
        <p14:creationId xmlns:p14="http://schemas.microsoft.com/office/powerpoint/2010/main" val="35173091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DA44ED-7A65-4C65-8DA1-E0D16E52431C}" type="slidenum">
              <a:rPr lang="en-US" altLang="ja-JP"/>
              <a:pPr/>
              <a:t>19</a:t>
            </a:fld>
            <a:endParaRPr lang="en-US" altLang="ja-JP"/>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ja-JP" altLang="ja-JP">
              <a:ea typeface="ＭＳ Ｐゴシック" pitchFamily="50" charset="-128"/>
            </a:endParaRPr>
          </a:p>
        </p:txBody>
      </p:sp>
    </p:spTree>
    <p:extLst>
      <p:ext uri="{BB962C8B-B14F-4D97-AF65-F5344CB8AC3E}">
        <p14:creationId xmlns:p14="http://schemas.microsoft.com/office/powerpoint/2010/main" val="2070609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ln/>
        </p:spPr>
      </p:sp>
      <p:sp>
        <p:nvSpPr>
          <p:cNvPr id="56323" name="ノート プレースホルダ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a:latin typeface="Arial" charset="0"/>
              <a:ea typeface="ＭＳ Ｐゴシック" charset="0"/>
              <a:cs typeface="ＭＳ Ｐゴシック" charset="0"/>
            </a:endParaRPr>
          </a:p>
        </p:txBody>
      </p:sp>
      <p:sp>
        <p:nvSpPr>
          <p:cNvPr id="56324" name="スライド番号プレースホル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456">
              <a:defRPr kumimoji="1" sz="2800">
                <a:solidFill>
                  <a:schemeClr val="tx1"/>
                </a:solidFill>
                <a:latin typeface="Comic Sans MS" charset="0"/>
                <a:ea typeface="ＭＳ Ｐゴシック" charset="0"/>
                <a:cs typeface="ＭＳ Ｐゴシック" charset="0"/>
              </a:defRPr>
            </a:lvl1pPr>
            <a:lvl2pPr marL="853501" indent="-328270" defTabSz="988456">
              <a:defRPr kumimoji="1" sz="2800">
                <a:solidFill>
                  <a:schemeClr val="tx1"/>
                </a:solidFill>
                <a:latin typeface="Comic Sans MS" charset="0"/>
                <a:ea typeface="ＭＳ Ｐゴシック" charset="0"/>
              </a:defRPr>
            </a:lvl2pPr>
            <a:lvl3pPr marL="1313078" indent="-262616" defTabSz="988456">
              <a:defRPr kumimoji="1" sz="2800">
                <a:solidFill>
                  <a:schemeClr val="tx1"/>
                </a:solidFill>
                <a:latin typeface="Comic Sans MS" charset="0"/>
                <a:ea typeface="ＭＳ Ｐゴシック" charset="0"/>
              </a:defRPr>
            </a:lvl3pPr>
            <a:lvl4pPr marL="1838310" indent="-262616" defTabSz="988456">
              <a:defRPr kumimoji="1" sz="2800">
                <a:solidFill>
                  <a:schemeClr val="tx1"/>
                </a:solidFill>
                <a:latin typeface="Comic Sans MS" charset="0"/>
                <a:ea typeface="ＭＳ Ｐゴシック" charset="0"/>
              </a:defRPr>
            </a:lvl4pPr>
            <a:lvl5pPr marL="2363541" indent="-262616" defTabSz="988456">
              <a:defRPr kumimoji="1" sz="2800">
                <a:solidFill>
                  <a:schemeClr val="tx1"/>
                </a:solidFill>
                <a:latin typeface="Comic Sans MS" charset="0"/>
                <a:ea typeface="ＭＳ Ｐゴシック" charset="0"/>
              </a:defRPr>
            </a:lvl5pPr>
            <a:lvl6pPr marL="2888772"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6pPr>
            <a:lvl7pPr marL="3414004"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7pPr>
            <a:lvl8pPr marL="3939235"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8pPr>
            <a:lvl9pPr marL="4464467"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9pPr>
          </a:lstStyle>
          <a:p>
            <a:fld id="{0D5AA93D-E2F5-4643-BF99-4B0B9A4BEF07}" type="slidenum">
              <a:rPr lang="en-US" altLang="ja-JP" sz="1300">
                <a:solidFill>
                  <a:prstClr val="black"/>
                </a:solidFill>
                <a:latin typeface="Arial" charset="0"/>
              </a:rPr>
              <a:pPr/>
              <a:t>34</a:t>
            </a:fld>
            <a:endParaRPr lang="en-US" altLang="ja-JP" sz="1300">
              <a:solidFill>
                <a:prstClr val="black"/>
              </a:solidFill>
              <a:latin typeface="Arial" charset="0"/>
            </a:endParaRPr>
          </a:p>
        </p:txBody>
      </p:sp>
    </p:spTree>
    <p:extLst>
      <p:ext uri="{BB962C8B-B14F-4D97-AF65-F5344CB8AC3E}">
        <p14:creationId xmlns:p14="http://schemas.microsoft.com/office/powerpoint/2010/main" val="3514317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スライド イメージ プレースホルダー 1"/>
          <p:cNvSpPr>
            <a:spLocks noGrp="1" noRot="1" noChangeAspect="1" noTextEdit="1"/>
          </p:cNvSpPr>
          <p:nvPr>
            <p:ph type="sldImg"/>
          </p:nvPr>
        </p:nvSpPr>
        <p:spPr>
          <a:ln/>
        </p:spPr>
      </p:sp>
      <p:sp>
        <p:nvSpPr>
          <p:cNvPr id="65538" name="ノート プレースホルダー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a:latin typeface="Arial" charset="0"/>
              <a:ea typeface="ＭＳ Ｐゴシック" charset="0"/>
              <a:cs typeface="ＭＳ Ｐゴシック" charset="0"/>
            </a:endParaRPr>
          </a:p>
        </p:txBody>
      </p:sp>
      <p:sp>
        <p:nvSpPr>
          <p:cNvPr id="65539" name="スライド番号プレースホルダー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921">
              <a:defRPr kumimoji="1" sz="2800">
                <a:solidFill>
                  <a:schemeClr val="tx1"/>
                </a:solidFill>
                <a:latin typeface="Comic Sans MS" charset="0"/>
                <a:ea typeface="ＭＳ Ｐゴシック" charset="0"/>
                <a:cs typeface="ＭＳ Ｐゴシック" charset="0"/>
              </a:defRPr>
            </a:lvl1pPr>
            <a:lvl2pPr marL="853501" indent="-328270" defTabSz="931921">
              <a:defRPr kumimoji="1" sz="2800">
                <a:solidFill>
                  <a:schemeClr val="tx1"/>
                </a:solidFill>
                <a:latin typeface="Comic Sans MS" charset="0"/>
                <a:ea typeface="ＭＳ Ｐゴシック" charset="0"/>
              </a:defRPr>
            </a:lvl2pPr>
            <a:lvl3pPr marL="1313078" indent="-262616" defTabSz="931921">
              <a:defRPr kumimoji="1" sz="2800">
                <a:solidFill>
                  <a:schemeClr val="tx1"/>
                </a:solidFill>
                <a:latin typeface="Comic Sans MS" charset="0"/>
                <a:ea typeface="ＭＳ Ｐゴシック" charset="0"/>
              </a:defRPr>
            </a:lvl3pPr>
            <a:lvl4pPr marL="1838310" indent="-262616" defTabSz="931921">
              <a:defRPr kumimoji="1" sz="2800">
                <a:solidFill>
                  <a:schemeClr val="tx1"/>
                </a:solidFill>
                <a:latin typeface="Comic Sans MS" charset="0"/>
                <a:ea typeface="ＭＳ Ｐゴシック" charset="0"/>
              </a:defRPr>
            </a:lvl4pPr>
            <a:lvl5pPr marL="2363541" indent="-262616" defTabSz="931921">
              <a:defRPr kumimoji="1" sz="2800">
                <a:solidFill>
                  <a:schemeClr val="tx1"/>
                </a:solidFill>
                <a:latin typeface="Comic Sans MS" charset="0"/>
                <a:ea typeface="ＭＳ Ｐゴシック" charset="0"/>
              </a:defRPr>
            </a:lvl5pPr>
            <a:lvl6pPr marL="2888772"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6pPr>
            <a:lvl7pPr marL="3414004"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7pPr>
            <a:lvl8pPr marL="3939235"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8pPr>
            <a:lvl9pPr marL="4464467"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9pPr>
          </a:lstStyle>
          <a:p>
            <a:fld id="{5FFB9E46-F40B-F544-8EFC-74E8574384EE}" type="slidenum">
              <a:rPr lang="ja-JP" altLang="en-US" sz="1100">
                <a:solidFill>
                  <a:prstClr val="black"/>
                </a:solidFill>
                <a:latin typeface="Arial" charset="0"/>
              </a:rPr>
              <a:pPr/>
              <a:t>37</a:t>
            </a:fld>
            <a:endParaRPr lang="ja-JP" altLang="en-US" sz="1100">
              <a:solidFill>
                <a:prstClr val="black"/>
              </a:solidFill>
              <a:latin typeface="Arial" charset="0"/>
            </a:endParaRPr>
          </a:p>
        </p:txBody>
      </p:sp>
      <p:sp>
        <p:nvSpPr>
          <p:cNvPr id="2" name="日付プレースホルダー 1"/>
          <p:cNvSpPr>
            <a:spLocks noGrp="1"/>
          </p:cNvSpPr>
          <p:nvPr>
            <p:ph type="dt" sz="quarter" idx="1"/>
          </p:nvPr>
        </p:nvSpPr>
        <p:spPr/>
        <p:txBody>
          <a:bodyPr/>
          <a:lstStyle/>
          <a:p>
            <a:pPr>
              <a:defRPr/>
            </a:pPr>
            <a:r>
              <a:rPr lang="en-US" altLang="ja-JP" smtClean="0">
                <a:solidFill>
                  <a:prstClr val="black"/>
                </a:solidFill>
              </a:rPr>
              <a:t>2014/11/17</a:t>
            </a:r>
            <a:endParaRPr lang="ja-JP" altLang="en-US">
              <a:solidFill>
                <a:prstClr val="black"/>
              </a:solidFill>
            </a:endParaRPr>
          </a:p>
        </p:txBody>
      </p:sp>
    </p:spTree>
    <p:extLst>
      <p:ext uri="{BB962C8B-B14F-4D97-AF65-F5344CB8AC3E}">
        <p14:creationId xmlns:p14="http://schemas.microsoft.com/office/powerpoint/2010/main" val="293671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921">
              <a:defRPr kumimoji="1" sz="2800">
                <a:solidFill>
                  <a:schemeClr val="tx1"/>
                </a:solidFill>
                <a:latin typeface="Comic Sans MS" charset="0"/>
                <a:ea typeface="ＭＳ Ｐゴシック" charset="0"/>
                <a:cs typeface="ＭＳ Ｐゴシック" charset="0"/>
              </a:defRPr>
            </a:lvl1pPr>
            <a:lvl2pPr marL="853501" indent="-328270" defTabSz="931921">
              <a:defRPr kumimoji="1" sz="2800">
                <a:solidFill>
                  <a:schemeClr val="tx1"/>
                </a:solidFill>
                <a:latin typeface="Comic Sans MS" charset="0"/>
                <a:ea typeface="ＭＳ Ｐゴシック" charset="0"/>
              </a:defRPr>
            </a:lvl2pPr>
            <a:lvl3pPr marL="1313078" indent="-262616" defTabSz="931921">
              <a:defRPr kumimoji="1" sz="2800">
                <a:solidFill>
                  <a:schemeClr val="tx1"/>
                </a:solidFill>
                <a:latin typeface="Comic Sans MS" charset="0"/>
                <a:ea typeface="ＭＳ Ｐゴシック" charset="0"/>
              </a:defRPr>
            </a:lvl3pPr>
            <a:lvl4pPr marL="1838310" indent="-262616" defTabSz="931921">
              <a:defRPr kumimoji="1" sz="2800">
                <a:solidFill>
                  <a:schemeClr val="tx1"/>
                </a:solidFill>
                <a:latin typeface="Comic Sans MS" charset="0"/>
                <a:ea typeface="ＭＳ Ｐゴシック" charset="0"/>
              </a:defRPr>
            </a:lvl4pPr>
            <a:lvl5pPr marL="2363541" indent="-262616" defTabSz="931921">
              <a:defRPr kumimoji="1" sz="2800">
                <a:solidFill>
                  <a:schemeClr val="tx1"/>
                </a:solidFill>
                <a:latin typeface="Comic Sans MS" charset="0"/>
                <a:ea typeface="ＭＳ Ｐゴシック" charset="0"/>
              </a:defRPr>
            </a:lvl5pPr>
            <a:lvl6pPr marL="2888772"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6pPr>
            <a:lvl7pPr marL="3414004"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7pPr>
            <a:lvl8pPr marL="3939235"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8pPr>
            <a:lvl9pPr marL="4464467"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9pPr>
          </a:lstStyle>
          <a:p>
            <a:fld id="{924BE687-260D-694B-8EB6-8A4C447AC6BF}" type="slidenum">
              <a:rPr lang="en-US" altLang="ja-JP" sz="1100">
                <a:latin typeface="Arial Unicode MS" charset="0"/>
              </a:rPr>
              <a:pPr/>
              <a:t>44</a:t>
            </a:fld>
            <a:endParaRPr lang="en-US" altLang="ja-JP" sz="1100">
              <a:latin typeface="Arial Unicode MS"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latin typeface="Arial Unicode MS" charset="0"/>
              <a:ea typeface="ＭＳ Ｐゴシック" charset="0"/>
              <a:cs typeface="ＭＳ Ｐゴシック" charset="0"/>
            </a:endParaRPr>
          </a:p>
        </p:txBody>
      </p:sp>
    </p:spTree>
    <p:extLst>
      <p:ext uri="{BB962C8B-B14F-4D97-AF65-F5344CB8AC3E}">
        <p14:creationId xmlns:p14="http://schemas.microsoft.com/office/powerpoint/2010/main" val="2326611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7A841AA-8BDD-48F0-8755-E68CD95D7079}" type="slidenum">
              <a:rPr lang="en-US" altLang="ja-JP" smtClean="0">
                <a:solidFill>
                  <a:prstClr val="black"/>
                </a:solidFill>
              </a:rPr>
              <a:pPr/>
              <a:t>55</a:t>
            </a:fld>
            <a:endParaRPr lang="en-US" altLang="ja-JP">
              <a:solidFill>
                <a:prstClr val="black"/>
              </a:solidFill>
            </a:endParaRPr>
          </a:p>
        </p:txBody>
      </p:sp>
    </p:spTree>
    <p:extLst>
      <p:ext uri="{BB962C8B-B14F-4D97-AF65-F5344CB8AC3E}">
        <p14:creationId xmlns:p14="http://schemas.microsoft.com/office/powerpoint/2010/main" val="2029873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7A841AA-8BDD-48F0-8755-E68CD95D7079}" type="slidenum">
              <a:rPr lang="en-US" altLang="ja-JP" smtClean="0">
                <a:solidFill>
                  <a:prstClr val="black"/>
                </a:solidFill>
              </a:rPr>
              <a:pPr/>
              <a:t>63</a:t>
            </a:fld>
            <a:endParaRPr lang="en-US" altLang="ja-JP">
              <a:solidFill>
                <a:prstClr val="black"/>
              </a:solidFill>
            </a:endParaRPr>
          </a:p>
        </p:txBody>
      </p:sp>
    </p:spTree>
    <p:extLst>
      <p:ext uri="{BB962C8B-B14F-4D97-AF65-F5344CB8AC3E}">
        <p14:creationId xmlns:p14="http://schemas.microsoft.com/office/powerpoint/2010/main" val="287541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200">
                <a:solidFill>
                  <a:schemeClr val="tx1"/>
                </a:solidFill>
                <a:latin typeface="Times New Roman" pitchFamily="18" charset="0"/>
                <a:ea typeface="ＭＳ Ｐゴシック" charset="-128"/>
              </a:defRPr>
            </a:lvl1pPr>
            <a:lvl2pPr marL="742950" indent="-285750" eaLnBrk="0" hangingPunct="0">
              <a:defRPr kumimoji="1" sz="3200">
                <a:solidFill>
                  <a:schemeClr val="tx1"/>
                </a:solidFill>
                <a:latin typeface="Times New Roman" pitchFamily="18" charset="0"/>
                <a:ea typeface="ＭＳ Ｐゴシック" charset="-128"/>
              </a:defRPr>
            </a:lvl2pPr>
            <a:lvl3pPr marL="1143000" indent="-228600" eaLnBrk="0" hangingPunct="0">
              <a:defRPr kumimoji="1" sz="3200">
                <a:solidFill>
                  <a:schemeClr val="tx1"/>
                </a:solidFill>
                <a:latin typeface="Times New Roman" pitchFamily="18" charset="0"/>
                <a:ea typeface="ＭＳ Ｐゴシック" charset="-128"/>
              </a:defRPr>
            </a:lvl3pPr>
            <a:lvl4pPr marL="1600200" indent="-228600" eaLnBrk="0" hangingPunct="0">
              <a:defRPr kumimoji="1" sz="3200">
                <a:solidFill>
                  <a:schemeClr val="tx1"/>
                </a:solidFill>
                <a:latin typeface="Times New Roman" pitchFamily="18" charset="0"/>
                <a:ea typeface="ＭＳ Ｐゴシック" charset="-128"/>
              </a:defRPr>
            </a:lvl4pPr>
            <a:lvl5pPr marL="2057400" indent="-228600" eaLnBrk="0" hangingPunct="0">
              <a:defRPr kumimoji="1" sz="32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Times New Roman" pitchFamily="18" charset="0"/>
                <a:ea typeface="ＭＳ Ｐゴシック" charset="-128"/>
              </a:defRPr>
            </a:lvl9pPr>
          </a:lstStyle>
          <a:p>
            <a:pPr eaLnBrk="1" hangingPunct="1"/>
            <a:fld id="{1889DB91-32EE-4602-B633-50B7FDBD538B}" type="slidenum">
              <a:rPr lang="en-US" altLang="ja-JP" sz="1200" smtClean="0"/>
              <a:pPr eaLnBrk="1" hangingPunct="1"/>
              <a:t>20</a:t>
            </a:fld>
            <a:endParaRPr lang="en-US" altLang="ja-JP" sz="1200" smtClean="0"/>
          </a:p>
        </p:txBody>
      </p:sp>
      <p:sp>
        <p:nvSpPr>
          <p:cNvPr id="58371" name="Rectangle 2"/>
          <p:cNvSpPr>
            <a:spLocks noGrp="1" noRot="1" noChangeAspect="1" noChangeArrowheads="1" noTextEdit="1"/>
          </p:cNvSpPr>
          <p:nvPr>
            <p:ph type="sldImg"/>
          </p:nvPr>
        </p:nvSpPr>
        <p:spPr>
          <a:xfrm>
            <a:off x="1143000" y="685800"/>
            <a:ext cx="4573588" cy="3429000"/>
          </a:xfrm>
          <a:ln/>
        </p:spPr>
      </p:sp>
      <p:sp>
        <p:nvSpPr>
          <p:cNvPr id="58372" name="Rectangle 3"/>
          <p:cNvSpPr>
            <a:spLocks noGrp="1" noChangeArrowheads="1"/>
          </p:cNvSpPr>
          <p:nvPr>
            <p:ph type="body" idx="1"/>
          </p:nvPr>
        </p:nvSpPr>
        <p:spPr>
          <a:xfrm>
            <a:off x="684985" y="4344096"/>
            <a:ext cx="5488031" cy="41139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ゴシック" charset="-128"/>
            </a:endParaRPr>
          </a:p>
        </p:txBody>
      </p:sp>
    </p:spTree>
    <p:extLst>
      <p:ext uri="{BB962C8B-B14F-4D97-AF65-F5344CB8AC3E}">
        <p14:creationId xmlns:p14="http://schemas.microsoft.com/office/powerpoint/2010/main" val="417515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54ECDD8-A484-4DAF-BA66-993BE3DF61B7}" type="slidenum">
              <a:rPr lang="en-US" altLang="ja-JP" smtClean="0"/>
              <a:pPr>
                <a:defRPr/>
              </a:pPr>
              <a:t>21</a:t>
            </a:fld>
            <a:endParaRPr lang="en-US" altLang="ja-JP"/>
          </a:p>
        </p:txBody>
      </p:sp>
    </p:spTree>
    <p:extLst>
      <p:ext uri="{BB962C8B-B14F-4D97-AF65-F5344CB8AC3E}">
        <p14:creationId xmlns:p14="http://schemas.microsoft.com/office/powerpoint/2010/main" val="2848118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defRPr kumimoji="1" sz="2400">
                <a:solidFill>
                  <a:schemeClr val="tx1"/>
                </a:solidFill>
                <a:latin typeface="Comic Sans MS" panose="030F0702030302020204" pitchFamily="66" charset="0"/>
                <a:ea typeface="ＭＳ Ｐゴシック" panose="020B0600070205080204" pitchFamily="50" charset="-128"/>
              </a:defRPr>
            </a:lvl1pPr>
            <a:lvl2pPr marL="742950" indent="-285750" defTabSz="862013" eaLnBrk="0" hangingPunct="0">
              <a:defRPr kumimoji="1" sz="2400">
                <a:solidFill>
                  <a:schemeClr val="tx1"/>
                </a:solidFill>
                <a:latin typeface="Comic Sans MS" panose="030F0702030302020204" pitchFamily="66" charset="0"/>
                <a:ea typeface="ＭＳ Ｐゴシック" panose="020B0600070205080204" pitchFamily="50" charset="-128"/>
              </a:defRPr>
            </a:lvl2pPr>
            <a:lvl3pPr marL="1143000" indent="-228600" defTabSz="862013" eaLnBrk="0" hangingPunct="0">
              <a:defRPr kumimoji="1" sz="2400">
                <a:solidFill>
                  <a:schemeClr val="tx1"/>
                </a:solidFill>
                <a:latin typeface="Comic Sans MS" panose="030F0702030302020204" pitchFamily="66" charset="0"/>
                <a:ea typeface="ＭＳ Ｐゴシック" panose="020B0600070205080204" pitchFamily="50" charset="-128"/>
              </a:defRPr>
            </a:lvl3pPr>
            <a:lvl4pPr marL="1600200" indent="-228600" defTabSz="862013" eaLnBrk="0" hangingPunct="0">
              <a:defRPr kumimoji="1" sz="2400">
                <a:solidFill>
                  <a:schemeClr val="tx1"/>
                </a:solidFill>
                <a:latin typeface="Comic Sans MS" panose="030F0702030302020204" pitchFamily="66" charset="0"/>
                <a:ea typeface="ＭＳ Ｐゴシック" panose="020B0600070205080204" pitchFamily="50" charset="-128"/>
              </a:defRPr>
            </a:lvl4pPr>
            <a:lvl5pPr marL="2057400" indent="-228600" defTabSz="862013" eaLnBrk="0" hangingPunct="0">
              <a:defRPr kumimoji="1" sz="2400">
                <a:solidFill>
                  <a:schemeClr val="tx1"/>
                </a:solidFill>
                <a:latin typeface="Comic Sans MS" panose="030F0702030302020204" pitchFamily="66" charset="0"/>
                <a:ea typeface="ＭＳ Ｐゴシック" panose="020B0600070205080204" pitchFamily="50" charset="-128"/>
              </a:defRPr>
            </a:lvl5pPr>
            <a:lvl6pPr marL="2514600" indent="-228600" defTabSz="862013"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6pPr>
            <a:lvl7pPr marL="2971800" indent="-228600" defTabSz="862013"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7pPr>
            <a:lvl8pPr marL="3429000" indent="-228600" defTabSz="862013"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8pPr>
            <a:lvl9pPr marL="3886200" indent="-228600" defTabSz="862013"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9pPr>
          </a:lstStyle>
          <a:p>
            <a:pPr eaLnBrk="1" hangingPunct="1"/>
            <a:fld id="{73552F63-7D9C-41D6-AC40-62A0038FDB4D}" type="slidenum">
              <a:rPr lang="en-US" altLang="ja-JP" sz="1100">
                <a:latin typeface="Arial" panose="020B0604020202020204" pitchFamily="34" charset="0"/>
              </a:rPr>
              <a:pPr eaLnBrk="1" hangingPunct="1"/>
              <a:t>26</a:t>
            </a:fld>
            <a:endParaRPr lang="en-US" altLang="ja-JP" sz="1100">
              <a:latin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98703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スライド イメージ プレースホルダ 1"/>
          <p:cNvSpPr>
            <a:spLocks noGrp="1" noRot="1" noChangeAspect="1" noTextEdit="1"/>
          </p:cNvSpPr>
          <p:nvPr>
            <p:ph type="sldImg"/>
          </p:nvPr>
        </p:nvSpPr>
        <p:spPr>
          <a:ln/>
        </p:spPr>
      </p:sp>
      <p:sp>
        <p:nvSpPr>
          <p:cNvPr id="36866" name="ノート プレースホルダ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a:latin typeface="Arial Unicode MS" charset="0"/>
              <a:ea typeface="ＭＳ Ｐゴシック" charset="0"/>
              <a:cs typeface="ＭＳ Ｐゴシック" charset="0"/>
            </a:endParaRPr>
          </a:p>
        </p:txBody>
      </p:sp>
      <p:sp>
        <p:nvSpPr>
          <p:cNvPr id="36867" name="スライド番号プレースホル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921">
              <a:defRPr kumimoji="1" sz="2800">
                <a:solidFill>
                  <a:schemeClr val="tx1"/>
                </a:solidFill>
                <a:latin typeface="Comic Sans MS" charset="0"/>
                <a:ea typeface="ＭＳ Ｐゴシック" charset="0"/>
                <a:cs typeface="ＭＳ Ｐゴシック" charset="0"/>
              </a:defRPr>
            </a:lvl1pPr>
            <a:lvl2pPr marL="853501" indent="-328270" defTabSz="931921">
              <a:defRPr kumimoji="1" sz="2800">
                <a:solidFill>
                  <a:schemeClr val="tx1"/>
                </a:solidFill>
                <a:latin typeface="Comic Sans MS" charset="0"/>
                <a:ea typeface="ＭＳ Ｐゴシック" charset="0"/>
              </a:defRPr>
            </a:lvl2pPr>
            <a:lvl3pPr marL="1313078" indent="-262616" defTabSz="931921">
              <a:defRPr kumimoji="1" sz="2800">
                <a:solidFill>
                  <a:schemeClr val="tx1"/>
                </a:solidFill>
                <a:latin typeface="Comic Sans MS" charset="0"/>
                <a:ea typeface="ＭＳ Ｐゴシック" charset="0"/>
              </a:defRPr>
            </a:lvl3pPr>
            <a:lvl4pPr marL="1838310" indent="-262616" defTabSz="931921">
              <a:defRPr kumimoji="1" sz="2800">
                <a:solidFill>
                  <a:schemeClr val="tx1"/>
                </a:solidFill>
                <a:latin typeface="Comic Sans MS" charset="0"/>
                <a:ea typeface="ＭＳ Ｐゴシック" charset="0"/>
              </a:defRPr>
            </a:lvl4pPr>
            <a:lvl5pPr marL="2363541" indent="-262616" defTabSz="931921">
              <a:defRPr kumimoji="1" sz="2800">
                <a:solidFill>
                  <a:schemeClr val="tx1"/>
                </a:solidFill>
                <a:latin typeface="Comic Sans MS" charset="0"/>
                <a:ea typeface="ＭＳ Ｐゴシック" charset="0"/>
              </a:defRPr>
            </a:lvl5pPr>
            <a:lvl6pPr marL="2888772"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6pPr>
            <a:lvl7pPr marL="3414004"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7pPr>
            <a:lvl8pPr marL="3939235"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8pPr>
            <a:lvl9pPr marL="4464467"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9pPr>
          </a:lstStyle>
          <a:p>
            <a:fld id="{5BD585BC-AD50-5E47-8A57-AE76F1947934}" type="slidenum">
              <a:rPr lang="en-US" altLang="ja-JP" sz="1100">
                <a:latin typeface="Arial Unicode MS" charset="0"/>
              </a:rPr>
              <a:pPr/>
              <a:t>29</a:t>
            </a:fld>
            <a:endParaRPr lang="en-US" altLang="ja-JP" sz="1100">
              <a:latin typeface="Arial Unicode MS" charset="0"/>
            </a:endParaRPr>
          </a:p>
        </p:txBody>
      </p:sp>
    </p:spTree>
    <p:extLst>
      <p:ext uri="{BB962C8B-B14F-4D97-AF65-F5344CB8AC3E}">
        <p14:creationId xmlns:p14="http://schemas.microsoft.com/office/powerpoint/2010/main" val="3142976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スライド イメージ プレースホルダ 1"/>
          <p:cNvSpPr>
            <a:spLocks noGrp="1" noRot="1" noChangeAspect="1" noTextEdit="1"/>
          </p:cNvSpPr>
          <p:nvPr>
            <p:ph type="sldImg"/>
          </p:nvPr>
        </p:nvSpPr>
        <p:spPr>
          <a:ln/>
        </p:spPr>
      </p:sp>
      <p:sp>
        <p:nvSpPr>
          <p:cNvPr id="38914" name="ノート プレースホルダ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a:latin typeface="Arial Unicode MS" charset="0"/>
              <a:ea typeface="ＭＳ Ｐゴシック" charset="0"/>
              <a:cs typeface="ＭＳ Ｐゴシック" charset="0"/>
            </a:endParaRPr>
          </a:p>
        </p:txBody>
      </p:sp>
      <p:sp>
        <p:nvSpPr>
          <p:cNvPr id="38915" name="スライド番号プレースホル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921">
              <a:defRPr kumimoji="1" sz="2800">
                <a:solidFill>
                  <a:schemeClr val="tx1"/>
                </a:solidFill>
                <a:latin typeface="Comic Sans MS" charset="0"/>
                <a:ea typeface="ＭＳ Ｐゴシック" charset="0"/>
                <a:cs typeface="ＭＳ Ｐゴシック" charset="0"/>
              </a:defRPr>
            </a:lvl1pPr>
            <a:lvl2pPr marL="853501" indent="-328270" defTabSz="931921">
              <a:defRPr kumimoji="1" sz="2800">
                <a:solidFill>
                  <a:schemeClr val="tx1"/>
                </a:solidFill>
                <a:latin typeface="Comic Sans MS" charset="0"/>
                <a:ea typeface="ＭＳ Ｐゴシック" charset="0"/>
              </a:defRPr>
            </a:lvl2pPr>
            <a:lvl3pPr marL="1313078" indent="-262616" defTabSz="931921">
              <a:defRPr kumimoji="1" sz="2800">
                <a:solidFill>
                  <a:schemeClr val="tx1"/>
                </a:solidFill>
                <a:latin typeface="Comic Sans MS" charset="0"/>
                <a:ea typeface="ＭＳ Ｐゴシック" charset="0"/>
              </a:defRPr>
            </a:lvl3pPr>
            <a:lvl4pPr marL="1838310" indent="-262616" defTabSz="931921">
              <a:defRPr kumimoji="1" sz="2800">
                <a:solidFill>
                  <a:schemeClr val="tx1"/>
                </a:solidFill>
                <a:latin typeface="Comic Sans MS" charset="0"/>
                <a:ea typeface="ＭＳ Ｐゴシック" charset="0"/>
              </a:defRPr>
            </a:lvl4pPr>
            <a:lvl5pPr marL="2363541" indent="-262616" defTabSz="931921">
              <a:defRPr kumimoji="1" sz="2800">
                <a:solidFill>
                  <a:schemeClr val="tx1"/>
                </a:solidFill>
                <a:latin typeface="Comic Sans MS" charset="0"/>
                <a:ea typeface="ＭＳ Ｐゴシック" charset="0"/>
              </a:defRPr>
            </a:lvl5pPr>
            <a:lvl6pPr marL="2888772"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6pPr>
            <a:lvl7pPr marL="3414004"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7pPr>
            <a:lvl8pPr marL="3939235"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8pPr>
            <a:lvl9pPr marL="4464467" indent="-262616" defTabSz="931921" eaLnBrk="0" fontAlgn="base" hangingPunct="0">
              <a:spcBef>
                <a:spcPct val="0"/>
              </a:spcBef>
              <a:spcAft>
                <a:spcPct val="0"/>
              </a:spcAft>
              <a:defRPr kumimoji="1" sz="2800">
                <a:solidFill>
                  <a:schemeClr val="tx1"/>
                </a:solidFill>
                <a:latin typeface="Comic Sans MS" charset="0"/>
                <a:ea typeface="ＭＳ Ｐゴシック" charset="0"/>
              </a:defRPr>
            </a:lvl9pPr>
          </a:lstStyle>
          <a:p>
            <a:fld id="{6E881B08-A9AC-5F4D-BF8B-51BEF3BCE8D2}" type="slidenum">
              <a:rPr lang="en-US" altLang="ja-JP" sz="1100">
                <a:latin typeface="Arial Unicode MS" charset="0"/>
              </a:rPr>
              <a:pPr/>
              <a:t>30</a:t>
            </a:fld>
            <a:endParaRPr lang="en-US" altLang="ja-JP" sz="1100">
              <a:latin typeface="Arial Unicode MS" charset="0"/>
            </a:endParaRPr>
          </a:p>
        </p:txBody>
      </p:sp>
    </p:spTree>
    <p:extLst>
      <p:ext uri="{BB962C8B-B14F-4D97-AF65-F5344CB8AC3E}">
        <p14:creationId xmlns:p14="http://schemas.microsoft.com/office/powerpoint/2010/main" val="390281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スライド イメージ プレースホルダ 1"/>
          <p:cNvSpPr>
            <a:spLocks noGrp="1" noRot="1" noChangeAspect="1" noTextEdit="1"/>
          </p:cNvSpPr>
          <p:nvPr>
            <p:ph type="sldImg"/>
          </p:nvPr>
        </p:nvSpPr>
        <p:spPr>
          <a:ln/>
        </p:spPr>
      </p:sp>
      <p:sp>
        <p:nvSpPr>
          <p:cNvPr id="40962" name="ノート プレースホルダ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a:latin typeface="細明朝体" charset="0"/>
              <a:ea typeface="細明朝体" charset="0"/>
              <a:cs typeface="細明朝体" charset="0"/>
            </a:endParaRPr>
          </a:p>
        </p:txBody>
      </p:sp>
    </p:spTree>
    <p:extLst>
      <p:ext uri="{BB962C8B-B14F-4D97-AF65-F5344CB8AC3E}">
        <p14:creationId xmlns:p14="http://schemas.microsoft.com/office/powerpoint/2010/main" val="1511188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732">
              <a:defRPr kumimoji="1" sz="2600">
                <a:solidFill>
                  <a:schemeClr val="tx1"/>
                </a:solidFill>
                <a:latin typeface="Comic Sans MS" charset="0"/>
                <a:ea typeface="ＭＳ Ｐゴシック" charset="0"/>
                <a:cs typeface="ＭＳ Ｐゴシック" charset="0"/>
              </a:defRPr>
            </a:lvl1pPr>
            <a:lvl2pPr marL="804763" indent="-309524" defTabSz="933732">
              <a:defRPr kumimoji="1" sz="2600">
                <a:solidFill>
                  <a:schemeClr val="tx1"/>
                </a:solidFill>
                <a:latin typeface="Comic Sans MS" charset="0"/>
                <a:ea typeface="ＭＳ Ｐゴシック" charset="0"/>
              </a:defRPr>
            </a:lvl2pPr>
            <a:lvl3pPr marL="1238098" indent="-247620" defTabSz="933732">
              <a:defRPr kumimoji="1" sz="2600">
                <a:solidFill>
                  <a:schemeClr val="tx1"/>
                </a:solidFill>
                <a:latin typeface="Comic Sans MS" charset="0"/>
                <a:ea typeface="ＭＳ Ｐゴシック" charset="0"/>
              </a:defRPr>
            </a:lvl3pPr>
            <a:lvl4pPr marL="1733337" indent="-247620" defTabSz="933732">
              <a:defRPr kumimoji="1" sz="2600">
                <a:solidFill>
                  <a:schemeClr val="tx1"/>
                </a:solidFill>
                <a:latin typeface="Comic Sans MS" charset="0"/>
                <a:ea typeface="ＭＳ Ｐゴシック" charset="0"/>
              </a:defRPr>
            </a:lvl4pPr>
            <a:lvl5pPr marL="2228576" indent="-247620" defTabSz="933732">
              <a:defRPr kumimoji="1" sz="2600">
                <a:solidFill>
                  <a:schemeClr val="tx1"/>
                </a:solidFill>
                <a:latin typeface="Comic Sans MS" charset="0"/>
                <a:ea typeface="ＭＳ Ｐゴシック" charset="0"/>
              </a:defRPr>
            </a:lvl5pPr>
            <a:lvl6pPr marL="2723815" indent="-247620" defTabSz="933732" eaLnBrk="0" fontAlgn="base" hangingPunct="0">
              <a:spcBef>
                <a:spcPct val="0"/>
              </a:spcBef>
              <a:spcAft>
                <a:spcPct val="0"/>
              </a:spcAft>
              <a:defRPr kumimoji="1" sz="2600">
                <a:solidFill>
                  <a:schemeClr val="tx1"/>
                </a:solidFill>
                <a:latin typeface="Comic Sans MS" charset="0"/>
                <a:ea typeface="ＭＳ Ｐゴシック" charset="0"/>
              </a:defRPr>
            </a:lvl6pPr>
            <a:lvl7pPr marL="3219054" indent="-247620" defTabSz="933732" eaLnBrk="0" fontAlgn="base" hangingPunct="0">
              <a:spcBef>
                <a:spcPct val="0"/>
              </a:spcBef>
              <a:spcAft>
                <a:spcPct val="0"/>
              </a:spcAft>
              <a:defRPr kumimoji="1" sz="2600">
                <a:solidFill>
                  <a:schemeClr val="tx1"/>
                </a:solidFill>
                <a:latin typeface="Comic Sans MS" charset="0"/>
                <a:ea typeface="ＭＳ Ｐゴシック" charset="0"/>
              </a:defRPr>
            </a:lvl7pPr>
            <a:lvl8pPr marL="3714293" indent="-247620" defTabSz="933732" eaLnBrk="0" fontAlgn="base" hangingPunct="0">
              <a:spcBef>
                <a:spcPct val="0"/>
              </a:spcBef>
              <a:spcAft>
                <a:spcPct val="0"/>
              </a:spcAft>
              <a:defRPr kumimoji="1" sz="2600">
                <a:solidFill>
                  <a:schemeClr val="tx1"/>
                </a:solidFill>
                <a:latin typeface="Comic Sans MS" charset="0"/>
                <a:ea typeface="ＭＳ Ｐゴシック" charset="0"/>
              </a:defRPr>
            </a:lvl8pPr>
            <a:lvl9pPr marL="4209532" indent="-247620" defTabSz="933732" eaLnBrk="0" fontAlgn="base" hangingPunct="0">
              <a:spcBef>
                <a:spcPct val="0"/>
              </a:spcBef>
              <a:spcAft>
                <a:spcPct val="0"/>
              </a:spcAft>
              <a:defRPr kumimoji="1" sz="2600">
                <a:solidFill>
                  <a:schemeClr val="tx1"/>
                </a:solidFill>
                <a:latin typeface="Comic Sans MS" charset="0"/>
                <a:ea typeface="ＭＳ Ｐゴシック" charset="0"/>
              </a:defRPr>
            </a:lvl9pPr>
          </a:lstStyle>
          <a:p>
            <a:fld id="{F566637E-C348-5D4E-824C-B65A52617BAE}" type="slidenum">
              <a:rPr lang="en-US" altLang="ja-JP" sz="1200">
                <a:solidFill>
                  <a:srgbClr val="000000"/>
                </a:solidFill>
                <a:latin typeface="Arial" charset="0"/>
              </a:rPr>
              <a:pPr/>
              <a:t>32</a:t>
            </a:fld>
            <a:endParaRPr lang="en-US" altLang="ja-JP" sz="1200">
              <a:solidFill>
                <a:srgbClr val="000000"/>
              </a:solidFill>
              <a:latin typeface="Arial" charset="0"/>
            </a:endParaRPr>
          </a:p>
        </p:txBody>
      </p:sp>
      <p:sp>
        <p:nvSpPr>
          <p:cNvPr id="52226" name="Rectangle 2"/>
          <p:cNvSpPr>
            <a:spLocks noGrp="1" noRot="1" noChangeAspect="1" noChangeArrowheads="1" noTextEdit="1"/>
          </p:cNvSpPr>
          <p:nvPr>
            <p:ph type="sldImg"/>
          </p:nvPr>
        </p:nvSpPr>
        <p:spPr>
          <a:xfrm>
            <a:off x="882650" y="728663"/>
            <a:ext cx="4860925" cy="3646487"/>
          </a:xfrm>
          <a:solidFill>
            <a:srgbClr val="FFFFFF"/>
          </a:solidFill>
          <a:ln/>
        </p:spPr>
      </p:sp>
      <p:sp>
        <p:nvSpPr>
          <p:cNvPr id="52227" name="Rectangle 3"/>
          <p:cNvSpPr>
            <a:spLocks noGrp="1" noChangeArrowheads="1"/>
          </p:cNvSpPr>
          <p:nvPr>
            <p:ph type="body" idx="1"/>
          </p:nvPr>
        </p:nvSpPr>
        <p:spPr>
          <a:xfrm>
            <a:off x="662274" y="4618014"/>
            <a:ext cx="5301468" cy="437636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ja-JP" altLang="en-US">
              <a:latin typeface="Arial" charset="0"/>
              <a:ea typeface="ＭＳ Ｐゴシック" charset="0"/>
              <a:cs typeface="ＭＳ Ｐゴシック" charset="0"/>
            </a:endParaRPr>
          </a:p>
        </p:txBody>
      </p:sp>
      <p:sp>
        <p:nvSpPr>
          <p:cNvPr id="2" name="日付プレースホルダー 1"/>
          <p:cNvSpPr>
            <a:spLocks noGrp="1"/>
          </p:cNvSpPr>
          <p:nvPr>
            <p:ph type="dt" idx="10"/>
          </p:nvPr>
        </p:nvSpPr>
        <p:spPr/>
        <p:txBody>
          <a:bodyPr/>
          <a:lstStyle/>
          <a:p>
            <a:r>
              <a:rPr lang="en-US" altLang="ja-JP" smtClean="0">
                <a:solidFill>
                  <a:prstClr val="black"/>
                </a:solidFill>
                <a:latin typeface="Calibri"/>
                <a:ea typeface="ＭＳ Ｐゴシック"/>
              </a:rPr>
              <a:t>2014/11/17</a:t>
            </a:r>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638750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ln/>
        </p:spPr>
      </p:sp>
      <p:sp>
        <p:nvSpPr>
          <p:cNvPr id="56323" name="ノート プレースホルダ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a:latin typeface="Arial" charset="0"/>
              <a:ea typeface="ＭＳ Ｐゴシック" charset="0"/>
              <a:cs typeface="ＭＳ Ｐゴシック" charset="0"/>
            </a:endParaRPr>
          </a:p>
        </p:txBody>
      </p:sp>
      <p:sp>
        <p:nvSpPr>
          <p:cNvPr id="56324" name="スライド番号プレースホル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8456">
              <a:defRPr kumimoji="1" sz="2800">
                <a:solidFill>
                  <a:schemeClr val="tx1"/>
                </a:solidFill>
                <a:latin typeface="Comic Sans MS" charset="0"/>
                <a:ea typeface="ＭＳ Ｐゴシック" charset="0"/>
                <a:cs typeface="ＭＳ Ｐゴシック" charset="0"/>
              </a:defRPr>
            </a:lvl1pPr>
            <a:lvl2pPr marL="853501" indent="-328270" defTabSz="988456">
              <a:defRPr kumimoji="1" sz="2800">
                <a:solidFill>
                  <a:schemeClr val="tx1"/>
                </a:solidFill>
                <a:latin typeface="Comic Sans MS" charset="0"/>
                <a:ea typeface="ＭＳ Ｐゴシック" charset="0"/>
              </a:defRPr>
            </a:lvl2pPr>
            <a:lvl3pPr marL="1313078" indent="-262616" defTabSz="988456">
              <a:defRPr kumimoji="1" sz="2800">
                <a:solidFill>
                  <a:schemeClr val="tx1"/>
                </a:solidFill>
                <a:latin typeface="Comic Sans MS" charset="0"/>
                <a:ea typeface="ＭＳ Ｐゴシック" charset="0"/>
              </a:defRPr>
            </a:lvl3pPr>
            <a:lvl4pPr marL="1838310" indent="-262616" defTabSz="988456">
              <a:defRPr kumimoji="1" sz="2800">
                <a:solidFill>
                  <a:schemeClr val="tx1"/>
                </a:solidFill>
                <a:latin typeface="Comic Sans MS" charset="0"/>
                <a:ea typeface="ＭＳ Ｐゴシック" charset="0"/>
              </a:defRPr>
            </a:lvl4pPr>
            <a:lvl5pPr marL="2363541" indent="-262616" defTabSz="988456">
              <a:defRPr kumimoji="1" sz="2800">
                <a:solidFill>
                  <a:schemeClr val="tx1"/>
                </a:solidFill>
                <a:latin typeface="Comic Sans MS" charset="0"/>
                <a:ea typeface="ＭＳ Ｐゴシック" charset="0"/>
              </a:defRPr>
            </a:lvl5pPr>
            <a:lvl6pPr marL="2888772"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6pPr>
            <a:lvl7pPr marL="3414004"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7pPr>
            <a:lvl8pPr marL="3939235"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8pPr>
            <a:lvl9pPr marL="4464467" indent="-262616" defTabSz="988456" eaLnBrk="0" fontAlgn="base" hangingPunct="0">
              <a:spcBef>
                <a:spcPct val="0"/>
              </a:spcBef>
              <a:spcAft>
                <a:spcPct val="0"/>
              </a:spcAft>
              <a:defRPr kumimoji="1" sz="2800">
                <a:solidFill>
                  <a:schemeClr val="tx1"/>
                </a:solidFill>
                <a:latin typeface="Comic Sans MS" charset="0"/>
                <a:ea typeface="ＭＳ Ｐゴシック" charset="0"/>
              </a:defRPr>
            </a:lvl9pPr>
          </a:lstStyle>
          <a:p>
            <a:fld id="{0D5AA93D-E2F5-4643-BF99-4B0B9A4BEF07}" type="slidenum">
              <a:rPr lang="en-US" altLang="ja-JP" sz="1300">
                <a:solidFill>
                  <a:prstClr val="black"/>
                </a:solidFill>
                <a:latin typeface="Arial" charset="0"/>
              </a:rPr>
              <a:pPr/>
              <a:t>33</a:t>
            </a:fld>
            <a:endParaRPr lang="en-US" altLang="ja-JP" sz="1300">
              <a:solidFill>
                <a:prstClr val="black"/>
              </a:solidFill>
              <a:latin typeface="Arial" charset="0"/>
            </a:endParaRPr>
          </a:p>
        </p:txBody>
      </p:sp>
    </p:spTree>
    <p:extLst>
      <p:ext uri="{BB962C8B-B14F-4D97-AF65-F5344CB8AC3E}">
        <p14:creationId xmlns:p14="http://schemas.microsoft.com/office/powerpoint/2010/main" val="2190608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48649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283799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78825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2637278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26039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3231028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2105542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3664736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10"/>
          </p:nvPr>
        </p:nvSpPr>
        <p:spPr/>
        <p:txBody>
          <a:bodyPr/>
          <a:lstStyle>
            <a:lvl1pPr>
              <a:defRPr/>
            </a:lvl1pPr>
          </a:lstStyle>
          <a:p>
            <a:fld id="{D9F6CBC5-0480-40BD-BCBC-EEDFF167B9C8}" type="slidenum">
              <a:rPr lang="ja-JP" altLang="en-US"/>
              <a:pPr/>
              <a:t>‹#›</a:t>
            </a:fld>
            <a:endParaRPr lang="ja-JP" altLang="en-US"/>
          </a:p>
        </p:txBody>
      </p:sp>
    </p:spTree>
    <p:extLst>
      <p:ext uri="{BB962C8B-B14F-4D97-AF65-F5344CB8AC3E}">
        <p14:creationId xmlns:p14="http://schemas.microsoft.com/office/powerpoint/2010/main" val="1036898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795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スライド番号プレースホルダ 5"/>
          <p:cNvSpPr>
            <a:spLocks noGrp="1"/>
          </p:cNvSpPr>
          <p:nvPr>
            <p:ph type="sldNum" sz="quarter" idx="10"/>
          </p:nvPr>
        </p:nvSpPr>
        <p:spPr/>
        <p:txBody>
          <a:bodyPr/>
          <a:lstStyle>
            <a:lvl1pPr>
              <a:defRPr sz="1200" smtClean="0">
                <a:latin typeface="Arial" charset="0"/>
                <a:cs typeface="Arial" charset="0"/>
              </a:defRPr>
            </a:lvl1pPr>
          </a:lstStyle>
          <a:p>
            <a:pPr>
              <a:defRPr/>
            </a:pPr>
            <a:fld id="{809E26E5-0377-2546-8862-249C3D7BA11F}" type="slidenum">
              <a:rPr lang="ja-JP" altLang="en-US">
                <a:solidFill>
                  <a:prstClr val="black">
                    <a:tint val="75000"/>
                  </a:prstClr>
                </a:solidFill>
                <a:ea typeface="ＭＳ Ｐゴシック"/>
              </a:rPr>
              <a:pPr>
                <a:defRPr/>
              </a:pPr>
              <a:t>‹#›</a:t>
            </a:fld>
            <a:endParaRPr lang="ja-JP" altLang="en-US">
              <a:solidFill>
                <a:prstClr val="black">
                  <a:tint val="75000"/>
                </a:prstClr>
              </a:solidFill>
              <a:ea typeface="ＭＳ Ｐゴシック"/>
            </a:endParaRPr>
          </a:p>
        </p:txBody>
      </p:sp>
    </p:spTree>
    <p:extLst>
      <p:ext uri="{BB962C8B-B14F-4D97-AF65-F5344CB8AC3E}">
        <p14:creationId xmlns:p14="http://schemas.microsoft.com/office/powerpoint/2010/main" val="17086733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240840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955405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47042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367004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79784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290732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2979490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B76C1B4-E970-41D3-BAA4-5530C34D6CDE}" type="datetimeFigureOut">
              <a:rPr kumimoji="1" lang="ja-JP" altLang="en-US" smtClean="0"/>
              <a:t>2019/2/26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2979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76C1B4-E970-41D3-BAA4-5530C34D6CDE}" type="datetimeFigureOut">
              <a:rPr kumimoji="1" lang="ja-JP" altLang="en-US" smtClean="0"/>
              <a:t>2019/2/26</a:t>
            </a:fld>
            <a:endParaRPr kumimoji="1" lang="ja-JP" alt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7A0F63C-283C-4687-B723-1F07BA390B1D}" type="slidenum">
              <a:rPr kumimoji="1" lang="ja-JP" altLang="en-US" smtClean="0"/>
              <a:t>‹#›</a:t>
            </a:fld>
            <a:endParaRPr kumimoji="1" lang="ja-JP" altLang="en-US"/>
          </a:p>
        </p:txBody>
      </p:sp>
    </p:spTree>
    <p:extLst>
      <p:ext uri="{BB962C8B-B14F-4D97-AF65-F5344CB8AC3E}">
        <p14:creationId xmlns:p14="http://schemas.microsoft.com/office/powerpoint/2010/main" val="702965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44" r:id="rId17"/>
    <p:sldLayoutId id="2147483745" r:id="rId18"/>
    <p:sldLayoutId id="2147483746" r:id="rId19"/>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65.png"/><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5.xml"/><Relationship Id="rId4" Type="http://schemas.openxmlformats.org/officeDocument/2006/relationships/image" Target="../media/image95.emf"/></Relationships>
</file>

<file path=ppt/slides/_rels/slide7.xml.rels><?xml version="1.0" encoding="UTF-8" standalone="yes"?>
<Relationships xmlns="http://schemas.openxmlformats.org/package/2006/relationships"><Relationship Id="rId3" Type="http://schemas.openxmlformats.org/officeDocument/2006/relationships/hyperlink" Target="http://ferrotec-global.com/"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en-US" altLang="ja-JP" dirty="0"/>
              <a:t>How can physicists explore </a:t>
            </a:r>
            <a:br>
              <a:rPr lang="en-US" altLang="ja-JP" dirty="0"/>
            </a:br>
            <a:r>
              <a:rPr lang="en-US" altLang="ja-JP" dirty="0" smtClean="0"/>
              <a:t>the </a:t>
            </a:r>
            <a:r>
              <a:rPr lang="en-US" altLang="ja-JP" dirty="0"/>
              <a:t>particle world</a:t>
            </a:r>
            <a:r>
              <a:rPr lang="en-US" altLang="ja-JP" dirty="0" smtClean="0"/>
              <a:t>?(</a:t>
            </a:r>
            <a:r>
              <a:rPr kumimoji="1" lang="en-US" altLang="ja-JP" dirty="0" smtClean="0"/>
              <a:t>III)</a:t>
            </a:r>
            <a:endParaRPr kumimoji="1" lang="ja-JP" altLang="en-US" dirty="0"/>
          </a:p>
        </p:txBody>
      </p:sp>
      <p:sp>
        <p:nvSpPr>
          <p:cNvPr id="5" name="サブタイトル 1"/>
          <p:cNvSpPr txBox="1">
            <a:spLocks/>
          </p:cNvSpPr>
          <p:nvPr/>
        </p:nvSpPr>
        <p:spPr>
          <a:xfrm>
            <a:off x="2669232" y="5437584"/>
            <a:ext cx="5791200" cy="1447800"/>
          </a:xfrm>
          <a:prstGeom prst="rect">
            <a:avLst/>
          </a:prstGeom>
        </p:spPr>
        <p:txBody>
          <a:bodyPr vert="horz">
            <a:normAutofit/>
          </a:bodyPr>
          <a:lstStyle>
            <a:lvl1pPr marL="0" indent="0" algn="l" rtl="0" eaLnBrk="1" latinLnBrk="0" hangingPunct="1">
              <a:spcBef>
                <a:spcPts val="600"/>
              </a:spcBef>
              <a:buClr>
                <a:schemeClr val="accent1"/>
              </a:buClr>
              <a:buSzPct val="70000"/>
              <a:buFont typeface="Wingdings"/>
              <a:buNone/>
              <a:defRPr kumimoji="1" sz="18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2"/>
              <a:buNone/>
              <a:defRPr kumimoji="1"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1"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1"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1"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1"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1"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1"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1" sz="1400" kern="1200" baseline="0">
                <a:solidFill>
                  <a:schemeClr val="tx2"/>
                </a:solidFill>
                <a:latin typeface="+mn-lt"/>
                <a:ea typeface="+mn-ea"/>
                <a:cs typeface="+mn-cs"/>
              </a:defRPr>
            </a:lvl9pPr>
          </a:lstStyle>
          <a:p>
            <a:r>
              <a:rPr lang="en-US" altLang="ja-JP" dirty="0" err="1" smtClean="0"/>
              <a:t>Junji</a:t>
            </a:r>
            <a:r>
              <a:rPr lang="en-US" altLang="ja-JP" dirty="0" smtClean="0"/>
              <a:t> </a:t>
            </a:r>
            <a:r>
              <a:rPr lang="en-US" altLang="ja-JP" dirty="0" err="1" smtClean="0"/>
              <a:t>Haba</a:t>
            </a:r>
            <a:r>
              <a:rPr lang="en-US" altLang="ja-JP" dirty="0" smtClean="0"/>
              <a:t> (KEK)</a:t>
            </a:r>
          </a:p>
          <a:p>
            <a:r>
              <a:rPr lang="en-US" altLang="ja-JP" dirty="0"/>
              <a:t>Moscow International School of Physics</a:t>
            </a:r>
          </a:p>
          <a:p>
            <a:r>
              <a:rPr lang="en-US" altLang="ja-JP" dirty="0" smtClean="0"/>
              <a:t>2019</a:t>
            </a:r>
            <a:endParaRPr lang="ja-JP" altLang="en-US" dirty="0"/>
          </a:p>
        </p:txBody>
      </p:sp>
    </p:spTree>
    <p:extLst>
      <p:ext uri="{BB962C8B-B14F-4D97-AF65-F5344CB8AC3E}">
        <p14:creationId xmlns:p14="http://schemas.microsoft.com/office/powerpoint/2010/main" val="3650142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7170" name="Picture 2" descr="https://www.nikon.com/products/semi/technology/img/02/pic_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382"/>
            <a:ext cx="9144000" cy="572452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917937" y="6459236"/>
            <a:ext cx="6226063" cy="369332"/>
          </a:xfrm>
          <a:prstGeom prst="rect">
            <a:avLst/>
          </a:prstGeom>
          <a:noFill/>
        </p:spPr>
        <p:txBody>
          <a:bodyPr wrap="none" rtlCol="0">
            <a:spAutoFit/>
          </a:bodyPr>
          <a:lstStyle/>
          <a:p>
            <a:r>
              <a:rPr kumimoji="1" lang="en-US" altLang="ja-JP" dirty="0"/>
              <a:t>https://www.nikon.com/products/semi/technology/story02.htm</a:t>
            </a:r>
            <a:endParaRPr kumimoji="1" lang="ja-JP" altLang="en-US" dirty="0"/>
          </a:p>
        </p:txBody>
      </p:sp>
    </p:spTree>
    <p:extLst>
      <p:ext uri="{BB962C8B-B14F-4D97-AF65-F5344CB8AC3E}">
        <p14:creationId xmlns:p14="http://schemas.microsoft.com/office/powerpoint/2010/main" val="2446134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8194" name="Picture 2" descr="https://www.nikon.com/products/semi/technology/img/02/pic_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0961"/>
            <a:ext cx="9144000" cy="524827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917937" y="6459236"/>
            <a:ext cx="6226063" cy="369332"/>
          </a:xfrm>
          <a:prstGeom prst="rect">
            <a:avLst/>
          </a:prstGeom>
          <a:noFill/>
        </p:spPr>
        <p:txBody>
          <a:bodyPr wrap="none" rtlCol="0">
            <a:spAutoFit/>
          </a:bodyPr>
          <a:lstStyle/>
          <a:p>
            <a:r>
              <a:rPr kumimoji="1" lang="en-US" altLang="ja-JP" dirty="0"/>
              <a:t>https://www.nikon.com/products/semi/technology/story02.htm</a:t>
            </a:r>
            <a:endParaRPr kumimoji="1" lang="ja-JP" altLang="en-US" dirty="0"/>
          </a:p>
        </p:txBody>
      </p:sp>
    </p:spTree>
    <p:extLst>
      <p:ext uri="{BB962C8B-B14F-4D97-AF65-F5344CB8AC3E}">
        <p14:creationId xmlns:p14="http://schemas.microsoft.com/office/powerpoint/2010/main" val="1991983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35992"/>
            <a:ext cx="7130753" cy="1320800"/>
          </a:xfrm>
        </p:spPr>
        <p:txBody>
          <a:bodyPr/>
          <a:lstStyle/>
          <a:p>
            <a:r>
              <a:rPr kumimoji="1" lang="en-US" altLang="ja-JP" dirty="0" smtClean="0"/>
              <a:t>Doping using a small accelerator</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9218" name="Picture 2" descr="https://www.nikon.com/products/semi/technology/img/02/pic_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5438"/>
            <a:ext cx="9144000" cy="458152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917937" y="6459236"/>
            <a:ext cx="6226063" cy="369332"/>
          </a:xfrm>
          <a:prstGeom prst="rect">
            <a:avLst/>
          </a:prstGeom>
          <a:noFill/>
        </p:spPr>
        <p:txBody>
          <a:bodyPr wrap="none" rtlCol="0">
            <a:spAutoFit/>
          </a:bodyPr>
          <a:lstStyle/>
          <a:p>
            <a:r>
              <a:rPr kumimoji="1" lang="en-US" altLang="ja-JP" dirty="0"/>
              <a:t>https://www.nikon.com/products/semi/technology/story02.htm</a:t>
            </a:r>
            <a:endParaRPr kumimoji="1" lang="ja-JP" altLang="en-US" dirty="0"/>
          </a:p>
        </p:txBody>
      </p:sp>
      <p:pic>
        <p:nvPicPr>
          <p:cNvPr id="4" name="Picture 2" descr="https://www.researchgate.net/profile/Michael_Current3/publication/294261102/figure/fig8/AS:328783157579781@1455399421587/Schematic-of-the-high-energy-tandem-accelerator-beamline-for-the-Varian-3000-XP-implanter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12776"/>
            <a:ext cx="5577828" cy="295232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5638719" y="2519608"/>
            <a:ext cx="1101584" cy="369332"/>
          </a:xfrm>
          <a:prstGeom prst="rect">
            <a:avLst/>
          </a:prstGeom>
          <a:noFill/>
        </p:spPr>
        <p:txBody>
          <a:bodyPr wrap="none" rtlCol="0">
            <a:spAutoFit/>
          </a:bodyPr>
          <a:lstStyle/>
          <a:p>
            <a:r>
              <a:rPr kumimoji="1" lang="en-US" altLang="ja-JP" dirty="0"/>
              <a:t>p</a:t>
            </a:r>
            <a:r>
              <a:rPr kumimoji="1" lang="en-US" altLang="ja-JP" dirty="0" smtClean="0"/>
              <a:t> dopant</a:t>
            </a:r>
            <a:endParaRPr kumimoji="1" lang="ja-JP" altLang="en-US" dirty="0"/>
          </a:p>
        </p:txBody>
      </p:sp>
      <p:sp>
        <p:nvSpPr>
          <p:cNvPr id="8" name="テキスト ボックス 7"/>
          <p:cNvSpPr txBox="1"/>
          <p:nvPr/>
        </p:nvSpPr>
        <p:spPr>
          <a:xfrm>
            <a:off x="6516216" y="1497409"/>
            <a:ext cx="1099981" cy="369332"/>
          </a:xfrm>
          <a:prstGeom prst="rect">
            <a:avLst/>
          </a:prstGeom>
          <a:noFill/>
        </p:spPr>
        <p:txBody>
          <a:bodyPr wrap="none" rtlCol="0">
            <a:spAutoFit/>
          </a:bodyPr>
          <a:lstStyle/>
          <a:p>
            <a:r>
              <a:rPr kumimoji="1" lang="en-US" altLang="ja-JP" dirty="0"/>
              <a:t>n</a:t>
            </a:r>
            <a:r>
              <a:rPr kumimoji="1" lang="en-US" altLang="ja-JP" dirty="0" smtClean="0"/>
              <a:t> dopant</a:t>
            </a:r>
            <a:endParaRPr kumimoji="1" lang="ja-JP" altLang="en-US" dirty="0"/>
          </a:p>
        </p:txBody>
      </p:sp>
    </p:spTree>
    <p:extLst>
      <p:ext uri="{BB962C8B-B14F-4D97-AF65-F5344CB8AC3E}">
        <p14:creationId xmlns:p14="http://schemas.microsoft.com/office/powerpoint/2010/main" val="3267537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42" name="Picture 2" descr="https://www.nikon.com/products/semi/technology/img/02/pic_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962"/>
            <a:ext cx="9144000" cy="343852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nikon.com/products/semi/technology/img/02/pic_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072" y="3521620"/>
            <a:ext cx="6253018" cy="293761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917937" y="6459236"/>
            <a:ext cx="6226063" cy="369332"/>
          </a:xfrm>
          <a:prstGeom prst="rect">
            <a:avLst/>
          </a:prstGeom>
          <a:noFill/>
        </p:spPr>
        <p:txBody>
          <a:bodyPr wrap="none" rtlCol="0">
            <a:spAutoFit/>
          </a:bodyPr>
          <a:lstStyle/>
          <a:p>
            <a:r>
              <a:rPr kumimoji="1" lang="en-US" altLang="ja-JP" dirty="0"/>
              <a:t>https://www.nikon.com/products/semi/technology/story02.htm</a:t>
            </a:r>
            <a:endParaRPr kumimoji="1" lang="ja-JP" altLang="en-US" dirty="0"/>
          </a:p>
        </p:txBody>
      </p:sp>
    </p:spTree>
    <p:extLst>
      <p:ext uri="{BB962C8B-B14F-4D97-AF65-F5344CB8AC3E}">
        <p14:creationId xmlns:p14="http://schemas.microsoft.com/office/powerpoint/2010/main" val="15214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pPr>
              <a:defRPr/>
            </a:pPr>
            <a:fld id="{4BBB0BEA-11B5-4034-ACB5-39A3836F46AF}" type="datetime4">
              <a:rPr lang="en-US" altLang="ja-JP" smtClean="0">
                <a:solidFill>
                  <a:srgbClr val="000000"/>
                </a:solidFill>
              </a:rPr>
              <a:pPr>
                <a:defRPr/>
              </a:pPr>
              <a:t>February 26, 2019</a:t>
            </a:fld>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p>
            <a:pPr>
              <a:defRPr/>
            </a:pPr>
            <a:fld id="{56F57B25-B184-4C2A-91FA-A21AB9C3023A}" type="slidenum">
              <a:rPr lang="en-US" altLang="ja-JP" smtClean="0">
                <a:solidFill>
                  <a:srgbClr val="000000"/>
                </a:solidFill>
              </a:rPr>
              <a:pPr>
                <a:defRPr/>
              </a:pPr>
              <a:t>14</a:t>
            </a:fld>
            <a:endParaRPr lang="en-US" altLang="ja-JP">
              <a:solidFill>
                <a:srgbClr val="000000"/>
              </a:solidFill>
            </a:endParaRPr>
          </a:p>
        </p:txBody>
      </p:sp>
      <p:pic>
        <p:nvPicPr>
          <p:cNvPr id="9" name="図 8"/>
          <p:cNvPicPr>
            <a:picLocks noChangeAspect="1"/>
          </p:cNvPicPr>
          <p:nvPr/>
        </p:nvPicPr>
        <p:blipFill>
          <a:blip r:embed="rId2"/>
          <a:stretch>
            <a:fillRect/>
          </a:stretch>
        </p:blipFill>
        <p:spPr>
          <a:xfrm>
            <a:off x="542764" y="1419705"/>
            <a:ext cx="8058472" cy="5099410"/>
          </a:xfrm>
          <a:prstGeom prst="rect">
            <a:avLst/>
          </a:prstGeom>
        </p:spPr>
      </p:pic>
    </p:spTree>
    <p:extLst>
      <p:ext uri="{BB962C8B-B14F-4D97-AF65-F5344CB8AC3E}">
        <p14:creationId xmlns:p14="http://schemas.microsoft.com/office/powerpoint/2010/main" val="3211255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9599" y="609600"/>
            <a:ext cx="7850833" cy="1320800"/>
          </a:xfrm>
        </p:spPr>
        <p:txBody>
          <a:bodyPr>
            <a:normAutofit fontScale="90000"/>
          </a:bodyPr>
          <a:lstStyle/>
          <a:p>
            <a:r>
              <a:rPr lang="en-US" altLang="ja-JP" dirty="0" smtClean="0"/>
              <a:t>Problem of strip detector/</a:t>
            </a:r>
            <a:br>
              <a:rPr lang="en-US" altLang="ja-JP" dirty="0" smtClean="0"/>
            </a:br>
            <a:r>
              <a:rPr lang="en-US" altLang="ja-JP" dirty="0" smtClean="0"/>
              <a:t>Occupancy </a:t>
            </a:r>
            <a:r>
              <a:rPr lang="en-US" altLang="ja-JP" dirty="0" smtClean="0"/>
              <a:t>at high luminosity colliders</a:t>
            </a:r>
            <a:endParaRPr lang="ja-JP" altLang="en-US" dirty="0"/>
          </a:p>
        </p:txBody>
      </p:sp>
      <p:sp>
        <p:nvSpPr>
          <p:cNvPr id="3" name="コンテンツ プレースホルダー 2"/>
          <p:cNvSpPr>
            <a:spLocks noGrp="1"/>
          </p:cNvSpPr>
          <p:nvPr>
            <p:ph idx="1"/>
          </p:nvPr>
        </p:nvSpPr>
        <p:spPr/>
        <p:txBody>
          <a:bodyPr/>
          <a:lstStyle/>
          <a:p>
            <a:r>
              <a:rPr lang="en-US" altLang="ja-JP" dirty="0" smtClean="0"/>
              <a:t>Higher occupancy means more fakes in the region of interest (ROI) which is defined by outer tracking device with a finite resolution.</a:t>
            </a:r>
          </a:p>
          <a:p>
            <a:r>
              <a:rPr lang="en-US" altLang="ja-JP" dirty="0" smtClean="0"/>
              <a:t>Association with fake cause a wrong reconstruction </a:t>
            </a:r>
          </a:p>
          <a:p>
            <a:r>
              <a:rPr lang="en-US" altLang="ja-JP" dirty="0" smtClean="0"/>
              <a:t>Occupancy directly relates loss of </a:t>
            </a:r>
          </a:p>
          <a:p>
            <a:pPr marL="0" indent="0">
              <a:buNone/>
            </a:pPr>
            <a:r>
              <a:rPr lang="en-US" altLang="ja-JP" dirty="0" smtClean="0"/>
              <a:t>sound (useful) sample </a:t>
            </a:r>
            <a:endParaRPr lang="ja-JP" altLang="en-US" dirty="0"/>
          </a:p>
        </p:txBody>
      </p:sp>
      <p:grpSp>
        <p:nvGrpSpPr>
          <p:cNvPr id="7" name="グループ化 6"/>
          <p:cNvGrpSpPr/>
          <p:nvPr/>
        </p:nvGrpSpPr>
        <p:grpSpPr>
          <a:xfrm>
            <a:off x="1331640" y="2795208"/>
            <a:ext cx="6984776" cy="4450216"/>
            <a:chOff x="609599" y="1844824"/>
            <a:chExt cx="7621961" cy="4775010"/>
          </a:xfrm>
          <a:scene3d>
            <a:camera prst="isometricTopUp">
              <a:rot lat="18600000" lon="18883146" rev="3000000"/>
            </a:camera>
            <a:lightRig rig="threePt" dir="t"/>
          </a:scene3d>
        </p:grpSpPr>
        <p:pic>
          <p:nvPicPr>
            <p:cNvPr id="4" name="Picture 5" descr="2_NSTR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4869160"/>
              <a:ext cx="7620000" cy="175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2_NSTRIP"/>
            <p:cNvPicPr>
              <a:picLocks noChangeAspect="1" noChangeArrowheads="1"/>
            </p:cNvPicPr>
            <p:nvPr/>
          </p:nvPicPr>
          <p:blipFill rotWithShape="1">
            <a:blip r:embed="rId2">
              <a:extLst>
                <a:ext uri="{28A0092B-C50C-407E-A947-70E740481C1C}">
                  <a14:useLocalDpi xmlns:a14="http://schemas.microsoft.com/office/drawing/2010/main" val="0"/>
                </a:ext>
              </a:extLst>
            </a:blip>
            <a:srcRect b="9510"/>
            <a:stretch/>
          </p:blipFill>
          <p:spPr bwMode="auto">
            <a:xfrm>
              <a:off x="611560" y="3356992"/>
              <a:ext cx="76200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_NSTRIP"/>
            <p:cNvPicPr>
              <a:picLocks noChangeAspect="1" noChangeArrowheads="1"/>
            </p:cNvPicPr>
            <p:nvPr/>
          </p:nvPicPr>
          <p:blipFill rotWithShape="1">
            <a:blip r:embed="rId2">
              <a:extLst>
                <a:ext uri="{28A0092B-C50C-407E-A947-70E740481C1C}">
                  <a14:useLocalDpi xmlns:a14="http://schemas.microsoft.com/office/drawing/2010/main" val="0"/>
                </a:ext>
              </a:extLst>
            </a:blip>
            <a:srcRect b="9510"/>
            <a:stretch/>
          </p:blipFill>
          <p:spPr bwMode="auto">
            <a:xfrm>
              <a:off x="611560" y="1844824"/>
              <a:ext cx="76200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太陽 7"/>
          <p:cNvSpPr/>
          <p:nvPr/>
        </p:nvSpPr>
        <p:spPr>
          <a:xfrm>
            <a:off x="6588224" y="3545637"/>
            <a:ext cx="297080" cy="342759"/>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太陽 8"/>
          <p:cNvSpPr/>
          <p:nvPr/>
        </p:nvSpPr>
        <p:spPr>
          <a:xfrm>
            <a:off x="7452320" y="4265717"/>
            <a:ext cx="297080" cy="342759"/>
          </a:xfrm>
          <a:prstGeom prst="su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太陽 10"/>
          <p:cNvSpPr/>
          <p:nvPr/>
        </p:nvSpPr>
        <p:spPr>
          <a:xfrm>
            <a:off x="8028384" y="4697765"/>
            <a:ext cx="297080" cy="342759"/>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太陽 11"/>
          <p:cNvSpPr/>
          <p:nvPr/>
        </p:nvSpPr>
        <p:spPr>
          <a:xfrm>
            <a:off x="8379376" y="5003078"/>
            <a:ext cx="297080" cy="342759"/>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p:cNvCxnSpPr/>
          <p:nvPr/>
        </p:nvCxnSpPr>
        <p:spPr>
          <a:xfrm flipH="1" flipV="1">
            <a:off x="6588224" y="5777885"/>
            <a:ext cx="1224136" cy="1296144"/>
          </a:xfrm>
          <a:prstGeom prst="straightConnector1">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flipV="1">
            <a:off x="3275856" y="2197915"/>
            <a:ext cx="2376264" cy="2571858"/>
          </a:xfrm>
          <a:prstGeom prst="straightConnector1">
            <a:avLst/>
          </a:prstGeom>
          <a:ln w="4445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812360" y="4136680"/>
            <a:ext cx="1295804" cy="369332"/>
          </a:xfrm>
          <a:prstGeom prst="rect">
            <a:avLst/>
          </a:prstGeom>
          <a:noFill/>
        </p:spPr>
        <p:txBody>
          <a:bodyPr wrap="none" rtlCol="0">
            <a:spAutoFit/>
          </a:bodyPr>
          <a:lstStyle/>
          <a:p>
            <a:r>
              <a:rPr kumimoji="1" lang="en-US" altLang="ja-JP" dirty="0" smtClean="0"/>
              <a:t>True signal</a:t>
            </a:r>
            <a:endParaRPr kumimoji="1" lang="ja-JP" altLang="en-US" dirty="0"/>
          </a:p>
        </p:txBody>
      </p:sp>
      <p:sp>
        <p:nvSpPr>
          <p:cNvPr id="23" name="テキスト ボックス 22"/>
          <p:cNvSpPr txBox="1"/>
          <p:nvPr/>
        </p:nvSpPr>
        <p:spPr>
          <a:xfrm>
            <a:off x="6975476" y="3412654"/>
            <a:ext cx="1628972" cy="276999"/>
          </a:xfrm>
          <a:prstGeom prst="rect">
            <a:avLst/>
          </a:prstGeom>
          <a:noFill/>
        </p:spPr>
        <p:txBody>
          <a:bodyPr wrap="none" rtlCol="0">
            <a:spAutoFit/>
          </a:bodyPr>
          <a:lstStyle/>
          <a:p>
            <a:r>
              <a:rPr kumimoji="1" lang="en-US" altLang="ja-JP" sz="1200" dirty="0" smtClean="0"/>
              <a:t>Fake by noise or BKG</a:t>
            </a:r>
            <a:endParaRPr kumimoji="1" lang="ja-JP" altLang="en-US" sz="1200" dirty="0"/>
          </a:p>
        </p:txBody>
      </p:sp>
      <p:sp>
        <p:nvSpPr>
          <p:cNvPr id="24" name="テキスト ボックス 23"/>
          <p:cNvSpPr txBox="1"/>
          <p:nvPr/>
        </p:nvSpPr>
        <p:spPr>
          <a:xfrm>
            <a:off x="8316416" y="4553749"/>
            <a:ext cx="505267" cy="276999"/>
          </a:xfrm>
          <a:prstGeom prst="rect">
            <a:avLst/>
          </a:prstGeom>
          <a:noFill/>
        </p:spPr>
        <p:txBody>
          <a:bodyPr wrap="none" rtlCol="0">
            <a:spAutoFit/>
          </a:bodyPr>
          <a:lstStyle/>
          <a:p>
            <a:r>
              <a:rPr kumimoji="1" lang="en-US" altLang="ja-JP" sz="1200" dirty="0" smtClean="0"/>
              <a:t>Fake</a:t>
            </a:r>
            <a:endParaRPr kumimoji="1" lang="ja-JP" altLang="en-US" sz="1200" dirty="0"/>
          </a:p>
        </p:txBody>
      </p:sp>
      <p:sp>
        <p:nvSpPr>
          <p:cNvPr id="25" name="テキスト ボックス 24"/>
          <p:cNvSpPr txBox="1"/>
          <p:nvPr/>
        </p:nvSpPr>
        <p:spPr>
          <a:xfrm>
            <a:off x="8604448" y="4841781"/>
            <a:ext cx="505267" cy="276999"/>
          </a:xfrm>
          <a:prstGeom prst="rect">
            <a:avLst/>
          </a:prstGeom>
          <a:noFill/>
        </p:spPr>
        <p:txBody>
          <a:bodyPr wrap="none" rtlCol="0">
            <a:spAutoFit/>
          </a:bodyPr>
          <a:lstStyle/>
          <a:p>
            <a:r>
              <a:rPr kumimoji="1" lang="en-US" altLang="ja-JP" sz="1200" dirty="0" smtClean="0"/>
              <a:t>Fake</a:t>
            </a:r>
            <a:endParaRPr kumimoji="1" lang="ja-JP" altLang="en-US" sz="1200" dirty="0"/>
          </a:p>
        </p:txBody>
      </p:sp>
      <p:sp>
        <p:nvSpPr>
          <p:cNvPr id="27" name="フローチャート: 和接合 26"/>
          <p:cNvSpPr/>
          <p:nvPr/>
        </p:nvSpPr>
        <p:spPr>
          <a:xfrm>
            <a:off x="3672798" y="3766875"/>
            <a:ext cx="3923538" cy="2011010"/>
          </a:xfrm>
          <a:prstGeom prst="flowChartSummingJunction">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8116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So many candidate pairs !</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cxnSp>
        <p:nvCxnSpPr>
          <p:cNvPr id="5" name="直線コネクタ 4"/>
          <p:cNvCxnSpPr/>
          <p:nvPr/>
        </p:nvCxnSpPr>
        <p:spPr>
          <a:xfrm>
            <a:off x="971600" y="2636912"/>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971600" y="2924944"/>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971600" y="3212976"/>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971600" y="3501008"/>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971600" y="3789040"/>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971600" y="4077072"/>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971600" y="4365104"/>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971600" y="4653136"/>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971600" y="4941168"/>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971600" y="5229200"/>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971600" y="5517232"/>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971600" y="5805264"/>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971600" y="6093296"/>
            <a:ext cx="6192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403648"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1691680"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1979712"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2267744"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2555776"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2843808"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3131840"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3419872"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3707904"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3995936"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4283968"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4572000"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4860032"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5148064"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5436096"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5724128"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012160"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6300192"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6588224"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6876256" y="2160590"/>
            <a:ext cx="0" cy="42207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太陽 80"/>
          <p:cNvSpPr/>
          <p:nvPr/>
        </p:nvSpPr>
        <p:spPr>
          <a:xfrm>
            <a:off x="7227248" y="2726201"/>
            <a:ext cx="297080" cy="342759"/>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太陽 81"/>
          <p:cNvSpPr/>
          <p:nvPr/>
        </p:nvSpPr>
        <p:spPr>
          <a:xfrm>
            <a:off x="7227248" y="3662305"/>
            <a:ext cx="297080" cy="342759"/>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太陽 82"/>
          <p:cNvSpPr/>
          <p:nvPr/>
        </p:nvSpPr>
        <p:spPr>
          <a:xfrm>
            <a:off x="7227248" y="4814433"/>
            <a:ext cx="297080" cy="342759"/>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太陽 83"/>
          <p:cNvSpPr/>
          <p:nvPr/>
        </p:nvSpPr>
        <p:spPr>
          <a:xfrm>
            <a:off x="7227248" y="5966561"/>
            <a:ext cx="297080" cy="342759"/>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太陽 84"/>
          <p:cNvSpPr/>
          <p:nvPr/>
        </p:nvSpPr>
        <p:spPr>
          <a:xfrm>
            <a:off x="6439684" y="1810953"/>
            <a:ext cx="297080" cy="342759"/>
          </a:xfrm>
          <a:prstGeom prst="sun">
            <a:avLst>
              <a:gd name="adj"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太陽 85"/>
          <p:cNvSpPr/>
          <p:nvPr/>
        </p:nvSpPr>
        <p:spPr>
          <a:xfrm>
            <a:off x="5287556" y="1791864"/>
            <a:ext cx="297080" cy="342759"/>
          </a:xfrm>
          <a:prstGeom prst="sun">
            <a:avLst>
              <a:gd name="adj"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太陽 88"/>
          <p:cNvSpPr/>
          <p:nvPr/>
        </p:nvSpPr>
        <p:spPr>
          <a:xfrm>
            <a:off x="3271332" y="1788718"/>
            <a:ext cx="297080" cy="342759"/>
          </a:xfrm>
          <a:prstGeom prst="sun">
            <a:avLst>
              <a:gd name="adj"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楕円 89"/>
          <p:cNvSpPr/>
          <p:nvPr/>
        </p:nvSpPr>
        <p:spPr>
          <a:xfrm>
            <a:off x="3347864" y="2852936"/>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楕円 90"/>
          <p:cNvSpPr/>
          <p:nvPr/>
        </p:nvSpPr>
        <p:spPr>
          <a:xfrm>
            <a:off x="5364088" y="2852936"/>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楕円 91"/>
          <p:cNvSpPr/>
          <p:nvPr/>
        </p:nvSpPr>
        <p:spPr>
          <a:xfrm>
            <a:off x="6516216" y="2852936"/>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楕円 92"/>
          <p:cNvSpPr/>
          <p:nvPr/>
        </p:nvSpPr>
        <p:spPr>
          <a:xfrm>
            <a:off x="3347864" y="3717032"/>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p:cNvSpPr/>
          <p:nvPr/>
        </p:nvSpPr>
        <p:spPr>
          <a:xfrm>
            <a:off x="5364088" y="3717032"/>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p:cNvSpPr/>
          <p:nvPr/>
        </p:nvSpPr>
        <p:spPr>
          <a:xfrm>
            <a:off x="6516216" y="3717032"/>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楕円 95"/>
          <p:cNvSpPr/>
          <p:nvPr/>
        </p:nvSpPr>
        <p:spPr>
          <a:xfrm>
            <a:off x="3347864" y="4869160"/>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p:cNvSpPr/>
          <p:nvPr/>
        </p:nvSpPr>
        <p:spPr>
          <a:xfrm>
            <a:off x="5364088" y="4869160"/>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楕円 97"/>
          <p:cNvSpPr/>
          <p:nvPr/>
        </p:nvSpPr>
        <p:spPr>
          <a:xfrm>
            <a:off x="6516216" y="4869160"/>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p:cNvSpPr/>
          <p:nvPr/>
        </p:nvSpPr>
        <p:spPr>
          <a:xfrm>
            <a:off x="3347864" y="6021288"/>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楕円 99"/>
          <p:cNvSpPr/>
          <p:nvPr/>
        </p:nvSpPr>
        <p:spPr>
          <a:xfrm>
            <a:off x="5364088" y="6021288"/>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楕円 100"/>
          <p:cNvSpPr/>
          <p:nvPr/>
        </p:nvSpPr>
        <p:spPr>
          <a:xfrm>
            <a:off x="6516216" y="6021288"/>
            <a:ext cx="216024" cy="1973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ローチャート: 和接合 101"/>
          <p:cNvSpPr/>
          <p:nvPr/>
        </p:nvSpPr>
        <p:spPr>
          <a:xfrm rot="709034">
            <a:off x="2843808" y="2347500"/>
            <a:ext cx="3384376" cy="3039182"/>
          </a:xfrm>
          <a:prstGeom prst="flowChartSummingJunction">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51772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ja-JP" sz="4000"/>
              <a:t>Operation under high background</a:t>
            </a:r>
          </a:p>
        </p:txBody>
      </p:sp>
      <p:pic>
        <p:nvPicPr>
          <p:cNvPr id="37892" name="Picture 4"/>
          <p:cNvPicPr>
            <a:picLocks noGrp="1" noChangeAspect="1" noChangeArrowheads="1"/>
          </p:cNvPicPr>
          <p:nvPr>
            <p:ph idx="1"/>
          </p:nvPr>
        </p:nvPicPr>
        <p:blipFill>
          <a:blip r:embed="rId2" cstate="print"/>
          <a:stretch>
            <a:fillRect/>
          </a:stretch>
        </p:blipFill>
        <p:spPr>
          <a:xfrm>
            <a:off x="457200" y="1804765"/>
            <a:ext cx="7467600" cy="4116835"/>
          </a:xfrm>
          <a:noFill/>
          <a:ln/>
        </p:spPr>
      </p:pic>
      <p:sp>
        <p:nvSpPr>
          <p:cNvPr id="4" name="日付プレースホルダ 3"/>
          <p:cNvSpPr>
            <a:spLocks noGrp="1"/>
          </p:cNvSpPr>
          <p:nvPr>
            <p:ph type="dt" sz="half" idx="10"/>
          </p:nvPr>
        </p:nvSpPr>
        <p:spPr/>
        <p:txBody>
          <a:bodyPr/>
          <a:lstStyle/>
          <a:p>
            <a:pPr>
              <a:defRPr/>
            </a:pPr>
            <a:fld id="{809188D8-E2B0-4CB2-AC2A-4245B14F9DAA}" type="datetime4">
              <a:rPr lang="en-US" altLang="ja-JP" smtClean="0">
                <a:solidFill>
                  <a:srgbClr val="000000"/>
                </a:solidFill>
              </a:rPr>
              <a:pPr>
                <a:defRPr/>
              </a:pPr>
              <a:t>February 26, 2019</a:t>
            </a:fld>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p>
            <a:pPr>
              <a:defRPr/>
            </a:pPr>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p>
            <a:pPr>
              <a:defRPr/>
            </a:pPr>
            <a:fld id="{56F57B25-B184-4C2A-91FA-A21AB9C3023A}" type="slidenum">
              <a:rPr lang="en-US" altLang="ja-JP" smtClean="0">
                <a:solidFill>
                  <a:srgbClr val="000000"/>
                </a:solidFill>
              </a:rPr>
              <a:pPr>
                <a:defRPr/>
              </a:pPr>
              <a:t>17</a:t>
            </a:fld>
            <a:endParaRPr lang="en-US" altLang="ja-JP">
              <a:solidFill>
                <a:srgbClr val="000000"/>
              </a:solidFill>
            </a:endParaRPr>
          </a:p>
        </p:txBody>
      </p:sp>
    </p:spTree>
    <p:extLst>
      <p:ext uri="{BB962C8B-B14F-4D97-AF65-F5344CB8AC3E}">
        <p14:creationId xmlns:p14="http://schemas.microsoft.com/office/powerpoint/2010/main" val="129304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ja-JP" dirty="0"/>
              <a:t>Pixel </a:t>
            </a:r>
            <a:r>
              <a:rPr lang="en-US" altLang="ja-JP" dirty="0" smtClean="0"/>
              <a:t>detector</a:t>
            </a:r>
            <a:endParaRPr lang="en-US" altLang="ja-JP" dirty="0"/>
          </a:p>
        </p:txBody>
      </p:sp>
      <p:sp>
        <p:nvSpPr>
          <p:cNvPr id="38915" name="Rectangle 3"/>
          <p:cNvSpPr>
            <a:spLocks noGrp="1" noChangeArrowheads="1"/>
          </p:cNvSpPr>
          <p:nvPr>
            <p:ph idx="1"/>
          </p:nvPr>
        </p:nvSpPr>
        <p:spPr/>
        <p:txBody>
          <a:bodyPr/>
          <a:lstStyle/>
          <a:p>
            <a:r>
              <a:rPr lang="en-US" altLang="ja-JP" dirty="0" smtClean="0"/>
              <a:t>Occupancy can be reduced dramatically with a pixel detector</a:t>
            </a:r>
          </a:p>
          <a:p>
            <a:r>
              <a:rPr lang="en-US" altLang="ja-JP" dirty="0" smtClean="0"/>
              <a:t>Hybrid </a:t>
            </a:r>
            <a:r>
              <a:rPr lang="en-US" altLang="ja-JP" dirty="0"/>
              <a:t>pixel </a:t>
            </a:r>
          </a:p>
          <a:p>
            <a:pPr lvl="1"/>
            <a:r>
              <a:rPr lang="en-US" altLang="ja-JP" dirty="0"/>
              <a:t>ATLAS, CMS, ALICE</a:t>
            </a:r>
          </a:p>
          <a:p>
            <a:r>
              <a:rPr lang="en-US" altLang="ja-JP" dirty="0"/>
              <a:t>Monolithic pixel</a:t>
            </a:r>
          </a:p>
          <a:p>
            <a:pPr lvl="1"/>
            <a:r>
              <a:rPr lang="en-US" altLang="ja-JP" dirty="0"/>
              <a:t>CCD</a:t>
            </a:r>
          </a:p>
          <a:p>
            <a:pPr lvl="1"/>
            <a:r>
              <a:rPr lang="en-US" altLang="ja-JP" dirty="0"/>
              <a:t>CMOS</a:t>
            </a:r>
          </a:p>
          <a:p>
            <a:pPr lvl="1"/>
            <a:r>
              <a:rPr lang="en-US" altLang="ja-JP" dirty="0"/>
              <a:t>Active pixel</a:t>
            </a:r>
          </a:p>
          <a:p>
            <a:pPr lvl="1"/>
            <a:r>
              <a:rPr lang="en-US" altLang="ja-JP" dirty="0"/>
              <a:t>DEPFET</a:t>
            </a:r>
          </a:p>
          <a:p>
            <a:pPr lvl="1"/>
            <a:r>
              <a:rPr lang="en-US" altLang="ja-JP" dirty="0"/>
              <a:t>SOI</a:t>
            </a:r>
          </a:p>
          <a:p>
            <a:endParaRPr lang="en-US" altLang="ja-JP" dirty="0"/>
          </a:p>
        </p:txBody>
      </p:sp>
      <p:sp>
        <p:nvSpPr>
          <p:cNvPr id="4" name="日付プレースホルダ 3"/>
          <p:cNvSpPr>
            <a:spLocks noGrp="1"/>
          </p:cNvSpPr>
          <p:nvPr>
            <p:ph type="dt" sz="half" idx="10"/>
          </p:nvPr>
        </p:nvSpPr>
        <p:spPr/>
        <p:txBody>
          <a:bodyPr/>
          <a:lstStyle/>
          <a:p>
            <a:pPr>
              <a:defRPr/>
            </a:pPr>
            <a:fld id="{EC429CBE-C5A8-402D-99CB-9788E7BBF83B}" type="datetime4">
              <a:rPr lang="en-US" altLang="ja-JP" smtClean="0">
                <a:solidFill>
                  <a:srgbClr val="000000"/>
                </a:solidFill>
              </a:rPr>
              <a:pPr>
                <a:defRPr/>
              </a:pPr>
              <a:t>February 26, 2019</a:t>
            </a:fld>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p>
            <a:pPr>
              <a:defRPr/>
            </a:pPr>
            <a:fld id="{56F57B25-B184-4C2A-91FA-A21AB9C3023A}" type="slidenum">
              <a:rPr lang="en-US" altLang="ja-JP" smtClean="0">
                <a:solidFill>
                  <a:srgbClr val="000000"/>
                </a:solidFill>
              </a:rPr>
              <a:pPr>
                <a:defRPr/>
              </a:pPr>
              <a:t>18</a:t>
            </a:fld>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p>
            <a:pPr>
              <a:defRPr/>
            </a:pPr>
            <a:endParaRPr lang="en-US" altLang="ja-JP">
              <a:solidFill>
                <a:srgbClr val="000000"/>
              </a:solidFill>
            </a:endParaRPr>
          </a:p>
        </p:txBody>
      </p:sp>
    </p:spTree>
    <p:extLst>
      <p:ext uri="{BB962C8B-B14F-4D97-AF65-F5344CB8AC3E}">
        <p14:creationId xmlns:p14="http://schemas.microsoft.com/office/powerpoint/2010/main" val="3044274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lip_chip"/>
          <p:cNvPicPr>
            <a:picLocks noChangeAspect="1" noChangeArrowheads="1"/>
          </p:cNvPicPr>
          <p:nvPr/>
        </p:nvPicPr>
        <p:blipFill>
          <a:blip r:embed="rId3" cstate="print"/>
          <a:srcRect/>
          <a:stretch>
            <a:fillRect/>
          </a:stretch>
        </p:blipFill>
        <p:spPr bwMode="auto">
          <a:xfrm>
            <a:off x="3736975" y="115888"/>
            <a:ext cx="5629275" cy="3254375"/>
          </a:xfrm>
          <a:prstGeom prst="rect">
            <a:avLst/>
          </a:prstGeom>
          <a:noFill/>
        </p:spPr>
      </p:pic>
      <p:pic>
        <p:nvPicPr>
          <p:cNvPr id="39939" name="Picture 3"/>
          <p:cNvPicPr>
            <a:picLocks noChangeAspect="1" noChangeArrowheads="1"/>
          </p:cNvPicPr>
          <p:nvPr/>
        </p:nvPicPr>
        <p:blipFill>
          <a:blip r:embed="rId4" cstate="print">
            <a:lum bright="70000" contrast="-70000"/>
          </a:blip>
          <a:srcRect/>
          <a:stretch>
            <a:fillRect/>
          </a:stretch>
        </p:blipFill>
        <p:spPr bwMode="auto">
          <a:xfrm>
            <a:off x="8089900" y="6697663"/>
            <a:ext cx="1033463" cy="134937"/>
          </a:xfrm>
          <a:prstGeom prst="rect">
            <a:avLst/>
          </a:prstGeom>
          <a:noFill/>
          <a:ln w="9525" algn="ctr">
            <a:noFill/>
            <a:miter lim="800000"/>
            <a:headEnd/>
            <a:tailEnd/>
          </a:ln>
          <a:effectLst/>
        </p:spPr>
      </p:pic>
      <p:sp>
        <p:nvSpPr>
          <p:cNvPr id="39940" name="Text Box 4"/>
          <p:cNvSpPr txBox="1">
            <a:spLocks noChangeArrowheads="1"/>
          </p:cNvSpPr>
          <p:nvPr/>
        </p:nvSpPr>
        <p:spPr bwMode="auto">
          <a:xfrm>
            <a:off x="5614988" y="3813175"/>
            <a:ext cx="3841750" cy="1190625"/>
          </a:xfrm>
          <a:prstGeom prst="rect">
            <a:avLst/>
          </a:prstGeom>
          <a:noFill/>
          <a:ln w="9525" algn="ctr">
            <a:noFill/>
            <a:miter lim="800000"/>
            <a:headEnd/>
            <a:tailEnd/>
          </a:ln>
          <a:effectLst/>
        </p:spPr>
        <p:txBody>
          <a:bodyPr wrap="none">
            <a:spAutoFit/>
          </a:bodyPr>
          <a:lstStyle/>
          <a:p>
            <a:r>
              <a:rPr kumimoji="0" lang="en-GB" altLang="ja-JP" u="sng">
                <a:latin typeface="Comic Sans MS" pitchFamily="66" charset="0"/>
              </a:rPr>
              <a:t>Flip-chip assembly		</a:t>
            </a:r>
          </a:p>
          <a:p>
            <a:r>
              <a:rPr kumimoji="0" lang="en-GB" altLang="ja-JP">
                <a:latin typeface="Comic Sans MS" pitchFamily="66" charset="0"/>
              </a:rPr>
              <a:t>			</a:t>
            </a:r>
          </a:p>
          <a:p>
            <a:r>
              <a:rPr kumimoji="0" lang="en-GB" altLang="ja-JP">
                <a:latin typeface="Comic Sans MS" pitchFamily="66" charset="0"/>
              </a:rPr>
              <a:t>Pixel detector bump bonded </a:t>
            </a:r>
          </a:p>
          <a:p>
            <a:r>
              <a:rPr kumimoji="0" lang="en-GB" altLang="ja-JP">
                <a:latin typeface="Comic Sans MS" pitchFamily="66" charset="0"/>
              </a:rPr>
              <a:t>to a read-out chip</a:t>
            </a:r>
          </a:p>
        </p:txBody>
      </p:sp>
      <p:pic>
        <p:nvPicPr>
          <p:cNvPr id="39941" name="Picture 5" descr="pixel1"/>
          <p:cNvPicPr>
            <a:picLocks noChangeAspect="1" noChangeArrowheads="1"/>
          </p:cNvPicPr>
          <p:nvPr/>
        </p:nvPicPr>
        <p:blipFill>
          <a:blip r:embed="rId5" cstate="print"/>
          <a:srcRect l="3386" t="4813" r="3386"/>
          <a:stretch>
            <a:fillRect/>
          </a:stretch>
        </p:blipFill>
        <p:spPr bwMode="auto">
          <a:xfrm>
            <a:off x="157018" y="2649538"/>
            <a:ext cx="5307157" cy="4210879"/>
          </a:xfrm>
          <a:prstGeom prst="rect">
            <a:avLst/>
          </a:prstGeom>
          <a:noFill/>
        </p:spPr>
      </p:pic>
      <p:sp>
        <p:nvSpPr>
          <p:cNvPr id="39942" name="Rectangle 6"/>
          <p:cNvSpPr>
            <a:spLocks noChangeArrowheads="1"/>
          </p:cNvSpPr>
          <p:nvPr/>
        </p:nvSpPr>
        <p:spPr bwMode="auto">
          <a:xfrm>
            <a:off x="5724525" y="6308725"/>
            <a:ext cx="3149600" cy="244475"/>
          </a:xfrm>
          <a:prstGeom prst="rect">
            <a:avLst/>
          </a:prstGeom>
          <a:noFill/>
          <a:ln w="9525" algn="ctr">
            <a:noFill/>
            <a:miter lim="800000"/>
            <a:headEnd/>
            <a:tailEnd/>
          </a:ln>
          <a:effectLst/>
        </p:spPr>
        <p:txBody>
          <a:bodyPr wrap="none">
            <a:spAutoFit/>
          </a:bodyPr>
          <a:lstStyle/>
          <a:p>
            <a:r>
              <a:rPr kumimoji="0" lang="en-GB" altLang="ja-JP" sz="1000">
                <a:latin typeface="Times New Roman" pitchFamily="18" charset="0"/>
              </a:rPr>
              <a:t>F.Riggi, ST-INFN-CERN Workshop, 23-24 October 2002</a:t>
            </a:r>
          </a:p>
        </p:txBody>
      </p:sp>
      <p:sp>
        <p:nvSpPr>
          <p:cNvPr id="39943" name="Text Box 7"/>
          <p:cNvSpPr txBox="1">
            <a:spLocks noChangeArrowheads="1"/>
          </p:cNvSpPr>
          <p:nvPr/>
        </p:nvSpPr>
        <p:spPr bwMode="auto">
          <a:xfrm>
            <a:off x="5826125" y="5391150"/>
            <a:ext cx="3117850" cy="579438"/>
          </a:xfrm>
          <a:prstGeom prst="rect">
            <a:avLst/>
          </a:prstGeom>
          <a:noFill/>
          <a:ln w="9525">
            <a:noFill/>
            <a:miter lim="800000"/>
            <a:headEnd/>
            <a:tailEnd/>
          </a:ln>
          <a:effectLst/>
        </p:spPr>
        <p:txBody>
          <a:bodyPr wrap="none">
            <a:spAutoFit/>
          </a:bodyPr>
          <a:lstStyle/>
          <a:p>
            <a:r>
              <a:rPr lang="en-US" altLang="ja-JP" sz="3200">
                <a:solidFill>
                  <a:srgbClr val="FF0000"/>
                </a:solidFill>
              </a:rPr>
              <a:t>Relatively thick !</a:t>
            </a:r>
          </a:p>
        </p:txBody>
      </p:sp>
      <p:sp>
        <p:nvSpPr>
          <p:cNvPr id="39944" name="Rectangle 8"/>
          <p:cNvSpPr>
            <a:spLocks noGrp="1" noChangeArrowheads="1"/>
          </p:cNvSpPr>
          <p:nvPr>
            <p:ph type="title" idx="4294967295"/>
          </p:nvPr>
        </p:nvSpPr>
        <p:spPr>
          <a:xfrm>
            <a:off x="457200" y="274638"/>
            <a:ext cx="8229600" cy="1143000"/>
          </a:xfrm>
        </p:spPr>
        <p:txBody>
          <a:bodyPr/>
          <a:lstStyle/>
          <a:p>
            <a:pPr algn="l"/>
            <a:r>
              <a:rPr lang="en-US" altLang="ja-JP">
                <a:solidFill>
                  <a:schemeClr val="tx1"/>
                </a:solidFill>
              </a:rPr>
              <a:t>Hybrid pixel</a:t>
            </a:r>
          </a:p>
        </p:txBody>
      </p:sp>
      <p:sp>
        <p:nvSpPr>
          <p:cNvPr id="39945" name="Text Box 9"/>
          <p:cNvSpPr txBox="1">
            <a:spLocks noChangeArrowheads="1"/>
          </p:cNvSpPr>
          <p:nvPr/>
        </p:nvSpPr>
        <p:spPr bwMode="auto">
          <a:xfrm>
            <a:off x="515938" y="1649413"/>
            <a:ext cx="3746538" cy="954107"/>
          </a:xfrm>
          <a:prstGeom prst="rect">
            <a:avLst/>
          </a:prstGeom>
          <a:noFill/>
          <a:ln w="9525">
            <a:noFill/>
            <a:miter lim="800000"/>
            <a:headEnd/>
            <a:tailEnd/>
          </a:ln>
          <a:effectLst/>
        </p:spPr>
        <p:txBody>
          <a:bodyPr wrap="none">
            <a:spAutoFit/>
          </a:bodyPr>
          <a:lstStyle/>
          <a:p>
            <a:r>
              <a:rPr lang="en-US" altLang="ja-JP" sz="2800" dirty="0" smtClean="0"/>
              <a:t>Signal fed vertically</a:t>
            </a:r>
          </a:p>
          <a:p>
            <a:r>
              <a:rPr lang="en-US" altLang="ja-JP" sz="2800" dirty="0"/>
              <a:t>Number of </a:t>
            </a:r>
            <a:r>
              <a:rPr lang="en-US" altLang="ja-JP" sz="2800" dirty="0" smtClean="0"/>
              <a:t>readout~n</a:t>
            </a:r>
            <a:r>
              <a:rPr lang="en-US" altLang="ja-JP" sz="2800" baseline="30000" dirty="0" smtClean="0"/>
              <a:t>2</a:t>
            </a:r>
            <a:endParaRPr lang="en-US" altLang="ja-JP" sz="2800" baseline="30000" dirty="0"/>
          </a:p>
        </p:txBody>
      </p:sp>
    </p:spTree>
    <p:extLst>
      <p:ext uri="{BB962C8B-B14F-4D97-AF65-F5344CB8AC3E}">
        <p14:creationId xmlns:p14="http://schemas.microsoft.com/office/powerpoint/2010/main" val="1252225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p:txBody>
          <a:bodyPr>
            <a:normAutofit/>
          </a:bodyPr>
          <a:lstStyle/>
          <a:p>
            <a:r>
              <a:rPr lang="en-US" altLang="ja-JP" dirty="0" smtClean="0"/>
              <a:t>Life time measurement</a:t>
            </a:r>
            <a:br>
              <a:rPr lang="en-US" altLang="ja-JP" dirty="0" smtClean="0"/>
            </a:br>
            <a:r>
              <a:rPr lang="en-US" altLang="ja-JP" dirty="0" smtClean="0"/>
              <a:t> using decay vertex</a:t>
            </a:r>
            <a:endParaRPr lang="ja-JP" altLang="en-US" dirty="0" smtClean="0"/>
          </a:p>
        </p:txBody>
      </p:sp>
      <p:sp>
        <p:nvSpPr>
          <p:cNvPr id="2" name="テキスト ボックス 1"/>
          <p:cNvSpPr txBox="1"/>
          <p:nvPr/>
        </p:nvSpPr>
        <p:spPr>
          <a:xfrm>
            <a:off x="160209" y="1844824"/>
            <a:ext cx="8085868" cy="1692771"/>
          </a:xfrm>
          <a:prstGeom prst="rect">
            <a:avLst/>
          </a:prstGeom>
          <a:noFill/>
        </p:spPr>
        <p:txBody>
          <a:bodyPr wrap="none" rtlCol="0">
            <a:spAutoFit/>
          </a:bodyPr>
          <a:lstStyle/>
          <a:p>
            <a:r>
              <a:rPr kumimoji="1" lang="en-US" altLang="ja-JP" sz="2800" dirty="0" smtClean="0"/>
              <a:t>Life time is measured through “decay length “ L,</a:t>
            </a:r>
            <a:endParaRPr lang="en-US" altLang="ja-JP" sz="2800" dirty="0" smtClean="0"/>
          </a:p>
          <a:p>
            <a:r>
              <a:rPr lang="en-US" altLang="ja-JP" sz="3200" dirty="0"/>
              <a:t> </a:t>
            </a:r>
            <a:r>
              <a:rPr lang="en-US" altLang="ja-JP" sz="3200" dirty="0" smtClean="0"/>
              <a:t>                    </a:t>
            </a:r>
            <a:r>
              <a:rPr lang="en-US" altLang="ja-JP" sz="4800" dirty="0" smtClean="0"/>
              <a:t>    L= c </a:t>
            </a:r>
            <a:r>
              <a:rPr lang="en-US" altLang="ja-JP" sz="4800" dirty="0" smtClean="0">
                <a:latin typeface="Symbol" panose="05050102010706020507" pitchFamily="18" charset="2"/>
              </a:rPr>
              <a:t>b g t</a:t>
            </a:r>
          </a:p>
          <a:p>
            <a:r>
              <a:rPr kumimoji="1" lang="en-US" altLang="ja-JP" sz="2800" dirty="0" smtClean="0">
                <a:latin typeface="Arial" panose="020B0604020202020204" pitchFamily="34" charset="0"/>
                <a:cs typeface="Arial" panose="020B0604020202020204" pitchFamily="34" charset="0"/>
              </a:rPr>
              <a:t>Useful to identify heavy flavor with longer life</a:t>
            </a:r>
            <a:endParaRPr kumimoji="1" lang="ja-JP" altLang="en-US" sz="4800" dirty="0">
              <a:latin typeface="Arial" panose="020B0604020202020204" pitchFamily="34" charset="0"/>
              <a:cs typeface="Arial" panose="020B0604020202020204" pitchFamily="34" charset="0"/>
            </a:endParaRPr>
          </a:p>
        </p:txBody>
      </p:sp>
      <p:cxnSp>
        <p:nvCxnSpPr>
          <p:cNvPr id="7" name="直線コネクタ 6"/>
          <p:cNvCxnSpPr/>
          <p:nvPr/>
        </p:nvCxnSpPr>
        <p:spPr>
          <a:xfrm flipH="1" flipV="1">
            <a:off x="1007604" y="3744328"/>
            <a:ext cx="3150350" cy="15568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645024" y="-1395536"/>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4139952" y="5301208"/>
            <a:ext cx="3816424" cy="155679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円/楕円 29"/>
          <p:cNvSpPr/>
          <p:nvPr/>
        </p:nvSpPr>
        <p:spPr>
          <a:xfrm>
            <a:off x="2555776" y="3429000"/>
            <a:ext cx="4104456" cy="4053209"/>
          </a:xfrm>
          <a:prstGeom prst="ellipse">
            <a:avLst/>
          </a:prstGeom>
          <a:solidFill>
            <a:srgbClr val="CCFF99">
              <a:alpha val="16078"/>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noFill/>
              </a:rPr>
              <a:t>\\\</a:t>
            </a:r>
            <a:endParaRPr kumimoji="1" lang="ja-JP" altLang="en-US" dirty="0">
              <a:noFill/>
            </a:endParaRPr>
          </a:p>
        </p:txBody>
      </p:sp>
      <p:grpSp>
        <p:nvGrpSpPr>
          <p:cNvPr id="12" name="グループ化 11"/>
          <p:cNvGrpSpPr/>
          <p:nvPr/>
        </p:nvGrpSpPr>
        <p:grpSpPr>
          <a:xfrm>
            <a:off x="4139952" y="4365104"/>
            <a:ext cx="4464496" cy="1512168"/>
            <a:chOff x="4139952" y="4365104"/>
            <a:chExt cx="4464496" cy="1512168"/>
          </a:xfrm>
        </p:grpSpPr>
        <p:cxnSp>
          <p:nvCxnSpPr>
            <p:cNvPr id="9" name="直線コネクタ 8"/>
            <p:cNvCxnSpPr/>
            <p:nvPr/>
          </p:nvCxnSpPr>
          <p:spPr>
            <a:xfrm>
              <a:off x="4139952" y="5301208"/>
              <a:ext cx="1800200" cy="14401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5940152" y="4365104"/>
              <a:ext cx="2520280" cy="10801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940152" y="5445224"/>
              <a:ext cx="2664296" cy="4320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円/楕円 33"/>
            <p:cNvSpPr/>
            <p:nvPr/>
          </p:nvSpPr>
          <p:spPr>
            <a:xfrm>
              <a:off x="8172400" y="4437112"/>
              <a:ext cx="144016"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7596336" y="4725144"/>
              <a:ext cx="144016"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8244408" y="5805264"/>
              <a:ext cx="144016"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flipH="1">
              <a:off x="7632340" y="5693060"/>
              <a:ext cx="216024" cy="803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7020272" y="5589240"/>
              <a:ext cx="144016"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7020272" y="4941168"/>
              <a:ext cx="144016"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5868144" y="530959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p:cNvGrpSpPr/>
          <p:nvPr/>
        </p:nvGrpSpPr>
        <p:grpSpPr>
          <a:xfrm rot="11207217">
            <a:off x="187692" y="4654285"/>
            <a:ext cx="3901808" cy="1512168"/>
            <a:chOff x="5940152" y="4365104"/>
            <a:chExt cx="2664296" cy="1512168"/>
          </a:xfrm>
        </p:grpSpPr>
        <p:cxnSp>
          <p:nvCxnSpPr>
            <p:cNvPr id="31" name="直線コネクタ 30"/>
            <p:cNvCxnSpPr/>
            <p:nvPr/>
          </p:nvCxnSpPr>
          <p:spPr>
            <a:xfrm flipV="1">
              <a:off x="5940152" y="4365104"/>
              <a:ext cx="2520280" cy="10801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940152" y="5445224"/>
              <a:ext cx="2664296" cy="4320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 name="円/楕円 33"/>
            <p:cNvSpPr/>
            <p:nvPr/>
          </p:nvSpPr>
          <p:spPr>
            <a:xfrm>
              <a:off x="8172400" y="4437112"/>
              <a:ext cx="144016"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34"/>
            <p:cNvSpPr/>
            <p:nvPr/>
          </p:nvSpPr>
          <p:spPr>
            <a:xfrm>
              <a:off x="7596336" y="4725144"/>
              <a:ext cx="144016"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35"/>
            <p:cNvSpPr/>
            <p:nvPr/>
          </p:nvSpPr>
          <p:spPr>
            <a:xfrm>
              <a:off x="8244408" y="5805264"/>
              <a:ext cx="144016"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37"/>
            <p:cNvSpPr/>
            <p:nvPr/>
          </p:nvSpPr>
          <p:spPr>
            <a:xfrm flipH="1">
              <a:off x="7632340" y="5693060"/>
              <a:ext cx="216024" cy="803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38"/>
            <p:cNvSpPr/>
            <p:nvPr/>
          </p:nvSpPr>
          <p:spPr>
            <a:xfrm>
              <a:off x="7020272" y="5589240"/>
              <a:ext cx="144016"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39"/>
            <p:cNvSpPr/>
            <p:nvPr/>
          </p:nvSpPr>
          <p:spPr>
            <a:xfrm>
              <a:off x="7020272" y="4941168"/>
              <a:ext cx="144016"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4884724" y="4797152"/>
            <a:ext cx="378630" cy="646331"/>
          </a:xfrm>
          <a:prstGeom prst="rect">
            <a:avLst/>
          </a:prstGeom>
          <a:noFill/>
        </p:spPr>
        <p:txBody>
          <a:bodyPr wrap="none" rtlCol="0">
            <a:spAutoFit/>
          </a:bodyPr>
          <a:lstStyle/>
          <a:p>
            <a:r>
              <a:rPr kumimoji="1" lang="en-US" altLang="ja-JP" sz="3600" dirty="0" smtClean="0"/>
              <a:t>L</a:t>
            </a:r>
            <a:endParaRPr kumimoji="1" lang="ja-JP" altLang="en-US" sz="3600" dirty="0"/>
          </a:p>
        </p:txBody>
      </p:sp>
      <p:sp>
        <p:nvSpPr>
          <p:cNvPr id="3" name="テキスト ボックス 2"/>
          <p:cNvSpPr txBox="1"/>
          <p:nvPr/>
        </p:nvSpPr>
        <p:spPr>
          <a:xfrm>
            <a:off x="35496" y="6165304"/>
            <a:ext cx="4911922"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kumimoji="1" lang="en-US" altLang="ja-JP" sz="2400" dirty="0" smtClean="0"/>
              <a:t>Needs highest precision  tracking</a:t>
            </a:r>
            <a:endParaRPr kumimoji="1" lang="ja-JP" altLang="en-US" sz="2400" dirty="0"/>
          </a:p>
        </p:txBody>
      </p:sp>
    </p:spTree>
    <p:extLst>
      <p:ext uri="{BB962C8B-B14F-4D97-AF65-F5344CB8AC3E}">
        <p14:creationId xmlns:p14="http://schemas.microsoft.com/office/powerpoint/2010/main" val="2461296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clear.gla.ac.uk/MuonProject/Images/Coulo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395" y="2089198"/>
            <a:ext cx="3242060" cy="302815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nvGrpSpPr>
        <p:grpSpPr bwMode="auto">
          <a:xfrm>
            <a:off x="1446213" y="1041400"/>
            <a:ext cx="5711825" cy="5002213"/>
            <a:chOff x="0" y="0"/>
            <a:chExt cx="5116" cy="4481"/>
          </a:xfrm>
        </p:grpSpPr>
        <p:sp>
          <p:nvSpPr>
            <p:cNvPr id="23597" name="Line 4"/>
            <p:cNvSpPr>
              <a:spLocks noChangeShapeType="1"/>
            </p:cNvSpPr>
            <p:nvPr/>
          </p:nvSpPr>
          <p:spPr bwMode="auto">
            <a:xfrm flipH="1">
              <a:off x="1319" y="1649"/>
              <a:ext cx="2648" cy="941"/>
            </a:xfrm>
            <a:prstGeom prst="line">
              <a:avLst/>
            </a:prstGeom>
            <a:noFill/>
            <a:ln w="165100">
              <a:solidFill>
                <a:srgbClr val="0804A3"/>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98" name="Line 5"/>
            <p:cNvSpPr>
              <a:spLocks noChangeShapeType="1"/>
            </p:cNvSpPr>
            <p:nvPr/>
          </p:nvSpPr>
          <p:spPr bwMode="auto">
            <a:xfrm flipH="1">
              <a:off x="3975" y="0"/>
              <a:ext cx="1141" cy="1606"/>
            </a:xfrm>
            <a:prstGeom prst="line">
              <a:avLst/>
            </a:prstGeom>
            <a:noFill/>
            <a:ln w="165100">
              <a:solidFill>
                <a:srgbClr val="0804A3"/>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99" name="Line 6"/>
            <p:cNvSpPr>
              <a:spLocks noChangeShapeType="1"/>
            </p:cNvSpPr>
            <p:nvPr/>
          </p:nvSpPr>
          <p:spPr bwMode="auto">
            <a:xfrm flipH="1">
              <a:off x="0" y="2636"/>
              <a:ext cx="1351" cy="1845"/>
            </a:xfrm>
            <a:prstGeom prst="line">
              <a:avLst/>
            </a:prstGeom>
            <a:noFill/>
            <a:ln w="165100">
              <a:solidFill>
                <a:srgbClr val="0804A3"/>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 name="Group 11"/>
          <p:cNvGrpSpPr>
            <a:grpSpLocks/>
          </p:cNvGrpSpPr>
          <p:nvPr/>
        </p:nvGrpSpPr>
        <p:grpSpPr bwMode="auto">
          <a:xfrm>
            <a:off x="1152525" y="1074738"/>
            <a:ext cx="6013450" cy="5248275"/>
            <a:chOff x="0" y="0"/>
            <a:chExt cx="5386" cy="4700"/>
          </a:xfrm>
        </p:grpSpPr>
        <p:grpSp>
          <p:nvGrpSpPr>
            <p:cNvPr id="5" name="Group 12"/>
            <p:cNvGrpSpPr>
              <a:grpSpLocks/>
            </p:cNvGrpSpPr>
            <p:nvPr/>
          </p:nvGrpSpPr>
          <p:grpSpPr bwMode="auto">
            <a:xfrm>
              <a:off x="255" y="0"/>
              <a:ext cx="5131" cy="4431"/>
              <a:chOff x="0" y="0"/>
              <a:chExt cx="5131" cy="4431"/>
            </a:xfrm>
          </p:grpSpPr>
          <p:sp>
            <p:nvSpPr>
              <p:cNvPr id="23561" name="Line 13"/>
              <p:cNvSpPr>
                <a:spLocks noChangeShapeType="1"/>
              </p:cNvSpPr>
              <p:nvPr/>
            </p:nvSpPr>
            <p:spPr bwMode="auto">
              <a:xfrm flipH="1">
                <a:off x="879" y="3595"/>
                <a:ext cx="24" cy="270"/>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62" name="Line 14"/>
              <p:cNvSpPr>
                <a:spLocks noChangeShapeType="1"/>
              </p:cNvSpPr>
              <p:nvPr/>
            </p:nvSpPr>
            <p:spPr bwMode="auto">
              <a:xfrm>
                <a:off x="3801" y="1256"/>
                <a:ext cx="208" cy="147"/>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63" name="Line 15"/>
              <p:cNvSpPr>
                <a:spLocks noChangeShapeType="1"/>
              </p:cNvSpPr>
              <p:nvPr/>
            </p:nvSpPr>
            <p:spPr bwMode="auto">
              <a:xfrm>
                <a:off x="3792" y="986"/>
                <a:ext cx="14" cy="275"/>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64" name="Line 16"/>
              <p:cNvSpPr>
                <a:spLocks noChangeShapeType="1"/>
              </p:cNvSpPr>
              <p:nvPr/>
            </p:nvSpPr>
            <p:spPr bwMode="auto">
              <a:xfrm flipH="1">
                <a:off x="136" y="4208"/>
                <a:ext cx="297" cy="67"/>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65" name="Line 17"/>
              <p:cNvSpPr>
                <a:spLocks noChangeShapeType="1"/>
              </p:cNvSpPr>
              <p:nvPr/>
            </p:nvSpPr>
            <p:spPr bwMode="auto">
              <a:xfrm>
                <a:off x="743" y="3203"/>
                <a:ext cx="160" cy="382"/>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66" name="Line 18"/>
              <p:cNvSpPr>
                <a:spLocks noChangeShapeType="1"/>
              </p:cNvSpPr>
              <p:nvPr/>
            </p:nvSpPr>
            <p:spPr bwMode="auto">
              <a:xfrm flipH="1">
                <a:off x="738" y="2903"/>
                <a:ext cx="94" cy="311"/>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67" name="Line 19"/>
              <p:cNvSpPr>
                <a:spLocks noChangeShapeType="1"/>
              </p:cNvSpPr>
              <p:nvPr/>
            </p:nvSpPr>
            <p:spPr bwMode="auto">
              <a:xfrm flipH="1">
                <a:off x="846" y="2829"/>
                <a:ext cx="365" cy="67"/>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68" name="Line 20"/>
              <p:cNvSpPr>
                <a:spLocks noChangeShapeType="1"/>
              </p:cNvSpPr>
              <p:nvPr/>
            </p:nvSpPr>
            <p:spPr bwMode="auto">
              <a:xfrm flipH="1">
                <a:off x="1206" y="2579"/>
                <a:ext cx="140" cy="237"/>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69" name="Line 21"/>
              <p:cNvSpPr>
                <a:spLocks noChangeShapeType="1"/>
              </p:cNvSpPr>
              <p:nvPr/>
            </p:nvSpPr>
            <p:spPr bwMode="auto">
              <a:xfrm flipH="1">
                <a:off x="1350" y="2139"/>
                <a:ext cx="16" cy="445"/>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70" name="Line 22"/>
              <p:cNvSpPr>
                <a:spLocks noChangeShapeType="1"/>
              </p:cNvSpPr>
              <p:nvPr/>
            </p:nvSpPr>
            <p:spPr bwMode="auto">
              <a:xfrm flipH="1">
                <a:off x="1374" y="1950"/>
                <a:ext cx="80" cy="178"/>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71" name="Line 23"/>
              <p:cNvSpPr>
                <a:spLocks noChangeShapeType="1"/>
              </p:cNvSpPr>
              <p:nvPr/>
            </p:nvSpPr>
            <p:spPr bwMode="auto">
              <a:xfrm flipH="1">
                <a:off x="1471" y="1923"/>
                <a:ext cx="294" cy="45"/>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72" name="Line 24"/>
              <p:cNvSpPr>
                <a:spLocks noChangeShapeType="1"/>
              </p:cNvSpPr>
              <p:nvPr/>
            </p:nvSpPr>
            <p:spPr bwMode="auto">
              <a:xfrm rot="10800000">
                <a:off x="1764" y="1946"/>
                <a:ext cx="278" cy="214"/>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73" name="Line 25"/>
              <p:cNvSpPr>
                <a:spLocks noChangeShapeType="1"/>
              </p:cNvSpPr>
              <p:nvPr/>
            </p:nvSpPr>
            <p:spPr bwMode="auto">
              <a:xfrm rot="10800000">
                <a:off x="2062" y="2180"/>
                <a:ext cx="338" cy="122"/>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74" name="Line 26"/>
              <p:cNvSpPr>
                <a:spLocks noChangeShapeType="1"/>
              </p:cNvSpPr>
              <p:nvPr/>
            </p:nvSpPr>
            <p:spPr bwMode="auto">
              <a:xfrm flipH="1">
                <a:off x="2407" y="2092"/>
                <a:ext cx="304" cy="189"/>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75" name="Line 27"/>
              <p:cNvSpPr>
                <a:spLocks noChangeShapeType="1"/>
              </p:cNvSpPr>
              <p:nvPr/>
            </p:nvSpPr>
            <p:spPr bwMode="auto">
              <a:xfrm flipH="1">
                <a:off x="2718" y="2051"/>
                <a:ext cx="372" cy="14"/>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76" name="Line 28"/>
              <p:cNvSpPr>
                <a:spLocks noChangeShapeType="1"/>
              </p:cNvSpPr>
              <p:nvPr/>
            </p:nvSpPr>
            <p:spPr bwMode="auto">
              <a:xfrm flipH="1">
                <a:off x="3528" y="2005"/>
                <a:ext cx="47" cy="220"/>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77" name="Line 29"/>
              <p:cNvSpPr>
                <a:spLocks noChangeShapeType="1"/>
              </p:cNvSpPr>
              <p:nvPr/>
            </p:nvSpPr>
            <p:spPr bwMode="auto">
              <a:xfrm flipH="1">
                <a:off x="3570" y="1765"/>
                <a:ext cx="118" cy="232"/>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78" name="Line 30"/>
              <p:cNvSpPr>
                <a:spLocks noChangeShapeType="1"/>
              </p:cNvSpPr>
              <p:nvPr/>
            </p:nvSpPr>
            <p:spPr bwMode="auto">
              <a:xfrm flipH="1">
                <a:off x="3698" y="1592"/>
                <a:ext cx="270" cy="162"/>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79" name="Line 31"/>
              <p:cNvSpPr>
                <a:spLocks noChangeShapeType="1"/>
              </p:cNvSpPr>
              <p:nvPr/>
            </p:nvSpPr>
            <p:spPr bwMode="auto">
              <a:xfrm flipH="1">
                <a:off x="3982" y="741"/>
                <a:ext cx="348" cy="33"/>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80" name="Line 32"/>
              <p:cNvSpPr>
                <a:spLocks noChangeShapeType="1"/>
              </p:cNvSpPr>
              <p:nvPr/>
            </p:nvSpPr>
            <p:spPr bwMode="auto">
              <a:xfrm rot="10800000">
                <a:off x="4352" y="757"/>
                <a:ext cx="278" cy="108"/>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81" name="Line 33"/>
              <p:cNvSpPr>
                <a:spLocks noChangeShapeType="1"/>
              </p:cNvSpPr>
              <p:nvPr/>
            </p:nvSpPr>
            <p:spPr bwMode="auto">
              <a:xfrm rot="10800000">
                <a:off x="4617" y="869"/>
                <a:ext cx="189" cy="13"/>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82" name="Line 34"/>
              <p:cNvSpPr>
                <a:spLocks noChangeShapeType="1"/>
              </p:cNvSpPr>
              <p:nvPr/>
            </p:nvSpPr>
            <p:spPr bwMode="auto">
              <a:xfrm>
                <a:off x="4954" y="393"/>
                <a:ext cx="157" cy="146"/>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83" name="Line 35"/>
              <p:cNvSpPr>
                <a:spLocks noChangeShapeType="1"/>
              </p:cNvSpPr>
              <p:nvPr/>
            </p:nvSpPr>
            <p:spPr bwMode="auto">
              <a:xfrm flipH="1">
                <a:off x="4955" y="216"/>
                <a:ext cx="9" cy="191"/>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84" name="Line 36"/>
              <p:cNvSpPr>
                <a:spLocks noChangeShapeType="1"/>
              </p:cNvSpPr>
              <p:nvPr/>
            </p:nvSpPr>
            <p:spPr bwMode="auto">
              <a:xfrm flipH="1">
                <a:off x="4962" y="0"/>
                <a:ext cx="153" cy="213"/>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85" name="Line 37"/>
              <p:cNvSpPr>
                <a:spLocks noChangeShapeType="1"/>
              </p:cNvSpPr>
              <p:nvPr/>
            </p:nvSpPr>
            <p:spPr bwMode="auto">
              <a:xfrm flipH="1">
                <a:off x="683" y="3891"/>
                <a:ext cx="204" cy="181"/>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86" name="Line 38"/>
              <p:cNvSpPr>
                <a:spLocks noChangeShapeType="1"/>
              </p:cNvSpPr>
              <p:nvPr/>
            </p:nvSpPr>
            <p:spPr bwMode="auto">
              <a:xfrm flipH="1">
                <a:off x="440" y="4086"/>
                <a:ext cx="237" cy="122"/>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87" name="Line 39"/>
              <p:cNvSpPr>
                <a:spLocks noChangeShapeType="1"/>
              </p:cNvSpPr>
              <p:nvPr/>
            </p:nvSpPr>
            <p:spPr bwMode="auto">
              <a:xfrm flipH="1">
                <a:off x="0" y="4282"/>
                <a:ext cx="109" cy="149"/>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88" name="Line 40"/>
              <p:cNvSpPr>
                <a:spLocks noChangeShapeType="1"/>
              </p:cNvSpPr>
              <p:nvPr/>
            </p:nvSpPr>
            <p:spPr bwMode="auto">
              <a:xfrm rot="10800000">
                <a:off x="3083" y="2079"/>
                <a:ext cx="149" cy="182"/>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89" name="Line 41"/>
              <p:cNvSpPr>
                <a:spLocks noChangeShapeType="1"/>
              </p:cNvSpPr>
              <p:nvPr/>
            </p:nvSpPr>
            <p:spPr bwMode="auto">
              <a:xfrm flipH="1">
                <a:off x="3251" y="2241"/>
                <a:ext cx="278" cy="30"/>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90" name="Line 42"/>
              <p:cNvSpPr>
                <a:spLocks noChangeShapeType="1"/>
              </p:cNvSpPr>
              <p:nvPr/>
            </p:nvSpPr>
            <p:spPr bwMode="auto">
              <a:xfrm>
                <a:off x="5131" y="537"/>
                <a:ext cx="0" cy="163"/>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91" name="Line 43"/>
              <p:cNvSpPr>
                <a:spLocks noChangeShapeType="1"/>
              </p:cNvSpPr>
              <p:nvPr/>
            </p:nvSpPr>
            <p:spPr bwMode="auto">
              <a:xfrm flipH="1">
                <a:off x="4983" y="700"/>
                <a:ext cx="128" cy="111"/>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92" name="Line 44"/>
              <p:cNvSpPr>
                <a:spLocks noChangeShapeType="1"/>
              </p:cNvSpPr>
              <p:nvPr/>
            </p:nvSpPr>
            <p:spPr bwMode="auto">
              <a:xfrm flipH="1">
                <a:off x="4800" y="821"/>
                <a:ext cx="196" cy="58"/>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93" name="Line 45"/>
              <p:cNvSpPr>
                <a:spLocks noChangeShapeType="1"/>
              </p:cNvSpPr>
              <p:nvPr/>
            </p:nvSpPr>
            <p:spPr bwMode="auto">
              <a:xfrm flipH="1">
                <a:off x="3789" y="767"/>
                <a:ext cx="166" cy="211"/>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23594" name="Line 46"/>
              <p:cNvSpPr>
                <a:spLocks noChangeShapeType="1"/>
              </p:cNvSpPr>
              <p:nvPr/>
            </p:nvSpPr>
            <p:spPr bwMode="auto">
              <a:xfrm flipH="1">
                <a:off x="3982" y="1369"/>
                <a:ext cx="61" cy="216"/>
              </a:xfrm>
              <a:prstGeom prst="line">
                <a:avLst/>
              </a:prstGeom>
              <a:noFill/>
              <a:ln w="25400">
                <a:solidFill>
                  <a:srgbClr val="DD0B00"/>
                </a:solidFill>
                <a:round/>
                <a:headEnd type="stealth" w="med" len="med"/>
                <a:tailEnd/>
              </a:ln>
              <a:extLst>
                <a:ext uri="{909E8E84-426E-40DD-AFC4-6F175D3DCCD1}">
                  <a14:hiddenFill xmlns:a14="http://schemas.microsoft.com/office/drawing/2010/main">
                    <a:noFill/>
                  </a14:hiddenFill>
                </a:ext>
              </a:extLst>
            </p:spPr>
            <p:txBody>
              <a:bodyPr/>
              <a:lstStyle/>
              <a:p>
                <a:endParaRPr lang="ja-JP" altLang="en-US"/>
              </a:p>
            </p:txBody>
          </p:sp>
        </p:grpSp>
        <p:sp>
          <p:nvSpPr>
            <p:cNvPr id="23560" name="Rectangle 47"/>
            <p:cNvSpPr>
              <a:spLocks/>
            </p:cNvSpPr>
            <p:nvPr/>
          </p:nvSpPr>
          <p:spPr bwMode="auto">
            <a:xfrm>
              <a:off x="0" y="4300"/>
              <a:ext cx="269"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642938" eaLnBrk="0" hangingPunct="0">
                <a:defRPr kumimoji="1" sz="3200">
                  <a:solidFill>
                    <a:schemeClr val="tx1"/>
                  </a:solidFill>
                  <a:latin typeface="Times New Roman" pitchFamily="18" charset="0"/>
                  <a:ea typeface="ＭＳ Ｐゴシック" charset="-128"/>
                </a:defRPr>
              </a:lvl1pPr>
              <a:lvl2pPr marL="742950" indent="-285750" defTabSz="642938" eaLnBrk="0" hangingPunct="0">
                <a:defRPr kumimoji="1" sz="3200">
                  <a:solidFill>
                    <a:schemeClr val="tx1"/>
                  </a:solidFill>
                  <a:latin typeface="Times New Roman" pitchFamily="18" charset="0"/>
                  <a:ea typeface="ＭＳ Ｐゴシック" charset="-128"/>
                </a:defRPr>
              </a:lvl2pPr>
              <a:lvl3pPr marL="1143000" indent="-228600" defTabSz="642938" eaLnBrk="0" hangingPunct="0">
                <a:defRPr kumimoji="1" sz="3200">
                  <a:solidFill>
                    <a:schemeClr val="tx1"/>
                  </a:solidFill>
                  <a:latin typeface="Times New Roman" pitchFamily="18" charset="0"/>
                  <a:ea typeface="ＭＳ Ｐゴシック" charset="-128"/>
                </a:defRPr>
              </a:lvl3pPr>
              <a:lvl4pPr marL="1600200" indent="-228600" defTabSz="642938" eaLnBrk="0" hangingPunct="0">
                <a:defRPr kumimoji="1" sz="3200">
                  <a:solidFill>
                    <a:schemeClr val="tx1"/>
                  </a:solidFill>
                  <a:latin typeface="Times New Roman" pitchFamily="18" charset="0"/>
                  <a:ea typeface="ＭＳ Ｐゴシック" charset="-128"/>
                </a:defRPr>
              </a:lvl4pPr>
              <a:lvl5pPr marL="2057400" indent="-228600" defTabSz="642938" eaLnBrk="0" hangingPunct="0">
                <a:defRPr kumimoji="1" sz="3200">
                  <a:solidFill>
                    <a:schemeClr val="tx1"/>
                  </a:solidFill>
                  <a:latin typeface="Times New Roman" pitchFamily="18" charset="0"/>
                  <a:ea typeface="ＭＳ Ｐゴシック" charset="-128"/>
                </a:defRPr>
              </a:lvl5pPr>
              <a:lvl6pPr marL="2514600" indent="-228600" defTabSz="642938" eaLnBrk="0" fontAlgn="base" hangingPunct="0">
                <a:spcBef>
                  <a:spcPct val="20000"/>
                </a:spcBef>
                <a:spcAft>
                  <a:spcPct val="0"/>
                </a:spcAft>
                <a:buChar char="•"/>
                <a:defRPr kumimoji="1" sz="3200">
                  <a:solidFill>
                    <a:schemeClr val="tx1"/>
                  </a:solidFill>
                  <a:latin typeface="Times New Roman" pitchFamily="18" charset="0"/>
                  <a:ea typeface="ＭＳ Ｐゴシック" charset="-128"/>
                </a:defRPr>
              </a:lvl6pPr>
              <a:lvl7pPr marL="2971800" indent="-228600" defTabSz="642938" eaLnBrk="0" fontAlgn="base" hangingPunct="0">
                <a:spcBef>
                  <a:spcPct val="20000"/>
                </a:spcBef>
                <a:spcAft>
                  <a:spcPct val="0"/>
                </a:spcAft>
                <a:buChar char="•"/>
                <a:defRPr kumimoji="1" sz="3200">
                  <a:solidFill>
                    <a:schemeClr val="tx1"/>
                  </a:solidFill>
                  <a:latin typeface="Times New Roman" pitchFamily="18" charset="0"/>
                  <a:ea typeface="ＭＳ Ｐゴシック" charset="-128"/>
                </a:defRPr>
              </a:lvl7pPr>
              <a:lvl8pPr marL="3429000" indent="-228600" defTabSz="642938" eaLnBrk="0" fontAlgn="base" hangingPunct="0">
                <a:spcBef>
                  <a:spcPct val="20000"/>
                </a:spcBef>
                <a:spcAft>
                  <a:spcPct val="0"/>
                </a:spcAft>
                <a:buChar char="•"/>
                <a:defRPr kumimoji="1" sz="3200">
                  <a:solidFill>
                    <a:schemeClr val="tx1"/>
                  </a:solidFill>
                  <a:latin typeface="Times New Roman" pitchFamily="18" charset="0"/>
                  <a:ea typeface="ＭＳ Ｐゴシック" charset="-128"/>
                </a:defRPr>
              </a:lvl8pPr>
              <a:lvl9pPr marL="3886200" indent="-228600" defTabSz="642938" eaLnBrk="0" fontAlgn="base" hangingPunct="0">
                <a:spcBef>
                  <a:spcPct val="20000"/>
                </a:spcBef>
                <a:spcAft>
                  <a:spcPct val="0"/>
                </a:spcAft>
                <a:buChar char="•"/>
                <a:defRPr kumimoji="1" sz="3200">
                  <a:solidFill>
                    <a:schemeClr val="tx1"/>
                  </a:solidFill>
                  <a:latin typeface="Times New Roman" pitchFamily="18" charset="0"/>
                  <a:ea typeface="ＭＳ Ｐゴシック" charset="-128"/>
                </a:defRPr>
              </a:lvl9pPr>
            </a:lstStyle>
            <a:p>
              <a:pPr algn="ctr" eaLnBrk="1" hangingPunct="1">
                <a:spcBef>
                  <a:spcPct val="0"/>
                </a:spcBef>
                <a:buFontTx/>
                <a:buNone/>
              </a:pPr>
              <a:r>
                <a:rPr kumimoji="0" lang="en-US" altLang="ja-JP" sz="3000">
                  <a:solidFill>
                    <a:srgbClr val="D90B00"/>
                  </a:solidFill>
                  <a:latin typeface="ヒラギノ角ゴ Pro W3" charset="0"/>
                  <a:sym typeface="ヒラギノ角ゴ Pro W3" charset="0"/>
                </a:rPr>
                <a:t>e</a:t>
              </a:r>
            </a:p>
          </p:txBody>
        </p:sp>
      </p:grpSp>
      <p:sp>
        <p:nvSpPr>
          <p:cNvPr id="6" name="タイトル 5"/>
          <p:cNvSpPr>
            <a:spLocks noGrp="1"/>
          </p:cNvSpPr>
          <p:nvPr>
            <p:ph type="title"/>
          </p:nvPr>
        </p:nvSpPr>
        <p:spPr/>
        <p:txBody>
          <a:bodyPr/>
          <a:lstStyle/>
          <a:p>
            <a:r>
              <a:rPr kumimoji="1" lang="en-US" altLang="ja-JP" dirty="0" smtClean="0"/>
              <a:t>Multiple Coulomb scattering</a:t>
            </a:r>
            <a:endParaRPr kumimoji="1" lang="ja-JP" altLang="en-US" dirty="0"/>
          </a:p>
        </p:txBody>
      </p:sp>
      <p:sp>
        <p:nvSpPr>
          <p:cNvPr id="7" name="コンテンツ プレースホルダー 6"/>
          <p:cNvSpPr>
            <a:spLocks noGrp="1"/>
          </p:cNvSpPr>
          <p:nvPr>
            <p:ph idx="1"/>
          </p:nvPr>
        </p:nvSpPr>
        <p:spPr/>
        <p:txBody>
          <a:bodyPr>
            <a:normAutofit/>
          </a:bodyPr>
          <a:lstStyle/>
          <a:p>
            <a:r>
              <a:rPr kumimoji="1" lang="en-US" altLang="ja-JP" sz="2800" dirty="0" smtClean="0"/>
              <a:t>Multiple</a:t>
            </a:r>
            <a:r>
              <a:rPr kumimoji="1" lang="en-US" altLang="ja-JP" sz="2000" dirty="0" smtClean="0"/>
              <a:t> scattering deteriorates </a:t>
            </a:r>
          </a:p>
          <a:p>
            <a:pPr marL="0" indent="0">
              <a:buNone/>
            </a:pPr>
            <a:r>
              <a:rPr lang="en-US" altLang="ja-JP" sz="2000" dirty="0" smtClean="0"/>
              <a:t>     </a:t>
            </a:r>
            <a:r>
              <a:rPr kumimoji="1" lang="en-US" altLang="ja-JP" sz="2000" dirty="0" smtClean="0"/>
              <a:t>precise tracking</a:t>
            </a:r>
            <a:endParaRPr kumimoji="1" lang="ja-JP" altLang="en-US" sz="2000" dirty="0"/>
          </a:p>
        </p:txBody>
      </p:sp>
    </p:spTree>
    <p:extLst>
      <p:ext uri="{BB962C8B-B14F-4D97-AF65-F5344CB8AC3E}">
        <p14:creationId xmlns:p14="http://schemas.microsoft.com/office/powerpoint/2010/main" val="26404341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47877"/>
            <a:ext cx="813752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790" y="5390703"/>
            <a:ext cx="7416800"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Rectangle 4"/>
          <p:cNvSpPr>
            <a:spLocks noGrp="1" noChangeArrowheads="1"/>
          </p:cNvSpPr>
          <p:nvPr>
            <p:ph type="title"/>
          </p:nvPr>
        </p:nvSpPr>
        <p:spPr/>
        <p:txBody>
          <a:bodyPr/>
          <a:lstStyle/>
          <a:p>
            <a:pPr eaLnBrk="1" hangingPunct="1"/>
            <a:r>
              <a:rPr lang="en-US" altLang="ja-JP" dirty="0" smtClean="0"/>
              <a:t>Practical formula</a:t>
            </a:r>
            <a:endParaRPr lang="ja-JP" altLang="en-US" dirty="0" smtClean="0"/>
          </a:p>
        </p:txBody>
      </p:sp>
      <p:sp>
        <p:nvSpPr>
          <p:cNvPr id="2" name="楕円 1"/>
          <p:cNvSpPr/>
          <p:nvPr/>
        </p:nvSpPr>
        <p:spPr>
          <a:xfrm>
            <a:off x="2411760" y="5877272"/>
            <a:ext cx="431850"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a:off x="2843808" y="5877272"/>
            <a:ext cx="431850"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4500190" y="5661248"/>
            <a:ext cx="431850"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5988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stretch>
            <a:fillRect/>
          </a:stretch>
        </p:blipFill>
        <p:spPr>
          <a:xfrm>
            <a:off x="153888" y="1916832"/>
            <a:ext cx="7010400" cy="4800600"/>
          </a:xfrm>
          <a:prstGeom prst="rect">
            <a:avLst/>
          </a:prstGeom>
        </p:spPr>
      </p:pic>
      <p:sp>
        <p:nvSpPr>
          <p:cNvPr id="48" name="正方形/長方形 47"/>
          <p:cNvSpPr/>
          <p:nvPr/>
        </p:nvSpPr>
        <p:spPr>
          <a:xfrm>
            <a:off x="1151620" y="2303875"/>
            <a:ext cx="5535615" cy="3645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9"/>
          <p:cNvGrpSpPr/>
          <p:nvPr/>
        </p:nvGrpSpPr>
        <p:grpSpPr>
          <a:xfrm>
            <a:off x="915888" y="4365104"/>
            <a:ext cx="4724400" cy="1026765"/>
            <a:chOff x="915888" y="4365104"/>
            <a:chExt cx="4724400" cy="1026765"/>
          </a:xfrm>
          <a:solidFill>
            <a:srgbClr val="FF0000"/>
          </a:solidFill>
        </p:grpSpPr>
        <p:sp>
          <p:nvSpPr>
            <p:cNvPr id="6" name="二等辺三角形 5"/>
            <p:cNvSpPr/>
            <p:nvPr/>
          </p:nvSpPr>
          <p:spPr>
            <a:xfrm>
              <a:off x="1601688" y="5087069"/>
              <a:ext cx="152400" cy="152400"/>
            </a:xfrm>
            <a:prstGeom prst="triangle">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bg1"/>
                </a:solidFill>
              </a:endParaRPr>
            </a:p>
          </p:txBody>
        </p:sp>
        <p:sp>
          <p:nvSpPr>
            <p:cNvPr id="7" name="二等辺三角形 6"/>
            <p:cNvSpPr/>
            <p:nvPr/>
          </p:nvSpPr>
          <p:spPr>
            <a:xfrm>
              <a:off x="2363688" y="5239469"/>
              <a:ext cx="152400" cy="152400"/>
            </a:xfrm>
            <a:prstGeom prst="triangle">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bg1"/>
                </a:solidFill>
              </a:endParaRPr>
            </a:p>
          </p:txBody>
        </p:sp>
        <p:sp>
          <p:nvSpPr>
            <p:cNvPr id="8" name="二等辺三角形 7"/>
            <p:cNvSpPr/>
            <p:nvPr/>
          </p:nvSpPr>
          <p:spPr>
            <a:xfrm>
              <a:off x="3201888" y="5239469"/>
              <a:ext cx="152400" cy="152400"/>
            </a:xfrm>
            <a:prstGeom prst="triangle">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bg1"/>
                </a:solidFill>
              </a:endParaRPr>
            </a:p>
          </p:txBody>
        </p:sp>
        <p:sp>
          <p:nvSpPr>
            <p:cNvPr id="9" name="二等辺三角形 8"/>
            <p:cNvSpPr/>
            <p:nvPr/>
          </p:nvSpPr>
          <p:spPr>
            <a:xfrm>
              <a:off x="4344888" y="5239469"/>
              <a:ext cx="152400" cy="152400"/>
            </a:xfrm>
            <a:prstGeom prst="triangle">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bg1"/>
                </a:solidFill>
              </a:endParaRPr>
            </a:p>
          </p:txBody>
        </p:sp>
        <p:sp>
          <p:nvSpPr>
            <p:cNvPr id="10" name="二等辺三角形 9"/>
            <p:cNvSpPr/>
            <p:nvPr/>
          </p:nvSpPr>
          <p:spPr>
            <a:xfrm>
              <a:off x="5487888" y="5239469"/>
              <a:ext cx="152400" cy="152400"/>
            </a:xfrm>
            <a:prstGeom prst="triangle">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bg1"/>
                </a:solidFill>
              </a:endParaRPr>
            </a:p>
          </p:txBody>
        </p:sp>
        <p:sp>
          <p:nvSpPr>
            <p:cNvPr id="12" name="二等辺三角形 11"/>
            <p:cNvSpPr/>
            <p:nvPr/>
          </p:nvSpPr>
          <p:spPr>
            <a:xfrm>
              <a:off x="915888" y="4477469"/>
              <a:ext cx="152400" cy="152400"/>
            </a:xfrm>
            <a:prstGeom prst="triangle">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solidFill>
                  <a:schemeClr val="bg1"/>
                </a:solidFill>
              </a:endParaRPr>
            </a:p>
          </p:txBody>
        </p:sp>
        <p:sp>
          <p:nvSpPr>
            <p:cNvPr id="25" name="テキスト ボックス 24"/>
            <p:cNvSpPr txBox="1"/>
            <p:nvPr/>
          </p:nvSpPr>
          <p:spPr>
            <a:xfrm>
              <a:off x="1259632" y="4365104"/>
              <a:ext cx="1039067" cy="461665"/>
            </a:xfrm>
            <a:prstGeom prst="rect">
              <a:avLst/>
            </a:prstGeom>
            <a:noFill/>
          </p:spPr>
          <p:txBody>
            <a:bodyPr wrap="none" rtlCol="0">
              <a:spAutoFit/>
            </a:bodyPr>
            <a:lstStyle/>
            <a:p>
              <a:r>
                <a:rPr lang="en-US" altLang="ja-JP" sz="2400" dirty="0" smtClean="0">
                  <a:solidFill>
                    <a:srgbClr val="FF0000"/>
                  </a:solidFill>
                  <a:latin typeface="Arial Black" pitchFamily="34" charset="0"/>
                </a:rPr>
                <a:t>Belle</a:t>
              </a:r>
              <a:endParaRPr kumimoji="1" lang="ja-JP" altLang="en-US" sz="2400" dirty="0">
                <a:solidFill>
                  <a:srgbClr val="FF0000"/>
                </a:solidFill>
                <a:latin typeface="Arial Black" pitchFamily="34" charset="0"/>
              </a:endParaRPr>
            </a:p>
          </p:txBody>
        </p:sp>
      </p:grpSp>
      <p:sp>
        <p:nvSpPr>
          <p:cNvPr id="26" name="テキスト ボックス 25"/>
          <p:cNvSpPr txBox="1"/>
          <p:nvPr/>
        </p:nvSpPr>
        <p:spPr>
          <a:xfrm>
            <a:off x="3820040" y="4632520"/>
            <a:ext cx="1292020" cy="461665"/>
          </a:xfrm>
          <a:prstGeom prst="rect">
            <a:avLst/>
          </a:prstGeom>
          <a:noFill/>
        </p:spPr>
        <p:txBody>
          <a:bodyPr wrap="none" rtlCol="0">
            <a:spAutoFit/>
          </a:bodyPr>
          <a:lstStyle/>
          <a:p>
            <a:r>
              <a:rPr lang="en-US" altLang="ja-JP" sz="2400" dirty="0" smtClean="0">
                <a:latin typeface="Arial Black" pitchFamily="34" charset="0"/>
              </a:rPr>
              <a:t>ATLAS</a:t>
            </a:r>
            <a:endParaRPr kumimoji="1" lang="ja-JP" altLang="en-US" sz="2400" dirty="0">
              <a:latin typeface="Arial Black" pitchFamily="34" charset="0"/>
            </a:endParaRPr>
          </a:p>
        </p:txBody>
      </p:sp>
      <p:sp>
        <p:nvSpPr>
          <p:cNvPr id="28" name="角丸四角形 27"/>
          <p:cNvSpPr/>
          <p:nvPr/>
        </p:nvSpPr>
        <p:spPr>
          <a:xfrm>
            <a:off x="915888" y="4428728"/>
            <a:ext cx="144016" cy="1524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5508104" y="5544269"/>
            <a:ext cx="144016" cy="1524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1619672" y="5229200"/>
            <a:ext cx="144016" cy="1524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5652120" y="5517232"/>
            <a:ext cx="1090363" cy="461665"/>
          </a:xfrm>
          <a:prstGeom prst="rect">
            <a:avLst/>
          </a:prstGeom>
          <a:noFill/>
        </p:spPr>
        <p:txBody>
          <a:bodyPr wrap="none" rtlCol="0">
            <a:spAutoFit/>
          </a:bodyPr>
          <a:lstStyle/>
          <a:p>
            <a:r>
              <a:rPr kumimoji="1" lang="en-US" altLang="ja-JP" sz="2400" dirty="0" err="1" smtClean="0">
                <a:solidFill>
                  <a:srgbClr val="0070C0"/>
                </a:solidFill>
                <a:latin typeface="Arial Black" pitchFamily="34" charset="0"/>
              </a:rPr>
              <a:t>LHCb</a:t>
            </a:r>
            <a:endParaRPr kumimoji="1" lang="ja-JP" altLang="en-US" sz="2400" dirty="0">
              <a:solidFill>
                <a:srgbClr val="0070C0"/>
              </a:solidFill>
              <a:latin typeface="Arial Black" pitchFamily="34" charset="0"/>
            </a:endParaRPr>
          </a:p>
        </p:txBody>
      </p:sp>
      <p:sp>
        <p:nvSpPr>
          <p:cNvPr id="33" name="加算記号 32"/>
          <p:cNvSpPr/>
          <p:nvPr/>
        </p:nvSpPr>
        <p:spPr>
          <a:xfrm>
            <a:off x="899592" y="2708920"/>
            <a:ext cx="331782" cy="288032"/>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C000"/>
                </a:solidFill>
              </a:ln>
              <a:solidFill>
                <a:srgbClr val="FFC000"/>
              </a:solidFill>
            </a:endParaRPr>
          </a:p>
        </p:txBody>
      </p:sp>
      <p:sp>
        <p:nvSpPr>
          <p:cNvPr id="34" name="加算記号 33"/>
          <p:cNvSpPr/>
          <p:nvPr/>
        </p:nvSpPr>
        <p:spPr>
          <a:xfrm>
            <a:off x="1863954" y="3933056"/>
            <a:ext cx="331782" cy="288032"/>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C000"/>
                </a:solidFill>
              </a:ln>
              <a:solidFill>
                <a:srgbClr val="FFC000"/>
              </a:solidFill>
            </a:endParaRPr>
          </a:p>
        </p:txBody>
      </p:sp>
      <p:sp>
        <p:nvSpPr>
          <p:cNvPr id="35" name="加算記号 34"/>
          <p:cNvSpPr/>
          <p:nvPr/>
        </p:nvSpPr>
        <p:spPr>
          <a:xfrm>
            <a:off x="3088090" y="4797152"/>
            <a:ext cx="331782" cy="288032"/>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FFC000"/>
                </a:solidFill>
              </a:ln>
              <a:solidFill>
                <a:srgbClr val="FFC000"/>
              </a:solidFill>
            </a:endParaRPr>
          </a:p>
        </p:txBody>
      </p:sp>
      <p:sp>
        <p:nvSpPr>
          <p:cNvPr id="37" name="正方形/長方形 36"/>
          <p:cNvSpPr/>
          <p:nvPr/>
        </p:nvSpPr>
        <p:spPr>
          <a:xfrm>
            <a:off x="1187624" y="5445224"/>
            <a:ext cx="316835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43608" y="3429000"/>
            <a:ext cx="1039067" cy="461665"/>
          </a:xfrm>
          <a:prstGeom prst="rect">
            <a:avLst/>
          </a:prstGeom>
          <a:noFill/>
        </p:spPr>
        <p:txBody>
          <a:bodyPr wrap="none" rtlCol="0">
            <a:spAutoFit/>
          </a:bodyPr>
          <a:lstStyle/>
          <a:p>
            <a:r>
              <a:rPr lang="en-US" altLang="ja-JP" sz="2400" dirty="0" smtClean="0">
                <a:solidFill>
                  <a:srgbClr val="FFC000"/>
                </a:solidFill>
                <a:latin typeface="Arial Black" pitchFamily="34" charset="0"/>
              </a:rPr>
              <a:t>Alice</a:t>
            </a:r>
            <a:endParaRPr kumimoji="1" lang="ja-JP" altLang="en-US" sz="2400" dirty="0">
              <a:solidFill>
                <a:srgbClr val="FFC000"/>
              </a:solidFill>
              <a:latin typeface="Arial Black" pitchFamily="34" charset="0"/>
            </a:endParaRPr>
          </a:p>
        </p:txBody>
      </p:sp>
      <p:sp>
        <p:nvSpPr>
          <p:cNvPr id="32" name="タイトル 31"/>
          <p:cNvSpPr>
            <a:spLocks noGrp="1"/>
          </p:cNvSpPr>
          <p:nvPr>
            <p:ph type="title"/>
          </p:nvPr>
        </p:nvSpPr>
        <p:spPr/>
        <p:txBody>
          <a:bodyPr>
            <a:normAutofit/>
          </a:bodyPr>
          <a:lstStyle/>
          <a:p>
            <a:r>
              <a:rPr kumimoji="1" lang="en-US" altLang="ja-JP" dirty="0" smtClean="0"/>
              <a:t>Vertex resolution </a:t>
            </a:r>
            <a:r>
              <a:rPr lang="en-US" altLang="ja-JP" dirty="0" smtClean="0"/>
              <a:t>deteriorated by material</a:t>
            </a:r>
            <a:endParaRPr kumimoji="1" lang="ja-JP" altLang="en-US" dirty="0"/>
          </a:p>
        </p:txBody>
      </p:sp>
      <p:grpSp>
        <p:nvGrpSpPr>
          <p:cNvPr id="3" name="グループ化 23"/>
          <p:cNvGrpSpPr/>
          <p:nvPr/>
        </p:nvGrpSpPr>
        <p:grpSpPr>
          <a:xfrm>
            <a:off x="927720" y="5616277"/>
            <a:ext cx="4724400" cy="457200"/>
            <a:chOff x="838200" y="5616277"/>
            <a:chExt cx="4724400" cy="457200"/>
          </a:xfrm>
        </p:grpSpPr>
        <p:sp>
          <p:nvSpPr>
            <p:cNvPr id="14" name="ひし形 13"/>
            <p:cNvSpPr/>
            <p:nvPr/>
          </p:nvSpPr>
          <p:spPr>
            <a:xfrm>
              <a:off x="838200" y="5616277"/>
              <a:ext cx="152400" cy="152400"/>
            </a:xfrm>
            <a:prstGeom prst="diamond">
              <a:avLst/>
            </a:prstGeom>
            <a:solidFill>
              <a:srgbClr val="00B05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15" name="ひし形 14"/>
            <p:cNvSpPr/>
            <p:nvPr/>
          </p:nvSpPr>
          <p:spPr>
            <a:xfrm>
              <a:off x="1524000" y="5768677"/>
              <a:ext cx="152400" cy="152400"/>
            </a:xfrm>
            <a:prstGeom prst="diamond">
              <a:avLst/>
            </a:prstGeom>
            <a:solidFill>
              <a:srgbClr val="00B05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16" name="ひし形 15"/>
            <p:cNvSpPr/>
            <p:nvPr/>
          </p:nvSpPr>
          <p:spPr>
            <a:xfrm>
              <a:off x="3048000" y="5921077"/>
              <a:ext cx="152400" cy="152400"/>
            </a:xfrm>
            <a:prstGeom prst="diamond">
              <a:avLst/>
            </a:prstGeom>
            <a:solidFill>
              <a:srgbClr val="00B05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17" name="ひし形 16"/>
            <p:cNvSpPr/>
            <p:nvPr/>
          </p:nvSpPr>
          <p:spPr>
            <a:xfrm>
              <a:off x="5410200" y="5921077"/>
              <a:ext cx="152400" cy="152400"/>
            </a:xfrm>
            <a:prstGeom prst="diamond">
              <a:avLst/>
            </a:prstGeom>
            <a:solidFill>
              <a:srgbClr val="00B05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942757" y="5703639"/>
            <a:ext cx="748923" cy="461665"/>
          </a:xfrm>
          <a:prstGeom prst="rect">
            <a:avLst/>
          </a:prstGeom>
          <a:noFill/>
        </p:spPr>
        <p:txBody>
          <a:bodyPr wrap="none" rtlCol="0">
            <a:spAutoFit/>
          </a:bodyPr>
          <a:lstStyle/>
          <a:p>
            <a:r>
              <a:rPr lang="en-US" altLang="ja-JP" sz="2400" b="1" dirty="0" smtClean="0">
                <a:solidFill>
                  <a:srgbClr val="00B050"/>
                </a:solidFill>
                <a:latin typeface="Arial Black" pitchFamily="34" charset="0"/>
              </a:rPr>
              <a:t>ILD</a:t>
            </a:r>
            <a:endParaRPr kumimoji="1" lang="ja-JP" altLang="en-US" sz="2400" b="1" dirty="0">
              <a:solidFill>
                <a:srgbClr val="00B050"/>
              </a:solidFill>
              <a:latin typeface="Arial Black" pitchFamily="34" charset="0"/>
            </a:endParaRPr>
          </a:p>
        </p:txBody>
      </p:sp>
      <p:sp>
        <p:nvSpPr>
          <p:cNvPr id="27" name="角丸四角形 26"/>
          <p:cNvSpPr/>
          <p:nvPr/>
        </p:nvSpPr>
        <p:spPr>
          <a:xfrm>
            <a:off x="3198423" y="5468069"/>
            <a:ext cx="144016" cy="1524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二等辺三角形 37"/>
          <p:cNvSpPr/>
          <p:nvPr/>
        </p:nvSpPr>
        <p:spPr>
          <a:xfrm flipV="1">
            <a:off x="6408204" y="5130189"/>
            <a:ext cx="144016" cy="144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二等辺三角形 38"/>
          <p:cNvSpPr/>
          <p:nvPr/>
        </p:nvSpPr>
        <p:spPr>
          <a:xfrm flipV="1">
            <a:off x="5193069" y="5220199"/>
            <a:ext cx="144016" cy="144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p:cNvSpPr/>
          <p:nvPr/>
        </p:nvSpPr>
        <p:spPr>
          <a:xfrm flipV="1">
            <a:off x="4562999" y="5139190"/>
            <a:ext cx="144016" cy="144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p:cNvSpPr/>
          <p:nvPr/>
        </p:nvSpPr>
        <p:spPr>
          <a:xfrm flipV="1">
            <a:off x="4112949" y="5085184"/>
            <a:ext cx="144016" cy="144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二等辺三角形 41"/>
          <p:cNvSpPr/>
          <p:nvPr/>
        </p:nvSpPr>
        <p:spPr>
          <a:xfrm flipV="1">
            <a:off x="3716905" y="5040179"/>
            <a:ext cx="144016" cy="144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p:cNvSpPr/>
          <p:nvPr/>
        </p:nvSpPr>
        <p:spPr>
          <a:xfrm flipV="1">
            <a:off x="3356865" y="4905164"/>
            <a:ext cx="144016" cy="144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二等辺三角形 43"/>
          <p:cNvSpPr/>
          <p:nvPr/>
        </p:nvSpPr>
        <p:spPr>
          <a:xfrm flipV="1">
            <a:off x="2996825" y="4545124"/>
            <a:ext cx="144016" cy="144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二等辺三角形 44"/>
          <p:cNvSpPr/>
          <p:nvPr/>
        </p:nvSpPr>
        <p:spPr>
          <a:xfrm flipV="1">
            <a:off x="2681790" y="4374105"/>
            <a:ext cx="144016" cy="144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二等辺三角形 45"/>
          <p:cNvSpPr/>
          <p:nvPr/>
        </p:nvSpPr>
        <p:spPr>
          <a:xfrm flipV="1">
            <a:off x="2276745" y="4104075"/>
            <a:ext cx="144016" cy="144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二等辺三角形 46"/>
          <p:cNvSpPr/>
          <p:nvPr/>
        </p:nvSpPr>
        <p:spPr>
          <a:xfrm flipV="1">
            <a:off x="1592669" y="2843935"/>
            <a:ext cx="144016" cy="144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64553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51520" y="284163"/>
            <a:ext cx="6347713" cy="1320800"/>
          </a:xfrm>
        </p:spPr>
        <p:txBody>
          <a:bodyPr/>
          <a:lstStyle/>
          <a:p>
            <a:r>
              <a:rPr lang="en-US" altLang="ja-JP" dirty="0"/>
              <a:t>Monolithic </a:t>
            </a:r>
            <a:r>
              <a:rPr lang="en-US" altLang="ja-JP" dirty="0" smtClean="0"/>
              <a:t>pixel for thinner detector</a:t>
            </a:r>
            <a:endParaRPr lang="en-US" altLang="ja-JP" dirty="0"/>
          </a:p>
        </p:txBody>
      </p:sp>
      <p:sp>
        <p:nvSpPr>
          <p:cNvPr id="43011" name="Rectangle 3"/>
          <p:cNvSpPr>
            <a:spLocks noGrp="1" noChangeArrowheads="1"/>
          </p:cNvSpPr>
          <p:nvPr>
            <p:ph idx="1"/>
          </p:nvPr>
        </p:nvSpPr>
        <p:spPr>
          <a:xfrm>
            <a:off x="342900" y="1485900"/>
            <a:ext cx="8229600" cy="4525963"/>
          </a:xfrm>
        </p:spPr>
        <p:txBody>
          <a:bodyPr/>
          <a:lstStyle/>
          <a:p>
            <a:r>
              <a:rPr lang="en-US" altLang="ja-JP" dirty="0" smtClean="0"/>
              <a:t>CCD  </a:t>
            </a:r>
            <a:r>
              <a:rPr lang="en-US" altLang="ja-JP" dirty="0"/>
              <a:t>( </a:t>
            </a:r>
            <a:r>
              <a:rPr lang="en-US" altLang="ja-JP" dirty="0" smtClean="0"/>
              <a:t>realized in the SLD experiment)</a:t>
            </a:r>
          </a:p>
          <a:p>
            <a:r>
              <a:rPr lang="en-US" altLang="ja-JP" dirty="0" smtClean="0"/>
              <a:t>Readout electronics built on sensor</a:t>
            </a:r>
          </a:p>
          <a:p>
            <a:r>
              <a:rPr lang="en-US" altLang="ja-JP" dirty="0" smtClean="0"/>
              <a:t>No bump bonding over sensing area</a:t>
            </a:r>
            <a:endParaRPr lang="en-US" altLang="ja-JP" dirty="0"/>
          </a:p>
        </p:txBody>
      </p:sp>
      <p:pic>
        <p:nvPicPr>
          <p:cNvPr id="43012" name="Picture 4"/>
          <p:cNvPicPr>
            <a:picLocks noChangeAspect="1" noChangeArrowheads="1"/>
          </p:cNvPicPr>
          <p:nvPr/>
        </p:nvPicPr>
        <p:blipFill>
          <a:blip r:embed="rId2" cstate="print"/>
          <a:srcRect/>
          <a:stretch>
            <a:fillRect/>
          </a:stretch>
        </p:blipFill>
        <p:spPr bwMode="auto">
          <a:xfrm>
            <a:off x="434975" y="3495675"/>
            <a:ext cx="6440488" cy="2933700"/>
          </a:xfrm>
          <a:prstGeom prst="rect">
            <a:avLst/>
          </a:prstGeom>
          <a:noFill/>
          <a:ln w="9525">
            <a:noFill/>
            <a:miter lim="800000"/>
            <a:headEnd/>
            <a:tailEnd/>
          </a:ln>
          <a:effectLst/>
        </p:spPr>
      </p:pic>
      <p:pic>
        <p:nvPicPr>
          <p:cNvPr id="43013" name="Picture 5"/>
          <p:cNvPicPr>
            <a:picLocks noChangeAspect="1" noChangeArrowheads="1"/>
          </p:cNvPicPr>
          <p:nvPr/>
        </p:nvPicPr>
        <p:blipFill>
          <a:blip r:embed="rId3" cstate="print"/>
          <a:srcRect l="8505" r="5977"/>
          <a:stretch>
            <a:fillRect/>
          </a:stretch>
        </p:blipFill>
        <p:spPr bwMode="auto">
          <a:xfrm>
            <a:off x="4876800" y="2235200"/>
            <a:ext cx="4267200" cy="4622800"/>
          </a:xfrm>
          <a:prstGeom prst="rect">
            <a:avLst/>
          </a:prstGeom>
          <a:noFill/>
          <a:ln w="9525">
            <a:noFill/>
            <a:miter lim="800000"/>
            <a:headEnd/>
            <a:tailEnd/>
          </a:ln>
          <a:effectLst/>
        </p:spPr>
      </p:pic>
      <p:sp>
        <p:nvSpPr>
          <p:cNvPr id="43014" name="Text Box 6"/>
          <p:cNvSpPr txBox="1">
            <a:spLocks noChangeArrowheads="1"/>
          </p:cNvSpPr>
          <p:nvPr/>
        </p:nvSpPr>
        <p:spPr bwMode="auto">
          <a:xfrm>
            <a:off x="2114550" y="6408738"/>
            <a:ext cx="2895600" cy="366712"/>
          </a:xfrm>
          <a:prstGeom prst="rect">
            <a:avLst/>
          </a:prstGeom>
          <a:noFill/>
          <a:ln w="9525">
            <a:noFill/>
            <a:miter lim="800000"/>
            <a:headEnd/>
            <a:tailEnd/>
          </a:ln>
          <a:effectLst/>
        </p:spPr>
        <p:txBody>
          <a:bodyPr wrap="none">
            <a:spAutoFit/>
          </a:bodyPr>
          <a:lstStyle/>
          <a:p>
            <a:r>
              <a:rPr lang="en-US" altLang="ja-JP"/>
              <a:t>SLAC </a:t>
            </a:r>
            <a:r>
              <a:rPr lang="ja-JP" altLang="en-US"/>
              <a:t>ウェブページより抜粋</a:t>
            </a:r>
          </a:p>
        </p:txBody>
      </p:sp>
      <p:sp>
        <p:nvSpPr>
          <p:cNvPr id="7" name="日付プレースホルダ 6"/>
          <p:cNvSpPr>
            <a:spLocks noGrp="1"/>
          </p:cNvSpPr>
          <p:nvPr>
            <p:ph type="dt" sz="half" idx="10"/>
          </p:nvPr>
        </p:nvSpPr>
        <p:spPr/>
        <p:txBody>
          <a:bodyPr/>
          <a:lstStyle/>
          <a:p>
            <a:pPr>
              <a:defRPr/>
            </a:pPr>
            <a:fld id="{94CF6479-9A0F-4FA5-838C-22BAB7879AC0}" type="datetime4">
              <a:rPr lang="en-US" altLang="ja-JP" smtClean="0">
                <a:solidFill>
                  <a:srgbClr val="000000"/>
                </a:solidFill>
              </a:rPr>
              <a:pPr>
                <a:defRPr/>
              </a:pPr>
              <a:t>February 26, 2019</a:t>
            </a:fld>
            <a:endParaRPr lang="en-US" altLang="ja-JP">
              <a:solidFill>
                <a:srgbClr val="000000"/>
              </a:solidFill>
            </a:endParaRPr>
          </a:p>
        </p:txBody>
      </p:sp>
      <p:sp>
        <p:nvSpPr>
          <p:cNvPr id="8" name="スライド番号プレースホルダ 7"/>
          <p:cNvSpPr>
            <a:spLocks noGrp="1"/>
          </p:cNvSpPr>
          <p:nvPr>
            <p:ph type="sldNum" sz="quarter" idx="12"/>
          </p:nvPr>
        </p:nvSpPr>
        <p:spPr/>
        <p:txBody>
          <a:bodyPr/>
          <a:lstStyle/>
          <a:p>
            <a:pPr>
              <a:defRPr/>
            </a:pPr>
            <a:fld id="{56F57B25-B184-4C2A-91FA-A21AB9C3023A}" type="slidenum">
              <a:rPr lang="en-US" altLang="ja-JP" smtClean="0">
                <a:solidFill>
                  <a:srgbClr val="000000"/>
                </a:solidFill>
              </a:rPr>
              <a:pPr>
                <a:defRPr/>
              </a:pPr>
              <a:t>23</a:t>
            </a:fld>
            <a:endParaRPr lang="en-US" altLang="ja-JP">
              <a:solidFill>
                <a:srgbClr val="000000"/>
              </a:solidFill>
            </a:endParaRPr>
          </a:p>
        </p:txBody>
      </p:sp>
      <p:sp>
        <p:nvSpPr>
          <p:cNvPr id="9" name="フッター プレースホルダ 8"/>
          <p:cNvSpPr>
            <a:spLocks noGrp="1"/>
          </p:cNvSpPr>
          <p:nvPr>
            <p:ph type="ftr" sz="quarter" idx="11"/>
          </p:nvPr>
        </p:nvSpPr>
        <p:spPr/>
        <p:txBody>
          <a:bodyPr/>
          <a:lstStyle/>
          <a:p>
            <a:pPr>
              <a:defRPr/>
            </a:pPr>
            <a:endParaRPr lang="en-US" altLang="ja-JP">
              <a:solidFill>
                <a:srgbClr val="000000"/>
              </a:solidFill>
            </a:endParaRPr>
          </a:p>
        </p:txBody>
      </p:sp>
    </p:spTree>
    <p:extLst>
      <p:ext uri="{BB962C8B-B14F-4D97-AF65-F5344CB8AC3E}">
        <p14:creationId xmlns:p14="http://schemas.microsoft.com/office/powerpoint/2010/main" val="4051521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75043"/>
            <a:ext cx="6347713" cy="1320800"/>
          </a:xfrm>
        </p:spPr>
        <p:txBody>
          <a:bodyPr/>
          <a:lstStyle/>
          <a:p>
            <a:r>
              <a:rPr lang="en-US" altLang="ja-JP" dirty="0" smtClean="0"/>
              <a:t>CMOS MAPS</a:t>
            </a:r>
            <a:endParaRPr kumimoji="1" lang="ja-JP" altLang="en-US" dirty="0"/>
          </a:p>
        </p:txBody>
      </p:sp>
      <p:sp>
        <p:nvSpPr>
          <p:cNvPr id="6" name="日付プレースホルダ 5"/>
          <p:cNvSpPr>
            <a:spLocks noGrp="1"/>
          </p:cNvSpPr>
          <p:nvPr>
            <p:ph type="dt" sz="half" idx="10"/>
          </p:nvPr>
        </p:nvSpPr>
        <p:spPr/>
        <p:txBody>
          <a:bodyPr/>
          <a:lstStyle/>
          <a:p>
            <a:pPr>
              <a:defRPr/>
            </a:pPr>
            <a:fld id="{72F7F40D-8FC8-4C0D-9B32-8AECCF110855}" type="datetime4">
              <a:rPr lang="en-US" altLang="ja-JP" smtClean="0">
                <a:solidFill>
                  <a:srgbClr val="000000"/>
                </a:solidFill>
              </a:rPr>
              <a:pPr>
                <a:defRPr/>
              </a:pPr>
              <a:t>February 26, 2019</a:t>
            </a:fld>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p>
            <a:pPr>
              <a:defRPr/>
            </a:pPr>
            <a:fld id="{56F57B25-B184-4C2A-91FA-A21AB9C3023A}" type="slidenum">
              <a:rPr lang="en-US" altLang="ja-JP" smtClean="0">
                <a:solidFill>
                  <a:srgbClr val="000000"/>
                </a:solidFill>
              </a:rPr>
              <a:pPr>
                <a:defRPr/>
              </a:pPr>
              <a:t>24</a:t>
            </a:fld>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p>
            <a:pPr>
              <a:defRPr/>
            </a:pPr>
            <a:endParaRPr lang="en-US" altLang="ja-JP">
              <a:solidFill>
                <a:srgbClr val="000000"/>
              </a:solidFill>
            </a:endParaRPr>
          </a:p>
        </p:txBody>
      </p:sp>
      <p:pic>
        <p:nvPicPr>
          <p:cNvPr id="5" name="図 4"/>
          <p:cNvPicPr>
            <a:picLocks noChangeAspect="1"/>
          </p:cNvPicPr>
          <p:nvPr/>
        </p:nvPicPr>
        <p:blipFill>
          <a:blip r:embed="rId2"/>
          <a:stretch>
            <a:fillRect/>
          </a:stretch>
        </p:blipFill>
        <p:spPr>
          <a:xfrm>
            <a:off x="-91820" y="951772"/>
            <a:ext cx="3141625" cy="2511895"/>
          </a:xfrm>
          <a:prstGeom prst="rect">
            <a:avLst/>
          </a:prstGeom>
        </p:spPr>
      </p:pic>
      <p:sp>
        <p:nvSpPr>
          <p:cNvPr id="9" name="コンテンツ プレースホルダー 8"/>
          <p:cNvSpPr>
            <a:spLocks noGrp="1"/>
          </p:cNvSpPr>
          <p:nvPr>
            <p:ph idx="1"/>
          </p:nvPr>
        </p:nvSpPr>
        <p:spPr>
          <a:xfrm>
            <a:off x="4972636" y="7983354"/>
            <a:ext cx="5470577" cy="2725921"/>
          </a:xfrm>
        </p:spPr>
        <p:txBody>
          <a:bodyPr/>
          <a:lstStyle/>
          <a:p>
            <a:endParaRPr kumimoji="1" lang="ja-JP" altLang="en-US"/>
          </a:p>
        </p:txBody>
      </p:sp>
      <p:pic>
        <p:nvPicPr>
          <p:cNvPr id="10" name="図 9"/>
          <p:cNvPicPr>
            <a:picLocks noChangeAspect="1"/>
          </p:cNvPicPr>
          <p:nvPr/>
        </p:nvPicPr>
        <p:blipFill>
          <a:blip r:embed="rId3"/>
          <a:stretch>
            <a:fillRect/>
          </a:stretch>
        </p:blipFill>
        <p:spPr>
          <a:xfrm>
            <a:off x="3028994" y="22545"/>
            <a:ext cx="4752528" cy="3442459"/>
          </a:xfrm>
          <a:prstGeom prst="rect">
            <a:avLst/>
          </a:prstGeom>
        </p:spPr>
      </p:pic>
      <p:pic>
        <p:nvPicPr>
          <p:cNvPr id="11" name="図 10"/>
          <p:cNvPicPr>
            <a:picLocks noChangeAspect="1"/>
          </p:cNvPicPr>
          <p:nvPr/>
        </p:nvPicPr>
        <p:blipFill>
          <a:blip r:embed="rId4"/>
          <a:stretch>
            <a:fillRect/>
          </a:stretch>
        </p:blipFill>
        <p:spPr>
          <a:xfrm>
            <a:off x="-36512" y="4005064"/>
            <a:ext cx="5666851" cy="2838000"/>
          </a:xfrm>
          <a:prstGeom prst="rect">
            <a:avLst/>
          </a:prstGeom>
        </p:spPr>
      </p:pic>
      <p:sp>
        <p:nvSpPr>
          <p:cNvPr id="13" name="テキスト ボックス 12"/>
          <p:cNvSpPr txBox="1"/>
          <p:nvPr/>
        </p:nvSpPr>
        <p:spPr>
          <a:xfrm>
            <a:off x="1979712" y="3573016"/>
            <a:ext cx="354872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kumimoji="1" lang="en-US" altLang="ja-JP" sz="3200" dirty="0" smtClean="0"/>
              <a:t>STAR PXL detector</a:t>
            </a:r>
            <a:endParaRPr kumimoji="1" lang="ja-JP" altLang="en-US" sz="3200" dirty="0"/>
          </a:p>
        </p:txBody>
      </p:sp>
      <p:sp>
        <p:nvSpPr>
          <p:cNvPr id="14" name="テキスト ボックス 13"/>
          <p:cNvSpPr txBox="1"/>
          <p:nvPr/>
        </p:nvSpPr>
        <p:spPr>
          <a:xfrm>
            <a:off x="5627768" y="3685088"/>
            <a:ext cx="3667030" cy="3416320"/>
          </a:xfrm>
          <a:prstGeom prst="rect">
            <a:avLst/>
          </a:prstGeom>
          <a:noFill/>
        </p:spPr>
        <p:txBody>
          <a:bodyPr wrap="none" rtlCol="0">
            <a:spAutoFit/>
          </a:bodyPr>
          <a:lstStyle/>
          <a:p>
            <a:endParaRPr lang="en-US" altLang="ja-JP" dirty="0"/>
          </a:p>
          <a:p>
            <a:r>
              <a:rPr lang="en-US" altLang="ja-JP" dirty="0"/>
              <a:t>•</a:t>
            </a:r>
            <a:r>
              <a:rPr lang="en-US" altLang="ja-JP" b="1" dirty="0"/>
              <a:t>High resistivity p-epi layer </a:t>
            </a:r>
            <a:endParaRPr lang="en-US" altLang="ja-JP" dirty="0"/>
          </a:p>
          <a:p>
            <a:r>
              <a:rPr lang="en-US" altLang="ja-JP" dirty="0"/>
              <a:t>•</a:t>
            </a:r>
            <a:r>
              <a:rPr lang="en-US" altLang="ja-JP" b="1" dirty="0">
                <a:solidFill>
                  <a:srgbClr val="FF0000"/>
                </a:solidFill>
              </a:rPr>
              <a:t>Rolling shutter readou</a:t>
            </a:r>
            <a:r>
              <a:rPr lang="en-US" altLang="ja-JP" b="1" dirty="0"/>
              <a:t>t </a:t>
            </a:r>
            <a:endParaRPr lang="en-US" altLang="ja-JP" dirty="0"/>
          </a:p>
          <a:p>
            <a:r>
              <a:rPr lang="en-US" altLang="ja-JP" dirty="0"/>
              <a:t>•</a:t>
            </a:r>
            <a:r>
              <a:rPr lang="en-US" altLang="ja-JP" b="1" dirty="0">
                <a:solidFill>
                  <a:srgbClr val="FF0000"/>
                </a:solidFill>
              </a:rPr>
              <a:t>End-of-column discriminators </a:t>
            </a:r>
            <a:endParaRPr lang="en-US" altLang="ja-JP" dirty="0">
              <a:solidFill>
                <a:srgbClr val="FF0000"/>
              </a:solidFill>
            </a:endParaRPr>
          </a:p>
          <a:p>
            <a:r>
              <a:rPr lang="pt-BR" altLang="ja-JP" dirty="0"/>
              <a:t>•</a:t>
            </a:r>
            <a:r>
              <a:rPr lang="pt-BR" altLang="ja-JP" b="1" dirty="0">
                <a:solidFill>
                  <a:srgbClr val="FF0000"/>
                </a:solidFill>
              </a:rPr>
              <a:t>MIP Signal ~ 1000 e- - S/N ~ 30 </a:t>
            </a:r>
            <a:endParaRPr lang="pt-BR" altLang="ja-JP" dirty="0">
              <a:solidFill>
                <a:srgbClr val="FF0000"/>
              </a:solidFill>
            </a:endParaRPr>
          </a:p>
          <a:p>
            <a:r>
              <a:rPr lang="el-GR" altLang="ja-JP" dirty="0"/>
              <a:t>•</a:t>
            </a:r>
            <a:r>
              <a:rPr lang="el-GR" altLang="ja-JP" b="1" dirty="0">
                <a:solidFill>
                  <a:srgbClr val="FF0000"/>
                </a:solidFill>
              </a:rPr>
              <a:t>185.6 </a:t>
            </a:r>
            <a:r>
              <a:rPr lang="el-GR" altLang="ja-JP" dirty="0">
                <a:solidFill>
                  <a:srgbClr val="FF0000"/>
                </a:solidFill>
              </a:rPr>
              <a:t>μ</a:t>
            </a:r>
            <a:r>
              <a:rPr lang="en-US" altLang="ja-JP" b="1" dirty="0">
                <a:solidFill>
                  <a:srgbClr val="FF0000"/>
                </a:solidFill>
              </a:rPr>
              <a:t>s integration time </a:t>
            </a:r>
            <a:endParaRPr lang="en-US" altLang="ja-JP" dirty="0">
              <a:solidFill>
                <a:srgbClr val="FF0000"/>
              </a:solidFill>
            </a:endParaRPr>
          </a:p>
          <a:p>
            <a:r>
              <a:rPr lang="en-US" altLang="ja-JP" dirty="0"/>
              <a:t>•</a:t>
            </a:r>
            <a:r>
              <a:rPr lang="en-US" altLang="ja-JP" b="1" dirty="0"/>
              <a:t>~170 </a:t>
            </a:r>
            <a:r>
              <a:rPr lang="en-US" altLang="ja-JP" b="1" dirty="0" err="1"/>
              <a:t>mW</a:t>
            </a:r>
            <a:r>
              <a:rPr lang="en-US" altLang="ja-JP" b="1" dirty="0"/>
              <a:t>/cm² </a:t>
            </a:r>
            <a:r>
              <a:rPr lang="en-US" altLang="ja-JP" b="1" dirty="0" smtClean="0"/>
              <a:t>power </a:t>
            </a:r>
            <a:endParaRPr lang="en-US" altLang="ja-JP" dirty="0"/>
          </a:p>
          <a:p>
            <a:r>
              <a:rPr lang="el-GR" altLang="ja-JP" dirty="0"/>
              <a:t>•</a:t>
            </a:r>
            <a:r>
              <a:rPr lang="el-GR" altLang="ja-JP" b="1" dirty="0"/>
              <a:t>50 μ</a:t>
            </a:r>
            <a:r>
              <a:rPr lang="en-US" altLang="ja-JP" b="1" dirty="0"/>
              <a:t>m thick </a:t>
            </a:r>
            <a:endParaRPr lang="en-US" altLang="ja-JP" dirty="0"/>
          </a:p>
          <a:p>
            <a:r>
              <a:rPr lang="de-DE" altLang="ja-JP" dirty="0"/>
              <a:t>•</a:t>
            </a:r>
            <a:r>
              <a:rPr lang="de-DE" altLang="ja-JP" b="1" dirty="0"/>
              <a:t>~1M pixel on (2×2) cm2 </a:t>
            </a:r>
            <a:endParaRPr lang="de-DE" altLang="ja-JP" dirty="0"/>
          </a:p>
          <a:p>
            <a:r>
              <a:rPr lang="en-US" altLang="ja-JP" dirty="0"/>
              <a:t>•</a:t>
            </a:r>
            <a:r>
              <a:rPr lang="en-US" altLang="ja-JP" b="1" dirty="0">
                <a:solidFill>
                  <a:srgbClr val="FF0000"/>
                </a:solidFill>
              </a:rPr>
              <a:t>in-pixel amplifier &amp; </a:t>
            </a:r>
            <a:endParaRPr lang="en-US" altLang="ja-JP" b="1" dirty="0" smtClean="0">
              <a:solidFill>
                <a:srgbClr val="FF0000"/>
              </a:solidFill>
            </a:endParaRPr>
          </a:p>
          <a:p>
            <a:r>
              <a:rPr lang="en-US" altLang="ja-JP" b="1" dirty="0" smtClean="0">
                <a:solidFill>
                  <a:srgbClr val="FF0000"/>
                </a:solidFill>
              </a:rPr>
              <a:t>Correlated </a:t>
            </a:r>
            <a:r>
              <a:rPr lang="en-US" altLang="ja-JP" b="1" dirty="0">
                <a:solidFill>
                  <a:srgbClr val="FF0000"/>
                </a:solidFill>
              </a:rPr>
              <a:t>Double Sampling</a:t>
            </a:r>
            <a:r>
              <a:rPr lang="en-US" altLang="ja-JP" b="1" dirty="0"/>
              <a:t> </a:t>
            </a:r>
            <a:endParaRPr lang="en-US" altLang="ja-JP" dirty="0"/>
          </a:p>
          <a:p>
            <a:endParaRPr kumimoji="1" lang="ja-JP" altLang="en-US" dirty="0"/>
          </a:p>
        </p:txBody>
      </p:sp>
      <p:sp>
        <p:nvSpPr>
          <p:cNvPr id="15" name="テキスト ボックス 14"/>
          <p:cNvSpPr txBox="1"/>
          <p:nvPr/>
        </p:nvSpPr>
        <p:spPr>
          <a:xfrm>
            <a:off x="5681090" y="2834933"/>
            <a:ext cx="3355406" cy="95410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sz="2800" dirty="0" smtClean="0"/>
              <a:t>Very successful</a:t>
            </a:r>
          </a:p>
          <a:p>
            <a:r>
              <a:rPr kumimoji="1" lang="en-US" altLang="ja-JP" sz="2800" dirty="0" smtClean="0"/>
              <a:t>Not yet satisfactory</a:t>
            </a:r>
            <a:endParaRPr kumimoji="1" lang="ja-JP" altLang="en-US" sz="2800" dirty="0"/>
          </a:p>
        </p:txBody>
      </p:sp>
    </p:spTree>
    <p:extLst>
      <p:ext uri="{BB962C8B-B14F-4D97-AF65-F5344CB8AC3E}">
        <p14:creationId xmlns:p14="http://schemas.microsoft.com/office/powerpoint/2010/main" val="3999472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9" y="609600"/>
            <a:ext cx="6633784" cy="1320800"/>
          </a:xfrm>
        </p:spPr>
        <p:txBody>
          <a:bodyPr>
            <a:normAutofit fontScale="90000"/>
          </a:bodyPr>
          <a:lstStyle/>
          <a:p>
            <a:r>
              <a:rPr kumimoji="1" lang="en-US" altLang="ja-JP" dirty="0" smtClean="0"/>
              <a:t>One of promising new candidates:</a:t>
            </a:r>
            <a:br>
              <a:rPr kumimoji="1" lang="en-US" altLang="ja-JP" dirty="0" smtClean="0"/>
            </a:br>
            <a:r>
              <a:rPr lang="en-US" altLang="ja-JP" dirty="0" smtClean="0"/>
              <a:t>Monolithic pixel sensor using SOI</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Monolithic pixel sensor</a:t>
            </a:r>
          </a:p>
          <a:p>
            <a:pPr lvl="1"/>
            <a:r>
              <a:rPr lang="en-US" altLang="ja-JP" dirty="0" smtClean="0"/>
              <a:t>Silicon sensor with read out CMOS electronics on chip </a:t>
            </a:r>
          </a:p>
          <a:p>
            <a:r>
              <a:rPr lang="en-US" altLang="ja-JP" dirty="0" smtClean="0"/>
              <a:t>SOI: Silicon-On-Insulator </a:t>
            </a:r>
            <a:endParaRPr kumimoji="1" lang="ja-JP" altLang="en-US" dirty="0"/>
          </a:p>
        </p:txBody>
      </p:sp>
      <p:pic>
        <p:nvPicPr>
          <p:cNvPr id="4" name="図 3"/>
          <p:cNvPicPr>
            <a:picLocks noChangeAspect="1"/>
          </p:cNvPicPr>
          <p:nvPr/>
        </p:nvPicPr>
        <p:blipFill>
          <a:blip r:embed="rId2"/>
          <a:stretch>
            <a:fillRect/>
          </a:stretch>
        </p:blipFill>
        <p:spPr>
          <a:xfrm>
            <a:off x="1403648" y="3356992"/>
            <a:ext cx="6048672" cy="3335107"/>
          </a:xfrm>
          <a:prstGeom prst="rect">
            <a:avLst/>
          </a:prstGeom>
        </p:spPr>
      </p:pic>
      <p:sp>
        <p:nvSpPr>
          <p:cNvPr id="6" name="1 つの角を切り取った四角形 5"/>
          <p:cNvSpPr/>
          <p:nvPr/>
        </p:nvSpPr>
        <p:spPr>
          <a:xfrm>
            <a:off x="7236296" y="0"/>
            <a:ext cx="1907704" cy="1080120"/>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sz="2000" dirty="0" smtClean="0"/>
              <a:t>My very personal view</a:t>
            </a:r>
            <a:endParaRPr kumimoji="1" lang="ja-JP" altLang="en-US" sz="2000" dirty="0"/>
          </a:p>
        </p:txBody>
      </p:sp>
    </p:spTree>
    <p:extLst>
      <p:ext uri="{BB962C8B-B14F-4D97-AF65-F5344CB8AC3E}">
        <p14:creationId xmlns:p14="http://schemas.microsoft.com/office/powerpoint/2010/main" val="21525203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Bulk_SOI_C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844550"/>
            <a:ext cx="60960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7"/>
          <p:cNvSpPr txBox="1">
            <a:spLocks noChangeArrowheads="1"/>
          </p:cNvSpPr>
          <p:nvPr/>
        </p:nvSpPr>
        <p:spPr bwMode="auto">
          <a:xfrm>
            <a:off x="323850" y="188913"/>
            <a:ext cx="84026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sz="2400">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9pPr>
          </a:lstStyle>
          <a:p>
            <a:pPr eaLnBrk="1" hangingPunct="1"/>
            <a:r>
              <a:rPr lang="en-US" altLang="ja-JP" sz="2800" u="sng"/>
              <a:t>SOI Performance : Smaller Junction Capacitance</a:t>
            </a:r>
          </a:p>
        </p:txBody>
      </p:sp>
      <p:sp>
        <p:nvSpPr>
          <p:cNvPr id="13316" name="Text Box 8"/>
          <p:cNvSpPr txBox="1">
            <a:spLocks noChangeArrowheads="1"/>
          </p:cNvSpPr>
          <p:nvPr/>
        </p:nvSpPr>
        <p:spPr bwMode="auto">
          <a:xfrm>
            <a:off x="228600" y="3660775"/>
            <a:ext cx="3700463" cy="1281113"/>
          </a:xfrm>
          <a:prstGeom prst="rect">
            <a:avLst/>
          </a:prstGeom>
          <a:solidFill>
            <a:srgbClr val="FFF9A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sz="2400">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9pPr>
          </a:lstStyle>
          <a:p>
            <a:pPr eaLnBrk="1" hangingPunct="1">
              <a:lnSpc>
                <a:spcPct val="110000"/>
              </a:lnSpc>
              <a:spcAft>
                <a:spcPct val="30000"/>
              </a:spcAft>
            </a:pPr>
            <a:r>
              <a:rPr lang="en-US" altLang="ja-JP" sz="2000"/>
              <a:t>Cj is 1/10 of Bulk technology. </a:t>
            </a:r>
          </a:p>
          <a:p>
            <a:pPr eaLnBrk="1" hangingPunct="1">
              <a:lnSpc>
                <a:spcPct val="110000"/>
              </a:lnSpc>
              <a:spcAft>
                <a:spcPct val="30000"/>
              </a:spcAft>
            </a:pPr>
            <a:r>
              <a:rPr lang="en-US" altLang="ja-JP" sz="2000"/>
              <a:t>Gate Capacitance is 30-40%</a:t>
            </a:r>
            <a:br>
              <a:rPr lang="en-US" altLang="ja-JP" sz="2000"/>
            </a:br>
            <a:r>
              <a:rPr lang="en-US" altLang="ja-JP" sz="2000"/>
              <a:t>Lower.</a:t>
            </a:r>
          </a:p>
        </p:txBody>
      </p:sp>
      <p:sp>
        <p:nvSpPr>
          <p:cNvPr id="13317" name="Text Box 9"/>
          <p:cNvSpPr txBox="1">
            <a:spLocks noChangeArrowheads="1"/>
          </p:cNvSpPr>
          <p:nvPr/>
        </p:nvSpPr>
        <p:spPr bwMode="auto">
          <a:xfrm>
            <a:off x="250825" y="5373688"/>
            <a:ext cx="3622675" cy="457200"/>
          </a:xfrm>
          <a:prstGeom prst="rect">
            <a:avLst/>
          </a:prstGeom>
          <a:solidFill>
            <a:srgbClr val="FFBC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sz="2400">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9pPr>
          </a:lstStyle>
          <a:p>
            <a:pPr eaLnBrk="1" hangingPunct="1"/>
            <a:r>
              <a:rPr lang="en-US" altLang="ja-JP"/>
              <a:t>High Speed / Low Power</a:t>
            </a:r>
          </a:p>
        </p:txBody>
      </p:sp>
      <p:pic>
        <p:nvPicPr>
          <p:cNvPr id="13318" name="Picture 10" descr="Bulk_SOI_Del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4663" y="3292475"/>
            <a:ext cx="4495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Line 11"/>
          <p:cNvSpPr>
            <a:spLocks noChangeShapeType="1"/>
          </p:cNvSpPr>
          <p:nvPr/>
        </p:nvSpPr>
        <p:spPr bwMode="auto">
          <a:xfrm>
            <a:off x="7235825" y="4948238"/>
            <a:ext cx="0" cy="457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20" name="Line 12"/>
          <p:cNvSpPr>
            <a:spLocks noChangeShapeType="1"/>
          </p:cNvSpPr>
          <p:nvPr/>
        </p:nvSpPr>
        <p:spPr bwMode="auto">
          <a:xfrm>
            <a:off x="6372225" y="5308600"/>
            <a:ext cx="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321" name="スライド番号プレースホルダ 11"/>
          <p:cNvSpPr txBox="1">
            <a:spLocks noGrp="1"/>
          </p:cNvSpPr>
          <p:nvPr/>
        </p:nvSpPr>
        <p:spPr bwMode="auto">
          <a:xfrm>
            <a:off x="8305800" y="6477000"/>
            <a:ext cx="6858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sz="2400">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9pPr>
          </a:lstStyle>
          <a:p>
            <a:pPr algn="r" eaLnBrk="1" hangingPunct="1"/>
            <a:fld id="{4AC0F865-9F7A-46BD-9AD9-504B2DD516EC}" type="slidenum">
              <a:rPr lang="ja-JP" altLang="en-US" sz="1000">
                <a:solidFill>
                  <a:srgbClr val="898989"/>
                </a:solidFill>
              </a:rPr>
              <a:pPr algn="r" eaLnBrk="1" hangingPunct="1"/>
              <a:t>26</a:t>
            </a:fld>
            <a:endParaRPr lang="en-US" altLang="ja-JP" sz="1000">
              <a:solidFill>
                <a:srgbClr val="898989"/>
              </a:solidFill>
            </a:endParaRPr>
          </a:p>
        </p:txBody>
      </p:sp>
      <p:sp>
        <p:nvSpPr>
          <p:cNvPr id="13322" name="スライド番号プレースホルダー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Comic Sans MS" panose="030F0702030302020204" pitchFamily="66" charset="0"/>
                <a:ea typeface="ＭＳ Ｐゴシック" panose="020B0600070205080204" pitchFamily="50" charset="-128"/>
              </a:defRPr>
            </a:lvl1pPr>
            <a:lvl2pPr marL="742950" indent="-285750" eaLnBrk="0" hangingPunct="0">
              <a:defRPr kumimoji="1" sz="2400">
                <a:solidFill>
                  <a:schemeClr val="tx1"/>
                </a:solidFill>
                <a:latin typeface="Comic Sans MS" panose="030F0702030302020204" pitchFamily="66" charset="0"/>
                <a:ea typeface="ＭＳ Ｐゴシック" panose="020B0600070205080204" pitchFamily="50" charset="-128"/>
              </a:defRPr>
            </a:lvl2pPr>
            <a:lvl3pPr marL="11430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3pPr>
            <a:lvl4pPr marL="16002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4pPr>
            <a:lvl5pPr marL="2057400" indent="-228600" eaLnBrk="0" hangingPunct="0">
              <a:defRPr kumimoji="1" sz="2400">
                <a:solidFill>
                  <a:schemeClr val="tx1"/>
                </a:solidFill>
                <a:latin typeface="Comic Sans MS" panose="030F0702030302020204" pitchFamily="66"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Comic Sans MS" panose="030F0702030302020204" pitchFamily="66" charset="0"/>
                <a:ea typeface="ＭＳ Ｐゴシック" panose="020B0600070205080204" pitchFamily="50" charset="-128"/>
              </a:defRPr>
            </a:lvl9pPr>
          </a:lstStyle>
          <a:p>
            <a:pPr eaLnBrk="1" hangingPunct="1"/>
            <a:fld id="{95AFB165-ACCA-4E48-8E78-F075788D7987}" type="slidenum">
              <a:rPr lang="ja-JP" altLang="en-US" sz="1000">
                <a:solidFill>
                  <a:srgbClr val="898989"/>
                </a:solidFill>
              </a:rPr>
              <a:pPr eaLnBrk="1" hangingPunct="1"/>
              <a:t>26</a:t>
            </a:fld>
            <a:endParaRPr lang="ja-JP" altLang="en-US" sz="1000">
              <a:solidFill>
                <a:srgbClr val="898989"/>
              </a:solidFill>
            </a:endParaRPr>
          </a:p>
        </p:txBody>
      </p:sp>
    </p:spTree>
    <p:extLst>
      <p:ext uri="{BB962C8B-B14F-4D97-AF65-F5344CB8AC3E}">
        <p14:creationId xmlns:p14="http://schemas.microsoft.com/office/powerpoint/2010/main" val="3691612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Thinner than Hybrid pixel applied in the LHC experiment</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No bump bonding at all</a:t>
            </a:r>
            <a:endParaRPr kumimoji="1" lang="ja-JP" altLang="en-US" dirty="0"/>
          </a:p>
        </p:txBody>
      </p:sp>
      <p:sp>
        <p:nvSpPr>
          <p:cNvPr id="4" name="正方形/長方形 3"/>
          <p:cNvSpPr/>
          <p:nvPr/>
        </p:nvSpPr>
        <p:spPr>
          <a:xfrm>
            <a:off x="971600" y="4725144"/>
            <a:ext cx="2736304" cy="1728192"/>
          </a:xfrm>
          <a:prstGeom prst="rect">
            <a:avLst/>
          </a:prstGeom>
          <a:gradFill>
            <a:gsLst>
              <a:gs pos="0">
                <a:srgbClr val="6BA2E9"/>
              </a:gs>
              <a:gs pos="100000">
                <a:srgbClr val="B7DC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971600" y="3375556"/>
            <a:ext cx="2736304" cy="989548"/>
          </a:xfrm>
          <a:prstGeom prst="rect">
            <a:avLst/>
          </a:prstGeom>
          <a:solidFill>
            <a:srgbClr val="42FF5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8"/>
          <p:cNvSpPr/>
          <p:nvPr/>
        </p:nvSpPr>
        <p:spPr>
          <a:xfrm>
            <a:off x="1259632" y="4365104"/>
            <a:ext cx="360040" cy="360040"/>
          </a:xfrm>
          <a:prstGeom prst="ellipse">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円/楕円 9"/>
          <p:cNvSpPr/>
          <p:nvPr/>
        </p:nvSpPr>
        <p:spPr>
          <a:xfrm>
            <a:off x="1916768" y="4365104"/>
            <a:ext cx="360040" cy="360040"/>
          </a:xfrm>
          <a:prstGeom prst="ellipse">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10"/>
          <p:cNvSpPr/>
          <p:nvPr/>
        </p:nvSpPr>
        <p:spPr>
          <a:xfrm>
            <a:off x="2573904" y="4365104"/>
            <a:ext cx="360040" cy="360040"/>
          </a:xfrm>
          <a:prstGeom prst="ellipse">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11"/>
          <p:cNvSpPr/>
          <p:nvPr/>
        </p:nvSpPr>
        <p:spPr>
          <a:xfrm>
            <a:off x="3231040" y="4365104"/>
            <a:ext cx="360040" cy="360040"/>
          </a:xfrm>
          <a:prstGeom prst="ellipse">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0" name="図形グループ 25"/>
          <p:cNvGrpSpPr/>
          <p:nvPr/>
        </p:nvGrpSpPr>
        <p:grpSpPr>
          <a:xfrm>
            <a:off x="1259632" y="4106847"/>
            <a:ext cx="406400" cy="221479"/>
            <a:chOff x="5019040" y="1335313"/>
            <a:chExt cx="406400" cy="221479"/>
          </a:xfrm>
        </p:grpSpPr>
        <p:sp>
          <p:nvSpPr>
            <p:cNvPr id="11" name="フリーフォーム 10"/>
            <p:cNvSpPr/>
            <p:nvPr/>
          </p:nvSpPr>
          <p:spPr>
            <a:xfrm>
              <a:off x="5019040" y="1335313"/>
              <a:ext cx="406400" cy="100149"/>
            </a:xfrm>
            <a:custGeom>
              <a:avLst/>
              <a:gdLst>
                <a:gd name="connsiteX0" fmla="*/ 0 w 406400"/>
                <a:gd name="connsiteY0" fmla="*/ 0 h 101600"/>
                <a:gd name="connsiteX1" fmla="*/ 121920 w 406400"/>
                <a:gd name="connsiteY1" fmla="*/ 0 h 101600"/>
                <a:gd name="connsiteX2" fmla="*/ 132080 w 406400"/>
                <a:gd name="connsiteY2" fmla="*/ 101600 h 101600"/>
                <a:gd name="connsiteX3" fmla="*/ 294640 w 406400"/>
                <a:gd name="connsiteY3" fmla="*/ 91440 h 101600"/>
                <a:gd name="connsiteX4" fmla="*/ 294640 w 406400"/>
                <a:gd name="connsiteY4" fmla="*/ 0 h 101600"/>
                <a:gd name="connsiteX5" fmla="*/ 406400 w 406400"/>
                <a:gd name="connsiteY5" fmla="*/ 0 h 101600"/>
                <a:gd name="connsiteX0" fmla="*/ 0 w 406400"/>
                <a:gd name="connsiteY0" fmla="*/ 0 h 105954"/>
                <a:gd name="connsiteX1" fmla="*/ 121920 w 406400"/>
                <a:gd name="connsiteY1" fmla="*/ 0 h 105954"/>
                <a:gd name="connsiteX2" fmla="*/ 119017 w 406400"/>
                <a:gd name="connsiteY2" fmla="*/ 105954 h 105954"/>
                <a:gd name="connsiteX3" fmla="*/ 294640 w 406400"/>
                <a:gd name="connsiteY3" fmla="*/ 91440 h 105954"/>
                <a:gd name="connsiteX4" fmla="*/ 294640 w 406400"/>
                <a:gd name="connsiteY4" fmla="*/ 0 h 105954"/>
                <a:gd name="connsiteX5" fmla="*/ 406400 w 406400"/>
                <a:gd name="connsiteY5" fmla="*/ 0 h 105954"/>
                <a:gd name="connsiteX0" fmla="*/ 0 w 406400"/>
                <a:gd name="connsiteY0" fmla="*/ 0 h 97245"/>
                <a:gd name="connsiteX1" fmla="*/ 121920 w 406400"/>
                <a:gd name="connsiteY1" fmla="*/ 0 h 97245"/>
                <a:gd name="connsiteX2" fmla="*/ 119017 w 406400"/>
                <a:gd name="connsiteY2" fmla="*/ 97245 h 97245"/>
                <a:gd name="connsiteX3" fmla="*/ 294640 w 406400"/>
                <a:gd name="connsiteY3" fmla="*/ 91440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8994 w 406400"/>
                <a:gd name="connsiteY3" fmla="*/ 100149 h 100149"/>
                <a:gd name="connsiteX4" fmla="*/ 294640 w 406400"/>
                <a:gd name="connsiteY4" fmla="*/ 0 h 100149"/>
                <a:gd name="connsiteX5" fmla="*/ 406400 w 406400"/>
                <a:gd name="connsiteY5" fmla="*/ 0 h 100149"/>
                <a:gd name="connsiteX0" fmla="*/ 0 w 406400"/>
                <a:gd name="connsiteY0" fmla="*/ 0 h 103380"/>
                <a:gd name="connsiteX1" fmla="*/ 121920 w 406400"/>
                <a:gd name="connsiteY1" fmla="*/ 0 h 103380"/>
                <a:gd name="connsiteX2" fmla="*/ 119017 w 406400"/>
                <a:gd name="connsiteY2" fmla="*/ 97245 h 103380"/>
                <a:gd name="connsiteX3" fmla="*/ 292532 w 406400"/>
                <a:gd name="connsiteY3" fmla="*/ 103380 h 103380"/>
                <a:gd name="connsiteX4" fmla="*/ 294640 w 406400"/>
                <a:gd name="connsiteY4" fmla="*/ 0 h 103380"/>
                <a:gd name="connsiteX5" fmla="*/ 406400 w 406400"/>
                <a:gd name="connsiteY5" fmla="*/ 0 h 103380"/>
                <a:gd name="connsiteX0" fmla="*/ 0 w 406400"/>
                <a:gd name="connsiteY0" fmla="*/ 0 h 97245"/>
                <a:gd name="connsiteX1" fmla="*/ 121920 w 406400"/>
                <a:gd name="connsiteY1" fmla="*/ 0 h 97245"/>
                <a:gd name="connsiteX2" fmla="*/ 119017 w 406400"/>
                <a:gd name="connsiteY2" fmla="*/ 97245 h 97245"/>
                <a:gd name="connsiteX3" fmla="*/ 289301 w 406400"/>
                <a:gd name="connsiteY3" fmla="*/ 96918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5763 w 406400"/>
                <a:gd name="connsiteY3" fmla="*/ 100149 h 100149"/>
                <a:gd name="connsiteX4" fmla="*/ 294640 w 406400"/>
                <a:gd name="connsiteY4" fmla="*/ 0 h 100149"/>
                <a:gd name="connsiteX5" fmla="*/ 406400 w 406400"/>
                <a:gd name="connsiteY5" fmla="*/ 0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100149">
                  <a:moveTo>
                    <a:pt x="0" y="0"/>
                  </a:moveTo>
                  <a:lnTo>
                    <a:pt x="121920" y="0"/>
                  </a:lnTo>
                  <a:cubicBezTo>
                    <a:pt x="120952" y="35318"/>
                    <a:pt x="119985" y="61927"/>
                    <a:pt x="119017" y="97245"/>
                  </a:cubicBezTo>
                  <a:lnTo>
                    <a:pt x="295763" y="100149"/>
                  </a:lnTo>
                  <a:cubicBezTo>
                    <a:pt x="296466" y="65689"/>
                    <a:pt x="293937" y="34460"/>
                    <a:pt x="294640" y="0"/>
                  </a:cubicBezTo>
                  <a:lnTo>
                    <a:pt x="406400" y="0"/>
                  </a:ln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 name="直線コネクタ 11"/>
            <p:cNvCxnSpPr/>
            <p:nvPr/>
          </p:nvCxnSpPr>
          <p:spPr>
            <a:xfrm>
              <a:off x="5133867" y="1481880"/>
              <a:ext cx="176746" cy="2904"/>
            </a:xfrm>
            <a:prstGeom prst="line">
              <a:avLst/>
            </a:prstGeom>
            <a:ln w="127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222240" y="1481880"/>
              <a:ext cx="0" cy="74912"/>
            </a:xfrm>
            <a:prstGeom prst="line">
              <a:avLst/>
            </a:prstGeom>
            <a:ln w="9525">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grpSp>
        <p:nvGrpSpPr>
          <p:cNvPr id="14" name="図形グループ 26"/>
          <p:cNvGrpSpPr/>
          <p:nvPr/>
        </p:nvGrpSpPr>
        <p:grpSpPr>
          <a:xfrm>
            <a:off x="1893588" y="4106847"/>
            <a:ext cx="406400" cy="221479"/>
            <a:chOff x="5019040" y="1335313"/>
            <a:chExt cx="406400" cy="221479"/>
          </a:xfrm>
        </p:grpSpPr>
        <p:sp>
          <p:nvSpPr>
            <p:cNvPr id="15" name="フリーフォーム 14"/>
            <p:cNvSpPr/>
            <p:nvPr/>
          </p:nvSpPr>
          <p:spPr>
            <a:xfrm>
              <a:off x="5019040" y="1335313"/>
              <a:ext cx="406400" cy="100149"/>
            </a:xfrm>
            <a:custGeom>
              <a:avLst/>
              <a:gdLst>
                <a:gd name="connsiteX0" fmla="*/ 0 w 406400"/>
                <a:gd name="connsiteY0" fmla="*/ 0 h 101600"/>
                <a:gd name="connsiteX1" fmla="*/ 121920 w 406400"/>
                <a:gd name="connsiteY1" fmla="*/ 0 h 101600"/>
                <a:gd name="connsiteX2" fmla="*/ 132080 w 406400"/>
                <a:gd name="connsiteY2" fmla="*/ 101600 h 101600"/>
                <a:gd name="connsiteX3" fmla="*/ 294640 w 406400"/>
                <a:gd name="connsiteY3" fmla="*/ 91440 h 101600"/>
                <a:gd name="connsiteX4" fmla="*/ 294640 w 406400"/>
                <a:gd name="connsiteY4" fmla="*/ 0 h 101600"/>
                <a:gd name="connsiteX5" fmla="*/ 406400 w 406400"/>
                <a:gd name="connsiteY5" fmla="*/ 0 h 101600"/>
                <a:gd name="connsiteX0" fmla="*/ 0 w 406400"/>
                <a:gd name="connsiteY0" fmla="*/ 0 h 105954"/>
                <a:gd name="connsiteX1" fmla="*/ 121920 w 406400"/>
                <a:gd name="connsiteY1" fmla="*/ 0 h 105954"/>
                <a:gd name="connsiteX2" fmla="*/ 119017 w 406400"/>
                <a:gd name="connsiteY2" fmla="*/ 105954 h 105954"/>
                <a:gd name="connsiteX3" fmla="*/ 294640 w 406400"/>
                <a:gd name="connsiteY3" fmla="*/ 91440 h 105954"/>
                <a:gd name="connsiteX4" fmla="*/ 294640 w 406400"/>
                <a:gd name="connsiteY4" fmla="*/ 0 h 105954"/>
                <a:gd name="connsiteX5" fmla="*/ 406400 w 406400"/>
                <a:gd name="connsiteY5" fmla="*/ 0 h 105954"/>
                <a:gd name="connsiteX0" fmla="*/ 0 w 406400"/>
                <a:gd name="connsiteY0" fmla="*/ 0 h 97245"/>
                <a:gd name="connsiteX1" fmla="*/ 121920 w 406400"/>
                <a:gd name="connsiteY1" fmla="*/ 0 h 97245"/>
                <a:gd name="connsiteX2" fmla="*/ 119017 w 406400"/>
                <a:gd name="connsiteY2" fmla="*/ 97245 h 97245"/>
                <a:gd name="connsiteX3" fmla="*/ 294640 w 406400"/>
                <a:gd name="connsiteY3" fmla="*/ 91440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8994 w 406400"/>
                <a:gd name="connsiteY3" fmla="*/ 100149 h 100149"/>
                <a:gd name="connsiteX4" fmla="*/ 294640 w 406400"/>
                <a:gd name="connsiteY4" fmla="*/ 0 h 100149"/>
                <a:gd name="connsiteX5" fmla="*/ 406400 w 406400"/>
                <a:gd name="connsiteY5" fmla="*/ 0 h 100149"/>
                <a:gd name="connsiteX0" fmla="*/ 0 w 406400"/>
                <a:gd name="connsiteY0" fmla="*/ 0 h 103380"/>
                <a:gd name="connsiteX1" fmla="*/ 121920 w 406400"/>
                <a:gd name="connsiteY1" fmla="*/ 0 h 103380"/>
                <a:gd name="connsiteX2" fmla="*/ 119017 w 406400"/>
                <a:gd name="connsiteY2" fmla="*/ 97245 h 103380"/>
                <a:gd name="connsiteX3" fmla="*/ 292532 w 406400"/>
                <a:gd name="connsiteY3" fmla="*/ 103380 h 103380"/>
                <a:gd name="connsiteX4" fmla="*/ 294640 w 406400"/>
                <a:gd name="connsiteY4" fmla="*/ 0 h 103380"/>
                <a:gd name="connsiteX5" fmla="*/ 406400 w 406400"/>
                <a:gd name="connsiteY5" fmla="*/ 0 h 103380"/>
                <a:gd name="connsiteX0" fmla="*/ 0 w 406400"/>
                <a:gd name="connsiteY0" fmla="*/ 0 h 97245"/>
                <a:gd name="connsiteX1" fmla="*/ 121920 w 406400"/>
                <a:gd name="connsiteY1" fmla="*/ 0 h 97245"/>
                <a:gd name="connsiteX2" fmla="*/ 119017 w 406400"/>
                <a:gd name="connsiteY2" fmla="*/ 97245 h 97245"/>
                <a:gd name="connsiteX3" fmla="*/ 289301 w 406400"/>
                <a:gd name="connsiteY3" fmla="*/ 96918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5763 w 406400"/>
                <a:gd name="connsiteY3" fmla="*/ 100149 h 100149"/>
                <a:gd name="connsiteX4" fmla="*/ 294640 w 406400"/>
                <a:gd name="connsiteY4" fmla="*/ 0 h 100149"/>
                <a:gd name="connsiteX5" fmla="*/ 406400 w 406400"/>
                <a:gd name="connsiteY5" fmla="*/ 0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100149">
                  <a:moveTo>
                    <a:pt x="0" y="0"/>
                  </a:moveTo>
                  <a:lnTo>
                    <a:pt x="121920" y="0"/>
                  </a:lnTo>
                  <a:cubicBezTo>
                    <a:pt x="120952" y="35318"/>
                    <a:pt x="119985" y="61927"/>
                    <a:pt x="119017" y="97245"/>
                  </a:cubicBezTo>
                  <a:lnTo>
                    <a:pt x="295763" y="100149"/>
                  </a:lnTo>
                  <a:cubicBezTo>
                    <a:pt x="296466" y="65689"/>
                    <a:pt x="293937" y="34460"/>
                    <a:pt x="294640" y="0"/>
                  </a:cubicBezTo>
                  <a:lnTo>
                    <a:pt x="406400" y="0"/>
                  </a:ln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 name="直線コネクタ 15"/>
            <p:cNvCxnSpPr/>
            <p:nvPr/>
          </p:nvCxnSpPr>
          <p:spPr>
            <a:xfrm>
              <a:off x="5133867" y="1481880"/>
              <a:ext cx="176746" cy="2904"/>
            </a:xfrm>
            <a:prstGeom prst="line">
              <a:avLst/>
            </a:prstGeom>
            <a:ln w="127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a:off x="5222240" y="1481880"/>
              <a:ext cx="0" cy="74912"/>
            </a:xfrm>
            <a:prstGeom prst="line">
              <a:avLst/>
            </a:prstGeom>
            <a:ln w="9525">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grpSp>
        <p:nvGrpSpPr>
          <p:cNvPr id="18" name="図形グループ 30"/>
          <p:cNvGrpSpPr/>
          <p:nvPr/>
        </p:nvGrpSpPr>
        <p:grpSpPr>
          <a:xfrm>
            <a:off x="2527544" y="4106847"/>
            <a:ext cx="406400" cy="221479"/>
            <a:chOff x="5019040" y="1335313"/>
            <a:chExt cx="406400" cy="221479"/>
          </a:xfrm>
        </p:grpSpPr>
        <p:sp>
          <p:nvSpPr>
            <p:cNvPr id="19" name="フリーフォーム 18"/>
            <p:cNvSpPr/>
            <p:nvPr/>
          </p:nvSpPr>
          <p:spPr>
            <a:xfrm>
              <a:off x="5019040" y="1335313"/>
              <a:ext cx="406400" cy="100149"/>
            </a:xfrm>
            <a:custGeom>
              <a:avLst/>
              <a:gdLst>
                <a:gd name="connsiteX0" fmla="*/ 0 w 406400"/>
                <a:gd name="connsiteY0" fmla="*/ 0 h 101600"/>
                <a:gd name="connsiteX1" fmla="*/ 121920 w 406400"/>
                <a:gd name="connsiteY1" fmla="*/ 0 h 101600"/>
                <a:gd name="connsiteX2" fmla="*/ 132080 w 406400"/>
                <a:gd name="connsiteY2" fmla="*/ 101600 h 101600"/>
                <a:gd name="connsiteX3" fmla="*/ 294640 w 406400"/>
                <a:gd name="connsiteY3" fmla="*/ 91440 h 101600"/>
                <a:gd name="connsiteX4" fmla="*/ 294640 w 406400"/>
                <a:gd name="connsiteY4" fmla="*/ 0 h 101600"/>
                <a:gd name="connsiteX5" fmla="*/ 406400 w 406400"/>
                <a:gd name="connsiteY5" fmla="*/ 0 h 101600"/>
                <a:gd name="connsiteX0" fmla="*/ 0 w 406400"/>
                <a:gd name="connsiteY0" fmla="*/ 0 h 105954"/>
                <a:gd name="connsiteX1" fmla="*/ 121920 w 406400"/>
                <a:gd name="connsiteY1" fmla="*/ 0 h 105954"/>
                <a:gd name="connsiteX2" fmla="*/ 119017 w 406400"/>
                <a:gd name="connsiteY2" fmla="*/ 105954 h 105954"/>
                <a:gd name="connsiteX3" fmla="*/ 294640 w 406400"/>
                <a:gd name="connsiteY3" fmla="*/ 91440 h 105954"/>
                <a:gd name="connsiteX4" fmla="*/ 294640 w 406400"/>
                <a:gd name="connsiteY4" fmla="*/ 0 h 105954"/>
                <a:gd name="connsiteX5" fmla="*/ 406400 w 406400"/>
                <a:gd name="connsiteY5" fmla="*/ 0 h 105954"/>
                <a:gd name="connsiteX0" fmla="*/ 0 w 406400"/>
                <a:gd name="connsiteY0" fmla="*/ 0 h 97245"/>
                <a:gd name="connsiteX1" fmla="*/ 121920 w 406400"/>
                <a:gd name="connsiteY1" fmla="*/ 0 h 97245"/>
                <a:gd name="connsiteX2" fmla="*/ 119017 w 406400"/>
                <a:gd name="connsiteY2" fmla="*/ 97245 h 97245"/>
                <a:gd name="connsiteX3" fmla="*/ 294640 w 406400"/>
                <a:gd name="connsiteY3" fmla="*/ 91440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8994 w 406400"/>
                <a:gd name="connsiteY3" fmla="*/ 100149 h 100149"/>
                <a:gd name="connsiteX4" fmla="*/ 294640 w 406400"/>
                <a:gd name="connsiteY4" fmla="*/ 0 h 100149"/>
                <a:gd name="connsiteX5" fmla="*/ 406400 w 406400"/>
                <a:gd name="connsiteY5" fmla="*/ 0 h 100149"/>
                <a:gd name="connsiteX0" fmla="*/ 0 w 406400"/>
                <a:gd name="connsiteY0" fmla="*/ 0 h 103380"/>
                <a:gd name="connsiteX1" fmla="*/ 121920 w 406400"/>
                <a:gd name="connsiteY1" fmla="*/ 0 h 103380"/>
                <a:gd name="connsiteX2" fmla="*/ 119017 w 406400"/>
                <a:gd name="connsiteY2" fmla="*/ 97245 h 103380"/>
                <a:gd name="connsiteX3" fmla="*/ 292532 w 406400"/>
                <a:gd name="connsiteY3" fmla="*/ 103380 h 103380"/>
                <a:gd name="connsiteX4" fmla="*/ 294640 w 406400"/>
                <a:gd name="connsiteY4" fmla="*/ 0 h 103380"/>
                <a:gd name="connsiteX5" fmla="*/ 406400 w 406400"/>
                <a:gd name="connsiteY5" fmla="*/ 0 h 103380"/>
                <a:gd name="connsiteX0" fmla="*/ 0 w 406400"/>
                <a:gd name="connsiteY0" fmla="*/ 0 h 97245"/>
                <a:gd name="connsiteX1" fmla="*/ 121920 w 406400"/>
                <a:gd name="connsiteY1" fmla="*/ 0 h 97245"/>
                <a:gd name="connsiteX2" fmla="*/ 119017 w 406400"/>
                <a:gd name="connsiteY2" fmla="*/ 97245 h 97245"/>
                <a:gd name="connsiteX3" fmla="*/ 289301 w 406400"/>
                <a:gd name="connsiteY3" fmla="*/ 96918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5763 w 406400"/>
                <a:gd name="connsiteY3" fmla="*/ 100149 h 100149"/>
                <a:gd name="connsiteX4" fmla="*/ 294640 w 406400"/>
                <a:gd name="connsiteY4" fmla="*/ 0 h 100149"/>
                <a:gd name="connsiteX5" fmla="*/ 406400 w 406400"/>
                <a:gd name="connsiteY5" fmla="*/ 0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100149">
                  <a:moveTo>
                    <a:pt x="0" y="0"/>
                  </a:moveTo>
                  <a:lnTo>
                    <a:pt x="121920" y="0"/>
                  </a:lnTo>
                  <a:cubicBezTo>
                    <a:pt x="120952" y="35318"/>
                    <a:pt x="119985" y="61927"/>
                    <a:pt x="119017" y="97245"/>
                  </a:cubicBezTo>
                  <a:lnTo>
                    <a:pt x="295763" y="100149"/>
                  </a:lnTo>
                  <a:cubicBezTo>
                    <a:pt x="296466" y="65689"/>
                    <a:pt x="293937" y="34460"/>
                    <a:pt x="294640" y="0"/>
                  </a:cubicBezTo>
                  <a:lnTo>
                    <a:pt x="406400" y="0"/>
                  </a:ln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a:off x="5133867" y="1481880"/>
              <a:ext cx="176746" cy="2904"/>
            </a:xfrm>
            <a:prstGeom prst="line">
              <a:avLst/>
            </a:prstGeom>
            <a:ln w="127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5222240" y="1481880"/>
              <a:ext cx="0" cy="74912"/>
            </a:xfrm>
            <a:prstGeom prst="line">
              <a:avLst/>
            </a:prstGeom>
            <a:ln w="9525">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grpSp>
        <p:nvGrpSpPr>
          <p:cNvPr id="22" name="図形グループ 34"/>
          <p:cNvGrpSpPr/>
          <p:nvPr/>
        </p:nvGrpSpPr>
        <p:grpSpPr>
          <a:xfrm>
            <a:off x="3161500" y="4106847"/>
            <a:ext cx="406400" cy="221479"/>
            <a:chOff x="5019040" y="1335313"/>
            <a:chExt cx="406400" cy="221479"/>
          </a:xfrm>
        </p:grpSpPr>
        <p:sp>
          <p:nvSpPr>
            <p:cNvPr id="23" name="フリーフォーム 22"/>
            <p:cNvSpPr/>
            <p:nvPr/>
          </p:nvSpPr>
          <p:spPr>
            <a:xfrm>
              <a:off x="5019040" y="1335313"/>
              <a:ext cx="406400" cy="100149"/>
            </a:xfrm>
            <a:custGeom>
              <a:avLst/>
              <a:gdLst>
                <a:gd name="connsiteX0" fmla="*/ 0 w 406400"/>
                <a:gd name="connsiteY0" fmla="*/ 0 h 101600"/>
                <a:gd name="connsiteX1" fmla="*/ 121920 w 406400"/>
                <a:gd name="connsiteY1" fmla="*/ 0 h 101600"/>
                <a:gd name="connsiteX2" fmla="*/ 132080 w 406400"/>
                <a:gd name="connsiteY2" fmla="*/ 101600 h 101600"/>
                <a:gd name="connsiteX3" fmla="*/ 294640 w 406400"/>
                <a:gd name="connsiteY3" fmla="*/ 91440 h 101600"/>
                <a:gd name="connsiteX4" fmla="*/ 294640 w 406400"/>
                <a:gd name="connsiteY4" fmla="*/ 0 h 101600"/>
                <a:gd name="connsiteX5" fmla="*/ 406400 w 406400"/>
                <a:gd name="connsiteY5" fmla="*/ 0 h 101600"/>
                <a:gd name="connsiteX0" fmla="*/ 0 w 406400"/>
                <a:gd name="connsiteY0" fmla="*/ 0 h 105954"/>
                <a:gd name="connsiteX1" fmla="*/ 121920 w 406400"/>
                <a:gd name="connsiteY1" fmla="*/ 0 h 105954"/>
                <a:gd name="connsiteX2" fmla="*/ 119017 w 406400"/>
                <a:gd name="connsiteY2" fmla="*/ 105954 h 105954"/>
                <a:gd name="connsiteX3" fmla="*/ 294640 w 406400"/>
                <a:gd name="connsiteY3" fmla="*/ 91440 h 105954"/>
                <a:gd name="connsiteX4" fmla="*/ 294640 w 406400"/>
                <a:gd name="connsiteY4" fmla="*/ 0 h 105954"/>
                <a:gd name="connsiteX5" fmla="*/ 406400 w 406400"/>
                <a:gd name="connsiteY5" fmla="*/ 0 h 105954"/>
                <a:gd name="connsiteX0" fmla="*/ 0 w 406400"/>
                <a:gd name="connsiteY0" fmla="*/ 0 h 97245"/>
                <a:gd name="connsiteX1" fmla="*/ 121920 w 406400"/>
                <a:gd name="connsiteY1" fmla="*/ 0 h 97245"/>
                <a:gd name="connsiteX2" fmla="*/ 119017 w 406400"/>
                <a:gd name="connsiteY2" fmla="*/ 97245 h 97245"/>
                <a:gd name="connsiteX3" fmla="*/ 294640 w 406400"/>
                <a:gd name="connsiteY3" fmla="*/ 91440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8994 w 406400"/>
                <a:gd name="connsiteY3" fmla="*/ 100149 h 100149"/>
                <a:gd name="connsiteX4" fmla="*/ 294640 w 406400"/>
                <a:gd name="connsiteY4" fmla="*/ 0 h 100149"/>
                <a:gd name="connsiteX5" fmla="*/ 406400 w 406400"/>
                <a:gd name="connsiteY5" fmla="*/ 0 h 100149"/>
                <a:gd name="connsiteX0" fmla="*/ 0 w 406400"/>
                <a:gd name="connsiteY0" fmla="*/ 0 h 103380"/>
                <a:gd name="connsiteX1" fmla="*/ 121920 w 406400"/>
                <a:gd name="connsiteY1" fmla="*/ 0 h 103380"/>
                <a:gd name="connsiteX2" fmla="*/ 119017 w 406400"/>
                <a:gd name="connsiteY2" fmla="*/ 97245 h 103380"/>
                <a:gd name="connsiteX3" fmla="*/ 292532 w 406400"/>
                <a:gd name="connsiteY3" fmla="*/ 103380 h 103380"/>
                <a:gd name="connsiteX4" fmla="*/ 294640 w 406400"/>
                <a:gd name="connsiteY4" fmla="*/ 0 h 103380"/>
                <a:gd name="connsiteX5" fmla="*/ 406400 w 406400"/>
                <a:gd name="connsiteY5" fmla="*/ 0 h 103380"/>
                <a:gd name="connsiteX0" fmla="*/ 0 w 406400"/>
                <a:gd name="connsiteY0" fmla="*/ 0 h 97245"/>
                <a:gd name="connsiteX1" fmla="*/ 121920 w 406400"/>
                <a:gd name="connsiteY1" fmla="*/ 0 h 97245"/>
                <a:gd name="connsiteX2" fmla="*/ 119017 w 406400"/>
                <a:gd name="connsiteY2" fmla="*/ 97245 h 97245"/>
                <a:gd name="connsiteX3" fmla="*/ 289301 w 406400"/>
                <a:gd name="connsiteY3" fmla="*/ 96918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5763 w 406400"/>
                <a:gd name="connsiteY3" fmla="*/ 100149 h 100149"/>
                <a:gd name="connsiteX4" fmla="*/ 294640 w 406400"/>
                <a:gd name="connsiteY4" fmla="*/ 0 h 100149"/>
                <a:gd name="connsiteX5" fmla="*/ 406400 w 406400"/>
                <a:gd name="connsiteY5" fmla="*/ 0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100149">
                  <a:moveTo>
                    <a:pt x="0" y="0"/>
                  </a:moveTo>
                  <a:lnTo>
                    <a:pt x="121920" y="0"/>
                  </a:lnTo>
                  <a:cubicBezTo>
                    <a:pt x="120952" y="35318"/>
                    <a:pt x="119985" y="61927"/>
                    <a:pt x="119017" y="97245"/>
                  </a:cubicBezTo>
                  <a:lnTo>
                    <a:pt x="295763" y="100149"/>
                  </a:lnTo>
                  <a:cubicBezTo>
                    <a:pt x="296466" y="65689"/>
                    <a:pt x="293937" y="34460"/>
                    <a:pt x="294640" y="0"/>
                  </a:cubicBezTo>
                  <a:lnTo>
                    <a:pt x="406400" y="0"/>
                  </a:ln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 name="直線コネクタ 23"/>
            <p:cNvCxnSpPr/>
            <p:nvPr/>
          </p:nvCxnSpPr>
          <p:spPr>
            <a:xfrm>
              <a:off x="5133867" y="1481880"/>
              <a:ext cx="176746" cy="2904"/>
            </a:xfrm>
            <a:prstGeom prst="line">
              <a:avLst/>
            </a:prstGeom>
            <a:ln w="127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5222240" y="1481880"/>
              <a:ext cx="0" cy="74912"/>
            </a:xfrm>
            <a:prstGeom prst="line">
              <a:avLst/>
            </a:prstGeom>
            <a:ln w="9525">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sp>
        <p:nvSpPr>
          <p:cNvPr id="26" name="テキスト ボックス 25"/>
          <p:cNvSpPr txBox="1"/>
          <p:nvPr/>
        </p:nvSpPr>
        <p:spPr>
          <a:xfrm>
            <a:off x="1441178" y="5299193"/>
            <a:ext cx="1829347" cy="830997"/>
          </a:xfrm>
          <a:prstGeom prst="rect">
            <a:avLst/>
          </a:prstGeom>
          <a:noFill/>
        </p:spPr>
        <p:txBody>
          <a:bodyPr wrap="none" rtlCol="0">
            <a:spAutoFit/>
          </a:bodyPr>
          <a:lstStyle/>
          <a:p>
            <a:r>
              <a:rPr lang="en-US" altLang="ja-JP" dirty="0" smtClean="0">
                <a:latin typeface="Arial"/>
                <a:cs typeface="Arial"/>
              </a:rPr>
              <a:t>Full Deplete</a:t>
            </a:r>
          </a:p>
          <a:p>
            <a:pPr algn="ctr"/>
            <a:r>
              <a:rPr kumimoji="1" lang="en-US" altLang="ja-JP" dirty="0" smtClean="0">
                <a:latin typeface="Arial"/>
                <a:cs typeface="Arial"/>
              </a:rPr>
              <a:t>(Hi-R)</a:t>
            </a:r>
            <a:endParaRPr kumimoji="1" lang="ja-JP" altLang="en-US" dirty="0" smtClean="0">
              <a:latin typeface="Arial"/>
              <a:cs typeface="Arial"/>
            </a:endParaRPr>
          </a:p>
        </p:txBody>
      </p:sp>
      <p:sp>
        <p:nvSpPr>
          <p:cNvPr id="27" name="テキスト ボックス 26"/>
          <p:cNvSpPr txBox="1"/>
          <p:nvPr/>
        </p:nvSpPr>
        <p:spPr>
          <a:xfrm>
            <a:off x="1311221" y="2855820"/>
            <a:ext cx="2324675" cy="461665"/>
          </a:xfrm>
          <a:prstGeom prst="rect">
            <a:avLst/>
          </a:prstGeom>
          <a:noFill/>
        </p:spPr>
        <p:txBody>
          <a:bodyPr wrap="none" rtlCol="0">
            <a:spAutoFit/>
          </a:bodyPr>
          <a:lstStyle/>
          <a:p>
            <a:r>
              <a:rPr kumimoji="1" lang="en-US" altLang="ja-JP" dirty="0" smtClean="0">
                <a:latin typeface="Arial"/>
                <a:cs typeface="Arial"/>
              </a:rPr>
              <a:t>Hybrid Detector</a:t>
            </a:r>
            <a:endParaRPr kumimoji="1" lang="ja-JP" altLang="en-US" dirty="0" smtClean="0">
              <a:latin typeface="Arial"/>
              <a:cs typeface="Arial"/>
            </a:endParaRPr>
          </a:p>
        </p:txBody>
      </p:sp>
      <p:sp>
        <p:nvSpPr>
          <p:cNvPr id="28" name="片側の 2 つの角を切り取った四角形 27"/>
          <p:cNvSpPr/>
          <p:nvPr/>
        </p:nvSpPr>
        <p:spPr>
          <a:xfrm rot="10800000">
            <a:off x="1286045" y="4725144"/>
            <a:ext cx="291573" cy="144016"/>
          </a:xfrm>
          <a:prstGeom prst="snip2SameRect">
            <a:avLst/>
          </a:prstGeom>
          <a:solidFill>
            <a:srgbClr val="FFA0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片側の 2 つの角を切り取った四角形 28"/>
          <p:cNvSpPr/>
          <p:nvPr/>
        </p:nvSpPr>
        <p:spPr>
          <a:xfrm rot="10800000">
            <a:off x="1960605" y="4725144"/>
            <a:ext cx="291573" cy="144016"/>
          </a:xfrm>
          <a:prstGeom prst="snip2SameRect">
            <a:avLst/>
          </a:prstGeom>
          <a:solidFill>
            <a:srgbClr val="FFA0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片側の 2 つの角を切り取った四角形 29"/>
          <p:cNvSpPr/>
          <p:nvPr/>
        </p:nvSpPr>
        <p:spPr>
          <a:xfrm rot="10800000">
            <a:off x="2612975" y="4725144"/>
            <a:ext cx="291573" cy="144016"/>
          </a:xfrm>
          <a:prstGeom prst="snip2SameRect">
            <a:avLst/>
          </a:prstGeom>
          <a:solidFill>
            <a:srgbClr val="FFA0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片側の 2 つの角を切り取った四角形 30"/>
          <p:cNvSpPr/>
          <p:nvPr/>
        </p:nvSpPr>
        <p:spPr>
          <a:xfrm rot="10800000">
            <a:off x="3265345" y="4725144"/>
            <a:ext cx="291573" cy="144016"/>
          </a:xfrm>
          <a:prstGeom prst="snip2SameRect">
            <a:avLst/>
          </a:prstGeom>
          <a:solidFill>
            <a:srgbClr val="FFA0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2" name="図形グループ 91"/>
          <p:cNvGrpSpPr/>
          <p:nvPr/>
        </p:nvGrpSpPr>
        <p:grpSpPr>
          <a:xfrm>
            <a:off x="4499992" y="3520646"/>
            <a:ext cx="3729812" cy="2932690"/>
            <a:chOff x="4788024" y="1648438"/>
            <a:chExt cx="3729812" cy="2932690"/>
          </a:xfrm>
        </p:grpSpPr>
        <p:sp>
          <p:nvSpPr>
            <p:cNvPr id="33" name="正方形/長方形 32"/>
            <p:cNvSpPr/>
            <p:nvPr/>
          </p:nvSpPr>
          <p:spPr>
            <a:xfrm>
              <a:off x="4788024" y="2610017"/>
              <a:ext cx="3528392" cy="288032"/>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788024" y="2375767"/>
              <a:ext cx="3528392" cy="360040"/>
            </a:xfrm>
            <a:prstGeom prst="rect">
              <a:avLst/>
            </a:prstGeom>
            <a:solidFill>
              <a:srgbClr val="42FF5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5" name="図形グループ 38"/>
            <p:cNvGrpSpPr/>
            <p:nvPr/>
          </p:nvGrpSpPr>
          <p:grpSpPr>
            <a:xfrm>
              <a:off x="4904848" y="2465716"/>
              <a:ext cx="406400" cy="221479"/>
              <a:chOff x="5019040" y="1335313"/>
              <a:chExt cx="406400" cy="221479"/>
            </a:xfrm>
          </p:grpSpPr>
          <p:sp>
            <p:nvSpPr>
              <p:cNvPr id="77" name="フリーフォーム 76"/>
              <p:cNvSpPr/>
              <p:nvPr/>
            </p:nvSpPr>
            <p:spPr>
              <a:xfrm>
                <a:off x="5019040" y="1335313"/>
                <a:ext cx="406400" cy="100149"/>
              </a:xfrm>
              <a:custGeom>
                <a:avLst/>
                <a:gdLst>
                  <a:gd name="connsiteX0" fmla="*/ 0 w 406400"/>
                  <a:gd name="connsiteY0" fmla="*/ 0 h 101600"/>
                  <a:gd name="connsiteX1" fmla="*/ 121920 w 406400"/>
                  <a:gd name="connsiteY1" fmla="*/ 0 h 101600"/>
                  <a:gd name="connsiteX2" fmla="*/ 132080 w 406400"/>
                  <a:gd name="connsiteY2" fmla="*/ 101600 h 101600"/>
                  <a:gd name="connsiteX3" fmla="*/ 294640 w 406400"/>
                  <a:gd name="connsiteY3" fmla="*/ 91440 h 101600"/>
                  <a:gd name="connsiteX4" fmla="*/ 294640 w 406400"/>
                  <a:gd name="connsiteY4" fmla="*/ 0 h 101600"/>
                  <a:gd name="connsiteX5" fmla="*/ 406400 w 406400"/>
                  <a:gd name="connsiteY5" fmla="*/ 0 h 101600"/>
                  <a:gd name="connsiteX0" fmla="*/ 0 w 406400"/>
                  <a:gd name="connsiteY0" fmla="*/ 0 h 105954"/>
                  <a:gd name="connsiteX1" fmla="*/ 121920 w 406400"/>
                  <a:gd name="connsiteY1" fmla="*/ 0 h 105954"/>
                  <a:gd name="connsiteX2" fmla="*/ 119017 w 406400"/>
                  <a:gd name="connsiteY2" fmla="*/ 105954 h 105954"/>
                  <a:gd name="connsiteX3" fmla="*/ 294640 w 406400"/>
                  <a:gd name="connsiteY3" fmla="*/ 91440 h 105954"/>
                  <a:gd name="connsiteX4" fmla="*/ 294640 w 406400"/>
                  <a:gd name="connsiteY4" fmla="*/ 0 h 105954"/>
                  <a:gd name="connsiteX5" fmla="*/ 406400 w 406400"/>
                  <a:gd name="connsiteY5" fmla="*/ 0 h 105954"/>
                  <a:gd name="connsiteX0" fmla="*/ 0 w 406400"/>
                  <a:gd name="connsiteY0" fmla="*/ 0 h 97245"/>
                  <a:gd name="connsiteX1" fmla="*/ 121920 w 406400"/>
                  <a:gd name="connsiteY1" fmla="*/ 0 h 97245"/>
                  <a:gd name="connsiteX2" fmla="*/ 119017 w 406400"/>
                  <a:gd name="connsiteY2" fmla="*/ 97245 h 97245"/>
                  <a:gd name="connsiteX3" fmla="*/ 294640 w 406400"/>
                  <a:gd name="connsiteY3" fmla="*/ 91440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8994 w 406400"/>
                  <a:gd name="connsiteY3" fmla="*/ 100149 h 100149"/>
                  <a:gd name="connsiteX4" fmla="*/ 294640 w 406400"/>
                  <a:gd name="connsiteY4" fmla="*/ 0 h 100149"/>
                  <a:gd name="connsiteX5" fmla="*/ 406400 w 406400"/>
                  <a:gd name="connsiteY5" fmla="*/ 0 h 100149"/>
                  <a:gd name="connsiteX0" fmla="*/ 0 w 406400"/>
                  <a:gd name="connsiteY0" fmla="*/ 0 h 103380"/>
                  <a:gd name="connsiteX1" fmla="*/ 121920 w 406400"/>
                  <a:gd name="connsiteY1" fmla="*/ 0 h 103380"/>
                  <a:gd name="connsiteX2" fmla="*/ 119017 w 406400"/>
                  <a:gd name="connsiteY2" fmla="*/ 97245 h 103380"/>
                  <a:gd name="connsiteX3" fmla="*/ 292532 w 406400"/>
                  <a:gd name="connsiteY3" fmla="*/ 103380 h 103380"/>
                  <a:gd name="connsiteX4" fmla="*/ 294640 w 406400"/>
                  <a:gd name="connsiteY4" fmla="*/ 0 h 103380"/>
                  <a:gd name="connsiteX5" fmla="*/ 406400 w 406400"/>
                  <a:gd name="connsiteY5" fmla="*/ 0 h 103380"/>
                  <a:gd name="connsiteX0" fmla="*/ 0 w 406400"/>
                  <a:gd name="connsiteY0" fmla="*/ 0 h 97245"/>
                  <a:gd name="connsiteX1" fmla="*/ 121920 w 406400"/>
                  <a:gd name="connsiteY1" fmla="*/ 0 h 97245"/>
                  <a:gd name="connsiteX2" fmla="*/ 119017 w 406400"/>
                  <a:gd name="connsiteY2" fmla="*/ 97245 h 97245"/>
                  <a:gd name="connsiteX3" fmla="*/ 289301 w 406400"/>
                  <a:gd name="connsiteY3" fmla="*/ 96918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5763 w 406400"/>
                  <a:gd name="connsiteY3" fmla="*/ 100149 h 100149"/>
                  <a:gd name="connsiteX4" fmla="*/ 294640 w 406400"/>
                  <a:gd name="connsiteY4" fmla="*/ 0 h 100149"/>
                  <a:gd name="connsiteX5" fmla="*/ 406400 w 406400"/>
                  <a:gd name="connsiteY5" fmla="*/ 0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100149">
                    <a:moveTo>
                      <a:pt x="0" y="0"/>
                    </a:moveTo>
                    <a:lnTo>
                      <a:pt x="121920" y="0"/>
                    </a:lnTo>
                    <a:cubicBezTo>
                      <a:pt x="120952" y="35318"/>
                      <a:pt x="119985" y="61927"/>
                      <a:pt x="119017" y="97245"/>
                    </a:cubicBezTo>
                    <a:lnTo>
                      <a:pt x="295763" y="100149"/>
                    </a:lnTo>
                    <a:cubicBezTo>
                      <a:pt x="296466" y="65689"/>
                      <a:pt x="293937" y="34460"/>
                      <a:pt x="294640" y="0"/>
                    </a:cubicBezTo>
                    <a:lnTo>
                      <a:pt x="406400" y="0"/>
                    </a:ln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8" name="直線コネクタ 77"/>
              <p:cNvCxnSpPr/>
              <p:nvPr/>
            </p:nvCxnSpPr>
            <p:spPr>
              <a:xfrm>
                <a:off x="5133867" y="1481880"/>
                <a:ext cx="176746" cy="2904"/>
              </a:xfrm>
              <a:prstGeom prst="line">
                <a:avLst/>
              </a:prstGeom>
              <a:ln w="127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a:off x="5222240" y="1481880"/>
                <a:ext cx="0" cy="74912"/>
              </a:xfrm>
              <a:prstGeom prst="line">
                <a:avLst/>
              </a:prstGeom>
              <a:ln w="9525">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grpSp>
          <p:nvGrpSpPr>
            <p:cNvPr id="36" name="図形グループ 42"/>
            <p:cNvGrpSpPr/>
            <p:nvPr/>
          </p:nvGrpSpPr>
          <p:grpSpPr>
            <a:xfrm>
              <a:off x="5393708" y="2465716"/>
              <a:ext cx="406400" cy="221479"/>
              <a:chOff x="5019040" y="1335313"/>
              <a:chExt cx="406400" cy="221479"/>
            </a:xfrm>
          </p:grpSpPr>
          <p:sp>
            <p:nvSpPr>
              <p:cNvPr id="74" name="フリーフォーム 73"/>
              <p:cNvSpPr/>
              <p:nvPr/>
            </p:nvSpPr>
            <p:spPr>
              <a:xfrm>
                <a:off x="5019040" y="1335313"/>
                <a:ext cx="406400" cy="100149"/>
              </a:xfrm>
              <a:custGeom>
                <a:avLst/>
                <a:gdLst>
                  <a:gd name="connsiteX0" fmla="*/ 0 w 406400"/>
                  <a:gd name="connsiteY0" fmla="*/ 0 h 101600"/>
                  <a:gd name="connsiteX1" fmla="*/ 121920 w 406400"/>
                  <a:gd name="connsiteY1" fmla="*/ 0 h 101600"/>
                  <a:gd name="connsiteX2" fmla="*/ 132080 w 406400"/>
                  <a:gd name="connsiteY2" fmla="*/ 101600 h 101600"/>
                  <a:gd name="connsiteX3" fmla="*/ 294640 w 406400"/>
                  <a:gd name="connsiteY3" fmla="*/ 91440 h 101600"/>
                  <a:gd name="connsiteX4" fmla="*/ 294640 w 406400"/>
                  <a:gd name="connsiteY4" fmla="*/ 0 h 101600"/>
                  <a:gd name="connsiteX5" fmla="*/ 406400 w 406400"/>
                  <a:gd name="connsiteY5" fmla="*/ 0 h 101600"/>
                  <a:gd name="connsiteX0" fmla="*/ 0 w 406400"/>
                  <a:gd name="connsiteY0" fmla="*/ 0 h 105954"/>
                  <a:gd name="connsiteX1" fmla="*/ 121920 w 406400"/>
                  <a:gd name="connsiteY1" fmla="*/ 0 h 105954"/>
                  <a:gd name="connsiteX2" fmla="*/ 119017 w 406400"/>
                  <a:gd name="connsiteY2" fmla="*/ 105954 h 105954"/>
                  <a:gd name="connsiteX3" fmla="*/ 294640 w 406400"/>
                  <a:gd name="connsiteY3" fmla="*/ 91440 h 105954"/>
                  <a:gd name="connsiteX4" fmla="*/ 294640 w 406400"/>
                  <a:gd name="connsiteY4" fmla="*/ 0 h 105954"/>
                  <a:gd name="connsiteX5" fmla="*/ 406400 w 406400"/>
                  <a:gd name="connsiteY5" fmla="*/ 0 h 105954"/>
                  <a:gd name="connsiteX0" fmla="*/ 0 w 406400"/>
                  <a:gd name="connsiteY0" fmla="*/ 0 h 97245"/>
                  <a:gd name="connsiteX1" fmla="*/ 121920 w 406400"/>
                  <a:gd name="connsiteY1" fmla="*/ 0 h 97245"/>
                  <a:gd name="connsiteX2" fmla="*/ 119017 w 406400"/>
                  <a:gd name="connsiteY2" fmla="*/ 97245 h 97245"/>
                  <a:gd name="connsiteX3" fmla="*/ 294640 w 406400"/>
                  <a:gd name="connsiteY3" fmla="*/ 91440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8994 w 406400"/>
                  <a:gd name="connsiteY3" fmla="*/ 100149 h 100149"/>
                  <a:gd name="connsiteX4" fmla="*/ 294640 w 406400"/>
                  <a:gd name="connsiteY4" fmla="*/ 0 h 100149"/>
                  <a:gd name="connsiteX5" fmla="*/ 406400 w 406400"/>
                  <a:gd name="connsiteY5" fmla="*/ 0 h 100149"/>
                  <a:gd name="connsiteX0" fmla="*/ 0 w 406400"/>
                  <a:gd name="connsiteY0" fmla="*/ 0 h 103380"/>
                  <a:gd name="connsiteX1" fmla="*/ 121920 w 406400"/>
                  <a:gd name="connsiteY1" fmla="*/ 0 h 103380"/>
                  <a:gd name="connsiteX2" fmla="*/ 119017 w 406400"/>
                  <a:gd name="connsiteY2" fmla="*/ 97245 h 103380"/>
                  <a:gd name="connsiteX3" fmla="*/ 292532 w 406400"/>
                  <a:gd name="connsiteY3" fmla="*/ 103380 h 103380"/>
                  <a:gd name="connsiteX4" fmla="*/ 294640 w 406400"/>
                  <a:gd name="connsiteY4" fmla="*/ 0 h 103380"/>
                  <a:gd name="connsiteX5" fmla="*/ 406400 w 406400"/>
                  <a:gd name="connsiteY5" fmla="*/ 0 h 103380"/>
                  <a:gd name="connsiteX0" fmla="*/ 0 w 406400"/>
                  <a:gd name="connsiteY0" fmla="*/ 0 h 97245"/>
                  <a:gd name="connsiteX1" fmla="*/ 121920 w 406400"/>
                  <a:gd name="connsiteY1" fmla="*/ 0 h 97245"/>
                  <a:gd name="connsiteX2" fmla="*/ 119017 w 406400"/>
                  <a:gd name="connsiteY2" fmla="*/ 97245 h 97245"/>
                  <a:gd name="connsiteX3" fmla="*/ 289301 w 406400"/>
                  <a:gd name="connsiteY3" fmla="*/ 96918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5763 w 406400"/>
                  <a:gd name="connsiteY3" fmla="*/ 100149 h 100149"/>
                  <a:gd name="connsiteX4" fmla="*/ 294640 w 406400"/>
                  <a:gd name="connsiteY4" fmla="*/ 0 h 100149"/>
                  <a:gd name="connsiteX5" fmla="*/ 406400 w 406400"/>
                  <a:gd name="connsiteY5" fmla="*/ 0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100149">
                    <a:moveTo>
                      <a:pt x="0" y="0"/>
                    </a:moveTo>
                    <a:lnTo>
                      <a:pt x="121920" y="0"/>
                    </a:lnTo>
                    <a:cubicBezTo>
                      <a:pt x="120952" y="35318"/>
                      <a:pt x="119985" y="61927"/>
                      <a:pt x="119017" y="97245"/>
                    </a:cubicBezTo>
                    <a:lnTo>
                      <a:pt x="295763" y="100149"/>
                    </a:lnTo>
                    <a:cubicBezTo>
                      <a:pt x="296466" y="65689"/>
                      <a:pt x="293937" y="34460"/>
                      <a:pt x="294640" y="0"/>
                    </a:cubicBezTo>
                    <a:lnTo>
                      <a:pt x="406400" y="0"/>
                    </a:ln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5" name="直線コネクタ 74"/>
              <p:cNvCxnSpPr/>
              <p:nvPr/>
            </p:nvCxnSpPr>
            <p:spPr>
              <a:xfrm>
                <a:off x="5133867" y="1481880"/>
                <a:ext cx="176746" cy="2904"/>
              </a:xfrm>
              <a:prstGeom prst="line">
                <a:avLst/>
              </a:prstGeom>
              <a:ln w="127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76" name="直線コネクタ 75"/>
              <p:cNvCxnSpPr/>
              <p:nvPr/>
            </p:nvCxnSpPr>
            <p:spPr>
              <a:xfrm>
                <a:off x="5222240" y="1481880"/>
                <a:ext cx="0" cy="74912"/>
              </a:xfrm>
              <a:prstGeom prst="line">
                <a:avLst/>
              </a:prstGeom>
              <a:ln w="9525">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grpSp>
          <p:nvGrpSpPr>
            <p:cNvPr id="37" name="図形グループ 46"/>
            <p:cNvGrpSpPr/>
            <p:nvPr/>
          </p:nvGrpSpPr>
          <p:grpSpPr>
            <a:xfrm>
              <a:off x="5882568" y="2465716"/>
              <a:ext cx="406400" cy="221479"/>
              <a:chOff x="5019040" y="1335313"/>
              <a:chExt cx="406400" cy="221479"/>
            </a:xfrm>
          </p:grpSpPr>
          <p:sp>
            <p:nvSpPr>
              <p:cNvPr id="71" name="フリーフォーム 70"/>
              <p:cNvSpPr/>
              <p:nvPr/>
            </p:nvSpPr>
            <p:spPr>
              <a:xfrm>
                <a:off x="5019040" y="1335313"/>
                <a:ext cx="406400" cy="100149"/>
              </a:xfrm>
              <a:custGeom>
                <a:avLst/>
                <a:gdLst>
                  <a:gd name="connsiteX0" fmla="*/ 0 w 406400"/>
                  <a:gd name="connsiteY0" fmla="*/ 0 h 101600"/>
                  <a:gd name="connsiteX1" fmla="*/ 121920 w 406400"/>
                  <a:gd name="connsiteY1" fmla="*/ 0 h 101600"/>
                  <a:gd name="connsiteX2" fmla="*/ 132080 w 406400"/>
                  <a:gd name="connsiteY2" fmla="*/ 101600 h 101600"/>
                  <a:gd name="connsiteX3" fmla="*/ 294640 w 406400"/>
                  <a:gd name="connsiteY3" fmla="*/ 91440 h 101600"/>
                  <a:gd name="connsiteX4" fmla="*/ 294640 w 406400"/>
                  <a:gd name="connsiteY4" fmla="*/ 0 h 101600"/>
                  <a:gd name="connsiteX5" fmla="*/ 406400 w 406400"/>
                  <a:gd name="connsiteY5" fmla="*/ 0 h 101600"/>
                  <a:gd name="connsiteX0" fmla="*/ 0 w 406400"/>
                  <a:gd name="connsiteY0" fmla="*/ 0 h 105954"/>
                  <a:gd name="connsiteX1" fmla="*/ 121920 w 406400"/>
                  <a:gd name="connsiteY1" fmla="*/ 0 h 105954"/>
                  <a:gd name="connsiteX2" fmla="*/ 119017 w 406400"/>
                  <a:gd name="connsiteY2" fmla="*/ 105954 h 105954"/>
                  <a:gd name="connsiteX3" fmla="*/ 294640 w 406400"/>
                  <a:gd name="connsiteY3" fmla="*/ 91440 h 105954"/>
                  <a:gd name="connsiteX4" fmla="*/ 294640 w 406400"/>
                  <a:gd name="connsiteY4" fmla="*/ 0 h 105954"/>
                  <a:gd name="connsiteX5" fmla="*/ 406400 w 406400"/>
                  <a:gd name="connsiteY5" fmla="*/ 0 h 105954"/>
                  <a:gd name="connsiteX0" fmla="*/ 0 w 406400"/>
                  <a:gd name="connsiteY0" fmla="*/ 0 h 97245"/>
                  <a:gd name="connsiteX1" fmla="*/ 121920 w 406400"/>
                  <a:gd name="connsiteY1" fmla="*/ 0 h 97245"/>
                  <a:gd name="connsiteX2" fmla="*/ 119017 w 406400"/>
                  <a:gd name="connsiteY2" fmla="*/ 97245 h 97245"/>
                  <a:gd name="connsiteX3" fmla="*/ 294640 w 406400"/>
                  <a:gd name="connsiteY3" fmla="*/ 91440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8994 w 406400"/>
                  <a:gd name="connsiteY3" fmla="*/ 100149 h 100149"/>
                  <a:gd name="connsiteX4" fmla="*/ 294640 w 406400"/>
                  <a:gd name="connsiteY4" fmla="*/ 0 h 100149"/>
                  <a:gd name="connsiteX5" fmla="*/ 406400 w 406400"/>
                  <a:gd name="connsiteY5" fmla="*/ 0 h 100149"/>
                  <a:gd name="connsiteX0" fmla="*/ 0 w 406400"/>
                  <a:gd name="connsiteY0" fmla="*/ 0 h 103380"/>
                  <a:gd name="connsiteX1" fmla="*/ 121920 w 406400"/>
                  <a:gd name="connsiteY1" fmla="*/ 0 h 103380"/>
                  <a:gd name="connsiteX2" fmla="*/ 119017 w 406400"/>
                  <a:gd name="connsiteY2" fmla="*/ 97245 h 103380"/>
                  <a:gd name="connsiteX3" fmla="*/ 292532 w 406400"/>
                  <a:gd name="connsiteY3" fmla="*/ 103380 h 103380"/>
                  <a:gd name="connsiteX4" fmla="*/ 294640 w 406400"/>
                  <a:gd name="connsiteY4" fmla="*/ 0 h 103380"/>
                  <a:gd name="connsiteX5" fmla="*/ 406400 w 406400"/>
                  <a:gd name="connsiteY5" fmla="*/ 0 h 103380"/>
                  <a:gd name="connsiteX0" fmla="*/ 0 w 406400"/>
                  <a:gd name="connsiteY0" fmla="*/ 0 h 97245"/>
                  <a:gd name="connsiteX1" fmla="*/ 121920 w 406400"/>
                  <a:gd name="connsiteY1" fmla="*/ 0 h 97245"/>
                  <a:gd name="connsiteX2" fmla="*/ 119017 w 406400"/>
                  <a:gd name="connsiteY2" fmla="*/ 97245 h 97245"/>
                  <a:gd name="connsiteX3" fmla="*/ 289301 w 406400"/>
                  <a:gd name="connsiteY3" fmla="*/ 96918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5763 w 406400"/>
                  <a:gd name="connsiteY3" fmla="*/ 100149 h 100149"/>
                  <a:gd name="connsiteX4" fmla="*/ 294640 w 406400"/>
                  <a:gd name="connsiteY4" fmla="*/ 0 h 100149"/>
                  <a:gd name="connsiteX5" fmla="*/ 406400 w 406400"/>
                  <a:gd name="connsiteY5" fmla="*/ 0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100149">
                    <a:moveTo>
                      <a:pt x="0" y="0"/>
                    </a:moveTo>
                    <a:lnTo>
                      <a:pt x="121920" y="0"/>
                    </a:lnTo>
                    <a:cubicBezTo>
                      <a:pt x="120952" y="35318"/>
                      <a:pt x="119985" y="61927"/>
                      <a:pt x="119017" y="97245"/>
                    </a:cubicBezTo>
                    <a:lnTo>
                      <a:pt x="295763" y="100149"/>
                    </a:lnTo>
                    <a:cubicBezTo>
                      <a:pt x="296466" y="65689"/>
                      <a:pt x="293937" y="34460"/>
                      <a:pt x="294640" y="0"/>
                    </a:cubicBezTo>
                    <a:lnTo>
                      <a:pt x="406400" y="0"/>
                    </a:ln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2" name="直線コネクタ 71"/>
              <p:cNvCxnSpPr/>
              <p:nvPr/>
            </p:nvCxnSpPr>
            <p:spPr>
              <a:xfrm>
                <a:off x="5133867" y="1481880"/>
                <a:ext cx="176746" cy="2904"/>
              </a:xfrm>
              <a:prstGeom prst="line">
                <a:avLst/>
              </a:prstGeom>
              <a:ln w="127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a:off x="5222240" y="1481880"/>
                <a:ext cx="0" cy="74912"/>
              </a:xfrm>
              <a:prstGeom prst="line">
                <a:avLst/>
              </a:prstGeom>
              <a:ln w="9525">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grpSp>
          <p:nvGrpSpPr>
            <p:cNvPr id="38" name="図形グループ 50"/>
            <p:cNvGrpSpPr/>
            <p:nvPr/>
          </p:nvGrpSpPr>
          <p:grpSpPr>
            <a:xfrm>
              <a:off x="6371428" y="2465716"/>
              <a:ext cx="406400" cy="221479"/>
              <a:chOff x="5019040" y="1335313"/>
              <a:chExt cx="406400" cy="221479"/>
            </a:xfrm>
          </p:grpSpPr>
          <p:sp>
            <p:nvSpPr>
              <p:cNvPr id="68" name="フリーフォーム 67"/>
              <p:cNvSpPr/>
              <p:nvPr/>
            </p:nvSpPr>
            <p:spPr>
              <a:xfrm>
                <a:off x="5019040" y="1335313"/>
                <a:ext cx="406400" cy="100149"/>
              </a:xfrm>
              <a:custGeom>
                <a:avLst/>
                <a:gdLst>
                  <a:gd name="connsiteX0" fmla="*/ 0 w 406400"/>
                  <a:gd name="connsiteY0" fmla="*/ 0 h 101600"/>
                  <a:gd name="connsiteX1" fmla="*/ 121920 w 406400"/>
                  <a:gd name="connsiteY1" fmla="*/ 0 h 101600"/>
                  <a:gd name="connsiteX2" fmla="*/ 132080 w 406400"/>
                  <a:gd name="connsiteY2" fmla="*/ 101600 h 101600"/>
                  <a:gd name="connsiteX3" fmla="*/ 294640 w 406400"/>
                  <a:gd name="connsiteY3" fmla="*/ 91440 h 101600"/>
                  <a:gd name="connsiteX4" fmla="*/ 294640 w 406400"/>
                  <a:gd name="connsiteY4" fmla="*/ 0 h 101600"/>
                  <a:gd name="connsiteX5" fmla="*/ 406400 w 406400"/>
                  <a:gd name="connsiteY5" fmla="*/ 0 h 101600"/>
                  <a:gd name="connsiteX0" fmla="*/ 0 w 406400"/>
                  <a:gd name="connsiteY0" fmla="*/ 0 h 105954"/>
                  <a:gd name="connsiteX1" fmla="*/ 121920 w 406400"/>
                  <a:gd name="connsiteY1" fmla="*/ 0 h 105954"/>
                  <a:gd name="connsiteX2" fmla="*/ 119017 w 406400"/>
                  <a:gd name="connsiteY2" fmla="*/ 105954 h 105954"/>
                  <a:gd name="connsiteX3" fmla="*/ 294640 w 406400"/>
                  <a:gd name="connsiteY3" fmla="*/ 91440 h 105954"/>
                  <a:gd name="connsiteX4" fmla="*/ 294640 w 406400"/>
                  <a:gd name="connsiteY4" fmla="*/ 0 h 105954"/>
                  <a:gd name="connsiteX5" fmla="*/ 406400 w 406400"/>
                  <a:gd name="connsiteY5" fmla="*/ 0 h 105954"/>
                  <a:gd name="connsiteX0" fmla="*/ 0 w 406400"/>
                  <a:gd name="connsiteY0" fmla="*/ 0 h 97245"/>
                  <a:gd name="connsiteX1" fmla="*/ 121920 w 406400"/>
                  <a:gd name="connsiteY1" fmla="*/ 0 h 97245"/>
                  <a:gd name="connsiteX2" fmla="*/ 119017 w 406400"/>
                  <a:gd name="connsiteY2" fmla="*/ 97245 h 97245"/>
                  <a:gd name="connsiteX3" fmla="*/ 294640 w 406400"/>
                  <a:gd name="connsiteY3" fmla="*/ 91440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8994 w 406400"/>
                  <a:gd name="connsiteY3" fmla="*/ 100149 h 100149"/>
                  <a:gd name="connsiteX4" fmla="*/ 294640 w 406400"/>
                  <a:gd name="connsiteY4" fmla="*/ 0 h 100149"/>
                  <a:gd name="connsiteX5" fmla="*/ 406400 w 406400"/>
                  <a:gd name="connsiteY5" fmla="*/ 0 h 100149"/>
                  <a:gd name="connsiteX0" fmla="*/ 0 w 406400"/>
                  <a:gd name="connsiteY0" fmla="*/ 0 h 103380"/>
                  <a:gd name="connsiteX1" fmla="*/ 121920 w 406400"/>
                  <a:gd name="connsiteY1" fmla="*/ 0 h 103380"/>
                  <a:gd name="connsiteX2" fmla="*/ 119017 w 406400"/>
                  <a:gd name="connsiteY2" fmla="*/ 97245 h 103380"/>
                  <a:gd name="connsiteX3" fmla="*/ 292532 w 406400"/>
                  <a:gd name="connsiteY3" fmla="*/ 103380 h 103380"/>
                  <a:gd name="connsiteX4" fmla="*/ 294640 w 406400"/>
                  <a:gd name="connsiteY4" fmla="*/ 0 h 103380"/>
                  <a:gd name="connsiteX5" fmla="*/ 406400 w 406400"/>
                  <a:gd name="connsiteY5" fmla="*/ 0 h 103380"/>
                  <a:gd name="connsiteX0" fmla="*/ 0 w 406400"/>
                  <a:gd name="connsiteY0" fmla="*/ 0 h 97245"/>
                  <a:gd name="connsiteX1" fmla="*/ 121920 w 406400"/>
                  <a:gd name="connsiteY1" fmla="*/ 0 h 97245"/>
                  <a:gd name="connsiteX2" fmla="*/ 119017 w 406400"/>
                  <a:gd name="connsiteY2" fmla="*/ 97245 h 97245"/>
                  <a:gd name="connsiteX3" fmla="*/ 289301 w 406400"/>
                  <a:gd name="connsiteY3" fmla="*/ 96918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5763 w 406400"/>
                  <a:gd name="connsiteY3" fmla="*/ 100149 h 100149"/>
                  <a:gd name="connsiteX4" fmla="*/ 294640 w 406400"/>
                  <a:gd name="connsiteY4" fmla="*/ 0 h 100149"/>
                  <a:gd name="connsiteX5" fmla="*/ 406400 w 406400"/>
                  <a:gd name="connsiteY5" fmla="*/ 0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100149">
                    <a:moveTo>
                      <a:pt x="0" y="0"/>
                    </a:moveTo>
                    <a:lnTo>
                      <a:pt x="121920" y="0"/>
                    </a:lnTo>
                    <a:cubicBezTo>
                      <a:pt x="120952" y="35318"/>
                      <a:pt x="119985" y="61927"/>
                      <a:pt x="119017" y="97245"/>
                    </a:cubicBezTo>
                    <a:lnTo>
                      <a:pt x="295763" y="100149"/>
                    </a:lnTo>
                    <a:cubicBezTo>
                      <a:pt x="296466" y="65689"/>
                      <a:pt x="293937" y="34460"/>
                      <a:pt x="294640" y="0"/>
                    </a:cubicBezTo>
                    <a:lnTo>
                      <a:pt x="406400" y="0"/>
                    </a:ln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9" name="直線コネクタ 68"/>
              <p:cNvCxnSpPr/>
              <p:nvPr/>
            </p:nvCxnSpPr>
            <p:spPr>
              <a:xfrm>
                <a:off x="5133867" y="1481880"/>
                <a:ext cx="176746" cy="2904"/>
              </a:xfrm>
              <a:prstGeom prst="line">
                <a:avLst/>
              </a:prstGeom>
              <a:ln w="127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a:off x="5222240" y="1481880"/>
                <a:ext cx="0" cy="74912"/>
              </a:xfrm>
              <a:prstGeom prst="line">
                <a:avLst/>
              </a:prstGeom>
              <a:ln w="9525">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grpSp>
          <p:nvGrpSpPr>
            <p:cNvPr id="39" name="図形グループ 54"/>
            <p:cNvGrpSpPr/>
            <p:nvPr/>
          </p:nvGrpSpPr>
          <p:grpSpPr>
            <a:xfrm>
              <a:off x="7349148" y="2465716"/>
              <a:ext cx="406400" cy="221479"/>
              <a:chOff x="5019040" y="1335313"/>
              <a:chExt cx="406400" cy="221479"/>
            </a:xfrm>
          </p:grpSpPr>
          <p:sp>
            <p:nvSpPr>
              <p:cNvPr id="65" name="フリーフォーム 64"/>
              <p:cNvSpPr/>
              <p:nvPr/>
            </p:nvSpPr>
            <p:spPr>
              <a:xfrm>
                <a:off x="5019040" y="1335313"/>
                <a:ext cx="406400" cy="100149"/>
              </a:xfrm>
              <a:custGeom>
                <a:avLst/>
                <a:gdLst>
                  <a:gd name="connsiteX0" fmla="*/ 0 w 406400"/>
                  <a:gd name="connsiteY0" fmla="*/ 0 h 101600"/>
                  <a:gd name="connsiteX1" fmla="*/ 121920 w 406400"/>
                  <a:gd name="connsiteY1" fmla="*/ 0 h 101600"/>
                  <a:gd name="connsiteX2" fmla="*/ 132080 w 406400"/>
                  <a:gd name="connsiteY2" fmla="*/ 101600 h 101600"/>
                  <a:gd name="connsiteX3" fmla="*/ 294640 w 406400"/>
                  <a:gd name="connsiteY3" fmla="*/ 91440 h 101600"/>
                  <a:gd name="connsiteX4" fmla="*/ 294640 w 406400"/>
                  <a:gd name="connsiteY4" fmla="*/ 0 h 101600"/>
                  <a:gd name="connsiteX5" fmla="*/ 406400 w 406400"/>
                  <a:gd name="connsiteY5" fmla="*/ 0 h 101600"/>
                  <a:gd name="connsiteX0" fmla="*/ 0 w 406400"/>
                  <a:gd name="connsiteY0" fmla="*/ 0 h 105954"/>
                  <a:gd name="connsiteX1" fmla="*/ 121920 w 406400"/>
                  <a:gd name="connsiteY1" fmla="*/ 0 h 105954"/>
                  <a:gd name="connsiteX2" fmla="*/ 119017 w 406400"/>
                  <a:gd name="connsiteY2" fmla="*/ 105954 h 105954"/>
                  <a:gd name="connsiteX3" fmla="*/ 294640 w 406400"/>
                  <a:gd name="connsiteY3" fmla="*/ 91440 h 105954"/>
                  <a:gd name="connsiteX4" fmla="*/ 294640 w 406400"/>
                  <a:gd name="connsiteY4" fmla="*/ 0 h 105954"/>
                  <a:gd name="connsiteX5" fmla="*/ 406400 w 406400"/>
                  <a:gd name="connsiteY5" fmla="*/ 0 h 105954"/>
                  <a:gd name="connsiteX0" fmla="*/ 0 w 406400"/>
                  <a:gd name="connsiteY0" fmla="*/ 0 h 97245"/>
                  <a:gd name="connsiteX1" fmla="*/ 121920 w 406400"/>
                  <a:gd name="connsiteY1" fmla="*/ 0 h 97245"/>
                  <a:gd name="connsiteX2" fmla="*/ 119017 w 406400"/>
                  <a:gd name="connsiteY2" fmla="*/ 97245 h 97245"/>
                  <a:gd name="connsiteX3" fmla="*/ 294640 w 406400"/>
                  <a:gd name="connsiteY3" fmla="*/ 91440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8994 w 406400"/>
                  <a:gd name="connsiteY3" fmla="*/ 100149 h 100149"/>
                  <a:gd name="connsiteX4" fmla="*/ 294640 w 406400"/>
                  <a:gd name="connsiteY4" fmla="*/ 0 h 100149"/>
                  <a:gd name="connsiteX5" fmla="*/ 406400 w 406400"/>
                  <a:gd name="connsiteY5" fmla="*/ 0 h 100149"/>
                  <a:gd name="connsiteX0" fmla="*/ 0 w 406400"/>
                  <a:gd name="connsiteY0" fmla="*/ 0 h 103380"/>
                  <a:gd name="connsiteX1" fmla="*/ 121920 w 406400"/>
                  <a:gd name="connsiteY1" fmla="*/ 0 h 103380"/>
                  <a:gd name="connsiteX2" fmla="*/ 119017 w 406400"/>
                  <a:gd name="connsiteY2" fmla="*/ 97245 h 103380"/>
                  <a:gd name="connsiteX3" fmla="*/ 292532 w 406400"/>
                  <a:gd name="connsiteY3" fmla="*/ 103380 h 103380"/>
                  <a:gd name="connsiteX4" fmla="*/ 294640 w 406400"/>
                  <a:gd name="connsiteY4" fmla="*/ 0 h 103380"/>
                  <a:gd name="connsiteX5" fmla="*/ 406400 w 406400"/>
                  <a:gd name="connsiteY5" fmla="*/ 0 h 103380"/>
                  <a:gd name="connsiteX0" fmla="*/ 0 w 406400"/>
                  <a:gd name="connsiteY0" fmla="*/ 0 h 97245"/>
                  <a:gd name="connsiteX1" fmla="*/ 121920 w 406400"/>
                  <a:gd name="connsiteY1" fmla="*/ 0 h 97245"/>
                  <a:gd name="connsiteX2" fmla="*/ 119017 w 406400"/>
                  <a:gd name="connsiteY2" fmla="*/ 97245 h 97245"/>
                  <a:gd name="connsiteX3" fmla="*/ 289301 w 406400"/>
                  <a:gd name="connsiteY3" fmla="*/ 96918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5763 w 406400"/>
                  <a:gd name="connsiteY3" fmla="*/ 100149 h 100149"/>
                  <a:gd name="connsiteX4" fmla="*/ 294640 w 406400"/>
                  <a:gd name="connsiteY4" fmla="*/ 0 h 100149"/>
                  <a:gd name="connsiteX5" fmla="*/ 406400 w 406400"/>
                  <a:gd name="connsiteY5" fmla="*/ 0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100149">
                    <a:moveTo>
                      <a:pt x="0" y="0"/>
                    </a:moveTo>
                    <a:lnTo>
                      <a:pt x="121920" y="0"/>
                    </a:lnTo>
                    <a:cubicBezTo>
                      <a:pt x="120952" y="35318"/>
                      <a:pt x="119985" y="61927"/>
                      <a:pt x="119017" y="97245"/>
                    </a:cubicBezTo>
                    <a:lnTo>
                      <a:pt x="295763" y="100149"/>
                    </a:lnTo>
                    <a:cubicBezTo>
                      <a:pt x="296466" y="65689"/>
                      <a:pt x="293937" y="34460"/>
                      <a:pt x="294640" y="0"/>
                    </a:cubicBezTo>
                    <a:lnTo>
                      <a:pt x="406400" y="0"/>
                    </a:ln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6" name="直線コネクタ 65"/>
              <p:cNvCxnSpPr/>
              <p:nvPr/>
            </p:nvCxnSpPr>
            <p:spPr>
              <a:xfrm>
                <a:off x="5133867" y="1481880"/>
                <a:ext cx="176746" cy="2904"/>
              </a:xfrm>
              <a:prstGeom prst="line">
                <a:avLst/>
              </a:prstGeom>
              <a:ln w="127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67" name="直線コネクタ 66"/>
              <p:cNvCxnSpPr/>
              <p:nvPr/>
            </p:nvCxnSpPr>
            <p:spPr>
              <a:xfrm>
                <a:off x="5222240" y="1481880"/>
                <a:ext cx="0" cy="74912"/>
              </a:xfrm>
              <a:prstGeom prst="line">
                <a:avLst/>
              </a:prstGeom>
              <a:ln w="9525">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grpSp>
          <p:nvGrpSpPr>
            <p:cNvPr id="40" name="図形グループ 58"/>
            <p:cNvGrpSpPr/>
            <p:nvPr/>
          </p:nvGrpSpPr>
          <p:grpSpPr>
            <a:xfrm>
              <a:off x="7838008" y="2465716"/>
              <a:ext cx="406400" cy="221479"/>
              <a:chOff x="5019040" y="1335313"/>
              <a:chExt cx="406400" cy="221479"/>
            </a:xfrm>
          </p:grpSpPr>
          <p:sp>
            <p:nvSpPr>
              <p:cNvPr id="62" name="フリーフォーム 61"/>
              <p:cNvSpPr/>
              <p:nvPr/>
            </p:nvSpPr>
            <p:spPr>
              <a:xfrm>
                <a:off x="5019040" y="1335313"/>
                <a:ext cx="406400" cy="100149"/>
              </a:xfrm>
              <a:custGeom>
                <a:avLst/>
                <a:gdLst>
                  <a:gd name="connsiteX0" fmla="*/ 0 w 406400"/>
                  <a:gd name="connsiteY0" fmla="*/ 0 h 101600"/>
                  <a:gd name="connsiteX1" fmla="*/ 121920 w 406400"/>
                  <a:gd name="connsiteY1" fmla="*/ 0 h 101600"/>
                  <a:gd name="connsiteX2" fmla="*/ 132080 w 406400"/>
                  <a:gd name="connsiteY2" fmla="*/ 101600 h 101600"/>
                  <a:gd name="connsiteX3" fmla="*/ 294640 w 406400"/>
                  <a:gd name="connsiteY3" fmla="*/ 91440 h 101600"/>
                  <a:gd name="connsiteX4" fmla="*/ 294640 w 406400"/>
                  <a:gd name="connsiteY4" fmla="*/ 0 h 101600"/>
                  <a:gd name="connsiteX5" fmla="*/ 406400 w 406400"/>
                  <a:gd name="connsiteY5" fmla="*/ 0 h 101600"/>
                  <a:gd name="connsiteX0" fmla="*/ 0 w 406400"/>
                  <a:gd name="connsiteY0" fmla="*/ 0 h 105954"/>
                  <a:gd name="connsiteX1" fmla="*/ 121920 w 406400"/>
                  <a:gd name="connsiteY1" fmla="*/ 0 h 105954"/>
                  <a:gd name="connsiteX2" fmla="*/ 119017 w 406400"/>
                  <a:gd name="connsiteY2" fmla="*/ 105954 h 105954"/>
                  <a:gd name="connsiteX3" fmla="*/ 294640 w 406400"/>
                  <a:gd name="connsiteY3" fmla="*/ 91440 h 105954"/>
                  <a:gd name="connsiteX4" fmla="*/ 294640 w 406400"/>
                  <a:gd name="connsiteY4" fmla="*/ 0 h 105954"/>
                  <a:gd name="connsiteX5" fmla="*/ 406400 w 406400"/>
                  <a:gd name="connsiteY5" fmla="*/ 0 h 105954"/>
                  <a:gd name="connsiteX0" fmla="*/ 0 w 406400"/>
                  <a:gd name="connsiteY0" fmla="*/ 0 h 97245"/>
                  <a:gd name="connsiteX1" fmla="*/ 121920 w 406400"/>
                  <a:gd name="connsiteY1" fmla="*/ 0 h 97245"/>
                  <a:gd name="connsiteX2" fmla="*/ 119017 w 406400"/>
                  <a:gd name="connsiteY2" fmla="*/ 97245 h 97245"/>
                  <a:gd name="connsiteX3" fmla="*/ 294640 w 406400"/>
                  <a:gd name="connsiteY3" fmla="*/ 91440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8994 w 406400"/>
                  <a:gd name="connsiteY3" fmla="*/ 100149 h 100149"/>
                  <a:gd name="connsiteX4" fmla="*/ 294640 w 406400"/>
                  <a:gd name="connsiteY4" fmla="*/ 0 h 100149"/>
                  <a:gd name="connsiteX5" fmla="*/ 406400 w 406400"/>
                  <a:gd name="connsiteY5" fmla="*/ 0 h 100149"/>
                  <a:gd name="connsiteX0" fmla="*/ 0 w 406400"/>
                  <a:gd name="connsiteY0" fmla="*/ 0 h 103380"/>
                  <a:gd name="connsiteX1" fmla="*/ 121920 w 406400"/>
                  <a:gd name="connsiteY1" fmla="*/ 0 h 103380"/>
                  <a:gd name="connsiteX2" fmla="*/ 119017 w 406400"/>
                  <a:gd name="connsiteY2" fmla="*/ 97245 h 103380"/>
                  <a:gd name="connsiteX3" fmla="*/ 292532 w 406400"/>
                  <a:gd name="connsiteY3" fmla="*/ 103380 h 103380"/>
                  <a:gd name="connsiteX4" fmla="*/ 294640 w 406400"/>
                  <a:gd name="connsiteY4" fmla="*/ 0 h 103380"/>
                  <a:gd name="connsiteX5" fmla="*/ 406400 w 406400"/>
                  <a:gd name="connsiteY5" fmla="*/ 0 h 103380"/>
                  <a:gd name="connsiteX0" fmla="*/ 0 w 406400"/>
                  <a:gd name="connsiteY0" fmla="*/ 0 h 97245"/>
                  <a:gd name="connsiteX1" fmla="*/ 121920 w 406400"/>
                  <a:gd name="connsiteY1" fmla="*/ 0 h 97245"/>
                  <a:gd name="connsiteX2" fmla="*/ 119017 w 406400"/>
                  <a:gd name="connsiteY2" fmla="*/ 97245 h 97245"/>
                  <a:gd name="connsiteX3" fmla="*/ 289301 w 406400"/>
                  <a:gd name="connsiteY3" fmla="*/ 96918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5763 w 406400"/>
                  <a:gd name="connsiteY3" fmla="*/ 100149 h 100149"/>
                  <a:gd name="connsiteX4" fmla="*/ 294640 w 406400"/>
                  <a:gd name="connsiteY4" fmla="*/ 0 h 100149"/>
                  <a:gd name="connsiteX5" fmla="*/ 406400 w 406400"/>
                  <a:gd name="connsiteY5" fmla="*/ 0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100149">
                    <a:moveTo>
                      <a:pt x="0" y="0"/>
                    </a:moveTo>
                    <a:lnTo>
                      <a:pt x="121920" y="0"/>
                    </a:lnTo>
                    <a:cubicBezTo>
                      <a:pt x="120952" y="35318"/>
                      <a:pt x="119985" y="61927"/>
                      <a:pt x="119017" y="97245"/>
                    </a:cubicBezTo>
                    <a:lnTo>
                      <a:pt x="295763" y="100149"/>
                    </a:lnTo>
                    <a:cubicBezTo>
                      <a:pt x="296466" y="65689"/>
                      <a:pt x="293937" y="34460"/>
                      <a:pt x="294640" y="0"/>
                    </a:cubicBezTo>
                    <a:lnTo>
                      <a:pt x="406400" y="0"/>
                    </a:ln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3" name="直線コネクタ 62"/>
              <p:cNvCxnSpPr/>
              <p:nvPr/>
            </p:nvCxnSpPr>
            <p:spPr>
              <a:xfrm>
                <a:off x="5133867" y="1481880"/>
                <a:ext cx="176746" cy="2904"/>
              </a:xfrm>
              <a:prstGeom prst="line">
                <a:avLst/>
              </a:prstGeom>
              <a:ln w="127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a:off x="5222240" y="1481880"/>
                <a:ext cx="0" cy="74912"/>
              </a:xfrm>
              <a:prstGeom prst="line">
                <a:avLst/>
              </a:prstGeom>
              <a:ln w="9525">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grpSp>
          <p:nvGrpSpPr>
            <p:cNvPr id="41" name="図形グループ 62"/>
            <p:cNvGrpSpPr/>
            <p:nvPr/>
          </p:nvGrpSpPr>
          <p:grpSpPr>
            <a:xfrm>
              <a:off x="6860288" y="2465716"/>
              <a:ext cx="406400" cy="221479"/>
              <a:chOff x="5019040" y="1335313"/>
              <a:chExt cx="406400" cy="221479"/>
            </a:xfrm>
          </p:grpSpPr>
          <p:sp>
            <p:nvSpPr>
              <p:cNvPr id="59" name="フリーフォーム 58"/>
              <p:cNvSpPr/>
              <p:nvPr/>
            </p:nvSpPr>
            <p:spPr>
              <a:xfrm>
                <a:off x="5019040" y="1335313"/>
                <a:ext cx="406400" cy="100149"/>
              </a:xfrm>
              <a:custGeom>
                <a:avLst/>
                <a:gdLst>
                  <a:gd name="connsiteX0" fmla="*/ 0 w 406400"/>
                  <a:gd name="connsiteY0" fmla="*/ 0 h 101600"/>
                  <a:gd name="connsiteX1" fmla="*/ 121920 w 406400"/>
                  <a:gd name="connsiteY1" fmla="*/ 0 h 101600"/>
                  <a:gd name="connsiteX2" fmla="*/ 132080 w 406400"/>
                  <a:gd name="connsiteY2" fmla="*/ 101600 h 101600"/>
                  <a:gd name="connsiteX3" fmla="*/ 294640 w 406400"/>
                  <a:gd name="connsiteY3" fmla="*/ 91440 h 101600"/>
                  <a:gd name="connsiteX4" fmla="*/ 294640 w 406400"/>
                  <a:gd name="connsiteY4" fmla="*/ 0 h 101600"/>
                  <a:gd name="connsiteX5" fmla="*/ 406400 w 406400"/>
                  <a:gd name="connsiteY5" fmla="*/ 0 h 101600"/>
                  <a:gd name="connsiteX0" fmla="*/ 0 w 406400"/>
                  <a:gd name="connsiteY0" fmla="*/ 0 h 105954"/>
                  <a:gd name="connsiteX1" fmla="*/ 121920 w 406400"/>
                  <a:gd name="connsiteY1" fmla="*/ 0 h 105954"/>
                  <a:gd name="connsiteX2" fmla="*/ 119017 w 406400"/>
                  <a:gd name="connsiteY2" fmla="*/ 105954 h 105954"/>
                  <a:gd name="connsiteX3" fmla="*/ 294640 w 406400"/>
                  <a:gd name="connsiteY3" fmla="*/ 91440 h 105954"/>
                  <a:gd name="connsiteX4" fmla="*/ 294640 w 406400"/>
                  <a:gd name="connsiteY4" fmla="*/ 0 h 105954"/>
                  <a:gd name="connsiteX5" fmla="*/ 406400 w 406400"/>
                  <a:gd name="connsiteY5" fmla="*/ 0 h 105954"/>
                  <a:gd name="connsiteX0" fmla="*/ 0 w 406400"/>
                  <a:gd name="connsiteY0" fmla="*/ 0 h 97245"/>
                  <a:gd name="connsiteX1" fmla="*/ 121920 w 406400"/>
                  <a:gd name="connsiteY1" fmla="*/ 0 h 97245"/>
                  <a:gd name="connsiteX2" fmla="*/ 119017 w 406400"/>
                  <a:gd name="connsiteY2" fmla="*/ 97245 h 97245"/>
                  <a:gd name="connsiteX3" fmla="*/ 294640 w 406400"/>
                  <a:gd name="connsiteY3" fmla="*/ 91440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8994 w 406400"/>
                  <a:gd name="connsiteY3" fmla="*/ 100149 h 100149"/>
                  <a:gd name="connsiteX4" fmla="*/ 294640 w 406400"/>
                  <a:gd name="connsiteY4" fmla="*/ 0 h 100149"/>
                  <a:gd name="connsiteX5" fmla="*/ 406400 w 406400"/>
                  <a:gd name="connsiteY5" fmla="*/ 0 h 100149"/>
                  <a:gd name="connsiteX0" fmla="*/ 0 w 406400"/>
                  <a:gd name="connsiteY0" fmla="*/ 0 h 103380"/>
                  <a:gd name="connsiteX1" fmla="*/ 121920 w 406400"/>
                  <a:gd name="connsiteY1" fmla="*/ 0 h 103380"/>
                  <a:gd name="connsiteX2" fmla="*/ 119017 w 406400"/>
                  <a:gd name="connsiteY2" fmla="*/ 97245 h 103380"/>
                  <a:gd name="connsiteX3" fmla="*/ 292532 w 406400"/>
                  <a:gd name="connsiteY3" fmla="*/ 103380 h 103380"/>
                  <a:gd name="connsiteX4" fmla="*/ 294640 w 406400"/>
                  <a:gd name="connsiteY4" fmla="*/ 0 h 103380"/>
                  <a:gd name="connsiteX5" fmla="*/ 406400 w 406400"/>
                  <a:gd name="connsiteY5" fmla="*/ 0 h 103380"/>
                  <a:gd name="connsiteX0" fmla="*/ 0 w 406400"/>
                  <a:gd name="connsiteY0" fmla="*/ 0 h 97245"/>
                  <a:gd name="connsiteX1" fmla="*/ 121920 w 406400"/>
                  <a:gd name="connsiteY1" fmla="*/ 0 h 97245"/>
                  <a:gd name="connsiteX2" fmla="*/ 119017 w 406400"/>
                  <a:gd name="connsiteY2" fmla="*/ 97245 h 97245"/>
                  <a:gd name="connsiteX3" fmla="*/ 289301 w 406400"/>
                  <a:gd name="connsiteY3" fmla="*/ 96918 h 97245"/>
                  <a:gd name="connsiteX4" fmla="*/ 294640 w 406400"/>
                  <a:gd name="connsiteY4" fmla="*/ 0 h 97245"/>
                  <a:gd name="connsiteX5" fmla="*/ 406400 w 406400"/>
                  <a:gd name="connsiteY5" fmla="*/ 0 h 97245"/>
                  <a:gd name="connsiteX0" fmla="*/ 0 w 406400"/>
                  <a:gd name="connsiteY0" fmla="*/ 0 h 100149"/>
                  <a:gd name="connsiteX1" fmla="*/ 121920 w 406400"/>
                  <a:gd name="connsiteY1" fmla="*/ 0 h 100149"/>
                  <a:gd name="connsiteX2" fmla="*/ 119017 w 406400"/>
                  <a:gd name="connsiteY2" fmla="*/ 97245 h 100149"/>
                  <a:gd name="connsiteX3" fmla="*/ 295763 w 406400"/>
                  <a:gd name="connsiteY3" fmla="*/ 100149 h 100149"/>
                  <a:gd name="connsiteX4" fmla="*/ 294640 w 406400"/>
                  <a:gd name="connsiteY4" fmla="*/ 0 h 100149"/>
                  <a:gd name="connsiteX5" fmla="*/ 406400 w 406400"/>
                  <a:gd name="connsiteY5" fmla="*/ 0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 h="100149">
                    <a:moveTo>
                      <a:pt x="0" y="0"/>
                    </a:moveTo>
                    <a:lnTo>
                      <a:pt x="121920" y="0"/>
                    </a:lnTo>
                    <a:cubicBezTo>
                      <a:pt x="120952" y="35318"/>
                      <a:pt x="119985" y="61927"/>
                      <a:pt x="119017" y="97245"/>
                    </a:cubicBezTo>
                    <a:lnTo>
                      <a:pt x="295763" y="100149"/>
                    </a:lnTo>
                    <a:cubicBezTo>
                      <a:pt x="296466" y="65689"/>
                      <a:pt x="293937" y="34460"/>
                      <a:pt x="294640" y="0"/>
                    </a:cubicBezTo>
                    <a:lnTo>
                      <a:pt x="406400" y="0"/>
                    </a:lnTo>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0" name="直線コネクタ 59"/>
              <p:cNvCxnSpPr/>
              <p:nvPr/>
            </p:nvCxnSpPr>
            <p:spPr>
              <a:xfrm>
                <a:off x="5133867" y="1481880"/>
                <a:ext cx="176746" cy="2904"/>
              </a:xfrm>
              <a:prstGeom prst="line">
                <a:avLst/>
              </a:prstGeom>
              <a:ln w="127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5222240" y="1481880"/>
                <a:ext cx="0" cy="74912"/>
              </a:xfrm>
              <a:prstGeom prst="line">
                <a:avLst/>
              </a:prstGeom>
              <a:ln w="9525">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cxnSp>
          <p:nvCxnSpPr>
            <p:cNvPr id="42" name="直線コネクタ 41"/>
            <p:cNvCxnSpPr/>
            <p:nvPr/>
          </p:nvCxnSpPr>
          <p:spPr>
            <a:xfrm>
              <a:off x="5108048" y="2735799"/>
              <a:ext cx="0" cy="144016"/>
            </a:xfrm>
            <a:prstGeom prst="line">
              <a:avLst/>
            </a:prstGeom>
            <a:ln w="31750">
              <a:solidFill>
                <a:srgbClr val="C00000"/>
              </a:solidFill>
              <a:tailEnd type="none" w="lg" len="lg"/>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a:off x="5594771" y="2735799"/>
              <a:ext cx="0" cy="144016"/>
            </a:xfrm>
            <a:prstGeom prst="line">
              <a:avLst/>
            </a:prstGeom>
            <a:ln w="31750">
              <a:solidFill>
                <a:srgbClr val="C00000"/>
              </a:solidFill>
              <a:tailEnd type="none" w="lg" len="lg"/>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6081494" y="2735799"/>
              <a:ext cx="0" cy="144016"/>
            </a:xfrm>
            <a:prstGeom prst="line">
              <a:avLst/>
            </a:prstGeom>
            <a:ln w="31750">
              <a:solidFill>
                <a:srgbClr val="C00000"/>
              </a:solidFill>
              <a:tailEnd type="none" w="lg" len="lg"/>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6568217" y="2735799"/>
              <a:ext cx="0" cy="144016"/>
            </a:xfrm>
            <a:prstGeom prst="line">
              <a:avLst/>
            </a:prstGeom>
            <a:ln w="31750">
              <a:solidFill>
                <a:srgbClr val="C00000"/>
              </a:solidFill>
              <a:tailEnd type="none" w="lg" len="lg"/>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7054940" y="2735799"/>
              <a:ext cx="0" cy="144016"/>
            </a:xfrm>
            <a:prstGeom prst="line">
              <a:avLst/>
            </a:prstGeom>
            <a:ln w="31750">
              <a:solidFill>
                <a:srgbClr val="C00000"/>
              </a:solidFill>
              <a:tailEnd type="none" w="lg" len="lg"/>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a:off x="7541663" y="2735799"/>
              <a:ext cx="0" cy="144016"/>
            </a:xfrm>
            <a:prstGeom prst="line">
              <a:avLst/>
            </a:prstGeom>
            <a:ln w="31750">
              <a:solidFill>
                <a:srgbClr val="C00000"/>
              </a:solidFill>
              <a:tailEnd type="none" w="lg" len="lg"/>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8028384" y="2735799"/>
              <a:ext cx="0" cy="144016"/>
            </a:xfrm>
            <a:prstGeom prst="line">
              <a:avLst/>
            </a:prstGeom>
            <a:ln w="31750">
              <a:solidFill>
                <a:srgbClr val="C00000"/>
              </a:solidFill>
              <a:tailEnd type="none" w="lg" len="lg"/>
            </a:ln>
          </p:spPr>
          <p:style>
            <a:lnRef idx="2">
              <a:schemeClr val="accent1"/>
            </a:lnRef>
            <a:fillRef idx="0">
              <a:schemeClr val="accent1"/>
            </a:fillRef>
            <a:effectRef idx="1">
              <a:schemeClr val="accent1"/>
            </a:effectRef>
            <a:fontRef idx="minor">
              <a:schemeClr val="tx1"/>
            </a:fontRef>
          </p:style>
        </p:cxnSp>
        <p:sp>
          <p:nvSpPr>
            <p:cNvPr id="49" name="正方形/長方形 48"/>
            <p:cNvSpPr/>
            <p:nvPr/>
          </p:nvSpPr>
          <p:spPr>
            <a:xfrm>
              <a:off x="4788024" y="2852936"/>
              <a:ext cx="3528392" cy="1728192"/>
            </a:xfrm>
            <a:prstGeom prst="rect">
              <a:avLst/>
            </a:prstGeom>
            <a:gradFill>
              <a:gsLst>
                <a:gs pos="0">
                  <a:srgbClr val="6BA2E9"/>
                </a:gs>
                <a:gs pos="100000">
                  <a:srgbClr val="B7DCF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5634628" y="3442165"/>
              <a:ext cx="1829347" cy="830997"/>
            </a:xfrm>
            <a:prstGeom prst="rect">
              <a:avLst/>
            </a:prstGeom>
            <a:noFill/>
          </p:spPr>
          <p:txBody>
            <a:bodyPr wrap="none" rtlCol="0">
              <a:spAutoFit/>
            </a:bodyPr>
            <a:lstStyle/>
            <a:p>
              <a:r>
                <a:rPr lang="en-US" altLang="ja-JP" dirty="0" smtClean="0">
                  <a:latin typeface="Arial"/>
                  <a:cs typeface="Arial"/>
                </a:rPr>
                <a:t>Full Deplete</a:t>
              </a:r>
            </a:p>
            <a:p>
              <a:pPr algn="ctr"/>
              <a:r>
                <a:rPr kumimoji="1" lang="en-US" altLang="ja-JP" dirty="0" smtClean="0">
                  <a:latin typeface="Arial"/>
                  <a:cs typeface="Arial"/>
                </a:rPr>
                <a:t>(Hi-R)</a:t>
              </a:r>
              <a:endParaRPr kumimoji="1" lang="ja-JP" altLang="en-US" dirty="0" smtClean="0">
                <a:latin typeface="Arial"/>
                <a:cs typeface="Arial"/>
              </a:endParaRPr>
            </a:p>
          </p:txBody>
        </p:sp>
        <p:sp>
          <p:nvSpPr>
            <p:cNvPr id="51" name="テキスト ボックス 50"/>
            <p:cNvSpPr txBox="1"/>
            <p:nvPr/>
          </p:nvSpPr>
          <p:spPr>
            <a:xfrm>
              <a:off x="4808166" y="1648438"/>
              <a:ext cx="3709670" cy="461665"/>
            </a:xfrm>
            <a:prstGeom prst="rect">
              <a:avLst/>
            </a:prstGeom>
            <a:noFill/>
          </p:spPr>
          <p:txBody>
            <a:bodyPr wrap="none" rtlCol="0">
              <a:spAutoFit/>
            </a:bodyPr>
            <a:lstStyle/>
            <a:p>
              <a:r>
                <a:rPr kumimoji="1" lang="en-US" altLang="ja-JP" smtClean="0">
                  <a:latin typeface="Arial"/>
                  <a:cs typeface="Arial"/>
                </a:rPr>
                <a:t>Silicon-On-Insulator (SOI)</a:t>
              </a:r>
              <a:endParaRPr kumimoji="1" lang="ja-JP" altLang="en-US" dirty="0" smtClean="0">
                <a:latin typeface="Arial"/>
                <a:cs typeface="Arial"/>
              </a:endParaRPr>
            </a:p>
          </p:txBody>
        </p:sp>
        <p:sp>
          <p:nvSpPr>
            <p:cNvPr id="52" name="片側の 2 つの角を切り取った四角形 51"/>
            <p:cNvSpPr/>
            <p:nvPr/>
          </p:nvSpPr>
          <p:spPr>
            <a:xfrm rot="10800000">
              <a:off x="5018631" y="2852117"/>
              <a:ext cx="201441" cy="140469"/>
            </a:xfrm>
            <a:prstGeom prst="snip2SameRect">
              <a:avLst/>
            </a:prstGeom>
            <a:solidFill>
              <a:srgbClr val="FFA0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片側の 2 つの角を切り取った四角形 52"/>
            <p:cNvSpPr/>
            <p:nvPr/>
          </p:nvSpPr>
          <p:spPr>
            <a:xfrm rot="10800000">
              <a:off x="5503398" y="2852117"/>
              <a:ext cx="201441" cy="140469"/>
            </a:xfrm>
            <a:prstGeom prst="snip2SameRect">
              <a:avLst/>
            </a:prstGeom>
            <a:solidFill>
              <a:srgbClr val="FFA0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片側の 2 つの角を切り取った四角形 53"/>
            <p:cNvSpPr/>
            <p:nvPr/>
          </p:nvSpPr>
          <p:spPr>
            <a:xfrm rot="10800000">
              <a:off x="5988165" y="2852117"/>
              <a:ext cx="201441" cy="140469"/>
            </a:xfrm>
            <a:prstGeom prst="snip2SameRect">
              <a:avLst/>
            </a:prstGeom>
            <a:solidFill>
              <a:srgbClr val="FFA0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片側の 2 つの角を切り取った四角形 54"/>
            <p:cNvSpPr/>
            <p:nvPr/>
          </p:nvSpPr>
          <p:spPr>
            <a:xfrm rot="10800000">
              <a:off x="6472932" y="2852117"/>
              <a:ext cx="201441" cy="140469"/>
            </a:xfrm>
            <a:prstGeom prst="snip2SameRect">
              <a:avLst/>
            </a:prstGeom>
            <a:solidFill>
              <a:srgbClr val="FFA0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片側の 2 つの角を切り取った四角形 55"/>
            <p:cNvSpPr/>
            <p:nvPr/>
          </p:nvSpPr>
          <p:spPr>
            <a:xfrm rot="10800000">
              <a:off x="6957699" y="2852117"/>
              <a:ext cx="201441" cy="140469"/>
            </a:xfrm>
            <a:prstGeom prst="snip2SameRect">
              <a:avLst/>
            </a:prstGeom>
            <a:solidFill>
              <a:srgbClr val="FFA0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片側の 2 つの角を切り取った四角形 56"/>
            <p:cNvSpPr/>
            <p:nvPr/>
          </p:nvSpPr>
          <p:spPr>
            <a:xfrm rot="10800000">
              <a:off x="7442466" y="2852117"/>
              <a:ext cx="201441" cy="140469"/>
            </a:xfrm>
            <a:prstGeom prst="snip2SameRect">
              <a:avLst/>
            </a:prstGeom>
            <a:solidFill>
              <a:srgbClr val="FFA0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片側の 2 つの角を切り取った四角形 57"/>
            <p:cNvSpPr/>
            <p:nvPr/>
          </p:nvSpPr>
          <p:spPr>
            <a:xfrm rot="10800000">
              <a:off x="7927234" y="2852117"/>
              <a:ext cx="201441" cy="140469"/>
            </a:xfrm>
            <a:prstGeom prst="snip2SameRect">
              <a:avLst/>
            </a:prstGeom>
            <a:solidFill>
              <a:srgbClr val="FFA0F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32317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67744" y="1124744"/>
            <a:ext cx="4238661" cy="523220"/>
          </a:xfrm>
          <a:prstGeom prst="rect">
            <a:avLst/>
          </a:prstGeom>
          <a:noFill/>
        </p:spPr>
        <p:txBody>
          <a:bodyPr wrap="none" rtlCol="0">
            <a:spAutoFit/>
          </a:bodyPr>
          <a:lstStyle/>
          <a:p>
            <a:r>
              <a:rPr lang="en-US" altLang="ja-JP" sz="2800" dirty="0" smtClean="0">
                <a:solidFill>
                  <a:srgbClr val="000000"/>
                </a:solidFill>
                <a:latin typeface="Arial"/>
                <a:cs typeface="Arial"/>
              </a:rPr>
              <a:t>II.</a:t>
            </a:r>
            <a:r>
              <a:rPr lang="ja-JP" altLang="en-US" sz="2800" dirty="0" smtClean="0">
                <a:solidFill>
                  <a:srgbClr val="000000"/>
                </a:solidFill>
                <a:latin typeface="Arial"/>
                <a:cs typeface="Arial"/>
              </a:rPr>
              <a:t> </a:t>
            </a:r>
            <a:r>
              <a:rPr lang="en-US" altLang="ja-JP" sz="2800" dirty="0" smtClean="0">
                <a:solidFill>
                  <a:srgbClr val="000000"/>
                </a:solidFill>
                <a:latin typeface="Arial"/>
                <a:cs typeface="Arial"/>
              </a:rPr>
              <a:t>SOI</a:t>
            </a:r>
            <a:r>
              <a:rPr lang="ja-JP" altLang="en-US" sz="2800" dirty="0" smtClean="0">
                <a:solidFill>
                  <a:srgbClr val="000000"/>
                </a:solidFill>
                <a:latin typeface="Arial"/>
                <a:cs typeface="Arial"/>
              </a:rPr>
              <a:t> </a:t>
            </a:r>
            <a:r>
              <a:rPr lang="en-US" altLang="ja-JP" sz="2800" dirty="0">
                <a:solidFill>
                  <a:srgbClr val="000000"/>
                </a:solidFill>
                <a:latin typeface="Arial"/>
                <a:cs typeface="Arial"/>
              </a:rPr>
              <a:t>Pixel</a:t>
            </a:r>
            <a:r>
              <a:rPr lang="ja-JP" altLang="en-US" sz="2800" dirty="0">
                <a:solidFill>
                  <a:srgbClr val="000000"/>
                </a:solidFill>
                <a:latin typeface="Arial"/>
                <a:cs typeface="Arial"/>
              </a:rPr>
              <a:t> </a:t>
            </a:r>
            <a:r>
              <a:rPr lang="en-US" altLang="ja-JP" sz="2800" dirty="0" smtClean="0">
                <a:solidFill>
                  <a:srgbClr val="000000"/>
                </a:solidFill>
                <a:latin typeface="Arial"/>
                <a:cs typeface="Arial"/>
              </a:rPr>
              <a:t>development</a:t>
            </a:r>
            <a:endParaRPr lang="en-US" altLang="ja-JP" sz="2800" dirty="0">
              <a:solidFill>
                <a:srgbClr val="000000"/>
              </a:solidFill>
              <a:latin typeface="Arial"/>
              <a:cs typeface="Arial"/>
            </a:endParaRPr>
          </a:p>
        </p:txBody>
      </p:sp>
      <p:pic>
        <p:nvPicPr>
          <p:cNvPr id="4" name="SOImovie_110111_mpeg75.mo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9614" y="2420888"/>
            <a:ext cx="6502400" cy="3657600"/>
          </a:xfrm>
          <a:prstGeom prst="rect">
            <a:avLst/>
          </a:prstGeom>
        </p:spPr>
      </p:pic>
      <p:sp>
        <p:nvSpPr>
          <p:cNvPr id="5" name="スライド番号プレースホルダー 4"/>
          <p:cNvSpPr>
            <a:spLocks noGrp="1"/>
          </p:cNvSpPr>
          <p:nvPr>
            <p:ph type="sldNum" sz="quarter" idx="12"/>
          </p:nvPr>
        </p:nvSpPr>
        <p:spPr/>
        <p:txBody>
          <a:bodyPr/>
          <a:lstStyle/>
          <a:p>
            <a:fld id="{ECAF45DA-F6FB-F746-B51F-E7336F6AA741}" type="slidenum">
              <a:rPr lang="ja-JP" altLang="en-US" smtClean="0">
                <a:solidFill>
                  <a:prstClr val="black">
                    <a:tint val="75000"/>
                  </a:prstClr>
                </a:solidFill>
                <a:latin typeface="Calibri"/>
                <a:ea typeface="ＭＳ Ｐゴシック"/>
              </a:rPr>
              <a:pPr/>
              <a:t>28</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9550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5000" fill="remove"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9" descr="sweep3D1_10V_E_t3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16113"/>
            <a:ext cx="4824412" cy="421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正方形/長方形 5"/>
          <p:cNvSpPr>
            <a:spLocks noChangeArrowheads="1"/>
          </p:cNvSpPr>
          <p:nvPr/>
        </p:nvSpPr>
        <p:spPr bwMode="auto">
          <a:xfrm>
            <a:off x="1854200" y="2616200"/>
            <a:ext cx="374650" cy="8413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ja-JP" altLang="en-US" sz="1800" dirty="0">
              <a:solidFill>
                <a:srgbClr val="FFFFFF"/>
              </a:solidFill>
              <a:latin typeface="Arial Unicode MS"/>
              <a:ea typeface="+mn-ea"/>
              <a:cs typeface="+mn-cs"/>
            </a:endParaRPr>
          </a:p>
        </p:txBody>
      </p:sp>
      <p:cxnSp>
        <p:nvCxnSpPr>
          <p:cNvPr id="27652" name="直線コネクタ 7"/>
          <p:cNvCxnSpPr>
            <a:cxnSpLocks noChangeShapeType="1"/>
          </p:cNvCxnSpPr>
          <p:nvPr/>
        </p:nvCxnSpPr>
        <p:spPr bwMode="auto">
          <a:xfrm>
            <a:off x="1941513" y="2536825"/>
            <a:ext cx="180975" cy="1588"/>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5844" name="テキスト ボックス 8"/>
          <p:cNvSpPr txBox="1">
            <a:spLocks noChangeArrowheads="1"/>
          </p:cNvSpPr>
          <p:nvPr/>
        </p:nvSpPr>
        <p:spPr bwMode="auto">
          <a:xfrm>
            <a:off x="1546225" y="2157413"/>
            <a:ext cx="1081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algn="ctr" eaLnBrk="1" hangingPunct="1"/>
            <a:r>
              <a:rPr lang="en-US" altLang="ja-JP" sz="2000">
                <a:latin typeface="Arial Unicode MS" charset="0"/>
                <a:ea typeface="ＭＳ ゴシック" charset="0"/>
                <a:cs typeface="ＭＳ ゴシック" charset="0"/>
              </a:rPr>
              <a:t>MOS Tr</a:t>
            </a:r>
            <a:endParaRPr lang="ja-JP" altLang="en-US" sz="2000">
              <a:latin typeface="Arial Unicode MS" charset="0"/>
              <a:ea typeface="ＭＳ ゴシック" charset="0"/>
              <a:cs typeface="ＭＳ ゴシック" charset="0"/>
            </a:endParaRPr>
          </a:p>
        </p:txBody>
      </p:sp>
      <p:sp>
        <p:nvSpPr>
          <p:cNvPr id="35845" name="Text Box 8"/>
          <p:cNvSpPr txBox="1">
            <a:spLocks noChangeArrowheads="1"/>
          </p:cNvSpPr>
          <p:nvPr/>
        </p:nvSpPr>
        <p:spPr bwMode="auto">
          <a:xfrm>
            <a:off x="266700" y="503238"/>
            <a:ext cx="4297363"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algn="ctr" eaLnBrk="1" hangingPunct="1"/>
            <a:r>
              <a:rPr lang="en-US" altLang="ja-JP" sz="2800">
                <a:latin typeface="Arial" charset="0"/>
                <a:cs typeface="Arial" charset="0"/>
              </a:rPr>
              <a:t>Main Issue in the SOIPIX:</a:t>
            </a:r>
          </a:p>
          <a:p>
            <a:pPr algn="ctr" eaLnBrk="1" hangingPunct="1"/>
            <a:r>
              <a:rPr lang="en-US" altLang="ja-JP" sz="2800" u="sng">
                <a:latin typeface="Arial" charset="0"/>
                <a:cs typeface="Arial" charset="0"/>
              </a:rPr>
              <a:t>Back-Gate Effect</a:t>
            </a:r>
          </a:p>
        </p:txBody>
      </p:sp>
      <p:sp>
        <p:nvSpPr>
          <p:cNvPr id="101383" name="Text Box 13"/>
          <p:cNvSpPr txBox="1">
            <a:spLocks noChangeArrowheads="1"/>
          </p:cNvSpPr>
          <p:nvPr/>
        </p:nvSpPr>
        <p:spPr bwMode="auto">
          <a:xfrm>
            <a:off x="5378450" y="4611688"/>
            <a:ext cx="3455988" cy="1865312"/>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lnSpc>
                <a:spcPct val="120000"/>
              </a:lnSpc>
              <a:spcAft>
                <a:spcPct val="30000"/>
              </a:spcAft>
            </a:pPr>
            <a:r>
              <a:rPr lang="en-US" altLang="ja-JP"/>
              <a:t>Detector Voltage act as a Back Gate of the Transistors, and open back channel.</a:t>
            </a:r>
          </a:p>
        </p:txBody>
      </p:sp>
      <p:grpSp>
        <p:nvGrpSpPr>
          <p:cNvPr id="3" name="グループ化 2"/>
          <p:cNvGrpSpPr>
            <a:grpSpLocks/>
          </p:cNvGrpSpPr>
          <p:nvPr/>
        </p:nvGrpSpPr>
        <p:grpSpPr bwMode="auto">
          <a:xfrm>
            <a:off x="4962525" y="404813"/>
            <a:ext cx="3786188" cy="3781425"/>
            <a:chOff x="4962277" y="404664"/>
            <a:chExt cx="3786187" cy="3781425"/>
          </a:xfrm>
        </p:grpSpPr>
        <p:pic>
          <p:nvPicPr>
            <p:cNvPr id="35849" name="図 13" descr="NMOS_NoBP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2277" y="404664"/>
              <a:ext cx="3786187" cy="378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0" name="テキスト ボックス 15"/>
            <p:cNvSpPr txBox="1">
              <a:spLocks noChangeArrowheads="1"/>
            </p:cNvSpPr>
            <p:nvPr/>
          </p:nvSpPr>
          <p:spPr bwMode="auto">
            <a:xfrm>
              <a:off x="6084639" y="1476227"/>
              <a:ext cx="6492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sz="2000">
                  <a:latin typeface="Arial Unicode MS" charset="0"/>
                </a:rPr>
                <a:t>shift</a:t>
              </a:r>
              <a:endParaRPr lang="ja-JP" altLang="en-US" sz="2000">
                <a:latin typeface="Arial Unicode MS" charset="0"/>
              </a:endParaRPr>
            </a:p>
          </p:txBody>
        </p:sp>
        <p:sp>
          <p:nvSpPr>
            <p:cNvPr id="35851" name="テキスト ボックス 16"/>
            <p:cNvSpPr txBox="1">
              <a:spLocks noChangeArrowheads="1"/>
            </p:cNvSpPr>
            <p:nvPr/>
          </p:nvSpPr>
          <p:spPr bwMode="auto">
            <a:xfrm>
              <a:off x="5948114" y="1047602"/>
              <a:ext cx="23161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sz="2000">
                  <a:latin typeface="Arial Unicode MS" charset="0"/>
                </a:rPr>
                <a:t>back channel open</a:t>
              </a:r>
              <a:endParaRPr lang="ja-JP" altLang="en-US" sz="2000">
                <a:latin typeface="Arial Unicode MS" charset="0"/>
              </a:endParaRPr>
            </a:p>
          </p:txBody>
        </p:sp>
        <p:cxnSp>
          <p:nvCxnSpPr>
            <p:cNvPr id="35852" name="直線矢印コネクタ 18"/>
            <p:cNvCxnSpPr>
              <a:cxnSpLocks noChangeShapeType="1"/>
            </p:cNvCxnSpPr>
            <p:nvPr/>
          </p:nvCxnSpPr>
          <p:spPr bwMode="auto">
            <a:xfrm rot="10800000">
              <a:off x="6033839" y="1904852"/>
              <a:ext cx="571500" cy="1587"/>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5853" name="直線矢印コネクタ 19"/>
            <p:cNvCxnSpPr>
              <a:cxnSpLocks noChangeShapeType="1"/>
            </p:cNvCxnSpPr>
            <p:nvPr/>
          </p:nvCxnSpPr>
          <p:spPr bwMode="auto">
            <a:xfrm rot="5400000" flipH="1" flipV="1">
              <a:off x="5460752" y="1404789"/>
              <a:ext cx="1001712" cy="1588"/>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xmlns="">
                  <a:noFill/>
                </a14:hiddenFill>
              </a:ext>
            </a:extLst>
          </p:spPr>
        </p:cxnSp>
      </p:grpSp>
      <p:sp>
        <p:nvSpPr>
          <p:cNvPr id="2" name="スライド番号プレースホルダー 1"/>
          <p:cNvSpPr>
            <a:spLocks noGrp="1"/>
          </p:cNvSpPr>
          <p:nvPr>
            <p:ph type="sldNum" sz="quarter" idx="12"/>
          </p:nvPr>
        </p:nvSpPr>
        <p:spPr/>
        <p:txBody>
          <a:bodyPr/>
          <a:lstStyle/>
          <a:p>
            <a:fld id="{ECAF45DA-F6FB-F746-B51F-E7336F6AA741}" type="slidenum">
              <a:rPr lang="ja-JP" altLang="en-US" smtClean="0">
                <a:solidFill>
                  <a:prstClr val="black">
                    <a:tint val="75000"/>
                  </a:prstClr>
                </a:solidFill>
                <a:latin typeface="Calibri"/>
                <a:ea typeface="ＭＳ Ｐゴシック"/>
              </a:rPr>
              <a:pPr/>
              <a:t>29</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71381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383"/>
                                        </p:tgtEl>
                                        <p:attrNameLst>
                                          <p:attrName>style.visibility</p:attrName>
                                        </p:attrNameLst>
                                      </p:cBhvr>
                                      <p:to>
                                        <p:strVal val="visible"/>
                                      </p:to>
                                    </p:set>
                                    <p:animEffect transition="in" filter="fade">
                                      <p:cBhvr>
                                        <p:cTn id="10" dur="2000"/>
                                        <p:tgtEl>
                                          <p:spTgt spid="101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Vertex detector</a:t>
            </a:r>
            <a:endParaRPr kumimoji="1" lang="ja-JP" altLang="en-US" dirty="0"/>
          </a:p>
        </p:txBody>
      </p:sp>
      <p:pic>
        <p:nvPicPr>
          <p:cNvPr id="8" name="SV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81555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正方形/長方形 50"/>
          <p:cNvSpPr>
            <a:spLocks noChangeArrowheads="1"/>
          </p:cNvSpPr>
          <p:nvPr/>
        </p:nvSpPr>
        <p:spPr bwMode="auto">
          <a:xfrm>
            <a:off x="2124075" y="2108200"/>
            <a:ext cx="1943100" cy="168275"/>
          </a:xfrm>
          <a:prstGeom prst="rect">
            <a:avLst/>
          </a:prstGeom>
          <a:solidFill>
            <a:schemeClr val="bg2"/>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29699" name="正方形/長方形 75"/>
          <p:cNvSpPr>
            <a:spLocks noChangeArrowheads="1"/>
          </p:cNvSpPr>
          <p:nvPr/>
        </p:nvSpPr>
        <p:spPr bwMode="auto">
          <a:xfrm>
            <a:off x="1219200" y="2095500"/>
            <a:ext cx="473075" cy="193675"/>
          </a:xfrm>
          <a:prstGeom prst="rect">
            <a:avLst/>
          </a:prstGeom>
          <a:solidFill>
            <a:schemeClr val="bg2"/>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37891" name="TextBox 19"/>
          <p:cNvSpPr txBox="1">
            <a:spLocks noChangeArrowheads="1"/>
          </p:cNvSpPr>
          <p:nvPr/>
        </p:nvSpPr>
        <p:spPr bwMode="auto">
          <a:xfrm>
            <a:off x="5572125" y="714375"/>
            <a:ext cx="2357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sz="2000">
                <a:solidFill>
                  <a:srgbClr val="FF0000"/>
                </a:solidFill>
                <a:latin typeface="Arial Unicode MS" charset="0"/>
                <a:cs typeface="Arial Unicode MS" charset="0"/>
              </a:rPr>
              <a:t>BPW Implantation</a:t>
            </a:r>
            <a:endParaRPr lang="ja-JP" altLang="en-US" sz="2000">
              <a:solidFill>
                <a:srgbClr val="FF0000"/>
              </a:solidFill>
              <a:latin typeface="Arial Unicode MS" charset="0"/>
              <a:cs typeface="Arial Unicode MS" charset="0"/>
            </a:endParaRPr>
          </a:p>
        </p:txBody>
      </p:sp>
      <p:sp>
        <p:nvSpPr>
          <p:cNvPr id="35" name="テキスト ボックス 34"/>
          <p:cNvSpPr txBox="1">
            <a:spLocks noChangeArrowheads="1"/>
          </p:cNvSpPr>
          <p:nvPr/>
        </p:nvSpPr>
        <p:spPr bwMode="auto">
          <a:xfrm>
            <a:off x="357188" y="4429125"/>
            <a:ext cx="8247062" cy="2232025"/>
          </a:xfrm>
          <a:prstGeom prst="rect">
            <a:avLst/>
          </a:prstGeom>
          <a:gradFill rotWithShape="1">
            <a:gsLst>
              <a:gs pos="0">
                <a:srgbClr val="FFBE86"/>
              </a:gs>
              <a:gs pos="35001">
                <a:srgbClr val="FFD0AA"/>
              </a:gs>
              <a:gs pos="100000">
                <a:srgbClr val="FFEBDB"/>
              </a:gs>
            </a:gsLst>
            <a:lin ang="16200000" scaled="1"/>
          </a:gradFill>
          <a:ln w="9525">
            <a:solidFill>
              <a:srgbClr val="F69240"/>
            </a:solidFill>
            <a:miter lim="800000"/>
            <a:headEnd/>
            <a:tailEnd/>
          </a:ln>
          <a:effectLst>
            <a:outerShdw blurRad="63500" dist="20000" dir="5400000" rotWithShape="0">
              <a:srgbClr val="000000">
                <a:alpha val="37999"/>
              </a:srgbClr>
            </a:outerShdw>
          </a:effectLst>
        </p:spPr>
        <p:txBody>
          <a:bodyPr>
            <a:spAutoFit/>
          </a:bodyPr>
          <a:lstStyle>
            <a:lvl1pPr marL="176213" indent="-176213">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Aft>
                <a:spcPts val="600"/>
              </a:spcAft>
              <a:buFont typeface="Arial" charset="0"/>
              <a:buChar char="•"/>
              <a:defRPr/>
            </a:pPr>
            <a:r>
              <a:rPr lang="en-US" altLang="ja-JP" smtClean="0">
                <a:solidFill>
                  <a:srgbClr val="000000"/>
                </a:solidFill>
                <a:latin typeface="Arial Unicode MS" charset="0"/>
              </a:rPr>
              <a:t>Suppress the </a:t>
            </a:r>
            <a:r>
              <a:rPr lang="en-US" altLang="ja-JP" b="1" smtClean="0">
                <a:solidFill>
                  <a:srgbClr val="FF0000"/>
                </a:solidFill>
                <a:latin typeface="Arial Unicode MS" charset="0"/>
              </a:rPr>
              <a:t>Back Gate Effect</a:t>
            </a:r>
            <a:r>
              <a:rPr lang="en-US" altLang="ja-JP" smtClean="0">
                <a:solidFill>
                  <a:srgbClr val="000000"/>
                </a:solidFill>
                <a:latin typeface="Arial Unicode MS" charset="0"/>
              </a:rPr>
              <a:t>.</a:t>
            </a:r>
          </a:p>
          <a:p>
            <a:pPr eaLnBrk="1" hangingPunct="1">
              <a:spcAft>
                <a:spcPts val="600"/>
              </a:spcAft>
              <a:buFont typeface="Arial" charset="0"/>
              <a:buChar char="•"/>
              <a:defRPr/>
            </a:pPr>
            <a:r>
              <a:rPr lang="en-US" altLang="ja-JP" smtClean="0">
                <a:solidFill>
                  <a:srgbClr val="000000"/>
                </a:solidFill>
                <a:latin typeface="Arial Unicode MS" charset="0"/>
              </a:rPr>
              <a:t>Shrink pixel size without loosing sensitive area.</a:t>
            </a:r>
          </a:p>
          <a:p>
            <a:pPr eaLnBrk="1" hangingPunct="1">
              <a:spcAft>
                <a:spcPts val="600"/>
              </a:spcAft>
              <a:buFont typeface="Arial" charset="0"/>
              <a:buChar char="•"/>
              <a:defRPr/>
            </a:pPr>
            <a:r>
              <a:rPr lang="en-US" altLang="ja-JP" smtClean="0">
                <a:solidFill>
                  <a:srgbClr val="000000"/>
                </a:solidFill>
                <a:latin typeface="Arial Unicode MS" charset="0"/>
              </a:rPr>
              <a:t>Increase break down voltage with low dose region.</a:t>
            </a:r>
          </a:p>
          <a:p>
            <a:pPr eaLnBrk="1" hangingPunct="1">
              <a:spcAft>
                <a:spcPts val="600"/>
              </a:spcAft>
              <a:buFont typeface="Arial" charset="0"/>
              <a:buChar char="•"/>
              <a:defRPr/>
            </a:pPr>
            <a:r>
              <a:rPr lang="en-US" altLang="ja-JP" smtClean="0">
                <a:solidFill>
                  <a:srgbClr val="000000"/>
                </a:solidFill>
                <a:latin typeface="Arial Unicode MS" charset="0"/>
              </a:rPr>
              <a:t>Reduce electric field in the BOX which improve radiation hardness.</a:t>
            </a:r>
            <a:endParaRPr lang="ja-JP" altLang="en-US" smtClean="0">
              <a:solidFill>
                <a:srgbClr val="000000"/>
              </a:solidFill>
              <a:latin typeface="Arial Unicode MS" charset="0"/>
            </a:endParaRPr>
          </a:p>
        </p:txBody>
      </p:sp>
      <p:sp>
        <p:nvSpPr>
          <p:cNvPr id="29702" name="正方形/長方形 37"/>
          <p:cNvSpPr>
            <a:spLocks noChangeArrowheads="1"/>
          </p:cNvSpPr>
          <p:nvPr/>
        </p:nvSpPr>
        <p:spPr bwMode="auto">
          <a:xfrm>
            <a:off x="5143500" y="2159000"/>
            <a:ext cx="3143250" cy="76993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29703" name="正方形/長方形 40"/>
          <p:cNvSpPr>
            <a:spLocks noChangeArrowheads="1"/>
          </p:cNvSpPr>
          <p:nvPr/>
        </p:nvSpPr>
        <p:spPr bwMode="auto">
          <a:xfrm>
            <a:off x="5429250" y="2159000"/>
            <a:ext cx="1071563" cy="80963"/>
          </a:xfrm>
          <a:prstGeom prst="rect">
            <a:avLst/>
          </a:prstGeom>
          <a:solidFill>
            <a:srgbClr val="DFBFD5"/>
          </a:solidFill>
          <a:ln w="9525">
            <a:solidFill>
              <a:srgbClr val="CB94BD"/>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29704" name="正方形/長方形 42"/>
          <p:cNvSpPr>
            <a:spLocks noChangeArrowheads="1"/>
          </p:cNvSpPr>
          <p:nvPr/>
        </p:nvSpPr>
        <p:spPr bwMode="auto">
          <a:xfrm>
            <a:off x="6777038" y="2162175"/>
            <a:ext cx="1438275" cy="77788"/>
          </a:xfrm>
          <a:prstGeom prst="rect">
            <a:avLst/>
          </a:prstGeom>
          <a:solidFill>
            <a:srgbClr val="DFBFD5"/>
          </a:solidFill>
          <a:ln w="9525">
            <a:solidFill>
              <a:srgbClr val="CB94BD"/>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29705" name="正方形/長方形 45"/>
          <p:cNvSpPr>
            <a:spLocks noChangeArrowheads="1"/>
          </p:cNvSpPr>
          <p:nvPr/>
        </p:nvSpPr>
        <p:spPr bwMode="auto">
          <a:xfrm>
            <a:off x="6108700" y="1930400"/>
            <a:ext cx="468313" cy="90488"/>
          </a:xfrm>
          <a:prstGeom prst="rect">
            <a:avLst/>
          </a:prstGeom>
          <a:solidFill>
            <a:srgbClr val="FFFF00"/>
          </a:solidFill>
          <a:ln w="9525">
            <a:solidFill>
              <a:srgbClr val="CB94BD"/>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29706" name="正方形/長方形 46"/>
          <p:cNvSpPr>
            <a:spLocks noChangeArrowheads="1"/>
          </p:cNvSpPr>
          <p:nvPr/>
        </p:nvSpPr>
        <p:spPr bwMode="auto">
          <a:xfrm>
            <a:off x="5346700" y="1949450"/>
            <a:ext cx="381000" cy="76200"/>
          </a:xfrm>
          <a:prstGeom prst="rect">
            <a:avLst/>
          </a:prstGeom>
          <a:solidFill>
            <a:srgbClr val="FFFF00"/>
          </a:solidFill>
          <a:ln w="9525">
            <a:solidFill>
              <a:srgbClr val="CB94BD"/>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29707" name="正方形/長方形 51"/>
          <p:cNvSpPr>
            <a:spLocks noChangeArrowheads="1"/>
          </p:cNvSpPr>
          <p:nvPr/>
        </p:nvSpPr>
        <p:spPr bwMode="auto">
          <a:xfrm>
            <a:off x="6745288" y="1954213"/>
            <a:ext cx="1184275" cy="68262"/>
          </a:xfrm>
          <a:prstGeom prst="rect">
            <a:avLst/>
          </a:prstGeom>
          <a:solidFill>
            <a:srgbClr val="FFFF00"/>
          </a:solidFill>
          <a:ln w="9525">
            <a:solidFill>
              <a:srgbClr val="CB94BD"/>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29708" name="正方形/長方形 52"/>
          <p:cNvSpPr>
            <a:spLocks noChangeArrowheads="1"/>
          </p:cNvSpPr>
          <p:nvPr/>
        </p:nvSpPr>
        <p:spPr bwMode="auto">
          <a:xfrm>
            <a:off x="5143500" y="2025650"/>
            <a:ext cx="3143250" cy="142875"/>
          </a:xfrm>
          <a:prstGeom prst="rect">
            <a:avLst/>
          </a:prstGeom>
          <a:solidFill>
            <a:schemeClr val="bg2"/>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29709" name="正方形/長方形 57"/>
          <p:cNvSpPr>
            <a:spLocks noChangeArrowheads="1"/>
          </p:cNvSpPr>
          <p:nvPr/>
        </p:nvSpPr>
        <p:spPr bwMode="auto">
          <a:xfrm>
            <a:off x="5888038" y="1847850"/>
            <a:ext cx="76200" cy="304800"/>
          </a:xfrm>
          <a:prstGeom prst="rect">
            <a:avLst/>
          </a:prstGeom>
          <a:solidFill>
            <a:srgbClr val="403152"/>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37901" name="TextBox 41"/>
          <p:cNvSpPr txBox="1">
            <a:spLocks noChangeArrowheads="1"/>
          </p:cNvSpPr>
          <p:nvPr/>
        </p:nvSpPr>
        <p:spPr bwMode="auto">
          <a:xfrm>
            <a:off x="6323013" y="3000375"/>
            <a:ext cx="704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a:solidFill>
                  <a:srgbClr val="FF0000"/>
                </a:solidFill>
                <a:latin typeface="Calibri" charset="0"/>
              </a:rPr>
              <a:t>BPW</a:t>
            </a:r>
            <a:endParaRPr lang="ja-JP" altLang="en-US">
              <a:solidFill>
                <a:srgbClr val="FF0000"/>
              </a:solidFill>
              <a:latin typeface="Calibri" charset="0"/>
            </a:endParaRPr>
          </a:p>
        </p:txBody>
      </p:sp>
      <p:cxnSp>
        <p:nvCxnSpPr>
          <p:cNvPr id="29711" name="直線矢印コネクタ 59"/>
          <p:cNvCxnSpPr>
            <a:cxnSpLocks noChangeShapeType="1"/>
          </p:cNvCxnSpPr>
          <p:nvPr/>
        </p:nvCxnSpPr>
        <p:spPr bwMode="auto">
          <a:xfrm rot="16200000" flipV="1">
            <a:off x="5984876" y="2484437"/>
            <a:ext cx="779462" cy="252413"/>
          </a:xfrm>
          <a:prstGeom prst="straightConnector1">
            <a:avLst/>
          </a:prstGeom>
          <a:noFill/>
          <a:ln w="25400">
            <a:solidFill>
              <a:schemeClr val="accent2"/>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12" name="直線矢印コネクタ 60"/>
          <p:cNvCxnSpPr>
            <a:cxnSpLocks noChangeShapeType="1"/>
          </p:cNvCxnSpPr>
          <p:nvPr/>
        </p:nvCxnSpPr>
        <p:spPr bwMode="auto">
          <a:xfrm rot="5400000" flipH="1" flipV="1">
            <a:off x="6465094" y="2561432"/>
            <a:ext cx="857250" cy="214312"/>
          </a:xfrm>
          <a:prstGeom prst="straightConnector1">
            <a:avLst/>
          </a:prstGeom>
          <a:noFill/>
          <a:ln w="25400">
            <a:solidFill>
              <a:schemeClr val="accent2"/>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13" name="直線矢印コネクタ 62"/>
          <p:cNvCxnSpPr>
            <a:cxnSpLocks noChangeShapeType="1"/>
          </p:cNvCxnSpPr>
          <p:nvPr/>
        </p:nvCxnSpPr>
        <p:spPr bwMode="auto">
          <a:xfrm rot="5400000">
            <a:off x="5218907" y="1434306"/>
            <a:ext cx="533400" cy="1587"/>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14" name="直線矢印コネクタ 63"/>
          <p:cNvCxnSpPr>
            <a:cxnSpLocks noChangeShapeType="1"/>
          </p:cNvCxnSpPr>
          <p:nvPr/>
        </p:nvCxnSpPr>
        <p:spPr bwMode="auto">
          <a:xfrm rot="5400000">
            <a:off x="5447507" y="1434306"/>
            <a:ext cx="533400" cy="1587"/>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15" name="直線矢印コネクタ 64"/>
          <p:cNvCxnSpPr>
            <a:cxnSpLocks noChangeShapeType="1"/>
          </p:cNvCxnSpPr>
          <p:nvPr/>
        </p:nvCxnSpPr>
        <p:spPr bwMode="auto">
          <a:xfrm rot="5400000">
            <a:off x="5676107" y="1434306"/>
            <a:ext cx="533400" cy="1587"/>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16" name="直線矢印コネクタ 65"/>
          <p:cNvCxnSpPr>
            <a:cxnSpLocks noChangeShapeType="1"/>
          </p:cNvCxnSpPr>
          <p:nvPr/>
        </p:nvCxnSpPr>
        <p:spPr bwMode="auto">
          <a:xfrm rot="5400000">
            <a:off x="5904707" y="1434306"/>
            <a:ext cx="533400" cy="1587"/>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17" name="直線矢印コネクタ 66"/>
          <p:cNvCxnSpPr>
            <a:cxnSpLocks noChangeShapeType="1"/>
          </p:cNvCxnSpPr>
          <p:nvPr/>
        </p:nvCxnSpPr>
        <p:spPr bwMode="auto">
          <a:xfrm rot="5400000">
            <a:off x="6133307" y="1434306"/>
            <a:ext cx="533400" cy="1587"/>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18" name="直線矢印コネクタ 67"/>
          <p:cNvCxnSpPr>
            <a:cxnSpLocks noChangeShapeType="1"/>
          </p:cNvCxnSpPr>
          <p:nvPr/>
        </p:nvCxnSpPr>
        <p:spPr bwMode="auto">
          <a:xfrm rot="5400000">
            <a:off x="6668294" y="1434306"/>
            <a:ext cx="533400" cy="1588"/>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19" name="直線矢印コネクタ 68"/>
          <p:cNvCxnSpPr>
            <a:cxnSpLocks noChangeShapeType="1"/>
          </p:cNvCxnSpPr>
          <p:nvPr/>
        </p:nvCxnSpPr>
        <p:spPr bwMode="auto">
          <a:xfrm rot="5400000">
            <a:off x="6896894" y="1434306"/>
            <a:ext cx="533400" cy="1588"/>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20" name="直線矢印コネクタ 69"/>
          <p:cNvCxnSpPr>
            <a:cxnSpLocks noChangeShapeType="1"/>
          </p:cNvCxnSpPr>
          <p:nvPr/>
        </p:nvCxnSpPr>
        <p:spPr bwMode="auto">
          <a:xfrm rot="5400000">
            <a:off x="7125494" y="1434306"/>
            <a:ext cx="533400" cy="1588"/>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21" name="直線矢印コネクタ 70"/>
          <p:cNvCxnSpPr>
            <a:cxnSpLocks noChangeShapeType="1"/>
          </p:cNvCxnSpPr>
          <p:nvPr/>
        </p:nvCxnSpPr>
        <p:spPr bwMode="auto">
          <a:xfrm rot="5400000">
            <a:off x="7354094" y="1434306"/>
            <a:ext cx="533400" cy="1588"/>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22" name="直線矢印コネクタ 71"/>
          <p:cNvCxnSpPr>
            <a:cxnSpLocks noChangeShapeType="1"/>
          </p:cNvCxnSpPr>
          <p:nvPr/>
        </p:nvCxnSpPr>
        <p:spPr bwMode="auto">
          <a:xfrm rot="5400000">
            <a:off x="7582694" y="1434306"/>
            <a:ext cx="533400" cy="1588"/>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9723" name="正方形/長方形 72"/>
          <p:cNvSpPr>
            <a:spLocks noChangeArrowheads="1"/>
          </p:cNvSpPr>
          <p:nvPr/>
        </p:nvSpPr>
        <p:spPr bwMode="auto">
          <a:xfrm>
            <a:off x="1219200" y="2235200"/>
            <a:ext cx="2865438" cy="69373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29724" name="正方形/長方形 73"/>
          <p:cNvSpPr>
            <a:spLocks noChangeArrowheads="1"/>
          </p:cNvSpPr>
          <p:nvPr/>
        </p:nvSpPr>
        <p:spPr bwMode="auto">
          <a:xfrm>
            <a:off x="1308100" y="2006600"/>
            <a:ext cx="381000" cy="76200"/>
          </a:xfrm>
          <a:prstGeom prst="rect">
            <a:avLst/>
          </a:prstGeom>
          <a:solidFill>
            <a:srgbClr val="FFFF00"/>
          </a:solidFill>
          <a:ln w="9525">
            <a:solidFill>
              <a:srgbClr val="CB94BD"/>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29725" name="正方形/長方形 74"/>
          <p:cNvSpPr>
            <a:spLocks noChangeArrowheads="1"/>
          </p:cNvSpPr>
          <p:nvPr/>
        </p:nvSpPr>
        <p:spPr bwMode="auto">
          <a:xfrm>
            <a:off x="2090738" y="2006600"/>
            <a:ext cx="1936750" cy="92075"/>
          </a:xfrm>
          <a:prstGeom prst="rect">
            <a:avLst/>
          </a:prstGeom>
          <a:solidFill>
            <a:srgbClr val="FFFF00"/>
          </a:solidFill>
          <a:ln w="9525">
            <a:solidFill>
              <a:srgbClr val="CB94BD"/>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77" name="弦 4"/>
          <p:cNvSpPr>
            <a:spLocks noChangeArrowheads="1"/>
          </p:cNvSpPr>
          <p:nvPr/>
        </p:nvSpPr>
        <p:spPr bwMode="auto">
          <a:xfrm rot="-4399060">
            <a:off x="1776412" y="2135188"/>
            <a:ext cx="257175" cy="304800"/>
          </a:xfrm>
          <a:custGeom>
            <a:avLst/>
            <a:gdLst>
              <a:gd name="T0" fmla="*/ 62320303 w 203200"/>
              <a:gd name="T1" fmla="*/ 2147483646 h 198437"/>
              <a:gd name="T2" fmla="*/ 36687745 w 203200"/>
              <a:gd name="T3" fmla="*/ 0 h 198437"/>
              <a:gd name="T4" fmla="*/ 49503988 w 203200"/>
              <a:gd name="T5" fmla="*/ 2147483646 h 198437"/>
              <a:gd name="T6" fmla="*/ 0 60000 65536"/>
              <a:gd name="T7" fmla="*/ 0 60000 65536"/>
              <a:gd name="T8" fmla="*/ 0 60000 65536"/>
              <a:gd name="T9" fmla="*/ 29758 w 203200"/>
              <a:gd name="T10" fmla="*/ 29060 h 198437"/>
              <a:gd name="T11" fmla="*/ 173442 w 203200"/>
              <a:gd name="T12" fmla="*/ 169377 h 198437"/>
            </a:gdLst>
            <a:ahLst/>
            <a:cxnLst>
              <a:cxn ang="T6">
                <a:pos x="T0" y="T1"/>
              </a:cxn>
              <a:cxn ang="T7">
                <a:pos x="T2" y="T3"/>
              </a:cxn>
              <a:cxn ang="T8">
                <a:pos x="T4" y="T5"/>
              </a:cxn>
            </a:cxnLst>
            <a:rect l="T9" t="T10" r="T11" b="T12"/>
            <a:pathLst>
              <a:path w="203200" h="198437">
                <a:moveTo>
                  <a:pt x="172585" y="170204"/>
                </a:moveTo>
                <a:lnTo>
                  <a:pt x="172585" y="170204"/>
                </a:lnTo>
                <a:cubicBezTo>
                  <a:pt x="153605" y="188304"/>
                  <a:pt x="128128" y="198437"/>
                  <a:pt x="101600" y="198437"/>
                </a:cubicBezTo>
                <a:cubicBezTo>
                  <a:pt x="45487" y="198438"/>
                  <a:pt x="0" y="154016"/>
                  <a:pt x="0" y="99219"/>
                </a:cubicBezTo>
                <a:cubicBezTo>
                  <a:pt x="0" y="44421"/>
                  <a:pt x="45487" y="-1"/>
                  <a:pt x="101600" y="-1"/>
                </a:cubicBezTo>
                <a:lnTo>
                  <a:pt x="172585" y="170204"/>
                </a:lnTo>
                <a:close/>
              </a:path>
            </a:pathLst>
          </a:custGeom>
          <a:solidFill>
            <a:srgbClr val="CB50A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eaVert" anchor="ctr"/>
          <a:lstStyle/>
          <a:p>
            <a:pPr>
              <a:defRPr/>
            </a:pPr>
            <a:endParaRPr lang="ja-JP" altLang="en-US"/>
          </a:p>
        </p:txBody>
      </p:sp>
      <p:sp>
        <p:nvSpPr>
          <p:cNvPr id="37918" name="TextBox 41"/>
          <p:cNvSpPr txBox="1">
            <a:spLocks noChangeArrowheads="1"/>
          </p:cNvSpPr>
          <p:nvPr/>
        </p:nvSpPr>
        <p:spPr bwMode="auto">
          <a:xfrm>
            <a:off x="603250" y="2844800"/>
            <a:ext cx="4699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a:latin typeface="Calibri" charset="0"/>
              </a:rPr>
              <a:t>P+</a:t>
            </a:r>
            <a:endParaRPr lang="ja-JP" altLang="en-US">
              <a:latin typeface="Calibri" charset="0"/>
            </a:endParaRPr>
          </a:p>
        </p:txBody>
      </p:sp>
      <p:cxnSp>
        <p:nvCxnSpPr>
          <p:cNvPr id="29728" name="直線矢印コネクタ 78"/>
          <p:cNvCxnSpPr>
            <a:cxnSpLocks noChangeShapeType="1"/>
          </p:cNvCxnSpPr>
          <p:nvPr/>
        </p:nvCxnSpPr>
        <p:spPr bwMode="auto">
          <a:xfrm flipV="1">
            <a:off x="838200" y="2311400"/>
            <a:ext cx="1066800" cy="5334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9729" name="正方形/長方形 79"/>
          <p:cNvSpPr>
            <a:spLocks noChangeArrowheads="1"/>
          </p:cNvSpPr>
          <p:nvPr/>
        </p:nvSpPr>
        <p:spPr bwMode="auto">
          <a:xfrm>
            <a:off x="1849438" y="1924050"/>
            <a:ext cx="76200" cy="304800"/>
          </a:xfrm>
          <a:prstGeom prst="rect">
            <a:avLst/>
          </a:prstGeom>
          <a:solidFill>
            <a:srgbClr val="403152"/>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37921" name="テキスト ボックス 48"/>
          <p:cNvSpPr txBox="1">
            <a:spLocks noChangeArrowheads="1"/>
          </p:cNvSpPr>
          <p:nvPr/>
        </p:nvSpPr>
        <p:spPr bwMode="auto">
          <a:xfrm>
            <a:off x="4006850" y="1320800"/>
            <a:ext cx="844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a:latin typeface="Calibri" charset="0"/>
              </a:rPr>
              <a:t>SOI Si</a:t>
            </a:r>
            <a:endParaRPr lang="ja-JP" altLang="en-US">
              <a:latin typeface="Calibri" charset="0"/>
            </a:endParaRPr>
          </a:p>
        </p:txBody>
      </p:sp>
      <p:sp>
        <p:nvSpPr>
          <p:cNvPr id="37922" name="テキスト ボックス 49"/>
          <p:cNvSpPr txBox="1">
            <a:spLocks noChangeArrowheads="1"/>
          </p:cNvSpPr>
          <p:nvPr/>
        </p:nvSpPr>
        <p:spPr bwMode="auto">
          <a:xfrm>
            <a:off x="280988" y="1320800"/>
            <a:ext cx="919162"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sz="2000">
                <a:latin typeface="Calibri" charset="0"/>
              </a:rPr>
              <a:t>Buried</a:t>
            </a:r>
          </a:p>
          <a:p>
            <a:pPr eaLnBrk="1" hangingPunct="1"/>
            <a:r>
              <a:rPr lang="en-US" altLang="ja-JP" sz="2000">
                <a:latin typeface="Calibri" charset="0"/>
              </a:rPr>
              <a:t>Oxide</a:t>
            </a:r>
          </a:p>
          <a:p>
            <a:pPr eaLnBrk="1" hangingPunct="1"/>
            <a:r>
              <a:rPr lang="en-US" altLang="ja-JP" sz="2000">
                <a:latin typeface="Calibri" charset="0"/>
              </a:rPr>
              <a:t>(BOX)</a:t>
            </a:r>
            <a:endParaRPr lang="ja-JP" altLang="en-US" sz="2000">
              <a:latin typeface="Calibri" charset="0"/>
            </a:endParaRPr>
          </a:p>
        </p:txBody>
      </p:sp>
      <p:cxnSp>
        <p:nvCxnSpPr>
          <p:cNvPr id="29732" name="直線矢印コネクタ 82"/>
          <p:cNvCxnSpPr>
            <a:cxnSpLocks noChangeShapeType="1"/>
          </p:cNvCxnSpPr>
          <p:nvPr/>
        </p:nvCxnSpPr>
        <p:spPr bwMode="auto">
          <a:xfrm>
            <a:off x="838200" y="2006600"/>
            <a:ext cx="609600" cy="1524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33" name="直線矢印コネクタ 84"/>
          <p:cNvCxnSpPr>
            <a:cxnSpLocks noChangeShapeType="1"/>
          </p:cNvCxnSpPr>
          <p:nvPr/>
        </p:nvCxnSpPr>
        <p:spPr bwMode="auto">
          <a:xfrm rot="10800000" flipV="1">
            <a:off x="3919538" y="1744663"/>
            <a:ext cx="546100" cy="3048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34" name="直線矢印コネクタ 85"/>
          <p:cNvCxnSpPr>
            <a:cxnSpLocks noChangeShapeType="1"/>
          </p:cNvCxnSpPr>
          <p:nvPr/>
        </p:nvCxnSpPr>
        <p:spPr bwMode="auto">
          <a:xfrm rot="5400000">
            <a:off x="1520032" y="1510506"/>
            <a:ext cx="533400" cy="1587"/>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35" name="直線矢印コネクタ 86"/>
          <p:cNvCxnSpPr>
            <a:cxnSpLocks noChangeShapeType="1"/>
          </p:cNvCxnSpPr>
          <p:nvPr/>
        </p:nvCxnSpPr>
        <p:spPr bwMode="auto">
          <a:xfrm rot="5400000">
            <a:off x="1637507" y="1510506"/>
            <a:ext cx="533400" cy="1587"/>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9736" name="直線矢印コネクタ 87"/>
          <p:cNvCxnSpPr>
            <a:cxnSpLocks noChangeShapeType="1"/>
          </p:cNvCxnSpPr>
          <p:nvPr/>
        </p:nvCxnSpPr>
        <p:spPr bwMode="auto">
          <a:xfrm rot="5400000">
            <a:off x="1756569" y="1510506"/>
            <a:ext cx="533400" cy="1588"/>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89" name="弦 4"/>
          <p:cNvSpPr>
            <a:spLocks noChangeArrowheads="1"/>
          </p:cNvSpPr>
          <p:nvPr/>
        </p:nvSpPr>
        <p:spPr bwMode="auto">
          <a:xfrm rot="-4399060">
            <a:off x="5784850" y="2068513"/>
            <a:ext cx="257175" cy="304800"/>
          </a:xfrm>
          <a:custGeom>
            <a:avLst/>
            <a:gdLst>
              <a:gd name="T0" fmla="*/ 62320303 w 203200"/>
              <a:gd name="T1" fmla="*/ 2147483646 h 198437"/>
              <a:gd name="T2" fmla="*/ 36687745 w 203200"/>
              <a:gd name="T3" fmla="*/ 0 h 198437"/>
              <a:gd name="T4" fmla="*/ 49503988 w 203200"/>
              <a:gd name="T5" fmla="*/ 2147483646 h 198437"/>
              <a:gd name="T6" fmla="*/ 0 60000 65536"/>
              <a:gd name="T7" fmla="*/ 0 60000 65536"/>
              <a:gd name="T8" fmla="*/ 0 60000 65536"/>
              <a:gd name="T9" fmla="*/ 29758 w 203200"/>
              <a:gd name="T10" fmla="*/ 29060 h 198437"/>
              <a:gd name="T11" fmla="*/ 173442 w 203200"/>
              <a:gd name="T12" fmla="*/ 169377 h 198437"/>
            </a:gdLst>
            <a:ahLst/>
            <a:cxnLst>
              <a:cxn ang="T6">
                <a:pos x="T0" y="T1"/>
              </a:cxn>
              <a:cxn ang="T7">
                <a:pos x="T2" y="T3"/>
              </a:cxn>
              <a:cxn ang="T8">
                <a:pos x="T4" y="T5"/>
              </a:cxn>
            </a:cxnLst>
            <a:rect l="T9" t="T10" r="T11" b="T12"/>
            <a:pathLst>
              <a:path w="203200" h="198437">
                <a:moveTo>
                  <a:pt x="172585" y="170204"/>
                </a:moveTo>
                <a:lnTo>
                  <a:pt x="172585" y="170204"/>
                </a:lnTo>
                <a:cubicBezTo>
                  <a:pt x="153605" y="188304"/>
                  <a:pt x="128128" y="198437"/>
                  <a:pt x="101600" y="198437"/>
                </a:cubicBezTo>
                <a:cubicBezTo>
                  <a:pt x="45487" y="198438"/>
                  <a:pt x="0" y="154016"/>
                  <a:pt x="0" y="99219"/>
                </a:cubicBezTo>
                <a:cubicBezTo>
                  <a:pt x="0" y="44421"/>
                  <a:pt x="45487" y="-1"/>
                  <a:pt x="101600" y="-1"/>
                </a:cubicBezTo>
                <a:lnTo>
                  <a:pt x="172585" y="170204"/>
                </a:lnTo>
                <a:close/>
              </a:path>
            </a:pathLst>
          </a:custGeom>
          <a:solidFill>
            <a:srgbClr val="CB50A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eaVert" anchor="ctr"/>
          <a:lstStyle/>
          <a:p>
            <a:pPr>
              <a:defRPr/>
            </a:pPr>
            <a:endParaRPr lang="ja-JP" altLang="en-US"/>
          </a:p>
        </p:txBody>
      </p:sp>
      <p:sp>
        <p:nvSpPr>
          <p:cNvPr id="29738" name="テキスト ボックス 89"/>
          <p:cNvSpPr txBox="1">
            <a:spLocks noChangeArrowheads="1"/>
          </p:cNvSpPr>
          <p:nvPr/>
        </p:nvSpPr>
        <p:spPr bwMode="auto">
          <a:xfrm>
            <a:off x="1357313" y="3430588"/>
            <a:ext cx="2757487" cy="784225"/>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blurRad="63500" dist="20000" dir="5400000" rotWithShape="0">
              <a:srgbClr val="000000">
                <a:alpha val="37999"/>
              </a:srgbClr>
            </a:outerShdw>
          </a:effectLst>
        </p:spPr>
        <p:txBody>
          <a:bodyPr>
            <a:spAutoFit/>
          </a:bodyPr>
          <a:lstStyle>
            <a:lvl1pPr indent="176213">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Aft>
                <a:spcPts val="600"/>
              </a:spcAft>
              <a:buFont typeface="Arial" charset="0"/>
              <a:buChar char="•"/>
              <a:defRPr/>
            </a:pPr>
            <a:r>
              <a:rPr lang="en-US" altLang="ja-JP" sz="2000" smtClean="0">
                <a:solidFill>
                  <a:srgbClr val="000000"/>
                </a:solidFill>
                <a:latin typeface="Arial Unicode MS" charset="0"/>
                <a:ea typeface="ＭＳ ゴシック" charset="0"/>
                <a:cs typeface="ＭＳ ゴシック" charset="0"/>
              </a:rPr>
              <a:t>Cut Top Si and BOX</a:t>
            </a:r>
          </a:p>
          <a:p>
            <a:pPr eaLnBrk="1" hangingPunct="1">
              <a:spcAft>
                <a:spcPts val="600"/>
              </a:spcAft>
              <a:buFont typeface="Arial" charset="0"/>
              <a:buChar char="•"/>
              <a:defRPr/>
            </a:pPr>
            <a:r>
              <a:rPr lang="en-US" altLang="ja-JP" sz="2000" smtClean="0">
                <a:solidFill>
                  <a:srgbClr val="000000"/>
                </a:solidFill>
                <a:latin typeface="Arial Unicode MS" charset="0"/>
                <a:ea typeface="ＭＳ ゴシック" charset="0"/>
                <a:cs typeface="ＭＳ ゴシック" charset="0"/>
              </a:rPr>
              <a:t>High Dose</a:t>
            </a:r>
            <a:endParaRPr lang="ja-JP" altLang="en-US" sz="2000" smtClean="0">
              <a:solidFill>
                <a:srgbClr val="000000"/>
              </a:solidFill>
              <a:latin typeface="Arial Unicode MS" charset="0"/>
              <a:ea typeface="ＭＳ ゴシック" charset="0"/>
              <a:cs typeface="ＭＳ ゴシック" charset="0"/>
            </a:endParaRPr>
          </a:p>
        </p:txBody>
      </p:sp>
      <p:sp>
        <p:nvSpPr>
          <p:cNvPr id="29739" name="テキスト ボックス 90"/>
          <p:cNvSpPr txBox="1">
            <a:spLocks noChangeArrowheads="1"/>
          </p:cNvSpPr>
          <p:nvPr/>
        </p:nvSpPr>
        <p:spPr bwMode="auto">
          <a:xfrm>
            <a:off x="5181600" y="3430588"/>
            <a:ext cx="3276600" cy="784225"/>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blurRad="63500" dist="20000" dir="5400000" rotWithShape="0">
              <a:srgbClr val="000000">
                <a:alpha val="37999"/>
              </a:srgbClr>
            </a:outerShdw>
          </a:effectLst>
        </p:spPr>
        <p:txBody>
          <a:bodyPr>
            <a:spAutoFit/>
          </a:bodyPr>
          <a:lstStyle>
            <a:lvl1pPr indent="176213">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Aft>
                <a:spcPts val="600"/>
              </a:spcAft>
              <a:buFont typeface="Arial" charset="0"/>
              <a:buChar char="•"/>
              <a:defRPr/>
            </a:pPr>
            <a:r>
              <a:rPr lang="en-US" altLang="ja-JP" sz="2000" smtClean="0">
                <a:solidFill>
                  <a:srgbClr val="000000"/>
                </a:solidFill>
                <a:latin typeface="Arial Unicode MS" charset="0"/>
                <a:ea typeface="ＭＳ ゴシック" charset="0"/>
                <a:cs typeface="ＭＳ ゴシック" charset="0"/>
              </a:rPr>
              <a:t>Keep Top Si not affected</a:t>
            </a:r>
          </a:p>
          <a:p>
            <a:pPr eaLnBrk="1" hangingPunct="1">
              <a:spcAft>
                <a:spcPts val="600"/>
              </a:spcAft>
              <a:buFont typeface="Arial" charset="0"/>
              <a:buChar char="•"/>
              <a:defRPr/>
            </a:pPr>
            <a:r>
              <a:rPr lang="en-US" altLang="ja-JP" sz="2000" smtClean="0">
                <a:solidFill>
                  <a:srgbClr val="000000"/>
                </a:solidFill>
                <a:latin typeface="Arial Unicode MS" charset="0"/>
                <a:ea typeface="ＭＳ ゴシック" charset="0"/>
                <a:cs typeface="ＭＳ ゴシック" charset="0"/>
              </a:rPr>
              <a:t>Low Dose</a:t>
            </a:r>
            <a:endParaRPr lang="ja-JP" altLang="en-US" sz="2000" smtClean="0">
              <a:solidFill>
                <a:srgbClr val="000000"/>
              </a:solidFill>
              <a:latin typeface="Arial Unicode MS" charset="0"/>
              <a:ea typeface="ＭＳ ゴシック" charset="0"/>
              <a:cs typeface="ＭＳ ゴシック" charset="0"/>
            </a:endParaRPr>
          </a:p>
        </p:txBody>
      </p:sp>
      <p:sp>
        <p:nvSpPr>
          <p:cNvPr id="29740" name="正方形/長方形 91"/>
          <p:cNvSpPr>
            <a:spLocks noChangeArrowheads="1"/>
          </p:cNvSpPr>
          <p:nvPr/>
        </p:nvSpPr>
        <p:spPr bwMode="auto">
          <a:xfrm>
            <a:off x="8021638" y="1854200"/>
            <a:ext cx="76200" cy="304800"/>
          </a:xfrm>
          <a:prstGeom prst="rect">
            <a:avLst/>
          </a:prstGeom>
          <a:solidFill>
            <a:srgbClr val="403152"/>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eaLnBrk="1" hangingPunct="1">
              <a:defRPr/>
            </a:pPr>
            <a:endParaRPr lang="ja-JP" altLang="en-US">
              <a:solidFill>
                <a:srgbClr val="FFFFFF"/>
              </a:solidFill>
              <a:latin typeface="Arial Unicode MS" charset="0"/>
              <a:ea typeface="ＭＳ ゴシック" charset="0"/>
              <a:cs typeface="ＭＳ ゴシック" charset="0"/>
            </a:endParaRPr>
          </a:p>
        </p:txBody>
      </p:sp>
      <p:sp>
        <p:nvSpPr>
          <p:cNvPr id="37932" name="TextBox 19"/>
          <p:cNvSpPr txBox="1">
            <a:spLocks noChangeArrowheads="1"/>
          </p:cNvSpPr>
          <p:nvPr/>
        </p:nvSpPr>
        <p:spPr bwMode="auto">
          <a:xfrm>
            <a:off x="1071563" y="785813"/>
            <a:ext cx="28432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sz="2000">
                <a:solidFill>
                  <a:srgbClr val="0000FF"/>
                </a:solidFill>
                <a:latin typeface="Arial Unicode MS" charset="0"/>
                <a:cs typeface="Arial Unicode MS" charset="0"/>
              </a:rPr>
              <a:t>Substrate Implantation</a:t>
            </a:r>
            <a:endParaRPr lang="ja-JP" altLang="en-US" sz="2000">
              <a:solidFill>
                <a:srgbClr val="0000FF"/>
              </a:solidFill>
              <a:latin typeface="Arial Unicode MS" charset="0"/>
              <a:cs typeface="Arial Unicode MS" charset="0"/>
            </a:endParaRPr>
          </a:p>
        </p:txBody>
      </p:sp>
      <p:sp>
        <p:nvSpPr>
          <p:cNvPr id="45" name="弦 4"/>
          <p:cNvSpPr>
            <a:spLocks noChangeArrowheads="1"/>
          </p:cNvSpPr>
          <p:nvPr/>
        </p:nvSpPr>
        <p:spPr bwMode="auto">
          <a:xfrm rot="-4399060">
            <a:off x="8005762" y="2128838"/>
            <a:ext cx="123825" cy="120650"/>
          </a:xfrm>
          <a:custGeom>
            <a:avLst/>
            <a:gdLst>
              <a:gd name="T0" fmla="*/ 3 w 203200"/>
              <a:gd name="T1" fmla="*/ 4 h 198437"/>
              <a:gd name="T2" fmla="*/ 2 w 203200"/>
              <a:gd name="T3" fmla="*/ 0 h 198437"/>
              <a:gd name="T4" fmla="*/ 2 w 203200"/>
              <a:gd name="T5" fmla="*/ 2 h 198437"/>
              <a:gd name="T6" fmla="*/ 0 60000 65536"/>
              <a:gd name="T7" fmla="*/ 0 60000 65536"/>
              <a:gd name="T8" fmla="*/ 0 60000 65536"/>
              <a:gd name="T9" fmla="*/ 29758 w 203200"/>
              <a:gd name="T10" fmla="*/ 29061 h 198437"/>
              <a:gd name="T11" fmla="*/ 173442 w 203200"/>
              <a:gd name="T12" fmla="*/ 169376 h 198437"/>
            </a:gdLst>
            <a:ahLst/>
            <a:cxnLst>
              <a:cxn ang="T6">
                <a:pos x="T0" y="T1"/>
              </a:cxn>
              <a:cxn ang="T7">
                <a:pos x="T2" y="T3"/>
              </a:cxn>
              <a:cxn ang="T8">
                <a:pos x="T4" y="T5"/>
              </a:cxn>
            </a:cxnLst>
            <a:rect l="T9" t="T10" r="T11" b="T12"/>
            <a:pathLst>
              <a:path w="203200" h="198437">
                <a:moveTo>
                  <a:pt x="172585" y="170204"/>
                </a:moveTo>
                <a:lnTo>
                  <a:pt x="172585" y="170204"/>
                </a:lnTo>
                <a:cubicBezTo>
                  <a:pt x="153605" y="188304"/>
                  <a:pt x="128128" y="198437"/>
                  <a:pt x="101600" y="198437"/>
                </a:cubicBezTo>
                <a:cubicBezTo>
                  <a:pt x="45487" y="198438"/>
                  <a:pt x="0" y="154016"/>
                  <a:pt x="0" y="99219"/>
                </a:cubicBezTo>
                <a:cubicBezTo>
                  <a:pt x="0" y="44421"/>
                  <a:pt x="45487" y="-1"/>
                  <a:pt x="101600" y="-1"/>
                </a:cubicBezTo>
                <a:lnTo>
                  <a:pt x="172585" y="170204"/>
                </a:lnTo>
                <a:close/>
              </a:path>
            </a:pathLst>
          </a:custGeom>
          <a:solidFill>
            <a:srgbClr val="CB50A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eaVert" anchor="ctr"/>
          <a:lstStyle/>
          <a:p>
            <a:pPr>
              <a:defRPr/>
            </a:pPr>
            <a:endParaRPr lang="ja-JP" altLang="en-US"/>
          </a:p>
        </p:txBody>
      </p:sp>
      <p:cxnSp>
        <p:nvCxnSpPr>
          <p:cNvPr id="29743" name="直線矢印コネクタ 48"/>
          <p:cNvCxnSpPr>
            <a:cxnSpLocks noChangeShapeType="1"/>
          </p:cNvCxnSpPr>
          <p:nvPr/>
        </p:nvCxnSpPr>
        <p:spPr bwMode="auto">
          <a:xfrm rot="5400000">
            <a:off x="7806532" y="1434306"/>
            <a:ext cx="533400" cy="1587"/>
          </a:xfrm>
          <a:prstGeom prst="straightConnector1">
            <a:avLst/>
          </a:prstGeom>
          <a:noFill/>
          <a:ln w="127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7935" name="TextBox 41"/>
          <p:cNvSpPr txBox="1">
            <a:spLocks noChangeArrowheads="1"/>
          </p:cNvSpPr>
          <p:nvPr/>
        </p:nvSpPr>
        <p:spPr bwMode="auto">
          <a:xfrm>
            <a:off x="5256213" y="2239963"/>
            <a:ext cx="679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a:latin typeface="Calibri" charset="0"/>
              </a:rPr>
              <a:t>Pixel</a:t>
            </a:r>
            <a:endParaRPr lang="ja-JP" altLang="en-US">
              <a:latin typeface="Calibri" charset="0"/>
            </a:endParaRPr>
          </a:p>
        </p:txBody>
      </p:sp>
      <p:sp>
        <p:nvSpPr>
          <p:cNvPr id="37936" name="TextBox 41"/>
          <p:cNvSpPr txBox="1">
            <a:spLocks noChangeArrowheads="1"/>
          </p:cNvSpPr>
          <p:nvPr/>
        </p:nvSpPr>
        <p:spPr bwMode="auto">
          <a:xfrm>
            <a:off x="7102475" y="2239963"/>
            <a:ext cx="1225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a:latin typeface="Calibri" charset="0"/>
              </a:rPr>
              <a:t>Peripheral</a:t>
            </a:r>
            <a:endParaRPr lang="ja-JP" altLang="en-US">
              <a:latin typeface="Calibri" charset="0"/>
            </a:endParaRPr>
          </a:p>
        </p:txBody>
      </p:sp>
      <p:sp>
        <p:nvSpPr>
          <p:cNvPr id="29746" name="テキスト ボックス 49"/>
          <p:cNvSpPr txBox="1">
            <a:spLocks noChangeArrowheads="1"/>
          </p:cNvSpPr>
          <p:nvPr/>
        </p:nvSpPr>
        <p:spPr bwMode="auto">
          <a:xfrm>
            <a:off x="457200" y="228600"/>
            <a:ext cx="3497263" cy="523875"/>
          </a:xfrm>
          <a:prstGeom prst="rect">
            <a:avLst/>
          </a:prstGeom>
          <a:solidFill>
            <a:srgbClr val="FFFFFF"/>
          </a:solidFill>
          <a:ln w="9525">
            <a:solidFill>
              <a:srgbClr val="000000"/>
            </a:solidFill>
            <a:miter lim="800000"/>
            <a:headEnd/>
            <a:tailEnd/>
          </a:ln>
          <a:effectLst>
            <a:outerShdw blurRad="63500" dist="38100" dir="2700000" rotWithShape="0">
              <a:srgbClr val="000000">
                <a:alpha val="42998"/>
              </a:srgbClr>
            </a:outerShdw>
          </a:effec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defRPr/>
            </a:pPr>
            <a:r>
              <a:rPr lang="en-US" altLang="ja-JP" sz="2800" smtClean="0">
                <a:solidFill>
                  <a:srgbClr val="000000"/>
                </a:solidFill>
                <a:latin typeface="Arial Unicode MS" charset="0"/>
              </a:rPr>
              <a:t>Buried p-Well (BPW)</a:t>
            </a:r>
            <a:endParaRPr lang="ja-JP" altLang="en-US" sz="2800" smtClean="0">
              <a:solidFill>
                <a:srgbClr val="000000"/>
              </a:solidFill>
              <a:latin typeface="Arial Unicode MS" charset="0"/>
            </a:endParaRPr>
          </a:p>
        </p:txBody>
      </p:sp>
      <p:sp>
        <p:nvSpPr>
          <p:cNvPr id="2" name="スライド番号プレースホルダー 1"/>
          <p:cNvSpPr>
            <a:spLocks noGrp="1"/>
          </p:cNvSpPr>
          <p:nvPr>
            <p:ph type="sldNum" sz="quarter" idx="12"/>
          </p:nvPr>
        </p:nvSpPr>
        <p:spPr/>
        <p:txBody>
          <a:bodyPr/>
          <a:lstStyle/>
          <a:p>
            <a:fld id="{ECAF45DA-F6FB-F746-B51F-E7336F6AA741}" type="slidenum">
              <a:rPr lang="ja-JP" altLang="en-US" smtClean="0">
                <a:solidFill>
                  <a:prstClr val="black">
                    <a:tint val="75000"/>
                  </a:prstClr>
                </a:solidFill>
                <a:latin typeface="Calibri"/>
                <a:ea typeface="ＭＳ Ｐゴシック"/>
              </a:rPr>
              <a:pPr/>
              <a:t>30</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92082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タイトル 4"/>
          <p:cNvSpPr txBox="1">
            <a:spLocks/>
          </p:cNvSpPr>
          <p:nvPr/>
        </p:nvSpPr>
        <p:spPr bwMode="auto">
          <a:xfrm>
            <a:off x="3143250" y="214313"/>
            <a:ext cx="2797175"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sz="2800" u="sng">
                <a:latin typeface="Arial" charset="0"/>
                <a:cs typeface="Times New Roman" charset="0"/>
              </a:rPr>
              <a:t>I</a:t>
            </a:r>
            <a:r>
              <a:rPr lang="en-US" altLang="ja-JP" sz="2800" u="sng" baseline="-25000">
                <a:latin typeface="Arial" charset="0"/>
                <a:cs typeface="Times New Roman" charset="0"/>
              </a:rPr>
              <a:t>ds</a:t>
            </a:r>
            <a:r>
              <a:rPr lang="en-US" altLang="ja-JP" sz="2800" u="sng">
                <a:latin typeface="Arial" charset="0"/>
                <a:cs typeface="Times New Roman" charset="0"/>
              </a:rPr>
              <a:t>-V</a:t>
            </a:r>
            <a:r>
              <a:rPr lang="en-US" altLang="ja-JP" sz="2800" u="sng" baseline="-25000">
                <a:latin typeface="Arial" charset="0"/>
                <a:cs typeface="Times New Roman" charset="0"/>
              </a:rPr>
              <a:t>gs</a:t>
            </a:r>
            <a:r>
              <a:rPr lang="en-US" altLang="ja-JP" sz="2800" u="sng">
                <a:latin typeface="Arial" charset="0"/>
                <a:cs typeface="Times New Roman" charset="0"/>
              </a:rPr>
              <a:t> and BPW</a:t>
            </a:r>
            <a:endParaRPr lang="ja-JP" altLang="en-US" sz="2800" u="sng">
              <a:latin typeface="Arial" charset="0"/>
              <a:cs typeface="Times New Roman" charset="0"/>
            </a:endParaRPr>
          </a:p>
        </p:txBody>
      </p:sp>
      <p:sp>
        <p:nvSpPr>
          <p:cNvPr id="39938" name="テキスト ボックス 5"/>
          <p:cNvSpPr txBox="1">
            <a:spLocks noChangeArrowheads="1"/>
          </p:cNvSpPr>
          <p:nvPr/>
        </p:nvSpPr>
        <p:spPr bwMode="auto">
          <a:xfrm>
            <a:off x="1714500" y="928688"/>
            <a:ext cx="2000250" cy="466725"/>
          </a:xfrm>
          <a:prstGeom prst="rect">
            <a:avLst/>
          </a:prstGeom>
          <a:solidFill>
            <a:schemeClr val="bg1"/>
          </a:solidFill>
          <a:ln w="9525">
            <a:solidFill>
              <a:srgbClr val="00B050"/>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algn="ctr" eaLnBrk="1" hangingPunct="1"/>
            <a:r>
              <a:rPr lang="en-US" altLang="ja-JP">
                <a:solidFill>
                  <a:srgbClr val="00B050"/>
                </a:solidFill>
                <a:latin typeface="Arial Unicode MS" charset="0"/>
              </a:rPr>
              <a:t>w/o  BPW</a:t>
            </a:r>
            <a:endParaRPr lang="ja-JP" altLang="en-US">
              <a:solidFill>
                <a:srgbClr val="00B050"/>
              </a:solidFill>
              <a:latin typeface="Arial Unicode MS" charset="0"/>
            </a:endParaRPr>
          </a:p>
        </p:txBody>
      </p:sp>
      <p:sp>
        <p:nvSpPr>
          <p:cNvPr id="39939" name="テキスト ボックス 9"/>
          <p:cNvSpPr txBox="1">
            <a:spLocks noChangeArrowheads="1"/>
          </p:cNvSpPr>
          <p:nvPr/>
        </p:nvSpPr>
        <p:spPr bwMode="auto">
          <a:xfrm>
            <a:off x="5572125" y="962025"/>
            <a:ext cx="2357438" cy="466725"/>
          </a:xfrm>
          <a:prstGeom prst="rect">
            <a:avLst/>
          </a:prstGeom>
          <a:solidFill>
            <a:schemeClr val="bg1"/>
          </a:solidFill>
          <a:ln w="9525">
            <a:solidFill>
              <a:srgbClr val="FF6600"/>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algn="ctr" eaLnBrk="1" hangingPunct="1"/>
            <a:r>
              <a:rPr lang="en-US" altLang="ja-JP">
                <a:solidFill>
                  <a:srgbClr val="FF6600"/>
                </a:solidFill>
                <a:latin typeface="Arial Unicode MS" charset="0"/>
              </a:rPr>
              <a:t>with  BPW=0V</a:t>
            </a:r>
            <a:endParaRPr lang="ja-JP" altLang="en-US">
              <a:solidFill>
                <a:srgbClr val="FF6600"/>
              </a:solidFill>
              <a:latin typeface="Arial Unicode MS" charset="0"/>
            </a:endParaRPr>
          </a:p>
        </p:txBody>
      </p:sp>
      <p:sp>
        <p:nvSpPr>
          <p:cNvPr id="39940" name="正方形/長方形 8"/>
          <p:cNvSpPr>
            <a:spLocks noChangeArrowheads="1"/>
          </p:cNvSpPr>
          <p:nvPr/>
        </p:nvSpPr>
        <p:spPr bwMode="auto">
          <a:xfrm>
            <a:off x="431800" y="1285875"/>
            <a:ext cx="11080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altLang="ja-JP">
                <a:solidFill>
                  <a:srgbClr val="0070C0"/>
                </a:solidFill>
                <a:latin typeface="Arial Unicode MS" charset="0"/>
              </a:rPr>
              <a:t>NMOS</a:t>
            </a:r>
            <a:endParaRPr lang="ja-JP" altLang="en-US">
              <a:latin typeface="Arial Unicode MS" charset="0"/>
            </a:endParaRPr>
          </a:p>
        </p:txBody>
      </p:sp>
      <p:sp>
        <p:nvSpPr>
          <p:cNvPr id="31750" name="テキスト ボックス 11"/>
          <p:cNvSpPr txBox="1">
            <a:spLocks noChangeArrowheads="1"/>
          </p:cNvSpPr>
          <p:nvPr/>
        </p:nvSpPr>
        <p:spPr bwMode="auto">
          <a:xfrm>
            <a:off x="844550" y="5781675"/>
            <a:ext cx="7727950" cy="461963"/>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63500" dist="20000" dir="5400000" rotWithShape="0">
              <a:srgbClr val="000000">
                <a:alpha val="37999"/>
              </a:srgbClr>
            </a:outerShdw>
          </a:effec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defRPr/>
            </a:pPr>
            <a:r>
              <a:rPr lang="en-US" altLang="ja-JP" smtClean="0">
                <a:solidFill>
                  <a:srgbClr val="000000"/>
                </a:solidFill>
                <a:latin typeface="Arial Unicode MS" charset="0"/>
              </a:rPr>
              <a:t>Back-gate effect is completely suppressed by the BPW.</a:t>
            </a:r>
            <a:endParaRPr lang="ja-JP" altLang="en-US" smtClean="0">
              <a:solidFill>
                <a:srgbClr val="000000"/>
              </a:solidFill>
              <a:latin typeface="Arial Unicode MS" charset="0"/>
            </a:endParaRPr>
          </a:p>
        </p:txBody>
      </p:sp>
      <p:pic>
        <p:nvPicPr>
          <p:cNvPr id="39942" name="図 13" descr="NMOS_NoBP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3" y="1714500"/>
            <a:ext cx="3786187" cy="378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3" name="図 14" descr="NMOS_BP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1714500"/>
            <a:ext cx="3786187" cy="378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4" name="テキスト ボックス 15"/>
          <p:cNvSpPr txBox="1">
            <a:spLocks noChangeArrowheads="1"/>
          </p:cNvSpPr>
          <p:nvPr/>
        </p:nvSpPr>
        <p:spPr bwMode="auto">
          <a:xfrm>
            <a:off x="1908175" y="2786063"/>
            <a:ext cx="6492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sz="2000">
                <a:latin typeface="Arial Unicode MS" charset="0"/>
              </a:rPr>
              <a:t>shift</a:t>
            </a:r>
            <a:endParaRPr lang="ja-JP" altLang="en-US" sz="2000">
              <a:latin typeface="Arial Unicode MS" charset="0"/>
            </a:endParaRPr>
          </a:p>
        </p:txBody>
      </p:sp>
      <p:sp>
        <p:nvSpPr>
          <p:cNvPr id="39945" name="テキスト ボックス 16"/>
          <p:cNvSpPr txBox="1">
            <a:spLocks noChangeArrowheads="1"/>
          </p:cNvSpPr>
          <p:nvPr/>
        </p:nvSpPr>
        <p:spPr bwMode="auto">
          <a:xfrm>
            <a:off x="1771650" y="2357438"/>
            <a:ext cx="23161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sz="2000">
                <a:latin typeface="Arial Unicode MS" charset="0"/>
              </a:rPr>
              <a:t>back channel open</a:t>
            </a:r>
            <a:endParaRPr lang="ja-JP" altLang="en-US" sz="2000">
              <a:latin typeface="Arial Unicode MS" charset="0"/>
            </a:endParaRPr>
          </a:p>
        </p:txBody>
      </p:sp>
      <p:cxnSp>
        <p:nvCxnSpPr>
          <p:cNvPr id="39946" name="直線矢印コネクタ 18"/>
          <p:cNvCxnSpPr>
            <a:cxnSpLocks noChangeShapeType="1"/>
          </p:cNvCxnSpPr>
          <p:nvPr/>
        </p:nvCxnSpPr>
        <p:spPr bwMode="auto">
          <a:xfrm rot="10800000">
            <a:off x="1857375" y="3214688"/>
            <a:ext cx="571500" cy="1587"/>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9947" name="直線矢印コネクタ 19"/>
          <p:cNvCxnSpPr>
            <a:cxnSpLocks noChangeShapeType="1"/>
          </p:cNvCxnSpPr>
          <p:nvPr/>
        </p:nvCxnSpPr>
        <p:spPr bwMode="auto">
          <a:xfrm rot="5400000" flipH="1" flipV="1">
            <a:off x="1284288" y="2714625"/>
            <a:ext cx="1001712" cy="1588"/>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 name="スライド番号プレースホルダー 2"/>
          <p:cNvSpPr>
            <a:spLocks noGrp="1"/>
          </p:cNvSpPr>
          <p:nvPr>
            <p:ph type="sldNum" sz="quarter" idx="10"/>
          </p:nvPr>
        </p:nvSpPr>
        <p:spPr/>
        <p:txBody>
          <a:bodyPr/>
          <a:lstStyle/>
          <a:p>
            <a:pPr>
              <a:defRPr/>
            </a:pPr>
            <a:fld id="{54B7316D-37F7-4741-8B7A-565A75404902}" type="slidenum">
              <a:rPr lang="ja-JP" altLang="en-US" smtClean="0"/>
              <a:pPr>
                <a:defRPr/>
              </a:pPr>
              <a:t>31</a:t>
            </a:fld>
            <a:endParaRPr lang="ja-JP" altLang="en-US"/>
          </a:p>
        </p:txBody>
      </p:sp>
    </p:spTree>
    <p:extLst>
      <p:ext uri="{BB962C8B-B14F-4D97-AF65-F5344CB8AC3E}">
        <p14:creationId xmlns:p14="http://schemas.microsoft.com/office/powerpoint/2010/main" val="25882327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図 8" descr="Issu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7809" y="1484313"/>
            <a:ext cx="5744991" cy="3686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テキスト ボックス 82"/>
          <p:cNvSpPr txBox="1">
            <a:spLocks noChangeArrowheads="1"/>
          </p:cNvSpPr>
          <p:nvPr/>
        </p:nvSpPr>
        <p:spPr bwMode="auto">
          <a:xfrm>
            <a:off x="2542929" y="188966"/>
            <a:ext cx="412164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altLang="ja-JP" sz="2800" u="sng" dirty="0" smtClean="0">
                <a:solidFill>
                  <a:srgbClr val="000000"/>
                </a:solidFill>
              </a:rPr>
              <a:t>Issues</a:t>
            </a:r>
            <a:r>
              <a:rPr lang="ja-JP" altLang="en-US" sz="2800" u="sng" dirty="0" smtClean="0">
                <a:solidFill>
                  <a:srgbClr val="000000"/>
                </a:solidFill>
              </a:rPr>
              <a:t> </a:t>
            </a:r>
            <a:r>
              <a:rPr lang="en-US" altLang="ja-JP" sz="2800" u="sng" dirty="0" smtClean="0">
                <a:solidFill>
                  <a:srgbClr val="000000"/>
                </a:solidFill>
              </a:rPr>
              <a:t>in </a:t>
            </a:r>
            <a:r>
              <a:rPr lang="en-US" altLang="ja-JP" sz="2800" u="sng" dirty="0">
                <a:solidFill>
                  <a:srgbClr val="000000"/>
                </a:solidFill>
              </a:rPr>
              <a:t>SOI </a:t>
            </a:r>
            <a:r>
              <a:rPr lang="en-US" altLang="ja-JP" sz="2800" u="sng" dirty="0" smtClean="0">
                <a:solidFill>
                  <a:srgbClr val="000000"/>
                </a:solidFill>
              </a:rPr>
              <a:t>detector</a:t>
            </a:r>
            <a:endParaRPr lang="ja-JP" altLang="en-US" sz="2800" u="sng" dirty="0">
              <a:solidFill>
                <a:srgbClr val="000000"/>
              </a:solidFill>
            </a:endParaRPr>
          </a:p>
        </p:txBody>
      </p:sp>
      <p:sp>
        <p:nvSpPr>
          <p:cNvPr id="8" name="テキスト ボックス 7"/>
          <p:cNvSpPr txBox="1">
            <a:spLocks noChangeArrowheads="1"/>
          </p:cNvSpPr>
          <p:nvPr/>
        </p:nvSpPr>
        <p:spPr bwMode="auto">
          <a:xfrm>
            <a:off x="323850" y="806450"/>
            <a:ext cx="8559800" cy="461963"/>
          </a:xfrm>
          <a:prstGeom prst="rect">
            <a:avLst/>
          </a:prstGeom>
          <a:gradFill rotWithShape="1">
            <a:gsLst>
              <a:gs pos="0">
                <a:srgbClr val="A3C4FF"/>
              </a:gs>
              <a:gs pos="35001">
                <a:srgbClr val="BFD5FF"/>
              </a:gs>
              <a:gs pos="100000">
                <a:srgbClr val="E5EEFF"/>
              </a:gs>
            </a:gsLst>
            <a:lin ang="16200000" scaled="1"/>
          </a:gradFill>
          <a:ln w="9525">
            <a:solidFill>
              <a:srgbClr val="4A7EBB"/>
            </a:solidFill>
            <a:miter lim="800000"/>
            <a:headEnd/>
            <a:tailEnd/>
          </a:ln>
          <a:effectLst>
            <a:outerShdw blurRad="63500" dist="20000" dir="5400000" rotWithShape="0">
              <a:srgbClr val="000000">
                <a:alpha val="37999"/>
              </a:srgbClr>
            </a:outerShdw>
          </a:effec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defTabSz="457200" eaLnBrk="1" fontAlgn="auto" hangingPunct="1">
              <a:spcBef>
                <a:spcPts val="0"/>
              </a:spcBef>
              <a:spcAft>
                <a:spcPts val="0"/>
              </a:spcAft>
              <a:defRPr/>
            </a:pPr>
            <a:r>
              <a:rPr lang="en-US" altLang="ja-JP" smtClean="0">
                <a:solidFill>
                  <a:srgbClr val="000000"/>
                </a:solidFill>
                <a:latin typeface="Arial" charset="0"/>
              </a:rPr>
              <a:t>Sensor and Electronics are located very near. This cause ..</a:t>
            </a:r>
            <a:endParaRPr lang="ja-JP" altLang="en-US" smtClean="0">
              <a:solidFill>
                <a:srgbClr val="000000"/>
              </a:solidFill>
              <a:latin typeface="Arial" charset="0"/>
            </a:endParaRPr>
          </a:p>
        </p:txBody>
      </p:sp>
      <p:sp>
        <p:nvSpPr>
          <p:cNvPr id="10" name="テキスト ボックス 9"/>
          <p:cNvSpPr txBox="1">
            <a:spLocks noChangeArrowheads="1"/>
          </p:cNvSpPr>
          <p:nvPr/>
        </p:nvSpPr>
        <p:spPr bwMode="auto">
          <a:xfrm>
            <a:off x="611188" y="6013450"/>
            <a:ext cx="7561262" cy="708025"/>
          </a:xfrm>
          <a:prstGeom prst="rect">
            <a:avLst/>
          </a:prstGeom>
          <a:gradFill rotWithShape="1">
            <a:gsLst>
              <a:gs pos="0">
                <a:srgbClr val="FFA2A1"/>
              </a:gs>
              <a:gs pos="35001">
                <a:srgbClr val="FFBEBD"/>
              </a:gs>
              <a:gs pos="100000">
                <a:srgbClr val="FFE5E5"/>
              </a:gs>
            </a:gsLst>
            <a:lin ang="16200000" scaled="1"/>
          </a:gradFill>
          <a:ln w="9525">
            <a:solidFill>
              <a:srgbClr val="BE4B48"/>
            </a:solidFill>
            <a:miter lim="800000"/>
            <a:headEnd/>
            <a:tailEnd/>
          </a:ln>
          <a:effectLst>
            <a:outerShdw blurRad="63500" dist="20000" dir="5400000" rotWithShape="0">
              <a:srgbClr val="000000">
                <a:alpha val="37999"/>
              </a:srgbClr>
            </a:outerShdw>
          </a:effec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defTabSz="457200" eaLnBrk="1" fontAlgn="auto" hangingPunct="1">
              <a:spcBef>
                <a:spcPts val="0"/>
              </a:spcBef>
              <a:spcAft>
                <a:spcPts val="0"/>
              </a:spcAft>
              <a:defRPr/>
            </a:pPr>
            <a:r>
              <a:rPr lang="en-US" altLang="ja-JP" sz="2000" smtClean="0">
                <a:solidFill>
                  <a:srgbClr val="000000"/>
                </a:solidFill>
                <a:latin typeface="Arial" charset="0"/>
              </a:rPr>
              <a:t>Then we newly introduced additional conductive layer under the transistors to reduce all effects (</a:t>
            </a:r>
            <a:r>
              <a:rPr lang="en-US" altLang="ja-JP" sz="2000" smtClean="0">
                <a:solidFill>
                  <a:srgbClr val="000000"/>
                </a:solidFill>
                <a:latin typeface="Arial" charset="0"/>
                <a:sym typeface="Wingdings" charset="0"/>
              </a:rPr>
              <a:t> Double SOI)</a:t>
            </a:r>
            <a:r>
              <a:rPr lang="en-US" altLang="ja-JP" sz="2000" smtClean="0">
                <a:solidFill>
                  <a:srgbClr val="000000"/>
                </a:solidFill>
                <a:latin typeface="Arial" charset="0"/>
              </a:rPr>
              <a:t>.</a:t>
            </a:r>
            <a:endParaRPr lang="ja-JP" altLang="en-US" sz="2000" smtClean="0">
              <a:solidFill>
                <a:srgbClr val="000000"/>
              </a:solidFill>
              <a:latin typeface="Arial" charset="0"/>
            </a:endParaRPr>
          </a:p>
        </p:txBody>
      </p:sp>
      <p:sp>
        <p:nvSpPr>
          <p:cNvPr id="11" name="正方形/長方形 10"/>
          <p:cNvSpPr>
            <a:spLocks noChangeArrowheads="1"/>
          </p:cNvSpPr>
          <p:nvPr/>
        </p:nvSpPr>
        <p:spPr bwMode="auto">
          <a:xfrm>
            <a:off x="1331913" y="2735263"/>
            <a:ext cx="5832475" cy="46037"/>
          </a:xfrm>
          <a:prstGeom prst="rect">
            <a:avLst/>
          </a:prstGeom>
          <a:solidFill>
            <a:srgbClr val="C0504D"/>
          </a:solidFill>
          <a:ln w="9525">
            <a:solidFill>
              <a:schemeClr val="accent2"/>
            </a:solidFill>
            <a:miter lim="800000"/>
            <a:headEnd/>
            <a:tailEnd/>
          </a:ln>
          <a:effectLst>
            <a:outerShdw blurRad="63500" dist="23000" dir="5400000" rotWithShape="0">
              <a:srgbClr val="000000">
                <a:alpha val="34998"/>
              </a:srgbClr>
            </a:outerShdw>
          </a:effectLst>
        </p:spPr>
        <p:txBody>
          <a:bodyPr anchor="ctr"/>
          <a:lstStyle/>
          <a:p>
            <a:pPr algn="ctr" defTabSz="457200" eaLnBrk="1" fontAlgn="auto" hangingPunct="1">
              <a:spcBef>
                <a:spcPts val="0"/>
              </a:spcBef>
              <a:spcAft>
                <a:spcPts val="0"/>
              </a:spcAft>
              <a:defRPr/>
            </a:pPr>
            <a:endParaRPr lang="ja-JP" altLang="en-US" sz="1800">
              <a:solidFill>
                <a:srgbClr val="FFFFFF"/>
              </a:solidFill>
              <a:latin typeface="Arial" charset="0"/>
              <a:ea typeface="ＭＳ Ｐゴシック"/>
              <a:cs typeface="+mn-cs"/>
            </a:endParaRPr>
          </a:p>
        </p:txBody>
      </p:sp>
      <p:grpSp>
        <p:nvGrpSpPr>
          <p:cNvPr id="2" name="グループ化 12"/>
          <p:cNvGrpSpPr>
            <a:grpSpLocks/>
          </p:cNvGrpSpPr>
          <p:nvPr/>
        </p:nvGrpSpPr>
        <p:grpSpPr bwMode="auto">
          <a:xfrm>
            <a:off x="1331913" y="2781300"/>
            <a:ext cx="1562100" cy="401638"/>
            <a:chOff x="1209949" y="2924944"/>
            <a:chExt cx="1561851" cy="400110"/>
          </a:xfrm>
        </p:grpSpPr>
        <p:sp>
          <p:nvSpPr>
            <p:cNvPr id="9" name="角丸四角形 8"/>
            <p:cNvSpPr>
              <a:spLocks noChangeArrowheads="1"/>
            </p:cNvSpPr>
            <p:nvPr/>
          </p:nvSpPr>
          <p:spPr bwMode="auto">
            <a:xfrm>
              <a:off x="1619459" y="2997691"/>
              <a:ext cx="1152341" cy="143913"/>
            </a:xfrm>
            <a:prstGeom prst="roundRect">
              <a:avLst>
                <a:gd name="adj" fmla="val 16667"/>
              </a:avLst>
            </a:prstGeom>
            <a:solidFill>
              <a:srgbClr val="F16183"/>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defTabSz="457200" eaLnBrk="1" fontAlgn="auto" hangingPunct="1">
                <a:spcBef>
                  <a:spcPts val="0"/>
                </a:spcBef>
                <a:spcAft>
                  <a:spcPts val="0"/>
                </a:spcAft>
                <a:defRPr/>
              </a:pPr>
              <a:endParaRPr lang="ja-JP" altLang="en-US" sz="1800">
                <a:solidFill>
                  <a:prstClr val="white"/>
                </a:solidFill>
                <a:latin typeface="Calibri"/>
                <a:ea typeface="ＭＳ Ｐゴシック"/>
                <a:cs typeface="+mn-cs"/>
              </a:endParaRPr>
            </a:p>
          </p:txBody>
        </p:sp>
        <p:sp>
          <p:nvSpPr>
            <p:cNvPr id="51210" name="テキスト ボックス 11"/>
            <p:cNvSpPr txBox="1">
              <a:spLocks noChangeArrowheads="1"/>
            </p:cNvSpPr>
            <p:nvPr/>
          </p:nvSpPr>
          <p:spPr bwMode="auto">
            <a:xfrm>
              <a:off x="1209949" y="2924944"/>
              <a:ext cx="76976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altLang="ja-JP" sz="2000">
                  <a:solidFill>
                    <a:prstClr val="black"/>
                  </a:solidFill>
                  <a:latin typeface="Arial" charset="0"/>
                  <a:cs typeface="Arial" charset="0"/>
                </a:rPr>
                <a:t>BPW</a:t>
              </a:r>
              <a:endParaRPr lang="ja-JP" altLang="en-US" sz="2000">
                <a:solidFill>
                  <a:prstClr val="black"/>
                </a:solidFill>
                <a:latin typeface="Arial" charset="0"/>
                <a:cs typeface="Arial" charset="0"/>
              </a:endParaRPr>
            </a:p>
          </p:txBody>
        </p:sp>
      </p:grpSp>
      <p:sp>
        <p:nvSpPr>
          <p:cNvPr id="12" name="テキスト ボックス 11"/>
          <p:cNvSpPr txBox="1">
            <a:spLocks noChangeArrowheads="1"/>
          </p:cNvSpPr>
          <p:nvPr/>
        </p:nvSpPr>
        <p:spPr bwMode="auto">
          <a:xfrm>
            <a:off x="611188" y="5250413"/>
            <a:ext cx="7561262" cy="708025"/>
          </a:xfrm>
          <a:prstGeom prst="rect">
            <a:avLst/>
          </a:prstGeom>
          <a:gradFill rotWithShape="1">
            <a:gsLst>
              <a:gs pos="0">
                <a:srgbClr val="C9B5E8"/>
              </a:gs>
              <a:gs pos="35001">
                <a:srgbClr val="D9CBEE"/>
              </a:gs>
              <a:gs pos="100000">
                <a:srgbClr val="F0EAF9"/>
              </a:gs>
            </a:gsLst>
            <a:lin ang="16200000" scaled="1"/>
          </a:gradFill>
          <a:ln w="9525">
            <a:solidFill>
              <a:srgbClr val="7D60A0"/>
            </a:solidFill>
            <a:miter lim="800000"/>
            <a:headEnd/>
            <a:tailEnd/>
          </a:ln>
          <a:effectLst>
            <a:outerShdw blurRad="63500" dist="20000" dir="5400000" rotWithShape="0">
              <a:srgbClr val="000000">
                <a:alpha val="37999"/>
              </a:srgbClr>
            </a:outerShdw>
          </a:effec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defTabSz="457200" eaLnBrk="1" fontAlgn="auto" hangingPunct="1">
              <a:spcBef>
                <a:spcPts val="0"/>
              </a:spcBef>
              <a:spcAft>
                <a:spcPts val="0"/>
              </a:spcAft>
              <a:defRPr/>
            </a:pPr>
            <a:r>
              <a:rPr lang="en-US" altLang="ja-JP" sz="2000" smtClean="0">
                <a:solidFill>
                  <a:srgbClr val="000000"/>
                </a:solidFill>
                <a:latin typeface="Arial" charset="0"/>
              </a:rPr>
              <a:t>At first, we successfully  introduced BPW layer to remove the back gate effect.</a:t>
            </a:r>
            <a:endParaRPr lang="ja-JP" altLang="en-US" sz="2000" smtClean="0">
              <a:solidFill>
                <a:srgbClr val="000000"/>
              </a:solidFill>
              <a:latin typeface="Arial" charset="0"/>
            </a:endParaRPr>
          </a:p>
        </p:txBody>
      </p:sp>
      <p:sp>
        <p:nvSpPr>
          <p:cNvPr id="3" name="スライド番号プレースホルダー 2"/>
          <p:cNvSpPr>
            <a:spLocks noGrp="1"/>
          </p:cNvSpPr>
          <p:nvPr>
            <p:ph type="sldNum" sz="quarter" idx="10"/>
          </p:nvPr>
        </p:nvSpPr>
        <p:spPr/>
        <p:txBody>
          <a:bodyPr/>
          <a:lstStyle/>
          <a:p>
            <a:pPr>
              <a:defRPr/>
            </a:pPr>
            <a:fld id="{24486357-1B3B-7649-A5CE-6FF4964886ED}" type="slidenum">
              <a:rPr lang="ja-JP" altLang="en-US" smtClean="0">
                <a:solidFill>
                  <a:prstClr val="black">
                    <a:tint val="75000"/>
                  </a:prstClr>
                </a:solidFill>
                <a:latin typeface="Calibri"/>
                <a:ea typeface="ＭＳ Ｐゴシック"/>
              </a:rPr>
              <a:pPr>
                <a:defRPr/>
              </a:pPr>
              <a:t>32</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52314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38264" y="1806057"/>
            <a:ext cx="2165978" cy="523220"/>
          </a:xfrm>
          <a:prstGeom prst="rect">
            <a:avLst/>
          </a:prstGeom>
          <a:solidFill>
            <a:srgbClr val="FFFFFF">
              <a:alpha val="59000"/>
            </a:srgbClr>
          </a:solidFill>
        </p:spPr>
        <p:txBody>
          <a:bodyPr wrap="none" rtlCol="0">
            <a:spAutoFit/>
          </a:bodyPr>
          <a:lstStyle/>
          <a:p>
            <a:pPr algn="ctr"/>
            <a:r>
              <a:rPr lang="en-US" altLang="ja-JP" sz="2800" dirty="0" smtClean="0"/>
              <a:t>Double SOI</a:t>
            </a:r>
            <a:endParaRPr kumimoji="1" lang="ja-JP" altLang="en-US" sz="2800" dirty="0"/>
          </a:p>
        </p:txBody>
      </p:sp>
      <p:pic>
        <p:nvPicPr>
          <p:cNvPr id="20" name="図 6" descr="SOIPIXcross_C_BPW4.gif"/>
          <p:cNvPicPr>
            <a:picLocks noChangeAspect="1"/>
          </p:cNvPicPr>
          <p:nvPr/>
        </p:nvPicPr>
        <p:blipFill rotWithShape="1">
          <a:blip r:embed="rId3">
            <a:extLst>
              <a:ext uri="{28A0092B-C50C-407E-A947-70E740481C1C}">
                <a14:useLocalDpi xmlns:a14="http://schemas.microsoft.com/office/drawing/2010/main" val="0"/>
              </a:ext>
            </a:extLst>
          </a:blip>
          <a:srcRect l="16614" r="-33" b="17219"/>
          <a:stretch/>
        </p:blipFill>
        <p:spPr bwMode="auto">
          <a:xfrm>
            <a:off x="5148000" y="218505"/>
            <a:ext cx="3924000" cy="21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556759"/>
            <a:ext cx="6048672" cy="3808201"/>
          </a:xfrm>
          <a:prstGeom prst="rect">
            <a:avLst/>
          </a:prstGeom>
        </p:spPr>
      </p:pic>
      <p:sp>
        <p:nvSpPr>
          <p:cNvPr id="5" name="下矢印 4"/>
          <p:cNvSpPr/>
          <p:nvPr/>
        </p:nvSpPr>
        <p:spPr>
          <a:xfrm rot="2635682">
            <a:off x="4369335" y="1649739"/>
            <a:ext cx="432048" cy="835857"/>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300192" y="4005064"/>
            <a:ext cx="2668826"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lnSpc>
                <a:spcPct val="110000"/>
              </a:lnSpc>
              <a:spcAft>
                <a:spcPts val="600"/>
              </a:spcAft>
              <a:buFont typeface="Arial" panose="020B0604020202020204" pitchFamily="34" charset="0"/>
              <a:buChar char="•"/>
            </a:pPr>
            <a:r>
              <a:rPr kumimoji="1" lang="en-US" altLang="ja-JP" sz="2000" dirty="0" smtClean="0">
                <a:latin typeface="Arial" panose="020B0604020202020204" pitchFamily="34" charset="0"/>
                <a:cs typeface="Arial" panose="020B0604020202020204" pitchFamily="34" charset="0"/>
              </a:rPr>
              <a:t>Shield Crosstalk</a:t>
            </a:r>
          </a:p>
          <a:p>
            <a:pPr marL="342900" indent="-342900">
              <a:lnSpc>
                <a:spcPct val="110000"/>
              </a:lnSpc>
              <a:spcAft>
                <a:spcPts val="600"/>
              </a:spcAft>
              <a:buFont typeface="Arial" panose="020B0604020202020204" pitchFamily="34" charset="0"/>
              <a:buChar char="•"/>
            </a:pPr>
            <a:r>
              <a:rPr lang="en-US" altLang="ja-JP" sz="2000" dirty="0" smtClean="0">
                <a:latin typeface="Arial" panose="020B0604020202020204" pitchFamily="34" charset="0"/>
                <a:cs typeface="Arial" panose="020B0604020202020204" pitchFamily="34" charset="0"/>
              </a:rPr>
              <a:t>Compensate radiation induced oxide charge</a:t>
            </a:r>
            <a:endParaRPr kumimoji="1" lang="ja-JP" altLang="en-US" sz="2000" dirty="0">
              <a:latin typeface="Arial" panose="020B0604020202020204" pitchFamily="34" charset="0"/>
              <a:cs typeface="Arial" panose="020B0604020202020204" pitchFamily="34" charset="0"/>
            </a:endParaRPr>
          </a:p>
        </p:txBody>
      </p:sp>
      <p:sp>
        <p:nvSpPr>
          <p:cNvPr id="7" name="正方形/長方形 6"/>
          <p:cNvSpPr/>
          <p:nvPr/>
        </p:nvSpPr>
        <p:spPr>
          <a:xfrm>
            <a:off x="73768" y="3231422"/>
            <a:ext cx="792088" cy="34159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995399" y="2518533"/>
            <a:ext cx="1781257" cy="461665"/>
          </a:xfrm>
          <a:prstGeom prst="rect">
            <a:avLst/>
          </a:prstGeom>
          <a:solidFill>
            <a:srgbClr val="FFFFFF">
              <a:alpha val="59000"/>
            </a:srgbClr>
          </a:solidFill>
        </p:spPr>
        <p:txBody>
          <a:bodyPr wrap="none" rtlCol="0">
            <a:spAutoFit/>
          </a:bodyPr>
          <a:lstStyle/>
          <a:p>
            <a:pPr algn="ctr"/>
            <a:r>
              <a:rPr lang="en-US" altLang="ja-JP" dirty="0" smtClean="0"/>
              <a:t>Singl</a:t>
            </a:r>
            <a:r>
              <a:rPr lang="en-US" altLang="ja-JP" dirty="0"/>
              <a:t>e</a:t>
            </a:r>
            <a:r>
              <a:rPr lang="en-US" altLang="ja-JP" dirty="0" smtClean="0"/>
              <a:t> SOI</a:t>
            </a:r>
            <a:endParaRPr kumimoji="1" lang="ja-JP" altLang="en-US" dirty="0"/>
          </a:p>
        </p:txBody>
      </p:sp>
      <p:sp>
        <p:nvSpPr>
          <p:cNvPr id="8" name="テキスト ボックス 7"/>
          <p:cNvSpPr txBox="1"/>
          <p:nvPr/>
        </p:nvSpPr>
        <p:spPr>
          <a:xfrm>
            <a:off x="234376" y="564525"/>
            <a:ext cx="4796506" cy="461665"/>
          </a:xfrm>
          <a:prstGeom prst="rect">
            <a:avLst/>
          </a:prstGeom>
          <a:noFill/>
        </p:spPr>
        <p:txBody>
          <a:bodyPr wrap="none" rtlCol="0">
            <a:spAutoFit/>
          </a:bodyPr>
          <a:lstStyle/>
          <a:p>
            <a:r>
              <a:rPr kumimoji="1" lang="en-US" altLang="ja-JP" u="sng" dirty="0" smtClean="0"/>
              <a:t>From Single SOI to Double SOI</a:t>
            </a:r>
            <a:endParaRPr kumimoji="1" lang="ja-JP" altLang="en-US" u="sng" dirty="0"/>
          </a:p>
        </p:txBody>
      </p:sp>
      <p:sp>
        <p:nvSpPr>
          <p:cNvPr id="3" name="スライド番号プレースホルダー 2"/>
          <p:cNvSpPr>
            <a:spLocks noGrp="1"/>
          </p:cNvSpPr>
          <p:nvPr>
            <p:ph type="sldNum" sz="quarter" idx="12"/>
          </p:nvPr>
        </p:nvSpPr>
        <p:spPr/>
        <p:txBody>
          <a:bodyPr/>
          <a:lstStyle/>
          <a:p>
            <a:fld id="{ECAF45DA-F6FB-F746-B51F-E7336F6AA741}" type="slidenum">
              <a:rPr lang="ja-JP" altLang="en-US" smtClean="0">
                <a:solidFill>
                  <a:prstClr val="black">
                    <a:tint val="75000"/>
                  </a:prstClr>
                </a:solidFill>
                <a:latin typeface="Calibri"/>
                <a:ea typeface="ＭＳ Ｐゴシック"/>
              </a:rPr>
              <a:pPr/>
              <a:t>33</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325338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small_D-SOI0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円/楕円 18"/>
          <p:cNvSpPr>
            <a:spLocks noChangeArrowheads="1"/>
          </p:cNvSpPr>
          <p:nvPr/>
        </p:nvSpPr>
        <p:spPr bwMode="auto">
          <a:xfrm>
            <a:off x="2263775" y="5332413"/>
            <a:ext cx="898525" cy="792162"/>
          </a:xfrm>
          <a:prstGeom prst="ellipse">
            <a:avLst/>
          </a:prstGeom>
          <a:noFill/>
          <a:ln w="28575">
            <a:solidFill>
              <a:srgbClr val="FFFF00"/>
            </a:solidFill>
            <a:prstDash val="dash"/>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defTabSz="457200" eaLnBrk="1" fontAlgn="auto" hangingPunct="1">
              <a:spcBef>
                <a:spcPts val="0"/>
              </a:spcBef>
              <a:spcAft>
                <a:spcPts val="0"/>
              </a:spcAft>
              <a:defRPr/>
            </a:pPr>
            <a:endParaRPr lang="ja-JP" altLang="en-US" sz="1800">
              <a:solidFill>
                <a:srgbClr val="FFFF00"/>
              </a:solidFill>
              <a:latin typeface="Calibri"/>
              <a:ea typeface="ＭＳ Ｐゴシック"/>
              <a:cs typeface="+mn-cs"/>
            </a:endParaRPr>
          </a:p>
        </p:txBody>
      </p:sp>
      <p:sp>
        <p:nvSpPr>
          <p:cNvPr id="55300" name="テキスト ボックス 19"/>
          <p:cNvSpPr txBox="1">
            <a:spLocks noChangeArrowheads="1"/>
          </p:cNvSpPr>
          <p:nvPr/>
        </p:nvSpPr>
        <p:spPr bwMode="auto">
          <a:xfrm>
            <a:off x="255588" y="4657725"/>
            <a:ext cx="17002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altLang="ja-JP">
                <a:solidFill>
                  <a:srgbClr val="FFFF00"/>
                </a:solidFill>
              </a:rPr>
              <a:t>Transistor</a:t>
            </a:r>
            <a:endParaRPr lang="ja-JP" altLang="en-US">
              <a:solidFill>
                <a:srgbClr val="FFFF00"/>
              </a:solidFill>
            </a:endParaRPr>
          </a:p>
        </p:txBody>
      </p:sp>
      <p:sp>
        <p:nvSpPr>
          <p:cNvPr id="55301" name="テキスト ボックス 20"/>
          <p:cNvSpPr txBox="1">
            <a:spLocks noChangeArrowheads="1"/>
          </p:cNvSpPr>
          <p:nvPr/>
        </p:nvSpPr>
        <p:spPr bwMode="auto">
          <a:xfrm>
            <a:off x="3895725" y="5472113"/>
            <a:ext cx="1298575" cy="8302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altLang="ja-JP">
                <a:solidFill>
                  <a:srgbClr val="FFFF00"/>
                </a:solidFill>
              </a:rPr>
              <a:t>Sensor</a:t>
            </a:r>
          </a:p>
          <a:p>
            <a:pPr defTabSz="457200" eaLnBrk="1" fontAlgn="auto" hangingPunct="1">
              <a:spcBef>
                <a:spcPts val="0"/>
              </a:spcBef>
              <a:spcAft>
                <a:spcPts val="0"/>
              </a:spcAft>
            </a:pPr>
            <a:r>
              <a:rPr lang="en-US" altLang="ja-JP">
                <a:solidFill>
                  <a:srgbClr val="FFFF00"/>
                </a:solidFill>
              </a:rPr>
              <a:t>Contact</a:t>
            </a:r>
            <a:endParaRPr lang="ja-JP" altLang="en-US">
              <a:solidFill>
                <a:srgbClr val="FFFF00"/>
              </a:solidFill>
            </a:endParaRPr>
          </a:p>
        </p:txBody>
      </p:sp>
      <p:cxnSp>
        <p:nvCxnSpPr>
          <p:cNvPr id="25" name="直線コネクタ 24"/>
          <p:cNvCxnSpPr>
            <a:cxnSpLocks noChangeShapeType="1"/>
            <a:stCxn id="19" idx="6"/>
            <a:endCxn id="55301" idx="1"/>
          </p:cNvCxnSpPr>
          <p:nvPr/>
        </p:nvCxnSpPr>
        <p:spPr bwMode="auto">
          <a:xfrm>
            <a:off x="3162300" y="5727700"/>
            <a:ext cx="733425" cy="158750"/>
          </a:xfrm>
          <a:prstGeom prst="line">
            <a:avLst/>
          </a:prstGeom>
          <a:noFill/>
          <a:ln w="25400">
            <a:solidFill>
              <a:srgbClr val="FFFF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1" name="円/楕円 30"/>
          <p:cNvSpPr>
            <a:spLocks noChangeArrowheads="1"/>
          </p:cNvSpPr>
          <p:nvPr/>
        </p:nvSpPr>
        <p:spPr bwMode="auto">
          <a:xfrm>
            <a:off x="6811963" y="5189538"/>
            <a:ext cx="1957387" cy="792162"/>
          </a:xfrm>
          <a:prstGeom prst="ellipse">
            <a:avLst/>
          </a:prstGeom>
          <a:noFill/>
          <a:ln w="28575">
            <a:solidFill>
              <a:srgbClr val="FF0000"/>
            </a:solidFill>
            <a:prstDash val="dash"/>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defTabSz="457200" eaLnBrk="1" fontAlgn="auto" hangingPunct="1">
              <a:spcBef>
                <a:spcPts val="0"/>
              </a:spcBef>
              <a:spcAft>
                <a:spcPts val="0"/>
              </a:spcAft>
              <a:defRPr/>
            </a:pPr>
            <a:endParaRPr lang="ja-JP" altLang="en-US" sz="1800">
              <a:solidFill>
                <a:prstClr val="white"/>
              </a:solidFill>
              <a:latin typeface="Calibri"/>
              <a:ea typeface="ＭＳ Ｐゴシック"/>
              <a:cs typeface="+mn-cs"/>
            </a:endParaRPr>
          </a:p>
        </p:txBody>
      </p:sp>
      <p:cxnSp>
        <p:nvCxnSpPr>
          <p:cNvPr id="32" name="直線コネクタ 31"/>
          <p:cNvCxnSpPr>
            <a:cxnSpLocks noChangeShapeType="1"/>
          </p:cNvCxnSpPr>
          <p:nvPr/>
        </p:nvCxnSpPr>
        <p:spPr bwMode="auto">
          <a:xfrm>
            <a:off x="6727825" y="5011738"/>
            <a:ext cx="314325" cy="241300"/>
          </a:xfrm>
          <a:prstGeom prst="line">
            <a:avLst/>
          </a:prstGeom>
          <a:noFill/>
          <a:ln w="25400">
            <a:solidFill>
              <a:srgbClr val="FF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55305" name="テキスト ボックス 20"/>
          <p:cNvSpPr txBox="1">
            <a:spLocks noChangeArrowheads="1"/>
          </p:cNvSpPr>
          <p:nvPr/>
        </p:nvSpPr>
        <p:spPr bwMode="auto">
          <a:xfrm>
            <a:off x="5780088" y="4157663"/>
            <a:ext cx="1547812" cy="830262"/>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altLang="ja-JP" dirty="0">
                <a:solidFill>
                  <a:srgbClr val="FF0000"/>
                </a:solidFill>
              </a:rPr>
              <a:t>Middle Si</a:t>
            </a:r>
          </a:p>
          <a:p>
            <a:pPr defTabSz="457200" eaLnBrk="1" fontAlgn="auto" hangingPunct="1">
              <a:spcBef>
                <a:spcPts val="0"/>
              </a:spcBef>
              <a:spcAft>
                <a:spcPts val="0"/>
              </a:spcAft>
            </a:pPr>
            <a:r>
              <a:rPr lang="en-US" altLang="ja-JP" dirty="0">
                <a:solidFill>
                  <a:srgbClr val="FF0000"/>
                </a:solidFill>
              </a:rPr>
              <a:t>Contact</a:t>
            </a:r>
            <a:endParaRPr lang="ja-JP" altLang="en-US" dirty="0">
              <a:solidFill>
                <a:srgbClr val="FF0000"/>
              </a:solidFill>
            </a:endParaRPr>
          </a:p>
        </p:txBody>
      </p:sp>
      <p:sp>
        <p:nvSpPr>
          <p:cNvPr id="55306" name="テキスト ボックス 19"/>
          <p:cNvSpPr txBox="1">
            <a:spLocks noChangeArrowheads="1"/>
          </p:cNvSpPr>
          <p:nvPr/>
        </p:nvSpPr>
        <p:spPr bwMode="auto">
          <a:xfrm>
            <a:off x="4644008" y="116632"/>
            <a:ext cx="1292225" cy="461962"/>
          </a:xfrm>
          <a:prstGeom prst="rect">
            <a:avLst/>
          </a:prstGeom>
          <a:noFill/>
          <a:ln>
            <a:noFill/>
          </a:ln>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altLang="ja-JP" dirty="0">
                <a:solidFill>
                  <a:srgbClr val="FFFF00"/>
                </a:solidFill>
              </a:rPr>
              <a:t>Metal 5</a:t>
            </a:r>
            <a:endParaRPr lang="ja-JP" altLang="en-US" dirty="0">
              <a:solidFill>
                <a:srgbClr val="FFFF00"/>
              </a:solidFill>
            </a:endParaRPr>
          </a:p>
        </p:txBody>
      </p:sp>
      <p:cxnSp>
        <p:nvCxnSpPr>
          <p:cNvPr id="17" name="直線コネクタ 16"/>
          <p:cNvCxnSpPr>
            <a:cxnSpLocks noChangeShapeType="1"/>
          </p:cNvCxnSpPr>
          <p:nvPr/>
        </p:nvCxnSpPr>
        <p:spPr bwMode="auto">
          <a:xfrm flipH="1">
            <a:off x="1892301" y="3429000"/>
            <a:ext cx="1527571" cy="2108200"/>
          </a:xfrm>
          <a:prstGeom prst="line">
            <a:avLst/>
          </a:prstGeom>
          <a:noFill/>
          <a:ln w="25400">
            <a:solidFill>
              <a:srgbClr val="FF0000"/>
            </a:solidFill>
            <a:round/>
            <a:headEnd/>
            <a:tailEnd type="arrow" w="lg" len="lg"/>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55308" name="テキスト ボックス 19"/>
          <p:cNvSpPr txBox="1">
            <a:spLocks noChangeArrowheads="1"/>
          </p:cNvSpPr>
          <p:nvPr/>
        </p:nvSpPr>
        <p:spPr bwMode="auto">
          <a:xfrm>
            <a:off x="2915816" y="2924944"/>
            <a:ext cx="1549400" cy="46196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altLang="ja-JP" dirty="0">
                <a:solidFill>
                  <a:srgbClr val="FF0000"/>
                </a:solidFill>
              </a:rPr>
              <a:t>Middle Si</a:t>
            </a:r>
            <a:endParaRPr lang="ja-JP" altLang="en-US" dirty="0">
              <a:solidFill>
                <a:srgbClr val="FF0000"/>
              </a:solidFill>
            </a:endParaRPr>
          </a:p>
        </p:txBody>
      </p:sp>
      <p:sp>
        <p:nvSpPr>
          <p:cNvPr id="55309" name="テキスト ボックス 19"/>
          <p:cNvSpPr txBox="1">
            <a:spLocks noChangeArrowheads="1"/>
          </p:cNvSpPr>
          <p:nvPr/>
        </p:nvSpPr>
        <p:spPr bwMode="auto">
          <a:xfrm>
            <a:off x="3116263" y="4495800"/>
            <a:ext cx="12430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altLang="ja-JP">
                <a:solidFill>
                  <a:srgbClr val="FFFF00"/>
                </a:solidFill>
              </a:rPr>
              <a:t>Metal 1</a:t>
            </a:r>
            <a:endParaRPr lang="ja-JP" altLang="en-US">
              <a:solidFill>
                <a:srgbClr val="FFFF00"/>
              </a:solidFill>
            </a:endParaRPr>
          </a:p>
        </p:txBody>
      </p:sp>
      <p:sp>
        <p:nvSpPr>
          <p:cNvPr id="2" name="テキスト ボックス 1"/>
          <p:cNvSpPr txBox="1"/>
          <p:nvPr/>
        </p:nvSpPr>
        <p:spPr>
          <a:xfrm>
            <a:off x="1258368" y="2053105"/>
            <a:ext cx="6707285" cy="523220"/>
          </a:xfrm>
          <a:prstGeom prst="rect">
            <a:avLst/>
          </a:prstGeom>
          <a:solidFill>
            <a:srgbClr val="FFFFFF">
              <a:alpha val="59000"/>
            </a:srgbClr>
          </a:solidFill>
        </p:spPr>
        <p:txBody>
          <a:bodyPr wrap="none" rtlCol="0">
            <a:spAutoFit/>
          </a:bodyPr>
          <a:lstStyle/>
          <a:p>
            <a:pPr algn="ctr"/>
            <a:r>
              <a:rPr lang="en-US" altLang="ja-JP" sz="2800" dirty="0" smtClean="0"/>
              <a:t>Cross section of the Double SOI</a:t>
            </a:r>
            <a:r>
              <a:rPr lang="ja-JP" altLang="en-US" sz="2800" dirty="0" smtClean="0"/>
              <a:t>　</a:t>
            </a:r>
            <a:r>
              <a:rPr lang="en-US" altLang="ja-JP" sz="2800" dirty="0" smtClean="0"/>
              <a:t>Pixel</a:t>
            </a:r>
            <a:endParaRPr kumimoji="1" lang="ja-JP" altLang="en-US" sz="2800" dirty="0"/>
          </a:p>
        </p:txBody>
      </p:sp>
      <p:sp>
        <p:nvSpPr>
          <p:cNvPr id="4" name="スライド番号プレースホルダー 3"/>
          <p:cNvSpPr>
            <a:spLocks noGrp="1"/>
          </p:cNvSpPr>
          <p:nvPr>
            <p:ph type="sldNum" sz="quarter" idx="12"/>
          </p:nvPr>
        </p:nvSpPr>
        <p:spPr/>
        <p:txBody>
          <a:bodyPr/>
          <a:lstStyle/>
          <a:p>
            <a:fld id="{ECAF45DA-F6FB-F746-B51F-E7336F6AA741}" type="slidenum">
              <a:rPr lang="ja-JP" altLang="en-US" smtClean="0">
                <a:solidFill>
                  <a:prstClr val="black">
                    <a:tint val="75000"/>
                  </a:prstClr>
                </a:solidFill>
                <a:latin typeface="Calibri"/>
                <a:ea typeface="ＭＳ Ｐゴシック"/>
              </a:rPr>
              <a:pPr/>
              <a:t>34</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21692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t="25810" r="8818" b="20150"/>
          <a:stretch/>
        </p:blipFill>
        <p:spPr>
          <a:xfrm>
            <a:off x="847920" y="1106694"/>
            <a:ext cx="8296080" cy="3960440"/>
          </a:xfrm>
          <a:prstGeom prst="rect">
            <a:avLst/>
          </a:prstGeom>
        </p:spPr>
      </p:pic>
      <p:sp>
        <p:nvSpPr>
          <p:cNvPr id="3" name="テキスト ボックス 2"/>
          <p:cNvSpPr txBox="1"/>
          <p:nvPr/>
        </p:nvSpPr>
        <p:spPr>
          <a:xfrm>
            <a:off x="7060978" y="5002387"/>
            <a:ext cx="2083022"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altLang="ja-JP" sz="1600" dirty="0" smtClean="0">
                <a:solidFill>
                  <a:prstClr val="black"/>
                </a:solidFill>
                <a:latin typeface="Calibri"/>
                <a:ea typeface="ＭＳ Ｐゴシック"/>
              </a:rPr>
              <a:t>(by Lu</a:t>
            </a:r>
            <a:r>
              <a:rPr lang="ja-JP" altLang="en-US" sz="1600" dirty="0" smtClean="0">
                <a:solidFill>
                  <a:prstClr val="black"/>
                </a:solidFill>
                <a:latin typeface="Calibri"/>
                <a:ea typeface="ＭＳ Ｐゴシック"/>
              </a:rPr>
              <a:t> </a:t>
            </a:r>
            <a:r>
              <a:rPr lang="en-US" altLang="ja-JP" sz="1600" dirty="0" err="1" smtClean="0">
                <a:solidFill>
                  <a:prstClr val="black"/>
                </a:solidFill>
                <a:latin typeface="Calibri"/>
                <a:ea typeface="ＭＳ Ｐゴシック"/>
              </a:rPr>
              <a:t>Yunpeng</a:t>
            </a:r>
            <a:r>
              <a:rPr lang="en-US" altLang="ja-JP" sz="1600" dirty="0" smtClean="0">
                <a:solidFill>
                  <a:prstClr val="black"/>
                </a:solidFill>
                <a:latin typeface="Calibri"/>
                <a:ea typeface="ＭＳ Ｐゴシック"/>
              </a:rPr>
              <a:t> (IHEP))</a:t>
            </a:r>
            <a:endParaRPr lang="ja-JP" altLang="en-US" sz="1600" dirty="0">
              <a:solidFill>
                <a:prstClr val="black"/>
              </a:solidFill>
              <a:latin typeface="Calibri"/>
              <a:ea typeface="ＭＳ Ｐゴシック"/>
            </a:endParaRPr>
          </a:p>
        </p:txBody>
      </p:sp>
      <p:sp>
        <p:nvSpPr>
          <p:cNvPr id="4" name="テキスト ボックス 3"/>
          <p:cNvSpPr txBox="1"/>
          <p:nvPr/>
        </p:nvSpPr>
        <p:spPr>
          <a:xfrm>
            <a:off x="223083" y="3401949"/>
            <a:ext cx="2476709"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ja-JP" dirty="0" smtClean="0">
                <a:solidFill>
                  <a:prstClr val="black"/>
                </a:solidFill>
                <a:latin typeface="Calibri"/>
                <a:ea typeface="ＭＳ Ｐゴシック"/>
              </a:rPr>
              <a:t>Shield:</a:t>
            </a:r>
          </a:p>
          <a:p>
            <a:r>
              <a:rPr lang="en-US" altLang="ja-JP" dirty="0" smtClean="0">
                <a:solidFill>
                  <a:prstClr val="black"/>
                </a:solidFill>
                <a:latin typeface="Calibri"/>
                <a:ea typeface="ＭＳ Ｐゴシック"/>
              </a:rPr>
              <a:t>Cross Talk between Circuit and Sensor is reduced to 1/20.</a:t>
            </a:r>
            <a:endParaRPr lang="ja-JP" altLang="en-US" dirty="0">
              <a:solidFill>
                <a:prstClr val="black"/>
              </a:solidFill>
              <a:latin typeface="Calibri"/>
              <a:ea typeface="ＭＳ Ｐゴシック"/>
            </a:endParaRPr>
          </a:p>
        </p:txBody>
      </p:sp>
      <p:sp>
        <p:nvSpPr>
          <p:cNvPr id="5" name="テキスト ボックス 4"/>
          <p:cNvSpPr txBox="1"/>
          <p:nvPr/>
        </p:nvSpPr>
        <p:spPr>
          <a:xfrm>
            <a:off x="4668398" y="1399105"/>
            <a:ext cx="1288108" cy="369332"/>
          </a:xfrm>
          <a:prstGeom prst="rect">
            <a:avLst/>
          </a:prstGeom>
          <a:noFill/>
        </p:spPr>
        <p:txBody>
          <a:bodyPr wrap="none" rtlCol="0">
            <a:spAutoFit/>
          </a:bodyPr>
          <a:lstStyle/>
          <a:p>
            <a:r>
              <a:rPr lang="en-US" altLang="ja-JP" sz="1800" dirty="0" smtClean="0">
                <a:solidFill>
                  <a:srgbClr val="FF0000"/>
                </a:solidFill>
                <a:latin typeface="Calibri"/>
              </a:rPr>
              <a:t>Single SOI</a:t>
            </a:r>
            <a:endParaRPr lang="ja-JP" altLang="en-US" sz="1800" dirty="0" smtClean="0">
              <a:solidFill>
                <a:srgbClr val="FF0000"/>
              </a:solidFill>
              <a:latin typeface="Calibri"/>
            </a:endParaRPr>
          </a:p>
        </p:txBody>
      </p:sp>
      <p:sp>
        <p:nvSpPr>
          <p:cNvPr id="6" name="テキスト ボックス 5"/>
          <p:cNvSpPr txBox="1"/>
          <p:nvPr/>
        </p:nvSpPr>
        <p:spPr>
          <a:xfrm>
            <a:off x="4567982" y="2461886"/>
            <a:ext cx="1377939" cy="369332"/>
          </a:xfrm>
          <a:prstGeom prst="rect">
            <a:avLst/>
          </a:prstGeom>
          <a:noFill/>
        </p:spPr>
        <p:txBody>
          <a:bodyPr wrap="none" rtlCol="0">
            <a:spAutoFit/>
          </a:bodyPr>
          <a:lstStyle/>
          <a:p>
            <a:r>
              <a:rPr lang="en-US" altLang="ja-JP" sz="1800" dirty="0" smtClean="0">
                <a:solidFill>
                  <a:srgbClr val="FF0000"/>
                </a:solidFill>
                <a:latin typeface="Calibri"/>
              </a:rPr>
              <a:t>Double SOI</a:t>
            </a:r>
            <a:endParaRPr lang="ja-JP" altLang="en-US" sz="1800" dirty="0" smtClean="0">
              <a:solidFill>
                <a:srgbClr val="FF0000"/>
              </a:solidFill>
              <a:latin typeface="Calibri"/>
            </a:endParaRPr>
          </a:p>
        </p:txBody>
      </p:sp>
      <p:cxnSp>
        <p:nvCxnSpPr>
          <p:cNvPr id="8" name="直線矢印コネクタ 7"/>
          <p:cNvCxnSpPr/>
          <p:nvPr/>
        </p:nvCxnSpPr>
        <p:spPr>
          <a:xfrm flipH="1">
            <a:off x="4216874" y="1583771"/>
            <a:ext cx="504056" cy="1440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H="1" flipV="1">
            <a:off x="3923928" y="2348880"/>
            <a:ext cx="644054" cy="2880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0" name="テキスト ボックス 59"/>
          <p:cNvSpPr txBox="1"/>
          <p:nvPr/>
        </p:nvSpPr>
        <p:spPr>
          <a:xfrm>
            <a:off x="303418" y="371222"/>
            <a:ext cx="2982740" cy="461665"/>
          </a:xfrm>
          <a:prstGeom prst="rect">
            <a:avLst/>
          </a:prstGeom>
          <a:noFill/>
        </p:spPr>
        <p:txBody>
          <a:bodyPr wrap="none" rtlCol="0">
            <a:spAutoFit/>
          </a:bodyPr>
          <a:lstStyle/>
          <a:p>
            <a:r>
              <a:rPr lang="en-US" altLang="ja-JP" u="sng" dirty="0" smtClean="0">
                <a:solidFill>
                  <a:prstClr val="black"/>
                </a:solidFill>
                <a:latin typeface="Arial"/>
                <a:cs typeface="Arial"/>
              </a:rPr>
              <a:t>Effect of Double SOI</a:t>
            </a:r>
            <a:endParaRPr lang="ja-JP" altLang="en-US" u="sng" dirty="0" smtClean="0">
              <a:solidFill>
                <a:prstClr val="black"/>
              </a:solidFill>
              <a:latin typeface="Arial"/>
              <a:cs typeface="Arial"/>
            </a:endParaRPr>
          </a:p>
        </p:txBody>
      </p:sp>
      <p:sp>
        <p:nvSpPr>
          <p:cNvPr id="13" name="テキスト ボックス 12"/>
          <p:cNvSpPr txBox="1"/>
          <p:nvPr/>
        </p:nvSpPr>
        <p:spPr>
          <a:xfrm>
            <a:off x="4234632" y="712619"/>
            <a:ext cx="3738909" cy="461665"/>
          </a:xfrm>
          <a:prstGeom prst="rect">
            <a:avLst/>
          </a:prstGeom>
          <a:noFill/>
        </p:spPr>
        <p:txBody>
          <a:bodyPr wrap="none" rtlCol="0">
            <a:spAutoFit/>
          </a:bodyPr>
          <a:lstStyle/>
          <a:p>
            <a:r>
              <a:rPr lang="en-US" altLang="ja-JP" dirty="0" smtClean="0">
                <a:solidFill>
                  <a:prstClr val="black"/>
                </a:solidFill>
                <a:latin typeface="Arial"/>
                <a:cs typeface="Arial"/>
              </a:rPr>
              <a:t>Cross Talk from Clock line</a:t>
            </a:r>
            <a:endParaRPr lang="ja-JP" altLang="en-US" dirty="0" smtClean="0">
              <a:solidFill>
                <a:prstClr val="black"/>
              </a:solidFill>
              <a:latin typeface="Arial"/>
              <a:cs typeface="Arial"/>
            </a:endParaRPr>
          </a:p>
        </p:txBody>
      </p:sp>
      <p:sp>
        <p:nvSpPr>
          <p:cNvPr id="7" name="スライド番号プレースホルダー 6"/>
          <p:cNvSpPr>
            <a:spLocks noGrp="1"/>
          </p:cNvSpPr>
          <p:nvPr>
            <p:ph type="sldNum" sz="quarter" idx="10"/>
          </p:nvPr>
        </p:nvSpPr>
        <p:spPr/>
        <p:txBody>
          <a:bodyPr/>
          <a:lstStyle/>
          <a:p>
            <a:pPr>
              <a:defRPr/>
            </a:pPr>
            <a:fld id="{809E26E5-0377-2546-8862-249C3D7BA11F}" type="slidenum">
              <a:rPr lang="ja-JP" altLang="en-US" smtClean="0">
                <a:solidFill>
                  <a:prstClr val="black">
                    <a:tint val="75000"/>
                  </a:prstClr>
                </a:solidFill>
                <a:ea typeface="ＭＳ Ｐゴシック"/>
              </a:rPr>
              <a:pPr>
                <a:defRPr/>
              </a:pPr>
              <a:t>35</a:t>
            </a:fld>
            <a:endParaRPr lang="ja-JP" altLang="en-US">
              <a:solidFill>
                <a:prstClr val="black">
                  <a:tint val="75000"/>
                </a:prstClr>
              </a:solidFill>
              <a:ea typeface="ＭＳ Ｐゴシック"/>
            </a:endParaRPr>
          </a:p>
        </p:txBody>
      </p:sp>
    </p:spTree>
    <p:extLst>
      <p:ext uri="{BB962C8B-B14F-4D97-AF65-F5344CB8AC3E}">
        <p14:creationId xmlns:p14="http://schemas.microsoft.com/office/powerpoint/2010/main" val="19899802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テキスト ボックス 58"/>
          <p:cNvSpPr txBox="1"/>
          <p:nvPr/>
        </p:nvSpPr>
        <p:spPr>
          <a:xfrm>
            <a:off x="183643" y="1434724"/>
            <a:ext cx="2421608"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ja-JP" dirty="0" smtClean="0">
                <a:solidFill>
                  <a:prstClr val="black"/>
                </a:solidFill>
                <a:latin typeface="Calibri"/>
                <a:ea typeface="ＭＳ Ｐゴシック"/>
              </a:rPr>
              <a:t>Coupling:</a:t>
            </a:r>
          </a:p>
          <a:p>
            <a:r>
              <a:rPr lang="en-US" altLang="ja-JP" dirty="0" smtClean="0">
                <a:solidFill>
                  <a:prstClr val="black"/>
                </a:solidFill>
                <a:latin typeface="Calibri"/>
                <a:ea typeface="ＭＳ Ｐゴシック"/>
              </a:rPr>
              <a:t>Gain of Charge Amp increases ~3 times by cutting parasitic C.</a:t>
            </a:r>
          </a:p>
        </p:txBody>
      </p:sp>
      <p:sp>
        <p:nvSpPr>
          <p:cNvPr id="60" name="テキスト ボックス 59"/>
          <p:cNvSpPr txBox="1"/>
          <p:nvPr/>
        </p:nvSpPr>
        <p:spPr>
          <a:xfrm>
            <a:off x="153221" y="373063"/>
            <a:ext cx="2982740" cy="461665"/>
          </a:xfrm>
          <a:prstGeom prst="rect">
            <a:avLst/>
          </a:prstGeom>
          <a:noFill/>
        </p:spPr>
        <p:txBody>
          <a:bodyPr wrap="none" rtlCol="0">
            <a:spAutoFit/>
          </a:bodyPr>
          <a:lstStyle/>
          <a:p>
            <a:r>
              <a:rPr lang="en-US" altLang="ja-JP" u="sng" dirty="0" smtClean="0">
                <a:solidFill>
                  <a:prstClr val="black"/>
                </a:solidFill>
                <a:latin typeface="Arial"/>
                <a:cs typeface="Arial"/>
              </a:rPr>
              <a:t>Effect of Double SOI</a:t>
            </a:r>
            <a:endParaRPr lang="ja-JP" altLang="en-US" u="sng" dirty="0" smtClean="0">
              <a:solidFill>
                <a:prstClr val="black"/>
              </a:solidFill>
              <a:latin typeface="Arial"/>
              <a:cs typeface="Arial"/>
            </a:endParaRPr>
          </a:p>
        </p:txBody>
      </p:sp>
      <p:grpSp>
        <p:nvGrpSpPr>
          <p:cNvPr id="2" name="グループ化 1"/>
          <p:cNvGrpSpPr/>
          <p:nvPr/>
        </p:nvGrpSpPr>
        <p:grpSpPr>
          <a:xfrm>
            <a:off x="2927382" y="303218"/>
            <a:ext cx="2500290" cy="2742687"/>
            <a:chOff x="3036553" y="687332"/>
            <a:chExt cx="2500290" cy="2742687"/>
          </a:xfrm>
        </p:grpSpPr>
        <p:sp>
          <p:nvSpPr>
            <p:cNvPr id="19" name="フリーフォーム 18"/>
            <p:cNvSpPr/>
            <p:nvPr/>
          </p:nvSpPr>
          <p:spPr>
            <a:xfrm>
              <a:off x="3324585" y="1779335"/>
              <a:ext cx="2212258" cy="1549059"/>
            </a:xfrm>
            <a:custGeom>
              <a:avLst/>
              <a:gdLst>
                <a:gd name="connsiteX0" fmla="*/ 0 w 2241754"/>
                <a:gd name="connsiteY0" fmla="*/ 1283110 h 1283110"/>
                <a:gd name="connsiteX1" fmla="*/ 29496 w 2241754"/>
                <a:gd name="connsiteY1" fmla="*/ 14748 h 1283110"/>
                <a:gd name="connsiteX2" fmla="*/ 2241754 w 2241754"/>
                <a:gd name="connsiteY2" fmla="*/ 0 h 1283110"/>
                <a:gd name="connsiteX0" fmla="*/ 1 w 2212258"/>
                <a:gd name="connsiteY0" fmla="*/ 1268361 h 1268361"/>
                <a:gd name="connsiteX1" fmla="*/ 0 w 2212258"/>
                <a:gd name="connsiteY1" fmla="*/ 14748 h 1268361"/>
                <a:gd name="connsiteX2" fmla="*/ 2212258 w 2212258"/>
                <a:gd name="connsiteY2" fmla="*/ 0 h 1268361"/>
              </a:gdLst>
              <a:ahLst/>
              <a:cxnLst>
                <a:cxn ang="0">
                  <a:pos x="connsiteX0" y="connsiteY0"/>
                </a:cxn>
                <a:cxn ang="0">
                  <a:pos x="connsiteX1" y="connsiteY1"/>
                </a:cxn>
                <a:cxn ang="0">
                  <a:pos x="connsiteX2" y="connsiteY2"/>
                </a:cxn>
              </a:cxnLst>
              <a:rect l="l" t="t" r="r" b="b"/>
              <a:pathLst>
                <a:path w="2212258" h="1268361">
                  <a:moveTo>
                    <a:pt x="1" y="1268361"/>
                  </a:moveTo>
                  <a:cubicBezTo>
                    <a:pt x="1" y="850490"/>
                    <a:pt x="0" y="432619"/>
                    <a:pt x="0" y="14748"/>
                  </a:cubicBezTo>
                  <a:lnTo>
                    <a:pt x="2212258" y="0"/>
                  </a:lnTo>
                </a:path>
              </a:pathLst>
            </a:cu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24" name="グループ化 23"/>
            <p:cNvGrpSpPr/>
            <p:nvPr/>
          </p:nvGrpSpPr>
          <p:grpSpPr>
            <a:xfrm>
              <a:off x="4289878" y="883840"/>
              <a:ext cx="144016" cy="352677"/>
              <a:chOff x="5940152" y="5236563"/>
              <a:chExt cx="144016" cy="352677"/>
            </a:xfrm>
          </p:grpSpPr>
          <p:cxnSp>
            <p:nvCxnSpPr>
              <p:cNvPr id="21" name="直線コネクタ 20"/>
              <p:cNvCxnSpPr/>
              <p:nvPr/>
            </p:nvCxnSpPr>
            <p:spPr>
              <a:xfrm>
                <a:off x="5940152" y="5236563"/>
                <a:ext cx="0" cy="352677"/>
              </a:xfrm>
              <a:prstGeom prst="line">
                <a:avLst/>
              </a:prstGeom>
              <a:ln w="381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6084168" y="5236563"/>
                <a:ext cx="0" cy="352677"/>
              </a:xfrm>
              <a:prstGeom prst="line">
                <a:avLst/>
              </a:prstGeom>
              <a:ln w="381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sp>
          <p:nvSpPr>
            <p:cNvPr id="26" name="フリーフォーム 25"/>
            <p:cNvSpPr/>
            <p:nvPr/>
          </p:nvSpPr>
          <p:spPr>
            <a:xfrm>
              <a:off x="3823580" y="1056664"/>
              <a:ext cx="486697" cy="722671"/>
            </a:xfrm>
            <a:custGeom>
              <a:avLst/>
              <a:gdLst>
                <a:gd name="connsiteX0" fmla="*/ 0 w 486697"/>
                <a:gd name="connsiteY0" fmla="*/ 722671 h 722671"/>
                <a:gd name="connsiteX1" fmla="*/ 0 w 486697"/>
                <a:gd name="connsiteY1" fmla="*/ 0 h 722671"/>
                <a:gd name="connsiteX2" fmla="*/ 471948 w 486697"/>
                <a:gd name="connsiteY2" fmla="*/ 0 h 722671"/>
                <a:gd name="connsiteX3" fmla="*/ 427703 w 486697"/>
                <a:gd name="connsiteY3" fmla="*/ 0 h 722671"/>
                <a:gd name="connsiteX4" fmla="*/ 471948 w 486697"/>
                <a:gd name="connsiteY4" fmla="*/ 14749 h 722671"/>
                <a:gd name="connsiteX5" fmla="*/ 486697 w 486697"/>
                <a:gd name="connsiteY5" fmla="*/ 14749 h 72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697" h="722671">
                  <a:moveTo>
                    <a:pt x="0" y="722671"/>
                  </a:moveTo>
                  <a:lnTo>
                    <a:pt x="0" y="0"/>
                  </a:lnTo>
                  <a:lnTo>
                    <a:pt x="471948" y="0"/>
                  </a:lnTo>
                  <a:lnTo>
                    <a:pt x="427703" y="0"/>
                  </a:lnTo>
                  <a:lnTo>
                    <a:pt x="471948" y="14749"/>
                  </a:lnTo>
                  <a:lnTo>
                    <a:pt x="486697" y="14749"/>
                  </a:lnTo>
                </a:path>
              </a:pathLst>
            </a:cu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27" name="フリーフォーム 26"/>
            <p:cNvSpPr/>
            <p:nvPr/>
          </p:nvSpPr>
          <p:spPr>
            <a:xfrm>
              <a:off x="4457760" y="1056664"/>
              <a:ext cx="530942" cy="707923"/>
            </a:xfrm>
            <a:custGeom>
              <a:avLst/>
              <a:gdLst>
                <a:gd name="connsiteX0" fmla="*/ 0 w 530942"/>
                <a:gd name="connsiteY0" fmla="*/ 0 h 707923"/>
                <a:gd name="connsiteX1" fmla="*/ 530942 w 530942"/>
                <a:gd name="connsiteY1" fmla="*/ 0 h 707923"/>
                <a:gd name="connsiteX2" fmla="*/ 530942 w 530942"/>
                <a:gd name="connsiteY2" fmla="*/ 707923 h 707923"/>
              </a:gdLst>
              <a:ahLst/>
              <a:cxnLst>
                <a:cxn ang="0">
                  <a:pos x="connsiteX0" y="connsiteY0"/>
                </a:cxn>
                <a:cxn ang="0">
                  <a:pos x="connsiteX1" y="connsiteY1"/>
                </a:cxn>
                <a:cxn ang="0">
                  <a:pos x="connsiteX2" y="connsiteY2"/>
                </a:cxn>
              </a:cxnLst>
              <a:rect l="l" t="t" r="r" b="b"/>
              <a:pathLst>
                <a:path w="530942" h="707923">
                  <a:moveTo>
                    <a:pt x="0" y="0"/>
                  </a:moveTo>
                  <a:lnTo>
                    <a:pt x="530942" y="0"/>
                  </a:lnTo>
                  <a:lnTo>
                    <a:pt x="530942" y="707923"/>
                  </a:lnTo>
                </a:path>
              </a:pathLst>
            </a:cu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29" name="グループ化 28"/>
            <p:cNvGrpSpPr/>
            <p:nvPr/>
          </p:nvGrpSpPr>
          <p:grpSpPr>
            <a:xfrm rot="-900000">
              <a:off x="4473899" y="2112512"/>
              <a:ext cx="144016" cy="352677"/>
              <a:chOff x="5940152" y="5236563"/>
              <a:chExt cx="144016" cy="352677"/>
            </a:xfrm>
          </p:grpSpPr>
          <p:cxnSp>
            <p:nvCxnSpPr>
              <p:cNvPr id="30" name="直線コネクタ 29"/>
              <p:cNvCxnSpPr/>
              <p:nvPr/>
            </p:nvCxnSpPr>
            <p:spPr>
              <a:xfrm>
                <a:off x="5940152" y="5236563"/>
                <a:ext cx="0" cy="352677"/>
              </a:xfrm>
              <a:prstGeom prst="line">
                <a:avLst/>
              </a:prstGeom>
              <a:ln w="38100">
                <a:solidFill>
                  <a:schemeClr val="tx1"/>
                </a:solidFill>
                <a:prstDash val="solid"/>
                <a:tailEnd type="none" w="lg" len="lg"/>
              </a:ln>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6084168" y="5236563"/>
                <a:ext cx="0" cy="352677"/>
              </a:xfrm>
              <a:prstGeom prst="line">
                <a:avLst/>
              </a:prstGeom>
              <a:ln w="38100">
                <a:solidFill>
                  <a:schemeClr val="tx1"/>
                </a:solidFill>
                <a:prstDash val="solid"/>
                <a:tailEnd type="none" w="lg" len="lg"/>
              </a:ln>
            </p:spPr>
            <p:style>
              <a:lnRef idx="2">
                <a:schemeClr val="accent1"/>
              </a:lnRef>
              <a:fillRef idx="0">
                <a:schemeClr val="accent1"/>
              </a:fillRef>
              <a:effectRef idx="1">
                <a:schemeClr val="accent1"/>
              </a:effectRef>
              <a:fontRef idx="minor">
                <a:schemeClr val="tx1"/>
              </a:fontRef>
            </p:style>
          </p:cxnSp>
        </p:grpSp>
        <p:sp>
          <p:nvSpPr>
            <p:cNvPr id="32" name="フリーフォーム 31"/>
            <p:cNvSpPr/>
            <p:nvPr/>
          </p:nvSpPr>
          <p:spPr>
            <a:xfrm>
              <a:off x="3336883" y="2295529"/>
              <a:ext cx="1150374" cy="58993"/>
            </a:xfrm>
            <a:custGeom>
              <a:avLst/>
              <a:gdLst>
                <a:gd name="connsiteX0" fmla="*/ 0 w 1150374"/>
                <a:gd name="connsiteY0" fmla="*/ 58993 h 58993"/>
                <a:gd name="connsiteX1" fmla="*/ 1150374 w 1150374"/>
                <a:gd name="connsiteY1" fmla="*/ 0 h 58993"/>
              </a:gdLst>
              <a:ahLst/>
              <a:cxnLst>
                <a:cxn ang="0">
                  <a:pos x="connsiteX0" y="connsiteY0"/>
                </a:cxn>
                <a:cxn ang="0">
                  <a:pos x="connsiteX1" y="connsiteY1"/>
                </a:cxn>
              </a:cxnLst>
              <a:rect l="l" t="t" r="r" b="b"/>
              <a:pathLst>
                <a:path w="1150374" h="58993">
                  <a:moveTo>
                    <a:pt x="0" y="58993"/>
                  </a:moveTo>
                  <a:lnTo>
                    <a:pt x="1150374" y="0"/>
                  </a:lnTo>
                </a:path>
              </a:pathLst>
            </a:custGeom>
            <a:noFill/>
            <a:ln w="127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33" name="フリーフォーム 32"/>
            <p:cNvSpPr/>
            <p:nvPr/>
          </p:nvSpPr>
          <p:spPr>
            <a:xfrm>
              <a:off x="4619993" y="1794084"/>
              <a:ext cx="368709" cy="471948"/>
            </a:xfrm>
            <a:custGeom>
              <a:avLst/>
              <a:gdLst>
                <a:gd name="connsiteX0" fmla="*/ 0 w 368709"/>
                <a:gd name="connsiteY0" fmla="*/ 471948 h 471948"/>
                <a:gd name="connsiteX1" fmla="*/ 368709 w 368709"/>
                <a:gd name="connsiteY1" fmla="*/ 0 h 471948"/>
              </a:gdLst>
              <a:ahLst/>
              <a:cxnLst>
                <a:cxn ang="0">
                  <a:pos x="connsiteX0" y="connsiteY0"/>
                </a:cxn>
                <a:cxn ang="0">
                  <a:pos x="connsiteX1" y="connsiteY1"/>
                </a:cxn>
              </a:cxnLst>
              <a:rect l="l" t="t" r="r" b="b"/>
              <a:pathLst>
                <a:path w="368709" h="471948">
                  <a:moveTo>
                    <a:pt x="0" y="471948"/>
                  </a:moveTo>
                  <a:lnTo>
                    <a:pt x="368709" y="0"/>
                  </a:lnTo>
                </a:path>
              </a:pathLst>
            </a:custGeom>
            <a:noFill/>
            <a:ln w="127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0" name="二等辺三角形 9"/>
            <p:cNvSpPr/>
            <p:nvPr/>
          </p:nvSpPr>
          <p:spPr>
            <a:xfrm rot="5400000">
              <a:off x="4109858" y="1528194"/>
              <a:ext cx="648072" cy="504056"/>
            </a:xfrm>
            <a:prstGeom prst="triangle">
              <a:avLst/>
            </a:prstGeom>
            <a:solidFill>
              <a:srgbClr val="0000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28" name="グループ化 27"/>
            <p:cNvGrpSpPr/>
            <p:nvPr/>
          </p:nvGrpSpPr>
          <p:grpSpPr>
            <a:xfrm>
              <a:off x="3036553" y="2608314"/>
              <a:ext cx="569249" cy="360040"/>
              <a:chOff x="2634599" y="5085184"/>
              <a:chExt cx="569249" cy="360040"/>
            </a:xfrm>
          </p:grpSpPr>
          <p:sp>
            <p:nvSpPr>
              <p:cNvPr id="11" name="二等辺三角形 10"/>
              <p:cNvSpPr/>
              <p:nvPr/>
            </p:nvSpPr>
            <p:spPr>
              <a:xfrm>
                <a:off x="2706607" y="5085184"/>
                <a:ext cx="432048" cy="360040"/>
              </a:xfrm>
              <a:prstGeom prst="triangle">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cxnSp>
            <p:nvCxnSpPr>
              <p:cNvPr id="14" name="直線コネクタ 13"/>
              <p:cNvCxnSpPr/>
              <p:nvPr/>
            </p:nvCxnSpPr>
            <p:spPr>
              <a:xfrm>
                <a:off x="2634599" y="5085184"/>
                <a:ext cx="569249" cy="0"/>
              </a:xfrm>
              <a:prstGeom prst="line">
                <a:avLst/>
              </a:prstGeom>
              <a:ln w="254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sp>
          <p:nvSpPr>
            <p:cNvPr id="57" name="テキスト ボックス 56"/>
            <p:cNvSpPr txBox="1"/>
            <p:nvPr/>
          </p:nvSpPr>
          <p:spPr>
            <a:xfrm>
              <a:off x="3787349" y="2968354"/>
              <a:ext cx="1656223" cy="461665"/>
            </a:xfrm>
            <a:prstGeom prst="rect">
              <a:avLst/>
            </a:prstGeom>
            <a:noFill/>
          </p:spPr>
          <p:txBody>
            <a:bodyPr wrap="none" rtlCol="0">
              <a:spAutoFit/>
            </a:bodyPr>
            <a:lstStyle/>
            <a:p>
              <a:r>
                <a:rPr lang="en-US" altLang="ja-JP" dirty="0" smtClean="0">
                  <a:solidFill>
                    <a:prstClr val="black"/>
                  </a:solidFill>
                  <a:latin typeface="Arial"/>
                  <a:cs typeface="Arial"/>
                </a:rPr>
                <a:t>Single SOI</a:t>
              </a:r>
              <a:endParaRPr lang="ja-JP" altLang="en-US" dirty="0" smtClean="0">
                <a:solidFill>
                  <a:prstClr val="black"/>
                </a:solidFill>
                <a:latin typeface="Arial"/>
                <a:cs typeface="Arial"/>
              </a:endParaRPr>
            </a:p>
          </p:txBody>
        </p:sp>
        <p:sp>
          <p:nvSpPr>
            <p:cNvPr id="61" name="テキスト ボックス 60"/>
            <p:cNvSpPr txBox="1"/>
            <p:nvPr/>
          </p:nvSpPr>
          <p:spPr>
            <a:xfrm>
              <a:off x="4408125" y="687332"/>
              <a:ext cx="518091" cy="369332"/>
            </a:xfrm>
            <a:prstGeom prst="rect">
              <a:avLst/>
            </a:prstGeom>
            <a:noFill/>
          </p:spPr>
          <p:txBody>
            <a:bodyPr wrap="none" rtlCol="0">
              <a:spAutoFit/>
            </a:bodyPr>
            <a:lstStyle/>
            <a:p>
              <a:r>
                <a:rPr lang="en-US" altLang="ja-JP" sz="1800" dirty="0" smtClean="0">
                  <a:solidFill>
                    <a:prstClr val="black"/>
                  </a:solidFill>
                  <a:latin typeface="Arial"/>
                  <a:cs typeface="Arial"/>
                </a:rPr>
                <a:t>5fF</a:t>
              </a:r>
              <a:endParaRPr lang="ja-JP" altLang="en-US" sz="1800" dirty="0" smtClean="0">
                <a:solidFill>
                  <a:prstClr val="black"/>
                </a:solidFill>
                <a:latin typeface="Arial"/>
                <a:cs typeface="Arial"/>
              </a:endParaRPr>
            </a:p>
          </p:txBody>
        </p:sp>
      </p:grpSp>
      <p:grpSp>
        <p:nvGrpSpPr>
          <p:cNvPr id="4" name="グループ化 3"/>
          <p:cNvGrpSpPr/>
          <p:nvPr/>
        </p:nvGrpSpPr>
        <p:grpSpPr>
          <a:xfrm>
            <a:off x="6025639" y="313054"/>
            <a:ext cx="2537594" cy="2737905"/>
            <a:chOff x="5992441" y="692114"/>
            <a:chExt cx="2537594" cy="2737905"/>
          </a:xfrm>
        </p:grpSpPr>
        <p:sp>
          <p:nvSpPr>
            <p:cNvPr id="36" name="フリーフォーム 35"/>
            <p:cNvSpPr/>
            <p:nvPr/>
          </p:nvSpPr>
          <p:spPr>
            <a:xfrm>
              <a:off x="6280473" y="1733074"/>
              <a:ext cx="2212258" cy="1549059"/>
            </a:xfrm>
            <a:custGeom>
              <a:avLst/>
              <a:gdLst>
                <a:gd name="connsiteX0" fmla="*/ 0 w 2241754"/>
                <a:gd name="connsiteY0" fmla="*/ 1283110 h 1283110"/>
                <a:gd name="connsiteX1" fmla="*/ 29496 w 2241754"/>
                <a:gd name="connsiteY1" fmla="*/ 14748 h 1283110"/>
                <a:gd name="connsiteX2" fmla="*/ 2241754 w 2241754"/>
                <a:gd name="connsiteY2" fmla="*/ 0 h 1283110"/>
                <a:gd name="connsiteX0" fmla="*/ 1 w 2212258"/>
                <a:gd name="connsiteY0" fmla="*/ 1268361 h 1268361"/>
                <a:gd name="connsiteX1" fmla="*/ 0 w 2212258"/>
                <a:gd name="connsiteY1" fmla="*/ 14748 h 1268361"/>
                <a:gd name="connsiteX2" fmla="*/ 2212258 w 2212258"/>
                <a:gd name="connsiteY2" fmla="*/ 0 h 1268361"/>
              </a:gdLst>
              <a:ahLst/>
              <a:cxnLst>
                <a:cxn ang="0">
                  <a:pos x="connsiteX0" y="connsiteY0"/>
                </a:cxn>
                <a:cxn ang="0">
                  <a:pos x="connsiteX1" y="connsiteY1"/>
                </a:cxn>
                <a:cxn ang="0">
                  <a:pos x="connsiteX2" y="connsiteY2"/>
                </a:cxn>
              </a:cxnLst>
              <a:rect l="l" t="t" r="r" b="b"/>
              <a:pathLst>
                <a:path w="2212258" h="1268361">
                  <a:moveTo>
                    <a:pt x="1" y="1268361"/>
                  </a:moveTo>
                  <a:cubicBezTo>
                    <a:pt x="1" y="850490"/>
                    <a:pt x="0" y="432619"/>
                    <a:pt x="0" y="14748"/>
                  </a:cubicBezTo>
                  <a:lnTo>
                    <a:pt x="2212258" y="0"/>
                  </a:lnTo>
                </a:path>
              </a:pathLst>
            </a:cu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37" name="グループ化 36"/>
            <p:cNvGrpSpPr/>
            <p:nvPr/>
          </p:nvGrpSpPr>
          <p:grpSpPr>
            <a:xfrm>
              <a:off x="7245766" y="837579"/>
              <a:ext cx="144016" cy="352677"/>
              <a:chOff x="5940152" y="5236563"/>
              <a:chExt cx="144016" cy="352677"/>
            </a:xfrm>
          </p:grpSpPr>
          <p:cxnSp>
            <p:nvCxnSpPr>
              <p:cNvPr id="38" name="直線コネクタ 37"/>
              <p:cNvCxnSpPr/>
              <p:nvPr/>
            </p:nvCxnSpPr>
            <p:spPr>
              <a:xfrm>
                <a:off x="5940152" y="5236563"/>
                <a:ext cx="0" cy="352677"/>
              </a:xfrm>
              <a:prstGeom prst="line">
                <a:avLst/>
              </a:prstGeom>
              <a:ln w="381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a:off x="6084168" y="5236563"/>
                <a:ext cx="0" cy="352677"/>
              </a:xfrm>
              <a:prstGeom prst="line">
                <a:avLst/>
              </a:prstGeom>
              <a:ln w="381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sp>
          <p:nvSpPr>
            <p:cNvPr id="40" name="フリーフォーム 39"/>
            <p:cNvSpPr/>
            <p:nvPr/>
          </p:nvSpPr>
          <p:spPr>
            <a:xfrm>
              <a:off x="6779468" y="1010403"/>
              <a:ext cx="486697" cy="722671"/>
            </a:xfrm>
            <a:custGeom>
              <a:avLst/>
              <a:gdLst>
                <a:gd name="connsiteX0" fmla="*/ 0 w 486697"/>
                <a:gd name="connsiteY0" fmla="*/ 722671 h 722671"/>
                <a:gd name="connsiteX1" fmla="*/ 0 w 486697"/>
                <a:gd name="connsiteY1" fmla="*/ 0 h 722671"/>
                <a:gd name="connsiteX2" fmla="*/ 471948 w 486697"/>
                <a:gd name="connsiteY2" fmla="*/ 0 h 722671"/>
                <a:gd name="connsiteX3" fmla="*/ 427703 w 486697"/>
                <a:gd name="connsiteY3" fmla="*/ 0 h 722671"/>
                <a:gd name="connsiteX4" fmla="*/ 471948 w 486697"/>
                <a:gd name="connsiteY4" fmla="*/ 14749 h 722671"/>
                <a:gd name="connsiteX5" fmla="*/ 486697 w 486697"/>
                <a:gd name="connsiteY5" fmla="*/ 14749 h 72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697" h="722671">
                  <a:moveTo>
                    <a:pt x="0" y="722671"/>
                  </a:moveTo>
                  <a:lnTo>
                    <a:pt x="0" y="0"/>
                  </a:lnTo>
                  <a:lnTo>
                    <a:pt x="471948" y="0"/>
                  </a:lnTo>
                  <a:lnTo>
                    <a:pt x="427703" y="0"/>
                  </a:lnTo>
                  <a:lnTo>
                    <a:pt x="471948" y="14749"/>
                  </a:lnTo>
                  <a:lnTo>
                    <a:pt x="486697" y="14749"/>
                  </a:lnTo>
                </a:path>
              </a:pathLst>
            </a:cu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41" name="フリーフォーム 40"/>
            <p:cNvSpPr/>
            <p:nvPr/>
          </p:nvSpPr>
          <p:spPr>
            <a:xfrm>
              <a:off x="7413648" y="1010403"/>
              <a:ext cx="530942" cy="707923"/>
            </a:xfrm>
            <a:custGeom>
              <a:avLst/>
              <a:gdLst>
                <a:gd name="connsiteX0" fmla="*/ 0 w 530942"/>
                <a:gd name="connsiteY0" fmla="*/ 0 h 707923"/>
                <a:gd name="connsiteX1" fmla="*/ 530942 w 530942"/>
                <a:gd name="connsiteY1" fmla="*/ 0 h 707923"/>
                <a:gd name="connsiteX2" fmla="*/ 530942 w 530942"/>
                <a:gd name="connsiteY2" fmla="*/ 707923 h 707923"/>
              </a:gdLst>
              <a:ahLst/>
              <a:cxnLst>
                <a:cxn ang="0">
                  <a:pos x="connsiteX0" y="connsiteY0"/>
                </a:cxn>
                <a:cxn ang="0">
                  <a:pos x="connsiteX1" y="connsiteY1"/>
                </a:cxn>
                <a:cxn ang="0">
                  <a:pos x="connsiteX2" y="connsiteY2"/>
                </a:cxn>
              </a:cxnLst>
              <a:rect l="l" t="t" r="r" b="b"/>
              <a:pathLst>
                <a:path w="530942" h="707923">
                  <a:moveTo>
                    <a:pt x="0" y="0"/>
                  </a:moveTo>
                  <a:lnTo>
                    <a:pt x="530942" y="0"/>
                  </a:lnTo>
                  <a:lnTo>
                    <a:pt x="530942" y="707923"/>
                  </a:lnTo>
                </a:path>
              </a:pathLst>
            </a:cu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42" name="グループ化 41"/>
            <p:cNvGrpSpPr/>
            <p:nvPr/>
          </p:nvGrpSpPr>
          <p:grpSpPr>
            <a:xfrm rot="-900000">
              <a:off x="7429787" y="2066251"/>
              <a:ext cx="144016" cy="352677"/>
              <a:chOff x="5940152" y="5236563"/>
              <a:chExt cx="144016" cy="352677"/>
            </a:xfrm>
          </p:grpSpPr>
          <p:cxnSp>
            <p:nvCxnSpPr>
              <p:cNvPr id="43" name="直線コネクタ 42"/>
              <p:cNvCxnSpPr/>
              <p:nvPr/>
            </p:nvCxnSpPr>
            <p:spPr>
              <a:xfrm>
                <a:off x="5940152" y="5236563"/>
                <a:ext cx="0" cy="352677"/>
              </a:xfrm>
              <a:prstGeom prst="line">
                <a:avLst/>
              </a:prstGeom>
              <a:ln w="38100">
                <a:solidFill>
                  <a:schemeClr val="tx1"/>
                </a:solidFill>
                <a:prstDash val="solid"/>
                <a:tailEnd type="none" w="lg" len="lg"/>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6084168" y="5236563"/>
                <a:ext cx="0" cy="352677"/>
              </a:xfrm>
              <a:prstGeom prst="line">
                <a:avLst/>
              </a:prstGeom>
              <a:ln w="38100">
                <a:solidFill>
                  <a:schemeClr val="tx1"/>
                </a:solidFill>
                <a:prstDash val="solid"/>
                <a:tailEnd type="none" w="lg" len="lg"/>
              </a:ln>
            </p:spPr>
            <p:style>
              <a:lnRef idx="2">
                <a:schemeClr val="accent1"/>
              </a:lnRef>
              <a:fillRef idx="0">
                <a:schemeClr val="accent1"/>
              </a:fillRef>
              <a:effectRef idx="1">
                <a:schemeClr val="accent1"/>
              </a:effectRef>
              <a:fontRef idx="minor">
                <a:schemeClr val="tx1"/>
              </a:fontRef>
            </p:style>
          </p:cxnSp>
        </p:grpSp>
        <p:sp>
          <p:nvSpPr>
            <p:cNvPr id="45" name="フリーフォーム 44"/>
            <p:cNvSpPr/>
            <p:nvPr/>
          </p:nvSpPr>
          <p:spPr>
            <a:xfrm>
              <a:off x="6292771" y="2249268"/>
              <a:ext cx="1150374" cy="58993"/>
            </a:xfrm>
            <a:custGeom>
              <a:avLst/>
              <a:gdLst>
                <a:gd name="connsiteX0" fmla="*/ 0 w 1150374"/>
                <a:gd name="connsiteY0" fmla="*/ 58993 h 58993"/>
                <a:gd name="connsiteX1" fmla="*/ 1150374 w 1150374"/>
                <a:gd name="connsiteY1" fmla="*/ 0 h 58993"/>
              </a:gdLst>
              <a:ahLst/>
              <a:cxnLst>
                <a:cxn ang="0">
                  <a:pos x="connsiteX0" y="connsiteY0"/>
                </a:cxn>
                <a:cxn ang="0">
                  <a:pos x="connsiteX1" y="connsiteY1"/>
                </a:cxn>
              </a:cxnLst>
              <a:rect l="l" t="t" r="r" b="b"/>
              <a:pathLst>
                <a:path w="1150374" h="58993">
                  <a:moveTo>
                    <a:pt x="0" y="58993"/>
                  </a:moveTo>
                  <a:lnTo>
                    <a:pt x="1150374" y="0"/>
                  </a:lnTo>
                </a:path>
              </a:pathLst>
            </a:custGeom>
            <a:noFill/>
            <a:ln w="127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46" name="フリーフォーム 45"/>
            <p:cNvSpPr/>
            <p:nvPr/>
          </p:nvSpPr>
          <p:spPr>
            <a:xfrm>
              <a:off x="7575881" y="1747823"/>
              <a:ext cx="368709" cy="471948"/>
            </a:xfrm>
            <a:custGeom>
              <a:avLst/>
              <a:gdLst>
                <a:gd name="connsiteX0" fmla="*/ 0 w 368709"/>
                <a:gd name="connsiteY0" fmla="*/ 471948 h 471948"/>
                <a:gd name="connsiteX1" fmla="*/ 368709 w 368709"/>
                <a:gd name="connsiteY1" fmla="*/ 0 h 471948"/>
              </a:gdLst>
              <a:ahLst/>
              <a:cxnLst>
                <a:cxn ang="0">
                  <a:pos x="connsiteX0" y="connsiteY0"/>
                </a:cxn>
                <a:cxn ang="0">
                  <a:pos x="connsiteX1" y="connsiteY1"/>
                </a:cxn>
              </a:cxnLst>
              <a:rect l="l" t="t" r="r" b="b"/>
              <a:pathLst>
                <a:path w="368709" h="471948">
                  <a:moveTo>
                    <a:pt x="0" y="471948"/>
                  </a:moveTo>
                  <a:lnTo>
                    <a:pt x="368709" y="0"/>
                  </a:lnTo>
                </a:path>
              </a:pathLst>
            </a:custGeom>
            <a:noFill/>
            <a:ln w="127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47" name="二等辺三角形 46"/>
            <p:cNvSpPr/>
            <p:nvPr/>
          </p:nvSpPr>
          <p:spPr>
            <a:xfrm rot="5400000">
              <a:off x="7065746" y="1481933"/>
              <a:ext cx="648072" cy="504056"/>
            </a:xfrm>
            <a:prstGeom prst="triangle">
              <a:avLst/>
            </a:prstGeom>
            <a:solidFill>
              <a:srgbClr val="0000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48" name="グループ化 47"/>
            <p:cNvGrpSpPr/>
            <p:nvPr/>
          </p:nvGrpSpPr>
          <p:grpSpPr>
            <a:xfrm>
              <a:off x="5992441" y="2562053"/>
              <a:ext cx="569249" cy="360040"/>
              <a:chOff x="2634599" y="5085184"/>
              <a:chExt cx="569249" cy="360040"/>
            </a:xfrm>
          </p:grpSpPr>
          <p:sp>
            <p:nvSpPr>
              <p:cNvPr id="49" name="二等辺三角形 48"/>
              <p:cNvSpPr/>
              <p:nvPr/>
            </p:nvSpPr>
            <p:spPr>
              <a:xfrm>
                <a:off x="2706607" y="5085184"/>
                <a:ext cx="432048" cy="360040"/>
              </a:xfrm>
              <a:prstGeom prst="triangle">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cxnSp>
            <p:nvCxnSpPr>
              <p:cNvPr id="50" name="直線コネクタ 49"/>
              <p:cNvCxnSpPr/>
              <p:nvPr/>
            </p:nvCxnSpPr>
            <p:spPr>
              <a:xfrm>
                <a:off x="2634599" y="5085184"/>
                <a:ext cx="569249" cy="0"/>
              </a:xfrm>
              <a:prstGeom prst="line">
                <a:avLst/>
              </a:prstGeom>
              <a:ln w="25400">
                <a:solidFill>
                  <a:schemeClr val="tx1"/>
                </a:solidFill>
                <a:tailEnd type="none" w="lg" len="lg"/>
              </a:ln>
            </p:spPr>
            <p:style>
              <a:lnRef idx="2">
                <a:schemeClr val="accent1"/>
              </a:lnRef>
              <a:fillRef idx="0">
                <a:schemeClr val="accent1"/>
              </a:fillRef>
              <a:effectRef idx="1">
                <a:schemeClr val="accent1"/>
              </a:effectRef>
              <a:fontRef idx="minor">
                <a:schemeClr val="tx1"/>
              </a:fontRef>
            </p:style>
          </p:cxnSp>
        </p:grpSp>
        <p:cxnSp>
          <p:nvCxnSpPr>
            <p:cNvPr id="52" name="直線コネクタ 51"/>
            <p:cNvCxnSpPr>
              <a:endCxn id="47" idx="4"/>
            </p:cNvCxnSpPr>
            <p:nvPr/>
          </p:nvCxnSpPr>
          <p:spPr>
            <a:xfrm flipH="1" flipV="1">
              <a:off x="7137754" y="2057997"/>
              <a:ext cx="806836" cy="336286"/>
            </a:xfrm>
            <a:prstGeom prst="line">
              <a:avLst/>
            </a:prstGeom>
            <a:ln w="31750">
              <a:solidFill>
                <a:srgbClr val="FF0000"/>
              </a:solidFill>
              <a:tailEnd type="none" w="lg" len="lg"/>
            </a:ln>
          </p:spPr>
          <p:style>
            <a:lnRef idx="2">
              <a:schemeClr val="accent1"/>
            </a:lnRef>
            <a:fillRef idx="0">
              <a:schemeClr val="accent1"/>
            </a:fillRef>
            <a:effectRef idx="1">
              <a:schemeClr val="accent1"/>
            </a:effectRef>
            <a:fontRef idx="minor">
              <a:schemeClr val="tx1"/>
            </a:fontRef>
          </p:style>
        </p:cxnSp>
        <p:cxnSp>
          <p:nvCxnSpPr>
            <p:cNvPr id="53" name="直線コネクタ 52"/>
            <p:cNvCxnSpPr/>
            <p:nvPr/>
          </p:nvCxnSpPr>
          <p:spPr>
            <a:xfrm flipH="1">
              <a:off x="7205326" y="2053622"/>
              <a:ext cx="675946" cy="381642"/>
            </a:xfrm>
            <a:prstGeom prst="line">
              <a:avLst/>
            </a:prstGeom>
            <a:ln w="31750">
              <a:solidFill>
                <a:srgbClr val="FF0000"/>
              </a:solidFill>
              <a:tailEnd type="none" w="lg" len="lg"/>
            </a:ln>
          </p:spPr>
          <p:style>
            <a:lnRef idx="2">
              <a:schemeClr val="accent1"/>
            </a:lnRef>
            <a:fillRef idx="0">
              <a:schemeClr val="accent1"/>
            </a:fillRef>
            <a:effectRef idx="1">
              <a:schemeClr val="accent1"/>
            </a:effectRef>
            <a:fontRef idx="minor">
              <a:schemeClr val="tx1"/>
            </a:fontRef>
          </p:style>
        </p:cxnSp>
        <p:sp>
          <p:nvSpPr>
            <p:cNvPr id="58" name="テキスト ボックス 57"/>
            <p:cNvSpPr txBox="1"/>
            <p:nvPr/>
          </p:nvSpPr>
          <p:spPr>
            <a:xfrm>
              <a:off x="6753587" y="2968354"/>
              <a:ext cx="1776448" cy="461665"/>
            </a:xfrm>
            <a:prstGeom prst="rect">
              <a:avLst/>
            </a:prstGeom>
            <a:noFill/>
          </p:spPr>
          <p:txBody>
            <a:bodyPr wrap="none" rtlCol="0">
              <a:spAutoFit/>
            </a:bodyPr>
            <a:lstStyle/>
            <a:p>
              <a:r>
                <a:rPr lang="en-US" altLang="ja-JP" dirty="0" smtClean="0">
                  <a:solidFill>
                    <a:prstClr val="black"/>
                  </a:solidFill>
                  <a:latin typeface="Arial"/>
                  <a:cs typeface="Arial"/>
                </a:rPr>
                <a:t>Double SOI</a:t>
              </a:r>
              <a:endParaRPr lang="ja-JP" altLang="en-US" dirty="0" smtClean="0">
                <a:solidFill>
                  <a:prstClr val="black"/>
                </a:solidFill>
                <a:latin typeface="Arial"/>
                <a:cs typeface="Arial"/>
              </a:endParaRPr>
            </a:p>
          </p:txBody>
        </p:sp>
        <p:sp>
          <p:nvSpPr>
            <p:cNvPr id="62" name="テキスト ボックス 61"/>
            <p:cNvSpPr txBox="1"/>
            <p:nvPr/>
          </p:nvSpPr>
          <p:spPr>
            <a:xfrm>
              <a:off x="7382765" y="692114"/>
              <a:ext cx="518091" cy="369332"/>
            </a:xfrm>
            <a:prstGeom prst="rect">
              <a:avLst/>
            </a:prstGeom>
            <a:noFill/>
          </p:spPr>
          <p:txBody>
            <a:bodyPr wrap="none" rtlCol="0">
              <a:spAutoFit/>
            </a:bodyPr>
            <a:lstStyle/>
            <a:p>
              <a:r>
                <a:rPr lang="en-US" altLang="ja-JP" sz="1800" dirty="0" smtClean="0">
                  <a:solidFill>
                    <a:prstClr val="black"/>
                  </a:solidFill>
                  <a:latin typeface="Arial"/>
                  <a:cs typeface="Arial"/>
                </a:rPr>
                <a:t>5fF</a:t>
              </a:r>
              <a:endParaRPr lang="ja-JP" altLang="en-US" sz="1800" dirty="0" smtClean="0">
                <a:solidFill>
                  <a:prstClr val="black"/>
                </a:solidFill>
                <a:latin typeface="Arial"/>
                <a:cs typeface="Arial"/>
              </a:endParaRPr>
            </a:p>
          </p:txBody>
        </p:sp>
      </p:grpSp>
      <p:pic>
        <p:nvPicPr>
          <p:cNvPr id="51" name="図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2733" y="3488491"/>
            <a:ext cx="2851581" cy="3188262"/>
          </a:xfrm>
          <a:prstGeom prst="rect">
            <a:avLst/>
          </a:prstGeom>
        </p:spPr>
      </p:pic>
      <p:pic>
        <p:nvPicPr>
          <p:cNvPr id="54" name="図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559" y="3472411"/>
            <a:ext cx="2969022" cy="3269028"/>
          </a:xfrm>
          <a:prstGeom prst="rect">
            <a:avLst/>
          </a:prstGeom>
        </p:spPr>
      </p:pic>
      <p:sp>
        <p:nvSpPr>
          <p:cNvPr id="63" name="テキスト ボックス 62"/>
          <p:cNvSpPr txBox="1"/>
          <p:nvPr/>
        </p:nvSpPr>
        <p:spPr>
          <a:xfrm>
            <a:off x="7047273" y="3649277"/>
            <a:ext cx="1997013" cy="830997"/>
          </a:xfrm>
          <a:prstGeom prst="rect">
            <a:avLst/>
          </a:prstGeom>
          <a:noFill/>
        </p:spPr>
        <p:txBody>
          <a:bodyPr wrap="square" rtlCol="0">
            <a:spAutoFit/>
          </a:bodyPr>
          <a:lstStyle/>
          <a:p>
            <a:r>
              <a:rPr lang="en-US" altLang="ja-JP" dirty="0" smtClean="0">
                <a:solidFill>
                  <a:prstClr val="black"/>
                </a:solidFill>
                <a:latin typeface="Times New Roman" panose="02020603050405020304" pitchFamily="18" charset="0"/>
                <a:cs typeface="Times New Roman" panose="02020603050405020304" pitchFamily="18" charset="0"/>
              </a:rPr>
              <a:t>Gain</a:t>
            </a:r>
          </a:p>
          <a:p>
            <a:r>
              <a:rPr lang="en-US" altLang="ja-JP" dirty="0" smtClean="0">
                <a:solidFill>
                  <a:prstClr val="black"/>
                </a:solidFill>
                <a:latin typeface="Times New Roman" panose="02020603050405020304" pitchFamily="18" charset="0"/>
                <a:cs typeface="Times New Roman" panose="02020603050405020304" pitchFamily="18" charset="0"/>
              </a:rPr>
              <a:t>49.2uV/e-</a:t>
            </a:r>
            <a:endParaRPr lang="en-US" altLang="ja-JP" dirty="0">
              <a:solidFill>
                <a:prstClr val="black"/>
              </a:solidFill>
              <a:latin typeface="Times New Roman" panose="02020603050405020304" pitchFamily="18" charset="0"/>
              <a:cs typeface="Times New Roman" panose="02020603050405020304" pitchFamily="18" charset="0"/>
            </a:endParaRPr>
          </a:p>
        </p:txBody>
      </p:sp>
      <p:sp>
        <p:nvSpPr>
          <p:cNvPr id="64" name="テキスト ボックス 63"/>
          <p:cNvSpPr txBox="1"/>
          <p:nvPr/>
        </p:nvSpPr>
        <p:spPr>
          <a:xfrm>
            <a:off x="3611009" y="3662241"/>
            <a:ext cx="1889663" cy="830997"/>
          </a:xfrm>
          <a:prstGeom prst="rect">
            <a:avLst/>
          </a:prstGeom>
          <a:noFill/>
        </p:spPr>
        <p:txBody>
          <a:bodyPr wrap="square" rtlCol="0">
            <a:spAutoFit/>
          </a:bodyPr>
          <a:lstStyle/>
          <a:p>
            <a:r>
              <a:rPr lang="en-US" altLang="ja-JP" dirty="0" smtClean="0">
                <a:solidFill>
                  <a:prstClr val="black"/>
                </a:solidFill>
                <a:latin typeface="Times New Roman" panose="02020603050405020304" pitchFamily="18" charset="0"/>
                <a:cs typeface="Times New Roman" panose="02020603050405020304" pitchFamily="18" charset="0"/>
              </a:rPr>
              <a:t>Gain</a:t>
            </a:r>
          </a:p>
          <a:p>
            <a:r>
              <a:rPr lang="en-US" altLang="ja-JP" dirty="0" smtClean="0">
                <a:solidFill>
                  <a:prstClr val="black"/>
                </a:solidFill>
                <a:latin typeface="Times New Roman" panose="02020603050405020304" pitchFamily="18" charset="0"/>
                <a:cs typeface="Times New Roman" panose="02020603050405020304" pitchFamily="18" charset="0"/>
              </a:rPr>
              <a:t>15.3uV/e-</a:t>
            </a:r>
          </a:p>
        </p:txBody>
      </p:sp>
      <p:sp>
        <p:nvSpPr>
          <p:cNvPr id="5" name="テキスト ボックス 4"/>
          <p:cNvSpPr txBox="1"/>
          <p:nvPr/>
        </p:nvSpPr>
        <p:spPr>
          <a:xfrm>
            <a:off x="5085077" y="3085249"/>
            <a:ext cx="1160895" cy="461665"/>
          </a:xfrm>
          <a:prstGeom prst="rect">
            <a:avLst/>
          </a:prstGeom>
          <a:noFill/>
        </p:spPr>
        <p:txBody>
          <a:bodyPr wrap="none" rtlCol="0">
            <a:spAutoFit/>
          </a:bodyPr>
          <a:lstStyle/>
          <a:p>
            <a:r>
              <a:rPr lang="en-US" altLang="ja-JP" dirty="0" smtClean="0">
                <a:solidFill>
                  <a:prstClr val="black"/>
                </a:solidFill>
                <a:latin typeface="Arial"/>
                <a:cs typeface="Arial"/>
              </a:rPr>
              <a:t>Am241</a:t>
            </a:r>
            <a:endParaRPr lang="ja-JP" altLang="en-US" dirty="0" smtClean="0">
              <a:solidFill>
                <a:prstClr val="black"/>
              </a:solidFill>
              <a:latin typeface="Arial"/>
              <a:cs typeface="Arial"/>
            </a:endParaRPr>
          </a:p>
        </p:txBody>
      </p:sp>
      <p:sp>
        <p:nvSpPr>
          <p:cNvPr id="6" name="スライド番号プレースホルダー 5"/>
          <p:cNvSpPr>
            <a:spLocks noGrp="1"/>
          </p:cNvSpPr>
          <p:nvPr>
            <p:ph type="sldNum" sz="quarter" idx="10"/>
          </p:nvPr>
        </p:nvSpPr>
        <p:spPr/>
        <p:txBody>
          <a:bodyPr/>
          <a:lstStyle/>
          <a:p>
            <a:pPr>
              <a:defRPr/>
            </a:pPr>
            <a:fld id="{809E26E5-0377-2546-8862-249C3D7BA11F}" type="slidenum">
              <a:rPr lang="ja-JP" altLang="en-US" smtClean="0">
                <a:solidFill>
                  <a:prstClr val="black">
                    <a:tint val="75000"/>
                  </a:prstClr>
                </a:solidFill>
                <a:ea typeface="ＭＳ Ｐゴシック"/>
              </a:rPr>
              <a:pPr>
                <a:defRPr/>
              </a:pPr>
              <a:t>36</a:t>
            </a:fld>
            <a:endParaRPr lang="ja-JP" altLang="en-US">
              <a:solidFill>
                <a:prstClr val="black">
                  <a:tint val="75000"/>
                </a:prstClr>
              </a:solidFill>
              <a:ea typeface="ＭＳ Ｐゴシック"/>
            </a:endParaRPr>
          </a:p>
        </p:txBody>
      </p:sp>
    </p:spTree>
    <p:extLst>
      <p:ext uri="{BB962C8B-B14F-4D97-AF65-F5344CB8AC3E}">
        <p14:creationId xmlns:p14="http://schemas.microsoft.com/office/powerpoint/2010/main" val="31955386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テキスト ボックス 18"/>
          <p:cNvSpPr txBox="1">
            <a:spLocks noChangeArrowheads="1"/>
          </p:cNvSpPr>
          <p:nvPr/>
        </p:nvSpPr>
        <p:spPr bwMode="auto">
          <a:xfrm>
            <a:off x="3662363" y="1121570"/>
            <a:ext cx="1296987" cy="46037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000000">
                <a:alpha val="37999"/>
              </a:srgbClr>
            </a:outerShdw>
          </a:effec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algn="ctr" eaLnBrk="1" hangingPunct="1">
              <a:defRPr/>
            </a:pPr>
            <a:r>
              <a:rPr lang="en-US" altLang="ja-JP" smtClean="0">
                <a:solidFill>
                  <a:srgbClr val="000000"/>
                </a:solidFill>
              </a:rPr>
              <a:t>NMOS</a:t>
            </a:r>
            <a:endParaRPr lang="ja-JP" altLang="en-US" smtClean="0">
              <a:solidFill>
                <a:srgbClr val="000000"/>
              </a:solidFill>
            </a:endParaRPr>
          </a:p>
        </p:txBody>
      </p:sp>
      <p:sp>
        <p:nvSpPr>
          <p:cNvPr id="61442" name="タイトル 1"/>
          <p:cNvSpPr>
            <a:spLocks noGrp="1"/>
          </p:cNvSpPr>
          <p:nvPr>
            <p:ph type="title"/>
          </p:nvPr>
        </p:nvSpPr>
        <p:spPr bwMode="auto">
          <a:xfrm>
            <a:off x="250825" y="260350"/>
            <a:ext cx="5834063" cy="7207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l">
              <a:spcAft>
                <a:spcPts val="600"/>
              </a:spcAft>
              <a:defRPr/>
            </a:pPr>
            <a:r>
              <a:rPr lang="en-US" altLang="ja-JP" sz="2400" u="sng" dirty="0">
                <a:latin typeface="Arial" charset="0"/>
                <a:ea typeface="ＭＳ Ｐゴシック" charset="0"/>
                <a:cs typeface="Arial" charset="0"/>
              </a:rPr>
              <a:t>Gamma-ray Irradiation Test</a:t>
            </a:r>
            <a:br>
              <a:rPr lang="en-US" altLang="ja-JP" sz="2400" u="sng" dirty="0">
                <a:latin typeface="Arial" charset="0"/>
                <a:ea typeface="ＭＳ Ｐゴシック" charset="0"/>
                <a:cs typeface="Arial" charset="0"/>
              </a:rPr>
            </a:br>
            <a:r>
              <a:rPr lang="en-US" altLang="ja-JP" sz="2400" dirty="0">
                <a:latin typeface="Arial" charset="0"/>
                <a:ea typeface="ＭＳ Ｐゴシック" charset="0"/>
                <a:cs typeface="Arial" charset="0"/>
              </a:rPr>
              <a:t>(Id-Vg Characteristics </a:t>
            </a:r>
            <a:r>
              <a:rPr lang="en-US" altLang="ja-JP" sz="2400" dirty="0" err="1">
                <a:latin typeface="Arial" charset="0"/>
                <a:ea typeface="ＭＳ Ｐゴシック" charset="0"/>
                <a:cs typeface="Arial" charset="0"/>
              </a:rPr>
              <a:t>v.s</a:t>
            </a:r>
            <a:r>
              <a:rPr lang="en-US" altLang="ja-JP" sz="2400" dirty="0">
                <a:latin typeface="Arial" charset="0"/>
                <a:ea typeface="ＭＳ Ｐゴシック" charset="0"/>
                <a:cs typeface="Arial" charset="0"/>
              </a:rPr>
              <a:t>. SOI2 Potential)</a:t>
            </a:r>
            <a:endParaRPr lang="ja-JP" altLang="en-US" sz="2400" dirty="0">
              <a:latin typeface="Arial" charset="0"/>
              <a:ea typeface="ＭＳ Ｐゴシック" charset="0"/>
              <a:cs typeface="Arial" charset="0"/>
            </a:endParaRPr>
          </a:p>
        </p:txBody>
      </p:sp>
      <p:sp>
        <p:nvSpPr>
          <p:cNvPr id="68617" name="テキスト ボックス 2"/>
          <p:cNvSpPr txBox="1">
            <a:spLocks noChangeArrowheads="1"/>
          </p:cNvSpPr>
          <p:nvPr/>
        </p:nvSpPr>
        <p:spPr bwMode="auto">
          <a:xfrm>
            <a:off x="2489200" y="4946649"/>
            <a:ext cx="5816600" cy="1015663"/>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63500" dist="20000" dir="5400000" rotWithShape="0">
              <a:srgbClr val="000000">
                <a:alpha val="37999"/>
              </a:srgbClr>
            </a:outerShdw>
          </a:effectLst>
        </p:spPr>
        <p:txBody>
          <a:bodyPr wrap="squar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defRPr/>
            </a:pPr>
            <a:r>
              <a:rPr lang="en-US" altLang="ja-JP" sz="2000" dirty="0" smtClean="0">
                <a:solidFill>
                  <a:srgbClr val="000000"/>
                </a:solidFill>
                <a:latin typeface="Arial" charset="0"/>
              </a:rPr>
              <a:t>By setting Middle</a:t>
            </a:r>
            <a:r>
              <a:rPr lang="ja-JP" altLang="en-US" sz="2000" dirty="0" smtClean="0">
                <a:solidFill>
                  <a:srgbClr val="000000"/>
                </a:solidFill>
                <a:latin typeface="Arial" charset="0"/>
              </a:rPr>
              <a:t> </a:t>
            </a:r>
            <a:r>
              <a:rPr lang="en-US" altLang="ja-JP" sz="2000" dirty="0" smtClean="0">
                <a:solidFill>
                  <a:srgbClr val="000000"/>
                </a:solidFill>
                <a:latin typeface="Arial" charset="0"/>
              </a:rPr>
              <a:t>Si</a:t>
            </a:r>
            <a:r>
              <a:rPr lang="ja-JP" altLang="en-US" sz="2000" dirty="0" smtClean="0">
                <a:solidFill>
                  <a:srgbClr val="000000"/>
                </a:solidFill>
                <a:latin typeface="Arial" charset="0"/>
              </a:rPr>
              <a:t> </a:t>
            </a:r>
            <a:r>
              <a:rPr lang="en-US" altLang="ja-JP" sz="2000" dirty="0" smtClean="0">
                <a:solidFill>
                  <a:srgbClr val="000000"/>
                </a:solidFill>
                <a:latin typeface="Arial" charset="0"/>
              </a:rPr>
              <a:t>potential</a:t>
            </a:r>
            <a:r>
              <a:rPr lang="ja-JP" altLang="en-US" sz="2000" dirty="0" smtClean="0">
                <a:solidFill>
                  <a:srgbClr val="000000"/>
                </a:solidFill>
                <a:latin typeface="Arial" charset="0"/>
              </a:rPr>
              <a:t> </a:t>
            </a:r>
            <a:r>
              <a:rPr lang="en-US" altLang="ja-JP" sz="2000" dirty="0" smtClean="0">
                <a:solidFill>
                  <a:srgbClr val="000000"/>
                </a:solidFill>
                <a:latin typeface="Arial" charset="0"/>
              </a:rPr>
              <a:t>(Vsoi2</a:t>
            </a:r>
            <a:r>
              <a:rPr lang="ja-JP" altLang="en-US" sz="2000" dirty="0" smtClean="0">
                <a:solidFill>
                  <a:srgbClr val="000000"/>
                </a:solidFill>
                <a:latin typeface="Arial" charset="0"/>
              </a:rPr>
              <a:t>） </a:t>
            </a:r>
            <a:r>
              <a:rPr lang="en-US" altLang="ja-JP" sz="2000" dirty="0" smtClean="0">
                <a:solidFill>
                  <a:srgbClr val="000000"/>
                </a:solidFill>
                <a:latin typeface="Arial" charset="0"/>
              </a:rPr>
              <a:t>to -5V, Id-Vg curve returned nearly to pre-irradiation value at 100 </a:t>
            </a:r>
            <a:r>
              <a:rPr lang="en-US" altLang="ja-JP" sz="2000" dirty="0" err="1" smtClean="0">
                <a:solidFill>
                  <a:srgbClr val="000000"/>
                </a:solidFill>
                <a:latin typeface="Arial" charset="0"/>
              </a:rPr>
              <a:t>kGy</a:t>
            </a:r>
            <a:r>
              <a:rPr lang="en-US" altLang="ja-JP" sz="2000" dirty="0" smtClean="0">
                <a:solidFill>
                  <a:srgbClr val="000000"/>
                </a:solidFill>
                <a:latin typeface="Arial" charset="0"/>
              </a:rPr>
              <a:t>(Si) (10 </a:t>
            </a:r>
            <a:r>
              <a:rPr lang="en-US" altLang="ja-JP" sz="2000" dirty="0" err="1" smtClean="0">
                <a:solidFill>
                  <a:srgbClr val="000000"/>
                </a:solidFill>
                <a:latin typeface="Arial" charset="0"/>
              </a:rPr>
              <a:t>Mrad</a:t>
            </a:r>
            <a:r>
              <a:rPr lang="en-US" altLang="ja-JP" sz="2000" dirty="0" smtClean="0">
                <a:solidFill>
                  <a:srgbClr val="000000"/>
                </a:solidFill>
                <a:latin typeface="Arial" charset="0"/>
              </a:rPr>
              <a:t>).</a:t>
            </a:r>
            <a:endParaRPr lang="ja-JP" altLang="en-US" sz="2000" dirty="0" smtClean="0">
              <a:solidFill>
                <a:srgbClr val="000000"/>
              </a:solidFill>
              <a:latin typeface="Arial" charset="0"/>
            </a:endParaRPr>
          </a:p>
        </p:txBody>
      </p:sp>
      <p:pic>
        <p:nvPicPr>
          <p:cNvPr id="64516" name="図 5" descr="DSOI_rad_Lege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581525"/>
            <a:ext cx="1657350"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7" name="図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413" y="1789113"/>
            <a:ext cx="2760662" cy="276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8" name="図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4225" y="1789113"/>
            <a:ext cx="2760663" cy="276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9" name="図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1792288"/>
            <a:ext cx="2740025"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直線矢印コネクタ 27"/>
          <p:cNvCxnSpPr/>
          <p:nvPr/>
        </p:nvCxnSpPr>
        <p:spPr>
          <a:xfrm flipH="1" flipV="1">
            <a:off x="1912938" y="2997200"/>
            <a:ext cx="344487" cy="34607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64533" idx="1"/>
          </p:cNvCxnSpPr>
          <p:nvPr/>
        </p:nvCxnSpPr>
        <p:spPr>
          <a:xfrm flipH="1" flipV="1">
            <a:off x="4721225" y="3368675"/>
            <a:ext cx="215900" cy="24447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H="1">
            <a:off x="7524750" y="3573463"/>
            <a:ext cx="360363" cy="14287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523" name="テキスト ボックス 1"/>
          <p:cNvSpPr txBox="1">
            <a:spLocks noChangeArrowheads="1"/>
          </p:cNvSpPr>
          <p:nvPr/>
        </p:nvSpPr>
        <p:spPr bwMode="auto">
          <a:xfrm>
            <a:off x="1265238" y="1628775"/>
            <a:ext cx="1223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2000">
                <a:solidFill>
                  <a:prstClr val="black"/>
                </a:solidFill>
                <a:latin typeface="Arial" charset="0"/>
              </a:rPr>
              <a:t>V</a:t>
            </a:r>
            <a:r>
              <a:rPr lang="en-US" altLang="ja-JP" sz="2000" baseline="-25000">
                <a:solidFill>
                  <a:prstClr val="black"/>
                </a:solidFill>
                <a:latin typeface="Arial" charset="0"/>
              </a:rPr>
              <a:t>SOI2</a:t>
            </a:r>
            <a:r>
              <a:rPr lang="en-US" altLang="ja-JP" sz="2000">
                <a:solidFill>
                  <a:prstClr val="black"/>
                </a:solidFill>
                <a:latin typeface="Arial" charset="0"/>
              </a:rPr>
              <a:t>=0V</a:t>
            </a:r>
            <a:endParaRPr lang="ja-JP" altLang="en-US" sz="2000">
              <a:solidFill>
                <a:prstClr val="black"/>
              </a:solidFill>
              <a:latin typeface="Arial" charset="0"/>
            </a:endParaRPr>
          </a:p>
        </p:txBody>
      </p:sp>
      <p:sp>
        <p:nvSpPr>
          <p:cNvPr id="64524" name="テキスト ボックス 33"/>
          <p:cNvSpPr txBox="1">
            <a:spLocks noChangeArrowheads="1"/>
          </p:cNvSpPr>
          <p:nvPr/>
        </p:nvSpPr>
        <p:spPr bwMode="auto">
          <a:xfrm>
            <a:off x="4217988" y="1628775"/>
            <a:ext cx="1295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2000">
                <a:solidFill>
                  <a:prstClr val="black"/>
                </a:solidFill>
                <a:latin typeface="Arial" charset="0"/>
              </a:rPr>
              <a:t>V</a:t>
            </a:r>
            <a:r>
              <a:rPr lang="en-US" altLang="ja-JP" sz="2000" baseline="-25000">
                <a:solidFill>
                  <a:prstClr val="black"/>
                </a:solidFill>
                <a:latin typeface="Arial" charset="0"/>
              </a:rPr>
              <a:t>SOI2</a:t>
            </a:r>
            <a:r>
              <a:rPr lang="en-US" altLang="ja-JP" sz="2000">
                <a:solidFill>
                  <a:prstClr val="black"/>
                </a:solidFill>
                <a:latin typeface="Arial" charset="0"/>
              </a:rPr>
              <a:t>=-2V</a:t>
            </a:r>
            <a:endParaRPr lang="ja-JP" altLang="en-US" sz="2000">
              <a:solidFill>
                <a:prstClr val="black"/>
              </a:solidFill>
              <a:latin typeface="Arial" charset="0"/>
            </a:endParaRPr>
          </a:p>
        </p:txBody>
      </p:sp>
      <p:sp>
        <p:nvSpPr>
          <p:cNvPr id="64525" name="テキスト ボックス 34"/>
          <p:cNvSpPr txBox="1">
            <a:spLocks noChangeArrowheads="1"/>
          </p:cNvSpPr>
          <p:nvPr/>
        </p:nvSpPr>
        <p:spPr bwMode="auto">
          <a:xfrm>
            <a:off x="7023100" y="1628775"/>
            <a:ext cx="1295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2000">
                <a:solidFill>
                  <a:prstClr val="black"/>
                </a:solidFill>
                <a:latin typeface="Arial" charset="0"/>
              </a:rPr>
              <a:t>V</a:t>
            </a:r>
            <a:r>
              <a:rPr lang="en-US" altLang="ja-JP" sz="2000" baseline="-25000">
                <a:solidFill>
                  <a:prstClr val="black"/>
                </a:solidFill>
                <a:latin typeface="Arial" charset="0"/>
              </a:rPr>
              <a:t>SOI2</a:t>
            </a:r>
            <a:r>
              <a:rPr lang="en-US" altLang="ja-JP" sz="2000">
                <a:solidFill>
                  <a:prstClr val="black"/>
                </a:solidFill>
                <a:latin typeface="Arial" charset="0"/>
              </a:rPr>
              <a:t>=-5V</a:t>
            </a:r>
            <a:endParaRPr lang="ja-JP" altLang="en-US" sz="2000">
              <a:solidFill>
                <a:prstClr val="black"/>
              </a:solidFill>
              <a:latin typeface="Arial" charset="0"/>
            </a:endParaRPr>
          </a:p>
        </p:txBody>
      </p:sp>
      <p:sp>
        <p:nvSpPr>
          <p:cNvPr id="64526" name="テキスト ボックス 35"/>
          <p:cNvSpPr txBox="1">
            <a:spLocks noChangeArrowheads="1"/>
          </p:cNvSpPr>
          <p:nvPr/>
        </p:nvSpPr>
        <p:spPr bwMode="auto">
          <a:xfrm>
            <a:off x="2273300" y="4365625"/>
            <a:ext cx="10080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1800">
                <a:solidFill>
                  <a:prstClr val="black"/>
                </a:solidFill>
                <a:latin typeface="Arial" charset="0"/>
              </a:rPr>
              <a:t>V</a:t>
            </a:r>
            <a:r>
              <a:rPr lang="en-US" altLang="ja-JP" sz="1800" baseline="-25000">
                <a:solidFill>
                  <a:prstClr val="black"/>
                </a:solidFill>
                <a:latin typeface="Arial" charset="0"/>
              </a:rPr>
              <a:t>g</a:t>
            </a:r>
            <a:r>
              <a:rPr lang="en-US" altLang="ja-JP" sz="1800">
                <a:solidFill>
                  <a:prstClr val="black"/>
                </a:solidFill>
                <a:latin typeface="Arial" charset="0"/>
              </a:rPr>
              <a:t>[V]</a:t>
            </a:r>
            <a:endParaRPr lang="ja-JP" altLang="en-US" sz="1800">
              <a:solidFill>
                <a:prstClr val="black"/>
              </a:solidFill>
              <a:latin typeface="Arial" charset="0"/>
            </a:endParaRPr>
          </a:p>
        </p:txBody>
      </p:sp>
      <p:sp>
        <p:nvSpPr>
          <p:cNvPr id="64527" name="テキスト ボックス 36"/>
          <p:cNvSpPr txBox="1">
            <a:spLocks noChangeArrowheads="1"/>
          </p:cNvSpPr>
          <p:nvPr/>
        </p:nvSpPr>
        <p:spPr bwMode="auto">
          <a:xfrm>
            <a:off x="4865688" y="4365625"/>
            <a:ext cx="10080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1800">
                <a:solidFill>
                  <a:prstClr val="black"/>
                </a:solidFill>
                <a:latin typeface="Arial" charset="0"/>
              </a:rPr>
              <a:t>V</a:t>
            </a:r>
            <a:r>
              <a:rPr lang="en-US" altLang="ja-JP" sz="1800" baseline="-25000">
                <a:solidFill>
                  <a:prstClr val="black"/>
                </a:solidFill>
                <a:latin typeface="Arial" charset="0"/>
              </a:rPr>
              <a:t>g</a:t>
            </a:r>
            <a:r>
              <a:rPr lang="en-US" altLang="ja-JP" sz="1800">
                <a:solidFill>
                  <a:prstClr val="black"/>
                </a:solidFill>
                <a:latin typeface="Arial" charset="0"/>
              </a:rPr>
              <a:t>[V]</a:t>
            </a:r>
            <a:endParaRPr lang="ja-JP" altLang="en-US" sz="1800">
              <a:solidFill>
                <a:prstClr val="black"/>
              </a:solidFill>
              <a:latin typeface="Arial" charset="0"/>
            </a:endParaRPr>
          </a:p>
        </p:txBody>
      </p:sp>
      <p:sp>
        <p:nvSpPr>
          <p:cNvPr id="64528" name="テキスト ボックス 37"/>
          <p:cNvSpPr txBox="1">
            <a:spLocks noChangeArrowheads="1"/>
          </p:cNvSpPr>
          <p:nvPr/>
        </p:nvSpPr>
        <p:spPr bwMode="auto">
          <a:xfrm>
            <a:off x="7383463" y="4365625"/>
            <a:ext cx="10080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1800">
                <a:solidFill>
                  <a:prstClr val="black"/>
                </a:solidFill>
                <a:latin typeface="Arial" charset="0"/>
              </a:rPr>
              <a:t>V</a:t>
            </a:r>
            <a:r>
              <a:rPr lang="en-US" altLang="ja-JP" sz="1800" baseline="-25000">
                <a:solidFill>
                  <a:prstClr val="black"/>
                </a:solidFill>
                <a:latin typeface="Arial" charset="0"/>
              </a:rPr>
              <a:t>g</a:t>
            </a:r>
            <a:r>
              <a:rPr lang="en-US" altLang="ja-JP" sz="1800">
                <a:solidFill>
                  <a:prstClr val="black"/>
                </a:solidFill>
                <a:latin typeface="Arial" charset="0"/>
              </a:rPr>
              <a:t>[V]</a:t>
            </a:r>
            <a:endParaRPr lang="ja-JP" altLang="en-US" sz="1800">
              <a:solidFill>
                <a:prstClr val="black"/>
              </a:solidFill>
              <a:latin typeface="Arial" charset="0"/>
            </a:endParaRPr>
          </a:p>
        </p:txBody>
      </p:sp>
      <p:sp>
        <p:nvSpPr>
          <p:cNvPr id="64529" name="テキスト ボックス 38"/>
          <p:cNvSpPr txBox="1">
            <a:spLocks noChangeArrowheads="1"/>
          </p:cNvSpPr>
          <p:nvPr/>
        </p:nvSpPr>
        <p:spPr bwMode="auto">
          <a:xfrm rot="-5400000">
            <a:off x="-89694" y="2091532"/>
            <a:ext cx="7207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1800">
                <a:solidFill>
                  <a:prstClr val="black"/>
                </a:solidFill>
                <a:latin typeface="Arial" charset="0"/>
              </a:rPr>
              <a:t>I</a:t>
            </a:r>
            <a:r>
              <a:rPr lang="en-US" altLang="ja-JP" sz="1800" baseline="-25000">
                <a:solidFill>
                  <a:prstClr val="black"/>
                </a:solidFill>
                <a:latin typeface="Arial" charset="0"/>
              </a:rPr>
              <a:t>d</a:t>
            </a:r>
            <a:r>
              <a:rPr lang="en-US" altLang="ja-JP" sz="1800">
                <a:solidFill>
                  <a:prstClr val="black"/>
                </a:solidFill>
                <a:latin typeface="Arial" charset="0"/>
              </a:rPr>
              <a:t>[A]</a:t>
            </a:r>
            <a:endParaRPr lang="ja-JP" altLang="en-US" sz="1800">
              <a:solidFill>
                <a:prstClr val="black"/>
              </a:solidFill>
              <a:latin typeface="Arial" charset="0"/>
            </a:endParaRPr>
          </a:p>
        </p:txBody>
      </p:sp>
      <p:sp>
        <p:nvSpPr>
          <p:cNvPr id="64530" name="テキスト ボックス 39"/>
          <p:cNvSpPr txBox="1">
            <a:spLocks noChangeArrowheads="1"/>
          </p:cNvSpPr>
          <p:nvPr/>
        </p:nvSpPr>
        <p:spPr bwMode="auto">
          <a:xfrm rot="-5400000">
            <a:off x="2890044" y="2091532"/>
            <a:ext cx="720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1800">
                <a:solidFill>
                  <a:prstClr val="black"/>
                </a:solidFill>
                <a:latin typeface="Arial" charset="0"/>
              </a:rPr>
              <a:t>I</a:t>
            </a:r>
            <a:r>
              <a:rPr lang="en-US" altLang="ja-JP" sz="1800" baseline="-25000">
                <a:solidFill>
                  <a:prstClr val="black"/>
                </a:solidFill>
                <a:latin typeface="Arial" charset="0"/>
              </a:rPr>
              <a:t>d</a:t>
            </a:r>
            <a:r>
              <a:rPr lang="en-US" altLang="ja-JP" sz="1800">
                <a:solidFill>
                  <a:prstClr val="black"/>
                </a:solidFill>
                <a:latin typeface="Arial" charset="0"/>
              </a:rPr>
              <a:t>[A]</a:t>
            </a:r>
            <a:endParaRPr lang="ja-JP" altLang="en-US" sz="1800">
              <a:solidFill>
                <a:prstClr val="black"/>
              </a:solidFill>
              <a:latin typeface="Arial" charset="0"/>
            </a:endParaRPr>
          </a:p>
        </p:txBody>
      </p:sp>
      <p:sp>
        <p:nvSpPr>
          <p:cNvPr id="64531" name="テキスト ボックス 40"/>
          <p:cNvSpPr txBox="1">
            <a:spLocks noChangeArrowheads="1"/>
          </p:cNvSpPr>
          <p:nvPr/>
        </p:nvSpPr>
        <p:spPr bwMode="auto">
          <a:xfrm rot="-5400000">
            <a:off x="5764212" y="2092326"/>
            <a:ext cx="7207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1800">
                <a:solidFill>
                  <a:prstClr val="black"/>
                </a:solidFill>
                <a:latin typeface="Arial" charset="0"/>
              </a:rPr>
              <a:t>I</a:t>
            </a:r>
            <a:r>
              <a:rPr lang="en-US" altLang="ja-JP" sz="1800" baseline="-25000">
                <a:solidFill>
                  <a:prstClr val="black"/>
                </a:solidFill>
                <a:latin typeface="Arial" charset="0"/>
              </a:rPr>
              <a:t>d</a:t>
            </a:r>
            <a:r>
              <a:rPr lang="en-US" altLang="ja-JP" sz="1800">
                <a:solidFill>
                  <a:prstClr val="black"/>
                </a:solidFill>
                <a:latin typeface="Arial" charset="0"/>
              </a:rPr>
              <a:t>[A]</a:t>
            </a:r>
            <a:endParaRPr lang="ja-JP" altLang="en-US" sz="1800">
              <a:solidFill>
                <a:prstClr val="black"/>
              </a:solidFill>
              <a:latin typeface="Arial" charset="0"/>
            </a:endParaRPr>
          </a:p>
        </p:txBody>
      </p:sp>
      <p:sp>
        <p:nvSpPr>
          <p:cNvPr id="64532" name="テキスト ボックス 41"/>
          <p:cNvSpPr txBox="1">
            <a:spLocks noChangeArrowheads="1"/>
          </p:cNvSpPr>
          <p:nvPr/>
        </p:nvSpPr>
        <p:spPr bwMode="auto">
          <a:xfrm>
            <a:off x="1912938" y="3357563"/>
            <a:ext cx="8651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1800">
                <a:solidFill>
                  <a:prstClr val="black"/>
                </a:solidFill>
                <a:latin typeface="Arial" charset="0"/>
              </a:rPr>
              <a:t>0 kGy</a:t>
            </a:r>
            <a:endParaRPr lang="ja-JP" altLang="en-US" sz="1800">
              <a:solidFill>
                <a:prstClr val="black"/>
              </a:solidFill>
              <a:latin typeface="Arial" charset="0"/>
            </a:endParaRPr>
          </a:p>
        </p:txBody>
      </p:sp>
      <p:sp>
        <p:nvSpPr>
          <p:cNvPr id="64533" name="テキスト ボックス 42"/>
          <p:cNvSpPr txBox="1">
            <a:spLocks noChangeArrowheads="1"/>
          </p:cNvSpPr>
          <p:nvPr/>
        </p:nvSpPr>
        <p:spPr bwMode="auto">
          <a:xfrm>
            <a:off x="4937125" y="3429000"/>
            <a:ext cx="8651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1800">
                <a:solidFill>
                  <a:prstClr val="black"/>
                </a:solidFill>
                <a:latin typeface="Arial" charset="0"/>
              </a:rPr>
              <a:t>0 kGy</a:t>
            </a:r>
            <a:endParaRPr lang="ja-JP" altLang="en-US" sz="1800">
              <a:solidFill>
                <a:prstClr val="black"/>
              </a:solidFill>
              <a:latin typeface="Arial" charset="0"/>
            </a:endParaRPr>
          </a:p>
        </p:txBody>
      </p:sp>
      <p:sp>
        <p:nvSpPr>
          <p:cNvPr id="64534" name="テキスト ボックス 43"/>
          <p:cNvSpPr txBox="1">
            <a:spLocks noChangeArrowheads="1"/>
          </p:cNvSpPr>
          <p:nvPr/>
        </p:nvSpPr>
        <p:spPr bwMode="auto">
          <a:xfrm>
            <a:off x="7885113" y="3357563"/>
            <a:ext cx="863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1800">
                <a:solidFill>
                  <a:prstClr val="black"/>
                </a:solidFill>
                <a:latin typeface="Arial" charset="0"/>
              </a:rPr>
              <a:t>0 kGy</a:t>
            </a:r>
            <a:endParaRPr lang="ja-JP" altLang="en-US" sz="1800">
              <a:solidFill>
                <a:prstClr val="black"/>
              </a:solidFill>
              <a:latin typeface="Arial" charset="0"/>
            </a:endParaRPr>
          </a:p>
        </p:txBody>
      </p:sp>
      <p:sp>
        <p:nvSpPr>
          <p:cNvPr id="48" name="正方形/長方形 47"/>
          <p:cNvSpPr/>
          <p:nvPr/>
        </p:nvSpPr>
        <p:spPr>
          <a:xfrm>
            <a:off x="6732588" y="620713"/>
            <a:ext cx="2160587" cy="923925"/>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altLang="ja-JP" sz="1800" dirty="0">
                <a:solidFill>
                  <a:prstClr val="black"/>
                </a:solidFill>
                <a:latin typeface="Calibri"/>
                <a:ea typeface="ＭＳ Ｐゴシック"/>
              </a:rPr>
              <a:t>I/O normal </a:t>
            </a:r>
            <a:r>
              <a:rPr lang="en-US" altLang="ja-JP" sz="1800" dirty="0" err="1">
                <a:solidFill>
                  <a:prstClr val="black"/>
                </a:solidFill>
                <a:latin typeface="Calibri"/>
                <a:ea typeface="ＭＳ Ｐゴシック"/>
              </a:rPr>
              <a:t>Vth</a:t>
            </a:r>
            <a:r>
              <a:rPr lang="en-US" altLang="ja-JP" sz="1800" dirty="0">
                <a:solidFill>
                  <a:prstClr val="black"/>
                </a:solidFill>
                <a:latin typeface="Calibri"/>
                <a:ea typeface="ＭＳ Ｐゴシック"/>
              </a:rPr>
              <a:t> Source-Tie Tr.</a:t>
            </a:r>
          </a:p>
          <a:p>
            <a:pPr>
              <a:defRPr/>
            </a:pPr>
            <a:r>
              <a:rPr lang="en-US" altLang="ja-JP" sz="1800" dirty="0">
                <a:solidFill>
                  <a:prstClr val="black"/>
                </a:solidFill>
                <a:latin typeface="Calibri"/>
                <a:ea typeface="ＭＳ Ｐゴシック"/>
              </a:rPr>
              <a:t>L/W =0.35um/5um</a:t>
            </a:r>
          </a:p>
        </p:txBody>
      </p:sp>
      <p:sp>
        <p:nvSpPr>
          <p:cNvPr id="64536" name="テキスト ボックス 1"/>
          <p:cNvSpPr txBox="1">
            <a:spLocks noChangeArrowheads="1"/>
          </p:cNvSpPr>
          <p:nvPr/>
        </p:nvSpPr>
        <p:spPr bwMode="auto">
          <a:xfrm>
            <a:off x="846138" y="2290763"/>
            <a:ext cx="10443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1800" dirty="0" smtClean="0">
                <a:solidFill>
                  <a:prstClr val="black"/>
                </a:solidFill>
                <a:latin typeface="Arial" charset="0"/>
                <a:cs typeface="Arial" charset="0"/>
              </a:rPr>
              <a:t>100 </a:t>
            </a:r>
            <a:r>
              <a:rPr lang="en-US" altLang="ja-JP" sz="1800" dirty="0" err="1" smtClean="0">
                <a:solidFill>
                  <a:prstClr val="black"/>
                </a:solidFill>
                <a:latin typeface="Arial" charset="0"/>
                <a:cs typeface="Arial" charset="0"/>
              </a:rPr>
              <a:t>kGy</a:t>
            </a:r>
            <a:endParaRPr lang="ja-JP" altLang="en-US" sz="1800" dirty="0">
              <a:solidFill>
                <a:prstClr val="black"/>
              </a:solidFill>
              <a:latin typeface="Arial" charset="0"/>
              <a:cs typeface="Arial" charset="0"/>
            </a:endParaRPr>
          </a:p>
        </p:txBody>
      </p:sp>
      <p:cxnSp>
        <p:nvCxnSpPr>
          <p:cNvPr id="27" name="直線矢印コネクタ 26"/>
          <p:cNvCxnSpPr/>
          <p:nvPr/>
        </p:nvCxnSpPr>
        <p:spPr>
          <a:xfrm>
            <a:off x="1116013" y="2781300"/>
            <a:ext cx="71437" cy="64770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538" name="テキスト ボックス 33"/>
          <p:cNvSpPr txBox="1">
            <a:spLocks noChangeArrowheads="1"/>
          </p:cNvSpPr>
          <p:nvPr/>
        </p:nvSpPr>
        <p:spPr bwMode="auto">
          <a:xfrm>
            <a:off x="6794500" y="2370138"/>
            <a:ext cx="10443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r>
              <a:rPr lang="en-US" altLang="ja-JP" sz="1800" dirty="0" smtClean="0">
                <a:solidFill>
                  <a:prstClr val="black"/>
                </a:solidFill>
                <a:latin typeface="Arial" charset="0"/>
                <a:cs typeface="Arial" charset="0"/>
              </a:rPr>
              <a:t>100 </a:t>
            </a:r>
            <a:r>
              <a:rPr lang="en-US" altLang="ja-JP" sz="1800" dirty="0" err="1" smtClean="0">
                <a:solidFill>
                  <a:prstClr val="black"/>
                </a:solidFill>
                <a:latin typeface="Arial" charset="0"/>
                <a:cs typeface="Arial" charset="0"/>
              </a:rPr>
              <a:t>kGy</a:t>
            </a:r>
            <a:endParaRPr lang="ja-JP" altLang="en-US" sz="1800" dirty="0">
              <a:solidFill>
                <a:prstClr val="black"/>
              </a:solidFill>
              <a:latin typeface="Arial" charset="0"/>
              <a:cs typeface="Arial" charset="0"/>
            </a:endParaRPr>
          </a:p>
        </p:txBody>
      </p:sp>
      <p:cxnSp>
        <p:nvCxnSpPr>
          <p:cNvPr id="35" name="直線矢印コネクタ 34"/>
          <p:cNvCxnSpPr/>
          <p:nvPr/>
        </p:nvCxnSpPr>
        <p:spPr>
          <a:xfrm>
            <a:off x="7277100" y="2740025"/>
            <a:ext cx="247650" cy="61753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300192" y="6165304"/>
            <a:ext cx="2076836" cy="40011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altLang="ja-JP" sz="2000" dirty="0" smtClean="0">
                <a:solidFill>
                  <a:prstClr val="black"/>
                </a:solidFill>
                <a:latin typeface="Calibri"/>
                <a:ea typeface="ＭＳ Ｐゴシック"/>
              </a:rPr>
              <a:t>(by U. of Tsukuba)</a:t>
            </a:r>
            <a:endParaRPr lang="ja-JP" altLang="en-US" sz="2000" dirty="0" smtClean="0">
              <a:solidFill>
                <a:prstClr val="black"/>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ECAF45DA-F6FB-F746-B51F-E7336F6AA741}" type="slidenum">
              <a:rPr lang="ja-JP" altLang="en-US" smtClean="0">
                <a:solidFill>
                  <a:prstClr val="black">
                    <a:tint val="75000"/>
                  </a:prstClr>
                </a:solidFill>
                <a:latin typeface="Calibri"/>
                <a:ea typeface="ＭＳ Ｐゴシック"/>
              </a:rPr>
              <a:pPr/>
              <a:t>37</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825675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a:t>
            </a:r>
            <a:r>
              <a:rPr kumimoji="1" lang="en-US" altLang="ja-JP" dirty="0" smtClean="0"/>
              <a:t>adiation tolerance up to 500 </a:t>
            </a:r>
            <a:r>
              <a:rPr kumimoji="1" lang="en-US" altLang="ja-JP" dirty="0" err="1" smtClean="0"/>
              <a:t>krad</a:t>
            </a:r>
            <a:r>
              <a:rPr kumimoji="1" lang="en-US" altLang="ja-JP" dirty="0" smtClean="0"/>
              <a:t>. level</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774410" y="2848490"/>
            <a:ext cx="5876823" cy="3881437"/>
          </a:xfrm>
          <a:prstGeom prst="rect">
            <a:avLst/>
          </a:prstGeom>
          <a:solidFill>
            <a:schemeClr val="bg2">
              <a:lumMod val="20000"/>
              <a:lumOff val="80000"/>
            </a:schemeClr>
          </a:solidFill>
        </p:spPr>
      </p:pic>
      <p:sp>
        <p:nvSpPr>
          <p:cNvPr id="5" name="テキスト ボックス 4"/>
          <p:cNvSpPr txBox="1"/>
          <p:nvPr/>
        </p:nvSpPr>
        <p:spPr>
          <a:xfrm>
            <a:off x="1043608" y="2204779"/>
            <a:ext cx="5516254" cy="369332"/>
          </a:xfrm>
          <a:prstGeom prst="rect">
            <a:avLst/>
          </a:prstGeom>
          <a:noFill/>
        </p:spPr>
        <p:txBody>
          <a:bodyPr wrap="none" rtlCol="0">
            <a:spAutoFit/>
          </a:bodyPr>
          <a:lstStyle/>
          <a:p>
            <a:r>
              <a:rPr kumimoji="1" lang="en-US" altLang="ja-JP" dirty="0" smtClean="0"/>
              <a:t> It  will survive in </a:t>
            </a:r>
            <a:r>
              <a:rPr kumimoji="1" lang="en-US" altLang="ja-JP" dirty="0" err="1" smtClean="0"/>
              <a:t>e+e</a:t>
            </a:r>
            <a:r>
              <a:rPr kumimoji="1" lang="en-US" altLang="ja-JP" dirty="0" smtClean="0"/>
              <a:t>- collider like </a:t>
            </a:r>
            <a:r>
              <a:rPr kumimoji="1" lang="en-US" altLang="ja-JP" dirty="0" err="1" smtClean="0"/>
              <a:t>SuperKEKB</a:t>
            </a:r>
            <a:r>
              <a:rPr kumimoji="1" lang="en-US" altLang="ja-JP" dirty="0" smtClean="0"/>
              <a:t>, ILC </a:t>
            </a:r>
            <a:endParaRPr kumimoji="1" lang="ja-JP" altLang="en-US" dirty="0"/>
          </a:p>
        </p:txBody>
      </p:sp>
    </p:spTree>
    <p:extLst>
      <p:ext uri="{BB962C8B-B14F-4D97-AF65-F5344CB8AC3E}">
        <p14:creationId xmlns:p14="http://schemas.microsoft.com/office/powerpoint/2010/main" val="4054987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79512" y="908720"/>
            <a:ext cx="8814892" cy="5628738"/>
          </a:xfrm>
          <a:prstGeom prst="rect">
            <a:avLst/>
          </a:prstGeom>
        </p:spPr>
      </p:pic>
      <p:sp>
        <p:nvSpPr>
          <p:cNvPr id="81" name="テキスト ボックス 80"/>
          <p:cNvSpPr txBox="1"/>
          <p:nvPr/>
        </p:nvSpPr>
        <p:spPr>
          <a:xfrm>
            <a:off x="5652120" y="2160590"/>
            <a:ext cx="3089307" cy="954107"/>
          </a:xfrm>
          <a:prstGeom prst="rect">
            <a:avLst/>
          </a:prstGeom>
          <a:noFill/>
        </p:spPr>
        <p:txBody>
          <a:bodyPr wrap="none" rtlCol="0">
            <a:spAutoFit/>
          </a:bodyPr>
          <a:lstStyle/>
          <a:p>
            <a:r>
              <a:rPr kumimoji="1" lang="en-US" altLang="ja-JP" sz="2800" dirty="0" smtClean="0"/>
              <a:t>Pix size  8um</a:t>
            </a:r>
          </a:p>
          <a:p>
            <a:r>
              <a:rPr kumimoji="1" lang="en-US" altLang="ja-JP" sz="2800" dirty="0" smtClean="0"/>
              <a:t>No bump bonding </a:t>
            </a:r>
            <a:endParaRPr kumimoji="1" lang="ja-JP" altLang="en-US" sz="2800" dirty="0"/>
          </a:p>
        </p:txBody>
      </p:sp>
      <p:sp>
        <p:nvSpPr>
          <p:cNvPr id="82" name="テキスト ボックス 81"/>
          <p:cNvSpPr txBox="1"/>
          <p:nvPr/>
        </p:nvSpPr>
        <p:spPr>
          <a:xfrm>
            <a:off x="2931531" y="5949280"/>
            <a:ext cx="4520789" cy="369332"/>
          </a:xfrm>
          <a:prstGeom prst="rect">
            <a:avLst/>
          </a:prstGeom>
          <a:noFill/>
        </p:spPr>
        <p:txBody>
          <a:bodyPr wrap="none" rtlCol="0">
            <a:spAutoFit/>
          </a:bodyPr>
          <a:lstStyle/>
          <a:p>
            <a:r>
              <a:rPr lang="en-US" altLang="ja-JP" b="1" dirty="0"/>
              <a:t>Springer </a:t>
            </a:r>
            <a:r>
              <a:rPr lang="en-US" altLang="ja-JP" b="1" dirty="0" err="1"/>
              <a:t>Proc.Phys</a:t>
            </a:r>
            <a:r>
              <a:rPr lang="en-US" altLang="ja-JP" b="1" dirty="0"/>
              <a:t>. 213 (2018) </a:t>
            </a:r>
            <a:r>
              <a:rPr lang="en-US" altLang="ja-JP" b="1" dirty="0" smtClean="0"/>
              <a:t>331-338</a:t>
            </a:r>
            <a:endParaRPr lang="en-US" altLang="ja-JP" dirty="0"/>
          </a:p>
        </p:txBody>
      </p:sp>
    </p:spTree>
    <p:extLst>
      <p:ext uri="{BB962C8B-B14F-4D97-AF65-F5344CB8AC3E}">
        <p14:creationId xmlns:p14="http://schemas.microsoft.com/office/powerpoint/2010/main" val="3097520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ja-JP" dirty="0" smtClean="0"/>
              <a:t> Silicon strip detector</a:t>
            </a:r>
            <a:endParaRPr lang="ja-JP" altLang="en-US" dirty="0" smtClean="0"/>
          </a:p>
        </p:txBody>
      </p:sp>
      <p:pic>
        <p:nvPicPr>
          <p:cNvPr id="36867" name="Picture 3" descr="ladde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2492375"/>
            <a:ext cx="7940675" cy="4164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4" descr="dssd_princi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40668"/>
            <a:ext cx="38163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05802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251520" y="764704"/>
            <a:ext cx="8725352" cy="5667238"/>
          </a:xfrm>
          <a:prstGeom prst="rect">
            <a:avLst/>
          </a:prstGeom>
        </p:spPr>
      </p:pic>
    </p:spTree>
    <p:extLst>
      <p:ext uri="{BB962C8B-B14F-4D97-AF65-F5344CB8AC3E}">
        <p14:creationId xmlns:p14="http://schemas.microsoft.com/office/powerpoint/2010/main" val="3706634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High functionality On-Chip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539551" y="1628800"/>
            <a:ext cx="7774629" cy="5112568"/>
          </a:xfrm>
          <a:prstGeom prst="rect">
            <a:avLst/>
          </a:prstGeom>
        </p:spPr>
      </p:pic>
    </p:spTree>
    <p:extLst>
      <p:ext uri="{BB962C8B-B14F-4D97-AF65-F5344CB8AC3E}">
        <p14:creationId xmlns:p14="http://schemas.microsoft.com/office/powerpoint/2010/main" val="41875260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40355" y="365126"/>
            <a:ext cx="8863289" cy="6242870"/>
          </a:xfrm>
          <a:prstGeom prst="rect">
            <a:avLst/>
          </a:prstGeom>
        </p:spPr>
      </p:pic>
    </p:spTree>
    <p:extLst>
      <p:ext uri="{BB962C8B-B14F-4D97-AF65-F5344CB8AC3E}">
        <p14:creationId xmlns:p14="http://schemas.microsoft.com/office/powerpoint/2010/main" val="6910939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95645" y="365126"/>
            <a:ext cx="8752709" cy="6164983"/>
          </a:xfrm>
          <a:prstGeom prst="rect">
            <a:avLst/>
          </a:prstGeom>
        </p:spPr>
      </p:pic>
    </p:spTree>
    <p:extLst>
      <p:ext uri="{BB962C8B-B14F-4D97-AF65-F5344CB8AC3E}">
        <p14:creationId xmlns:p14="http://schemas.microsoft.com/office/powerpoint/2010/main" val="32128492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1" name="Group 3"/>
          <p:cNvGrpSpPr>
            <a:grpSpLocks/>
          </p:cNvGrpSpPr>
          <p:nvPr/>
        </p:nvGrpSpPr>
        <p:grpSpPr bwMode="auto">
          <a:xfrm>
            <a:off x="1511300" y="1616075"/>
            <a:ext cx="1304925" cy="2179638"/>
            <a:chOff x="952" y="2100"/>
            <a:chExt cx="822" cy="1373"/>
          </a:xfrm>
        </p:grpSpPr>
        <p:sp>
          <p:nvSpPr>
            <p:cNvPr id="138426" name="Text Box 5"/>
            <p:cNvSpPr txBox="1">
              <a:spLocks noChangeArrowheads="1"/>
            </p:cNvSpPr>
            <p:nvPr/>
          </p:nvSpPr>
          <p:spPr bwMode="auto">
            <a:xfrm>
              <a:off x="952" y="2100"/>
              <a:ext cx="822" cy="1373"/>
            </a:xfrm>
            <a:prstGeom prst="rect">
              <a:avLst/>
            </a:prstGeom>
            <a:solidFill>
              <a:schemeClr val="accent1"/>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algn="ctr" eaLnBrk="1" hangingPunct="1">
                <a:spcBef>
                  <a:spcPct val="50000"/>
                </a:spcBef>
              </a:pPr>
              <a:endParaRPr lang="en-US" altLang="ja-JP" sz="1600"/>
            </a:p>
            <a:p>
              <a:pPr algn="ctr" eaLnBrk="1" hangingPunct="1">
                <a:spcBef>
                  <a:spcPct val="50000"/>
                </a:spcBef>
              </a:pPr>
              <a:endParaRPr lang="en-US" altLang="ja-JP" sz="1600"/>
            </a:p>
            <a:p>
              <a:pPr algn="ctr" eaLnBrk="1" hangingPunct="1">
                <a:spcBef>
                  <a:spcPct val="50000"/>
                </a:spcBef>
              </a:pPr>
              <a:endParaRPr lang="en-US" altLang="ja-JP" sz="1600"/>
            </a:p>
            <a:p>
              <a:pPr algn="ctr" eaLnBrk="1" hangingPunct="1">
                <a:spcBef>
                  <a:spcPct val="50000"/>
                </a:spcBef>
              </a:pPr>
              <a:endParaRPr lang="en-US" altLang="ja-JP" sz="1600"/>
            </a:p>
            <a:p>
              <a:pPr algn="ctr" eaLnBrk="1" hangingPunct="1">
                <a:spcBef>
                  <a:spcPct val="50000"/>
                </a:spcBef>
              </a:pPr>
              <a:endParaRPr lang="en-US" altLang="ja-JP" sz="1600"/>
            </a:p>
            <a:p>
              <a:pPr algn="ctr" eaLnBrk="1" hangingPunct="1">
                <a:spcBef>
                  <a:spcPct val="50000"/>
                </a:spcBef>
              </a:pPr>
              <a:endParaRPr lang="ja-JP" altLang="en-US" sz="1600"/>
            </a:p>
          </p:txBody>
        </p:sp>
        <p:sp>
          <p:nvSpPr>
            <p:cNvPr id="138427" name="Line 28"/>
            <p:cNvSpPr>
              <a:spLocks noChangeShapeType="1"/>
            </p:cNvSpPr>
            <p:nvPr/>
          </p:nvSpPr>
          <p:spPr bwMode="auto">
            <a:xfrm>
              <a:off x="952" y="2161"/>
              <a:ext cx="822" cy="0"/>
            </a:xfrm>
            <a:prstGeom prst="line">
              <a:avLst/>
            </a:prstGeom>
            <a:noFill/>
            <a:ln w="101600">
              <a:solidFill>
                <a:srgbClr val="00FF00"/>
              </a:solidFill>
              <a:round/>
              <a:headEnd/>
              <a:tailEnd/>
            </a:ln>
            <a:extLst>
              <a:ext uri="{909E8E84-426E-40dd-AFC4-6F175D3DCCD1}">
                <a14:hiddenFill xmlns="" xmlns:a14="http://schemas.microsoft.com/office/drawing/2010/main">
                  <a:noFill/>
                </a14:hiddenFill>
              </a:ext>
            </a:extLst>
          </p:spPr>
          <p:txBody>
            <a:bodyPr>
              <a:spAutoFit/>
            </a:bodyPr>
            <a:lstStyle/>
            <a:p>
              <a:endParaRPr lang="ja-JP" altLang="en-US"/>
            </a:p>
          </p:txBody>
        </p:sp>
        <p:sp>
          <p:nvSpPr>
            <p:cNvPr id="138428" name="Line 29"/>
            <p:cNvSpPr>
              <a:spLocks noChangeShapeType="1"/>
            </p:cNvSpPr>
            <p:nvPr/>
          </p:nvSpPr>
          <p:spPr bwMode="auto">
            <a:xfrm>
              <a:off x="952" y="3417"/>
              <a:ext cx="822" cy="0"/>
            </a:xfrm>
            <a:prstGeom prst="line">
              <a:avLst/>
            </a:prstGeom>
            <a:noFill/>
            <a:ln w="101600">
              <a:solidFill>
                <a:srgbClr val="00FF00"/>
              </a:solidFill>
              <a:round/>
              <a:headEnd/>
              <a:tailEnd/>
            </a:ln>
            <a:extLst>
              <a:ext uri="{909E8E84-426E-40dd-AFC4-6F175D3DCCD1}">
                <a14:hiddenFill xmlns="" xmlns:a14="http://schemas.microsoft.com/office/drawing/2010/main">
                  <a:noFill/>
                </a14:hiddenFill>
              </a:ext>
            </a:extLst>
          </p:spPr>
          <p:txBody>
            <a:bodyPr>
              <a:spAutoFit/>
            </a:bodyPr>
            <a:lstStyle/>
            <a:p>
              <a:endParaRPr lang="ja-JP" altLang="en-US"/>
            </a:p>
          </p:txBody>
        </p:sp>
        <p:sp>
          <p:nvSpPr>
            <p:cNvPr id="138429" name="Text Box 7"/>
            <p:cNvSpPr txBox="1">
              <a:spLocks noChangeArrowheads="1"/>
            </p:cNvSpPr>
            <p:nvPr/>
          </p:nvSpPr>
          <p:spPr bwMode="auto">
            <a:xfrm>
              <a:off x="1046" y="2306"/>
              <a:ext cx="606" cy="907"/>
            </a:xfrm>
            <a:prstGeom prst="rect">
              <a:avLst/>
            </a:prstGeom>
            <a:solidFill>
              <a:srgbClr val="00FFFF"/>
            </a:solidFill>
            <a:ln w="9525">
              <a:solidFill>
                <a:schemeClr val="tx1"/>
              </a:solidFill>
              <a:miter lim="800000"/>
              <a:headEnd/>
              <a:tailEnd/>
            </a:ln>
          </p:spPr>
          <p:txBody>
            <a:bodyPr vert="eaVert">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algn="ctr" eaLnBrk="1" hangingPunct="1">
                <a:spcBef>
                  <a:spcPct val="50000"/>
                </a:spcBef>
              </a:pPr>
              <a:endParaRPr lang="en-US" altLang="ja-JP" sz="1000"/>
            </a:p>
            <a:p>
              <a:pPr algn="ctr" eaLnBrk="1" hangingPunct="1">
                <a:spcBef>
                  <a:spcPct val="50000"/>
                </a:spcBef>
              </a:pPr>
              <a:r>
                <a:rPr lang="en-US" altLang="ja-JP" sz="1800" b="1">
                  <a:latin typeface="Arial Unicode MS" charset="0"/>
                  <a:cs typeface="Arial Unicode MS" charset="0"/>
                </a:rPr>
                <a:t>Pixel</a:t>
              </a:r>
            </a:p>
            <a:p>
              <a:pPr algn="ctr" eaLnBrk="1" hangingPunct="1">
                <a:spcBef>
                  <a:spcPct val="50000"/>
                </a:spcBef>
              </a:pPr>
              <a:endParaRPr lang="ja-JP" altLang="en-US" sz="900"/>
            </a:p>
          </p:txBody>
        </p:sp>
      </p:grpSp>
      <p:sp>
        <p:nvSpPr>
          <p:cNvPr id="138242" name="Text Box 6"/>
          <p:cNvSpPr txBox="1">
            <a:spLocks noChangeArrowheads="1"/>
          </p:cNvSpPr>
          <p:nvPr/>
        </p:nvSpPr>
        <p:spPr bwMode="auto">
          <a:xfrm>
            <a:off x="566738" y="808038"/>
            <a:ext cx="20701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r>
              <a:rPr lang="en-US" altLang="ja-JP">
                <a:solidFill>
                  <a:srgbClr val="220AD4"/>
                </a:solidFill>
                <a:latin typeface="Arial Unicode MS" charset="0"/>
              </a:rPr>
              <a:t>Mask Layout</a:t>
            </a:r>
            <a:endParaRPr lang="ja-JP" altLang="en-US">
              <a:solidFill>
                <a:srgbClr val="220AD4"/>
              </a:solidFill>
              <a:latin typeface="Arial Unicode MS" charset="0"/>
            </a:endParaRPr>
          </a:p>
        </p:txBody>
      </p:sp>
      <p:sp>
        <p:nvSpPr>
          <p:cNvPr id="138243" name="Text Box 7"/>
          <p:cNvSpPr txBox="1">
            <a:spLocks noChangeArrowheads="1"/>
          </p:cNvSpPr>
          <p:nvPr/>
        </p:nvSpPr>
        <p:spPr bwMode="auto">
          <a:xfrm>
            <a:off x="4932363" y="1484313"/>
            <a:ext cx="23685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r>
              <a:rPr lang="en-US" altLang="ja-JP" sz="2000" b="1">
                <a:solidFill>
                  <a:srgbClr val="220AD4"/>
                </a:solidFill>
                <a:latin typeface="Arial Unicode MS" charset="0"/>
              </a:rPr>
              <a:t>Exposed Layout</a:t>
            </a:r>
            <a:endParaRPr lang="ja-JP" altLang="en-US" sz="2000" b="1">
              <a:solidFill>
                <a:srgbClr val="220AD4"/>
              </a:solidFill>
              <a:latin typeface="Arial Unicode MS" charset="0"/>
            </a:endParaRPr>
          </a:p>
        </p:txBody>
      </p:sp>
      <p:sp>
        <p:nvSpPr>
          <p:cNvPr id="138244" name="Oval 9"/>
          <p:cNvSpPr>
            <a:spLocks noChangeArrowheads="1"/>
          </p:cNvSpPr>
          <p:nvPr/>
        </p:nvSpPr>
        <p:spPr bwMode="auto">
          <a:xfrm>
            <a:off x="3287713" y="1042988"/>
            <a:ext cx="5580062" cy="563403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ja-JP" altLang="en-US" sz="1600"/>
          </a:p>
        </p:txBody>
      </p:sp>
      <p:sp>
        <p:nvSpPr>
          <p:cNvPr id="138245" name="Line 10"/>
          <p:cNvSpPr>
            <a:spLocks noChangeShapeType="1"/>
          </p:cNvSpPr>
          <p:nvPr/>
        </p:nvSpPr>
        <p:spPr bwMode="auto">
          <a:xfrm flipV="1">
            <a:off x="5967413" y="6459538"/>
            <a:ext cx="104775" cy="20955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ja-JP" altLang="en-US"/>
          </a:p>
        </p:txBody>
      </p:sp>
      <p:sp>
        <p:nvSpPr>
          <p:cNvPr id="138246" name="Line 11"/>
          <p:cNvSpPr>
            <a:spLocks noChangeShapeType="1"/>
          </p:cNvSpPr>
          <p:nvPr/>
        </p:nvSpPr>
        <p:spPr bwMode="auto">
          <a:xfrm>
            <a:off x="6072188" y="6459538"/>
            <a:ext cx="106362" cy="20955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ja-JP" altLang="en-US"/>
          </a:p>
        </p:txBody>
      </p:sp>
      <p:sp>
        <p:nvSpPr>
          <p:cNvPr id="138247" name="Line 12"/>
          <p:cNvSpPr>
            <a:spLocks noChangeShapeType="1"/>
          </p:cNvSpPr>
          <p:nvPr/>
        </p:nvSpPr>
        <p:spPr bwMode="auto">
          <a:xfrm>
            <a:off x="5961063" y="6681788"/>
            <a:ext cx="211137"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spAutoFit/>
          </a:bodyPr>
          <a:lstStyle/>
          <a:p>
            <a:endParaRPr lang="ja-JP" altLang="en-US"/>
          </a:p>
        </p:txBody>
      </p:sp>
      <p:grpSp>
        <p:nvGrpSpPr>
          <p:cNvPr id="138248" name="Group 15"/>
          <p:cNvGrpSpPr>
            <a:grpSpLocks/>
          </p:cNvGrpSpPr>
          <p:nvPr/>
        </p:nvGrpSpPr>
        <p:grpSpPr bwMode="auto">
          <a:xfrm>
            <a:off x="385763" y="1597025"/>
            <a:ext cx="944562" cy="2179638"/>
            <a:chOff x="243" y="2100"/>
            <a:chExt cx="595" cy="1351"/>
          </a:xfrm>
        </p:grpSpPr>
        <p:sp>
          <p:nvSpPr>
            <p:cNvPr id="138423" name="Text Box 13"/>
            <p:cNvSpPr txBox="1">
              <a:spLocks noChangeArrowheads="1"/>
            </p:cNvSpPr>
            <p:nvPr/>
          </p:nvSpPr>
          <p:spPr bwMode="auto">
            <a:xfrm>
              <a:off x="243" y="2100"/>
              <a:ext cx="595" cy="1351"/>
            </a:xfrm>
            <a:prstGeom prst="rect">
              <a:avLst/>
            </a:prstGeom>
            <a:solidFill>
              <a:srgbClr val="FFCC99"/>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algn="ctr" eaLnBrk="1" hangingPunct="1">
                <a:spcBef>
                  <a:spcPct val="50000"/>
                </a:spcBef>
              </a:pPr>
              <a:endParaRPr lang="en-US" altLang="ja-JP" sz="1600"/>
            </a:p>
            <a:p>
              <a:pPr algn="ctr" eaLnBrk="1" hangingPunct="1">
                <a:spcBef>
                  <a:spcPct val="50000"/>
                </a:spcBef>
              </a:pPr>
              <a:endParaRPr lang="en-US" altLang="ja-JP" sz="1600"/>
            </a:p>
            <a:p>
              <a:pPr algn="ctr" eaLnBrk="1" hangingPunct="1">
                <a:spcBef>
                  <a:spcPct val="50000"/>
                </a:spcBef>
              </a:pPr>
              <a:endParaRPr lang="en-US" altLang="ja-JP" sz="1600"/>
            </a:p>
            <a:p>
              <a:pPr algn="ctr" eaLnBrk="1" hangingPunct="1">
                <a:spcBef>
                  <a:spcPct val="50000"/>
                </a:spcBef>
              </a:pPr>
              <a:endParaRPr lang="en-US" altLang="ja-JP" sz="1600"/>
            </a:p>
            <a:p>
              <a:pPr algn="ctr" eaLnBrk="1" hangingPunct="1">
                <a:spcBef>
                  <a:spcPct val="50000"/>
                </a:spcBef>
              </a:pPr>
              <a:endParaRPr lang="en-US" altLang="ja-JP" sz="1600"/>
            </a:p>
            <a:p>
              <a:pPr algn="ctr" eaLnBrk="1" hangingPunct="1">
                <a:spcBef>
                  <a:spcPct val="50000"/>
                </a:spcBef>
              </a:pPr>
              <a:endParaRPr lang="ja-JP" altLang="en-US" sz="1600"/>
            </a:p>
          </p:txBody>
        </p:sp>
        <p:sp>
          <p:nvSpPr>
            <p:cNvPr id="138424" name="AutoShape 25"/>
            <p:cNvSpPr>
              <a:spLocks/>
            </p:cNvSpPr>
            <p:nvPr/>
          </p:nvSpPr>
          <p:spPr bwMode="auto">
            <a:xfrm>
              <a:off x="243" y="2188"/>
              <a:ext cx="198" cy="1204"/>
            </a:xfrm>
            <a:prstGeom prst="rightBracket">
              <a:avLst>
                <a:gd name="adj" fmla="val 50673"/>
              </a:avLst>
            </a:prstGeom>
            <a:noFill/>
            <a:ln w="1016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ja-JP" altLang="en-US" sz="1400"/>
            </a:p>
          </p:txBody>
        </p:sp>
        <p:sp>
          <p:nvSpPr>
            <p:cNvPr id="138425" name="AutoShape 26"/>
            <p:cNvSpPr>
              <a:spLocks/>
            </p:cNvSpPr>
            <p:nvPr/>
          </p:nvSpPr>
          <p:spPr bwMode="auto">
            <a:xfrm rot="10800000">
              <a:off x="627" y="2194"/>
              <a:ext cx="201" cy="1205"/>
            </a:xfrm>
            <a:prstGeom prst="rightBracket">
              <a:avLst>
                <a:gd name="adj" fmla="val 49959"/>
              </a:avLst>
            </a:prstGeom>
            <a:noFill/>
            <a:ln w="1016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rot="10800000" anchor="ctr">
              <a:spAutoFit/>
            </a:bodyPr>
            <a:lstStyle/>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en-US" altLang="ja-JP" sz="1600"/>
            </a:p>
            <a:p>
              <a:pPr eaLnBrk="1" hangingPunct="1">
                <a:spcBef>
                  <a:spcPct val="50000"/>
                </a:spcBef>
              </a:pPr>
              <a:endParaRPr lang="ja-JP" altLang="en-US" sz="1400"/>
            </a:p>
          </p:txBody>
        </p:sp>
      </p:grpSp>
      <p:sp>
        <p:nvSpPr>
          <p:cNvPr id="62489" name="Text Box 25"/>
          <p:cNvSpPr txBox="1">
            <a:spLocks noChangeAspect="1" noChangeArrowheads="1"/>
          </p:cNvSpPr>
          <p:nvPr/>
        </p:nvSpPr>
        <p:spPr bwMode="auto">
          <a:xfrm>
            <a:off x="1458913" y="1400175"/>
            <a:ext cx="1384300" cy="2676525"/>
          </a:xfrm>
          <a:prstGeom prst="rect">
            <a:avLst/>
          </a:prstGeom>
          <a:solidFill>
            <a:srgbClr val="C0C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algn="ctr" eaLnBrk="1" hangingPunct="1">
              <a:spcBef>
                <a:spcPct val="50000"/>
              </a:spcBef>
            </a:pPr>
            <a:endParaRPr lang="en-US" altLang="ja-JP"/>
          </a:p>
          <a:p>
            <a:pPr algn="ctr" eaLnBrk="1" hangingPunct="1">
              <a:spcBef>
                <a:spcPct val="50000"/>
              </a:spcBef>
            </a:pPr>
            <a:r>
              <a:rPr lang="en-US" altLang="ja-JP"/>
              <a:t>Blind</a:t>
            </a:r>
          </a:p>
          <a:p>
            <a:pPr algn="ctr" eaLnBrk="1" hangingPunct="1">
              <a:spcBef>
                <a:spcPct val="50000"/>
              </a:spcBef>
            </a:pPr>
            <a:endParaRPr lang="ja-JP" altLang="en-US" sz="1200"/>
          </a:p>
        </p:txBody>
      </p:sp>
      <p:sp>
        <p:nvSpPr>
          <p:cNvPr id="62490" name="Text Box 26"/>
          <p:cNvSpPr txBox="1">
            <a:spLocks noChangeAspect="1" noChangeArrowheads="1"/>
          </p:cNvSpPr>
          <p:nvPr/>
        </p:nvSpPr>
        <p:spPr bwMode="auto">
          <a:xfrm>
            <a:off x="179388" y="1400175"/>
            <a:ext cx="1169987" cy="2676525"/>
          </a:xfrm>
          <a:prstGeom prst="rect">
            <a:avLst/>
          </a:prstGeom>
          <a:solidFill>
            <a:srgbClr val="C0C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algn="ctr" eaLnBrk="1" hangingPunct="1">
              <a:spcBef>
                <a:spcPct val="50000"/>
              </a:spcBef>
            </a:pPr>
            <a:endParaRPr lang="en-US" altLang="ja-JP" sz="1000"/>
          </a:p>
          <a:p>
            <a:pPr algn="ctr" eaLnBrk="1" hangingPunct="1">
              <a:spcBef>
                <a:spcPct val="50000"/>
              </a:spcBef>
            </a:pPr>
            <a:r>
              <a:rPr lang="en-US" altLang="ja-JP"/>
              <a:t>Blind</a:t>
            </a:r>
          </a:p>
          <a:p>
            <a:pPr algn="ctr" eaLnBrk="1" hangingPunct="1">
              <a:spcBef>
                <a:spcPct val="50000"/>
              </a:spcBef>
            </a:pPr>
            <a:endParaRPr lang="ja-JP" altLang="en-US" sz="1200"/>
          </a:p>
        </p:txBody>
      </p:sp>
      <p:grpSp>
        <p:nvGrpSpPr>
          <p:cNvPr id="4" name="Group 77"/>
          <p:cNvGrpSpPr>
            <a:grpSpLocks/>
          </p:cNvGrpSpPr>
          <p:nvPr/>
        </p:nvGrpSpPr>
        <p:grpSpPr bwMode="auto">
          <a:xfrm>
            <a:off x="6223000" y="2247900"/>
            <a:ext cx="587375" cy="828675"/>
            <a:chOff x="3928" y="1416"/>
            <a:chExt cx="370" cy="522"/>
          </a:xfrm>
        </p:grpSpPr>
        <p:sp>
          <p:nvSpPr>
            <p:cNvPr id="138419" name="Text Box 68"/>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420" name="Text Box 73"/>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421" name="Line 74"/>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422" name="Line 75"/>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5" name="Group 78"/>
          <p:cNvGrpSpPr>
            <a:grpSpLocks/>
          </p:cNvGrpSpPr>
          <p:nvPr/>
        </p:nvGrpSpPr>
        <p:grpSpPr bwMode="auto">
          <a:xfrm>
            <a:off x="6757988" y="2247900"/>
            <a:ext cx="587375" cy="828675"/>
            <a:chOff x="3928" y="1416"/>
            <a:chExt cx="370" cy="522"/>
          </a:xfrm>
        </p:grpSpPr>
        <p:sp>
          <p:nvSpPr>
            <p:cNvPr id="138415" name="Text Box 79"/>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416" name="Text Box 80"/>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417" name="Line 81"/>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418" name="Line 82"/>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6" name="Group 83"/>
          <p:cNvGrpSpPr>
            <a:grpSpLocks/>
          </p:cNvGrpSpPr>
          <p:nvPr/>
        </p:nvGrpSpPr>
        <p:grpSpPr bwMode="auto">
          <a:xfrm>
            <a:off x="7297738" y="2247900"/>
            <a:ext cx="587375" cy="828675"/>
            <a:chOff x="3928" y="1416"/>
            <a:chExt cx="370" cy="522"/>
          </a:xfrm>
        </p:grpSpPr>
        <p:sp>
          <p:nvSpPr>
            <p:cNvPr id="138411" name="Text Box 84"/>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412" name="Text Box 85"/>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413" name="Line 86"/>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414" name="Line 87"/>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7" name="Group 88"/>
          <p:cNvGrpSpPr>
            <a:grpSpLocks/>
          </p:cNvGrpSpPr>
          <p:nvPr/>
        </p:nvGrpSpPr>
        <p:grpSpPr bwMode="auto">
          <a:xfrm>
            <a:off x="6232525" y="3068638"/>
            <a:ext cx="587375" cy="828675"/>
            <a:chOff x="3928" y="1416"/>
            <a:chExt cx="370" cy="522"/>
          </a:xfrm>
        </p:grpSpPr>
        <p:sp>
          <p:nvSpPr>
            <p:cNvPr id="138407" name="Text Box 89"/>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408" name="Text Box 90"/>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409" name="Line 91"/>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410" name="Line 92"/>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8" name="Group 93"/>
          <p:cNvGrpSpPr>
            <a:grpSpLocks/>
          </p:cNvGrpSpPr>
          <p:nvPr/>
        </p:nvGrpSpPr>
        <p:grpSpPr bwMode="auto">
          <a:xfrm>
            <a:off x="6767513" y="3068638"/>
            <a:ext cx="587375" cy="828675"/>
            <a:chOff x="3928" y="1416"/>
            <a:chExt cx="370" cy="522"/>
          </a:xfrm>
        </p:grpSpPr>
        <p:sp>
          <p:nvSpPr>
            <p:cNvPr id="138403" name="Text Box 94"/>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404" name="Text Box 95"/>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405" name="Line 96"/>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406" name="Line 97"/>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9" name="Group 98"/>
          <p:cNvGrpSpPr>
            <a:grpSpLocks/>
          </p:cNvGrpSpPr>
          <p:nvPr/>
        </p:nvGrpSpPr>
        <p:grpSpPr bwMode="auto">
          <a:xfrm>
            <a:off x="7307263" y="3068638"/>
            <a:ext cx="587375" cy="828675"/>
            <a:chOff x="3928" y="1416"/>
            <a:chExt cx="370" cy="522"/>
          </a:xfrm>
        </p:grpSpPr>
        <p:sp>
          <p:nvSpPr>
            <p:cNvPr id="138399" name="Text Box 99"/>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400" name="Text Box 100"/>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401" name="Line 101"/>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402" name="Line 102"/>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10" name="Group 118"/>
          <p:cNvGrpSpPr>
            <a:grpSpLocks/>
          </p:cNvGrpSpPr>
          <p:nvPr/>
        </p:nvGrpSpPr>
        <p:grpSpPr bwMode="auto">
          <a:xfrm>
            <a:off x="6234113" y="3895725"/>
            <a:ext cx="587375" cy="828675"/>
            <a:chOff x="3928" y="1416"/>
            <a:chExt cx="370" cy="522"/>
          </a:xfrm>
        </p:grpSpPr>
        <p:sp>
          <p:nvSpPr>
            <p:cNvPr id="138395" name="Text Box 119"/>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96" name="Text Box 120"/>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97" name="Line 121"/>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98" name="Line 122"/>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11" name="Group 123"/>
          <p:cNvGrpSpPr>
            <a:grpSpLocks/>
          </p:cNvGrpSpPr>
          <p:nvPr/>
        </p:nvGrpSpPr>
        <p:grpSpPr bwMode="auto">
          <a:xfrm>
            <a:off x="6769100" y="3895725"/>
            <a:ext cx="587375" cy="828675"/>
            <a:chOff x="3928" y="1416"/>
            <a:chExt cx="370" cy="522"/>
          </a:xfrm>
        </p:grpSpPr>
        <p:sp>
          <p:nvSpPr>
            <p:cNvPr id="138391" name="Text Box 124"/>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92" name="Text Box 125"/>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93" name="Line 126"/>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94" name="Line 127"/>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12" name="Group 128"/>
          <p:cNvGrpSpPr>
            <a:grpSpLocks/>
          </p:cNvGrpSpPr>
          <p:nvPr/>
        </p:nvGrpSpPr>
        <p:grpSpPr bwMode="auto">
          <a:xfrm>
            <a:off x="7308850" y="3895725"/>
            <a:ext cx="587375" cy="828675"/>
            <a:chOff x="3928" y="1416"/>
            <a:chExt cx="370" cy="522"/>
          </a:xfrm>
        </p:grpSpPr>
        <p:sp>
          <p:nvSpPr>
            <p:cNvPr id="138387" name="Text Box 129"/>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88" name="Text Box 130"/>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89" name="Line 131"/>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90" name="Line 132"/>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13" name="Group 133"/>
          <p:cNvGrpSpPr>
            <a:grpSpLocks/>
          </p:cNvGrpSpPr>
          <p:nvPr/>
        </p:nvGrpSpPr>
        <p:grpSpPr bwMode="auto">
          <a:xfrm>
            <a:off x="6235700" y="4724400"/>
            <a:ext cx="587375" cy="828675"/>
            <a:chOff x="3928" y="1416"/>
            <a:chExt cx="370" cy="522"/>
          </a:xfrm>
        </p:grpSpPr>
        <p:sp>
          <p:nvSpPr>
            <p:cNvPr id="138383" name="Text Box 134"/>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84" name="Text Box 135"/>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85" name="Line 136"/>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86" name="Line 137"/>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14" name="Group 138"/>
          <p:cNvGrpSpPr>
            <a:grpSpLocks/>
          </p:cNvGrpSpPr>
          <p:nvPr/>
        </p:nvGrpSpPr>
        <p:grpSpPr bwMode="auto">
          <a:xfrm>
            <a:off x="6770688" y="4724400"/>
            <a:ext cx="587375" cy="828675"/>
            <a:chOff x="3928" y="1416"/>
            <a:chExt cx="370" cy="522"/>
          </a:xfrm>
        </p:grpSpPr>
        <p:sp>
          <p:nvSpPr>
            <p:cNvPr id="138379" name="Text Box 139"/>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80" name="Text Box 140"/>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81" name="Line 141"/>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82" name="Line 142"/>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15" name="Group 143"/>
          <p:cNvGrpSpPr>
            <a:grpSpLocks/>
          </p:cNvGrpSpPr>
          <p:nvPr/>
        </p:nvGrpSpPr>
        <p:grpSpPr bwMode="auto">
          <a:xfrm>
            <a:off x="7310438" y="4724400"/>
            <a:ext cx="587375" cy="828675"/>
            <a:chOff x="3928" y="1416"/>
            <a:chExt cx="370" cy="522"/>
          </a:xfrm>
        </p:grpSpPr>
        <p:sp>
          <p:nvSpPr>
            <p:cNvPr id="138375" name="Text Box 144"/>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76" name="Text Box 145"/>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77" name="Line 146"/>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78" name="Line 147"/>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16" name="Group 163"/>
          <p:cNvGrpSpPr>
            <a:grpSpLocks/>
          </p:cNvGrpSpPr>
          <p:nvPr/>
        </p:nvGrpSpPr>
        <p:grpSpPr bwMode="auto">
          <a:xfrm>
            <a:off x="4298950" y="3068638"/>
            <a:ext cx="587375" cy="828675"/>
            <a:chOff x="3928" y="1416"/>
            <a:chExt cx="370" cy="522"/>
          </a:xfrm>
        </p:grpSpPr>
        <p:sp>
          <p:nvSpPr>
            <p:cNvPr id="138371" name="Text Box 164"/>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72" name="Text Box 165"/>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73" name="Line 166"/>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74" name="Line 167"/>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17" name="Group 168"/>
          <p:cNvGrpSpPr>
            <a:grpSpLocks/>
          </p:cNvGrpSpPr>
          <p:nvPr/>
        </p:nvGrpSpPr>
        <p:grpSpPr bwMode="auto">
          <a:xfrm>
            <a:off x="4833938" y="3068638"/>
            <a:ext cx="587375" cy="828675"/>
            <a:chOff x="3928" y="1416"/>
            <a:chExt cx="370" cy="522"/>
          </a:xfrm>
        </p:grpSpPr>
        <p:sp>
          <p:nvSpPr>
            <p:cNvPr id="138367" name="Text Box 169"/>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68" name="Text Box 170"/>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69" name="Line 171"/>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70" name="Line 172"/>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18" name="Group 173"/>
          <p:cNvGrpSpPr>
            <a:grpSpLocks/>
          </p:cNvGrpSpPr>
          <p:nvPr/>
        </p:nvGrpSpPr>
        <p:grpSpPr bwMode="auto">
          <a:xfrm>
            <a:off x="5373688" y="3068638"/>
            <a:ext cx="587375" cy="828675"/>
            <a:chOff x="3928" y="1416"/>
            <a:chExt cx="370" cy="522"/>
          </a:xfrm>
        </p:grpSpPr>
        <p:sp>
          <p:nvSpPr>
            <p:cNvPr id="138363" name="Text Box 174"/>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64" name="Text Box 175"/>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65" name="Line 176"/>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66" name="Line 177"/>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19" name="Group 191"/>
          <p:cNvGrpSpPr>
            <a:grpSpLocks/>
          </p:cNvGrpSpPr>
          <p:nvPr/>
        </p:nvGrpSpPr>
        <p:grpSpPr bwMode="auto">
          <a:xfrm>
            <a:off x="4298950" y="3895725"/>
            <a:ext cx="587375" cy="828675"/>
            <a:chOff x="3928" y="1416"/>
            <a:chExt cx="370" cy="522"/>
          </a:xfrm>
        </p:grpSpPr>
        <p:sp>
          <p:nvSpPr>
            <p:cNvPr id="138359" name="Text Box 192"/>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60" name="Text Box 193"/>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61" name="Line 194"/>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62" name="Line 195"/>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20" name="Group 196"/>
          <p:cNvGrpSpPr>
            <a:grpSpLocks/>
          </p:cNvGrpSpPr>
          <p:nvPr/>
        </p:nvGrpSpPr>
        <p:grpSpPr bwMode="auto">
          <a:xfrm>
            <a:off x="4833938" y="3895725"/>
            <a:ext cx="587375" cy="828675"/>
            <a:chOff x="3928" y="1416"/>
            <a:chExt cx="370" cy="522"/>
          </a:xfrm>
        </p:grpSpPr>
        <p:sp>
          <p:nvSpPr>
            <p:cNvPr id="138355" name="Text Box 197"/>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56" name="Text Box 198"/>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57" name="Line 199"/>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58" name="Line 200"/>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21" name="Group 201"/>
          <p:cNvGrpSpPr>
            <a:grpSpLocks/>
          </p:cNvGrpSpPr>
          <p:nvPr/>
        </p:nvGrpSpPr>
        <p:grpSpPr bwMode="auto">
          <a:xfrm>
            <a:off x="5373688" y="3895725"/>
            <a:ext cx="587375" cy="828675"/>
            <a:chOff x="3928" y="1416"/>
            <a:chExt cx="370" cy="522"/>
          </a:xfrm>
        </p:grpSpPr>
        <p:sp>
          <p:nvSpPr>
            <p:cNvPr id="138351" name="Text Box 202"/>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52" name="Text Box 203"/>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53" name="Line 204"/>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54" name="Line 205"/>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22" name="Group 206"/>
          <p:cNvGrpSpPr>
            <a:grpSpLocks/>
          </p:cNvGrpSpPr>
          <p:nvPr/>
        </p:nvGrpSpPr>
        <p:grpSpPr bwMode="auto">
          <a:xfrm>
            <a:off x="4300538" y="4724400"/>
            <a:ext cx="587375" cy="828675"/>
            <a:chOff x="3928" y="1416"/>
            <a:chExt cx="370" cy="522"/>
          </a:xfrm>
        </p:grpSpPr>
        <p:sp>
          <p:nvSpPr>
            <p:cNvPr id="138347" name="Text Box 207"/>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48" name="Text Box 208"/>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49" name="Line 209"/>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50" name="Line 210"/>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23" name="Group 211"/>
          <p:cNvGrpSpPr>
            <a:grpSpLocks/>
          </p:cNvGrpSpPr>
          <p:nvPr/>
        </p:nvGrpSpPr>
        <p:grpSpPr bwMode="auto">
          <a:xfrm>
            <a:off x="4835525" y="4724400"/>
            <a:ext cx="587375" cy="828675"/>
            <a:chOff x="3928" y="1416"/>
            <a:chExt cx="370" cy="522"/>
          </a:xfrm>
        </p:grpSpPr>
        <p:sp>
          <p:nvSpPr>
            <p:cNvPr id="138343" name="Text Box 212"/>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44" name="Text Box 213"/>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45" name="Line 214"/>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46" name="Line 215"/>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24" name="Group 216"/>
          <p:cNvGrpSpPr>
            <a:grpSpLocks/>
          </p:cNvGrpSpPr>
          <p:nvPr/>
        </p:nvGrpSpPr>
        <p:grpSpPr bwMode="auto">
          <a:xfrm>
            <a:off x="5375275" y="4724400"/>
            <a:ext cx="587375" cy="828675"/>
            <a:chOff x="3928" y="1416"/>
            <a:chExt cx="370" cy="522"/>
          </a:xfrm>
        </p:grpSpPr>
        <p:sp>
          <p:nvSpPr>
            <p:cNvPr id="138339" name="Text Box 217"/>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40" name="Text Box 218"/>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41" name="Line 219"/>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42" name="Line 220"/>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25" name="Group 236"/>
          <p:cNvGrpSpPr>
            <a:grpSpLocks/>
          </p:cNvGrpSpPr>
          <p:nvPr/>
        </p:nvGrpSpPr>
        <p:grpSpPr bwMode="auto">
          <a:xfrm>
            <a:off x="4305300" y="2247900"/>
            <a:ext cx="587375" cy="828675"/>
            <a:chOff x="3928" y="1416"/>
            <a:chExt cx="370" cy="522"/>
          </a:xfrm>
        </p:grpSpPr>
        <p:sp>
          <p:nvSpPr>
            <p:cNvPr id="138335" name="Text Box 237"/>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36" name="Text Box 238"/>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37" name="Line 239"/>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38" name="Line 240"/>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26" name="Group 241"/>
          <p:cNvGrpSpPr>
            <a:grpSpLocks/>
          </p:cNvGrpSpPr>
          <p:nvPr/>
        </p:nvGrpSpPr>
        <p:grpSpPr bwMode="auto">
          <a:xfrm>
            <a:off x="4840288" y="2247900"/>
            <a:ext cx="587375" cy="828675"/>
            <a:chOff x="3928" y="1416"/>
            <a:chExt cx="370" cy="522"/>
          </a:xfrm>
        </p:grpSpPr>
        <p:sp>
          <p:nvSpPr>
            <p:cNvPr id="138331" name="Text Box 242"/>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32" name="Text Box 243"/>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33" name="Line 244"/>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34" name="Line 245"/>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27" name="Group 246"/>
          <p:cNvGrpSpPr>
            <a:grpSpLocks/>
          </p:cNvGrpSpPr>
          <p:nvPr/>
        </p:nvGrpSpPr>
        <p:grpSpPr bwMode="auto">
          <a:xfrm>
            <a:off x="5381625" y="2247900"/>
            <a:ext cx="587375" cy="828675"/>
            <a:chOff x="3928" y="1416"/>
            <a:chExt cx="370" cy="522"/>
          </a:xfrm>
        </p:grpSpPr>
        <p:sp>
          <p:nvSpPr>
            <p:cNvPr id="138327" name="Text Box 247"/>
            <p:cNvSpPr txBox="1">
              <a:spLocks noChangeArrowheads="1"/>
            </p:cNvSpPr>
            <p:nvPr/>
          </p:nvSpPr>
          <p:spPr bwMode="auto">
            <a:xfrm>
              <a:off x="3929" y="1416"/>
              <a:ext cx="369" cy="522"/>
            </a:xfrm>
            <a:prstGeom prst="rect">
              <a:avLst/>
            </a:prstGeom>
            <a:solidFill>
              <a:schemeClr val="accent1">
                <a:alpha val="7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28" name="Text Box 248"/>
            <p:cNvSpPr txBox="1">
              <a:spLocks noChangeArrowheads="1"/>
            </p:cNvSpPr>
            <p:nvPr/>
          </p:nvSpPr>
          <p:spPr bwMode="auto">
            <a:xfrm>
              <a:off x="4006" y="1511"/>
              <a:ext cx="216" cy="333"/>
            </a:xfrm>
            <a:prstGeom prst="rect">
              <a:avLst/>
            </a:prstGeom>
            <a:solidFill>
              <a:srgbClr val="00FFFF"/>
            </a:solidFill>
            <a:ln w="9525">
              <a:solidFill>
                <a:schemeClr val="tx1"/>
              </a:solidFill>
              <a:miter lim="800000"/>
              <a:headEnd/>
              <a:tailEnd/>
            </a:ln>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700">
                <a:solidFill>
                  <a:schemeClr val="accent1"/>
                </a:solidFill>
              </a:endParaRPr>
            </a:p>
            <a:p>
              <a:pPr eaLnBrk="1" hangingPunct="1">
                <a:spcBef>
                  <a:spcPct val="50000"/>
                </a:spcBef>
              </a:pPr>
              <a:endParaRPr lang="en-US" altLang="ja-JP" sz="700">
                <a:solidFill>
                  <a:schemeClr val="accent1"/>
                </a:solidFill>
              </a:endParaRPr>
            </a:p>
            <a:p>
              <a:pPr eaLnBrk="1" hangingPunct="1">
                <a:spcBef>
                  <a:spcPct val="50000"/>
                </a:spcBef>
              </a:pPr>
              <a:endParaRPr lang="ja-JP" altLang="en-US" sz="700">
                <a:solidFill>
                  <a:schemeClr val="accent1"/>
                </a:solidFill>
              </a:endParaRPr>
            </a:p>
          </p:txBody>
        </p:sp>
        <p:sp>
          <p:nvSpPr>
            <p:cNvPr id="138329" name="Line 249"/>
            <p:cNvSpPr>
              <a:spLocks noChangeShapeType="1"/>
            </p:cNvSpPr>
            <p:nvPr/>
          </p:nvSpPr>
          <p:spPr bwMode="auto">
            <a:xfrm>
              <a:off x="3929" y="145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38330" name="Line 250"/>
            <p:cNvSpPr>
              <a:spLocks noChangeShapeType="1"/>
            </p:cNvSpPr>
            <p:nvPr/>
          </p:nvSpPr>
          <p:spPr bwMode="auto">
            <a:xfrm>
              <a:off x="3928" y="1903"/>
              <a:ext cx="369" cy="0"/>
            </a:xfrm>
            <a:prstGeom prst="line">
              <a:avLst/>
            </a:prstGeom>
            <a:noFill/>
            <a:ln w="5715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grpSp>
        <p:nvGrpSpPr>
          <p:cNvPr id="28" name="Group 190"/>
          <p:cNvGrpSpPr>
            <a:grpSpLocks/>
          </p:cNvGrpSpPr>
          <p:nvPr/>
        </p:nvGrpSpPr>
        <p:grpSpPr bwMode="auto">
          <a:xfrm>
            <a:off x="5918200" y="3071813"/>
            <a:ext cx="349250" cy="828675"/>
            <a:chOff x="3719" y="1932"/>
            <a:chExt cx="220" cy="522"/>
          </a:xfrm>
        </p:grpSpPr>
        <p:sp>
          <p:nvSpPr>
            <p:cNvPr id="138324" name="Text Box 187"/>
            <p:cNvSpPr txBox="1">
              <a:spLocks noChangeArrowheads="1"/>
            </p:cNvSpPr>
            <p:nvPr/>
          </p:nvSpPr>
          <p:spPr bwMode="auto">
            <a:xfrm>
              <a:off x="3719" y="1932"/>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25" name="AutoShape 188"/>
            <p:cNvSpPr>
              <a:spLocks/>
            </p:cNvSpPr>
            <p:nvPr/>
          </p:nvSpPr>
          <p:spPr bwMode="auto">
            <a:xfrm>
              <a:off x="3720" y="1970"/>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326" name="AutoShape 189"/>
            <p:cNvSpPr>
              <a:spLocks/>
            </p:cNvSpPr>
            <p:nvPr/>
          </p:nvSpPr>
          <p:spPr bwMode="auto">
            <a:xfrm rot="10800000">
              <a:off x="3868" y="1970"/>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grpSp>
        <p:nvGrpSpPr>
          <p:cNvPr id="29" name="Group 185"/>
          <p:cNvGrpSpPr>
            <a:grpSpLocks/>
          </p:cNvGrpSpPr>
          <p:nvPr/>
        </p:nvGrpSpPr>
        <p:grpSpPr bwMode="auto">
          <a:xfrm>
            <a:off x="5916613" y="2247900"/>
            <a:ext cx="349250" cy="828675"/>
            <a:chOff x="3414" y="1361"/>
            <a:chExt cx="220" cy="522"/>
          </a:xfrm>
        </p:grpSpPr>
        <p:sp>
          <p:nvSpPr>
            <p:cNvPr id="138321" name="Text Box 179"/>
            <p:cNvSpPr txBox="1">
              <a:spLocks noChangeArrowheads="1"/>
            </p:cNvSpPr>
            <p:nvPr/>
          </p:nvSpPr>
          <p:spPr bwMode="auto">
            <a:xfrm>
              <a:off x="3414" y="1361"/>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22" name="AutoShape 183"/>
            <p:cNvSpPr>
              <a:spLocks/>
            </p:cNvSpPr>
            <p:nvPr/>
          </p:nvSpPr>
          <p:spPr bwMode="auto">
            <a:xfrm>
              <a:off x="3415" y="1403"/>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323" name="AutoShape 184"/>
            <p:cNvSpPr>
              <a:spLocks/>
            </p:cNvSpPr>
            <p:nvPr/>
          </p:nvSpPr>
          <p:spPr bwMode="auto">
            <a:xfrm rot="10800000">
              <a:off x="3563" y="1401"/>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grpSp>
        <p:nvGrpSpPr>
          <p:cNvPr id="30" name="Group 270"/>
          <p:cNvGrpSpPr>
            <a:grpSpLocks/>
          </p:cNvGrpSpPr>
          <p:nvPr/>
        </p:nvGrpSpPr>
        <p:grpSpPr bwMode="auto">
          <a:xfrm>
            <a:off x="5916613" y="3898900"/>
            <a:ext cx="349250" cy="828675"/>
            <a:chOff x="3719" y="1932"/>
            <a:chExt cx="220" cy="522"/>
          </a:xfrm>
        </p:grpSpPr>
        <p:sp>
          <p:nvSpPr>
            <p:cNvPr id="138318" name="Text Box 271"/>
            <p:cNvSpPr txBox="1">
              <a:spLocks noChangeArrowheads="1"/>
            </p:cNvSpPr>
            <p:nvPr/>
          </p:nvSpPr>
          <p:spPr bwMode="auto">
            <a:xfrm>
              <a:off x="3719" y="1932"/>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19" name="AutoShape 272"/>
            <p:cNvSpPr>
              <a:spLocks/>
            </p:cNvSpPr>
            <p:nvPr/>
          </p:nvSpPr>
          <p:spPr bwMode="auto">
            <a:xfrm>
              <a:off x="3720" y="1970"/>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320" name="AutoShape 273"/>
            <p:cNvSpPr>
              <a:spLocks/>
            </p:cNvSpPr>
            <p:nvPr/>
          </p:nvSpPr>
          <p:spPr bwMode="auto">
            <a:xfrm rot="10800000">
              <a:off x="3868" y="1970"/>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grpSp>
        <p:nvGrpSpPr>
          <p:cNvPr id="31" name="Group 274"/>
          <p:cNvGrpSpPr>
            <a:grpSpLocks/>
          </p:cNvGrpSpPr>
          <p:nvPr/>
        </p:nvGrpSpPr>
        <p:grpSpPr bwMode="auto">
          <a:xfrm>
            <a:off x="5916613" y="4724400"/>
            <a:ext cx="349250" cy="828675"/>
            <a:chOff x="3719" y="1932"/>
            <a:chExt cx="220" cy="522"/>
          </a:xfrm>
        </p:grpSpPr>
        <p:sp>
          <p:nvSpPr>
            <p:cNvPr id="138315" name="Text Box 275"/>
            <p:cNvSpPr txBox="1">
              <a:spLocks noChangeArrowheads="1"/>
            </p:cNvSpPr>
            <p:nvPr/>
          </p:nvSpPr>
          <p:spPr bwMode="auto">
            <a:xfrm>
              <a:off x="3719" y="1932"/>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16" name="AutoShape 276"/>
            <p:cNvSpPr>
              <a:spLocks/>
            </p:cNvSpPr>
            <p:nvPr/>
          </p:nvSpPr>
          <p:spPr bwMode="auto">
            <a:xfrm>
              <a:off x="3720" y="1970"/>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317" name="AutoShape 277"/>
            <p:cNvSpPr>
              <a:spLocks/>
            </p:cNvSpPr>
            <p:nvPr/>
          </p:nvSpPr>
          <p:spPr bwMode="auto">
            <a:xfrm rot="10800000">
              <a:off x="3868" y="1970"/>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grpSp>
        <p:nvGrpSpPr>
          <p:cNvPr id="62912" name="Group 282"/>
          <p:cNvGrpSpPr>
            <a:grpSpLocks/>
          </p:cNvGrpSpPr>
          <p:nvPr/>
        </p:nvGrpSpPr>
        <p:grpSpPr bwMode="auto">
          <a:xfrm>
            <a:off x="7845425" y="3070225"/>
            <a:ext cx="349250" cy="828675"/>
            <a:chOff x="3719" y="1932"/>
            <a:chExt cx="220" cy="522"/>
          </a:xfrm>
        </p:grpSpPr>
        <p:sp>
          <p:nvSpPr>
            <p:cNvPr id="138312" name="Text Box 283"/>
            <p:cNvSpPr txBox="1">
              <a:spLocks noChangeArrowheads="1"/>
            </p:cNvSpPr>
            <p:nvPr/>
          </p:nvSpPr>
          <p:spPr bwMode="auto">
            <a:xfrm>
              <a:off x="3719" y="1932"/>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13" name="AutoShape 284"/>
            <p:cNvSpPr>
              <a:spLocks/>
            </p:cNvSpPr>
            <p:nvPr/>
          </p:nvSpPr>
          <p:spPr bwMode="auto">
            <a:xfrm>
              <a:off x="3720" y="1970"/>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314" name="AutoShape 285"/>
            <p:cNvSpPr>
              <a:spLocks/>
            </p:cNvSpPr>
            <p:nvPr/>
          </p:nvSpPr>
          <p:spPr bwMode="auto">
            <a:xfrm rot="10800000">
              <a:off x="3868" y="1970"/>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grpSp>
        <p:nvGrpSpPr>
          <p:cNvPr id="62913" name="Group 286"/>
          <p:cNvGrpSpPr>
            <a:grpSpLocks/>
          </p:cNvGrpSpPr>
          <p:nvPr/>
        </p:nvGrpSpPr>
        <p:grpSpPr bwMode="auto">
          <a:xfrm>
            <a:off x="7843838" y="2246313"/>
            <a:ext cx="349250" cy="828675"/>
            <a:chOff x="3414" y="1361"/>
            <a:chExt cx="220" cy="522"/>
          </a:xfrm>
        </p:grpSpPr>
        <p:sp>
          <p:nvSpPr>
            <p:cNvPr id="138309" name="Text Box 287"/>
            <p:cNvSpPr txBox="1">
              <a:spLocks noChangeArrowheads="1"/>
            </p:cNvSpPr>
            <p:nvPr/>
          </p:nvSpPr>
          <p:spPr bwMode="auto">
            <a:xfrm>
              <a:off x="3414" y="1361"/>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10" name="AutoShape 288"/>
            <p:cNvSpPr>
              <a:spLocks/>
            </p:cNvSpPr>
            <p:nvPr/>
          </p:nvSpPr>
          <p:spPr bwMode="auto">
            <a:xfrm>
              <a:off x="3415" y="1403"/>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311" name="AutoShape 289"/>
            <p:cNvSpPr>
              <a:spLocks/>
            </p:cNvSpPr>
            <p:nvPr/>
          </p:nvSpPr>
          <p:spPr bwMode="auto">
            <a:xfrm rot="10800000">
              <a:off x="3563" y="1401"/>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grpSp>
        <p:nvGrpSpPr>
          <p:cNvPr id="62914" name="Group 294"/>
          <p:cNvGrpSpPr>
            <a:grpSpLocks/>
          </p:cNvGrpSpPr>
          <p:nvPr/>
        </p:nvGrpSpPr>
        <p:grpSpPr bwMode="auto">
          <a:xfrm>
            <a:off x="7843838" y="3897313"/>
            <a:ext cx="349250" cy="828675"/>
            <a:chOff x="3719" y="1932"/>
            <a:chExt cx="220" cy="522"/>
          </a:xfrm>
        </p:grpSpPr>
        <p:sp>
          <p:nvSpPr>
            <p:cNvPr id="138306" name="Text Box 295"/>
            <p:cNvSpPr txBox="1">
              <a:spLocks noChangeArrowheads="1"/>
            </p:cNvSpPr>
            <p:nvPr/>
          </p:nvSpPr>
          <p:spPr bwMode="auto">
            <a:xfrm>
              <a:off x="3719" y="1932"/>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07" name="AutoShape 296"/>
            <p:cNvSpPr>
              <a:spLocks/>
            </p:cNvSpPr>
            <p:nvPr/>
          </p:nvSpPr>
          <p:spPr bwMode="auto">
            <a:xfrm>
              <a:off x="3720" y="1970"/>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308" name="AutoShape 297"/>
            <p:cNvSpPr>
              <a:spLocks/>
            </p:cNvSpPr>
            <p:nvPr/>
          </p:nvSpPr>
          <p:spPr bwMode="auto">
            <a:xfrm rot="10800000">
              <a:off x="3868" y="1970"/>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grpSp>
        <p:nvGrpSpPr>
          <p:cNvPr id="62915" name="Group 298"/>
          <p:cNvGrpSpPr>
            <a:grpSpLocks/>
          </p:cNvGrpSpPr>
          <p:nvPr/>
        </p:nvGrpSpPr>
        <p:grpSpPr bwMode="auto">
          <a:xfrm>
            <a:off x="7843838" y="4722813"/>
            <a:ext cx="349250" cy="828675"/>
            <a:chOff x="3719" y="1932"/>
            <a:chExt cx="220" cy="522"/>
          </a:xfrm>
        </p:grpSpPr>
        <p:sp>
          <p:nvSpPr>
            <p:cNvPr id="138303" name="Text Box 299"/>
            <p:cNvSpPr txBox="1">
              <a:spLocks noChangeArrowheads="1"/>
            </p:cNvSpPr>
            <p:nvPr/>
          </p:nvSpPr>
          <p:spPr bwMode="auto">
            <a:xfrm>
              <a:off x="3719" y="1932"/>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04" name="AutoShape 300"/>
            <p:cNvSpPr>
              <a:spLocks/>
            </p:cNvSpPr>
            <p:nvPr/>
          </p:nvSpPr>
          <p:spPr bwMode="auto">
            <a:xfrm>
              <a:off x="3720" y="1970"/>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305" name="AutoShape 301"/>
            <p:cNvSpPr>
              <a:spLocks/>
            </p:cNvSpPr>
            <p:nvPr/>
          </p:nvSpPr>
          <p:spPr bwMode="auto">
            <a:xfrm rot="10800000">
              <a:off x="3868" y="1970"/>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grpSp>
        <p:nvGrpSpPr>
          <p:cNvPr id="62916" name="Group 306"/>
          <p:cNvGrpSpPr>
            <a:grpSpLocks/>
          </p:cNvGrpSpPr>
          <p:nvPr/>
        </p:nvGrpSpPr>
        <p:grpSpPr bwMode="auto">
          <a:xfrm>
            <a:off x="3995738" y="3071813"/>
            <a:ext cx="349250" cy="828675"/>
            <a:chOff x="3719" y="1932"/>
            <a:chExt cx="220" cy="522"/>
          </a:xfrm>
        </p:grpSpPr>
        <p:sp>
          <p:nvSpPr>
            <p:cNvPr id="138300" name="Text Box 307"/>
            <p:cNvSpPr txBox="1">
              <a:spLocks noChangeArrowheads="1"/>
            </p:cNvSpPr>
            <p:nvPr/>
          </p:nvSpPr>
          <p:spPr bwMode="auto">
            <a:xfrm>
              <a:off x="3719" y="1932"/>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301" name="AutoShape 308"/>
            <p:cNvSpPr>
              <a:spLocks/>
            </p:cNvSpPr>
            <p:nvPr/>
          </p:nvSpPr>
          <p:spPr bwMode="auto">
            <a:xfrm>
              <a:off x="3720" y="1970"/>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302" name="AutoShape 309"/>
            <p:cNvSpPr>
              <a:spLocks/>
            </p:cNvSpPr>
            <p:nvPr/>
          </p:nvSpPr>
          <p:spPr bwMode="auto">
            <a:xfrm rot="10800000">
              <a:off x="3868" y="1970"/>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grpSp>
        <p:nvGrpSpPr>
          <p:cNvPr id="62917" name="Group 310"/>
          <p:cNvGrpSpPr>
            <a:grpSpLocks/>
          </p:cNvGrpSpPr>
          <p:nvPr/>
        </p:nvGrpSpPr>
        <p:grpSpPr bwMode="auto">
          <a:xfrm>
            <a:off x="3994150" y="2247900"/>
            <a:ext cx="349250" cy="828675"/>
            <a:chOff x="3414" y="1361"/>
            <a:chExt cx="220" cy="522"/>
          </a:xfrm>
        </p:grpSpPr>
        <p:sp>
          <p:nvSpPr>
            <p:cNvPr id="138297" name="Text Box 311"/>
            <p:cNvSpPr txBox="1">
              <a:spLocks noChangeArrowheads="1"/>
            </p:cNvSpPr>
            <p:nvPr/>
          </p:nvSpPr>
          <p:spPr bwMode="auto">
            <a:xfrm>
              <a:off x="3414" y="1361"/>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298" name="AutoShape 312"/>
            <p:cNvSpPr>
              <a:spLocks/>
            </p:cNvSpPr>
            <p:nvPr/>
          </p:nvSpPr>
          <p:spPr bwMode="auto">
            <a:xfrm>
              <a:off x="3415" y="1403"/>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299" name="AutoShape 313"/>
            <p:cNvSpPr>
              <a:spLocks/>
            </p:cNvSpPr>
            <p:nvPr/>
          </p:nvSpPr>
          <p:spPr bwMode="auto">
            <a:xfrm rot="10800000">
              <a:off x="3563" y="1401"/>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grpSp>
        <p:nvGrpSpPr>
          <p:cNvPr id="62918" name="Group 318"/>
          <p:cNvGrpSpPr>
            <a:grpSpLocks/>
          </p:cNvGrpSpPr>
          <p:nvPr/>
        </p:nvGrpSpPr>
        <p:grpSpPr bwMode="auto">
          <a:xfrm>
            <a:off x="3994150" y="3898900"/>
            <a:ext cx="349250" cy="828675"/>
            <a:chOff x="3719" y="1932"/>
            <a:chExt cx="220" cy="522"/>
          </a:xfrm>
        </p:grpSpPr>
        <p:sp>
          <p:nvSpPr>
            <p:cNvPr id="138294" name="Text Box 319"/>
            <p:cNvSpPr txBox="1">
              <a:spLocks noChangeArrowheads="1"/>
            </p:cNvSpPr>
            <p:nvPr/>
          </p:nvSpPr>
          <p:spPr bwMode="auto">
            <a:xfrm>
              <a:off x="3719" y="1932"/>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295" name="AutoShape 320"/>
            <p:cNvSpPr>
              <a:spLocks/>
            </p:cNvSpPr>
            <p:nvPr/>
          </p:nvSpPr>
          <p:spPr bwMode="auto">
            <a:xfrm>
              <a:off x="3720" y="1970"/>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296" name="AutoShape 321"/>
            <p:cNvSpPr>
              <a:spLocks/>
            </p:cNvSpPr>
            <p:nvPr/>
          </p:nvSpPr>
          <p:spPr bwMode="auto">
            <a:xfrm rot="10800000">
              <a:off x="3868" y="1970"/>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grpSp>
        <p:nvGrpSpPr>
          <p:cNvPr id="62919" name="Group 322"/>
          <p:cNvGrpSpPr>
            <a:grpSpLocks/>
          </p:cNvGrpSpPr>
          <p:nvPr/>
        </p:nvGrpSpPr>
        <p:grpSpPr bwMode="auto">
          <a:xfrm>
            <a:off x="3994150" y="4724400"/>
            <a:ext cx="349250" cy="828675"/>
            <a:chOff x="3719" y="1932"/>
            <a:chExt cx="220" cy="522"/>
          </a:xfrm>
        </p:grpSpPr>
        <p:sp>
          <p:nvSpPr>
            <p:cNvPr id="138291" name="Text Box 323"/>
            <p:cNvSpPr txBox="1">
              <a:spLocks noChangeArrowheads="1"/>
            </p:cNvSpPr>
            <p:nvPr/>
          </p:nvSpPr>
          <p:spPr bwMode="auto">
            <a:xfrm>
              <a:off x="3719" y="1932"/>
              <a:ext cx="220" cy="522"/>
            </a:xfrm>
            <a:prstGeom prst="rect">
              <a:avLst/>
            </a:prstGeom>
            <a:solidFill>
              <a:srgbClr val="FFCC99">
                <a:alpha val="7490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spcBef>
                  <a:spcPct val="50000"/>
                </a:spcBef>
              </a:pPr>
              <a:endParaRPr lang="en-US" altLang="ja-JP" sz="1400">
                <a:solidFill>
                  <a:schemeClr val="accent1"/>
                </a:solidFill>
              </a:endParaRPr>
            </a:p>
            <a:p>
              <a:pPr eaLnBrk="1" hangingPunct="1">
                <a:spcBef>
                  <a:spcPct val="50000"/>
                </a:spcBef>
              </a:pPr>
              <a:endParaRPr lang="en-US" altLang="ja-JP" sz="1400">
                <a:solidFill>
                  <a:schemeClr val="accent1"/>
                </a:solidFill>
              </a:endParaRPr>
            </a:p>
            <a:p>
              <a:pPr eaLnBrk="1" hangingPunct="1">
                <a:spcBef>
                  <a:spcPct val="50000"/>
                </a:spcBef>
              </a:pPr>
              <a:endParaRPr lang="ja-JP" altLang="en-US" sz="900">
                <a:solidFill>
                  <a:schemeClr val="accent1"/>
                </a:solidFill>
              </a:endParaRPr>
            </a:p>
          </p:txBody>
        </p:sp>
        <p:sp>
          <p:nvSpPr>
            <p:cNvPr id="138292" name="AutoShape 324"/>
            <p:cNvSpPr>
              <a:spLocks/>
            </p:cNvSpPr>
            <p:nvPr/>
          </p:nvSpPr>
          <p:spPr bwMode="auto">
            <a:xfrm>
              <a:off x="3720" y="1970"/>
              <a:ext cx="69" cy="450"/>
            </a:xfrm>
            <a:prstGeom prst="rightBracket">
              <a:avLst>
                <a:gd name="adj" fmla="val 54348"/>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sp>
          <p:nvSpPr>
            <p:cNvPr id="138293" name="AutoShape 325"/>
            <p:cNvSpPr>
              <a:spLocks/>
            </p:cNvSpPr>
            <p:nvPr/>
          </p:nvSpPr>
          <p:spPr bwMode="auto">
            <a:xfrm rot="10800000">
              <a:off x="3868" y="1970"/>
              <a:ext cx="71" cy="450"/>
            </a:xfrm>
            <a:prstGeom prst="rightBracket">
              <a:avLst>
                <a:gd name="adj" fmla="val 52817"/>
              </a:avLst>
            </a:prstGeom>
            <a:noFill/>
            <a:ln w="47625">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grpSp>
      <p:sp>
        <p:nvSpPr>
          <p:cNvPr id="138287" name="Rectangle 460"/>
          <p:cNvSpPr>
            <a:spLocks noChangeArrowheads="1"/>
          </p:cNvSpPr>
          <p:nvPr/>
        </p:nvSpPr>
        <p:spPr bwMode="auto">
          <a:xfrm>
            <a:off x="206375" y="1549400"/>
            <a:ext cx="2720975" cy="24145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ja-JP" altLang="en-US"/>
          </a:p>
        </p:txBody>
      </p:sp>
      <p:pic>
        <p:nvPicPr>
          <p:cNvPr id="62925" name="Picture 461" descr="DSCN3320"/>
          <p:cNvPicPr>
            <a:picLocks noChangeAspect="1" noChangeArrowheads="1"/>
          </p:cNvPicPr>
          <p:nvPr/>
        </p:nvPicPr>
        <p:blipFill>
          <a:blip r:embed="rId3" cstate="print">
            <a:extLst>
              <a:ext uri="{28A0092B-C50C-407E-A947-70E740481C1C}">
                <a14:useLocalDpi xmlns:a14="http://schemas.microsoft.com/office/drawing/2010/main" val="0"/>
              </a:ext>
            </a:extLst>
          </a:blip>
          <a:srcRect l="9573" t="9535" r="19263" b="3998"/>
          <a:stretch>
            <a:fillRect/>
          </a:stretch>
        </p:blipFill>
        <p:spPr bwMode="auto">
          <a:xfrm>
            <a:off x="419100" y="4194175"/>
            <a:ext cx="2667000" cy="243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927" name="Line 463"/>
          <p:cNvSpPr>
            <a:spLocks noChangeShapeType="1"/>
          </p:cNvSpPr>
          <p:nvPr/>
        </p:nvSpPr>
        <p:spPr bwMode="auto">
          <a:xfrm flipH="1">
            <a:off x="1511300" y="3914775"/>
            <a:ext cx="2655888" cy="122396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138290" name="テキスト ボックス 192"/>
          <p:cNvSpPr txBox="1">
            <a:spLocks noChangeArrowheads="1"/>
          </p:cNvSpPr>
          <p:nvPr/>
        </p:nvSpPr>
        <p:spPr bwMode="auto">
          <a:xfrm>
            <a:off x="2089150" y="236538"/>
            <a:ext cx="5962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omic Sans MS" charset="0"/>
                <a:ea typeface="ＭＳ Ｐゴシック" charset="0"/>
                <a:cs typeface="ＭＳ Ｐゴシック" charset="0"/>
              </a:defRPr>
            </a:lvl1pPr>
            <a:lvl2pPr marL="742950" indent="-285750">
              <a:defRPr kumimoji="1" sz="2400">
                <a:solidFill>
                  <a:schemeClr val="tx1"/>
                </a:solidFill>
                <a:latin typeface="Comic Sans MS" charset="0"/>
                <a:ea typeface="ＭＳ Ｐゴシック" charset="0"/>
              </a:defRPr>
            </a:lvl2pPr>
            <a:lvl3pPr marL="1143000" indent="-228600">
              <a:defRPr kumimoji="1" sz="2400">
                <a:solidFill>
                  <a:schemeClr val="tx1"/>
                </a:solidFill>
                <a:latin typeface="Comic Sans MS" charset="0"/>
                <a:ea typeface="ＭＳ Ｐゴシック" charset="0"/>
              </a:defRPr>
            </a:lvl3pPr>
            <a:lvl4pPr marL="1600200" indent="-228600">
              <a:defRPr kumimoji="1" sz="2400">
                <a:solidFill>
                  <a:schemeClr val="tx1"/>
                </a:solidFill>
                <a:latin typeface="Comic Sans MS" charset="0"/>
                <a:ea typeface="ＭＳ Ｐゴシック" charset="0"/>
              </a:defRPr>
            </a:lvl4pPr>
            <a:lvl5pPr marL="2057400" indent="-228600">
              <a:defRPr kumimoji="1"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kumimoji="1"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kumimoji="1"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kumimoji="1"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kumimoji="1" sz="2400">
                <a:solidFill>
                  <a:schemeClr val="tx1"/>
                </a:solidFill>
                <a:latin typeface="Comic Sans MS" charset="0"/>
                <a:ea typeface="ＭＳ Ｐゴシック" charset="0"/>
              </a:defRPr>
            </a:lvl9pPr>
          </a:lstStyle>
          <a:p>
            <a:pPr eaLnBrk="1" hangingPunct="1"/>
            <a:r>
              <a:rPr lang="en-US" altLang="ja-JP" sz="2800" u="sng">
                <a:latin typeface="Arial Unicode MS" charset="0"/>
              </a:rPr>
              <a:t>Stitching Exposure for Large Sensor</a:t>
            </a:r>
            <a:endParaRPr lang="ja-JP" altLang="en-US" sz="2800" u="sng">
              <a:latin typeface="Arial Unicode MS" charset="0"/>
            </a:endParaRPr>
          </a:p>
        </p:txBody>
      </p:sp>
      <p:sp>
        <p:nvSpPr>
          <p:cNvPr id="2" name="スライド番号プレースホルダー 1"/>
          <p:cNvSpPr>
            <a:spLocks noGrp="1"/>
          </p:cNvSpPr>
          <p:nvPr>
            <p:ph type="sldNum" sz="quarter" idx="12"/>
          </p:nvPr>
        </p:nvSpPr>
        <p:spPr/>
        <p:txBody>
          <a:bodyPr/>
          <a:lstStyle/>
          <a:p>
            <a:fld id="{ECAF45DA-F6FB-F746-B51F-E7336F6AA741}" type="slidenum">
              <a:rPr lang="ja-JP" altLang="en-US" smtClean="0">
                <a:solidFill>
                  <a:prstClr val="black">
                    <a:tint val="75000"/>
                  </a:prstClr>
                </a:solidFill>
                <a:latin typeface="Calibri"/>
                <a:ea typeface="ＭＳ Ｐゴシック"/>
              </a:rPr>
              <a:pPr/>
              <a:t>44</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940072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490"/>
                                        </p:tgtEl>
                                        <p:attrNameLst>
                                          <p:attrName>style.visibility</p:attrName>
                                        </p:attrNameLst>
                                      </p:cBhvr>
                                      <p:to>
                                        <p:strVal val="visible"/>
                                      </p:to>
                                    </p:set>
                                    <p:animEffect transition="in" filter="blinds(horizontal)">
                                      <p:cBhvr>
                                        <p:cTn id="7" dur="500"/>
                                        <p:tgtEl>
                                          <p:spTgt spid="6249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ox(in)">
                                      <p:cBhvr>
                                        <p:cTn id="11" dur="500"/>
                                        <p:tgtEl>
                                          <p:spTgt spid="22"/>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ox(in)">
                                      <p:cBhvr>
                                        <p:cTn id="15" dur="500"/>
                                        <p:tgtEl>
                                          <p:spTgt spid="23"/>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ox(in)">
                                      <p:cBhvr>
                                        <p:cTn id="19" dur="500"/>
                                        <p:tgtEl>
                                          <p:spTgt spid="24"/>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500"/>
                                        <p:tgtEl>
                                          <p:spTgt spid="13"/>
                                        </p:tgtEl>
                                      </p:cBhvr>
                                    </p:animEffect>
                                  </p:childTnLst>
                                </p:cTn>
                              </p:par>
                            </p:childTnLst>
                          </p:cTn>
                        </p:par>
                        <p:par>
                          <p:cTn id="24" fill="hold" nodeType="afterGroup">
                            <p:stCondLst>
                              <p:cond delay="2500"/>
                            </p:stCondLst>
                            <p:childTnLst>
                              <p:par>
                                <p:cTn id="25" presetID="4"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ox(in)">
                                      <p:cBhvr>
                                        <p:cTn id="31" dur="500"/>
                                        <p:tgtEl>
                                          <p:spTgt spid="15"/>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500"/>
                                        <p:tgtEl>
                                          <p:spTgt spid="12"/>
                                        </p:tgtEl>
                                      </p:cBhvr>
                                    </p:animEffect>
                                  </p:childTnLst>
                                </p:cTn>
                              </p:par>
                            </p:childTnLst>
                          </p:cTn>
                        </p:par>
                        <p:par>
                          <p:cTn id="36" fill="hold" nodeType="afterGroup">
                            <p:stCondLst>
                              <p:cond delay="4000"/>
                            </p:stCondLst>
                            <p:childTnLst>
                              <p:par>
                                <p:cTn id="37" presetID="4" presetClass="entr" presetSubtype="16"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ox(in)">
                                      <p:cBhvr>
                                        <p:cTn id="39" dur="500"/>
                                        <p:tgtEl>
                                          <p:spTgt spid="11"/>
                                        </p:tgtEl>
                                      </p:cBhvr>
                                    </p:animEffect>
                                  </p:childTnLst>
                                </p:cTn>
                              </p:par>
                            </p:childTnLst>
                          </p:cTn>
                        </p:par>
                        <p:par>
                          <p:cTn id="40" fill="hold" nodeType="afterGroup">
                            <p:stCondLst>
                              <p:cond delay="4500"/>
                            </p:stCondLst>
                            <p:childTnLst>
                              <p:par>
                                <p:cTn id="41" presetID="4"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ox(in)">
                                      <p:cBhvr>
                                        <p:cTn id="43" dur="500"/>
                                        <p:tgtEl>
                                          <p:spTgt spid="10"/>
                                        </p:tgtEl>
                                      </p:cBhvr>
                                    </p:animEffect>
                                  </p:childTnLst>
                                </p:cTn>
                              </p:par>
                            </p:childTnLst>
                          </p:cTn>
                        </p:par>
                        <p:par>
                          <p:cTn id="44" fill="hold" nodeType="afterGroup">
                            <p:stCondLst>
                              <p:cond delay="5000"/>
                            </p:stCondLst>
                            <p:childTnLst>
                              <p:par>
                                <p:cTn id="45" presetID="4" presetClass="entr" presetSubtype="16"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ox(in)">
                                      <p:cBhvr>
                                        <p:cTn id="47" dur="500"/>
                                        <p:tgtEl>
                                          <p:spTgt spid="21"/>
                                        </p:tgtEl>
                                      </p:cBhvr>
                                    </p:animEffect>
                                  </p:childTnLst>
                                </p:cTn>
                              </p:par>
                              <p:par>
                                <p:cTn id="48" presetID="4" presetClass="entr" presetSubtype="16"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ox(in)">
                                      <p:cBhvr>
                                        <p:cTn id="50" dur="500"/>
                                        <p:tgtEl>
                                          <p:spTgt spid="20"/>
                                        </p:tgtEl>
                                      </p:cBhvr>
                                    </p:animEffect>
                                  </p:childTnLst>
                                </p:cTn>
                              </p:par>
                              <p:par>
                                <p:cTn id="51" presetID="4" presetClass="entr" presetSubtype="16"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ox(in)">
                                      <p:cBhvr>
                                        <p:cTn id="53" dur="500"/>
                                        <p:tgtEl>
                                          <p:spTgt spid="19"/>
                                        </p:tgtEl>
                                      </p:cBhvr>
                                    </p:animEffect>
                                  </p:childTnLst>
                                </p:cTn>
                              </p:par>
                            </p:childTnLst>
                          </p:cTn>
                        </p:par>
                        <p:par>
                          <p:cTn id="54" fill="hold" nodeType="afterGroup">
                            <p:stCondLst>
                              <p:cond delay="5500"/>
                            </p:stCondLst>
                            <p:childTnLst>
                              <p:par>
                                <p:cTn id="55" presetID="4" presetClass="entr" presetSubtype="16"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ox(in)">
                                      <p:cBhvr>
                                        <p:cTn id="57" dur="500"/>
                                        <p:tgtEl>
                                          <p:spTgt spid="16"/>
                                        </p:tgtEl>
                                      </p:cBhvr>
                                    </p:animEffect>
                                  </p:childTnLst>
                                </p:cTn>
                              </p:par>
                              <p:par>
                                <p:cTn id="58" presetID="4" presetClass="entr" presetSubtype="16"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ox(in)">
                                      <p:cBhvr>
                                        <p:cTn id="60" dur="500"/>
                                        <p:tgtEl>
                                          <p:spTgt spid="17"/>
                                        </p:tgtEl>
                                      </p:cBhvr>
                                    </p:animEffect>
                                  </p:childTnLst>
                                </p:cTn>
                              </p:par>
                              <p:par>
                                <p:cTn id="61" presetID="4" presetClass="entr" presetSubtype="16"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ox(in)">
                                      <p:cBhvr>
                                        <p:cTn id="63" dur="500"/>
                                        <p:tgtEl>
                                          <p:spTgt spid="18"/>
                                        </p:tgtEl>
                                      </p:cBhvr>
                                    </p:animEffect>
                                  </p:childTnLst>
                                </p:cTn>
                              </p:par>
                            </p:childTnLst>
                          </p:cTn>
                        </p:par>
                        <p:par>
                          <p:cTn id="64" fill="hold" nodeType="afterGroup">
                            <p:stCondLst>
                              <p:cond delay="6000"/>
                            </p:stCondLst>
                            <p:childTnLst>
                              <p:par>
                                <p:cTn id="65" presetID="4" presetClass="entr" presetSubtype="16"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ox(in)">
                                      <p:cBhvr>
                                        <p:cTn id="67" dur="500"/>
                                        <p:tgtEl>
                                          <p:spTgt spid="7"/>
                                        </p:tgtEl>
                                      </p:cBhvr>
                                    </p:animEffect>
                                  </p:childTnLst>
                                </p:cTn>
                              </p:par>
                              <p:par>
                                <p:cTn id="68" presetID="4" presetClass="entr" presetSubtype="16" fill="hold"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box(in)">
                                      <p:cBhvr>
                                        <p:cTn id="70" dur="500"/>
                                        <p:tgtEl>
                                          <p:spTgt spid="8"/>
                                        </p:tgtEl>
                                      </p:cBhvr>
                                    </p:animEffect>
                                  </p:childTnLst>
                                </p:cTn>
                              </p:par>
                              <p:par>
                                <p:cTn id="71" presetID="4" presetClass="entr" presetSubtype="16"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box(in)">
                                      <p:cBhvr>
                                        <p:cTn id="73" dur="500"/>
                                        <p:tgtEl>
                                          <p:spTgt spid="9"/>
                                        </p:tgtEl>
                                      </p:cBhvr>
                                    </p:animEffect>
                                  </p:childTnLst>
                                </p:cTn>
                              </p:par>
                            </p:childTnLst>
                          </p:cTn>
                        </p:par>
                        <p:par>
                          <p:cTn id="74" fill="hold" nodeType="afterGroup">
                            <p:stCondLst>
                              <p:cond delay="6500"/>
                            </p:stCondLst>
                            <p:childTnLst>
                              <p:par>
                                <p:cTn id="75" presetID="4" presetClass="entr" presetSubtype="16" fill="hold" nodeType="after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ox(in)">
                                      <p:cBhvr>
                                        <p:cTn id="77" dur="500"/>
                                        <p:tgtEl>
                                          <p:spTgt spid="6"/>
                                        </p:tgtEl>
                                      </p:cBhvr>
                                    </p:animEffect>
                                  </p:childTnLst>
                                </p:cTn>
                              </p:par>
                              <p:par>
                                <p:cTn id="78" presetID="4" presetClass="entr" presetSubtype="16" fill="hold" nodeType="with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box(in)">
                                      <p:cBhvr>
                                        <p:cTn id="80" dur="500"/>
                                        <p:tgtEl>
                                          <p:spTgt spid="5"/>
                                        </p:tgtEl>
                                      </p:cBhvr>
                                    </p:animEffect>
                                  </p:childTnLst>
                                </p:cTn>
                              </p:par>
                              <p:par>
                                <p:cTn id="81" presetID="4" presetClass="entr" presetSubtype="16" fill="hold"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box(in)">
                                      <p:cBhvr>
                                        <p:cTn id="83" dur="500"/>
                                        <p:tgtEl>
                                          <p:spTgt spid="4"/>
                                        </p:tgtEl>
                                      </p:cBhvr>
                                    </p:animEffect>
                                  </p:childTnLst>
                                </p:cTn>
                              </p:par>
                            </p:childTnLst>
                          </p:cTn>
                        </p:par>
                        <p:par>
                          <p:cTn id="84" fill="hold" nodeType="afterGroup">
                            <p:stCondLst>
                              <p:cond delay="7000"/>
                            </p:stCondLst>
                            <p:childTnLst>
                              <p:par>
                                <p:cTn id="85" presetID="4" presetClass="entr" presetSubtype="16"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box(in)">
                                      <p:cBhvr>
                                        <p:cTn id="87" dur="500"/>
                                        <p:tgtEl>
                                          <p:spTgt spid="27"/>
                                        </p:tgtEl>
                                      </p:cBhvr>
                                    </p:animEffect>
                                  </p:childTnLst>
                                </p:cTn>
                              </p:par>
                              <p:par>
                                <p:cTn id="88" presetID="4" presetClass="entr" presetSubtype="16"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ox(in)">
                                      <p:cBhvr>
                                        <p:cTn id="90" dur="500"/>
                                        <p:tgtEl>
                                          <p:spTgt spid="26"/>
                                        </p:tgtEl>
                                      </p:cBhvr>
                                    </p:animEffect>
                                  </p:childTnLst>
                                </p:cTn>
                              </p:par>
                              <p:par>
                                <p:cTn id="91" presetID="4" presetClass="entr" presetSubtype="16"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box(in)">
                                      <p:cBhvr>
                                        <p:cTn id="93" dur="500"/>
                                        <p:tgtEl>
                                          <p:spTgt spid="25"/>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3" presetClass="exit" presetSubtype="10" fill="hold" grpId="1" nodeType="clickEffect">
                                  <p:stCondLst>
                                    <p:cond delay="0"/>
                                  </p:stCondLst>
                                  <p:childTnLst>
                                    <p:animEffect transition="out" filter="blinds(horizontal)">
                                      <p:cBhvr>
                                        <p:cTn id="97" dur="500"/>
                                        <p:tgtEl>
                                          <p:spTgt spid="62490"/>
                                        </p:tgtEl>
                                      </p:cBhvr>
                                    </p:animEffect>
                                    <p:set>
                                      <p:cBhvr>
                                        <p:cTn id="98" dur="1" fill="hold">
                                          <p:stCondLst>
                                            <p:cond delay="499"/>
                                          </p:stCondLst>
                                        </p:cTn>
                                        <p:tgtEl>
                                          <p:spTgt spid="62490"/>
                                        </p:tgtEl>
                                        <p:attrNameLst>
                                          <p:attrName>style.visibility</p:attrName>
                                        </p:attrNameLst>
                                      </p:cBhvr>
                                      <p:to>
                                        <p:strVal val="hidden"/>
                                      </p:to>
                                    </p:set>
                                  </p:childTnLst>
                                </p:cTn>
                              </p:par>
                            </p:childTnLst>
                          </p:cTn>
                        </p:par>
                        <p:par>
                          <p:cTn id="99" fill="hold" nodeType="afterGroup">
                            <p:stCondLst>
                              <p:cond delay="500"/>
                            </p:stCondLst>
                            <p:childTnLst>
                              <p:par>
                                <p:cTn id="100" presetID="3" presetClass="entr" presetSubtype="10" fill="hold" grpId="0" nodeType="afterEffect">
                                  <p:stCondLst>
                                    <p:cond delay="0"/>
                                  </p:stCondLst>
                                  <p:childTnLst>
                                    <p:set>
                                      <p:cBhvr>
                                        <p:cTn id="101" dur="1" fill="hold">
                                          <p:stCondLst>
                                            <p:cond delay="0"/>
                                          </p:stCondLst>
                                        </p:cTn>
                                        <p:tgtEl>
                                          <p:spTgt spid="62489"/>
                                        </p:tgtEl>
                                        <p:attrNameLst>
                                          <p:attrName>style.visibility</p:attrName>
                                        </p:attrNameLst>
                                      </p:cBhvr>
                                      <p:to>
                                        <p:strVal val="visible"/>
                                      </p:to>
                                    </p:set>
                                    <p:animEffect transition="in" filter="blinds(horizontal)">
                                      <p:cBhvr>
                                        <p:cTn id="102" dur="500"/>
                                        <p:tgtEl>
                                          <p:spTgt spid="62489"/>
                                        </p:tgtEl>
                                      </p:cBhvr>
                                    </p:animEffect>
                                  </p:childTnLst>
                                </p:cTn>
                              </p:par>
                            </p:childTnLst>
                          </p:cTn>
                        </p:par>
                        <p:par>
                          <p:cTn id="103" fill="hold" nodeType="afterGroup">
                            <p:stCondLst>
                              <p:cond delay="1000"/>
                            </p:stCondLst>
                            <p:childTnLst>
                              <p:par>
                                <p:cTn id="104" presetID="4" presetClass="entr" presetSubtype="16" fill="hold" nodeType="afterEffect">
                                  <p:stCondLst>
                                    <p:cond delay="0"/>
                                  </p:stCondLst>
                                  <p:childTnLst>
                                    <p:set>
                                      <p:cBhvr>
                                        <p:cTn id="105" dur="1" fill="hold">
                                          <p:stCondLst>
                                            <p:cond delay="0"/>
                                          </p:stCondLst>
                                        </p:cTn>
                                        <p:tgtEl>
                                          <p:spTgt spid="62919"/>
                                        </p:tgtEl>
                                        <p:attrNameLst>
                                          <p:attrName>style.visibility</p:attrName>
                                        </p:attrNameLst>
                                      </p:cBhvr>
                                      <p:to>
                                        <p:strVal val="visible"/>
                                      </p:to>
                                    </p:set>
                                    <p:animEffect transition="in" filter="box(in)">
                                      <p:cBhvr>
                                        <p:cTn id="106" dur="500"/>
                                        <p:tgtEl>
                                          <p:spTgt spid="62919"/>
                                        </p:tgtEl>
                                      </p:cBhvr>
                                    </p:animEffect>
                                  </p:childTnLst>
                                </p:cTn>
                              </p:par>
                            </p:childTnLst>
                          </p:cTn>
                        </p:par>
                        <p:par>
                          <p:cTn id="107" fill="hold" nodeType="afterGroup">
                            <p:stCondLst>
                              <p:cond delay="1500"/>
                            </p:stCondLst>
                            <p:childTnLst>
                              <p:par>
                                <p:cTn id="108" presetID="4" presetClass="entr" presetSubtype="16" fill="hold" nodeType="after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box(in)">
                                      <p:cBhvr>
                                        <p:cTn id="110" dur="500"/>
                                        <p:tgtEl>
                                          <p:spTgt spid="31"/>
                                        </p:tgtEl>
                                      </p:cBhvr>
                                    </p:animEffect>
                                  </p:childTnLst>
                                </p:cTn>
                              </p:par>
                            </p:childTnLst>
                          </p:cTn>
                        </p:par>
                        <p:par>
                          <p:cTn id="111" fill="hold" nodeType="afterGroup">
                            <p:stCondLst>
                              <p:cond delay="2000"/>
                            </p:stCondLst>
                            <p:childTnLst>
                              <p:par>
                                <p:cTn id="112" presetID="4" presetClass="entr" presetSubtype="16" fill="hold" nodeType="afterEffect">
                                  <p:stCondLst>
                                    <p:cond delay="0"/>
                                  </p:stCondLst>
                                  <p:childTnLst>
                                    <p:set>
                                      <p:cBhvr>
                                        <p:cTn id="113" dur="1" fill="hold">
                                          <p:stCondLst>
                                            <p:cond delay="0"/>
                                          </p:stCondLst>
                                        </p:cTn>
                                        <p:tgtEl>
                                          <p:spTgt spid="62915"/>
                                        </p:tgtEl>
                                        <p:attrNameLst>
                                          <p:attrName>style.visibility</p:attrName>
                                        </p:attrNameLst>
                                      </p:cBhvr>
                                      <p:to>
                                        <p:strVal val="visible"/>
                                      </p:to>
                                    </p:set>
                                    <p:animEffect transition="in" filter="box(in)">
                                      <p:cBhvr>
                                        <p:cTn id="114" dur="500"/>
                                        <p:tgtEl>
                                          <p:spTgt spid="62915"/>
                                        </p:tgtEl>
                                      </p:cBhvr>
                                    </p:animEffect>
                                  </p:childTnLst>
                                </p:cTn>
                              </p:par>
                            </p:childTnLst>
                          </p:cTn>
                        </p:par>
                        <p:par>
                          <p:cTn id="115" fill="hold" nodeType="afterGroup">
                            <p:stCondLst>
                              <p:cond delay="2500"/>
                            </p:stCondLst>
                            <p:childTnLst>
                              <p:par>
                                <p:cTn id="116" presetID="4" presetClass="entr" presetSubtype="16" fill="hold" nodeType="afterEffect">
                                  <p:stCondLst>
                                    <p:cond delay="0"/>
                                  </p:stCondLst>
                                  <p:childTnLst>
                                    <p:set>
                                      <p:cBhvr>
                                        <p:cTn id="117" dur="1" fill="hold">
                                          <p:stCondLst>
                                            <p:cond delay="0"/>
                                          </p:stCondLst>
                                        </p:cTn>
                                        <p:tgtEl>
                                          <p:spTgt spid="62914"/>
                                        </p:tgtEl>
                                        <p:attrNameLst>
                                          <p:attrName>style.visibility</p:attrName>
                                        </p:attrNameLst>
                                      </p:cBhvr>
                                      <p:to>
                                        <p:strVal val="visible"/>
                                      </p:to>
                                    </p:set>
                                    <p:animEffect transition="in" filter="box(in)">
                                      <p:cBhvr>
                                        <p:cTn id="118" dur="500"/>
                                        <p:tgtEl>
                                          <p:spTgt spid="62914"/>
                                        </p:tgtEl>
                                      </p:cBhvr>
                                    </p:animEffect>
                                  </p:childTnLst>
                                </p:cTn>
                              </p:par>
                            </p:childTnLst>
                          </p:cTn>
                        </p:par>
                        <p:par>
                          <p:cTn id="119" fill="hold" nodeType="afterGroup">
                            <p:stCondLst>
                              <p:cond delay="3000"/>
                            </p:stCondLst>
                            <p:childTnLst>
                              <p:par>
                                <p:cTn id="120" presetID="4" presetClass="entr" presetSubtype="16" fill="hold" nodeType="after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box(in)">
                                      <p:cBhvr>
                                        <p:cTn id="122" dur="500"/>
                                        <p:tgtEl>
                                          <p:spTgt spid="30"/>
                                        </p:tgtEl>
                                      </p:cBhvr>
                                    </p:animEffect>
                                  </p:childTnLst>
                                </p:cTn>
                              </p:par>
                            </p:childTnLst>
                          </p:cTn>
                        </p:par>
                        <p:par>
                          <p:cTn id="123" fill="hold" nodeType="afterGroup">
                            <p:stCondLst>
                              <p:cond delay="3500"/>
                            </p:stCondLst>
                            <p:childTnLst>
                              <p:par>
                                <p:cTn id="124" presetID="4" presetClass="entr" presetSubtype="16" fill="hold" nodeType="afterEffect">
                                  <p:stCondLst>
                                    <p:cond delay="0"/>
                                  </p:stCondLst>
                                  <p:childTnLst>
                                    <p:set>
                                      <p:cBhvr>
                                        <p:cTn id="125" dur="1" fill="hold">
                                          <p:stCondLst>
                                            <p:cond delay="0"/>
                                          </p:stCondLst>
                                        </p:cTn>
                                        <p:tgtEl>
                                          <p:spTgt spid="62918"/>
                                        </p:tgtEl>
                                        <p:attrNameLst>
                                          <p:attrName>style.visibility</p:attrName>
                                        </p:attrNameLst>
                                      </p:cBhvr>
                                      <p:to>
                                        <p:strVal val="visible"/>
                                      </p:to>
                                    </p:set>
                                    <p:animEffect transition="in" filter="box(in)">
                                      <p:cBhvr>
                                        <p:cTn id="126" dur="500"/>
                                        <p:tgtEl>
                                          <p:spTgt spid="62918"/>
                                        </p:tgtEl>
                                      </p:cBhvr>
                                    </p:animEffect>
                                  </p:childTnLst>
                                </p:cTn>
                              </p:par>
                            </p:childTnLst>
                          </p:cTn>
                        </p:par>
                        <p:par>
                          <p:cTn id="127" fill="hold" nodeType="afterGroup">
                            <p:stCondLst>
                              <p:cond delay="4000"/>
                            </p:stCondLst>
                            <p:childTnLst>
                              <p:par>
                                <p:cTn id="128" presetID="4" presetClass="entr" presetSubtype="16" fill="hold" nodeType="afterEffect">
                                  <p:stCondLst>
                                    <p:cond delay="0"/>
                                  </p:stCondLst>
                                  <p:childTnLst>
                                    <p:set>
                                      <p:cBhvr>
                                        <p:cTn id="129" dur="1" fill="hold">
                                          <p:stCondLst>
                                            <p:cond delay="0"/>
                                          </p:stCondLst>
                                        </p:cTn>
                                        <p:tgtEl>
                                          <p:spTgt spid="62916"/>
                                        </p:tgtEl>
                                        <p:attrNameLst>
                                          <p:attrName>style.visibility</p:attrName>
                                        </p:attrNameLst>
                                      </p:cBhvr>
                                      <p:to>
                                        <p:strVal val="visible"/>
                                      </p:to>
                                    </p:set>
                                    <p:animEffect transition="in" filter="box(in)">
                                      <p:cBhvr>
                                        <p:cTn id="130" dur="500"/>
                                        <p:tgtEl>
                                          <p:spTgt spid="62916"/>
                                        </p:tgtEl>
                                      </p:cBhvr>
                                    </p:animEffect>
                                  </p:childTnLst>
                                </p:cTn>
                              </p:par>
                            </p:childTnLst>
                          </p:cTn>
                        </p:par>
                        <p:par>
                          <p:cTn id="131" fill="hold" nodeType="afterGroup">
                            <p:stCondLst>
                              <p:cond delay="4500"/>
                            </p:stCondLst>
                            <p:childTnLst>
                              <p:par>
                                <p:cTn id="132" presetID="4" presetClass="entr" presetSubtype="16" fill="hold" nodeType="after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box(in)">
                                      <p:cBhvr>
                                        <p:cTn id="134" dur="500"/>
                                        <p:tgtEl>
                                          <p:spTgt spid="28"/>
                                        </p:tgtEl>
                                      </p:cBhvr>
                                    </p:animEffect>
                                  </p:childTnLst>
                                </p:cTn>
                              </p:par>
                            </p:childTnLst>
                          </p:cTn>
                        </p:par>
                        <p:par>
                          <p:cTn id="135" fill="hold" nodeType="afterGroup">
                            <p:stCondLst>
                              <p:cond delay="5000"/>
                            </p:stCondLst>
                            <p:childTnLst>
                              <p:par>
                                <p:cTn id="136" presetID="4" presetClass="entr" presetSubtype="16" fill="hold" nodeType="afterEffect">
                                  <p:stCondLst>
                                    <p:cond delay="0"/>
                                  </p:stCondLst>
                                  <p:childTnLst>
                                    <p:set>
                                      <p:cBhvr>
                                        <p:cTn id="137" dur="1" fill="hold">
                                          <p:stCondLst>
                                            <p:cond delay="0"/>
                                          </p:stCondLst>
                                        </p:cTn>
                                        <p:tgtEl>
                                          <p:spTgt spid="62912"/>
                                        </p:tgtEl>
                                        <p:attrNameLst>
                                          <p:attrName>style.visibility</p:attrName>
                                        </p:attrNameLst>
                                      </p:cBhvr>
                                      <p:to>
                                        <p:strVal val="visible"/>
                                      </p:to>
                                    </p:set>
                                    <p:animEffect transition="in" filter="box(in)">
                                      <p:cBhvr>
                                        <p:cTn id="138" dur="500"/>
                                        <p:tgtEl>
                                          <p:spTgt spid="62912"/>
                                        </p:tgtEl>
                                      </p:cBhvr>
                                    </p:animEffect>
                                  </p:childTnLst>
                                </p:cTn>
                              </p:par>
                            </p:childTnLst>
                          </p:cTn>
                        </p:par>
                        <p:par>
                          <p:cTn id="139" fill="hold" nodeType="afterGroup">
                            <p:stCondLst>
                              <p:cond delay="5500"/>
                            </p:stCondLst>
                            <p:childTnLst>
                              <p:par>
                                <p:cTn id="140" presetID="4" presetClass="entr" presetSubtype="16" fill="hold" nodeType="afterEffect">
                                  <p:stCondLst>
                                    <p:cond delay="0"/>
                                  </p:stCondLst>
                                  <p:childTnLst>
                                    <p:set>
                                      <p:cBhvr>
                                        <p:cTn id="141" dur="1" fill="hold">
                                          <p:stCondLst>
                                            <p:cond delay="0"/>
                                          </p:stCondLst>
                                        </p:cTn>
                                        <p:tgtEl>
                                          <p:spTgt spid="62913"/>
                                        </p:tgtEl>
                                        <p:attrNameLst>
                                          <p:attrName>style.visibility</p:attrName>
                                        </p:attrNameLst>
                                      </p:cBhvr>
                                      <p:to>
                                        <p:strVal val="visible"/>
                                      </p:to>
                                    </p:set>
                                    <p:animEffect transition="in" filter="box(in)">
                                      <p:cBhvr>
                                        <p:cTn id="142" dur="500"/>
                                        <p:tgtEl>
                                          <p:spTgt spid="62913"/>
                                        </p:tgtEl>
                                      </p:cBhvr>
                                    </p:animEffect>
                                  </p:childTnLst>
                                </p:cTn>
                              </p:par>
                            </p:childTnLst>
                          </p:cTn>
                        </p:par>
                        <p:par>
                          <p:cTn id="143" fill="hold" nodeType="afterGroup">
                            <p:stCondLst>
                              <p:cond delay="6000"/>
                            </p:stCondLst>
                            <p:childTnLst>
                              <p:par>
                                <p:cTn id="144" presetID="4" presetClass="entr" presetSubtype="16" fill="hold" nodeType="afterEffect">
                                  <p:stCondLst>
                                    <p:cond delay="0"/>
                                  </p:stCondLst>
                                  <p:childTnLst>
                                    <p:set>
                                      <p:cBhvr>
                                        <p:cTn id="145" dur="1" fill="hold">
                                          <p:stCondLst>
                                            <p:cond delay="0"/>
                                          </p:stCondLst>
                                        </p:cTn>
                                        <p:tgtEl>
                                          <p:spTgt spid="29"/>
                                        </p:tgtEl>
                                        <p:attrNameLst>
                                          <p:attrName>style.visibility</p:attrName>
                                        </p:attrNameLst>
                                      </p:cBhvr>
                                      <p:to>
                                        <p:strVal val="visible"/>
                                      </p:to>
                                    </p:set>
                                    <p:animEffect transition="in" filter="box(in)">
                                      <p:cBhvr>
                                        <p:cTn id="146" dur="500"/>
                                        <p:tgtEl>
                                          <p:spTgt spid="29"/>
                                        </p:tgtEl>
                                      </p:cBhvr>
                                    </p:animEffect>
                                  </p:childTnLst>
                                </p:cTn>
                              </p:par>
                            </p:childTnLst>
                          </p:cTn>
                        </p:par>
                        <p:par>
                          <p:cTn id="147" fill="hold" nodeType="afterGroup">
                            <p:stCondLst>
                              <p:cond delay="6500"/>
                            </p:stCondLst>
                            <p:childTnLst>
                              <p:par>
                                <p:cTn id="148" presetID="4" presetClass="entr" presetSubtype="16" fill="hold" nodeType="afterEffect">
                                  <p:stCondLst>
                                    <p:cond delay="0"/>
                                  </p:stCondLst>
                                  <p:childTnLst>
                                    <p:set>
                                      <p:cBhvr>
                                        <p:cTn id="149" dur="1" fill="hold">
                                          <p:stCondLst>
                                            <p:cond delay="0"/>
                                          </p:stCondLst>
                                        </p:cTn>
                                        <p:tgtEl>
                                          <p:spTgt spid="62917"/>
                                        </p:tgtEl>
                                        <p:attrNameLst>
                                          <p:attrName>style.visibility</p:attrName>
                                        </p:attrNameLst>
                                      </p:cBhvr>
                                      <p:to>
                                        <p:strVal val="visible"/>
                                      </p:to>
                                    </p:set>
                                    <p:animEffect transition="in" filter="box(in)">
                                      <p:cBhvr>
                                        <p:cTn id="150" dur="500"/>
                                        <p:tgtEl>
                                          <p:spTgt spid="62917"/>
                                        </p:tgtEl>
                                      </p:cBhvr>
                                    </p:animEffect>
                                  </p:childTnLst>
                                </p:cTn>
                              </p:par>
                              <p:par>
                                <p:cTn id="151" presetID="2" presetClass="entr" presetSubtype="4" fill="hold" nodeType="withEffect">
                                  <p:stCondLst>
                                    <p:cond delay="0"/>
                                  </p:stCondLst>
                                  <p:childTnLst>
                                    <p:set>
                                      <p:cBhvr>
                                        <p:cTn id="152" dur="1" fill="hold">
                                          <p:stCondLst>
                                            <p:cond delay="0"/>
                                          </p:stCondLst>
                                        </p:cTn>
                                        <p:tgtEl>
                                          <p:spTgt spid="62925"/>
                                        </p:tgtEl>
                                        <p:attrNameLst>
                                          <p:attrName>style.visibility</p:attrName>
                                        </p:attrNameLst>
                                      </p:cBhvr>
                                      <p:to>
                                        <p:strVal val="visible"/>
                                      </p:to>
                                    </p:set>
                                    <p:anim calcmode="lin" valueType="num">
                                      <p:cBhvr additive="base">
                                        <p:cTn id="153" dur="500" fill="hold"/>
                                        <p:tgtEl>
                                          <p:spTgt spid="62925"/>
                                        </p:tgtEl>
                                        <p:attrNameLst>
                                          <p:attrName>ppt_x</p:attrName>
                                        </p:attrNameLst>
                                      </p:cBhvr>
                                      <p:tavLst>
                                        <p:tav tm="0">
                                          <p:val>
                                            <p:strVal val="#ppt_x"/>
                                          </p:val>
                                        </p:tav>
                                        <p:tav tm="100000">
                                          <p:val>
                                            <p:strVal val="#ppt_x"/>
                                          </p:val>
                                        </p:tav>
                                      </p:tavLst>
                                    </p:anim>
                                    <p:anim calcmode="lin" valueType="num">
                                      <p:cBhvr additive="base">
                                        <p:cTn id="154" dur="500" fill="hold"/>
                                        <p:tgtEl>
                                          <p:spTgt spid="62925"/>
                                        </p:tgtEl>
                                        <p:attrNameLst>
                                          <p:attrName>ppt_y</p:attrName>
                                        </p:attrNameLst>
                                      </p:cBhvr>
                                      <p:tavLst>
                                        <p:tav tm="0">
                                          <p:val>
                                            <p:strVal val="1+#ppt_h/2"/>
                                          </p:val>
                                        </p:tav>
                                        <p:tav tm="100000">
                                          <p:val>
                                            <p:strVal val="#ppt_y"/>
                                          </p:val>
                                        </p:tav>
                                      </p:tavLst>
                                    </p:anim>
                                  </p:childTnLst>
                                </p:cTn>
                              </p:par>
                              <p:par>
                                <p:cTn id="155" presetID="3" presetClass="entr" presetSubtype="10" fill="hold" grpId="0" nodeType="withEffect">
                                  <p:stCondLst>
                                    <p:cond delay="0"/>
                                  </p:stCondLst>
                                  <p:childTnLst>
                                    <p:set>
                                      <p:cBhvr>
                                        <p:cTn id="156" dur="1" fill="hold">
                                          <p:stCondLst>
                                            <p:cond delay="0"/>
                                          </p:stCondLst>
                                        </p:cTn>
                                        <p:tgtEl>
                                          <p:spTgt spid="62927"/>
                                        </p:tgtEl>
                                        <p:attrNameLst>
                                          <p:attrName>style.visibility</p:attrName>
                                        </p:attrNameLst>
                                      </p:cBhvr>
                                      <p:to>
                                        <p:strVal val="visible"/>
                                      </p:to>
                                    </p:set>
                                    <p:animEffect transition="in" filter="blinds(horizontal)">
                                      <p:cBhvr>
                                        <p:cTn id="157" dur="500"/>
                                        <p:tgtEl>
                                          <p:spTgt spid="62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9" grpId="0" animBg="1"/>
      <p:bldP spid="62490" grpId="0" animBg="1"/>
      <p:bldP spid="62490" grpId="1" animBg="1"/>
      <p:bldP spid="629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go Kudo\Desktop\leaf20160518L3W12S7_inv.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3262" y="1931348"/>
            <a:ext cx="7437301" cy="306788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テキスト ボックス 3"/>
          <p:cNvSpPr txBox="1"/>
          <p:nvPr/>
        </p:nvSpPr>
        <p:spPr>
          <a:xfrm>
            <a:off x="1331640" y="5243716"/>
            <a:ext cx="4638770" cy="1569660"/>
          </a:xfrm>
          <a:prstGeom prst="rect">
            <a:avLst/>
          </a:prstGeom>
          <a:noFill/>
        </p:spPr>
        <p:txBody>
          <a:bodyPr wrap="none" rtlCol="0">
            <a:spAutoFit/>
          </a:bodyPr>
          <a:lstStyle/>
          <a:p>
            <a:pPr eaLnBrk="1" fontAlgn="auto" hangingPunct="1">
              <a:spcBef>
                <a:spcPts val="0"/>
              </a:spcBef>
              <a:spcAft>
                <a:spcPts val="0"/>
              </a:spcAft>
            </a:pPr>
            <a:r>
              <a:rPr lang="en-US" altLang="ja-JP" b="1" dirty="0" smtClean="0">
                <a:solidFill>
                  <a:prstClr val="black"/>
                </a:solidFill>
                <a:latin typeface="Calibri"/>
                <a:ea typeface="ＭＳ Ｐゴシック"/>
                <a:cs typeface="+mn-cs"/>
              </a:rPr>
              <a:t>22kV    200uA   Target  Cu Kα</a:t>
            </a:r>
            <a:r>
              <a:rPr lang="ja-JP" altLang="en-US" b="1" dirty="0" smtClean="0">
                <a:solidFill>
                  <a:prstClr val="black"/>
                </a:solidFill>
                <a:latin typeface="Calibri"/>
                <a:ea typeface="ＭＳ Ｐゴシック"/>
                <a:cs typeface="+mn-cs"/>
              </a:rPr>
              <a:t>　</a:t>
            </a:r>
            <a:r>
              <a:rPr lang="en-US" altLang="ja-JP" b="1" dirty="0" smtClean="0">
                <a:solidFill>
                  <a:prstClr val="black"/>
                </a:solidFill>
                <a:latin typeface="Calibri"/>
                <a:ea typeface="ＭＳ Ｐゴシック"/>
                <a:cs typeface="+mn-cs"/>
              </a:rPr>
              <a:t>8keV</a:t>
            </a:r>
          </a:p>
          <a:p>
            <a:pPr eaLnBrk="1" fontAlgn="auto" hangingPunct="1">
              <a:spcBef>
                <a:spcPts val="0"/>
              </a:spcBef>
              <a:spcAft>
                <a:spcPts val="0"/>
              </a:spcAft>
            </a:pPr>
            <a:r>
              <a:rPr lang="en-US" altLang="ja-JP" b="1" dirty="0">
                <a:solidFill>
                  <a:prstClr val="black"/>
                </a:solidFill>
                <a:latin typeface="Calibri"/>
                <a:ea typeface="ＭＳ Ｐゴシック"/>
                <a:cs typeface="+mn-cs"/>
              </a:rPr>
              <a:t> </a:t>
            </a:r>
            <a:r>
              <a:rPr lang="en-US" altLang="ja-JP" b="1" dirty="0" smtClean="0">
                <a:solidFill>
                  <a:prstClr val="black"/>
                </a:solidFill>
                <a:latin typeface="Calibri"/>
                <a:ea typeface="ＭＳ Ｐゴシック"/>
                <a:cs typeface="+mn-cs"/>
              </a:rPr>
              <a:t>     </a:t>
            </a:r>
            <a:r>
              <a:rPr lang="ja-JP" altLang="en-US" b="1" dirty="0" smtClean="0">
                <a:solidFill>
                  <a:prstClr val="black"/>
                </a:solidFill>
                <a:latin typeface="Calibri"/>
                <a:ea typeface="ＭＳ Ｐゴシック"/>
                <a:cs typeface="+mn-cs"/>
              </a:rPr>
              <a:t>　</a:t>
            </a:r>
            <a:r>
              <a:rPr lang="en-US" altLang="ja-JP" b="1" dirty="0" smtClean="0">
                <a:solidFill>
                  <a:prstClr val="black"/>
                </a:solidFill>
                <a:latin typeface="Calibri"/>
                <a:ea typeface="ＭＳ Ｐゴシック"/>
                <a:cs typeface="+mn-cs"/>
              </a:rPr>
              <a:t>1000 shot averaged</a:t>
            </a:r>
          </a:p>
          <a:p>
            <a:pPr eaLnBrk="1" fontAlgn="auto" hangingPunct="1">
              <a:spcBef>
                <a:spcPts val="0"/>
              </a:spcBef>
              <a:spcAft>
                <a:spcPts val="0"/>
              </a:spcAft>
            </a:pPr>
            <a:endParaRPr lang="en-US" altLang="ja-JP" b="1" dirty="0" smtClean="0">
              <a:solidFill>
                <a:prstClr val="black"/>
              </a:solidFill>
              <a:latin typeface="Calibri"/>
              <a:ea typeface="ＭＳ Ｐゴシック"/>
              <a:cs typeface="+mn-cs"/>
            </a:endParaRPr>
          </a:p>
          <a:p>
            <a:pPr eaLnBrk="1" fontAlgn="auto" hangingPunct="1">
              <a:spcBef>
                <a:spcPts val="0"/>
              </a:spcBef>
              <a:spcAft>
                <a:spcPts val="0"/>
              </a:spcAft>
            </a:pPr>
            <a:r>
              <a:rPr lang="en-US" altLang="ja-JP" b="1" dirty="0">
                <a:solidFill>
                  <a:prstClr val="black"/>
                </a:solidFill>
                <a:latin typeface="Calibri"/>
                <a:ea typeface="ＭＳ Ｐゴシック"/>
                <a:cs typeface="+mn-cs"/>
              </a:rPr>
              <a:t> </a:t>
            </a:r>
            <a:r>
              <a:rPr lang="en-US" altLang="ja-JP" b="1" dirty="0" smtClean="0">
                <a:solidFill>
                  <a:prstClr val="black"/>
                </a:solidFill>
                <a:latin typeface="Calibri"/>
                <a:ea typeface="ＭＳ Ｐゴシック"/>
                <a:cs typeface="+mn-cs"/>
              </a:rPr>
              <a:t>   0.5 photon/pix/shot</a:t>
            </a:r>
            <a:endParaRPr lang="ja-JP" altLang="en-US" b="1" dirty="0">
              <a:solidFill>
                <a:prstClr val="black"/>
              </a:solidFill>
              <a:latin typeface="Calibri"/>
              <a:ea typeface="ＭＳ Ｐゴシック"/>
              <a:cs typeface="+mn-cs"/>
            </a:endParaRPr>
          </a:p>
        </p:txBody>
      </p:sp>
      <p:cxnSp>
        <p:nvCxnSpPr>
          <p:cNvPr id="6" name="直線矢印コネクタ 5"/>
          <p:cNvCxnSpPr/>
          <p:nvPr/>
        </p:nvCxnSpPr>
        <p:spPr>
          <a:xfrm>
            <a:off x="1023131" y="1787332"/>
            <a:ext cx="7437301"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755576" y="1931348"/>
            <a:ext cx="0" cy="3067887"/>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3491880" y="1211268"/>
            <a:ext cx="2566728" cy="461665"/>
          </a:xfrm>
          <a:prstGeom prst="rect">
            <a:avLst/>
          </a:prstGeom>
          <a:noFill/>
        </p:spPr>
        <p:txBody>
          <a:bodyPr wrap="none" rtlCol="0">
            <a:spAutoFit/>
          </a:bodyPr>
          <a:lstStyle/>
          <a:p>
            <a:pPr eaLnBrk="1" fontAlgn="auto" hangingPunct="1">
              <a:spcBef>
                <a:spcPts val="0"/>
              </a:spcBef>
              <a:spcAft>
                <a:spcPts val="0"/>
              </a:spcAft>
            </a:pPr>
            <a:r>
              <a:rPr lang="en-US" altLang="ja-JP" b="1" dirty="0" smtClean="0">
                <a:solidFill>
                  <a:prstClr val="black"/>
                </a:solidFill>
                <a:latin typeface="Calibri"/>
                <a:ea typeface="ＭＳ Ｐゴシック"/>
                <a:cs typeface="+mn-cs"/>
              </a:rPr>
              <a:t>64.8mm (2160 pix)</a:t>
            </a:r>
            <a:endParaRPr lang="ja-JP" altLang="en-US" b="1" dirty="0">
              <a:solidFill>
                <a:prstClr val="black"/>
              </a:solidFill>
              <a:latin typeface="Calibri"/>
              <a:ea typeface="ＭＳ Ｐゴシック"/>
              <a:cs typeface="+mn-cs"/>
            </a:endParaRPr>
          </a:p>
        </p:txBody>
      </p:sp>
      <p:sp>
        <p:nvSpPr>
          <p:cNvPr id="12" name="テキスト ボックス 11"/>
          <p:cNvSpPr txBox="1"/>
          <p:nvPr/>
        </p:nvSpPr>
        <p:spPr>
          <a:xfrm rot="16200000">
            <a:off x="-601224" y="3053777"/>
            <a:ext cx="2159566" cy="461665"/>
          </a:xfrm>
          <a:prstGeom prst="rect">
            <a:avLst/>
          </a:prstGeom>
          <a:noFill/>
        </p:spPr>
        <p:txBody>
          <a:bodyPr wrap="none" rtlCol="0">
            <a:spAutoFit/>
          </a:bodyPr>
          <a:lstStyle/>
          <a:p>
            <a:pPr eaLnBrk="1" fontAlgn="auto" hangingPunct="1">
              <a:spcBef>
                <a:spcPts val="0"/>
              </a:spcBef>
              <a:spcAft>
                <a:spcPts val="0"/>
              </a:spcAft>
            </a:pPr>
            <a:r>
              <a:rPr lang="en-US" altLang="ja-JP" b="1" dirty="0" smtClean="0">
                <a:solidFill>
                  <a:prstClr val="black"/>
                </a:solidFill>
                <a:latin typeface="Calibri"/>
                <a:ea typeface="ＭＳ Ｐゴシック"/>
                <a:cs typeface="+mn-cs"/>
              </a:rPr>
              <a:t>26.7mm</a:t>
            </a:r>
            <a:r>
              <a:rPr lang="en-US" altLang="ja-JP" sz="2000" b="1" dirty="0" smtClean="0">
                <a:solidFill>
                  <a:prstClr val="black"/>
                </a:solidFill>
                <a:latin typeface="Calibri"/>
                <a:ea typeface="ＭＳ Ｐゴシック"/>
                <a:cs typeface="+mn-cs"/>
              </a:rPr>
              <a:t> (891pix)</a:t>
            </a:r>
            <a:endParaRPr lang="ja-JP" altLang="en-US" sz="2000" b="1" dirty="0">
              <a:solidFill>
                <a:prstClr val="black"/>
              </a:solidFill>
              <a:latin typeface="Calibri"/>
              <a:ea typeface="ＭＳ Ｐゴシック"/>
              <a:cs typeface="+mn-cs"/>
            </a:endParaRPr>
          </a:p>
        </p:txBody>
      </p:sp>
      <p:sp>
        <p:nvSpPr>
          <p:cNvPr id="13" name="テキスト ボックス 12"/>
          <p:cNvSpPr txBox="1"/>
          <p:nvPr/>
        </p:nvSpPr>
        <p:spPr>
          <a:xfrm>
            <a:off x="3275856" y="764704"/>
            <a:ext cx="3244698" cy="461665"/>
          </a:xfrm>
          <a:prstGeom prst="rect">
            <a:avLst/>
          </a:prstGeom>
          <a:noFill/>
        </p:spPr>
        <p:txBody>
          <a:bodyPr wrap="none" rtlCol="0">
            <a:spAutoFit/>
          </a:bodyPr>
          <a:lstStyle/>
          <a:p>
            <a:pPr eaLnBrk="1" fontAlgn="auto" hangingPunct="1">
              <a:spcBef>
                <a:spcPts val="0"/>
              </a:spcBef>
              <a:spcAft>
                <a:spcPts val="0"/>
              </a:spcAft>
            </a:pPr>
            <a:r>
              <a:rPr lang="en-US" altLang="ja-JP" dirty="0" smtClean="0">
                <a:solidFill>
                  <a:prstClr val="black"/>
                </a:solidFill>
                <a:latin typeface="Calibri"/>
                <a:ea typeface="ＭＳ Ｐゴシック"/>
                <a:cs typeface="+mn-cs"/>
              </a:rPr>
              <a:t>Pix  size   :   30um×30um</a:t>
            </a:r>
            <a:endParaRPr lang="ja-JP" altLang="en-US" dirty="0">
              <a:solidFill>
                <a:prstClr val="black"/>
              </a:solidFill>
              <a:latin typeface="Calibri"/>
              <a:ea typeface="ＭＳ Ｐゴシック"/>
              <a:cs typeface="+mn-cs"/>
            </a:endParaRPr>
          </a:p>
        </p:txBody>
      </p:sp>
      <p:sp>
        <p:nvSpPr>
          <p:cNvPr id="9" name="テキスト ボックス 8"/>
          <p:cNvSpPr txBox="1"/>
          <p:nvPr/>
        </p:nvSpPr>
        <p:spPr>
          <a:xfrm>
            <a:off x="6156176" y="6035804"/>
            <a:ext cx="2207079" cy="523220"/>
          </a:xfrm>
          <a:prstGeom prst="rect">
            <a:avLst/>
          </a:prstGeom>
          <a:noFill/>
        </p:spPr>
        <p:txBody>
          <a:bodyPr wrap="none" rtlCol="0">
            <a:spAutoFit/>
          </a:bodyPr>
          <a:lstStyle/>
          <a:p>
            <a:pPr eaLnBrk="1" fontAlgn="auto" hangingPunct="1">
              <a:spcBef>
                <a:spcPts val="0"/>
              </a:spcBef>
              <a:spcAft>
                <a:spcPts val="0"/>
              </a:spcAft>
            </a:pPr>
            <a:r>
              <a:rPr lang="en-US" altLang="ja-JP" sz="2800" b="1" u="sng" dirty="0" smtClean="0">
                <a:solidFill>
                  <a:prstClr val="black"/>
                </a:solidFill>
                <a:latin typeface="Calibri"/>
                <a:ea typeface="ＭＳ Ｐゴシック"/>
                <a:cs typeface="+mn-cs"/>
              </a:rPr>
              <a:t>1.9M pixels !!</a:t>
            </a:r>
            <a:endParaRPr lang="ja-JP" altLang="en-US" sz="2800" b="1" u="sng" dirty="0">
              <a:solidFill>
                <a:prstClr val="black"/>
              </a:solidFill>
              <a:latin typeface="Calibri"/>
              <a:ea typeface="ＭＳ Ｐゴシック"/>
              <a:cs typeface="+mn-cs"/>
            </a:endParaRPr>
          </a:p>
        </p:txBody>
      </p:sp>
      <p:sp>
        <p:nvSpPr>
          <p:cNvPr id="2" name="テキスト ボックス 1"/>
          <p:cNvSpPr txBox="1"/>
          <p:nvPr/>
        </p:nvSpPr>
        <p:spPr>
          <a:xfrm>
            <a:off x="467544" y="764704"/>
            <a:ext cx="2592288" cy="830997"/>
          </a:xfrm>
          <a:prstGeom prst="rect">
            <a:avLst/>
          </a:prstGeom>
          <a:noFill/>
        </p:spPr>
        <p:txBody>
          <a:bodyPr wrap="square" rtlCol="0">
            <a:spAutoFit/>
          </a:bodyPr>
          <a:lstStyle/>
          <a:p>
            <a:pPr eaLnBrk="1" fontAlgn="auto" hangingPunct="1">
              <a:spcBef>
                <a:spcPts val="0"/>
              </a:spcBef>
              <a:spcAft>
                <a:spcPts val="0"/>
              </a:spcAft>
            </a:pPr>
            <a:r>
              <a:rPr lang="en-US" altLang="ja-JP" dirty="0" smtClean="0">
                <a:solidFill>
                  <a:prstClr val="black"/>
                </a:solidFill>
                <a:latin typeface="Calibri"/>
                <a:ea typeface="ＭＳ Ｐゴシック"/>
                <a:cs typeface="+mn-cs"/>
              </a:rPr>
              <a:t>Beautiful</a:t>
            </a:r>
          </a:p>
          <a:p>
            <a:pPr eaLnBrk="1" fontAlgn="auto" hangingPunct="1">
              <a:spcBef>
                <a:spcPts val="0"/>
              </a:spcBef>
              <a:spcAft>
                <a:spcPts val="0"/>
              </a:spcAft>
            </a:pPr>
            <a:r>
              <a:rPr lang="en-US" altLang="ja-JP" dirty="0" smtClean="0">
                <a:solidFill>
                  <a:prstClr val="black"/>
                </a:solidFill>
                <a:latin typeface="Calibri"/>
                <a:ea typeface="ＭＳ Ｐゴシック"/>
                <a:cs typeface="+mn-cs"/>
              </a:rPr>
              <a:t>High gain  Image!</a:t>
            </a:r>
            <a:endParaRPr lang="ja-JP" altLang="en-US" dirty="0">
              <a:solidFill>
                <a:prstClr val="black"/>
              </a:solidFill>
              <a:latin typeface="Calibri"/>
              <a:ea typeface="ＭＳ Ｐゴシック"/>
              <a:cs typeface="+mn-cs"/>
            </a:endParaRPr>
          </a:p>
        </p:txBody>
      </p:sp>
      <p:sp>
        <p:nvSpPr>
          <p:cNvPr id="14" name="テキスト ボックス 13"/>
          <p:cNvSpPr txBox="1"/>
          <p:nvPr/>
        </p:nvSpPr>
        <p:spPr>
          <a:xfrm>
            <a:off x="467544" y="188640"/>
            <a:ext cx="1368152" cy="451406"/>
          </a:xfrm>
          <a:prstGeom prst="rect">
            <a:avLst/>
          </a:prstGeom>
          <a:solidFill>
            <a:srgbClr val="CCFFCC"/>
          </a:solidFill>
          <a:ln>
            <a:solidFill>
              <a:schemeClr val="tx1"/>
            </a:solidFill>
          </a:ln>
        </p:spPr>
        <p:txBody>
          <a:bodyPr wrap="square" rtlCol="0">
            <a:spAutoFit/>
          </a:bodyPr>
          <a:lstStyle/>
          <a:p>
            <a:pPr>
              <a:lnSpc>
                <a:spcPct val="120000"/>
              </a:lnSpc>
            </a:pPr>
            <a:r>
              <a:rPr lang="en-US" altLang="ja-JP" sz="2000" dirty="0" smtClean="0">
                <a:solidFill>
                  <a:prstClr val="black"/>
                </a:solidFill>
                <a:latin typeface="Arial"/>
                <a:cs typeface="Arial"/>
              </a:rPr>
              <a:t>SOPHIAS</a:t>
            </a:r>
            <a:endParaRPr kumimoji="1" lang="ja-JP" altLang="en-US" sz="2000" dirty="0">
              <a:latin typeface="Arial"/>
              <a:cs typeface="Arial"/>
            </a:endParaRPr>
          </a:p>
        </p:txBody>
      </p:sp>
      <p:pic>
        <p:nvPicPr>
          <p:cNvPr id="15" name="図 1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116632"/>
            <a:ext cx="849092" cy="802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図 1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188640"/>
            <a:ext cx="1132880" cy="68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スライド番号プレースホルダー 4"/>
          <p:cNvSpPr>
            <a:spLocks noGrp="1"/>
          </p:cNvSpPr>
          <p:nvPr>
            <p:ph type="sldNum" sz="quarter" idx="12"/>
          </p:nvPr>
        </p:nvSpPr>
        <p:spPr/>
        <p:txBody>
          <a:bodyPr/>
          <a:lstStyle/>
          <a:p>
            <a:fld id="{D32E0E6A-B0C7-4F45-8F6A-4BC563C97B9A}" type="slidenum">
              <a:rPr lang="ja-JP" altLang="en-US" smtClean="0">
                <a:solidFill>
                  <a:prstClr val="black">
                    <a:tint val="75000"/>
                  </a:prstClr>
                </a:solidFill>
                <a:latin typeface="Calibri"/>
                <a:ea typeface="ＭＳ Ｐゴシック"/>
              </a:rPr>
              <a:pPr/>
              <a:t>45</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991792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Monolithic pixel sensor </a:t>
            </a:r>
            <a:r>
              <a:rPr lang="en-US" altLang="ja-JP" dirty="0" smtClean="0"/>
              <a:t>will be a standard tracking device in near future</a:t>
            </a:r>
          </a:p>
          <a:p>
            <a:r>
              <a:rPr kumimoji="1" lang="en-US" altLang="ja-JP" dirty="0" smtClean="0"/>
              <a:t>SOI pixel sensor is one of the most promising technologies among them</a:t>
            </a:r>
            <a:endParaRPr kumimoji="1" lang="ja-JP" altLang="en-US" dirty="0"/>
          </a:p>
        </p:txBody>
      </p:sp>
    </p:spTree>
    <p:extLst>
      <p:ext uri="{BB962C8B-B14F-4D97-AF65-F5344CB8AC3E}">
        <p14:creationId xmlns:p14="http://schemas.microsoft.com/office/powerpoint/2010/main" val="617780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en-US" altLang="ja-JP" dirty="0"/>
              <a:t>How can physicists explore </a:t>
            </a:r>
            <a:br>
              <a:rPr lang="en-US" altLang="ja-JP" dirty="0"/>
            </a:br>
            <a:r>
              <a:rPr lang="en-US" altLang="ja-JP" dirty="0"/>
              <a:t>the  </a:t>
            </a:r>
            <a:r>
              <a:rPr lang="en-US" altLang="ja-JP" strike="sngStrike" dirty="0"/>
              <a:t>particle</a:t>
            </a:r>
            <a:r>
              <a:rPr lang="en-US" altLang="ja-JP" dirty="0"/>
              <a:t> world</a:t>
            </a:r>
            <a:r>
              <a:rPr lang="en-US" altLang="ja-JP" dirty="0" smtClean="0"/>
              <a:t>?(</a:t>
            </a:r>
            <a:r>
              <a:rPr kumimoji="1" lang="en-US" altLang="ja-JP" dirty="0" smtClean="0"/>
              <a:t>III+)</a:t>
            </a:r>
            <a:endParaRPr kumimoji="1" lang="ja-JP" altLang="en-US" dirty="0"/>
          </a:p>
        </p:txBody>
      </p:sp>
      <p:sp>
        <p:nvSpPr>
          <p:cNvPr id="3" name="角丸四角形吹き出し 2"/>
          <p:cNvSpPr/>
          <p:nvPr/>
        </p:nvSpPr>
        <p:spPr>
          <a:xfrm>
            <a:off x="7164288" y="620688"/>
            <a:ext cx="1872208" cy="1008112"/>
          </a:xfrm>
          <a:prstGeom prst="wedgeRoundRectCallout">
            <a:avLst>
              <a:gd name="adj1" fmla="val -83013"/>
              <a:gd name="adj2" fmla="val 165533"/>
              <a:gd name="adj3" fmla="val 1666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smtClean="0">
                <a:latin typeface="Castellar" panose="020A0402060406010301" pitchFamily="18" charset="0"/>
              </a:rPr>
              <a:t>real</a:t>
            </a:r>
            <a:endParaRPr kumimoji="1" lang="ja-JP" altLang="en-US" sz="4400" dirty="0">
              <a:latin typeface="Castellar" panose="020A0402060406010301" pitchFamily="18" charset="0"/>
            </a:endParaRPr>
          </a:p>
        </p:txBody>
      </p:sp>
    </p:spTree>
    <p:extLst>
      <p:ext uri="{BB962C8B-B14F-4D97-AF65-F5344CB8AC3E}">
        <p14:creationId xmlns:p14="http://schemas.microsoft.com/office/powerpoint/2010/main" val="386066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Applications of HEP detector technology to society</a:t>
            </a:r>
            <a:endParaRPr lang="ja-JP" altLang="en-US" dirty="0"/>
          </a:p>
        </p:txBody>
      </p:sp>
      <p:sp>
        <p:nvSpPr>
          <p:cNvPr id="3" name="コンテンツ プレースホルダー 2"/>
          <p:cNvSpPr>
            <a:spLocks noGrp="1"/>
          </p:cNvSpPr>
          <p:nvPr>
            <p:ph idx="1"/>
          </p:nvPr>
        </p:nvSpPr>
        <p:spPr/>
        <p:txBody>
          <a:bodyPr/>
          <a:lstStyle/>
          <a:p>
            <a:r>
              <a:rPr lang="en-US" altLang="ja-JP" smtClean="0"/>
              <a:t>At Hospitals…</a:t>
            </a:r>
          </a:p>
          <a:p>
            <a:pPr lvl="1"/>
            <a:r>
              <a:rPr lang="en-US" altLang="ja-JP" smtClean="0"/>
              <a:t>X-ray, g-ray, </a:t>
            </a:r>
            <a:r>
              <a:rPr lang="ja-JP" altLang="en-US" smtClean="0"/>
              <a:t>ＰＥＴ</a:t>
            </a:r>
            <a:r>
              <a:rPr lang="en-US" altLang="ja-JP" smtClean="0"/>
              <a:t> diagnosis, Cancer therapy</a:t>
            </a:r>
          </a:p>
          <a:p>
            <a:r>
              <a:rPr lang="en-US" altLang="ja-JP" smtClean="0"/>
              <a:t>At Aiports or Boarder gates….</a:t>
            </a:r>
          </a:p>
          <a:p>
            <a:pPr lvl="1"/>
            <a:r>
              <a:rPr lang="en-US" altLang="ja-JP" smtClean="0"/>
              <a:t>X-ray inspection</a:t>
            </a:r>
          </a:p>
          <a:p>
            <a:r>
              <a:rPr lang="en-US" altLang="ja-JP" smtClean="0"/>
              <a:t>At factories, infrastructures as bridges, power plants….</a:t>
            </a:r>
          </a:p>
          <a:p>
            <a:pPr lvl="1"/>
            <a:r>
              <a:rPr lang="en-US" altLang="ja-JP" smtClean="0"/>
              <a:t>X-ray or Neutron Non–destructive defect/damage inspection</a:t>
            </a:r>
          </a:p>
          <a:p>
            <a:r>
              <a:rPr lang="en-US" altLang="ja-JP" smtClean="0"/>
              <a:t>At the Fukushima site</a:t>
            </a:r>
          </a:p>
          <a:p>
            <a:pPr lvl="1"/>
            <a:r>
              <a:rPr lang="en-US" altLang="ja-JP" smtClean="0"/>
              <a:t>Mapping and Identification of radioactive substances</a:t>
            </a:r>
          </a:p>
          <a:p>
            <a:endParaRPr lang="ja-JP" altLang="en-US" dirty="0"/>
          </a:p>
        </p:txBody>
      </p:sp>
    </p:spTree>
    <p:extLst>
      <p:ext uri="{BB962C8B-B14F-4D97-AF65-F5344CB8AC3E}">
        <p14:creationId xmlns:p14="http://schemas.microsoft.com/office/powerpoint/2010/main" val="7286597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dirty="0" smtClean="0"/>
              <a:t>X-ray </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429518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ja-JP"/>
              <a:t>ATLAS SCT</a:t>
            </a:r>
          </a:p>
        </p:txBody>
      </p:sp>
      <p:sp>
        <p:nvSpPr>
          <p:cNvPr id="63491" name="Rectangle 3"/>
          <p:cNvSpPr>
            <a:spLocks noGrp="1" noChangeArrowheads="1"/>
          </p:cNvSpPr>
          <p:nvPr>
            <p:ph type="body" idx="1"/>
          </p:nvPr>
        </p:nvSpPr>
        <p:spPr/>
        <p:txBody>
          <a:bodyPr/>
          <a:lstStyle/>
          <a:p>
            <a:endParaRPr lang="ja-JP" altLang="ja-JP"/>
          </a:p>
        </p:txBody>
      </p:sp>
      <p:pic>
        <p:nvPicPr>
          <p:cNvPr id="63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 y="1462088"/>
            <a:ext cx="7842250" cy="511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3" name="Text Box 5"/>
          <p:cNvSpPr txBox="1">
            <a:spLocks noChangeArrowheads="1"/>
          </p:cNvSpPr>
          <p:nvPr/>
        </p:nvSpPr>
        <p:spPr bwMode="auto">
          <a:xfrm>
            <a:off x="7180263" y="836613"/>
            <a:ext cx="11264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ATLAS</a:t>
            </a:r>
          </a:p>
          <a:p>
            <a:r>
              <a:rPr lang="en-US" altLang="ja-JP" dirty="0" smtClean="0"/>
              <a:t>Web page</a:t>
            </a:r>
            <a:endParaRPr lang="ja-JP" altLang="en-US" dirty="0"/>
          </a:p>
        </p:txBody>
      </p:sp>
    </p:spTree>
    <p:extLst>
      <p:ext uri="{BB962C8B-B14F-4D97-AF65-F5344CB8AC3E}">
        <p14:creationId xmlns:p14="http://schemas.microsoft.com/office/powerpoint/2010/main" val="39935384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mtClean="0"/>
              <a:t>X-ray imaging device</a:t>
            </a:r>
            <a:r>
              <a:rPr lang="ja-JP" altLang="en-US" smtClean="0"/>
              <a:t> </a:t>
            </a:r>
            <a:r>
              <a:rPr lang="en-US" altLang="ja-JP" smtClean="0"/>
              <a:t>with the most advanced technology developped in Particle detectors</a:t>
            </a:r>
            <a:endParaRPr lang="ja-JP" altLang="en-US" dirty="0"/>
          </a:p>
        </p:txBody>
      </p:sp>
      <p:pic>
        <p:nvPicPr>
          <p:cNvPr id="19458" name="Picture 2" descr="ファイル:X-ray by Wilhelm Röntgen of Albert von Kölliker's hand - 18960123-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9" y="2132856"/>
            <a:ext cx="3017931" cy="473230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www.tsushimacity-hp.jp/ippan-bumon-housyasen-ippanshik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998" y="2132856"/>
            <a:ext cx="4332195" cy="23172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iyoshi\Desktop\NE7AwireINTPIX4s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636" y="4231043"/>
            <a:ext cx="4254364" cy="2626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3862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For safety Flights:</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4100" name="Picture 4" descr="http://media.salon.com/2010/11/airport_security_reaches_new_levels_of_absurdity-620x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36" y="1567464"/>
            <a:ext cx="4660733" cy="3097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327628"/>
            <a:ext cx="592455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7930" y="1579039"/>
            <a:ext cx="4388301" cy="251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35436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20555" y="1557932"/>
            <a:ext cx="5952662" cy="4464496"/>
          </a:xfrm>
          <a:prstGeom prst="rect">
            <a:avLst/>
          </a:prstGeom>
        </p:spPr>
      </p:pic>
      <p:sp>
        <p:nvSpPr>
          <p:cNvPr id="8" name="タイトル 7"/>
          <p:cNvSpPr>
            <a:spLocks noGrp="1"/>
          </p:cNvSpPr>
          <p:nvPr>
            <p:ph type="title"/>
          </p:nvPr>
        </p:nvSpPr>
        <p:spPr>
          <a:xfrm>
            <a:off x="3443730" y="149982"/>
            <a:ext cx="2820431" cy="597951"/>
          </a:xfrm>
        </p:spPr>
        <p:txBody>
          <a:bodyPr>
            <a:normAutofit/>
          </a:bodyPr>
          <a:lstStyle/>
          <a:p>
            <a:r>
              <a:rPr kumimoji="1" lang="en-US" altLang="ja-JP" sz="2800" u="sng" dirty="0" smtClean="0"/>
              <a:t>3D</a:t>
            </a:r>
            <a:r>
              <a:rPr lang="ja-JP" altLang="en-US" sz="2800" u="sng" dirty="0"/>
              <a:t> </a:t>
            </a:r>
            <a:r>
              <a:rPr lang="en-US" altLang="ja-JP" sz="2800" u="sng" dirty="0" smtClean="0"/>
              <a:t>X-ray</a:t>
            </a:r>
            <a:r>
              <a:rPr lang="ja-JP" altLang="en-US" sz="2800" u="sng" dirty="0" smtClean="0"/>
              <a:t> </a:t>
            </a:r>
            <a:r>
              <a:rPr lang="en-US" altLang="ja-JP" sz="2800" u="sng" dirty="0" smtClean="0"/>
              <a:t>CT</a:t>
            </a:r>
            <a:endParaRPr kumimoji="1" lang="ja-JP" altLang="en-US" sz="2800" u="sng" dirty="0"/>
          </a:p>
        </p:txBody>
      </p:sp>
      <p:pic>
        <p:nvPicPr>
          <p:cNvPr id="10" name="CT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220072" y="3356992"/>
            <a:ext cx="3840163" cy="2879725"/>
          </a:xfrm>
        </p:spPr>
      </p:pic>
      <p:sp>
        <p:nvSpPr>
          <p:cNvPr id="7" name="コンテンツ プレースホルダー 3"/>
          <p:cNvSpPr txBox="1">
            <a:spLocks/>
          </p:cNvSpPr>
          <p:nvPr/>
        </p:nvSpPr>
        <p:spPr>
          <a:xfrm>
            <a:off x="5580112" y="763140"/>
            <a:ext cx="2695066" cy="2294006"/>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altLang="ja-JP" sz="1800" dirty="0" smtClean="0"/>
              <a:t>Sensor chip INTPIX4 NFZ (5JA-FZ-1407)</a:t>
            </a:r>
            <a:r>
              <a:rPr lang="ja-JP" altLang="en-US" sz="1800" dirty="0" smtClean="0"/>
              <a:t> </a:t>
            </a:r>
            <a:r>
              <a:rPr lang="en-US" altLang="ja-JP" sz="1800" dirty="0" smtClean="0"/>
              <a:t>Back illumination</a:t>
            </a:r>
          </a:p>
          <a:p>
            <a:r>
              <a:rPr lang="en-US" altLang="ja-JP" sz="1800" dirty="0" smtClean="0"/>
              <a:t>HV</a:t>
            </a:r>
            <a:r>
              <a:rPr lang="ja-JP" altLang="en-US" sz="1800" dirty="0" smtClean="0"/>
              <a:t>：</a:t>
            </a:r>
            <a:r>
              <a:rPr lang="en-US" altLang="ja-JP" sz="1800" dirty="0" smtClean="0"/>
              <a:t>200V</a:t>
            </a:r>
            <a:r>
              <a:rPr lang="ja-JP" altLang="en-US" sz="1800" dirty="0" err="1" smtClean="0"/>
              <a:t>、</a:t>
            </a:r>
            <a:r>
              <a:rPr lang="en-US" altLang="ja-JP" sz="1800" dirty="0" smtClean="0"/>
              <a:t>integration/frame</a:t>
            </a:r>
            <a:r>
              <a:rPr lang="ja-JP" altLang="en-US" sz="1800" dirty="0" smtClean="0"/>
              <a:t>：</a:t>
            </a:r>
            <a:r>
              <a:rPr lang="en-US" altLang="ja-JP" sz="1800" dirty="0" smtClean="0"/>
              <a:t>1ms</a:t>
            </a:r>
            <a:r>
              <a:rPr lang="ja-JP" altLang="en-US" sz="1800" dirty="0" smtClean="0"/>
              <a:t>、</a:t>
            </a:r>
            <a:r>
              <a:rPr lang="en-US" altLang="ja-JP" sz="1800" dirty="0" err="1" smtClean="0"/>
              <a:t>ScanTime</a:t>
            </a:r>
            <a:r>
              <a:rPr lang="ja-JP" altLang="en-US" sz="1800" dirty="0" smtClean="0"/>
              <a:t>：</a:t>
            </a:r>
            <a:r>
              <a:rPr lang="en-US" altLang="ja-JP" sz="1800" dirty="0" smtClean="0"/>
              <a:t>320ns/pix</a:t>
            </a:r>
          </a:p>
          <a:p>
            <a:r>
              <a:rPr lang="en-US" altLang="ja-JP" sz="1800" dirty="0" smtClean="0"/>
              <a:t>Calibration</a:t>
            </a:r>
            <a:r>
              <a:rPr lang="ja-JP" altLang="en-US" sz="1800" dirty="0" smtClean="0"/>
              <a:t>：</a:t>
            </a:r>
            <a:r>
              <a:rPr lang="en-US" altLang="ja-JP" sz="1800" dirty="0" smtClean="0"/>
              <a:t>500frame</a:t>
            </a:r>
            <a:r>
              <a:rPr lang="ja-JP" altLang="en-US" sz="1800" dirty="0" smtClean="0"/>
              <a:t>、</a:t>
            </a:r>
            <a:r>
              <a:rPr lang="en-US" altLang="ja-JP" sz="1800" dirty="0" smtClean="0"/>
              <a:t>Event</a:t>
            </a:r>
            <a:r>
              <a:rPr lang="ja-JP" altLang="en-US" sz="1800" dirty="0" smtClean="0"/>
              <a:t>：</a:t>
            </a:r>
            <a:r>
              <a:rPr lang="en-US" altLang="ja-JP" sz="1800" dirty="0" smtClean="0"/>
              <a:t>1000frame</a:t>
            </a:r>
            <a:r>
              <a:rPr lang="ja-JP" altLang="en-US" sz="1800" dirty="0" smtClean="0"/>
              <a:t>　</a:t>
            </a:r>
            <a:endParaRPr lang="en-US" altLang="ja-JP" sz="1800" dirty="0" smtClean="0"/>
          </a:p>
          <a:p>
            <a:r>
              <a:rPr lang="en-US" altLang="ja-JP" sz="1800" dirty="0" smtClean="0"/>
              <a:t>X-ray energy</a:t>
            </a:r>
            <a:r>
              <a:rPr lang="ja-JP" altLang="en-US" sz="1800" dirty="0" smtClean="0"/>
              <a:t>：</a:t>
            </a:r>
            <a:r>
              <a:rPr lang="en-US" altLang="ja-JP" sz="1800" dirty="0" smtClean="0"/>
              <a:t>9.5keV</a:t>
            </a:r>
            <a:endParaRPr lang="ja-JP" altLang="en-US" sz="1800" dirty="0"/>
          </a:p>
        </p:txBody>
      </p:sp>
      <p:sp>
        <p:nvSpPr>
          <p:cNvPr id="2" name="テキスト ボックス 1"/>
          <p:cNvSpPr txBox="1"/>
          <p:nvPr/>
        </p:nvSpPr>
        <p:spPr>
          <a:xfrm>
            <a:off x="5940152" y="6385154"/>
            <a:ext cx="2772627" cy="369332"/>
          </a:xfrm>
          <a:prstGeom prst="rect">
            <a:avLst/>
          </a:prstGeom>
          <a:noFill/>
        </p:spPr>
        <p:txBody>
          <a:bodyPr wrap="none" rtlCol="0">
            <a:spAutoFit/>
          </a:bodyPr>
          <a:lstStyle/>
          <a:p>
            <a:r>
              <a:rPr kumimoji="1" lang="en-US" altLang="ja-JP" dirty="0" smtClean="0"/>
              <a:t>(by R. Nishimura, K. Hirano)</a:t>
            </a:r>
            <a:endParaRPr kumimoji="1" lang="ja-JP" altLang="en-US" dirty="0"/>
          </a:p>
        </p:txBody>
      </p:sp>
    </p:spTree>
    <p:extLst>
      <p:ext uri="{BB962C8B-B14F-4D97-AF65-F5344CB8AC3E}">
        <p14:creationId xmlns:p14="http://schemas.microsoft.com/office/powerpoint/2010/main" val="88428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en-US" altLang="ja-JP" dirty="0" smtClean="0"/>
              <a:t>Gamma Ray</a:t>
            </a:r>
            <a:endParaRPr kumimoji="1" lang="ja-JP" altLang="en-US" dirty="0"/>
          </a:p>
        </p:txBody>
      </p:sp>
      <p:sp>
        <p:nvSpPr>
          <p:cNvPr id="7" name="サブタイトル 6"/>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8898682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Standard Gamma “camera”</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r>
              <a:rPr kumimoji="1" lang="en-US" altLang="ja-JP" dirty="0" smtClean="0"/>
              <a:t>Not very efficient. Most of gamma rays are absorbed in collimators.</a:t>
            </a:r>
            <a:endParaRPr kumimoji="1" lang="ja-JP" altLang="en-US" dirty="0"/>
          </a:p>
        </p:txBody>
      </p:sp>
      <p:pic>
        <p:nvPicPr>
          <p:cNvPr id="3074" name="Picture 2" descr="http://www.cyberphysics.co.uk/graphics/diagrams/medical/gamma%20camer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844824"/>
            <a:ext cx="4772025" cy="36766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yberphysics.co.uk/graphics/flowcharts/Tc_deca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187" y="2564904"/>
            <a:ext cx="91440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214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ncgm.go.jp/sogoannai/housyasen/kakuigaku/inspect/images/scinti_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42" y="2846625"/>
            <a:ext cx="7538210" cy="389474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en-US" altLang="ja-JP" smtClean="0"/>
              <a:t>Scintigraphy</a:t>
            </a:r>
            <a:endParaRPr lang="ja-JP" altLang="en-US" dirty="0"/>
          </a:p>
        </p:txBody>
      </p:sp>
      <p:sp>
        <p:nvSpPr>
          <p:cNvPr id="3" name="コンテンツ プレースホルダー 2"/>
          <p:cNvSpPr>
            <a:spLocks noGrp="1"/>
          </p:cNvSpPr>
          <p:nvPr>
            <p:ph idx="1"/>
          </p:nvPr>
        </p:nvSpPr>
        <p:spPr>
          <a:xfrm>
            <a:off x="570987" y="1685038"/>
            <a:ext cx="6347714" cy="3880773"/>
          </a:xfrm>
        </p:spPr>
        <p:txBody>
          <a:bodyPr/>
          <a:lstStyle/>
          <a:p>
            <a:r>
              <a:rPr lang="en-US" altLang="ja-JP" smtClean="0"/>
              <a:t>Blood flow can be observed externally by radio isotope (RI) labelling.</a:t>
            </a:r>
          </a:p>
          <a:p>
            <a:r>
              <a:rPr lang="en-US" altLang="ja-JP" smtClean="0"/>
              <a:t>Imaging of radiation from RI by particle detectors.</a:t>
            </a:r>
            <a:endParaRPr lang="ja-JP" altLang="en-US" dirty="0"/>
          </a:p>
        </p:txBody>
      </p:sp>
      <p:sp>
        <p:nvSpPr>
          <p:cNvPr id="4" name="テキスト ボックス 3"/>
          <p:cNvSpPr txBox="1"/>
          <p:nvPr/>
        </p:nvSpPr>
        <p:spPr>
          <a:xfrm>
            <a:off x="4320988" y="6458181"/>
            <a:ext cx="1959191" cy="369332"/>
          </a:xfrm>
          <a:prstGeom prst="rect">
            <a:avLst/>
          </a:prstGeom>
          <a:noFill/>
        </p:spPr>
        <p:txBody>
          <a:bodyPr wrap="none" rtlCol="0">
            <a:spAutoFit/>
          </a:bodyPr>
          <a:lstStyle/>
          <a:p>
            <a:pPr fontAlgn="base">
              <a:spcBef>
                <a:spcPct val="0"/>
              </a:spcBef>
              <a:spcAft>
                <a:spcPct val="0"/>
              </a:spcAft>
            </a:pPr>
            <a:r>
              <a:rPr lang="ja-JP" altLang="en-US" dirty="0">
                <a:solidFill>
                  <a:srgbClr val="FFFFFF"/>
                </a:solidFill>
                <a:latin typeface="Arial" charset="0"/>
                <a:ea typeface="ＭＳ Ｐゴシック" pitchFamily="50" charset="-128"/>
              </a:rPr>
              <a:t>撮像３０分とのこと</a:t>
            </a:r>
          </a:p>
        </p:txBody>
      </p:sp>
      <p:pic>
        <p:nvPicPr>
          <p:cNvPr id="5122" name="Picture 2" descr="独立行政法人国立国際医療研究センタ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4319" y="6312788"/>
            <a:ext cx="1762125" cy="52387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07504" y="4365104"/>
            <a:ext cx="1654620" cy="369332"/>
          </a:xfrm>
          <a:prstGeom prst="rect">
            <a:avLst/>
          </a:prstGeom>
          <a:solidFill>
            <a:schemeClr val="bg1"/>
          </a:solidFill>
        </p:spPr>
        <p:txBody>
          <a:bodyPr wrap="none" rtlCol="0">
            <a:spAutoFit/>
          </a:bodyPr>
          <a:lstStyle/>
          <a:p>
            <a:r>
              <a:rPr kumimoji="1" lang="en-US" altLang="ja-JP" dirty="0" smtClean="0"/>
              <a:t>After exercise</a:t>
            </a:r>
            <a:endParaRPr kumimoji="1" lang="ja-JP" altLang="en-US" dirty="0"/>
          </a:p>
        </p:txBody>
      </p:sp>
      <p:sp>
        <p:nvSpPr>
          <p:cNvPr id="8" name="テキスト ボックス 7"/>
          <p:cNvSpPr txBox="1"/>
          <p:nvPr/>
        </p:nvSpPr>
        <p:spPr>
          <a:xfrm>
            <a:off x="570987" y="5651956"/>
            <a:ext cx="1048685" cy="369332"/>
          </a:xfrm>
          <a:prstGeom prst="rect">
            <a:avLst/>
          </a:prstGeom>
          <a:solidFill>
            <a:schemeClr val="bg1"/>
          </a:solidFill>
        </p:spPr>
        <p:txBody>
          <a:bodyPr wrap="none" rtlCol="0">
            <a:spAutoFit/>
          </a:bodyPr>
          <a:lstStyle/>
          <a:p>
            <a:r>
              <a:rPr kumimoji="1" lang="en-US" altLang="ja-JP" dirty="0" smtClean="0"/>
              <a:t>At rest  </a:t>
            </a:r>
            <a:endParaRPr kumimoji="1" lang="ja-JP" altLang="en-US" dirty="0"/>
          </a:p>
        </p:txBody>
      </p:sp>
    </p:spTree>
    <p:extLst>
      <p:ext uri="{BB962C8B-B14F-4D97-AF65-F5344CB8AC3E}">
        <p14:creationId xmlns:p14="http://schemas.microsoft.com/office/powerpoint/2010/main" val="27507603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Further attempt: Compton camera</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27650" name="Picture 2" descr="compton-princi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844824"/>
            <a:ext cx="9006867" cy="432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5939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6871" y="412376"/>
            <a:ext cx="7160935" cy="646331"/>
          </a:xfrm>
          <a:prstGeom prst="rect">
            <a:avLst/>
          </a:prstGeom>
          <a:noFill/>
        </p:spPr>
        <p:txBody>
          <a:bodyPr wrap="none" rtlCol="0">
            <a:spAutoFit/>
          </a:bodyPr>
          <a:lstStyle/>
          <a:p>
            <a:pPr fontAlgn="base">
              <a:spcBef>
                <a:spcPct val="0"/>
              </a:spcBef>
              <a:spcAft>
                <a:spcPct val="0"/>
              </a:spcAft>
            </a:pPr>
            <a:r>
              <a:rPr lang="en-US" altLang="ja-JP" dirty="0" smtClean="0">
                <a:solidFill>
                  <a:srgbClr val="FF0000"/>
                </a:solidFill>
                <a:latin typeface="Arial" charset="0"/>
                <a:ea typeface="ＭＳ Ｐゴシック" pitchFamily="50" charset="-128"/>
              </a:rPr>
              <a:t>Application of Gamma camera developed for Gamma ray astronomy</a:t>
            </a:r>
          </a:p>
          <a:p>
            <a:pPr fontAlgn="base">
              <a:spcBef>
                <a:spcPct val="0"/>
              </a:spcBef>
              <a:spcAft>
                <a:spcPct val="0"/>
              </a:spcAft>
            </a:pPr>
            <a:r>
              <a:rPr lang="en-US" altLang="ja-JP" dirty="0" smtClean="0">
                <a:solidFill>
                  <a:srgbClr val="FF0000"/>
                </a:solidFill>
                <a:latin typeface="Arial" charset="0"/>
                <a:ea typeface="ＭＳ Ｐゴシック" pitchFamily="50" charset="-128"/>
              </a:rPr>
              <a:t>to Fukushima NP restoration</a:t>
            </a:r>
            <a:endParaRPr lang="en-US" altLang="ja-JP" dirty="0">
              <a:solidFill>
                <a:srgbClr val="FF0000"/>
              </a:solidFill>
              <a:latin typeface="Arial" charset="0"/>
              <a:ea typeface="ＭＳ Ｐゴシック" pitchFamily="50" charset="-128"/>
            </a:endParaRPr>
          </a:p>
        </p:txBody>
      </p:sp>
      <p:pic>
        <p:nvPicPr>
          <p:cNvPr id="18439" name="Picture 7" descr="http://heasarc.gsfc.nasa.gov/docs/cgro/images/comptel/COMPTEL_AL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69" y="1844824"/>
            <a:ext cx="5602963" cy="353230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861048"/>
            <a:ext cx="3273191" cy="284767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6310093" y="5917627"/>
            <a:ext cx="4572000" cy="938719"/>
          </a:xfrm>
          <a:prstGeom prst="rect">
            <a:avLst/>
          </a:prstGeom>
        </p:spPr>
        <p:txBody>
          <a:bodyPr>
            <a:spAutoFit/>
          </a:bodyPr>
          <a:lstStyle/>
          <a:p>
            <a:pPr fontAlgn="base">
              <a:spcBef>
                <a:spcPct val="0"/>
              </a:spcBef>
              <a:spcAft>
                <a:spcPct val="0"/>
              </a:spcAft>
            </a:pPr>
            <a:r>
              <a:rPr lang="zh-TW" altLang="en-US" sz="1100" dirty="0">
                <a:solidFill>
                  <a:srgbClr val="FFFFFF"/>
                </a:solidFill>
                <a:latin typeface="Arial" charset="0"/>
                <a:ea typeface="ＭＳ Ｐゴシック" pitchFamily="50" charset="-128"/>
              </a:rPr>
              <a:t>平成</a:t>
            </a:r>
            <a:r>
              <a:rPr lang="en-US" altLang="zh-TW" sz="1100" dirty="0">
                <a:solidFill>
                  <a:srgbClr val="FFFFFF"/>
                </a:solidFill>
                <a:latin typeface="Arial" charset="0"/>
                <a:ea typeface="ＭＳ Ｐゴシック" pitchFamily="50" charset="-128"/>
              </a:rPr>
              <a:t>24</a:t>
            </a:r>
            <a:r>
              <a:rPr lang="zh-TW" altLang="en-US" sz="1100" dirty="0">
                <a:solidFill>
                  <a:srgbClr val="FFFFFF"/>
                </a:solidFill>
                <a:latin typeface="Arial" charset="0"/>
                <a:ea typeface="ＭＳ Ｐゴシック" pitchFamily="50" charset="-128"/>
              </a:rPr>
              <a:t>年</a:t>
            </a:r>
            <a:r>
              <a:rPr lang="en-US" altLang="zh-TW" sz="1100" dirty="0">
                <a:solidFill>
                  <a:srgbClr val="FFFFFF"/>
                </a:solidFill>
                <a:latin typeface="Arial" charset="0"/>
                <a:ea typeface="ＭＳ Ｐゴシック" pitchFamily="50" charset="-128"/>
              </a:rPr>
              <a:t>11</a:t>
            </a:r>
            <a:r>
              <a:rPr lang="zh-TW" altLang="en-US" sz="1100" dirty="0">
                <a:solidFill>
                  <a:srgbClr val="FFFFFF"/>
                </a:solidFill>
                <a:latin typeface="Arial" charset="0"/>
                <a:ea typeface="ＭＳ Ｐゴシック" pitchFamily="50" charset="-128"/>
              </a:rPr>
              <a:t>月</a:t>
            </a:r>
            <a:r>
              <a:rPr lang="en-US" altLang="zh-TW" sz="1100" dirty="0">
                <a:solidFill>
                  <a:srgbClr val="FFFFFF"/>
                </a:solidFill>
                <a:latin typeface="Arial" charset="0"/>
                <a:ea typeface="ＭＳ Ｐゴシック" pitchFamily="50" charset="-128"/>
              </a:rPr>
              <a:t>15</a:t>
            </a:r>
            <a:r>
              <a:rPr lang="zh-TW" altLang="en-US" sz="1100" dirty="0">
                <a:solidFill>
                  <a:srgbClr val="FFFFFF"/>
                </a:solidFill>
                <a:latin typeface="Arial" charset="0"/>
                <a:ea typeface="ＭＳ Ｐゴシック" pitchFamily="50" charset="-128"/>
              </a:rPr>
              <a:t>日</a:t>
            </a:r>
          </a:p>
          <a:p>
            <a:pPr fontAlgn="base">
              <a:spcBef>
                <a:spcPct val="0"/>
              </a:spcBef>
              <a:spcAft>
                <a:spcPct val="0"/>
              </a:spcAft>
            </a:pPr>
            <a:r>
              <a:rPr lang="zh-TW" altLang="en-US" sz="1100" dirty="0">
                <a:solidFill>
                  <a:srgbClr val="FFFFFF"/>
                </a:solidFill>
                <a:latin typeface="Arial" charset="0"/>
                <a:ea typeface="ＭＳ Ｐゴシック" pitchFamily="50" charset="-128"/>
              </a:rPr>
              <a:t>宇宙航空研究開発機構 </a:t>
            </a:r>
            <a:br>
              <a:rPr lang="zh-TW" altLang="en-US" sz="1100" dirty="0">
                <a:solidFill>
                  <a:srgbClr val="FFFFFF"/>
                </a:solidFill>
                <a:latin typeface="Arial" charset="0"/>
                <a:ea typeface="ＭＳ Ｐゴシック" pitchFamily="50" charset="-128"/>
              </a:rPr>
            </a:br>
            <a:r>
              <a:rPr lang="zh-TW" altLang="en-US" sz="1100" dirty="0">
                <a:solidFill>
                  <a:srgbClr val="FFFFFF"/>
                </a:solidFill>
                <a:latin typeface="Arial" charset="0"/>
                <a:ea typeface="ＭＳ Ｐゴシック" pitchFamily="50" charset="-128"/>
              </a:rPr>
              <a:t>三菱重工業株式会社 </a:t>
            </a:r>
            <a:br>
              <a:rPr lang="zh-TW" altLang="en-US" sz="1100" dirty="0">
                <a:solidFill>
                  <a:srgbClr val="FFFFFF"/>
                </a:solidFill>
                <a:latin typeface="Arial" charset="0"/>
                <a:ea typeface="ＭＳ Ｐゴシック" pitchFamily="50" charset="-128"/>
              </a:rPr>
            </a:br>
            <a:r>
              <a:rPr lang="zh-TW" altLang="en-US" sz="1100" dirty="0">
                <a:solidFill>
                  <a:srgbClr val="FFFFFF"/>
                </a:solidFill>
                <a:latin typeface="Arial" charset="0"/>
                <a:ea typeface="ＭＳ Ｐゴシック" pitchFamily="50" charset="-128"/>
              </a:rPr>
              <a:t>国立大学法人 名古屋大学 </a:t>
            </a:r>
            <a:br>
              <a:rPr lang="zh-TW" altLang="en-US" sz="1100" dirty="0">
                <a:solidFill>
                  <a:srgbClr val="FFFFFF"/>
                </a:solidFill>
                <a:latin typeface="Arial" charset="0"/>
                <a:ea typeface="ＭＳ Ｐゴシック" pitchFamily="50" charset="-128"/>
              </a:rPr>
            </a:br>
            <a:r>
              <a:rPr lang="zh-TW" altLang="en-US" sz="1100" dirty="0">
                <a:solidFill>
                  <a:srgbClr val="FFFFFF"/>
                </a:solidFill>
                <a:latin typeface="Arial" charset="0"/>
                <a:ea typeface="ＭＳ Ｐゴシック" pitchFamily="50" charset="-128"/>
              </a:rPr>
              <a:t>独立行政法人 科学技術振興機構</a:t>
            </a:r>
          </a:p>
        </p:txBody>
      </p:sp>
    </p:spTree>
    <p:extLst>
      <p:ext uri="{BB962C8B-B14F-4D97-AF65-F5344CB8AC3E}">
        <p14:creationId xmlns:p14="http://schemas.microsoft.com/office/powerpoint/2010/main" val="28420671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edia-lead.jp/wordpress/wp-content/uploads/2012/03/comp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1447800"/>
            <a:ext cx="53721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17969" cy="302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http://blog-imgs-46.fc2.com/f/u/k/fukushima20110311/f110-600.jpg"/>
          <p:cNvPicPr>
            <a:picLocks noChangeAspect="1" noChangeArrowheads="1"/>
          </p:cNvPicPr>
          <p:nvPr/>
        </p:nvPicPr>
        <p:blipFill rotWithShape="1">
          <a:blip r:embed="rId4">
            <a:extLst>
              <a:ext uri="{28A0092B-C50C-407E-A947-70E740481C1C}">
                <a14:useLocalDpi xmlns:a14="http://schemas.microsoft.com/office/drawing/2010/main" val="0"/>
              </a:ext>
            </a:extLst>
          </a:blip>
          <a:srcRect l="5972" r="28652"/>
          <a:stretch/>
        </p:blipFill>
        <p:spPr bwMode="auto">
          <a:xfrm>
            <a:off x="150158" y="3155579"/>
            <a:ext cx="3523130" cy="404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175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274638"/>
            <a:ext cx="9144000" cy="1143000"/>
          </a:xfrm>
        </p:spPr>
        <p:txBody>
          <a:bodyPr>
            <a:normAutofit fontScale="90000"/>
          </a:bodyPr>
          <a:lstStyle/>
          <a:p>
            <a:r>
              <a:rPr lang="en-US" altLang="ja-JP" sz="4000" dirty="0" smtClean="0"/>
              <a:t>Very useful for medical application</a:t>
            </a:r>
            <a:r>
              <a:rPr lang="ja-JP" altLang="en-US" sz="4000" dirty="0"/>
              <a:t/>
            </a:r>
            <a:br>
              <a:rPr lang="ja-JP" altLang="en-US" sz="4000" dirty="0"/>
            </a:br>
            <a:r>
              <a:rPr lang="ja-JP" altLang="en-US" sz="4000" dirty="0"/>
              <a:t>ＰＥＴ</a:t>
            </a:r>
            <a:r>
              <a:rPr lang="ja-JP" altLang="en-US" sz="2800" dirty="0"/>
              <a:t>（</a:t>
            </a:r>
            <a:r>
              <a:rPr lang="en-US" altLang="ja-JP" sz="2800" dirty="0"/>
              <a:t>Positron Emission</a:t>
            </a:r>
            <a:r>
              <a:rPr lang="ja-JP" altLang="en-US" sz="2800" dirty="0"/>
              <a:t>　</a:t>
            </a:r>
            <a:r>
              <a:rPr lang="en-US" altLang="ja-JP" sz="2800" dirty="0"/>
              <a:t>Tomography </a:t>
            </a:r>
            <a:r>
              <a:rPr lang="ja-JP" altLang="en-US" sz="2800" dirty="0"/>
              <a:t>）</a:t>
            </a:r>
          </a:p>
        </p:txBody>
      </p:sp>
      <p:sp>
        <p:nvSpPr>
          <p:cNvPr id="44035" name="Rectangle 3"/>
          <p:cNvSpPr>
            <a:spLocks noGrp="1" noChangeArrowheads="1"/>
          </p:cNvSpPr>
          <p:nvPr>
            <p:ph idx="1"/>
          </p:nvPr>
        </p:nvSpPr>
        <p:spPr/>
        <p:txBody>
          <a:bodyPr/>
          <a:lstStyle/>
          <a:p>
            <a:endParaRPr lang="ja-JP" altLang="ja-JP" dirty="0"/>
          </a:p>
        </p:txBody>
      </p:sp>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57338"/>
            <a:ext cx="6829425" cy="375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5" descr="t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611" y="4617536"/>
            <a:ext cx="2984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7150481" y="4509120"/>
            <a:ext cx="1043876" cy="369332"/>
          </a:xfrm>
          <a:prstGeom prst="rect">
            <a:avLst/>
          </a:prstGeom>
          <a:solidFill>
            <a:schemeClr val="bg1"/>
          </a:solidFill>
        </p:spPr>
        <p:txBody>
          <a:bodyPr wrap="none" rtlCol="0">
            <a:spAutoFit/>
          </a:bodyPr>
          <a:lstStyle/>
          <a:p>
            <a:r>
              <a:rPr lang="en-US" altLang="ja-JP" dirty="0"/>
              <a:t> glucose</a:t>
            </a:r>
            <a:endParaRPr kumimoji="1" lang="ja-JP" altLang="en-US" dirty="0"/>
          </a:p>
        </p:txBody>
      </p:sp>
      <p:sp>
        <p:nvSpPr>
          <p:cNvPr id="7" name="テキスト ボックス 6"/>
          <p:cNvSpPr txBox="1"/>
          <p:nvPr/>
        </p:nvSpPr>
        <p:spPr>
          <a:xfrm>
            <a:off x="6372200" y="6165304"/>
            <a:ext cx="928459" cy="646331"/>
          </a:xfrm>
          <a:prstGeom prst="rect">
            <a:avLst/>
          </a:prstGeom>
          <a:solidFill>
            <a:schemeClr val="bg1"/>
          </a:solidFill>
        </p:spPr>
        <p:txBody>
          <a:bodyPr wrap="none" rtlCol="0">
            <a:spAutoFit/>
          </a:bodyPr>
          <a:lstStyle/>
          <a:p>
            <a:r>
              <a:rPr lang="en-US" altLang="ja-JP" dirty="0" smtClean="0"/>
              <a:t>Cancer</a:t>
            </a:r>
          </a:p>
          <a:p>
            <a:r>
              <a:rPr kumimoji="1" lang="en-US" altLang="ja-JP" dirty="0" smtClean="0"/>
              <a:t>tissue</a:t>
            </a:r>
            <a:endParaRPr kumimoji="1" lang="ja-JP" altLang="en-US" dirty="0"/>
          </a:p>
        </p:txBody>
      </p:sp>
      <p:sp>
        <p:nvSpPr>
          <p:cNvPr id="8" name="テキスト ボックス 7"/>
          <p:cNvSpPr txBox="1"/>
          <p:nvPr/>
        </p:nvSpPr>
        <p:spPr>
          <a:xfrm>
            <a:off x="7950057" y="6174987"/>
            <a:ext cx="928459" cy="646331"/>
          </a:xfrm>
          <a:prstGeom prst="rect">
            <a:avLst/>
          </a:prstGeom>
          <a:solidFill>
            <a:schemeClr val="bg1"/>
          </a:solidFill>
        </p:spPr>
        <p:txBody>
          <a:bodyPr wrap="none" rtlCol="0">
            <a:spAutoFit/>
          </a:bodyPr>
          <a:lstStyle/>
          <a:p>
            <a:r>
              <a:rPr lang="en-US" altLang="ja-JP" dirty="0" smtClean="0"/>
              <a:t>Normal</a:t>
            </a:r>
          </a:p>
          <a:p>
            <a:r>
              <a:rPr lang="en-US" altLang="ja-JP" dirty="0" smtClean="0"/>
              <a:t>tissue </a:t>
            </a:r>
            <a:endParaRPr kumimoji="1" lang="ja-JP" altLang="en-US" dirty="0"/>
          </a:p>
        </p:txBody>
      </p:sp>
    </p:spTree>
    <p:extLst>
      <p:ext uri="{BB962C8B-B14F-4D97-AF65-F5344CB8AC3E}">
        <p14:creationId xmlns:p14="http://schemas.microsoft.com/office/powerpoint/2010/main" val="671378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4640263" y="1014636"/>
            <a:ext cx="2881312" cy="4646612"/>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nchorCtr="1"/>
          <a:lstStyle/>
          <a:p>
            <a:pPr algn="ctr"/>
            <a:endParaRPr lang="en-US" altLang="ja-JP" sz="2400">
              <a:latin typeface="Times New Roman" pitchFamily="18" charset="0"/>
            </a:endParaRPr>
          </a:p>
        </p:txBody>
      </p:sp>
      <p:sp>
        <p:nvSpPr>
          <p:cNvPr id="38915" name="Rectangle 3"/>
          <p:cNvSpPr>
            <a:spLocks noChangeArrowheads="1"/>
          </p:cNvSpPr>
          <p:nvPr/>
        </p:nvSpPr>
        <p:spPr bwMode="auto">
          <a:xfrm>
            <a:off x="1760538" y="1014636"/>
            <a:ext cx="2879725" cy="4646612"/>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nchorCtr="1"/>
          <a:lstStyle/>
          <a:p>
            <a:pPr algn="ctr"/>
            <a:endParaRPr lang="en-US" altLang="ja-JP" sz="2400">
              <a:latin typeface="Times New Roman" pitchFamily="18" charset="0"/>
            </a:endParaRPr>
          </a:p>
        </p:txBody>
      </p:sp>
      <p:grpSp>
        <p:nvGrpSpPr>
          <p:cNvPr id="38916" name="Group 4"/>
          <p:cNvGrpSpPr>
            <a:grpSpLocks/>
          </p:cNvGrpSpPr>
          <p:nvPr/>
        </p:nvGrpSpPr>
        <p:grpSpPr bwMode="auto">
          <a:xfrm>
            <a:off x="1905000" y="2065561"/>
            <a:ext cx="2520950" cy="1801812"/>
            <a:chOff x="703" y="890"/>
            <a:chExt cx="1588" cy="1135"/>
          </a:xfrm>
        </p:grpSpPr>
        <p:sp>
          <p:nvSpPr>
            <p:cNvPr id="39029" name="Oval 5"/>
            <p:cNvSpPr>
              <a:spLocks noChangeArrowheads="1"/>
            </p:cNvSpPr>
            <p:nvPr/>
          </p:nvSpPr>
          <p:spPr bwMode="auto">
            <a:xfrm>
              <a:off x="703" y="890"/>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30" name="Oval 6"/>
            <p:cNvSpPr>
              <a:spLocks noChangeArrowheads="1"/>
            </p:cNvSpPr>
            <p:nvPr/>
          </p:nvSpPr>
          <p:spPr bwMode="auto">
            <a:xfrm>
              <a:off x="1156" y="890"/>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31" name="Oval 7"/>
            <p:cNvSpPr>
              <a:spLocks noChangeArrowheads="1"/>
            </p:cNvSpPr>
            <p:nvPr/>
          </p:nvSpPr>
          <p:spPr bwMode="auto">
            <a:xfrm>
              <a:off x="1611" y="890"/>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32" name="Oval 8"/>
            <p:cNvSpPr>
              <a:spLocks noChangeArrowheads="1"/>
            </p:cNvSpPr>
            <p:nvPr/>
          </p:nvSpPr>
          <p:spPr bwMode="auto">
            <a:xfrm>
              <a:off x="2064" y="890"/>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33" name="Oval 9"/>
            <p:cNvSpPr>
              <a:spLocks noChangeArrowheads="1"/>
            </p:cNvSpPr>
            <p:nvPr/>
          </p:nvSpPr>
          <p:spPr bwMode="auto">
            <a:xfrm>
              <a:off x="703" y="1344"/>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34" name="Oval 10"/>
            <p:cNvSpPr>
              <a:spLocks noChangeArrowheads="1"/>
            </p:cNvSpPr>
            <p:nvPr/>
          </p:nvSpPr>
          <p:spPr bwMode="auto">
            <a:xfrm>
              <a:off x="1156" y="1344"/>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35" name="Oval 11"/>
            <p:cNvSpPr>
              <a:spLocks noChangeArrowheads="1"/>
            </p:cNvSpPr>
            <p:nvPr/>
          </p:nvSpPr>
          <p:spPr bwMode="auto">
            <a:xfrm>
              <a:off x="1611" y="1344"/>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36" name="Oval 12"/>
            <p:cNvSpPr>
              <a:spLocks noChangeArrowheads="1"/>
            </p:cNvSpPr>
            <p:nvPr/>
          </p:nvSpPr>
          <p:spPr bwMode="auto">
            <a:xfrm>
              <a:off x="2064" y="1344"/>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37" name="Oval 13"/>
            <p:cNvSpPr>
              <a:spLocks noChangeArrowheads="1"/>
            </p:cNvSpPr>
            <p:nvPr/>
          </p:nvSpPr>
          <p:spPr bwMode="auto">
            <a:xfrm>
              <a:off x="703" y="1798"/>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38" name="Oval 14"/>
            <p:cNvSpPr>
              <a:spLocks noChangeArrowheads="1"/>
            </p:cNvSpPr>
            <p:nvPr/>
          </p:nvSpPr>
          <p:spPr bwMode="auto">
            <a:xfrm>
              <a:off x="1156" y="1798"/>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39" name="Oval 15"/>
            <p:cNvSpPr>
              <a:spLocks noChangeArrowheads="1"/>
            </p:cNvSpPr>
            <p:nvPr/>
          </p:nvSpPr>
          <p:spPr bwMode="auto">
            <a:xfrm>
              <a:off x="1611" y="1798"/>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40" name="Oval 16"/>
            <p:cNvSpPr>
              <a:spLocks noChangeArrowheads="1"/>
            </p:cNvSpPr>
            <p:nvPr/>
          </p:nvSpPr>
          <p:spPr bwMode="auto">
            <a:xfrm>
              <a:off x="2064" y="1798"/>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grpSp>
      <p:grpSp>
        <p:nvGrpSpPr>
          <p:cNvPr id="38917" name="Group 17"/>
          <p:cNvGrpSpPr>
            <a:grpSpLocks/>
          </p:cNvGrpSpPr>
          <p:nvPr/>
        </p:nvGrpSpPr>
        <p:grpSpPr bwMode="auto">
          <a:xfrm>
            <a:off x="4856163" y="2065561"/>
            <a:ext cx="2520950" cy="1801812"/>
            <a:chOff x="2562" y="890"/>
            <a:chExt cx="1588" cy="1135"/>
          </a:xfrm>
        </p:grpSpPr>
        <p:sp>
          <p:nvSpPr>
            <p:cNvPr id="39017" name="Oval 18"/>
            <p:cNvSpPr>
              <a:spLocks noChangeArrowheads="1"/>
            </p:cNvSpPr>
            <p:nvPr/>
          </p:nvSpPr>
          <p:spPr bwMode="auto">
            <a:xfrm>
              <a:off x="2562" y="890"/>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18" name="Oval 19"/>
            <p:cNvSpPr>
              <a:spLocks noChangeArrowheads="1"/>
            </p:cNvSpPr>
            <p:nvPr/>
          </p:nvSpPr>
          <p:spPr bwMode="auto">
            <a:xfrm>
              <a:off x="3016" y="890"/>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19" name="Oval 20"/>
            <p:cNvSpPr>
              <a:spLocks noChangeArrowheads="1"/>
            </p:cNvSpPr>
            <p:nvPr/>
          </p:nvSpPr>
          <p:spPr bwMode="auto">
            <a:xfrm>
              <a:off x="3470" y="890"/>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20" name="Oval 21"/>
            <p:cNvSpPr>
              <a:spLocks noChangeArrowheads="1"/>
            </p:cNvSpPr>
            <p:nvPr/>
          </p:nvSpPr>
          <p:spPr bwMode="auto">
            <a:xfrm>
              <a:off x="3923" y="890"/>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21" name="Oval 22"/>
            <p:cNvSpPr>
              <a:spLocks noChangeArrowheads="1"/>
            </p:cNvSpPr>
            <p:nvPr/>
          </p:nvSpPr>
          <p:spPr bwMode="auto">
            <a:xfrm>
              <a:off x="2562" y="1344"/>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22" name="Oval 23"/>
            <p:cNvSpPr>
              <a:spLocks noChangeArrowheads="1"/>
            </p:cNvSpPr>
            <p:nvPr/>
          </p:nvSpPr>
          <p:spPr bwMode="auto">
            <a:xfrm>
              <a:off x="3016" y="1344"/>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23" name="Oval 24"/>
            <p:cNvSpPr>
              <a:spLocks noChangeArrowheads="1"/>
            </p:cNvSpPr>
            <p:nvPr/>
          </p:nvSpPr>
          <p:spPr bwMode="auto">
            <a:xfrm>
              <a:off x="3470" y="1344"/>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24" name="Oval 25"/>
            <p:cNvSpPr>
              <a:spLocks noChangeArrowheads="1"/>
            </p:cNvSpPr>
            <p:nvPr/>
          </p:nvSpPr>
          <p:spPr bwMode="auto">
            <a:xfrm>
              <a:off x="3923" y="1344"/>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25" name="Oval 26"/>
            <p:cNvSpPr>
              <a:spLocks noChangeArrowheads="1"/>
            </p:cNvSpPr>
            <p:nvPr/>
          </p:nvSpPr>
          <p:spPr bwMode="auto">
            <a:xfrm>
              <a:off x="2562" y="1798"/>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26" name="Oval 27"/>
            <p:cNvSpPr>
              <a:spLocks noChangeArrowheads="1"/>
            </p:cNvSpPr>
            <p:nvPr/>
          </p:nvSpPr>
          <p:spPr bwMode="auto">
            <a:xfrm>
              <a:off x="3016" y="1798"/>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27" name="Oval 28"/>
            <p:cNvSpPr>
              <a:spLocks noChangeArrowheads="1"/>
            </p:cNvSpPr>
            <p:nvPr/>
          </p:nvSpPr>
          <p:spPr bwMode="auto">
            <a:xfrm>
              <a:off x="3470" y="1798"/>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28" name="Oval 29"/>
            <p:cNvSpPr>
              <a:spLocks noChangeArrowheads="1"/>
            </p:cNvSpPr>
            <p:nvPr/>
          </p:nvSpPr>
          <p:spPr bwMode="auto">
            <a:xfrm>
              <a:off x="3923" y="1797"/>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grpSp>
      <p:grpSp>
        <p:nvGrpSpPr>
          <p:cNvPr id="38918" name="Group 30"/>
          <p:cNvGrpSpPr>
            <a:grpSpLocks/>
          </p:cNvGrpSpPr>
          <p:nvPr/>
        </p:nvGrpSpPr>
        <p:grpSpPr bwMode="auto">
          <a:xfrm>
            <a:off x="1835150" y="4153123"/>
            <a:ext cx="2836864" cy="1328738"/>
            <a:chOff x="659" y="2205"/>
            <a:chExt cx="1787" cy="837"/>
          </a:xfrm>
        </p:grpSpPr>
        <p:sp>
          <p:nvSpPr>
            <p:cNvPr id="39012" name="AutoShape 31"/>
            <p:cNvSpPr>
              <a:spLocks noChangeArrowheads="1"/>
            </p:cNvSpPr>
            <p:nvPr/>
          </p:nvSpPr>
          <p:spPr bwMode="auto">
            <a:xfrm>
              <a:off x="930" y="2840"/>
              <a:ext cx="137" cy="137"/>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013" name="Text Box 32"/>
            <p:cNvSpPr txBox="1">
              <a:spLocks noChangeArrowheads="1"/>
            </p:cNvSpPr>
            <p:nvPr/>
          </p:nvSpPr>
          <p:spPr bwMode="auto">
            <a:xfrm>
              <a:off x="659" y="2205"/>
              <a:ext cx="178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dirty="0">
                  <a:latin typeface="Times New Roman" pitchFamily="18" charset="0"/>
                </a:rPr>
                <a:t>P </a:t>
              </a:r>
              <a:r>
                <a:rPr lang="en-US" altLang="ja-JP" sz="2400" dirty="0" smtClean="0">
                  <a:latin typeface="Times New Roman" pitchFamily="18" charset="0"/>
                </a:rPr>
                <a:t>type </a:t>
              </a:r>
              <a:r>
                <a:rPr lang="en-US" altLang="ja-JP" sz="2400" dirty="0">
                  <a:latin typeface="Times New Roman" pitchFamily="18" charset="0"/>
                </a:rPr>
                <a:t>semiconductor</a:t>
              </a:r>
              <a:endParaRPr lang="ja-JP" altLang="en-US" sz="2400" dirty="0">
                <a:latin typeface="Times New Roman" pitchFamily="18" charset="0"/>
              </a:endParaRPr>
            </a:p>
          </p:txBody>
        </p:sp>
        <p:sp>
          <p:nvSpPr>
            <p:cNvPr id="39014" name="Text Box 33"/>
            <p:cNvSpPr txBox="1">
              <a:spLocks noChangeArrowheads="1"/>
            </p:cNvSpPr>
            <p:nvPr/>
          </p:nvSpPr>
          <p:spPr bwMode="auto">
            <a:xfrm>
              <a:off x="1202" y="2478"/>
              <a:ext cx="77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a:latin typeface="Times New Roman" pitchFamily="18" charset="0"/>
                </a:rPr>
                <a:t>acceptor</a:t>
              </a:r>
              <a:endParaRPr lang="ja-JP" altLang="en-US" sz="2400">
                <a:latin typeface="Times New Roman" pitchFamily="18" charset="0"/>
              </a:endParaRPr>
            </a:p>
          </p:txBody>
        </p:sp>
        <p:sp>
          <p:nvSpPr>
            <p:cNvPr id="39015" name="Oval 34"/>
            <p:cNvSpPr>
              <a:spLocks noChangeArrowheads="1"/>
            </p:cNvSpPr>
            <p:nvPr/>
          </p:nvSpPr>
          <p:spPr bwMode="auto">
            <a:xfrm>
              <a:off x="884" y="2523"/>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ja-JP" altLang="en-US" sz="2400">
                  <a:latin typeface="Times New Roman" pitchFamily="18" charset="0"/>
                </a:rPr>
                <a:t>－</a:t>
              </a:r>
            </a:p>
          </p:txBody>
        </p:sp>
        <p:sp>
          <p:nvSpPr>
            <p:cNvPr id="39016" name="Text Box 35"/>
            <p:cNvSpPr txBox="1">
              <a:spLocks noChangeArrowheads="1"/>
            </p:cNvSpPr>
            <p:nvPr/>
          </p:nvSpPr>
          <p:spPr bwMode="auto">
            <a:xfrm>
              <a:off x="1170" y="2751"/>
              <a:ext cx="45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a:latin typeface="Times New Roman" pitchFamily="18" charset="0"/>
                </a:rPr>
                <a:t>hole</a:t>
              </a:r>
              <a:endParaRPr lang="ja-JP" altLang="en-US" sz="2400">
                <a:latin typeface="Times New Roman" pitchFamily="18" charset="0"/>
              </a:endParaRPr>
            </a:p>
          </p:txBody>
        </p:sp>
      </p:grpSp>
      <p:grpSp>
        <p:nvGrpSpPr>
          <p:cNvPr id="38919" name="Group 36"/>
          <p:cNvGrpSpPr>
            <a:grpSpLocks/>
          </p:cNvGrpSpPr>
          <p:nvPr/>
        </p:nvGrpSpPr>
        <p:grpSpPr bwMode="auto">
          <a:xfrm>
            <a:off x="4716463" y="4153123"/>
            <a:ext cx="2900362" cy="1327150"/>
            <a:chOff x="2474" y="2205"/>
            <a:chExt cx="1827" cy="836"/>
          </a:xfrm>
        </p:grpSpPr>
        <p:sp>
          <p:nvSpPr>
            <p:cNvPr id="39007" name="AutoShape 37"/>
            <p:cNvSpPr>
              <a:spLocks noChangeArrowheads="1"/>
            </p:cNvSpPr>
            <p:nvPr/>
          </p:nvSpPr>
          <p:spPr bwMode="auto">
            <a:xfrm>
              <a:off x="2789" y="2840"/>
              <a:ext cx="136" cy="136"/>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008" name="Text Box 38"/>
            <p:cNvSpPr txBox="1">
              <a:spLocks noChangeArrowheads="1"/>
            </p:cNvSpPr>
            <p:nvPr/>
          </p:nvSpPr>
          <p:spPr bwMode="auto">
            <a:xfrm>
              <a:off x="2474" y="2205"/>
              <a:ext cx="182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a:latin typeface="Times New Roman" pitchFamily="18" charset="0"/>
                </a:rPr>
                <a:t>N type semiconductor</a:t>
              </a:r>
              <a:endParaRPr lang="ja-JP" altLang="en-US" sz="2400">
                <a:latin typeface="Times New Roman" pitchFamily="18" charset="0"/>
              </a:endParaRPr>
            </a:p>
          </p:txBody>
        </p:sp>
        <p:sp>
          <p:nvSpPr>
            <p:cNvPr id="39009" name="Oval 39"/>
            <p:cNvSpPr>
              <a:spLocks noChangeArrowheads="1"/>
            </p:cNvSpPr>
            <p:nvPr/>
          </p:nvSpPr>
          <p:spPr bwMode="auto">
            <a:xfrm>
              <a:off x="2744" y="2523"/>
              <a:ext cx="227" cy="22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ctr"/>
              <a:r>
                <a:rPr lang="en-US" altLang="ja-JP" sz="2400">
                  <a:latin typeface="Times New Roman" pitchFamily="18" charset="0"/>
                </a:rPr>
                <a:t>+</a:t>
              </a:r>
            </a:p>
          </p:txBody>
        </p:sp>
        <p:sp>
          <p:nvSpPr>
            <p:cNvPr id="39010" name="Text Box 40"/>
            <p:cNvSpPr txBox="1">
              <a:spLocks noChangeArrowheads="1"/>
            </p:cNvSpPr>
            <p:nvPr/>
          </p:nvSpPr>
          <p:spPr bwMode="auto">
            <a:xfrm>
              <a:off x="3061" y="2478"/>
              <a:ext cx="56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a:latin typeface="Times New Roman" pitchFamily="18" charset="0"/>
                </a:rPr>
                <a:t>donor</a:t>
              </a:r>
              <a:endParaRPr lang="ja-JP" altLang="en-US" sz="2400">
                <a:latin typeface="Times New Roman" pitchFamily="18" charset="0"/>
              </a:endParaRPr>
            </a:p>
          </p:txBody>
        </p:sp>
        <p:sp>
          <p:nvSpPr>
            <p:cNvPr id="39011" name="Text Box 41"/>
            <p:cNvSpPr txBox="1">
              <a:spLocks noChangeArrowheads="1"/>
            </p:cNvSpPr>
            <p:nvPr/>
          </p:nvSpPr>
          <p:spPr bwMode="auto">
            <a:xfrm>
              <a:off x="3016" y="2750"/>
              <a:ext cx="73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a:latin typeface="Times New Roman" pitchFamily="18" charset="0"/>
                </a:rPr>
                <a:t>electron</a:t>
              </a:r>
              <a:endParaRPr lang="ja-JP" altLang="en-US" sz="2400">
                <a:latin typeface="Times New Roman" pitchFamily="18" charset="0"/>
              </a:endParaRPr>
            </a:p>
          </p:txBody>
        </p:sp>
      </p:grpSp>
      <p:sp>
        <p:nvSpPr>
          <p:cNvPr id="89130" name="AutoShape 42"/>
          <p:cNvSpPr>
            <a:spLocks noChangeArrowheads="1"/>
          </p:cNvSpPr>
          <p:nvPr/>
        </p:nvSpPr>
        <p:spPr bwMode="auto">
          <a:xfrm>
            <a:off x="5865813" y="2497361"/>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31" name="AutoShape 43"/>
          <p:cNvSpPr>
            <a:spLocks noChangeArrowheads="1"/>
          </p:cNvSpPr>
          <p:nvPr/>
        </p:nvSpPr>
        <p:spPr bwMode="auto">
          <a:xfrm>
            <a:off x="6513513" y="2425923"/>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32" name="AutoShape 44"/>
          <p:cNvSpPr>
            <a:spLocks noChangeArrowheads="1"/>
          </p:cNvSpPr>
          <p:nvPr/>
        </p:nvSpPr>
        <p:spPr bwMode="auto">
          <a:xfrm>
            <a:off x="6008688" y="3145061"/>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33" name="AutoShape 45"/>
          <p:cNvSpPr>
            <a:spLocks noChangeArrowheads="1"/>
          </p:cNvSpPr>
          <p:nvPr/>
        </p:nvSpPr>
        <p:spPr bwMode="auto">
          <a:xfrm>
            <a:off x="5360988" y="3505423"/>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34" name="AutoShape 46"/>
          <p:cNvSpPr>
            <a:spLocks noChangeArrowheads="1"/>
          </p:cNvSpPr>
          <p:nvPr/>
        </p:nvSpPr>
        <p:spPr bwMode="auto">
          <a:xfrm>
            <a:off x="6656388" y="3433986"/>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35" name="AutoShape 47"/>
          <p:cNvSpPr>
            <a:spLocks noChangeArrowheads="1"/>
          </p:cNvSpPr>
          <p:nvPr/>
        </p:nvSpPr>
        <p:spPr bwMode="auto">
          <a:xfrm>
            <a:off x="6729413" y="3002186"/>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36" name="AutoShape 48"/>
          <p:cNvSpPr>
            <a:spLocks noChangeArrowheads="1"/>
          </p:cNvSpPr>
          <p:nvPr/>
        </p:nvSpPr>
        <p:spPr bwMode="auto">
          <a:xfrm>
            <a:off x="7232650" y="3360961"/>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37" name="AutoShape 49"/>
          <p:cNvSpPr>
            <a:spLocks noChangeArrowheads="1"/>
          </p:cNvSpPr>
          <p:nvPr/>
        </p:nvSpPr>
        <p:spPr bwMode="auto">
          <a:xfrm>
            <a:off x="6873875" y="2641823"/>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38" name="AutoShape 50"/>
          <p:cNvSpPr>
            <a:spLocks noChangeArrowheads="1"/>
          </p:cNvSpPr>
          <p:nvPr/>
        </p:nvSpPr>
        <p:spPr bwMode="auto">
          <a:xfrm>
            <a:off x="7232650" y="2425923"/>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39" name="AutoShape 51"/>
          <p:cNvSpPr>
            <a:spLocks noChangeArrowheads="1"/>
          </p:cNvSpPr>
          <p:nvPr/>
        </p:nvSpPr>
        <p:spPr bwMode="auto">
          <a:xfrm>
            <a:off x="3705225" y="2425923"/>
            <a:ext cx="217488" cy="217488"/>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40" name="AutoShape 52"/>
          <p:cNvSpPr>
            <a:spLocks noChangeArrowheads="1"/>
          </p:cNvSpPr>
          <p:nvPr/>
        </p:nvSpPr>
        <p:spPr bwMode="auto">
          <a:xfrm>
            <a:off x="3128963" y="2713261"/>
            <a:ext cx="217487" cy="217487"/>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41" name="AutoShape 53"/>
          <p:cNvSpPr>
            <a:spLocks noChangeArrowheads="1"/>
          </p:cNvSpPr>
          <p:nvPr/>
        </p:nvSpPr>
        <p:spPr bwMode="auto">
          <a:xfrm>
            <a:off x="3776663" y="3433986"/>
            <a:ext cx="217487" cy="217487"/>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42" name="AutoShape 54"/>
          <p:cNvSpPr>
            <a:spLocks noChangeArrowheads="1"/>
          </p:cNvSpPr>
          <p:nvPr/>
        </p:nvSpPr>
        <p:spPr bwMode="auto">
          <a:xfrm>
            <a:off x="2697163" y="2425923"/>
            <a:ext cx="217487" cy="217488"/>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43" name="AutoShape 55"/>
          <p:cNvSpPr>
            <a:spLocks noChangeArrowheads="1"/>
          </p:cNvSpPr>
          <p:nvPr/>
        </p:nvSpPr>
        <p:spPr bwMode="auto">
          <a:xfrm>
            <a:off x="2913063" y="3218086"/>
            <a:ext cx="217487" cy="217487"/>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44" name="AutoShape 56"/>
          <p:cNvSpPr>
            <a:spLocks noChangeArrowheads="1"/>
          </p:cNvSpPr>
          <p:nvPr/>
        </p:nvSpPr>
        <p:spPr bwMode="auto">
          <a:xfrm>
            <a:off x="2408238" y="3794348"/>
            <a:ext cx="217487" cy="217488"/>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45" name="AutoShape 57"/>
          <p:cNvSpPr>
            <a:spLocks noChangeArrowheads="1"/>
          </p:cNvSpPr>
          <p:nvPr/>
        </p:nvSpPr>
        <p:spPr bwMode="auto">
          <a:xfrm>
            <a:off x="1831975" y="3360961"/>
            <a:ext cx="217488" cy="217487"/>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46" name="AutoShape 58"/>
          <p:cNvSpPr>
            <a:spLocks noChangeArrowheads="1"/>
          </p:cNvSpPr>
          <p:nvPr/>
        </p:nvSpPr>
        <p:spPr bwMode="auto">
          <a:xfrm>
            <a:off x="2336800" y="3002186"/>
            <a:ext cx="217488" cy="217487"/>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47" name="AutoShape 59"/>
          <p:cNvSpPr>
            <a:spLocks noChangeArrowheads="1"/>
          </p:cNvSpPr>
          <p:nvPr/>
        </p:nvSpPr>
        <p:spPr bwMode="auto">
          <a:xfrm>
            <a:off x="2265363" y="2425923"/>
            <a:ext cx="217487" cy="217488"/>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9148" name="Group 60"/>
          <p:cNvGrpSpPr>
            <a:grpSpLocks/>
          </p:cNvGrpSpPr>
          <p:nvPr/>
        </p:nvGrpSpPr>
        <p:grpSpPr bwMode="auto">
          <a:xfrm>
            <a:off x="1158825" y="5558062"/>
            <a:ext cx="6969175" cy="995659"/>
            <a:chOff x="678" y="1480"/>
            <a:chExt cx="4418" cy="2558"/>
          </a:xfrm>
        </p:grpSpPr>
        <p:sp>
          <p:nvSpPr>
            <p:cNvPr id="38995" name="Text Box 61"/>
            <p:cNvSpPr txBox="1">
              <a:spLocks noChangeArrowheads="1"/>
            </p:cNvSpPr>
            <p:nvPr/>
          </p:nvSpPr>
          <p:spPr bwMode="auto">
            <a:xfrm>
              <a:off x="2415" y="3747"/>
              <a:ext cx="110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a:latin typeface="Times New Roman" pitchFamily="18" charset="0"/>
                </a:rPr>
                <a:t>Reverse bias</a:t>
              </a:r>
              <a:endParaRPr lang="ja-JP" altLang="en-US" sz="2400">
                <a:latin typeface="Times New Roman" pitchFamily="18" charset="0"/>
              </a:endParaRPr>
            </a:p>
          </p:txBody>
        </p:sp>
        <p:grpSp>
          <p:nvGrpSpPr>
            <p:cNvPr id="38996" name="Group 62"/>
            <p:cNvGrpSpPr>
              <a:grpSpLocks/>
            </p:cNvGrpSpPr>
            <p:nvPr/>
          </p:nvGrpSpPr>
          <p:grpSpPr bwMode="auto">
            <a:xfrm>
              <a:off x="678" y="1480"/>
              <a:ext cx="4418" cy="2231"/>
              <a:chOff x="678" y="1480"/>
              <a:chExt cx="4418" cy="2231"/>
            </a:xfrm>
          </p:grpSpPr>
          <p:sp>
            <p:nvSpPr>
              <p:cNvPr id="38997" name="Line 63"/>
              <p:cNvSpPr>
                <a:spLocks noChangeShapeType="1"/>
              </p:cNvSpPr>
              <p:nvPr/>
            </p:nvSpPr>
            <p:spPr bwMode="auto">
              <a:xfrm>
                <a:off x="678" y="1480"/>
                <a:ext cx="38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38998" name="Group 64"/>
              <p:cNvGrpSpPr>
                <a:grpSpLocks/>
              </p:cNvGrpSpPr>
              <p:nvPr/>
            </p:nvGrpSpPr>
            <p:grpSpPr bwMode="auto">
              <a:xfrm>
                <a:off x="678" y="1480"/>
                <a:ext cx="4418" cy="2231"/>
                <a:chOff x="223" y="1480"/>
                <a:chExt cx="4418" cy="2231"/>
              </a:xfrm>
            </p:grpSpPr>
            <p:grpSp>
              <p:nvGrpSpPr>
                <p:cNvPr id="38999" name="Group 65"/>
                <p:cNvGrpSpPr>
                  <a:grpSpLocks/>
                </p:cNvGrpSpPr>
                <p:nvPr/>
              </p:nvGrpSpPr>
              <p:grpSpPr bwMode="auto">
                <a:xfrm>
                  <a:off x="2446" y="3303"/>
                  <a:ext cx="90" cy="408"/>
                  <a:chOff x="2336" y="3339"/>
                  <a:chExt cx="90" cy="408"/>
                </a:xfrm>
              </p:grpSpPr>
              <p:sp>
                <p:nvSpPr>
                  <p:cNvPr id="39005" name="Line 66"/>
                  <p:cNvSpPr>
                    <a:spLocks noChangeShapeType="1"/>
                  </p:cNvSpPr>
                  <p:nvPr/>
                </p:nvSpPr>
                <p:spPr bwMode="auto">
                  <a:xfrm>
                    <a:off x="2426" y="3339"/>
                    <a:ext cx="0" cy="408"/>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006" name="Line 67"/>
                  <p:cNvSpPr>
                    <a:spLocks noChangeShapeType="1"/>
                  </p:cNvSpPr>
                  <p:nvPr/>
                </p:nvSpPr>
                <p:spPr bwMode="auto">
                  <a:xfrm flipH="1">
                    <a:off x="2336" y="3475"/>
                    <a:ext cx="1"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9000" name="Line 68"/>
                <p:cNvSpPr>
                  <a:spLocks noChangeShapeType="1"/>
                </p:cNvSpPr>
                <p:nvPr/>
              </p:nvSpPr>
              <p:spPr bwMode="auto">
                <a:xfrm>
                  <a:off x="2536" y="3512"/>
                  <a:ext cx="210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001" name="Line 69"/>
                <p:cNvSpPr>
                  <a:spLocks noChangeShapeType="1"/>
                </p:cNvSpPr>
                <p:nvPr/>
              </p:nvSpPr>
              <p:spPr bwMode="auto">
                <a:xfrm>
                  <a:off x="223" y="3512"/>
                  <a:ext cx="222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002" name="Line 70"/>
                <p:cNvSpPr>
                  <a:spLocks noChangeShapeType="1"/>
                </p:cNvSpPr>
                <p:nvPr/>
              </p:nvSpPr>
              <p:spPr bwMode="auto">
                <a:xfrm flipV="1">
                  <a:off x="223" y="1480"/>
                  <a:ext cx="0" cy="20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003" name="Line 71"/>
                <p:cNvSpPr>
                  <a:spLocks noChangeShapeType="1"/>
                </p:cNvSpPr>
                <p:nvPr/>
              </p:nvSpPr>
              <p:spPr bwMode="auto">
                <a:xfrm flipV="1">
                  <a:off x="4641" y="1480"/>
                  <a:ext cx="0" cy="20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004" name="Line 72"/>
                <p:cNvSpPr>
                  <a:spLocks noChangeShapeType="1"/>
                </p:cNvSpPr>
                <p:nvPr/>
              </p:nvSpPr>
              <p:spPr bwMode="auto">
                <a:xfrm>
                  <a:off x="4241" y="1488"/>
                  <a:ext cx="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sp>
        <p:nvSpPr>
          <p:cNvPr id="89161" name="Line 73"/>
          <p:cNvSpPr>
            <a:spLocks noChangeShapeType="1"/>
          </p:cNvSpPr>
          <p:nvPr/>
        </p:nvSpPr>
        <p:spPr bwMode="auto">
          <a:xfrm>
            <a:off x="501650" y="1189261"/>
            <a:ext cx="8404225" cy="2963862"/>
          </a:xfrm>
          <a:prstGeom prst="line">
            <a:avLst/>
          </a:prstGeom>
          <a:noFill/>
          <a:ln w="222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9162" name="Text Box 74"/>
          <p:cNvSpPr txBox="1">
            <a:spLocks noChangeArrowheads="1"/>
          </p:cNvSpPr>
          <p:nvPr/>
        </p:nvSpPr>
        <p:spPr bwMode="auto">
          <a:xfrm>
            <a:off x="3994150" y="1435323"/>
            <a:ext cx="20875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a:latin typeface="Times New Roman" pitchFamily="18" charset="0"/>
              </a:rPr>
              <a:t>Depletion layer</a:t>
            </a:r>
            <a:endParaRPr lang="ja-JP" altLang="en-US" sz="2400">
              <a:latin typeface="Times New Roman" pitchFamily="18" charset="0"/>
            </a:endParaRPr>
          </a:p>
        </p:txBody>
      </p:sp>
      <p:sp>
        <p:nvSpPr>
          <p:cNvPr id="89163" name="AutoShape 75"/>
          <p:cNvSpPr>
            <a:spLocks noChangeArrowheads="1"/>
          </p:cNvSpPr>
          <p:nvPr/>
        </p:nvSpPr>
        <p:spPr bwMode="auto">
          <a:xfrm>
            <a:off x="4673600" y="2497361"/>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64" name="AutoShape 76"/>
          <p:cNvSpPr>
            <a:spLocks noChangeArrowheads="1"/>
          </p:cNvSpPr>
          <p:nvPr/>
        </p:nvSpPr>
        <p:spPr bwMode="auto">
          <a:xfrm>
            <a:off x="4454525" y="2676748"/>
            <a:ext cx="217488" cy="217488"/>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65" name="AutoShape 77"/>
          <p:cNvSpPr>
            <a:spLocks noChangeArrowheads="1"/>
          </p:cNvSpPr>
          <p:nvPr/>
        </p:nvSpPr>
        <p:spPr bwMode="auto">
          <a:xfrm>
            <a:off x="3706813" y="2100486"/>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66" name="AutoShape 78"/>
          <p:cNvSpPr>
            <a:spLocks noChangeArrowheads="1"/>
          </p:cNvSpPr>
          <p:nvPr/>
        </p:nvSpPr>
        <p:spPr bwMode="auto">
          <a:xfrm>
            <a:off x="3487738" y="2279873"/>
            <a:ext cx="217487" cy="217488"/>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67" name="AutoShape 79"/>
          <p:cNvSpPr>
            <a:spLocks noChangeArrowheads="1"/>
          </p:cNvSpPr>
          <p:nvPr/>
        </p:nvSpPr>
        <p:spPr bwMode="auto">
          <a:xfrm>
            <a:off x="3175000" y="1921098"/>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68" name="AutoShape 80"/>
          <p:cNvSpPr>
            <a:spLocks noChangeArrowheads="1"/>
          </p:cNvSpPr>
          <p:nvPr/>
        </p:nvSpPr>
        <p:spPr bwMode="auto">
          <a:xfrm>
            <a:off x="2955925" y="2100486"/>
            <a:ext cx="217488" cy="217487"/>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69" name="AutoShape 81"/>
          <p:cNvSpPr>
            <a:spLocks noChangeArrowheads="1"/>
          </p:cNvSpPr>
          <p:nvPr/>
        </p:nvSpPr>
        <p:spPr bwMode="auto">
          <a:xfrm>
            <a:off x="5468938" y="2749773"/>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70" name="AutoShape 82"/>
          <p:cNvSpPr>
            <a:spLocks noChangeArrowheads="1"/>
          </p:cNvSpPr>
          <p:nvPr/>
        </p:nvSpPr>
        <p:spPr bwMode="auto">
          <a:xfrm>
            <a:off x="5249863" y="2929161"/>
            <a:ext cx="217487" cy="217487"/>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71" name="AutoShape 83"/>
          <p:cNvSpPr>
            <a:spLocks noChangeArrowheads="1"/>
          </p:cNvSpPr>
          <p:nvPr/>
        </p:nvSpPr>
        <p:spPr bwMode="auto">
          <a:xfrm>
            <a:off x="6297613" y="3038698"/>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72" name="AutoShape 84"/>
          <p:cNvSpPr>
            <a:spLocks noChangeArrowheads="1"/>
          </p:cNvSpPr>
          <p:nvPr/>
        </p:nvSpPr>
        <p:spPr bwMode="auto">
          <a:xfrm>
            <a:off x="6078538" y="3218086"/>
            <a:ext cx="217487" cy="217487"/>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ja-JP" sz="2400">
              <a:latin typeface="Times New Roman" pitchFamily="18" charset="0"/>
            </a:endParaRPr>
          </a:p>
        </p:txBody>
      </p:sp>
      <p:sp>
        <p:nvSpPr>
          <p:cNvPr id="89173" name="AutoShape 85"/>
          <p:cNvSpPr>
            <a:spLocks noChangeArrowheads="1"/>
          </p:cNvSpPr>
          <p:nvPr/>
        </p:nvSpPr>
        <p:spPr bwMode="auto">
          <a:xfrm>
            <a:off x="7126288" y="3327623"/>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74" name="AutoShape 86"/>
          <p:cNvSpPr>
            <a:spLocks noChangeArrowheads="1"/>
          </p:cNvSpPr>
          <p:nvPr/>
        </p:nvSpPr>
        <p:spPr bwMode="auto">
          <a:xfrm>
            <a:off x="6907213" y="3507011"/>
            <a:ext cx="217487" cy="217487"/>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75" name="AutoShape 87"/>
          <p:cNvSpPr>
            <a:spLocks noChangeArrowheads="1"/>
          </p:cNvSpPr>
          <p:nvPr/>
        </p:nvSpPr>
        <p:spPr bwMode="auto">
          <a:xfrm>
            <a:off x="2228850" y="1628998"/>
            <a:ext cx="215900" cy="215900"/>
          </a:xfrm>
          <a:prstGeom prst="smileyFace">
            <a:avLst>
              <a:gd name="adj" fmla="val 4653"/>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176" name="AutoShape 88"/>
          <p:cNvSpPr>
            <a:spLocks noChangeArrowheads="1"/>
          </p:cNvSpPr>
          <p:nvPr/>
        </p:nvSpPr>
        <p:spPr bwMode="auto">
          <a:xfrm>
            <a:off x="2049463" y="1811561"/>
            <a:ext cx="217487" cy="217487"/>
          </a:xfrm>
          <a:prstGeom prst="smileyFace">
            <a:avLst>
              <a:gd name="adj" fmla="val 4653"/>
            </a:avLst>
          </a:prstGeom>
          <a:noFill/>
          <a:ln w="9525">
            <a:solidFill>
              <a:srgbClr val="0000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9177" name="Group 89"/>
          <p:cNvGrpSpPr>
            <a:grpSpLocks/>
          </p:cNvGrpSpPr>
          <p:nvPr/>
        </p:nvGrpSpPr>
        <p:grpSpPr bwMode="auto">
          <a:xfrm>
            <a:off x="20638" y="1189261"/>
            <a:ext cx="9218612" cy="4265612"/>
            <a:chOff x="13" y="605"/>
            <a:chExt cx="5807" cy="2687"/>
          </a:xfrm>
        </p:grpSpPr>
        <p:grpSp>
          <p:nvGrpSpPr>
            <p:cNvPr id="38957" name="Group 90"/>
            <p:cNvGrpSpPr>
              <a:grpSpLocks/>
            </p:cNvGrpSpPr>
            <p:nvPr/>
          </p:nvGrpSpPr>
          <p:grpSpPr bwMode="auto">
            <a:xfrm>
              <a:off x="13" y="605"/>
              <a:ext cx="1096" cy="2687"/>
              <a:chOff x="13" y="605"/>
              <a:chExt cx="1096" cy="2687"/>
            </a:xfrm>
          </p:grpSpPr>
          <p:grpSp>
            <p:nvGrpSpPr>
              <p:cNvPr id="38980" name="Group 91"/>
              <p:cNvGrpSpPr>
                <a:grpSpLocks/>
              </p:cNvGrpSpPr>
              <p:nvPr/>
            </p:nvGrpSpPr>
            <p:grpSpPr bwMode="auto">
              <a:xfrm>
                <a:off x="13" y="605"/>
                <a:ext cx="1096" cy="532"/>
                <a:chOff x="-29" y="358"/>
                <a:chExt cx="1096" cy="532"/>
              </a:xfrm>
            </p:grpSpPr>
            <p:sp>
              <p:nvSpPr>
                <p:cNvPr id="38991" name="Rectangle 92"/>
                <p:cNvSpPr>
                  <a:spLocks noChangeArrowheads="1"/>
                </p:cNvSpPr>
                <p:nvPr/>
              </p:nvSpPr>
              <p:spPr bwMode="auto">
                <a:xfrm>
                  <a:off x="1011" y="358"/>
                  <a:ext cx="56" cy="532"/>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92" name="AutoShape 93"/>
                <p:cNvSpPr>
                  <a:spLocks noChangeArrowheads="1"/>
                </p:cNvSpPr>
                <p:nvPr/>
              </p:nvSpPr>
              <p:spPr bwMode="auto">
                <a:xfrm rot="-5400000">
                  <a:off x="322" y="428"/>
                  <a:ext cx="338" cy="374"/>
                </a:xfrm>
                <a:prstGeom prst="triangle">
                  <a:avLst>
                    <a:gd name="adj" fmla="val 50000"/>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93" name="Line 94"/>
                <p:cNvSpPr>
                  <a:spLocks noChangeShapeType="1"/>
                </p:cNvSpPr>
                <p:nvPr/>
              </p:nvSpPr>
              <p:spPr bwMode="auto">
                <a:xfrm>
                  <a:off x="678" y="615"/>
                  <a:ext cx="33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94" name="Line 95"/>
                <p:cNvSpPr>
                  <a:spLocks noChangeShapeType="1"/>
                </p:cNvSpPr>
                <p:nvPr/>
              </p:nvSpPr>
              <p:spPr bwMode="auto">
                <a:xfrm>
                  <a:off x="-29" y="621"/>
                  <a:ext cx="33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8981" name="Group 96"/>
              <p:cNvGrpSpPr>
                <a:grpSpLocks/>
              </p:cNvGrpSpPr>
              <p:nvPr/>
            </p:nvGrpSpPr>
            <p:grpSpPr bwMode="auto">
              <a:xfrm>
                <a:off x="13" y="1686"/>
                <a:ext cx="1096" cy="532"/>
                <a:chOff x="-29" y="358"/>
                <a:chExt cx="1096" cy="532"/>
              </a:xfrm>
            </p:grpSpPr>
            <p:sp>
              <p:nvSpPr>
                <p:cNvPr id="38987" name="Rectangle 97"/>
                <p:cNvSpPr>
                  <a:spLocks noChangeArrowheads="1"/>
                </p:cNvSpPr>
                <p:nvPr/>
              </p:nvSpPr>
              <p:spPr bwMode="auto">
                <a:xfrm>
                  <a:off x="1011" y="358"/>
                  <a:ext cx="56" cy="532"/>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88" name="AutoShape 98"/>
                <p:cNvSpPr>
                  <a:spLocks noChangeArrowheads="1"/>
                </p:cNvSpPr>
                <p:nvPr/>
              </p:nvSpPr>
              <p:spPr bwMode="auto">
                <a:xfrm rot="-5400000">
                  <a:off x="322" y="428"/>
                  <a:ext cx="338" cy="374"/>
                </a:xfrm>
                <a:prstGeom prst="triangle">
                  <a:avLst>
                    <a:gd name="adj" fmla="val 50000"/>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89" name="Line 99"/>
                <p:cNvSpPr>
                  <a:spLocks noChangeShapeType="1"/>
                </p:cNvSpPr>
                <p:nvPr/>
              </p:nvSpPr>
              <p:spPr bwMode="auto">
                <a:xfrm>
                  <a:off x="678" y="615"/>
                  <a:ext cx="33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90" name="Line 100"/>
                <p:cNvSpPr>
                  <a:spLocks noChangeShapeType="1"/>
                </p:cNvSpPr>
                <p:nvPr/>
              </p:nvSpPr>
              <p:spPr bwMode="auto">
                <a:xfrm>
                  <a:off x="-29" y="621"/>
                  <a:ext cx="33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8982" name="Group 101"/>
              <p:cNvGrpSpPr>
                <a:grpSpLocks/>
              </p:cNvGrpSpPr>
              <p:nvPr/>
            </p:nvGrpSpPr>
            <p:grpSpPr bwMode="auto">
              <a:xfrm>
                <a:off x="13" y="2760"/>
                <a:ext cx="1096" cy="532"/>
                <a:chOff x="-29" y="358"/>
                <a:chExt cx="1096" cy="532"/>
              </a:xfrm>
            </p:grpSpPr>
            <p:sp>
              <p:nvSpPr>
                <p:cNvPr id="38983" name="Rectangle 102"/>
                <p:cNvSpPr>
                  <a:spLocks noChangeArrowheads="1"/>
                </p:cNvSpPr>
                <p:nvPr/>
              </p:nvSpPr>
              <p:spPr bwMode="auto">
                <a:xfrm>
                  <a:off x="1011" y="358"/>
                  <a:ext cx="56" cy="532"/>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84" name="AutoShape 103"/>
                <p:cNvSpPr>
                  <a:spLocks noChangeArrowheads="1"/>
                </p:cNvSpPr>
                <p:nvPr/>
              </p:nvSpPr>
              <p:spPr bwMode="auto">
                <a:xfrm rot="-5400000">
                  <a:off x="322" y="428"/>
                  <a:ext cx="338" cy="374"/>
                </a:xfrm>
                <a:prstGeom prst="triangle">
                  <a:avLst>
                    <a:gd name="adj" fmla="val 50000"/>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85" name="Line 104"/>
                <p:cNvSpPr>
                  <a:spLocks noChangeShapeType="1"/>
                </p:cNvSpPr>
                <p:nvPr/>
              </p:nvSpPr>
              <p:spPr bwMode="auto">
                <a:xfrm>
                  <a:off x="678" y="615"/>
                  <a:ext cx="33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86" name="Line 105"/>
                <p:cNvSpPr>
                  <a:spLocks noChangeShapeType="1"/>
                </p:cNvSpPr>
                <p:nvPr/>
              </p:nvSpPr>
              <p:spPr bwMode="auto">
                <a:xfrm>
                  <a:off x="-29" y="621"/>
                  <a:ext cx="33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38958" name="Group 106"/>
            <p:cNvGrpSpPr>
              <a:grpSpLocks/>
            </p:cNvGrpSpPr>
            <p:nvPr/>
          </p:nvGrpSpPr>
          <p:grpSpPr bwMode="auto">
            <a:xfrm>
              <a:off x="4738" y="625"/>
              <a:ext cx="1082" cy="2652"/>
              <a:chOff x="4738" y="625"/>
              <a:chExt cx="1082" cy="2652"/>
            </a:xfrm>
          </p:grpSpPr>
          <p:grpSp>
            <p:nvGrpSpPr>
              <p:cNvPr id="38959" name="Group 107"/>
              <p:cNvGrpSpPr>
                <a:grpSpLocks/>
              </p:cNvGrpSpPr>
              <p:nvPr/>
            </p:nvGrpSpPr>
            <p:grpSpPr bwMode="auto">
              <a:xfrm>
                <a:off x="4738" y="625"/>
                <a:ext cx="1082" cy="532"/>
                <a:chOff x="4696" y="358"/>
                <a:chExt cx="1082" cy="532"/>
              </a:xfrm>
            </p:grpSpPr>
            <p:grpSp>
              <p:nvGrpSpPr>
                <p:cNvPr id="38974" name="Group 108"/>
                <p:cNvGrpSpPr>
                  <a:grpSpLocks/>
                </p:cNvGrpSpPr>
                <p:nvPr/>
              </p:nvGrpSpPr>
              <p:grpSpPr bwMode="auto">
                <a:xfrm>
                  <a:off x="4696" y="358"/>
                  <a:ext cx="756" cy="532"/>
                  <a:chOff x="4696" y="358"/>
                  <a:chExt cx="756" cy="532"/>
                </a:xfrm>
              </p:grpSpPr>
              <p:sp>
                <p:nvSpPr>
                  <p:cNvPr id="38978" name="Rectangle 109"/>
                  <p:cNvSpPr>
                    <a:spLocks noChangeArrowheads="1"/>
                  </p:cNvSpPr>
                  <p:nvPr/>
                </p:nvSpPr>
                <p:spPr bwMode="auto">
                  <a:xfrm>
                    <a:off x="4696" y="358"/>
                    <a:ext cx="56" cy="532"/>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79" name="AutoShape 110"/>
                  <p:cNvSpPr>
                    <a:spLocks noChangeArrowheads="1"/>
                  </p:cNvSpPr>
                  <p:nvPr/>
                </p:nvSpPr>
                <p:spPr bwMode="auto">
                  <a:xfrm rot="5400000">
                    <a:off x="5096" y="425"/>
                    <a:ext cx="338" cy="374"/>
                  </a:xfrm>
                  <a:prstGeom prst="triangle">
                    <a:avLst>
                      <a:gd name="adj" fmla="val 50000"/>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8975" name="Group 111"/>
                <p:cNvGrpSpPr>
                  <a:grpSpLocks/>
                </p:cNvGrpSpPr>
                <p:nvPr/>
              </p:nvGrpSpPr>
              <p:grpSpPr bwMode="auto">
                <a:xfrm>
                  <a:off x="4752" y="615"/>
                  <a:ext cx="1026" cy="0"/>
                  <a:chOff x="4752" y="615"/>
                  <a:chExt cx="1026" cy="0"/>
                </a:xfrm>
              </p:grpSpPr>
              <p:sp>
                <p:nvSpPr>
                  <p:cNvPr id="38976" name="Line 112"/>
                  <p:cNvSpPr>
                    <a:spLocks noChangeShapeType="1"/>
                  </p:cNvSpPr>
                  <p:nvPr/>
                </p:nvSpPr>
                <p:spPr bwMode="auto">
                  <a:xfrm>
                    <a:off x="4752" y="615"/>
                    <a:ext cx="32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77" name="Line 113"/>
                  <p:cNvSpPr>
                    <a:spLocks noChangeShapeType="1"/>
                  </p:cNvSpPr>
                  <p:nvPr/>
                </p:nvSpPr>
                <p:spPr bwMode="auto">
                  <a:xfrm>
                    <a:off x="5452" y="615"/>
                    <a:ext cx="32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38960" name="Group 114"/>
              <p:cNvGrpSpPr>
                <a:grpSpLocks/>
              </p:cNvGrpSpPr>
              <p:nvPr/>
            </p:nvGrpSpPr>
            <p:grpSpPr bwMode="auto">
              <a:xfrm>
                <a:off x="4738" y="1686"/>
                <a:ext cx="1082" cy="532"/>
                <a:chOff x="4696" y="358"/>
                <a:chExt cx="1082" cy="532"/>
              </a:xfrm>
            </p:grpSpPr>
            <p:grpSp>
              <p:nvGrpSpPr>
                <p:cNvPr id="38968" name="Group 115"/>
                <p:cNvGrpSpPr>
                  <a:grpSpLocks/>
                </p:cNvGrpSpPr>
                <p:nvPr/>
              </p:nvGrpSpPr>
              <p:grpSpPr bwMode="auto">
                <a:xfrm>
                  <a:off x="4696" y="358"/>
                  <a:ext cx="756" cy="532"/>
                  <a:chOff x="4696" y="358"/>
                  <a:chExt cx="756" cy="532"/>
                </a:xfrm>
              </p:grpSpPr>
              <p:sp>
                <p:nvSpPr>
                  <p:cNvPr id="38972" name="Rectangle 116"/>
                  <p:cNvSpPr>
                    <a:spLocks noChangeArrowheads="1"/>
                  </p:cNvSpPr>
                  <p:nvPr/>
                </p:nvSpPr>
                <p:spPr bwMode="auto">
                  <a:xfrm>
                    <a:off x="4696" y="358"/>
                    <a:ext cx="56" cy="532"/>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73" name="AutoShape 117"/>
                  <p:cNvSpPr>
                    <a:spLocks noChangeArrowheads="1"/>
                  </p:cNvSpPr>
                  <p:nvPr/>
                </p:nvSpPr>
                <p:spPr bwMode="auto">
                  <a:xfrm rot="5400000">
                    <a:off x="5096" y="425"/>
                    <a:ext cx="338" cy="374"/>
                  </a:xfrm>
                  <a:prstGeom prst="triangle">
                    <a:avLst>
                      <a:gd name="adj" fmla="val 50000"/>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8969" name="Group 118"/>
                <p:cNvGrpSpPr>
                  <a:grpSpLocks/>
                </p:cNvGrpSpPr>
                <p:nvPr/>
              </p:nvGrpSpPr>
              <p:grpSpPr bwMode="auto">
                <a:xfrm>
                  <a:off x="4752" y="615"/>
                  <a:ext cx="1026" cy="0"/>
                  <a:chOff x="4752" y="615"/>
                  <a:chExt cx="1026" cy="0"/>
                </a:xfrm>
              </p:grpSpPr>
              <p:sp>
                <p:nvSpPr>
                  <p:cNvPr id="38970" name="Line 119"/>
                  <p:cNvSpPr>
                    <a:spLocks noChangeShapeType="1"/>
                  </p:cNvSpPr>
                  <p:nvPr/>
                </p:nvSpPr>
                <p:spPr bwMode="auto">
                  <a:xfrm>
                    <a:off x="4752" y="615"/>
                    <a:ext cx="32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71" name="Line 120"/>
                  <p:cNvSpPr>
                    <a:spLocks noChangeShapeType="1"/>
                  </p:cNvSpPr>
                  <p:nvPr/>
                </p:nvSpPr>
                <p:spPr bwMode="auto">
                  <a:xfrm>
                    <a:off x="5452" y="615"/>
                    <a:ext cx="32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38961" name="Group 121"/>
              <p:cNvGrpSpPr>
                <a:grpSpLocks/>
              </p:cNvGrpSpPr>
              <p:nvPr/>
            </p:nvGrpSpPr>
            <p:grpSpPr bwMode="auto">
              <a:xfrm>
                <a:off x="4738" y="2745"/>
                <a:ext cx="1082" cy="532"/>
                <a:chOff x="4696" y="358"/>
                <a:chExt cx="1082" cy="532"/>
              </a:xfrm>
            </p:grpSpPr>
            <p:grpSp>
              <p:nvGrpSpPr>
                <p:cNvPr id="38962" name="Group 122"/>
                <p:cNvGrpSpPr>
                  <a:grpSpLocks/>
                </p:cNvGrpSpPr>
                <p:nvPr/>
              </p:nvGrpSpPr>
              <p:grpSpPr bwMode="auto">
                <a:xfrm>
                  <a:off x="4696" y="358"/>
                  <a:ext cx="756" cy="532"/>
                  <a:chOff x="4696" y="358"/>
                  <a:chExt cx="756" cy="532"/>
                </a:xfrm>
              </p:grpSpPr>
              <p:sp>
                <p:nvSpPr>
                  <p:cNvPr id="38966" name="Rectangle 123"/>
                  <p:cNvSpPr>
                    <a:spLocks noChangeArrowheads="1"/>
                  </p:cNvSpPr>
                  <p:nvPr/>
                </p:nvSpPr>
                <p:spPr bwMode="auto">
                  <a:xfrm>
                    <a:off x="4696" y="358"/>
                    <a:ext cx="56" cy="532"/>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967" name="AutoShape 124"/>
                  <p:cNvSpPr>
                    <a:spLocks noChangeArrowheads="1"/>
                  </p:cNvSpPr>
                  <p:nvPr/>
                </p:nvSpPr>
                <p:spPr bwMode="auto">
                  <a:xfrm rot="5400000">
                    <a:off x="5096" y="425"/>
                    <a:ext cx="338" cy="374"/>
                  </a:xfrm>
                  <a:prstGeom prst="triangle">
                    <a:avLst>
                      <a:gd name="adj" fmla="val 50000"/>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8963" name="Group 125"/>
                <p:cNvGrpSpPr>
                  <a:grpSpLocks/>
                </p:cNvGrpSpPr>
                <p:nvPr/>
              </p:nvGrpSpPr>
              <p:grpSpPr bwMode="auto">
                <a:xfrm>
                  <a:off x="4752" y="615"/>
                  <a:ext cx="1026" cy="0"/>
                  <a:chOff x="4752" y="615"/>
                  <a:chExt cx="1026" cy="0"/>
                </a:xfrm>
              </p:grpSpPr>
              <p:sp>
                <p:nvSpPr>
                  <p:cNvPr id="38964" name="Line 126"/>
                  <p:cNvSpPr>
                    <a:spLocks noChangeShapeType="1"/>
                  </p:cNvSpPr>
                  <p:nvPr/>
                </p:nvSpPr>
                <p:spPr bwMode="auto">
                  <a:xfrm>
                    <a:off x="4752" y="615"/>
                    <a:ext cx="32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65" name="Line 127"/>
                  <p:cNvSpPr>
                    <a:spLocks noChangeShapeType="1"/>
                  </p:cNvSpPr>
                  <p:nvPr/>
                </p:nvSpPr>
                <p:spPr bwMode="auto">
                  <a:xfrm>
                    <a:off x="5452" y="615"/>
                    <a:ext cx="32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grpSp>
      <p:sp>
        <p:nvSpPr>
          <p:cNvPr id="38956" name="Rectangle 128"/>
          <p:cNvSpPr>
            <a:spLocks noChangeArrowheads="1"/>
          </p:cNvSpPr>
          <p:nvPr/>
        </p:nvSpPr>
        <p:spPr bwMode="auto">
          <a:xfrm>
            <a:off x="179388" y="228823"/>
            <a:ext cx="8926512"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4000" dirty="0">
                <a:solidFill>
                  <a:schemeClr val="tx2"/>
                </a:solidFill>
              </a:rPr>
              <a:t>Principle of semiconductor detector</a:t>
            </a:r>
            <a:endParaRPr lang="ja-JP" altLang="en-US" sz="4000" dirty="0">
              <a:solidFill>
                <a:schemeClr val="tx2"/>
              </a:solidFill>
            </a:endParaRPr>
          </a:p>
        </p:txBody>
      </p:sp>
      <p:sp>
        <p:nvSpPr>
          <p:cNvPr id="2" name="テキスト ボックス 1"/>
          <p:cNvSpPr txBox="1"/>
          <p:nvPr/>
        </p:nvSpPr>
        <p:spPr>
          <a:xfrm>
            <a:off x="2498781" y="4594227"/>
            <a:ext cx="4826962" cy="156966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342900" indent="-342900">
              <a:buFont typeface="Arial" panose="020B0604020202020204" pitchFamily="34" charset="0"/>
              <a:buChar char="•"/>
            </a:pPr>
            <a:r>
              <a:rPr kumimoji="1" lang="en-US" altLang="ja-JP" sz="2400" dirty="0" smtClean="0">
                <a:solidFill>
                  <a:srgbClr val="0070C0"/>
                </a:solidFill>
              </a:rPr>
              <a:t>No recombination</a:t>
            </a:r>
          </a:p>
          <a:p>
            <a:pPr marL="342900" indent="-342900">
              <a:buFont typeface="Arial" panose="020B0604020202020204" pitchFamily="34" charset="0"/>
              <a:buChar char="•"/>
            </a:pPr>
            <a:r>
              <a:rPr kumimoji="1" lang="en-US" altLang="ja-JP" sz="2400" dirty="0" smtClean="0">
                <a:solidFill>
                  <a:srgbClr val="0070C0"/>
                </a:solidFill>
              </a:rPr>
              <a:t>Large signal (~10,000 electron)</a:t>
            </a:r>
          </a:p>
          <a:p>
            <a:r>
              <a:rPr kumimoji="1" lang="en-US" altLang="ja-JP" sz="2400" dirty="0">
                <a:solidFill>
                  <a:srgbClr val="0070C0"/>
                </a:solidFill>
              </a:rPr>
              <a:t>t</a:t>
            </a:r>
            <a:r>
              <a:rPr kumimoji="1" lang="en-US" altLang="ja-JP" sz="2400" dirty="0" smtClean="0">
                <a:solidFill>
                  <a:srgbClr val="0070C0"/>
                </a:solidFill>
              </a:rPr>
              <a:t>hanks to small gap energy</a:t>
            </a:r>
            <a:endParaRPr kumimoji="1" lang="en-US" altLang="ja-JP" sz="2400" dirty="0" smtClean="0">
              <a:solidFill>
                <a:srgbClr val="0070C0"/>
              </a:solidFill>
            </a:endParaRPr>
          </a:p>
          <a:p>
            <a:pPr marL="342900" indent="-342900">
              <a:buFont typeface="Arial" panose="020B0604020202020204" pitchFamily="34" charset="0"/>
              <a:buChar char="•"/>
            </a:pPr>
            <a:r>
              <a:rPr kumimoji="1" lang="en-US" altLang="ja-JP" sz="2400" dirty="0" smtClean="0">
                <a:solidFill>
                  <a:srgbClr val="0070C0"/>
                </a:solidFill>
              </a:rPr>
              <a:t>Higher </a:t>
            </a:r>
            <a:r>
              <a:rPr kumimoji="1" lang="en-US" altLang="ja-JP" sz="2400" dirty="0" smtClean="0">
                <a:solidFill>
                  <a:srgbClr val="0070C0"/>
                </a:solidFill>
              </a:rPr>
              <a:t>mobility</a:t>
            </a:r>
          </a:p>
        </p:txBody>
      </p:sp>
    </p:spTree>
    <p:extLst>
      <p:ext uri="{BB962C8B-B14F-4D97-AF65-F5344CB8AC3E}">
        <p14:creationId xmlns:p14="http://schemas.microsoft.com/office/powerpoint/2010/main" val="2762955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148"/>
                                        </p:tgtEl>
                                        <p:attrNameLst>
                                          <p:attrName>style.visibility</p:attrName>
                                        </p:attrNameLst>
                                      </p:cBhvr>
                                      <p:to>
                                        <p:strVal val="visible"/>
                                      </p:to>
                                    </p:set>
                                  </p:childTnLst>
                                </p:cTn>
                              </p:par>
                              <p:par>
                                <p:cTn id="7" presetID="63" presetClass="path" presetSubtype="0" accel="50000" decel="50000" fill="hold" grpId="0" nodeType="withEffect">
                                  <p:stCondLst>
                                    <p:cond delay="0"/>
                                  </p:stCondLst>
                                  <p:childTnLst>
                                    <p:animMotion origin="layout" path="M -1.94444E-6 1.6763E-6 L 0.14792 1.6763E-6 " pathEditMode="relative" rAng="0" ptsTypes="AA">
                                      <p:cBhvr>
                                        <p:cTn id="8" dur="2000" fill="hold"/>
                                        <p:tgtEl>
                                          <p:spTgt spid="89132"/>
                                        </p:tgtEl>
                                        <p:attrNameLst>
                                          <p:attrName>ppt_x</p:attrName>
                                          <p:attrName>ppt_y</p:attrName>
                                        </p:attrNameLst>
                                      </p:cBhvr>
                                      <p:rCtr x="7396" y="0"/>
                                    </p:animMotion>
                                  </p:childTnLst>
                                </p:cTn>
                              </p:par>
                              <p:par>
                                <p:cTn id="9" presetID="63" presetClass="path" presetSubtype="0" accel="50000" decel="50000" fill="hold" grpId="0" nodeType="withEffect">
                                  <p:stCondLst>
                                    <p:cond delay="0"/>
                                  </p:stCondLst>
                                  <p:childTnLst>
                                    <p:animMotion origin="layout" path="M 3.05556E-6 -3.06358E-6 L 0.16354 -3.06358E-6 " pathEditMode="relative" rAng="0" ptsTypes="AA">
                                      <p:cBhvr>
                                        <p:cTn id="10" dur="2000" fill="hold"/>
                                        <p:tgtEl>
                                          <p:spTgt spid="89130"/>
                                        </p:tgtEl>
                                        <p:attrNameLst>
                                          <p:attrName>ppt_x</p:attrName>
                                          <p:attrName>ppt_y</p:attrName>
                                        </p:attrNameLst>
                                      </p:cBhvr>
                                      <p:rCtr x="8177" y="0"/>
                                    </p:animMotion>
                                  </p:childTnLst>
                                </p:cTn>
                              </p:par>
                              <p:par>
                                <p:cTn id="11" presetID="63" presetClass="path" presetSubtype="0" accel="50000" decel="50000" fill="hold" grpId="0" nodeType="withEffect">
                                  <p:stCondLst>
                                    <p:cond delay="0"/>
                                  </p:stCondLst>
                                  <p:childTnLst>
                                    <p:animMotion origin="layout" path="M -0.02674 0.03145 L 0.03941 0.03145 " pathEditMode="relative" rAng="0" ptsTypes="AA">
                                      <p:cBhvr>
                                        <p:cTn id="12" dur="2000" fill="hold"/>
                                        <p:tgtEl>
                                          <p:spTgt spid="89131"/>
                                        </p:tgtEl>
                                        <p:attrNameLst>
                                          <p:attrName>ppt_x</p:attrName>
                                          <p:attrName>ppt_y</p:attrName>
                                        </p:attrNameLst>
                                      </p:cBhvr>
                                      <p:rCtr x="3299" y="0"/>
                                    </p:animMotion>
                                  </p:childTnLst>
                                </p:cTn>
                              </p:par>
                              <p:par>
                                <p:cTn id="13" presetID="63" presetClass="path" presetSubtype="0" accel="50000" decel="50000" fill="hold" grpId="0" nodeType="withEffect">
                                  <p:stCondLst>
                                    <p:cond delay="0"/>
                                  </p:stCondLst>
                                  <p:childTnLst>
                                    <p:animMotion origin="layout" path="M 1.38889E-6 -3.87283E-6 L 0.21875 -3.87283E-6 " pathEditMode="relative" rAng="0" ptsTypes="AA">
                                      <p:cBhvr>
                                        <p:cTn id="14" dur="2000" fill="hold"/>
                                        <p:tgtEl>
                                          <p:spTgt spid="89133"/>
                                        </p:tgtEl>
                                        <p:attrNameLst>
                                          <p:attrName>ppt_x</p:attrName>
                                          <p:attrName>ppt_y</p:attrName>
                                        </p:attrNameLst>
                                      </p:cBhvr>
                                      <p:rCtr x="10938" y="0"/>
                                    </p:animMotion>
                                  </p:childTnLst>
                                </p:cTn>
                              </p:par>
                              <p:par>
                                <p:cTn id="15" presetID="63" presetClass="path" presetSubtype="0" accel="50000" decel="50000" fill="hold" grpId="0" nodeType="withEffect">
                                  <p:stCondLst>
                                    <p:cond delay="0"/>
                                  </p:stCondLst>
                                  <p:childTnLst>
                                    <p:animMotion origin="layout" path="M 1.11022E-16 -3.52601E-6 L 0.0533 -3.52601E-6 " pathEditMode="relative" rAng="0" ptsTypes="AA">
                                      <p:cBhvr>
                                        <p:cTn id="16" dur="2000" fill="hold"/>
                                        <p:tgtEl>
                                          <p:spTgt spid="89137"/>
                                        </p:tgtEl>
                                        <p:attrNameLst>
                                          <p:attrName>ppt_x</p:attrName>
                                          <p:attrName>ppt_y</p:attrName>
                                        </p:attrNameLst>
                                      </p:cBhvr>
                                      <p:rCtr x="2656" y="0"/>
                                    </p:animMotion>
                                  </p:childTnLst>
                                </p:cTn>
                              </p:par>
                              <p:par>
                                <p:cTn id="17" presetID="63" presetClass="path" presetSubtype="0" accel="50000" decel="50000" fill="hold" grpId="0" nodeType="withEffect">
                                  <p:stCondLst>
                                    <p:cond delay="0"/>
                                  </p:stCondLst>
                                  <p:childTnLst>
                                    <p:animMotion origin="layout" path="M -1.38889E-6 9.24855E-7 L 0.0691 9.24855E-7 " pathEditMode="relative" rAng="0" ptsTypes="AA">
                                      <p:cBhvr>
                                        <p:cTn id="18" dur="2000" fill="hold"/>
                                        <p:tgtEl>
                                          <p:spTgt spid="89135"/>
                                        </p:tgtEl>
                                        <p:attrNameLst>
                                          <p:attrName>ppt_x</p:attrName>
                                          <p:attrName>ppt_y</p:attrName>
                                        </p:attrNameLst>
                                      </p:cBhvr>
                                      <p:rCtr x="3455" y="0"/>
                                    </p:animMotion>
                                  </p:childTnLst>
                                </p:cTn>
                              </p:par>
                              <p:par>
                                <p:cTn id="19" presetID="63" presetClass="path" presetSubtype="0" accel="50000" decel="50000" fill="hold" grpId="0" nodeType="withEffect">
                                  <p:stCondLst>
                                    <p:cond delay="0"/>
                                  </p:stCondLst>
                                  <p:childTnLst>
                                    <p:animMotion origin="layout" path="M 4.72222E-6 7.51445E-7 L 0.07708 7.51445E-7 " pathEditMode="relative" rAng="0" ptsTypes="AA">
                                      <p:cBhvr>
                                        <p:cTn id="20" dur="2000" fill="hold"/>
                                        <p:tgtEl>
                                          <p:spTgt spid="89134"/>
                                        </p:tgtEl>
                                        <p:attrNameLst>
                                          <p:attrName>ppt_x</p:attrName>
                                          <p:attrName>ppt_y</p:attrName>
                                        </p:attrNameLst>
                                      </p:cBhvr>
                                      <p:rCtr x="3854" y="0"/>
                                    </p:animMotion>
                                  </p:childTnLst>
                                </p:cTn>
                              </p:par>
                              <p:par>
                                <p:cTn id="21" presetID="35" presetClass="path" presetSubtype="0" accel="50000" decel="50000" fill="hold" grpId="0" nodeType="withEffect">
                                  <p:stCondLst>
                                    <p:cond delay="0"/>
                                  </p:stCondLst>
                                  <p:childTnLst>
                                    <p:animMotion origin="layout" path="M -2.22222E-6 1.56069E-6 L -0.20191 1.56069E-6 " pathEditMode="relative" rAng="0" ptsTypes="AA">
                                      <p:cBhvr>
                                        <p:cTn id="22" dur="2000" fill="hold"/>
                                        <p:tgtEl>
                                          <p:spTgt spid="89139"/>
                                        </p:tgtEl>
                                        <p:attrNameLst>
                                          <p:attrName>ppt_x</p:attrName>
                                          <p:attrName>ppt_y</p:attrName>
                                        </p:attrNameLst>
                                      </p:cBhvr>
                                      <p:rCtr x="-10104" y="0"/>
                                    </p:animMotion>
                                  </p:childTnLst>
                                </p:cTn>
                              </p:par>
                              <p:par>
                                <p:cTn id="23" presetID="35" presetClass="path" presetSubtype="0" accel="50000" decel="50000" fill="hold" grpId="0" nodeType="withEffect">
                                  <p:stCondLst>
                                    <p:cond delay="0"/>
                                  </p:stCondLst>
                                  <p:childTnLst>
                                    <p:animMotion origin="layout" path="M -5.55556E-7 7.51445E-7 L -0.20712 7.51445E-7 " pathEditMode="relative" rAng="0" ptsTypes="AA">
                                      <p:cBhvr>
                                        <p:cTn id="24" dur="2000" fill="hold"/>
                                        <p:tgtEl>
                                          <p:spTgt spid="89141"/>
                                        </p:tgtEl>
                                        <p:attrNameLst>
                                          <p:attrName>ppt_x</p:attrName>
                                          <p:attrName>ppt_y</p:attrName>
                                        </p:attrNameLst>
                                      </p:cBhvr>
                                      <p:rCtr x="-10365" y="0"/>
                                    </p:animMotion>
                                  </p:childTnLst>
                                </p:cTn>
                              </p:par>
                              <p:par>
                                <p:cTn id="25" presetID="35" presetClass="path" presetSubtype="0" accel="50000" decel="50000" fill="hold" grpId="0" nodeType="withEffect">
                                  <p:stCondLst>
                                    <p:cond delay="0"/>
                                  </p:stCondLst>
                                  <p:childTnLst>
                                    <p:animMotion origin="layout" path="M -2.77778E-7 -4.16185E-6 L -0.11528 -4.16185E-6 " pathEditMode="relative" rAng="0" ptsTypes="AA">
                                      <p:cBhvr>
                                        <p:cTn id="26" dur="2000" fill="hold"/>
                                        <p:tgtEl>
                                          <p:spTgt spid="89143"/>
                                        </p:tgtEl>
                                        <p:attrNameLst>
                                          <p:attrName>ppt_x</p:attrName>
                                          <p:attrName>ppt_y</p:attrName>
                                        </p:attrNameLst>
                                      </p:cBhvr>
                                      <p:rCtr x="-5764" y="0"/>
                                    </p:animMotion>
                                  </p:childTnLst>
                                </p:cTn>
                              </p:par>
                              <p:par>
                                <p:cTn id="27" presetID="35" presetClass="path" presetSubtype="0" accel="50000" decel="50000" fill="hold" grpId="0" nodeType="withEffect">
                                  <p:stCondLst>
                                    <p:cond delay="0"/>
                                  </p:stCondLst>
                                  <p:childTnLst>
                                    <p:animMotion origin="layout" path="M -1.94444E-6 -4.79769E-6 L -0.06007 -4.79769E-6 " pathEditMode="relative" rAng="0" ptsTypes="AA">
                                      <p:cBhvr>
                                        <p:cTn id="28" dur="2000" fill="hold"/>
                                        <p:tgtEl>
                                          <p:spTgt spid="89144"/>
                                        </p:tgtEl>
                                        <p:attrNameLst>
                                          <p:attrName>ppt_x</p:attrName>
                                          <p:attrName>ppt_y</p:attrName>
                                        </p:attrNameLst>
                                      </p:cBhvr>
                                      <p:rCtr x="-3003" y="0"/>
                                    </p:animMotion>
                                  </p:childTnLst>
                                </p:cTn>
                              </p:par>
                              <p:par>
                                <p:cTn id="29" presetID="35" presetClass="path" presetSubtype="0" accel="50000" decel="50000" fill="hold" grpId="0" nodeType="withEffect">
                                  <p:stCondLst>
                                    <p:cond delay="0"/>
                                  </p:stCondLst>
                                  <p:childTnLst>
                                    <p:animMotion origin="layout" path="M 5.55556E-7 9.24855E-7 L -0.07431 9.24855E-7 " pathEditMode="relative" rAng="0" ptsTypes="AA">
                                      <p:cBhvr>
                                        <p:cTn id="30" dur="2000" fill="hold"/>
                                        <p:tgtEl>
                                          <p:spTgt spid="89146"/>
                                        </p:tgtEl>
                                        <p:attrNameLst>
                                          <p:attrName>ppt_x</p:attrName>
                                          <p:attrName>ppt_y</p:attrName>
                                        </p:attrNameLst>
                                      </p:cBhvr>
                                      <p:rCtr x="-3715" y="0"/>
                                    </p:animMotion>
                                  </p:childTnLst>
                                </p:cTn>
                              </p:par>
                              <p:par>
                                <p:cTn id="31" presetID="35" presetClass="path" presetSubtype="0" accel="50000" decel="50000" fill="hold" grpId="0" nodeType="withEffect">
                                  <p:stCondLst>
                                    <p:cond delay="0"/>
                                  </p:stCondLst>
                                  <p:childTnLst>
                                    <p:animMotion origin="layout" path="M -0.00052 0.02544 L -0.06702 0.02544 " pathEditMode="relative" rAng="0" ptsTypes="AA">
                                      <p:cBhvr>
                                        <p:cTn id="32" dur="2000" fill="hold"/>
                                        <p:tgtEl>
                                          <p:spTgt spid="89147"/>
                                        </p:tgtEl>
                                        <p:attrNameLst>
                                          <p:attrName>ppt_x</p:attrName>
                                          <p:attrName>ppt_y</p:attrName>
                                        </p:attrNameLst>
                                      </p:cBhvr>
                                      <p:rCtr x="-3333" y="0"/>
                                    </p:animMotion>
                                  </p:childTnLst>
                                </p:cTn>
                              </p:par>
                              <p:par>
                                <p:cTn id="33" presetID="35" presetClass="path" presetSubtype="0" accel="50000" decel="50000" fill="hold" grpId="0" nodeType="withEffect">
                                  <p:stCondLst>
                                    <p:cond delay="0"/>
                                  </p:stCondLst>
                                  <p:childTnLst>
                                    <p:animMotion origin="layout" path="M 8.33333E-7 1.56069E-6 L -0.11372 1.56069E-6 " pathEditMode="relative" rAng="0" ptsTypes="AA">
                                      <p:cBhvr>
                                        <p:cTn id="34" dur="2000" fill="hold"/>
                                        <p:tgtEl>
                                          <p:spTgt spid="89142"/>
                                        </p:tgtEl>
                                        <p:attrNameLst>
                                          <p:attrName>ppt_x</p:attrName>
                                          <p:attrName>ppt_y</p:attrName>
                                        </p:attrNameLst>
                                      </p:cBhvr>
                                      <p:rCtr x="-5694" y="0"/>
                                    </p:animMotion>
                                  </p:childTnLst>
                                </p:cTn>
                              </p:par>
                              <p:par>
                                <p:cTn id="35" presetID="35" presetClass="path" presetSubtype="0" accel="50000" decel="50000" fill="hold" grpId="0" nodeType="withEffect">
                                  <p:stCondLst>
                                    <p:cond delay="0"/>
                                  </p:stCondLst>
                                  <p:childTnLst>
                                    <p:animMotion origin="layout" path="M -1.38889E-6 1.84971E-6 L -0.16094 1.84971E-6 " pathEditMode="relative" rAng="0" ptsTypes="AA">
                                      <p:cBhvr>
                                        <p:cTn id="36" dur="2000" fill="hold"/>
                                        <p:tgtEl>
                                          <p:spTgt spid="89140"/>
                                        </p:tgtEl>
                                        <p:attrNameLst>
                                          <p:attrName>ppt_x</p:attrName>
                                          <p:attrName>ppt_y</p:attrName>
                                        </p:attrNameLst>
                                      </p:cBhvr>
                                      <p:rCtr x="-8056" y="0"/>
                                    </p:animMotion>
                                  </p:childTnLst>
                                </p:cTn>
                              </p:par>
                            </p:childTnLst>
                          </p:cTn>
                        </p:par>
                        <p:par>
                          <p:cTn id="37" fill="hold" nodeType="afterGroup">
                            <p:stCondLst>
                              <p:cond delay="2000"/>
                            </p:stCondLst>
                            <p:childTnLst>
                              <p:par>
                                <p:cTn id="38" presetID="9" presetClass="exit" presetSubtype="0" fill="hold" grpId="1" nodeType="afterEffect">
                                  <p:stCondLst>
                                    <p:cond delay="0"/>
                                  </p:stCondLst>
                                  <p:childTnLst>
                                    <p:animEffect transition="out" filter="dissolve">
                                      <p:cBhvr>
                                        <p:cTn id="39" dur="500"/>
                                        <p:tgtEl>
                                          <p:spTgt spid="89133"/>
                                        </p:tgtEl>
                                      </p:cBhvr>
                                    </p:animEffect>
                                    <p:set>
                                      <p:cBhvr>
                                        <p:cTn id="40" dur="1" fill="hold">
                                          <p:stCondLst>
                                            <p:cond delay="499"/>
                                          </p:stCondLst>
                                        </p:cTn>
                                        <p:tgtEl>
                                          <p:spTgt spid="89133"/>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89136"/>
                                        </p:tgtEl>
                                      </p:cBhvr>
                                    </p:animEffect>
                                    <p:set>
                                      <p:cBhvr>
                                        <p:cTn id="43" dur="1" fill="hold">
                                          <p:stCondLst>
                                            <p:cond delay="499"/>
                                          </p:stCondLst>
                                        </p:cTn>
                                        <p:tgtEl>
                                          <p:spTgt spid="89136"/>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89137"/>
                                        </p:tgtEl>
                                      </p:cBhvr>
                                    </p:animEffect>
                                    <p:set>
                                      <p:cBhvr>
                                        <p:cTn id="46" dur="1" fill="hold">
                                          <p:stCondLst>
                                            <p:cond delay="499"/>
                                          </p:stCondLst>
                                        </p:cTn>
                                        <p:tgtEl>
                                          <p:spTgt spid="89137"/>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89132"/>
                                        </p:tgtEl>
                                      </p:cBhvr>
                                    </p:animEffect>
                                    <p:set>
                                      <p:cBhvr>
                                        <p:cTn id="49" dur="1" fill="hold">
                                          <p:stCondLst>
                                            <p:cond delay="499"/>
                                          </p:stCondLst>
                                        </p:cTn>
                                        <p:tgtEl>
                                          <p:spTgt spid="89132"/>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89131"/>
                                        </p:tgtEl>
                                      </p:cBhvr>
                                    </p:animEffect>
                                    <p:set>
                                      <p:cBhvr>
                                        <p:cTn id="52" dur="1" fill="hold">
                                          <p:stCondLst>
                                            <p:cond delay="499"/>
                                          </p:stCondLst>
                                        </p:cTn>
                                        <p:tgtEl>
                                          <p:spTgt spid="89131"/>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89130"/>
                                        </p:tgtEl>
                                      </p:cBhvr>
                                    </p:animEffect>
                                    <p:set>
                                      <p:cBhvr>
                                        <p:cTn id="55" dur="1" fill="hold">
                                          <p:stCondLst>
                                            <p:cond delay="499"/>
                                          </p:stCondLst>
                                        </p:cTn>
                                        <p:tgtEl>
                                          <p:spTgt spid="89130"/>
                                        </p:tgtEl>
                                        <p:attrNameLst>
                                          <p:attrName>style.visibility</p:attrName>
                                        </p:attrNameLst>
                                      </p:cBhvr>
                                      <p:to>
                                        <p:strVal val="hidden"/>
                                      </p:to>
                                    </p:set>
                                  </p:childTnLst>
                                </p:cTn>
                              </p:par>
                              <p:par>
                                <p:cTn id="56" presetID="9" presetClass="exit" presetSubtype="0" fill="hold" grpId="0" nodeType="withEffect">
                                  <p:stCondLst>
                                    <p:cond delay="0"/>
                                  </p:stCondLst>
                                  <p:childTnLst>
                                    <p:animEffect transition="out" filter="dissolve">
                                      <p:cBhvr>
                                        <p:cTn id="57" dur="500"/>
                                        <p:tgtEl>
                                          <p:spTgt spid="89138"/>
                                        </p:tgtEl>
                                      </p:cBhvr>
                                    </p:animEffect>
                                    <p:set>
                                      <p:cBhvr>
                                        <p:cTn id="58" dur="1" fill="hold">
                                          <p:stCondLst>
                                            <p:cond delay="499"/>
                                          </p:stCondLst>
                                        </p:cTn>
                                        <p:tgtEl>
                                          <p:spTgt spid="89138"/>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89135"/>
                                        </p:tgtEl>
                                      </p:cBhvr>
                                    </p:animEffect>
                                    <p:set>
                                      <p:cBhvr>
                                        <p:cTn id="61" dur="1" fill="hold">
                                          <p:stCondLst>
                                            <p:cond delay="499"/>
                                          </p:stCondLst>
                                        </p:cTn>
                                        <p:tgtEl>
                                          <p:spTgt spid="89135"/>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89134"/>
                                        </p:tgtEl>
                                      </p:cBhvr>
                                    </p:animEffect>
                                    <p:set>
                                      <p:cBhvr>
                                        <p:cTn id="64" dur="1" fill="hold">
                                          <p:stCondLst>
                                            <p:cond delay="499"/>
                                          </p:stCondLst>
                                        </p:cTn>
                                        <p:tgtEl>
                                          <p:spTgt spid="89134"/>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89141"/>
                                        </p:tgtEl>
                                      </p:cBhvr>
                                    </p:animEffect>
                                    <p:set>
                                      <p:cBhvr>
                                        <p:cTn id="67" dur="1" fill="hold">
                                          <p:stCondLst>
                                            <p:cond delay="499"/>
                                          </p:stCondLst>
                                        </p:cTn>
                                        <p:tgtEl>
                                          <p:spTgt spid="89141"/>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89143"/>
                                        </p:tgtEl>
                                      </p:cBhvr>
                                    </p:animEffect>
                                    <p:set>
                                      <p:cBhvr>
                                        <p:cTn id="70" dur="1" fill="hold">
                                          <p:stCondLst>
                                            <p:cond delay="499"/>
                                          </p:stCondLst>
                                        </p:cTn>
                                        <p:tgtEl>
                                          <p:spTgt spid="89143"/>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89147"/>
                                        </p:tgtEl>
                                      </p:cBhvr>
                                    </p:animEffect>
                                    <p:set>
                                      <p:cBhvr>
                                        <p:cTn id="73" dur="1" fill="hold">
                                          <p:stCondLst>
                                            <p:cond delay="499"/>
                                          </p:stCondLst>
                                        </p:cTn>
                                        <p:tgtEl>
                                          <p:spTgt spid="89147"/>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89142"/>
                                        </p:tgtEl>
                                      </p:cBhvr>
                                    </p:animEffect>
                                    <p:set>
                                      <p:cBhvr>
                                        <p:cTn id="76" dur="1" fill="hold">
                                          <p:stCondLst>
                                            <p:cond delay="499"/>
                                          </p:stCondLst>
                                        </p:cTn>
                                        <p:tgtEl>
                                          <p:spTgt spid="89142"/>
                                        </p:tgtEl>
                                        <p:attrNameLst>
                                          <p:attrName>style.visibility</p:attrName>
                                        </p:attrNameLst>
                                      </p:cBhvr>
                                      <p:to>
                                        <p:strVal val="hidden"/>
                                      </p:to>
                                    </p:set>
                                  </p:childTnLst>
                                </p:cTn>
                              </p:par>
                              <p:par>
                                <p:cTn id="77" presetID="9" presetClass="exit" presetSubtype="0" fill="hold" grpId="2" nodeType="withEffect">
                                  <p:stCondLst>
                                    <p:cond delay="0"/>
                                  </p:stCondLst>
                                  <p:childTnLst>
                                    <p:animEffect transition="out" filter="dissolve">
                                      <p:cBhvr>
                                        <p:cTn id="78" dur="500"/>
                                        <p:tgtEl>
                                          <p:spTgt spid="89142"/>
                                        </p:tgtEl>
                                      </p:cBhvr>
                                    </p:animEffect>
                                    <p:set>
                                      <p:cBhvr>
                                        <p:cTn id="79" dur="1" fill="hold">
                                          <p:stCondLst>
                                            <p:cond delay="499"/>
                                          </p:stCondLst>
                                        </p:cTn>
                                        <p:tgtEl>
                                          <p:spTgt spid="89142"/>
                                        </p:tgtEl>
                                        <p:attrNameLst>
                                          <p:attrName>style.visibility</p:attrName>
                                        </p:attrNameLst>
                                      </p:cBhvr>
                                      <p:to>
                                        <p:strVal val="hidden"/>
                                      </p:to>
                                    </p:set>
                                  </p:childTnLst>
                                </p:cTn>
                              </p:par>
                              <p:par>
                                <p:cTn id="80" presetID="9" presetClass="exit" presetSubtype="0" fill="hold" grpId="0" nodeType="withEffect">
                                  <p:stCondLst>
                                    <p:cond delay="0"/>
                                  </p:stCondLst>
                                  <p:childTnLst>
                                    <p:animEffect transition="out" filter="dissolve">
                                      <p:cBhvr>
                                        <p:cTn id="81" dur="500"/>
                                        <p:tgtEl>
                                          <p:spTgt spid="89145"/>
                                        </p:tgtEl>
                                      </p:cBhvr>
                                    </p:animEffect>
                                    <p:set>
                                      <p:cBhvr>
                                        <p:cTn id="82" dur="1" fill="hold">
                                          <p:stCondLst>
                                            <p:cond delay="499"/>
                                          </p:stCondLst>
                                        </p:cTn>
                                        <p:tgtEl>
                                          <p:spTgt spid="89145"/>
                                        </p:tgtEl>
                                        <p:attrNameLst>
                                          <p:attrName>style.visibility</p:attrName>
                                        </p:attrNameLst>
                                      </p:cBhvr>
                                      <p:to>
                                        <p:strVal val="hidden"/>
                                      </p:to>
                                    </p:set>
                                  </p:childTnLst>
                                </p:cTn>
                              </p:par>
                              <p:par>
                                <p:cTn id="83" presetID="9" presetClass="exit" presetSubtype="0" fill="hold" grpId="1" nodeType="withEffect">
                                  <p:stCondLst>
                                    <p:cond delay="0"/>
                                  </p:stCondLst>
                                  <p:childTnLst>
                                    <p:animEffect transition="out" filter="dissolve">
                                      <p:cBhvr>
                                        <p:cTn id="84" dur="500"/>
                                        <p:tgtEl>
                                          <p:spTgt spid="89144"/>
                                        </p:tgtEl>
                                      </p:cBhvr>
                                    </p:animEffect>
                                    <p:set>
                                      <p:cBhvr>
                                        <p:cTn id="85" dur="1" fill="hold">
                                          <p:stCondLst>
                                            <p:cond delay="499"/>
                                          </p:stCondLst>
                                        </p:cTn>
                                        <p:tgtEl>
                                          <p:spTgt spid="89144"/>
                                        </p:tgtEl>
                                        <p:attrNameLst>
                                          <p:attrName>style.visibility</p:attrName>
                                        </p:attrNameLst>
                                      </p:cBhvr>
                                      <p:to>
                                        <p:strVal val="hidden"/>
                                      </p:to>
                                    </p:set>
                                  </p:childTnLst>
                                </p:cTn>
                              </p:par>
                              <p:par>
                                <p:cTn id="86" presetID="9" presetClass="exit" presetSubtype="0" fill="hold" grpId="1" nodeType="withEffect">
                                  <p:stCondLst>
                                    <p:cond delay="0"/>
                                  </p:stCondLst>
                                  <p:childTnLst>
                                    <p:animEffect transition="out" filter="dissolve">
                                      <p:cBhvr>
                                        <p:cTn id="87" dur="500"/>
                                        <p:tgtEl>
                                          <p:spTgt spid="89146"/>
                                        </p:tgtEl>
                                      </p:cBhvr>
                                    </p:animEffect>
                                    <p:set>
                                      <p:cBhvr>
                                        <p:cTn id="88" dur="1" fill="hold">
                                          <p:stCondLst>
                                            <p:cond delay="499"/>
                                          </p:stCondLst>
                                        </p:cTn>
                                        <p:tgtEl>
                                          <p:spTgt spid="89146"/>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89140"/>
                                        </p:tgtEl>
                                      </p:cBhvr>
                                    </p:animEffect>
                                    <p:set>
                                      <p:cBhvr>
                                        <p:cTn id="91" dur="1" fill="hold">
                                          <p:stCondLst>
                                            <p:cond delay="499"/>
                                          </p:stCondLst>
                                        </p:cTn>
                                        <p:tgtEl>
                                          <p:spTgt spid="89140"/>
                                        </p:tgtEl>
                                        <p:attrNameLst>
                                          <p:attrName>style.visibility</p:attrName>
                                        </p:attrNameLst>
                                      </p:cBhvr>
                                      <p:to>
                                        <p:strVal val="hidden"/>
                                      </p:to>
                                    </p:set>
                                  </p:childTnLst>
                                </p:cTn>
                              </p:par>
                              <p:par>
                                <p:cTn id="92" presetID="9" presetClass="exit" presetSubtype="0" fill="hold" grpId="1" nodeType="withEffect">
                                  <p:stCondLst>
                                    <p:cond delay="0"/>
                                  </p:stCondLst>
                                  <p:childTnLst>
                                    <p:animEffect transition="out" filter="dissolve">
                                      <p:cBhvr>
                                        <p:cTn id="93" dur="500"/>
                                        <p:tgtEl>
                                          <p:spTgt spid="89139"/>
                                        </p:tgtEl>
                                      </p:cBhvr>
                                    </p:animEffect>
                                    <p:set>
                                      <p:cBhvr>
                                        <p:cTn id="94" dur="1" fill="hold">
                                          <p:stCondLst>
                                            <p:cond delay="499"/>
                                          </p:stCondLst>
                                        </p:cTn>
                                        <p:tgtEl>
                                          <p:spTgt spid="89139"/>
                                        </p:tgtEl>
                                        <p:attrNameLst>
                                          <p:attrName>style.visibility</p:attrName>
                                        </p:attrNameLst>
                                      </p:cBhvr>
                                      <p:to>
                                        <p:strVal val="hidden"/>
                                      </p:to>
                                    </p:set>
                                  </p:childTnLst>
                                </p:cTn>
                              </p:par>
                            </p:childTnLst>
                          </p:cTn>
                        </p:par>
                        <p:par>
                          <p:cTn id="95" fill="hold" nodeType="afterGroup">
                            <p:stCondLst>
                              <p:cond delay="2500"/>
                            </p:stCondLst>
                            <p:childTnLst>
                              <p:par>
                                <p:cTn id="96" presetID="1" presetClass="entr" presetSubtype="0" fill="hold" grpId="0" nodeType="afterEffect">
                                  <p:stCondLst>
                                    <p:cond delay="0"/>
                                  </p:stCondLst>
                                  <p:childTnLst>
                                    <p:set>
                                      <p:cBhvr>
                                        <p:cTn id="97" dur="1" fill="hold">
                                          <p:stCondLst>
                                            <p:cond delay="0"/>
                                          </p:stCondLst>
                                        </p:cTn>
                                        <p:tgtEl>
                                          <p:spTgt spid="89162"/>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1" presetClass="entr" presetSubtype="0" fill="hold" grpId="0" nodeType="clickEffect">
                                  <p:stCondLst>
                                    <p:cond delay="0"/>
                                  </p:stCondLst>
                                  <p:childTnLst>
                                    <p:set>
                                      <p:cBhvr>
                                        <p:cTn id="101" dur="1000">
                                          <p:stCondLst>
                                            <p:cond delay="0"/>
                                          </p:stCondLst>
                                        </p:cTn>
                                        <p:tgtEl>
                                          <p:spTgt spid="89161"/>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89173"/>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89174"/>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916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8917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89172"/>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89171"/>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89163"/>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8916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89165"/>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89166"/>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89167"/>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89168"/>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89176"/>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89175"/>
                                        </p:tgtEl>
                                        <p:attrNameLst>
                                          <p:attrName>style.visibility</p:attrName>
                                        </p:attrNameLst>
                                      </p:cBhvr>
                                      <p:to>
                                        <p:strVal val="visible"/>
                                      </p:to>
                                    </p:set>
                                  </p:childTnLst>
                                </p:cTn>
                              </p:par>
                            </p:childTnLst>
                          </p:cTn>
                        </p:par>
                      </p:childTnLst>
                    </p:cTn>
                  </p:par>
                  <p:par>
                    <p:cTn id="130" fill="hold">
                      <p:stCondLst>
                        <p:cond delay="indefinite"/>
                      </p:stCondLst>
                      <p:childTnLst>
                        <p:par>
                          <p:cTn id="131" fill="hold" nodeType="afterGroup">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2"/>
                                        </p:tgtEl>
                                        <p:attrNameLst>
                                          <p:attrName>style.visibility</p:attrName>
                                        </p:attrNameLst>
                                      </p:cBhvr>
                                      <p:to>
                                        <p:strVal val="visible"/>
                                      </p:to>
                                    </p:set>
                                  </p:childTnLst>
                                </p:cTn>
                              </p:par>
                            </p:childTnLst>
                          </p:cTn>
                        </p:par>
                        <p:par>
                          <p:cTn id="134" fill="hold">
                            <p:stCondLst>
                              <p:cond delay="0"/>
                            </p:stCondLst>
                            <p:childTnLst>
                              <p:par>
                                <p:cTn id="135" presetID="63" presetClass="path" presetSubtype="0" accel="50000" decel="50000" fill="hold" grpId="1" nodeType="afterEffect">
                                  <p:stCondLst>
                                    <p:cond delay="0"/>
                                  </p:stCondLst>
                                  <p:childTnLst>
                                    <p:animMotion origin="layout" path="M 3.88889E-6 -2.42775E-6 L 0.45781 -2.42775E-6 " pathEditMode="relative" rAng="0" ptsTypes="AA">
                                      <p:cBhvr>
                                        <p:cTn id="136" dur="2000" fill="hold"/>
                                        <p:tgtEl>
                                          <p:spTgt spid="89167"/>
                                        </p:tgtEl>
                                        <p:attrNameLst>
                                          <p:attrName>ppt_x</p:attrName>
                                          <p:attrName>ppt_y</p:attrName>
                                        </p:attrNameLst>
                                      </p:cBhvr>
                                      <p:rCtr x="22882" y="0"/>
                                    </p:animMotion>
                                  </p:childTnLst>
                                </p:cTn>
                              </p:par>
                              <p:par>
                                <p:cTn id="137" presetID="63" presetClass="path" presetSubtype="0" accel="50000" decel="50000" fill="hold" grpId="1" nodeType="withEffect">
                                  <p:stCondLst>
                                    <p:cond delay="0"/>
                                  </p:stCondLst>
                                  <p:childTnLst>
                                    <p:animMotion origin="layout" path="M 4.16667E-6 4.04624E-7 L 0.39965 4.04624E-7 " pathEditMode="relative" rAng="0" ptsTypes="AA">
                                      <p:cBhvr>
                                        <p:cTn id="138" dur="2000" fill="hold"/>
                                        <p:tgtEl>
                                          <p:spTgt spid="89165"/>
                                        </p:tgtEl>
                                        <p:attrNameLst>
                                          <p:attrName>ppt_x</p:attrName>
                                          <p:attrName>ppt_y</p:attrName>
                                        </p:attrNameLst>
                                      </p:cBhvr>
                                      <p:rCtr x="19983" y="0"/>
                                    </p:animMotion>
                                  </p:childTnLst>
                                </p:cTn>
                              </p:par>
                              <p:par>
                                <p:cTn id="139" presetID="63" presetClass="path" presetSubtype="0" accel="50000" decel="50000" fill="hold" grpId="1" nodeType="withEffect">
                                  <p:stCondLst>
                                    <p:cond delay="0"/>
                                  </p:stCondLst>
                                  <p:childTnLst>
                                    <p:animMotion origin="layout" path="M 5.E-6 -3.06358E-6 L 0.29393 -3.06358E-6 " pathEditMode="relative" rAng="0" ptsTypes="AA">
                                      <p:cBhvr>
                                        <p:cTn id="140" dur="2000" fill="hold"/>
                                        <p:tgtEl>
                                          <p:spTgt spid="89163"/>
                                        </p:tgtEl>
                                        <p:attrNameLst>
                                          <p:attrName>ppt_x</p:attrName>
                                          <p:attrName>ppt_y</p:attrName>
                                        </p:attrNameLst>
                                      </p:cBhvr>
                                      <p:rCtr x="14687" y="0"/>
                                    </p:animMotion>
                                  </p:childTnLst>
                                </p:cTn>
                              </p:par>
                              <p:par>
                                <p:cTn id="141" presetID="63" presetClass="path" presetSubtype="0" accel="50000" decel="50000" fill="hold" grpId="1" nodeType="withEffect">
                                  <p:stCondLst>
                                    <p:cond delay="0"/>
                                  </p:stCondLst>
                                  <p:childTnLst>
                                    <p:animMotion origin="layout" path="M -4.16667E-6 3.93064E-6 L 0.20695 3.93064E-6 " pathEditMode="relative" rAng="0" ptsTypes="AA">
                                      <p:cBhvr>
                                        <p:cTn id="142" dur="2000" fill="hold"/>
                                        <p:tgtEl>
                                          <p:spTgt spid="89169"/>
                                        </p:tgtEl>
                                        <p:attrNameLst>
                                          <p:attrName>ppt_x</p:attrName>
                                          <p:attrName>ppt_y</p:attrName>
                                        </p:attrNameLst>
                                      </p:cBhvr>
                                      <p:rCtr x="10347" y="0"/>
                                    </p:animMotion>
                                  </p:childTnLst>
                                </p:cTn>
                              </p:par>
                              <p:par>
                                <p:cTn id="143" presetID="63" presetClass="path" presetSubtype="0" accel="50000" decel="50000" fill="hold" grpId="1" nodeType="withEffect">
                                  <p:stCondLst>
                                    <p:cond delay="0"/>
                                  </p:stCondLst>
                                  <p:childTnLst>
                                    <p:animMotion origin="layout" path="M 8.33333E-7 3.00578E-6 L 0.11632 3.00578E-6 " pathEditMode="relative" rAng="0" ptsTypes="AA">
                                      <p:cBhvr>
                                        <p:cTn id="144" dur="2000" fill="hold"/>
                                        <p:tgtEl>
                                          <p:spTgt spid="89171"/>
                                        </p:tgtEl>
                                        <p:attrNameLst>
                                          <p:attrName>ppt_x</p:attrName>
                                          <p:attrName>ppt_y</p:attrName>
                                        </p:attrNameLst>
                                      </p:cBhvr>
                                      <p:rCtr x="5816" y="0"/>
                                    </p:animMotion>
                                  </p:childTnLst>
                                </p:cTn>
                              </p:par>
                              <p:par>
                                <p:cTn id="145" presetID="63" presetClass="path" presetSubtype="0" accel="50000" decel="50000" fill="hold" grpId="1" nodeType="withEffect">
                                  <p:stCondLst>
                                    <p:cond delay="0"/>
                                  </p:stCondLst>
                                  <p:childTnLst>
                                    <p:animMotion origin="layout" path="M -4.16667E-6 7.51445E-7 L 0.0257 7.51445E-7 " pathEditMode="relative" rAng="0" ptsTypes="AA">
                                      <p:cBhvr>
                                        <p:cTn id="146" dur="2000" fill="hold"/>
                                        <p:tgtEl>
                                          <p:spTgt spid="89173"/>
                                        </p:tgtEl>
                                        <p:attrNameLst>
                                          <p:attrName>ppt_x</p:attrName>
                                          <p:attrName>ppt_y</p:attrName>
                                        </p:attrNameLst>
                                      </p:cBhvr>
                                      <p:rCtr x="1285" y="0"/>
                                    </p:animMotion>
                                  </p:childTnLst>
                                </p:cTn>
                              </p:par>
                              <p:par>
                                <p:cTn id="147" presetID="63" presetClass="path" presetSubtype="0" accel="50000" decel="50000" fill="hold" grpId="1" nodeType="withEffect">
                                  <p:stCondLst>
                                    <p:cond delay="0"/>
                                  </p:stCondLst>
                                  <p:childTnLst>
                                    <p:animMotion origin="layout" path="M -3.88889E-6 9.24855E-7 L 0.56129 -0.00208 " pathEditMode="relative" rAng="0" ptsTypes="AA">
                                      <p:cBhvr>
                                        <p:cTn id="148" dur="2000" fill="hold"/>
                                        <p:tgtEl>
                                          <p:spTgt spid="89175"/>
                                        </p:tgtEl>
                                        <p:attrNameLst>
                                          <p:attrName>ppt_x</p:attrName>
                                          <p:attrName>ppt_y</p:attrName>
                                        </p:attrNameLst>
                                      </p:cBhvr>
                                      <p:rCtr x="28056" y="-116"/>
                                    </p:animMotion>
                                  </p:childTnLst>
                                </p:cTn>
                              </p:par>
                              <p:par>
                                <p:cTn id="149" presetID="35" presetClass="path" presetSubtype="0" accel="50000" decel="50000" fill="hold" grpId="1" nodeType="withEffect">
                                  <p:stCondLst>
                                    <p:cond delay="0"/>
                                  </p:stCondLst>
                                  <p:childTnLst>
                                    <p:animMotion origin="layout" path="M 4.16667E-6 4.91329E-6 L -0.57414 4.91329E-6 " pathEditMode="relative" rAng="0" ptsTypes="AA">
                                      <p:cBhvr>
                                        <p:cTn id="150" dur="2000" fill="hold"/>
                                        <p:tgtEl>
                                          <p:spTgt spid="89174"/>
                                        </p:tgtEl>
                                        <p:attrNameLst>
                                          <p:attrName>ppt_x</p:attrName>
                                          <p:attrName>ppt_y</p:attrName>
                                        </p:attrNameLst>
                                      </p:cBhvr>
                                      <p:rCtr x="-28715" y="0"/>
                                    </p:animMotion>
                                  </p:childTnLst>
                                </p:cTn>
                              </p:par>
                              <p:par>
                                <p:cTn id="151" presetID="35" presetClass="path" presetSubtype="0" accel="50000" decel="50000" fill="hold" grpId="1" nodeType="withEffect">
                                  <p:stCondLst>
                                    <p:cond delay="0"/>
                                  </p:stCondLst>
                                  <p:childTnLst>
                                    <p:animMotion origin="layout" path="M -8.33333E-7 -4.16185E-6 L -0.48351 -4.16185E-6 " pathEditMode="relative" rAng="0" ptsTypes="AA">
                                      <p:cBhvr>
                                        <p:cTn id="152" dur="2000" fill="hold"/>
                                        <p:tgtEl>
                                          <p:spTgt spid="89172"/>
                                        </p:tgtEl>
                                        <p:attrNameLst>
                                          <p:attrName>ppt_x</p:attrName>
                                          <p:attrName>ppt_y</p:attrName>
                                        </p:attrNameLst>
                                      </p:cBhvr>
                                      <p:rCtr x="-24184" y="0"/>
                                    </p:animMotion>
                                  </p:childTnLst>
                                </p:cTn>
                              </p:par>
                              <p:par>
                                <p:cTn id="153" presetID="35" presetClass="path" presetSubtype="0" accel="50000" decel="50000" fill="hold" grpId="1" nodeType="withEffect">
                                  <p:stCondLst>
                                    <p:cond delay="0"/>
                                  </p:stCondLst>
                                  <p:childTnLst>
                                    <p:animMotion origin="layout" path="M 4.16667E-6 -3.23699E-6 L -0.39289 -3.23699E-6 " pathEditMode="relative" rAng="0" ptsTypes="AA">
                                      <p:cBhvr>
                                        <p:cTn id="154" dur="2000" fill="hold"/>
                                        <p:tgtEl>
                                          <p:spTgt spid="89170"/>
                                        </p:tgtEl>
                                        <p:attrNameLst>
                                          <p:attrName>ppt_x</p:attrName>
                                          <p:attrName>ppt_y</p:attrName>
                                        </p:attrNameLst>
                                      </p:cBhvr>
                                      <p:rCtr x="-19653" y="0"/>
                                    </p:animMotion>
                                  </p:childTnLst>
                                </p:cTn>
                              </p:par>
                              <p:par>
                                <p:cTn id="155" presetID="35" presetClass="path" presetSubtype="0" accel="50000" decel="50000" fill="hold" grpId="1" nodeType="withEffect">
                                  <p:stCondLst>
                                    <p:cond delay="0"/>
                                  </p:stCondLst>
                                  <p:childTnLst>
                                    <p:animMotion origin="layout" path="M 3.33333E-6 -2.31214E-7 L -0.30591 -2.31214E-7 " pathEditMode="relative" rAng="0" ptsTypes="AA">
                                      <p:cBhvr>
                                        <p:cTn id="156" dur="2000" fill="hold"/>
                                        <p:tgtEl>
                                          <p:spTgt spid="89164"/>
                                        </p:tgtEl>
                                        <p:attrNameLst>
                                          <p:attrName>ppt_x</p:attrName>
                                          <p:attrName>ppt_y</p:attrName>
                                        </p:attrNameLst>
                                      </p:cBhvr>
                                      <p:rCtr x="-15295" y="0"/>
                                    </p:animMotion>
                                  </p:childTnLst>
                                </p:cTn>
                              </p:par>
                              <p:par>
                                <p:cTn id="157" presetID="35" presetClass="path" presetSubtype="0" accel="50000" decel="50000" fill="hold" grpId="1" nodeType="withEffect">
                                  <p:stCondLst>
                                    <p:cond delay="0"/>
                                  </p:stCondLst>
                                  <p:childTnLst>
                                    <p:animMotion origin="layout" path="M 2.5E-6 3.23699E-6 L -0.20018 3.23699E-6 " pathEditMode="relative" rAng="0" ptsTypes="AA">
                                      <p:cBhvr>
                                        <p:cTn id="158" dur="2000" fill="hold"/>
                                        <p:tgtEl>
                                          <p:spTgt spid="89166"/>
                                        </p:tgtEl>
                                        <p:attrNameLst>
                                          <p:attrName>ppt_x</p:attrName>
                                          <p:attrName>ppt_y</p:attrName>
                                        </p:attrNameLst>
                                      </p:cBhvr>
                                      <p:rCtr x="-10017" y="0"/>
                                    </p:animMotion>
                                  </p:childTnLst>
                                </p:cTn>
                              </p:par>
                              <p:par>
                                <p:cTn id="159" presetID="35" presetClass="path" presetSubtype="0" accel="50000" decel="50000" fill="hold" grpId="1" nodeType="withEffect">
                                  <p:stCondLst>
                                    <p:cond delay="0"/>
                                  </p:stCondLst>
                                  <p:childTnLst>
                                    <p:animMotion origin="layout" path="M 2.22222E-6 4.04624E-7 L -0.14202 4.04624E-7 " pathEditMode="relative" rAng="0" ptsTypes="AA">
                                      <p:cBhvr>
                                        <p:cTn id="160" dur="2000" fill="hold"/>
                                        <p:tgtEl>
                                          <p:spTgt spid="89168"/>
                                        </p:tgtEl>
                                        <p:attrNameLst>
                                          <p:attrName>ppt_x</p:attrName>
                                          <p:attrName>ppt_y</p:attrName>
                                        </p:attrNameLst>
                                      </p:cBhvr>
                                      <p:rCtr x="-7101" y="0"/>
                                    </p:animMotion>
                                  </p:childTnLst>
                                </p:cTn>
                              </p:par>
                              <p:par>
                                <p:cTn id="161" presetID="35" presetClass="path" presetSubtype="0" accel="50000" decel="50000" fill="hold" grpId="1" nodeType="withEffect">
                                  <p:stCondLst>
                                    <p:cond delay="0"/>
                                  </p:stCondLst>
                                  <p:childTnLst>
                                    <p:animMotion origin="layout" path="M 4.16667E-6 1.32948E-6 L -0.04289 1.32948E-6 " pathEditMode="relative" rAng="0" ptsTypes="AA">
                                      <p:cBhvr>
                                        <p:cTn id="162" dur="2000" fill="hold"/>
                                        <p:tgtEl>
                                          <p:spTgt spid="89176"/>
                                        </p:tgtEl>
                                        <p:attrNameLst>
                                          <p:attrName>ppt_x</p:attrName>
                                          <p:attrName>ppt_y</p:attrName>
                                        </p:attrNameLst>
                                      </p:cBhvr>
                                      <p:rCtr x="-2153" y="0"/>
                                    </p:animMotion>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89148"/>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89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0" grpId="0" animBg="1"/>
      <p:bldP spid="89130" grpId="1" animBg="1"/>
      <p:bldP spid="89131" grpId="0" animBg="1"/>
      <p:bldP spid="89131" grpId="1" animBg="1"/>
      <p:bldP spid="89132" grpId="0" animBg="1"/>
      <p:bldP spid="89132" grpId="1" animBg="1"/>
      <p:bldP spid="89133" grpId="0" animBg="1"/>
      <p:bldP spid="89133" grpId="1" animBg="1"/>
      <p:bldP spid="89134" grpId="0" animBg="1"/>
      <p:bldP spid="89134" grpId="1" animBg="1"/>
      <p:bldP spid="89135" grpId="0" animBg="1"/>
      <p:bldP spid="89135" grpId="1" animBg="1"/>
      <p:bldP spid="89136" grpId="0" animBg="1"/>
      <p:bldP spid="89137" grpId="0" animBg="1"/>
      <p:bldP spid="89137" grpId="1" animBg="1"/>
      <p:bldP spid="89138" grpId="0" animBg="1"/>
      <p:bldP spid="89139" grpId="0" animBg="1"/>
      <p:bldP spid="89139" grpId="1" animBg="1"/>
      <p:bldP spid="89140" grpId="0" animBg="1"/>
      <p:bldP spid="89140" grpId="1" animBg="1"/>
      <p:bldP spid="89141" grpId="0" animBg="1"/>
      <p:bldP spid="89141" grpId="1" animBg="1"/>
      <p:bldP spid="89142" grpId="0" animBg="1"/>
      <p:bldP spid="89142" grpId="1" animBg="1"/>
      <p:bldP spid="89142" grpId="2" animBg="1"/>
      <p:bldP spid="89143" grpId="0" animBg="1"/>
      <p:bldP spid="89143" grpId="1" animBg="1"/>
      <p:bldP spid="89144" grpId="0" animBg="1"/>
      <p:bldP spid="89144" grpId="1" animBg="1"/>
      <p:bldP spid="89145" grpId="0" animBg="1"/>
      <p:bldP spid="89146" grpId="0" animBg="1"/>
      <p:bldP spid="89146" grpId="1" animBg="1"/>
      <p:bldP spid="89147" grpId="0" animBg="1"/>
      <p:bldP spid="89147" grpId="1" animBg="1"/>
      <p:bldP spid="89161" grpId="0" animBg="1"/>
      <p:bldP spid="89162" grpId="0"/>
      <p:bldP spid="89163" grpId="0" animBg="1"/>
      <p:bldP spid="89163" grpId="1" animBg="1"/>
      <p:bldP spid="89164" grpId="0" animBg="1"/>
      <p:bldP spid="89164" grpId="1" animBg="1"/>
      <p:bldP spid="89165" grpId="0" animBg="1"/>
      <p:bldP spid="89165" grpId="1" animBg="1"/>
      <p:bldP spid="89166" grpId="0" animBg="1"/>
      <p:bldP spid="89166" grpId="1" animBg="1"/>
      <p:bldP spid="89167" grpId="0" animBg="1"/>
      <p:bldP spid="89167" grpId="1" animBg="1"/>
      <p:bldP spid="89168" grpId="0" animBg="1"/>
      <p:bldP spid="89168" grpId="1" animBg="1"/>
      <p:bldP spid="89169" grpId="0" animBg="1"/>
      <p:bldP spid="89169" grpId="1" animBg="1"/>
      <p:bldP spid="89170" grpId="0" animBg="1"/>
      <p:bldP spid="89170" grpId="1" animBg="1"/>
      <p:bldP spid="89171" grpId="0" animBg="1"/>
      <p:bldP spid="89171" grpId="1" animBg="1"/>
      <p:bldP spid="89172" grpId="0" animBg="1"/>
      <p:bldP spid="89172" grpId="1" animBg="1"/>
      <p:bldP spid="89173" grpId="0" animBg="1"/>
      <p:bldP spid="89173" grpId="1" animBg="1"/>
      <p:bldP spid="89174" grpId="0" animBg="1"/>
      <p:bldP spid="89174" grpId="1" animBg="1"/>
      <p:bldP spid="89175" grpId="0" animBg="1"/>
      <p:bldP spid="89175" grpId="1" animBg="1"/>
      <p:bldP spid="89176" grpId="0" animBg="1"/>
      <p:bldP spid="89176" grpId="1" animBg="1"/>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58850" y="215900"/>
            <a:ext cx="8229600" cy="1143000"/>
          </a:xfrm>
          <a:noFill/>
        </p:spPr>
        <p:txBody>
          <a:bodyPr/>
          <a:lstStyle/>
          <a:p>
            <a:r>
              <a:rPr lang="en-US" altLang="ja-JP" sz="3200" dirty="0" smtClean="0"/>
              <a:t>Just like a barrel calorimeter of </a:t>
            </a:r>
            <a:br>
              <a:rPr lang="en-US" altLang="ja-JP" sz="3200" dirty="0" smtClean="0"/>
            </a:br>
            <a:r>
              <a:rPr lang="en-US" altLang="ja-JP" sz="3200" dirty="0" smtClean="0"/>
              <a:t>collider detectors</a:t>
            </a:r>
            <a:endParaRPr lang="ja-JP" altLang="en-US" sz="3200" dirty="0"/>
          </a:p>
        </p:txBody>
      </p:sp>
      <p:pic>
        <p:nvPicPr>
          <p:cNvPr id="45059" name="Picture 3" descr="petko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770" y="1740379"/>
            <a:ext cx="42862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petkoz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916" y="4077072"/>
            <a:ext cx="42862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http://cds.cern.ch/record/1431477/files/0705004_01-A4-at-140007.jpg?subformat=icon-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124744"/>
            <a:ext cx="3479775" cy="232710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932040" y="3429000"/>
            <a:ext cx="4294765" cy="369332"/>
          </a:xfrm>
          <a:prstGeom prst="rect">
            <a:avLst/>
          </a:prstGeom>
        </p:spPr>
        <p:txBody>
          <a:bodyPr wrap="none">
            <a:spAutoFit/>
          </a:bodyPr>
          <a:lstStyle/>
          <a:p>
            <a:r>
              <a:rPr lang="en-US" altLang="ja-JP" dirty="0"/>
              <a:t>From the photo gallery cmsinfo.cern.ch</a:t>
            </a:r>
            <a:endParaRPr lang="ja-JP" altLang="en-US" dirty="0"/>
          </a:p>
        </p:txBody>
      </p:sp>
      <p:pic>
        <p:nvPicPr>
          <p:cNvPr id="27652" name="Picture 4" descr="http://www.sk-kenshin.jp/img/services/pet_ct/ph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718471"/>
            <a:ext cx="3933825" cy="211455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747409" y="6170016"/>
            <a:ext cx="4164923" cy="646331"/>
          </a:xfrm>
          <a:prstGeom prst="rect">
            <a:avLst/>
          </a:prstGeom>
          <a:noFill/>
        </p:spPr>
        <p:txBody>
          <a:bodyPr wrap="none" rtlCol="0">
            <a:spAutoFit/>
          </a:bodyPr>
          <a:lstStyle/>
          <a:p>
            <a:r>
              <a:rPr kumimoji="1" lang="en-US" altLang="ja-JP" dirty="0" smtClean="0"/>
              <a:t>Higher resolution/efficiency can make</a:t>
            </a:r>
          </a:p>
          <a:p>
            <a:r>
              <a:rPr kumimoji="1" lang="en-US" altLang="ja-JP" dirty="0"/>
              <a:t>e</a:t>
            </a:r>
            <a:r>
              <a:rPr kumimoji="1" lang="en-US" altLang="ja-JP" dirty="0" smtClean="0"/>
              <a:t>xposure dose less. </a:t>
            </a:r>
            <a:endParaRPr kumimoji="1" lang="ja-JP" altLang="en-US" dirty="0"/>
          </a:p>
        </p:txBody>
      </p:sp>
    </p:spTree>
    <p:extLst>
      <p:ext uri="{BB962C8B-B14F-4D97-AF65-F5344CB8AC3E}">
        <p14:creationId xmlns:p14="http://schemas.microsoft.com/office/powerpoint/2010/main" val="36023190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ja-JP" dirty="0" smtClean="0"/>
              <a:t>PET </a:t>
            </a:r>
            <a:r>
              <a:rPr lang="en-US" altLang="ja-JP" dirty="0" smtClean="0">
                <a:latin typeface="Symbol" pitchFamily="18" charset="2"/>
              </a:rPr>
              <a:t>g</a:t>
            </a:r>
            <a:r>
              <a:rPr lang="en-US" altLang="ja-JP" dirty="0"/>
              <a:t> </a:t>
            </a:r>
            <a:r>
              <a:rPr lang="en-US" altLang="ja-JP" dirty="0" smtClean="0"/>
              <a:t>detector module</a:t>
            </a:r>
            <a:endParaRPr lang="ja-JP" altLang="en-US" dirty="0"/>
          </a:p>
        </p:txBody>
      </p:sp>
      <p:sp>
        <p:nvSpPr>
          <p:cNvPr id="46083" name="Text Box 3"/>
          <p:cNvSpPr txBox="1">
            <a:spLocks noChangeArrowheads="1"/>
          </p:cNvSpPr>
          <p:nvPr/>
        </p:nvSpPr>
        <p:spPr bwMode="auto">
          <a:xfrm>
            <a:off x="7235825" y="6157913"/>
            <a:ext cx="1698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a:t>© Siemens AG</a:t>
            </a:r>
          </a:p>
        </p:txBody>
      </p:sp>
      <p:pic>
        <p:nvPicPr>
          <p:cNvPr id="46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371600"/>
            <a:ext cx="6337300" cy="537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1151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Neutron</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0467788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5"/>
          <p:cNvSpPr txBox="1">
            <a:spLocks noChangeArrowheads="1"/>
          </p:cNvSpPr>
          <p:nvPr/>
        </p:nvSpPr>
        <p:spPr bwMode="auto">
          <a:xfrm>
            <a:off x="768350" y="647495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ja-JP" sz="1000" b="1" dirty="0">
                <a:solidFill>
                  <a:srgbClr val="FFFFFF"/>
                </a:solidFill>
                <a:latin typeface="Arial" charset="0"/>
                <a:ea typeface="ＭＳ Ｐゴシック" pitchFamily="50" charset="-128"/>
              </a:rPr>
              <a:t>Non-invasive studies of objects from cultural heritage</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128" y="1652123"/>
            <a:ext cx="3119593" cy="4159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944630" y="5828619"/>
            <a:ext cx="7646108" cy="646331"/>
          </a:xfrm>
          <a:prstGeom prst="rect">
            <a:avLst/>
          </a:prstGeom>
          <a:noFill/>
        </p:spPr>
        <p:txBody>
          <a:bodyPr wrap="square" rtlCol="0">
            <a:spAutoFit/>
          </a:bodyPr>
          <a:lstStyle/>
          <a:p>
            <a:pPr fontAlgn="base">
              <a:spcBef>
                <a:spcPct val="0"/>
              </a:spcBef>
              <a:spcAft>
                <a:spcPct val="0"/>
              </a:spcAft>
            </a:pPr>
            <a:r>
              <a:rPr lang="en-US" altLang="ja-JP" dirty="0" smtClean="0">
                <a:solidFill>
                  <a:srgbClr val="FF0000"/>
                </a:solidFill>
                <a:latin typeface="Arial" charset="0"/>
                <a:ea typeface="ＭＳ Ｐゴシック" pitchFamily="50" charset="-128"/>
              </a:rPr>
              <a:t> </a:t>
            </a:r>
            <a:r>
              <a:rPr lang="en-US" altLang="ja-JP" dirty="0">
                <a:solidFill>
                  <a:srgbClr val="FF0000"/>
                </a:solidFill>
                <a:latin typeface="Arial" charset="0"/>
                <a:ea typeface="ＭＳ Ｐゴシック" pitchFamily="50" charset="-128"/>
              </a:rPr>
              <a:t>(photo: example of </a:t>
            </a:r>
            <a:r>
              <a:rPr lang="en-US" altLang="ja-JP" dirty="0" err="1">
                <a:solidFill>
                  <a:srgbClr val="FF0000"/>
                </a:solidFill>
                <a:latin typeface="Arial" charset="0"/>
                <a:ea typeface="ＭＳ Ｐゴシック" pitchFamily="50" charset="-128"/>
              </a:rPr>
              <a:t>Sakyamuni</a:t>
            </a:r>
            <a:r>
              <a:rPr lang="en-US" altLang="ja-JP" dirty="0">
                <a:solidFill>
                  <a:srgbClr val="FF0000"/>
                </a:solidFill>
                <a:latin typeface="Arial" charset="0"/>
                <a:ea typeface="ＭＳ Ｐゴシック" pitchFamily="50" charset="-128"/>
              </a:rPr>
              <a:t>, </a:t>
            </a:r>
            <a:r>
              <a:rPr lang="en-US" altLang="ja-JP" dirty="0" err="1">
                <a:solidFill>
                  <a:srgbClr val="FF0000"/>
                </a:solidFill>
                <a:latin typeface="Arial" charset="0"/>
                <a:ea typeface="ＭＳ Ｐゴシック" pitchFamily="50" charset="-128"/>
              </a:rPr>
              <a:t>Bhumisparsa</a:t>
            </a:r>
            <a:r>
              <a:rPr lang="en-US" altLang="ja-JP" dirty="0">
                <a:solidFill>
                  <a:srgbClr val="FF0000"/>
                </a:solidFill>
                <a:latin typeface="Arial" charset="0"/>
                <a:ea typeface="ＭＳ Ｐゴシック" pitchFamily="50" charset="-128"/>
              </a:rPr>
              <a:t> Mudra, West-</a:t>
            </a:r>
            <a:r>
              <a:rPr lang="en-US" altLang="ja-JP" dirty="0" err="1">
                <a:solidFill>
                  <a:srgbClr val="FF0000"/>
                </a:solidFill>
                <a:latin typeface="Arial" charset="0"/>
                <a:ea typeface="ＭＳ Ｐゴシック" pitchFamily="50" charset="-128"/>
              </a:rPr>
              <a:t>tibet</a:t>
            </a:r>
            <a:r>
              <a:rPr lang="en-US" altLang="ja-JP" dirty="0">
                <a:solidFill>
                  <a:srgbClr val="FF0000"/>
                </a:solidFill>
                <a:latin typeface="Arial" charset="0"/>
                <a:ea typeface="ＭＳ Ｐゴシック" pitchFamily="50" charset="-128"/>
              </a:rPr>
              <a:t>, 14.- 15. century).</a:t>
            </a:r>
          </a:p>
        </p:txBody>
      </p:sp>
      <p:grpSp>
        <p:nvGrpSpPr>
          <p:cNvPr id="6" name="グループ化 5"/>
          <p:cNvGrpSpPr/>
          <p:nvPr/>
        </p:nvGrpSpPr>
        <p:grpSpPr>
          <a:xfrm>
            <a:off x="788300" y="1580469"/>
            <a:ext cx="7646108" cy="3994150"/>
            <a:chOff x="-6485244" y="3508193"/>
            <a:chExt cx="7646108" cy="3994150"/>
          </a:xfrm>
        </p:grpSpPr>
        <p:pic>
          <p:nvPicPr>
            <p:cNvPr id="2457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504" y="3508193"/>
              <a:ext cx="6502400" cy="399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485244" y="6289570"/>
              <a:ext cx="7646108" cy="1200329"/>
            </a:xfrm>
            <a:prstGeom prst="rect">
              <a:avLst/>
            </a:prstGeom>
            <a:noFill/>
          </p:spPr>
          <p:txBody>
            <a:bodyPr wrap="square" rtlCol="0">
              <a:spAutoFit/>
            </a:bodyPr>
            <a:lstStyle/>
            <a:p>
              <a:pPr fontAlgn="base">
                <a:spcBef>
                  <a:spcPct val="0"/>
                </a:spcBef>
                <a:spcAft>
                  <a:spcPct val="0"/>
                </a:spcAft>
              </a:pPr>
              <a:r>
                <a:rPr lang="en-US" altLang="ja-JP" sz="2400" dirty="0" smtClean="0">
                  <a:solidFill>
                    <a:srgbClr val="FF0000"/>
                  </a:solidFill>
                  <a:latin typeface="Arial" charset="0"/>
                  <a:ea typeface="ＭＳ Ｐゴシック" pitchFamily="50" charset="-128"/>
                </a:rPr>
                <a:t>Left: X-ray image</a:t>
              </a:r>
              <a:endParaRPr lang="en-US" altLang="ja-JP" sz="2400" dirty="0">
                <a:solidFill>
                  <a:srgbClr val="FF0000"/>
                </a:solidFill>
                <a:latin typeface="Arial" charset="0"/>
                <a:ea typeface="ＭＳ Ｐゴシック" pitchFamily="50" charset="-128"/>
              </a:endParaRPr>
            </a:p>
            <a:p>
              <a:pPr fontAlgn="base">
                <a:spcBef>
                  <a:spcPct val="0"/>
                </a:spcBef>
                <a:spcAft>
                  <a:spcPct val="0"/>
                </a:spcAft>
              </a:pPr>
              <a:r>
                <a:rPr lang="en-US" altLang="ja-JP" sz="2400" dirty="0" smtClean="0">
                  <a:solidFill>
                    <a:srgbClr val="FF0000"/>
                  </a:solidFill>
                  <a:latin typeface="Arial" charset="0"/>
                  <a:ea typeface="ＭＳ Ｐゴシック" pitchFamily="50" charset="-128"/>
                </a:rPr>
                <a:t>Right: Neutron imaging. Organic material buried inside , invisible with X-ray, can be visualized by neutron.</a:t>
              </a:r>
              <a:endParaRPr lang="ja-JP" altLang="en-US" sz="2400" dirty="0">
                <a:solidFill>
                  <a:srgbClr val="FF0000"/>
                </a:solidFill>
                <a:latin typeface="Arial" charset="0"/>
                <a:ea typeface="ＭＳ Ｐゴシック" pitchFamily="50" charset="-128"/>
              </a:endParaRPr>
            </a:p>
          </p:txBody>
        </p:sp>
      </p:grpSp>
      <p:sp>
        <p:nvSpPr>
          <p:cNvPr id="4" name="タイトル 3"/>
          <p:cNvSpPr>
            <a:spLocks noGrp="1"/>
          </p:cNvSpPr>
          <p:nvPr>
            <p:ph type="title"/>
          </p:nvPr>
        </p:nvSpPr>
        <p:spPr/>
        <p:txBody>
          <a:bodyPr/>
          <a:lstStyle/>
          <a:p>
            <a:r>
              <a:rPr lang="en-US" altLang="ja-JP" dirty="0" smtClean="0"/>
              <a:t>Imaging with neutron beam </a:t>
            </a:r>
            <a:endParaRPr kumimoji="1" lang="ja-JP" altLang="en-US" dirty="0"/>
          </a:p>
        </p:txBody>
      </p:sp>
    </p:spTree>
    <p:extLst>
      <p:ext uri="{BB962C8B-B14F-4D97-AF65-F5344CB8AC3E}">
        <p14:creationId xmlns:p14="http://schemas.microsoft.com/office/powerpoint/2010/main" val="270979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0" y="0"/>
            <a:ext cx="7772400" cy="685800"/>
          </a:xfrm>
        </p:spPr>
        <p:txBody>
          <a:bodyPr/>
          <a:lstStyle/>
          <a:p>
            <a:pPr eaLnBrk="1" hangingPunct="1"/>
            <a:r>
              <a:rPr lang="en-US" altLang="ja-JP" smtClean="0"/>
              <a:t>Application to Neutron Detector</a:t>
            </a:r>
          </a:p>
        </p:txBody>
      </p:sp>
      <p:sp>
        <p:nvSpPr>
          <p:cNvPr id="4117" name="Rectangle 79"/>
          <p:cNvSpPr>
            <a:spLocks noGrp="1" noChangeArrowheads="1"/>
          </p:cNvSpPr>
          <p:nvPr>
            <p:ph type="body" idx="4294967295"/>
          </p:nvPr>
        </p:nvSpPr>
        <p:spPr>
          <a:xfrm>
            <a:off x="4714875" y="3929063"/>
            <a:ext cx="4429125" cy="2643187"/>
          </a:xfrm>
          <a:noFill/>
        </p:spPr>
        <p:txBody>
          <a:bodyPr>
            <a:normAutofit fontScale="85000" lnSpcReduction="10000"/>
          </a:bodyPr>
          <a:lstStyle/>
          <a:p>
            <a:pPr eaLnBrk="1" hangingPunct="1"/>
            <a:r>
              <a:rPr lang="en-US" altLang="ja-JP" sz="2000" smtClean="0"/>
              <a:t>Expensive </a:t>
            </a:r>
            <a:r>
              <a:rPr lang="en-US" altLang="ja-JP" sz="2000" baseline="30000" smtClean="0"/>
              <a:t>3</a:t>
            </a:r>
            <a:r>
              <a:rPr lang="en-US" altLang="ja-JP" sz="2000" smtClean="0"/>
              <a:t>He Gas is not necessary. </a:t>
            </a:r>
          </a:p>
          <a:p>
            <a:pPr lvl="1" eaLnBrk="1" hangingPunct="1"/>
            <a:r>
              <a:rPr lang="en-US" altLang="ja-JP" sz="1800" smtClean="0"/>
              <a:t>No pressure vessel</a:t>
            </a:r>
          </a:p>
          <a:p>
            <a:pPr eaLnBrk="1" hangingPunct="1"/>
            <a:r>
              <a:rPr lang="en-US" altLang="ja-JP" sz="2000" smtClean="0"/>
              <a:t>Free readout pattern </a:t>
            </a:r>
          </a:p>
          <a:p>
            <a:pPr eaLnBrk="1" hangingPunct="1"/>
            <a:r>
              <a:rPr lang="en-US" altLang="ja-JP" sz="2000" smtClean="0"/>
              <a:t>High resolution</a:t>
            </a:r>
          </a:p>
          <a:p>
            <a:pPr lvl="1" eaLnBrk="1" hangingPunct="1"/>
            <a:r>
              <a:rPr lang="en-US" altLang="ja-JP" sz="1800" smtClean="0"/>
              <a:t>Position and </a:t>
            </a:r>
            <a:r>
              <a:rPr lang="en-US" altLang="ja-JP" sz="1800" b="1" smtClean="0">
                <a:solidFill>
                  <a:srgbClr val="FF0000"/>
                </a:solidFill>
              </a:rPr>
              <a:t>Time</a:t>
            </a:r>
          </a:p>
          <a:p>
            <a:pPr eaLnBrk="1" hangingPunct="1"/>
            <a:r>
              <a:rPr lang="en-US" altLang="ja-JP" sz="2000" smtClean="0"/>
              <a:t>Insensitive against g-ray</a:t>
            </a:r>
          </a:p>
          <a:p>
            <a:pPr eaLnBrk="1" hangingPunct="1"/>
            <a:r>
              <a:rPr lang="en-US" altLang="ja-JP" sz="2000" smtClean="0"/>
              <a:t>Capability against high counting rate</a:t>
            </a:r>
          </a:p>
        </p:txBody>
      </p:sp>
      <p:grpSp>
        <p:nvGrpSpPr>
          <p:cNvPr id="4099" name="Group 29"/>
          <p:cNvGrpSpPr>
            <a:grpSpLocks/>
          </p:cNvGrpSpPr>
          <p:nvPr/>
        </p:nvGrpSpPr>
        <p:grpSpPr bwMode="auto">
          <a:xfrm>
            <a:off x="1714500" y="5715000"/>
            <a:ext cx="2224088" cy="65088"/>
            <a:chOff x="2925" y="1888"/>
            <a:chExt cx="2314" cy="46"/>
          </a:xfrm>
        </p:grpSpPr>
        <p:sp>
          <p:nvSpPr>
            <p:cNvPr id="4153" name="Rectangle 30"/>
            <p:cNvSpPr>
              <a:spLocks noChangeArrowheads="1"/>
            </p:cNvSpPr>
            <p:nvPr/>
          </p:nvSpPr>
          <p:spPr bwMode="auto">
            <a:xfrm>
              <a:off x="2925" y="1888"/>
              <a:ext cx="2314" cy="46"/>
            </a:xfrm>
            <a:prstGeom prst="rect">
              <a:avLst/>
            </a:prstGeom>
            <a:solidFill>
              <a:srgbClr val="FF9900"/>
            </a:solidFill>
            <a:ln w="9525">
              <a:solidFill>
                <a:schemeClr val="tx1"/>
              </a:solidFill>
              <a:prstDash val="sysDot"/>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54" name="Line 31"/>
            <p:cNvSpPr>
              <a:spLocks noChangeShapeType="1"/>
            </p:cNvSpPr>
            <p:nvPr/>
          </p:nvSpPr>
          <p:spPr bwMode="auto">
            <a:xfrm>
              <a:off x="2925" y="1888"/>
              <a:ext cx="2314" cy="0"/>
            </a:xfrm>
            <a:prstGeom prst="line">
              <a:avLst/>
            </a:prstGeom>
            <a:noFill/>
            <a:ln w="38100">
              <a:solidFill>
                <a:srgbClr val="A5002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55" name="Line 32"/>
            <p:cNvSpPr>
              <a:spLocks noChangeShapeType="1"/>
            </p:cNvSpPr>
            <p:nvPr/>
          </p:nvSpPr>
          <p:spPr bwMode="auto">
            <a:xfrm>
              <a:off x="2925" y="1933"/>
              <a:ext cx="2314" cy="0"/>
            </a:xfrm>
            <a:prstGeom prst="line">
              <a:avLst/>
            </a:prstGeom>
            <a:noFill/>
            <a:ln w="38100">
              <a:solidFill>
                <a:srgbClr val="A5002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100" name="グループ化 58"/>
          <p:cNvGrpSpPr>
            <a:grpSpLocks/>
          </p:cNvGrpSpPr>
          <p:nvPr/>
        </p:nvGrpSpPr>
        <p:grpSpPr bwMode="auto">
          <a:xfrm>
            <a:off x="1714500" y="6215063"/>
            <a:ext cx="2224088" cy="65087"/>
            <a:chOff x="1738313" y="6084888"/>
            <a:chExt cx="2224087" cy="65087"/>
          </a:xfrm>
        </p:grpSpPr>
        <p:sp>
          <p:nvSpPr>
            <p:cNvPr id="4148" name="Rectangle 33"/>
            <p:cNvSpPr>
              <a:spLocks noChangeArrowheads="1"/>
            </p:cNvSpPr>
            <p:nvPr/>
          </p:nvSpPr>
          <p:spPr bwMode="auto">
            <a:xfrm>
              <a:off x="1738313" y="6084888"/>
              <a:ext cx="2224087" cy="65087"/>
            </a:xfrm>
            <a:prstGeom prst="rect">
              <a:avLst/>
            </a:prstGeom>
            <a:solidFill>
              <a:schemeClr val="accent1"/>
            </a:solidFill>
            <a:ln w="9525">
              <a:solidFill>
                <a:srgbClr val="A50021"/>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49" name="Line 34"/>
            <p:cNvSpPr>
              <a:spLocks noChangeShapeType="1"/>
            </p:cNvSpPr>
            <p:nvPr/>
          </p:nvSpPr>
          <p:spPr bwMode="auto">
            <a:xfrm>
              <a:off x="1995488" y="6084888"/>
              <a:ext cx="230187"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50" name="Line 35"/>
            <p:cNvSpPr>
              <a:spLocks noChangeShapeType="1"/>
            </p:cNvSpPr>
            <p:nvPr/>
          </p:nvSpPr>
          <p:spPr bwMode="auto">
            <a:xfrm>
              <a:off x="2481263" y="6084888"/>
              <a:ext cx="230187"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51" name="Line 36"/>
            <p:cNvSpPr>
              <a:spLocks noChangeShapeType="1"/>
            </p:cNvSpPr>
            <p:nvPr/>
          </p:nvSpPr>
          <p:spPr bwMode="auto">
            <a:xfrm>
              <a:off x="2968625" y="6084888"/>
              <a:ext cx="230188"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52" name="Line 37"/>
            <p:cNvSpPr>
              <a:spLocks noChangeShapeType="1"/>
            </p:cNvSpPr>
            <p:nvPr/>
          </p:nvSpPr>
          <p:spPr bwMode="auto">
            <a:xfrm>
              <a:off x="3454400" y="6084888"/>
              <a:ext cx="230188"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4101" name="Line 38"/>
          <p:cNvSpPr>
            <a:spLocks noChangeShapeType="1"/>
          </p:cNvSpPr>
          <p:nvPr/>
        </p:nvSpPr>
        <p:spPr bwMode="auto">
          <a:xfrm>
            <a:off x="1763713" y="3933825"/>
            <a:ext cx="2224087"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4102" name="Group 39"/>
          <p:cNvGrpSpPr>
            <a:grpSpLocks/>
          </p:cNvGrpSpPr>
          <p:nvPr/>
        </p:nvGrpSpPr>
        <p:grpSpPr bwMode="auto">
          <a:xfrm>
            <a:off x="1738313" y="5518150"/>
            <a:ext cx="2224087" cy="65088"/>
            <a:chOff x="2925" y="1888"/>
            <a:chExt cx="2314" cy="46"/>
          </a:xfrm>
        </p:grpSpPr>
        <p:sp>
          <p:nvSpPr>
            <p:cNvPr id="4145" name="Rectangle 40"/>
            <p:cNvSpPr>
              <a:spLocks noChangeArrowheads="1"/>
            </p:cNvSpPr>
            <p:nvPr/>
          </p:nvSpPr>
          <p:spPr bwMode="auto">
            <a:xfrm>
              <a:off x="2925" y="1888"/>
              <a:ext cx="2314" cy="46"/>
            </a:xfrm>
            <a:prstGeom prst="rect">
              <a:avLst/>
            </a:prstGeom>
            <a:solidFill>
              <a:srgbClr val="FF9900"/>
            </a:solidFill>
            <a:ln w="9525">
              <a:solidFill>
                <a:srgbClr val="5F5F5F"/>
              </a:solidFill>
              <a:prstDash val="sysDot"/>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46" name="Line 41"/>
            <p:cNvSpPr>
              <a:spLocks noChangeShapeType="1"/>
            </p:cNvSpPr>
            <p:nvPr/>
          </p:nvSpPr>
          <p:spPr bwMode="auto">
            <a:xfrm>
              <a:off x="2925" y="1888"/>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47" name="Line 42"/>
            <p:cNvSpPr>
              <a:spLocks noChangeShapeType="1"/>
            </p:cNvSpPr>
            <p:nvPr/>
          </p:nvSpPr>
          <p:spPr bwMode="auto">
            <a:xfrm>
              <a:off x="2925" y="1933"/>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103" name="Group 43"/>
          <p:cNvGrpSpPr>
            <a:grpSpLocks/>
          </p:cNvGrpSpPr>
          <p:nvPr/>
        </p:nvGrpSpPr>
        <p:grpSpPr bwMode="auto">
          <a:xfrm>
            <a:off x="1738313" y="5316538"/>
            <a:ext cx="2224087" cy="65087"/>
            <a:chOff x="2925" y="1888"/>
            <a:chExt cx="2314" cy="46"/>
          </a:xfrm>
        </p:grpSpPr>
        <p:sp>
          <p:nvSpPr>
            <p:cNvPr id="4142" name="Rectangle 44"/>
            <p:cNvSpPr>
              <a:spLocks noChangeArrowheads="1"/>
            </p:cNvSpPr>
            <p:nvPr/>
          </p:nvSpPr>
          <p:spPr bwMode="auto">
            <a:xfrm>
              <a:off x="2925" y="1888"/>
              <a:ext cx="2314" cy="46"/>
            </a:xfrm>
            <a:prstGeom prst="rect">
              <a:avLst/>
            </a:prstGeom>
            <a:solidFill>
              <a:srgbClr val="FF9900"/>
            </a:solidFill>
            <a:ln w="9525">
              <a:solidFill>
                <a:srgbClr val="5F5F5F"/>
              </a:solidFill>
              <a:prstDash val="sysDot"/>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43" name="Line 45"/>
            <p:cNvSpPr>
              <a:spLocks noChangeShapeType="1"/>
            </p:cNvSpPr>
            <p:nvPr/>
          </p:nvSpPr>
          <p:spPr bwMode="auto">
            <a:xfrm>
              <a:off x="2925" y="1888"/>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44" name="Line 46"/>
            <p:cNvSpPr>
              <a:spLocks noChangeShapeType="1"/>
            </p:cNvSpPr>
            <p:nvPr/>
          </p:nvSpPr>
          <p:spPr bwMode="auto">
            <a:xfrm>
              <a:off x="2925" y="1933"/>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104" name="Group 47"/>
          <p:cNvGrpSpPr>
            <a:grpSpLocks/>
          </p:cNvGrpSpPr>
          <p:nvPr/>
        </p:nvGrpSpPr>
        <p:grpSpPr bwMode="auto">
          <a:xfrm>
            <a:off x="1738313" y="4306888"/>
            <a:ext cx="2224087" cy="65087"/>
            <a:chOff x="2925" y="1888"/>
            <a:chExt cx="2314" cy="46"/>
          </a:xfrm>
        </p:grpSpPr>
        <p:sp>
          <p:nvSpPr>
            <p:cNvPr id="4139" name="Rectangle 48"/>
            <p:cNvSpPr>
              <a:spLocks noChangeArrowheads="1"/>
            </p:cNvSpPr>
            <p:nvPr/>
          </p:nvSpPr>
          <p:spPr bwMode="auto">
            <a:xfrm>
              <a:off x="2925" y="1888"/>
              <a:ext cx="2314" cy="46"/>
            </a:xfrm>
            <a:prstGeom prst="rect">
              <a:avLst/>
            </a:prstGeom>
            <a:solidFill>
              <a:srgbClr val="FF9900"/>
            </a:solidFill>
            <a:ln w="9525">
              <a:solidFill>
                <a:srgbClr val="5F5F5F"/>
              </a:solidFill>
              <a:prstDash val="sysDot"/>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40" name="Line 49"/>
            <p:cNvSpPr>
              <a:spLocks noChangeShapeType="1"/>
            </p:cNvSpPr>
            <p:nvPr/>
          </p:nvSpPr>
          <p:spPr bwMode="auto">
            <a:xfrm>
              <a:off x="2925" y="1888"/>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41" name="Line 50"/>
            <p:cNvSpPr>
              <a:spLocks noChangeShapeType="1"/>
            </p:cNvSpPr>
            <p:nvPr/>
          </p:nvSpPr>
          <p:spPr bwMode="auto">
            <a:xfrm>
              <a:off x="2925" y="1933"/>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105" name="Group 51"/>
          <p:cNvGrpSpPr>
            <a:grpSpLocks/>
          </p:cNvGrpSpPr>
          <p:nvPr/>
        </p:nvGrpSpPr>
        <p:grpSpPr bwMode="auto">
          <a:xfrm>
            <a:off x="1738313" y="5114925"/>
            <a:ext cx="2224087" cy="65088"/>
            <a:chOff x="2925" y="1888"/>
            <a:chExt cx="2314" cy="46"/>
          </a:xfrm>
        </p:grpSpPr>
        <p:sp>
          <p:nvSpPr>
            <p:cNvPr id="4136" name="Rectangle 52"/>
            <p:cNvSpPr>
              <a:spLocks noChangeArrowheads="1"/>
            </p:cNvSpPr>
            <p:nvPr/>
          </p:nvSpPr>
          <p:spPr bwMode="auto">
            <a:xfrm>
              <a:off x="2925" y="1888"/>
              <a:ext cx="2314" cy="46"/>
            </a:xfrm>
            <a:prstGeom prst="rect">
              <a:avLst/>
            </a:prstGeom>
            <a:solidFill>
              <a:srgbClr val="FF9900"/>
            </a:solidFill>
            <a:ln w="9525">
              <a:solidFill>
                <a:srgbClr val="5F5F5F"/>
              </a:solidFill>
              <a:prstDash val="sysDot"/>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37" name="Line 53"/>
            <p:cNvSpPr>
              <a:spLocks noChangeShapeType="1"/>
            </p:cNvSpPr>
            <p:nvPr/>
          </p:nvSpPr>
          <p:spPr bwMode="auto">
            <a:xfrm>
              <a:off x="2925" y="1888"/>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38" name="Line 54"/>
            <p:cNvSpPr>
              <a:spLocks noChangeShapeType="1"/>
            </p:cNvSpPr>
            <p:nvPr/>
          </p:nvSpPr>
          <p:spPr bwMode="auto">
            <a:xfrm>
              <a:off x="2925" y="1933"/>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106" name="Group 55"/>
          <p:cNvGrpSpPr>
            <a:grpSpLocks/>
          </p:cNvGrpSpPr>
          <p:nvPr/>
        </p:nvGrpSpPr>
        <p:grpSpPr bwMode="auto">
          <a:xfrm>
            <a:off x="1738313" y="4911725"/>
            <a:ext cx="2224087" cy="65088"/>
            <a:chOff x="2925" y="1888"/>
            <a:chExt cx="2314" cy="46"/>
          </a:xfrm>
        </p:grpSpPr>
        <p:sp>
          <p:nvSpPr>
            <p:cNvPr id="4133" name="Rectangle 56"/>
            <p:cNvSpPr>
              <a:spLocks noChangeArrowheads="1"/>
            </p:cNvSpPr>
            <p:nvPr/>
          </p:nvSpPr>
          <p:spPr bwMode="auto">
            <a:xfrm>
              <a:off x="2925" y="1888"/>
              <a:ext cx="2314" cy="46"/>
            </a:xfrm>
            <a:prstGeom prst="rect">
              <a:avLst/>
            </a:prstGeom>
            <a:solidFill>
              <a:srgbClr val="FF9900"/>
            </a:solidFill>
            <a:ln w="9525">
              <a:solidFill>
                <a:srgbClr val="5F5F5F"/>
              </a:solidFill>
              <a:prstDash val="sysDot"/>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34" name="Line 57"/>
            <p:cNvSpPr>
              <a:spLocks noChangeShapeType="1"/>
            </p:cNvSpPr>
            <p:nvPr/>
          </p:nvSpPr>
          <p:spPr bwMode="auto">
            <a:xfrm>
              <a:off x="2925" y="1888"/>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35" name="Line 58"/>
            <p:cNvSpPr>
              <a:spLocks noChangeShapeType="1"/>
            </p:cNvSpPr>
            <p:nvPr/>
          </p:nvSpPr>
          <p:spPr bwMode="auto">
            <a:xfrm>
              <a:off x="2925" y="1933"/>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107" name="Group 59"/>
          <p:cNvGrpSpPr>
            <a:grpSpLocks/>
          </p:cNvGrpSpPr>
          <p:nvPr/>
        </p:nvGrpSpPr>
        <p:grpSpPr bwMode="auto">
          <a:xfrm>
            <a:off x="1738313" y="4710113"/>
            <a:ext cx="2224087" cy="65087"/>
            <a:chOff x="2925" y="1888"/>
            <a:chExt cx="2314" cy="46"/>
          </a:xfrm>
        </p:grpSpPr>
        <p:sp>
          <p:nvSpPr>
            <p:cNvPr id="4130" name="Rectangle 60"/>
            <p:cNvSpPr>
              <a:spLocks noChangeArrowheads="1"/>
            </p:cNvSpPr>
            <p:nvPr/>
          </p:nvSpPr>
          <p:spPr bwMode="auto">
            <a:xfrm>
              <a:off x="2925" y="1888"/>
              <a:ext cx="2314" cy="46"/>
            </a:xfrm>
            <a:prstGeom prst="rect">
              <a:avLst/>
            </a:prstGeom>
            <a:solidFill>
              <a:srgbClr val="FF9900"/>
            </a:solidFill>
            <a:ln w="9525">
              <a:solidFill>
                <a:srgbClr val="5F5F5F"/>
              </a:solidFill>
              <a:prstDash val="sysDot"/>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31" name="Line 61"/>
            <p:cNvSpPr>
              <a:spLocks noChangeShapeType="1"/>
            </p:cNvSpPr>
            <p:nvPr/>
          </p:nvSpPr>
          <p:spPr bwMode="auto">
            <a:xfrm>
              <a:off x="2925" y="1888"/>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32" name="Line 62"/>
            <p:cNvSpPr>
              <a:spLocks noChangeShapeType="1"/>
            </p:cNvSpPr>
            <p:nvPr/>
          </p:nvSpPr>
          <p:spPr bwMode="auto">
            <a:xfrm>
              <a:off x="2925" y="1933"/>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108" name="Group 63"/>
          <p:cNvGrpSpPr>
            <a:grpSpLocks/>
          </p:cNvGrpSpPr>
          <p:nvPr/>
        </p:nvGrpSpPr>
        <p:grpSpPr bwMode="auto">
          <a:xfrm>
            <a:off x="1738313" y="4508500"/>
            <a:ext cx="2224087" cy="65088"/>
            <a:chOff x="2925" y="1888"/>
            <a:chExt cx="2314" cy="46"/>
          </a:xfrm>
        </p:grpSpPr>
        <p:sp>
          <p:nvSpPr>
            <p:cNvPr id="4127" name="Rectangle 64"/>
            <p:cNvSpPr>
              <a:spLocks noChangeArrowheads="1"/>
            </p:cNvSpPr>
            <p:nvPr/>
          </p:nvSpPr>
          <p:spPr bwMode="auto">
            <a:xfrm>
              <a:off x="2925" y="1888"/>
              <a:ext cx="2314" cy="46"/>
            </a:xfrm>
            <a:prstGeom prst="rect">
              <a:avLst/>
            </a:prstGeom>
            <a:solidFill>
              <a:srgbClr val="FF9900"/>
            </a:solidFill>
            <a:ln w="9525">
              <a:solidFill>
                <a:srgbClr val="5F5F5F"/>
              </a:solidFill>
              <a:prstDash val="sysDot"/>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28" name="Line 65"/>
            <p:cNvSpPr>
              <a:spLocks noChangeShapeType="1"/>
            </p:cNvSpPr>
            <p:nvPr/>
          </p:nvSpPr>
          <p:spPr bwMode="auto">
            <a:xfrm>
              <a:off x="2925" y="1888"/>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9" name="Line 66"/>
            <p:cNvSpPr>
              <a:spLocks noChangeShapeType="1"/>
            </p:cNvSpPr>
            <p:nvPr/>
          </p:nvSpPr>
          <p:spPr bwMode="auto">
            <a:xfrm>
              <a:off x="2925" y="1933"/>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4109" name="Group 67"/>
          <p:cNvGrpSpPr>
            <a:grpSpLocks/>
          </p:cNvGrpSpPr>
          <p:nvPr/>
        </p:nvGrpSpPr>
        <p:grpSpPr bwMode="auto">
          <a:xfrm>
            <a:off x="1738313" y="4103688"/>
            <a:ext cx="2224087" cy="66675"/>
            <a:chOff x="2925" y="1888"/>
            <a:chExt cx="2314" cy="46"/>
          </a:xfrm>
        </p:grpSpPr>
        <p:sp>
          <p:nvSpPr>
            <p:cNvPr id="4124" name="Rectangle 68"/>
            <p:cNvSpPr>
              <a:spLocks noChangeArrowheads="1"/>
            </p:cNvSpPr>
            <p:nvPr/>
          </p:nvSpPr>
          <p:spPr bwMode="auto">
            <a:xfrm>
              <a:off x="2925" y="1888"/>
              <a:ext cx="2314" cy="46"/>
            </a:xfrm>
            <a:prstGeom prst="rect">
              <a:avLst/>
            </a:prstGeom>
            <a:solidFill>
              <a:srgbClr val="FF9900"/>
            </a:solidFill>
            <a:ln w="9525">
              <a:solidFill>
                <a:srgbClr val="5F5F5F"/>
              </a:solidFill>
              <a:prstDash val="sysDot"/>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25" name="Line 69"/>
            <p:cNvSpPr>
              <a:spLocks noChangeShapeType="1"/>
            </p:cNvSpPr>
            <p:nvPr/>
          </p:nvSpPr>
          <p:spPr bwMode="auto">
            <a:xfrm>
              <a:off x="2925" y="1888"/>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6" name="Line 70"/>
            <p:cNvSpPr>
              <a:spLocks noChangeShapeType="1"/>
            </p:cNvSpPr>
            <p:nvPr/>
          </p:nvSpPr>
          <p:spPr bwMode="auto">
            <a:xfrm>
              <a:off x="2925" y="1933"/>
              <a:ext cx="2314" cy="0"/>
            </a:xfrm>
            <a:prstGeom prst="line">
              <a:avLst/>
            </a:prstGeom>
            <a:noFill/>
            <a:ln w="38100">
              <a:solidFill>
                <a:srgbClr val="5F5F5F"/>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4110" name="AutoShape 71"/>
          <p:cNvSpPr>
            <a:spLocks/>
          </p:cNvSpPr>
          <p:nvPr/>
        </p:nvSpPr>
        <p:spPr bwMode="auto">
          <a:xfrm>
            <a:off x="1547813" y="4149725"/>
            <a:ext cx="122237" cy="1452563"/>
          </a:xfrm>
          <a:prstGeom prst="leftBrace">
            <a:avLst>
              <a:gd name="adj1" fmla="val 99026"/>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11" name="Text Box 72"/>
          <p:cNvSpPr txBox="1">
            <a:spLocks noChangeArrowheads="1"/>
          </p:cNvSpPr>
          <p:nvPr/>
        </p:nvSpPr>
        <p:spPr bwMode="auto">
          <a:xfrm>
            <a:off x="179388" y="5661025"/>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800"/>
              <a:t>Normal GEM</a:t>
            </a:r>
          </a:p>
        </p:txBody>
      </p:sp>
      <p:sp>
        <p:nvSpPr>
          <p:cNvPr id="4112" name="Text Box 73"/>
          <p:cNvSpPr txBox="1">
            <a:spLocks noChangeArrowheads="1"/>
          </p:cNvSpPr>
          <p:nvPr/>
        </p:nvSpPr>
        <p:spPr bwMode="auto">
          <a:xfrm>
            <a:off x="179388" y="4581525"/>
            <a:ext cx="127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800"/>
              <a:t>B10 coated </a:t>
            </a:r>
          </a:p>
          <a:p>
            <a:pPr eaLnBrk="1" hangingPunct="1"/>
            <a:r>
              <a:rPr lang="en-US" altLang="ja-JP" sz="1800"/>
              <a:t>GEMs</a:t>
            </a:r>
          </a:p>
        </p:txBody>
      </p:sp>
      <p:sp>
        <p:nvSpPr>
          <p:cNvPr id="4113" name="Text Box 74"/>
          <p:cNvSpPr txBox="1">
            <a:spLocks noChangeArrowheads="1"/>
          </p:cNvSpPr>
          <p:nvPr/>
        </p:nvSpPr>
        <p:spPr bwMode="auto">
          <a:xfrm>
            <a:off x="107950" y="6092825"/>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800"/>
              <a:t>Readout board</a:t>
            </a:r>
          </a:p>
        </p:txBody>
      </p:sp>
      <p:sp>
        <p:nvSpPr>
          <p:cNvPr id="4114" name="Rectangle 75"/>
          <p:cNvSpPr>
            <a:spLocks noChangeArrowheads="1"/>
          </p:cNvSpPr>
          <p:nvPr/>
        </p:nvSpPr>
        <p:spPr bwMode="auto">
          <a:xfrm>
            <a:off x="179388" y="6165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30000"/>
              </a:spcBef>
            </a:pPr>
            <a:endParaRPr lang="ja-JP" altLang="ja-JP" sz="1800">
              <a:ea typeface="ＭＳ Ｐ明朝" pitchFamily="18" charset="-128"/>
            </a:endParaRPr>
          </a:p>
        </p:txBody>
      </p:sp>
      <p:sp>
        <p:nvSpPr>
          <p:cNvPr id="4115" name="Text Box 76"/>
          <p:cNvSpPr txBox="1">
            <a:spLocks noChangeArrowheads="1"/>
          </p:cNvSpPr>
          <p:nvPr/>
        </p:nvSpPr>
        <p:spPr bwMode="auto">
          <a:xfrm>
            <a:off x="71438" y="3643313"/>
            <a:ext cx="1460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800"/>
              <a:t>Cathode plate</a:t>
            </a:r>
          </a:p>
          <a:p>
            <a:pPr eaLnBrk="1" hangingPunct="1"/>
            <a:r>
              <a:rPr lang="en-US" altLang="ja-JP" sz="1800"/>
              <a:t>With B10</a:t>
            </a:r>
          </a:p>
        </p:txBody>
      </p:sp>
      <p:sp>
        <p:nvSpPr>
          <p:cNvPr id="4116" name="Text Box 77"/>
          <p:cNvSpPr txBox="1">
            <a:spLocks noChangeArrowheads="1"/>
          </p:cNvSpPr>
          <p:nvPr/>
        </p:nvSpPr>
        <p:spPr bwMode="auto">
          <a:xfrm>
            <a:off x="3059113" y="3500438"/>
            <a:ext cx="113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Ar-CO</a:t>
            </a:r>
            <a:r>
              <a:rPr lang="en-US" altLang="ja-JP" baseline="-25000"/>
              <a:t>2</a:t>
            </a:r>
          </a:p>
        </p:txBody>
      </p:sp>
      <p:pic>
        <p:nvPicPr>
          <p:cNvPr id="4118" name="Picture 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3063"/>
            <a:ext cx="43211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785813"/>
            <a:ext cx="4500562"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20" name="Group 29"/>
          <p:cNvGrpSpPr>
            <a:grpSpLocks/>
          </p:cNvGrpSpPr>
          <p:nvPr/>
        </p:nvGrpSpPr>
        <p:grpSpPr bwMode="auto">
          <a:xfrm>
            <a:off x="1714500" y="5929313"/>
            <a:ext cx="2224088" cy="65087"/>
            <a:chOff x="2925" y="1888"/>
            <a:chExt cx="2314" cy="46"/>
          </a:xfrm>
        </p:grpSpPr>
        <p:sp>
          <p:nvSpPr>
            <p:cNvPr id="4121" name="Rectangle 30"/>
            <p:cNvSpPr>
              <a:spLocks noChangeArrowheads="1"/>
            </p:cNvSpPr>
            <p:nvPr/>
          </p:nvSpPr>
          <p:spPr bwMode="auto">
            <a:xfrm>
              <a:off x="2925" y="1888"/>
              <a:ext cx="2314" cy="46"/>
            </a:xfrm>
            <a:prstGeom prst="rect">
              <a:avLst/>
            </a:prstGeom>
            <a:solidFill>
              <a:srgbClr val="FF9900"/>
            </a:solidFill>
            <a:ln w="9525">
              <a:solidFill>
                <a:schemeClr val="tx1"/>
              </a:solidFill>
              <a:prstDash val="sysDot"/>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4122" name="Line 31"/>
            <p:cNvSpPr>
              <a:spLocks noChangeShapeType="1"/>
            </p:cNvSpPr>
            <p:nvPr/>
          </p:nvSpPr>
          <p:spPr bwMode="auto">
            <a:xfrm>
              <a:off x="2925" y="1888"/>
              <a:ext cx="2314" cy="0"/>
            </a:xfrm>
            <a:prstGeom prst="line">
              <a:avLst/>
            </a:prstGeom>
            <a:noFill/>
            <a:ln w="38100">
              <a:solidFill>
                <a:srgbClr val="A5002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3" name="Line 32"/>
            <p:cNvSpPr>
              <a:spLocks noChangeShapeType="1"/>
            </p:cNvSpPr>
            <p:nvPr/>
          </p:nvSpPr>
          <p:spPr bwMode="auto">
            <a:xfrm>
              <a:off x="2925" y="1933"/>
              <a:ext cx="2314" cy="0"/>
            </a:xfrm>
            <a:prstGeom prst="line">
              <a:avLst/>
            </a:prstGeom>
            <a:noFill/>
            <a:ln w="38100">
              <a:solidFill>
                <a:srgbClr val="A5002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grpSp>
    </p:spTree>
    <p:extLst>
      <p:ext uri="{BB962C8B-B14F-4D97-AF65-F5344CB8AC3E}">
        <p14:creationId xmlns:p14="http://schemas.microsoft.com/office/powerpoint/2010/main" val="6781742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idx="4294967295"/>
          </p:nvPr>
        </p:nvSpPr>
        <p:spPr>
          <a:xfrm>
            <a:off x="742950" y="71438"/>
            <a:ext cx="8401050" cy="1571625"/>
          </a:xfrm>
        </p:spPr>
        <p:txBody>
          <a:bodyPr/>
          <a:lstStyle/>
          <a:p>
            <a:r>
              <a:rPr lang="en-US" altLang="ja-JP" dirty="0" smtClean="0"/>
              <a:t>Pulse neutron and </a:t>
            </a:r>
            <a:br>
              <a:rPr lang="en-US" altLang="ja-JP" dirty="0" smtClean="0"/>
            </a:br>
            <a:r>
              <a:rPr lang="en-US" altLang="ja-JP" dirty="0" smtClean="0"/>
              <a:t>Energy Selective Neutron Radiography </a:t>
            </a:r>
            <a:endParaRPr lang="ja-JP" altLang="en-US" dirty="0" smtClean="0"/>
          </a:p>
        </p:txBody>
      </p:sp>
      <p:pic>
        <p:nvPicPr>
          <p:cNvPr id="112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1643063"/>
            <a:ext cx="5295900"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68" name="直線矢印コネクタ 5"/>
          <p:cNvCxnSpPr>
            <a:cxnSpLocks noChangeShapeType="1"/>
          </p:cNvCxnSpPr>
          <p:nvPr/>
        </p:nvCxnSpPr>
        <p:spPr bwMode="auto">
          <a:xfrm rot="5400000">
            <a:off x="4959350" y="3898901"/>
            <a:ext cx="750887" cy="525462"/>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1269" name="テキスト ボックス 8"/>
          <p:cNvSpPr txBox="1">
            <a:spLocks noChangeArrowheads="1"/>
          </p:cNvSpPr>
          <p:nvPr/>
        </p:nvSpPr>
        <p:spPr bwMode="auto">
          <a:xfrm>
            <a:off x="5715000" y="3429000"/>
            <a:ext cx="28178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b="1">
                <a:solidFill>
                  <a:srgbClr val="FF0000"/>
                </a:solidFill>
              </a:rPr>
              <a:t>Bragg Edge </a:t>
            </a:r>
          </a:p>
          <a:p>
            <a:pPr eaLnBrk="1" hangingPunct="1"/>
            <a:r>
              <a:rPr lang="en-US" altLang="ja-JP" b="1">
                <a:solidFill>
                  <a:srgbClr val="FF0000"/>
                </a:solidFill>
              </a:rPr>
              <a:t>region </a:t>
            </a:r>
          </a:p>
          <a:p>
            <a:pPr eaLnBrk="1" hangingPunct="1"/>
            <a:r>
              <a:rPr lang="en-US" altLang="ja-JP" b="1">
                <a:solidFill>
                  <a:srgbClr val="FF0000"/>
                </a:solidFill>
              </a:rPr>
              <a:t>(Thermal and cold)</a:t>
            </a:r>
          </a:p>
        </p:txBody>
      </p:sp>
      <p:cxnSp>
        <p:nvCxnSpPr>
          <p:cNvPr id="11270" name="直線矢印コネクタ 12"/>
          <p:cNvCxnSpPr>
            <a:cxnSpLocks noChangeShapeType="1"/>
            <a:stCxn id="11271" idx="1"/>
          </p:cNvCxnSpPr>
          <p:nvPr/>
        </p:nvCxnSpPr>
        <p:spPr bwMode="auto">
          <a:xfrm flipH="1">
            <a:off x="2928938" y="2400300"/>
            <a:ext cx="779462" cy="1028700"/>
          </a:xfrm>
          <a:prstGeom prst="straightConnector1">
            <a:avLst/>
          </a:prstGeom>
          <a:noFill/>
          <a:ln w="38100"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11271" name="テキスト ボックス 15"/>
          <p:cNvSpPr txBox="1">
            <a:spLocks noChangeArrowheads="1"/>
          </p:cNvSpPr>
          <p:nvPr/>
        </p:nvSpPr>
        <p:spPr bwMode="auto">
          <a:xfrm>
            <a:off x="3708400" y="1989138"/>
            <a:ext cx="3286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b="1">
                <a:solidFill>
                  <a:srgbClr val="00B050"/>
                </a:solidFill>
              </a:rPr>
              <a:t> </a:t>
            </a:r>
            <a:r>
              <a:rPr lang="en-US" altLang="ja-JP">
                <a:solidFill>
                  <a:srgbClr val="00B050"/>
                </a:solidFill>
              </a:rPr>
              <a:t>Resonance absorption region</a:t>
            </a:r>
            <a:r>
              <a:rPr lang="ja-JP" altLang="en-US">
                <a:solidFill>
                  <a:srgbClr val="00B050"/>
                </a:solidFill>
              </a:rPr>
              <a:t>　</a:t>
            </a:r>
            <a:r>
              <a:rPr lang="en-US" altLang="ja-JP">
                <a:solidFill>
                  <a:srgbClr val="009900"/>
                </a:solidFill>
              </a:rPr>
              <a:t>(E&gt;1eV)</a:t>
            </a:r>
            <a:r>
              <a:rPr lang="en-US" altLang="ja-JP">
                <a:solidFill>
                  <a:srgbClr val="00B050"/>
                </a:solidFill>
              </a:rPr>
              <a:t> </a:t>
            </a:r>
          </a:p>
        </p:txBody>
      </p:sp>
      <mc:AlternateContent xmlns:mc="http://schemas.openxmlformats.org/markup-compatibility/2006" xmlns:a14="http://schemas.microsoft.com/office/drawing/2010/main">
        <mc:Choice Requires="a14">
          <p:sp>
            <p:nvSpPr>
              <p:cNvPr id="2" name="テキスト ボックス 1"/>
              <p:cNvSpPr txBox="1"/>
              <p:nvPr/>
            </p:nvSpPr>
            <p:spPr>
              <a:xfrm>
                <a:off x="1030486" y="5563738"/>
                <a:ext cx="2461394" cy="1177630"/>
              </a:xfrm>
              <a:prstGeom prst="rect">
                <a:avLst/>
              </a:prstGeom>
              <a:noFill/>
            </p:spPr>
            <p:txBody>
              <a:bodyPr wrap="square" rtlCol="0">
                <a:spAutoFit/>
              </a:bodyPr>
              <a:lstStyle/>
              <a:p>
                <a:r>
                  <a:rPr lang="en-US" altLang="ja-JP" sz="2400" dirty="0" smtClean="0">
                    <a:latin typeface="Symbol" panose="05050102010706020507" pitchFamily="18" charset="2"/>
                  </a:rPr>
                  <a:t>l</a:t>
                </a:r>
                <a14:m>
                  <m:oMath xmlns:m="http://schemas.openxmlformats.org/officeDocument/2006/math">
                    <m:r>
                      <a:rPr kumimoji="1" lang="en-US" altLang="ja-JP" sz="2400" b="0" i="1" smtClean="0">
                        <a:latin typeface="Cambria Math"/>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a:rPr>
                          <m:t>h</m:t>
                        </m:r>
                      </m:num>
                      <m:den>
                        <m:r>
                          <a:rPr kumimoji="1" lang="en-US" altLang="ja-JP" sz="2400" b="0" i="1" smtClean="0">
                            <a:latin typeface="Cambria Math"/>
                          </a:rPr>
                          <m:t>𝑚𝑣</m:t>
                        </m:r>
                      </m:den>
                    </m:f>
                    <m:r>
                      <a:rPr kumimoji="1" lang="en-US" altLang="ja-JP" sz="2400" b="0" i="1" smtClean="0">
                        <a:latin typeface="Cambria Math"/>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a:rPr>
                          <m:t>h</m:t>
                        </m:r>
                      </m:num>
                      <m:den>
                        <m:r>
                          <a:rPr lang="en-US" altLang="ja-JP" sz="2400" i="1">
                            <a:latin typeface="Cambria Math"/>
                          </a:rPr>
                          <m:t>𝑚</m:t>
                        </m:r>
                        <m:rad>
                          <m:radPr>
                            <m:degHide m:val="on"/>
                            <m:ctrlPr>
                              <a:rPr lang="en-US" altLang="ja-JP" sz="2400" i="1">
                                <a:latin typeface="Cambria Math" panose="02040503050406030204" pitchFamily="18" charset="0"/>
                              </a:rPr>
                            </m:ctrlPr>
                          </m:radPr>
                          <m:deg/>
                          <m:e>
                            <m:r>
                              <a:rPr lang="en-US" altLang="ja-JP" sz="2400" i="1">
                                <a:latin typeface="Cambria Math"/>
                              </a:rPr>
                              <m:t>2</m:t>
                            </m:r>
                            <m:r>
                              <a:rPr lang="en-US" altLang="ja-JP" sz="2400" i="1">
                                <a:latin typeface="Cambria Math"/>
                              </a:rPr>
                              <m:t>𝑚𝐸</m:t>
                            </m:r>
                          </m:e>
                        </m:rad>
                      </m:den>
                    </m:f>
                    <m:r>
                      <a:rPr kumimoji="1" lang="en-US" altLang="ja-JP" sz="2400" b="0" i="1" smtClean="0">
                        <a:latin typeface="Cambria Math"/>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a:rPr>
                          <m:t>h</m:t>
                        </m:r>
                      </m:num>
                      <m:den>
                        <m:r>
                          <a:rPr kumimoji="1" lang="en-US" altLang="ja-JP" sz="2400" b="0" i="1" smtClean="0">
                            <a:latin typeface="Cambria Math"/>
                          </a:rPr>
                          <m:t>𝑚𝐿</m:t>
                        </m:r>
                      </m:den>
                    </m:f>
                    <m:r>
                      <a:rPr kumimoji="1" lang="en-US" altLang="ja-JP" sz="2400" b="0" i="1" smtClean="0">
                        <a:latin typeface="Cambria Math"/>
                        <a:ea typeface="Cambria Math"/>
                      </a:rPr>
                      <m:t>∆</m:t>
                    </m:r>
                    <m:r>
                      <a:rPr kumimoji="1" lang="en-US" altLang="ja-JP" sz="2400" b="0" i="1" smtClean="0">
                        <a:latin typeface="Cambria Math"/>
                      </a:rPr>
                      <m:t>𝑡</m:t>
                    </m:r>
                  </m:oMath>
                </a14:m>
                <a:endParaRPr kumimoji="1" lang="ja-JP" altLang="en-US" sz="240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1030486" y="5563738"/>
                <a:ext cx="2461394" cy="1177630"/>
              </a:xfrm>
              <a:prstGeom prst="rect">
                <a:avLst/>
              </a:prstGeom>
              <a:blipFill rotWithShape="1">
                <a:blip r:embed="rId3"/>
                <a:stretch>
                  <a:fillRect l="-371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0801622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914400" y="0"/>
            <a:ext cx="8229600" cy="1143000"/>
          </a:xfrm>
        </p:spPr>
        <p:txBody>
          <a:bodyPr>
            <a:normAutofit fontScale="90000"/>
          </a:bodyPr>
          <a:lstStyle/>
          <a:p>
            <a:pPr eaLnBrk="1" fontAlgn="auto" hangingPunct="1">
              <a:spcAft>
                <a:spcPts val="0"/>
              </a:spcAft>
              <a:defRPr/>
            </a:pPr>
            <a:r>
              <a:rPr lang="en-US" altLang="ja-JP" dirty="0" smtClean="0">
                <a:effectLst>
                  <a:outerShdw blurRad="38100" dist="38100" dir="2700000" algn="tl">
                    <a:srgbClr val="000000">
                      <a:alpha val="43137"/>
                    </a:srgbClr>
                  </a:outerShdw>
                </a:effectLst>
              </a:rPr>
              <a:t>Imaging for bended iron plates</a:t>
            </a:r>
            <a:r>
              <a:rPr lang="en-US" altLang="ja-JP" dirty="0">
                <a:effectLst>
                  <a:outerShdw blurRad="38100" dist="38100" dir="2700000" algn="tl">
                    <a:srgbClr val="000000">
                      <a:alpha val="43137"/>
                    </a:srgbClr>
                  </a:outerShdw>
                </a:effectLst>
              </a:rPr>
              <a:t/>
            </a:r>
            <a:br>
              <a:rPr lang="en-US" altLang="ja-JP" dirty="0">
                <a:effectLst>
                  <a:outerShdw blurRad="38100" dist="38100" dir="2700000" algn="tl">
                    <a:srgbClr val="000000">
                      <a:alpha val="43137"/>
                    </a:srgbClr>
                  </a:outerShdw>
                </a:effectLst>
              </a:rPr>
            </a:br>
            <a:r>
              <a:rPr lang="en-US" altLang="ja-JP" dirty="0" smtClean="0">
                <a:effectLst>
                  <a:outerShdw blurRad="38100" dist="38100" dir="2700000" algn="tl">
                    <a:srgbClr val="000000">
                      <a:alpha val="43137"/>
                    </a:srgbClr>
                  </a:outerShdw>
                </a:effectLst>
              </a:rPr>
              <a:t>at LINAC in Hokkaido University</a:t>
            </a:r>
            <a:endParaRPr lang="ja-JP" altLang="en-US" dirty="0">
              <a:effectLst>
                <a:outerShdw blurRad="38100" dist="38100" dir="2700000" algn="tl">
                  <a:srgbClr val="000000">
                    <a:alpha val="43137"/>
                  </a:srgbClr>
                </a:outerShdw>
              </a:effectLst>
            </a:endParaRPr>
          </a:p>
        </p:txBody>
      </p:sp>
      <p:sp>
        <p:nvSpPr>
          <p:cNvPr id="17411" name="Rectangle 3"/>
          <p:cNvSpPr>
            <a:spLocks noChangeArrowheads="1"/>
          </p:cNvSpPr>
          <p:nvPr/>
        </p:nvSpPr>
        <p:spPr bwMode="auto">
          <a:xfrm>
            <a:off x="-357188" y="4429125"/>
            <a:ext cx="1512888" cy="1150938"/>
          </a:xfrm>
          <a:prstGeom prst="rect">
            <a:avLst/>
          </a:prstGeom>
          <a:solidFill>
            <a:srgbClr val="00B0F0"/>
          </a:solidFill>
          <a:ln w="9525">
            <a:miter lim="800000"/>
            <a:headEnd/>
            <a:tailEnd/>
          </a:ln>
          <a:scene3d>
            <a:camera prst="legacyObliqueTopRight">
              <a:rot lat="0" lon="5100000" rev="0"/>
            </a:camera>
            <a:lightRig rig="legacyFlat3" dir="l"/>
          </a:scene3d>
          <a:sp3d extrusionH="430200" prstMaterial="legacyMetal">
            <a:bevelT w="13500" h="13500" prst="angle"/>
            <a:bevelB w="13500" h="13500" prst="angle"/>
            <a:extrusionClr>
              <a:srgbClr val="333399"/>
            </a:extrusionClr>
          </a:sp3d>
        </p:spPr>
        <p:txBody>
          <a:bodyPr wrap="none" anchor="ctr">
            <a:flatTx/>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17412" name="Line 4"/>
          <p:cNvSpPr>
            <a:spLocks noChangeShapeType="1"/>
          </p:cNvSpPr>
          <p:nvPr/>
        </p:nvSpPr>
        <p:spPr bwMode="auto">
          <a:xfrm>
            <a:off x="642938" y="5414963"/>
            <a:ext cx="0" cy="1296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413" name="Line 5"/>
          <p:cNvSpPr>
            <a:spLocks noChangeShapeType="1"/>
          </p:cNvSpPr>
          <p:nvPr/>
        </p:nvSpPr>
        <p:spPr bwMode="auto">
          <a:xfrm>
            <a:off x="7869238" y="5319713"/>
            <a:ext cx="0" cy="1296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414" name="Line 6"/>
          <p:cNvSpPr>
            <a:spLocks noChangeShapeType="1"/>
          </p:cNvSpPr>
          <p:nvPr/>
        </p:nvSpPr>
        <p:spPr bwMode="auto">
          <a:xfrm>
            <a:off x="684213" y="6400800"/>
            <a:ext cx="72009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15" name="Text Box 7"/>
          <p:cNvSpPr txBox="1">
            <a:spLocks noChangeArrowheads="1"/>
          </p:cNvSpPr>
          <p:nvPr/>
        </p:nvSpPr>
        <p:spPr bwMode="auto">
          <a:xfrm>
            <a:off x="3929063" y="6286500"/>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674cm</a:t>
            </a:r>
          </a:p>
        </p:txBody>
      </p:sp>
      <p:sp>
        <p:nvSpPr>
          <p:cNvPr id="17416" name="Line 8"/>
          <p:cNvSpPr>
            <a:spLocks noChangeShapeType="1"/>
          </p:cNvSpPr>
          <p:nvPr/>
        </p:nvSpPr>
        <p:spPr bwMode="auto">
          <a:xfrm flipV="1">
            <a:off x="755650" y="4024313"/>
            <a:ext cx="71438"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17" name="Text Box 9"/>
          <p:cNvSpPr txBox="1">
            <a:spLocks noChangeArrowheads="1"/>
          </p:cNvSpPr>
          <p:nvPr/>
        </p:nvSpPr>
        <p:spPr bwMode="auto">
          <a:xfrm>
            <a:off x="323850" y="3663950"/>
            <a:ext cx="1482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en-US" altLang="ja-JP"/>
              <a:t>Moderator</a:t>
            </a:r>
            <a:endParaRPr lang="ja-JP" altLang="en-US"/>
          </a:p>
        </p:txBody>
      </p:sp>
      <p:sp>
        <p:nvSpPr>
          <p:cNvPr id="17418" name="Text Box 10"/>
          <p:cNvSpPr txBox="1">
            <a:spLocks noChangeArrowheads="1"/>
          </p:cNvSpPr>
          <p:nvPr/>
        </p:nvSpPr>
        <p:spPr bwMode="auto">
          <a:xfrm>
            <a:off x="7753350" y="5824538"/>
            <a:ext cx="1243013" cy="8302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en-US" altLang="ja-JP"/>
              <a:t>GEM</a:t>
            </a:r>
          </a:p>
          <a:p>
            <a:pPr algn="ctr" eaLnBrk="1" hangingPunct="1"/>
            <a:r>
              <a:rPr lang="en-US" altLang="ja-JP"/>
              <a:t>Detector</a:t>
            </a:r>
            <a:endParaRPr lang="ja-JP" altLang="en-US"/>
          </a:p>
        </p:txBody>
      </p:sp>
      <p:sp>
        <p:nvSpPr>
          <p:cNvPr id="20491" name="Rectangle 11"/>
          <p:cNvSpPr>
            <a:spLocks noChangeArrowheads="1"/>
          </p:cNvSpPr>
          <p:nvPr/>
        </p:nvSpPr>
        <p:spPr bwMode="auto">
          <a:xfrm>
            <a:off x="7467600" y="4408488"/>
            <a:ext cx="698500" cy="914400"/>
          </a:xfrm>
          <a:prstGeom prst="rect">
            <a:avLst/>
          </a:prstGeom>
          <a:solidFill>
            <a:srgbClr val="FFFF00"/>
          </a:solidFill>
          <a:ln w="9525">
            <a:solidFill>
              <a:srgbClr val="FFFF00"/>
            </a:solidFill>
            <a:miter lim="800000"/>
            <a:headEnd/>
            <a:tailEnd/>
          </a:ln>
          <a:effectLst>
            <a:outerShdw blurRad="50800" dist="50800" dir="5400000" algn="ctr" rotWithShape="0">
              <a:srgbClr val="FFFF00"/>
            </a:outerShdw>
          </a:effectLst>
          <a:scene3d>
            <a:camera prst="legacyObliqueTopRight">
              <a:rot lat="0" lon="5100000" rev="0"/>
            </a:camera>
            <a:lightRig rig="legacyFlat3" dir="t"/>
          </a:scene3d>
          <a:sp3d extrusionH="201600" prstMaterial="legacyMetal">
            <a:bevelT w="13500" h="13500" prst="angle"/>
            <a:bevelB w="13500" h="13500" prst="angle"/>
            <a:extrusionClr>
              <a:srgbClr val="FFFF00"/>
            </a:extrusionClr>
          </a:sp3d>
        </p:spPr>
        <p:txBody>
          <a:bodyPr wrap="none" anchor="ctr">
            <a:flatTx/>
          </a:bodyPr>
          <a:lstStyle/>
          <a:p>
            <a:pPr>
              <a:defRPr/>
            </a:pPr>
            <a:endParaRPr lang="ja-JP" altLang="en-US"/>
          </a:p>
        </p:txBody>
      </p:sp>
      <p:sp>
        <p:nvSpPr>
          <p:cNvPr id="17420" name="Rectangle 12"/>
          <p:cNvSpPr>
            <a:spLocks noChangeArrowheads="1"/>
          </p:cNvSpPr>
          <p:nvPr/>
        </p:nvSpPr>
        <p:spPr bwMode="auto">
          <a:xfrm>
            <a:off x="7138988" y="4208463"/>
            <a:ext cx="1979612" cy="1223962"/>
          </a:xfrm>
          <a:prstGeom prst="rect">
            <a:avLst/>
          </a:prstGeom>
          <a:solidFill>
            <a:srgbClr val="FF0000"/>
          </a:solidFill>
          <a:ln w="9525">
            <a:miter lim="800000"/>
            <a:headEnd/>
            <a:tailEnd/>
          </a:ln>
          <a:scene3d>
            <a:camera prst="legacyObliqueTopRight">
              <a:rot lat="0" lon="5100000" rev="0"/>
            </a:camera>
            <a:lightRig rig="legacyFlat2" dir="b"/>
          </a:scene3d>
          <a:sp3d extrusionH="430200" prstMaterial="legacyMetal">
            <a:bevelT w="13500" h="13500" prst="angle"/>
            <a:bevelB w="13500" h="13500" prst="angle"/>
            <a:extrusionClr>
              <a:srgbClr val="FF0000"/>
            </a:extrusionClr>
          </a:sp3d>
        </p:spPr>
        <p:txBody>
          <a:bodyPr wrap="none" anchor="ctr">
            <a:flatTx/>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17421" name="Line 13"/>
          <p:cNvSpPr>
            <a:spLocks noChangeShapeType="1"/>
          </p:cNvSpPr>
          <p:nvPr/>
        </p:nvSpPr>
        <p:spPr bwMode="auto">
          <a:xfrm>
            <a:off x="971550" y="4887913"/>
            <a:ext cx="69135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422" name="Line 14"/>
          <p:cNvSpPr>
            <a:spLocks noChangeShapeType="1"/>
          </p:cNvSpPr>
          <p:nvPr/>
        </p:nvSpPr>
        <p:spPr bwMode="auto">
          <a:xfrm>
            <a:off x="8675688" y="5319713"/>
            <a:ext cx="730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23" name="Line 15"/>
          <p:cNvSpPr>
            <a:spLocks noChangeShapeType="1"/>
          </p:cNvSpPr>
          <p:nvPr/>
        </p:nvSpPr>
        <p:spPr bwMode="auto">
          <a:xfrm flipH="1" flipV="1">
            <a:off x="7524750" y="4240213"/>
            <a:ext cx="287338"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7424" name="Text Box 16"/>
          <p:cNvSpPr txBox="1">
            <a:spLocks noChangeArrowheads="1"/>
          </p:cNvSpPr>
          <p:nvPr/>
        </p:nvSpPr>
        <p:spPr bwMode="auto">
          <a:xfrm>
            <a:off x="7019925" y="3911600"/>
            <a:ext cx="110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en-US" altLang="ja-JP"/>
              <a:t>Sample</a:t>
            </a:r>
            <a:endParaRPr lang="ja-JP" altLang="en-US"/>
          </a:p>
        </p:txBody>
      </p:sp>
      <p:sp>
        <p:nvSpPr>
          <p:cNvPr id="17425" name="Rectangle 17"/>
          <p:cNvSpPr>
            <a:spLocks noChangeArrowheads="1"/>
          </p:cNvSpPr>
          <p:nvPr/>
        </p:nvSpPr>
        <p:spPr bwMode="auto">
          <a:xfrm>
            <a:off x="1547813" y="4600575"/>
            <a:ext cx="5111750" cy="576263"/>
          </a:xfrm>
          <a:prstGeom prst="rect">
            <a:avLst/>
          </a:prstGeom>
          <a:solidFill>
            <a:srgbClr val="00B050"/>
          </a:solidFill>
          <a:ln w="9525">
            <a:miter lim="800000"/>
            <a:headEnd/>
            <a:tailEnd/>
          </a:ln>
          <a:scene3d>
            <a:camera prst="legacyObliqueTopRight"/>
            <a:lightRig rig="legacyFlat3" dir="b"/>
          </a:scene3d>
          <a:sp3d extrusionH="201600" prstMaterial="legacyMetal">
            <a:bevelT w="13500" h="13500" prst="angle"/>
            <a:bevelB w="13500" h="13500" prst="angle"/>
            <a:extrusionClr>
              <a:srgbClr val="B6B8BE"/>
            </a:extrusionClr>
          </a:sp3d>
        </p:spPr>
        <p:txBody>
          <a:bodyPr wrap="none" anchor="ctr">
            <a:flatTx/>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17426" name="Line 18"/>
          <p:cNvSpPr>
            <a:spLocks noChangeShapeType="1"/>
          </p:cNvSpPr>
          <p:nvPr/>
        </p:nvSpPr>
        <p:spPr bwMode="auto">
          <a:xfrm>
            <a:off x="900113" y="5535613"/>
            <a:ext cx="6477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27" name="Line 19"/>
          <p:cNvSpPr>
            <a:spLocks noChangeShapeType="1"/>
          </p:cNvSpPr>
          <p:nvPr/>
        </p:nvSpPr>
        <p:spPr bwMode="auto">
          <a:xfrm>
            <a:off x="1547813" y="5535613"/>
            <a:ext cx="511175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28" name="Text Box 20"/>
          <p:cNvSpPr txBox="1">
            <a:spLocks noChangeArrowheads="1"/>
          </p:cNvSpPr>
          <p:nvPr/>
        </p:nvSpPr>
        <p:spPr bwMode="auto">
          <a:xfrm>
            <a:off x="827088" y="5680075"/>
            <a:ext cx="887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en-US" altLang="ja-JP"/>
              <a:t>70cm</a:t>
            </a:r>
          </a:p>
        </p:txBody>
      </p:sp>
      <p:sp>
        <p:nvSpPr>
          <p:cNvPr id="17429" name="Text Box 21"/>
          <p:cNvSpPr txBox="1">
            <a:spLocks noChangeArrowheads="1"/>
          </p:cNvSpPr>
          <p:nvPr/>
        </p:nvSpPr>
        <p:spPr bwMode="auto">
          <a:xfrm>
            <a:off x="3492500" y="5608638"/>
            <a:ext cx="86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504cm</a:t>
            </a:r>
          </a:p>
        </p:txBody>
      </p:sp>
      <p:sp>
        <p:nvSpPr>
          <p:cNvPr id="17430" name="Text Box 22"/>
          <p:cNvSpPr txBox="1">
            <a:spLocks noChangeArrowheads="1"/>
          </p:cNvSpPr>
          <p:nvPr/>
        </p:nvSpPr>
        <p:spPr bwMode="auto">
          <a:xfrm>
            <a:off x="6732588" y="5680075"/>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en-US" altLang="ja-JP"/>
              <a:t>100cm</a:t>
            </a:r>
          </a:p>
        </p:txBody>
      </p:sp>
      <p:sp>
        <p:nvSpPr>
          <p:cNvPr id="17431" name="Line 23"/>
          <p:cNvSpPr>
            <a:spLocks noChangeShapeType="1"/>
          </p:cNvSpPr>
          <p:nvPr/>
        </p:nvSpPr>
        <p:spPr bwMode="auto">
          <a:xfrm>
            <a:off x="6659563" y="5535613"/>
            <a:ext cx="122396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32" name="Text Box 24"/>
          <p:cNvSpPr txBox="1">
            <a:spLocks noChangeArrowheads="1"/>
          </p:cNvSpPr>
          <p:nvPr/>
        </p:nvSpPr>
        <p:spPr bwMode="auto">
          <a:xfrm>
            <a:off x="2320925" y="4024313"/>
            <a:ext cx="152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hangingPunct="1"/>
            <a:r>
              <a:rPr lang="en-US" altLang="ja-JP"/>
              <a:t>Flight tube</a:t>
            </a:r>
            <a:endParaRPr lang="ja-JP" altLang="en-US"/>
          </a:p>
        </p:txBody>
      </p:sp>
      <p:sp>
        <p:nvSpPr>
          <p:cNvPr id="17433" name="Line 25"/>
          <p:cNvSpPr>
            <a:spLocks noChangeShapeType="1"/>
          </p:cNvSpPr>
          <p:nvPr/>
        </p:nvSpPr>
        <p:spPr bwMode="auto">
          <a:xfrm>
            <a:off x="3203575" y="4311650"/>
            <a:ext cx="21590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17434" name="グループ化 39"/>
          <p:cNvGrpSpPr>
            <a:grpSpLocks/>
          </p:cNvGrpSpPr>
          <p:nvPr/>
        </p:nvGrpSpPr>
        <p:grpSpPr bwMode="auto">
          <a:xfrm>
            <a:off x="214313" y="1571625"/>
            <a:ext cx="6259512" cy="1866900"/>
            <a:chOff x="1285820" y="1500174"/>
            <a:chExt cx="6258135" cy="1866914"/>
          </a:xfrm>
        </p:grpSpPr>
        <p:pic>
          <p:nvPicPr>
            <p:cNvPr id="17441" name="Picture 29" descr="IMG_19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175" y="1700213"/>
              <a:ext cx="22320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2" name="Line 30"/>
            <p:cNvSpPr>
              <a:spLocks noChangeShapeType="1"/>
            </p:cNvSpPr>
            <p:nvPr/>
          </p:nvSpPr>
          <p:spPr bwMode="auto">
            <a:xfrm flipV="1">
              <a:off x="2500330" y="2928934"/>
              <a:ext cx="5048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43" name="Line 31"/>
            <p:cNvSpPr>
              <a:spLocks noChangeShapeType="1"/>
            </p:cNvSpPr>
            <p:nvPr/>
          </p:nvSpPr>
          <p:spPr bwMode="auto">
            <a:xfrm>
              <a:off x="2428828" y="2428868"/>
              <a:ext cx="1071635" cy="27940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44" name="Line 32"/>
            <p:cNvSpPr>
              <a:spLocks noChangeShapeType="1"/>
            </p:cNvSpPr>
            <p:nvPr/>
          </p:nvSpPr>
          <p:spPr bwMode="auto">
            <a:xfrm flipH="1">
              <a:off x="4786282" y="1928802"/>
              <a:ext cx="857256" cy="7143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45" name="Line 33"/>
            <p:cNvSpPr>
              <a:spLocks noChangeShapeType="1"/>
            </p:cNvSpPr>
            <p:nvPr/>
          </p:nvSpPr>
          <p:spPr bwMode="auto">
            <a:xfrm>
              <a:off x="2357390" y="2000241"/>
              <a:ext cx="1609798" cy="63501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46" name="Text Box 34"/>
            <p:cNvSpPr txBox="1">
              <a:spLocks noChangeArrowheads="1"/>
            </p:cNvSpPr>
            <p:nvPr/>
          </p:nvSpPr>
          <p:spPr bwMode="auto">
            <a:xfrm>
              <a:off x="1339875" y="2779713"/>
              <a:ext cx="1449317" cy="46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30°Bend</a:t>
              </a:r>
              <a:endParaRPr lang="ja-JP" altLang="en-US"/>
            </a:p>
          </p:txBody>
        </p:sp>
        <p:sp>
          <p:nvSpPr>
            <p:cNvPr id="17447" name="Text Box 35"/>
            <p:cNvSpPr txBox="1">
              <a:spLocks noChangeArrowheads="1"/>
            </p:cNvSpPr>
            <p:nvPr/>
          </p:nvSpPr>
          <p:spPr bwMode="auto">
            <a:xfrm>
              <a:off x="1285820" y="1785926"/>
              <a:ext cx="1449317" cy="46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90°Bend</a:t>
              </a:r>
              <a:endParaRPr lang="ja-JP" altLang="en-US"/>
            </a:p>
          </p:txBody>
        </p:sp>
        <p:sp>
          <p:nvSpPr>
            <p:cNvPr id="17448" name="Text Box 36"/>
            <p:cNvSpPr txBox="1">
              <a:spLocks noChangeArrowheads="1"/>
            </p:cNvSpPr>
            <p:nvPr/>
          </p:nvSpPr>
          <p:spPr bwMode="auto">
            <a:xfrm>
              <a:off x="5218091" y="1500174"/>
              <a:ext cx="2325864" cy="83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90°Bending </a:t>
              </a:r>
            </a:p>
            <a:p>
              <a:pPr eaLnBrk="1" hangingPunct="1"/>
              <a:r>
                <a:rPr lang="en-US" altLang="ja-JP"/>
                <a:t>and Re-flattening</a:t>
              </a:r>
              <a:endParaRPr lang="ja-JP" altLang="en-US"/>
            </a:p>
          </p:txBody>
        </p:sp>
        <p:sp>
          <p:nvSpPr>
            <p:cNvPr id="17449" name="Text Box 37"/>
            <p:cNvSpPr txBox="1">
              <a:spLocks noChangeArrowheads="1"/>
            </p:cNvSpPr>
            <p:nvPr/>
          </p:nvSpPr>
          <p:spPr bwMode="auto">
            <a:xfrm>
              <a:off x="1285820" y="2214554"/>
              <a:ext cx="1449317" cy="46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60°Bend</a:t>
              </a:r>
              <a:endParaRPr lang="ja-JP" altLang="en-US"/>
            </a:p>
          </p:txBody>
        </p:sp>
      </p:grpSp>
      <p:sp>
        <p:nvSpPr>
          <p:cNvPr id="17435" name="Text Box 38"/>
          <p:cNvSpPr txBox="1">
            <a:spLocks noChangeArrowheads="1"/>
          </p:cNvSpPr>
          <p:nvPr/>
        </p:nvSpPr>
        <p:spPr bwMode="auto">
          <a:xfrm>
            <a:off x="2428875" y="1285875"/>
            <a:ext cx="110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Sample</a:t>
            </a:r>
            <a:endParaRPr lang="ja-JP" altLang="en-US"/>
          </a:p>
        </p:txBody>
      </p:sp>
      <p:sp>
        <p:nvSpPr>
          <p:cNvPr id="17436" name="Text Box 46"/>
          <p:cNvSpPr txBox="1">
            <a:spLocks noChangeArrowheads="1"/>
          </p:cNvSpPr>
          <p:nvPr/>
        </p:nvSpPr>
        <p:spPr bwMode="auto">
          <a:xfrm>
            <a:off x="4357688" y="2500313"/>
            <a:ext cx="25003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+Reference</a:t>
            </a:r>
            <a:endParaRPr lang="ja-JP" altLang="en-US"/>
          </a:p>
          <a:p>
            <a:pPr eaLnBrk="1" hangingPunct="1"/>
            <a:r>
              <a:rPr lang="ja-JP" altLang="en-US"/>
              <a:t>（</a:t>
            </a:r>
            <a:r>
              <a:rPr lang="en-US" altLang="ja-JP"/>
              <a:t>without bending</a:t>
            </a:r>
            <a:r>
              <a:rPr lang="ja-JP" altLang="en-US"/>
              <a:t>）</a:t>
            </a:r>
          </a:p>
        </p:txBody>
      </p:sp>
      <p:pic>
        <p:nvPicPr>
          <p:cNvPr id="17437" name="Picture 38" descr="\\teras.qe.eng.hokudai.ac.jp\morita\20090302GEM\IMG_19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3775" y="1000125"/>
            <a:ext cx="180022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Picture 39" descr="\\teras.qe.eng.hokudai.ac.jp\morita\20090302GEM\IMG_19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3775" y="2357438"/>
            <a:ext cx="180022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9" name="Line 32"/>
          <p:cNvSpPr>
            <a:spLocks noChangeShapeType="1"/>
          </p:cNvSpPr>
          <p:nvPr/>
        </p:nvSpPr>
        <p:spPr bwMode="auto">
          <a:xfrm flipV="1">
            <a:off x="6286500" y="1643063"/>
            <a:ext cx="857250" cy="714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440" name="Line 32"/>
          <p:cNvSpPr>
            <a:spLocks noChangeShapeType="1"/>
          </p:cNvSpPr>
          <p:nvPr/>
        </p:nvSpPr>
        <p:spPr bwMode="auto">
          <a:xfrm>
            <a:off x="6286500" y="1857375"/>
            <a:ext cx="785813" cy="7143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Tree>
    <p:extLst>
      <p:ext uri="{BB962C8B-B14F-4D97-AF65-F5344CB8AC3E}">
        <p14:creationId xmlns:p14="http://schemas.microsoft.com/office/powerpoint/2010/main" val="38553770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idx="4294967295"/>
          </p:nvPr>
        </p:nvSpPr>
        <p:spPr>
          <a:xfrm>
            <a:off x="0" y="333375"/>
            <a:ext cx="7772400" cy="685800"/>
          </a:xfrm>
        </p:spPr>
        <p:txBody>
          <a:bodyPr/>
          <a:lstStyle/>
          <a:p>
            <a:pPr eaLnBrk="1" hangingPunct="1"/>
            <a:r>
              <a:rPr lang="en-US" altLang="ja-JP" smtClean="0"/>
              <a:t>Results</a:t>
            </a:r>
            <a:endParaRPr lang="ja-JP" altLang="en-US" smtClean="0"/>
          </a:p>
        </p:txBody>
      </p:sp>
      <p:pic>
        <p:nvPicPr>
          <p:cNvPr id="18435" name="Picture 37" descr="IMG_19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38576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8" descr="図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488" y="1125538"/>
            <a:ext cx="4100512"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テキスト ボックス 7"/>
          <p:cNvSpPr txBox="1">
            <a:spLocks noChangeArrowheads="1"/>
          </p:cNvSpPr>
          <p:nvPr/>
        </p:nvSpPr>
        <p:spPr bwMode="auto">
          <a:xfrm>
            <a:off x="684213" y="5229225"/>
            <a:ext cx="73104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2000">
                <a:solidFill>
                  <a:srgbClr val="006600"/>
                </a:solidFill>
              </a:rPr>
              <a:t>Two dimensional imaging of crystallite size in the bended iron plates </a:t>
            </a:r>
          </a:p>
          <a:p>
            <a:pPr eaLnBrk="1" hangingPunct="1"/>
            <a:r>
              <a:rPr lang="en-US" altLang="ja-JP" sz="2000">
                <a:solidFill>
                  <a:srgbClr val="006600"/>
                </a:solidFill>
              </a:rPr>
              <a:t>can be done clearly. </a:t>
            </a:r>
          </a:p>
          <a:p>
            <a:pPr eaLnBrk="1" hangingPunct="1"/>
            <a:r>
              <a:rPr lang="en-US" altLang="ja-JP" sz="2000">
                <a:solidFill>
                  <a:srgbClr val="FF0000"/>
                </a:solidFill>
              </a:rPr>
              <a:t>Visualization of microstructure for heavy material can be performed with the gaseous neutron detector.</a:t>
            </a:r>
          </a:p>
        </p:txBody>
      </p:sp>
      <p:sp>
        <p:nvSpPr>
          <p:cNvPr id="18438" name="テキスト ボックス 8"/>
          <p:cNvSpPr txBox="1">
            <a:spLocks noChangeArrowheads="1"/>
          </p:cNvSpPr>
          <p:nvPr/>
        </p:nvSpPr>
        <p:spPr bwMode="auto">
          <a:xfrm>
            <a:off x="684213" y="4292600"/>
            <a:ext cx="257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Photo of iron plates</a:t>
            </a:r>
            <a:endParaRPr lang="ja-JP" altLang="en-US"/>
          </a:p>
        </p:txBody>
      </p:sp>
      <p:sp>
        <p:nvSpPr>
          <p:cNvPr id="18439" name="テキスト ボックス 7"/>
          <p:cNvSpPr txBox="1">
            <a:spLocks noChangeArrowheads="1"/>
          </p:cNvSpPr>
          <p:nvPr/>
        </p:nvSpPr>
        <p:spPr bwMode="auto">
          <a:xfrm>
            <a:off x="6011863" y="4581525"/>
            <a:ext cx="22320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Position X (mm)</a:t>
            </a:r>
            <a:endParaRPr lang="ja-JP" altLang="en-US"/>
          </a:p>
        </p:txBody>
      </p:sp>
      <p:sp>
        <p:nvSpPr>
          <p:cNvPr id="18440" name="テキスト ボックス 8"/>
          <p:cNvSpPr txBox="1">
            <a:spLocks noChangeArrowheads="1"/>
          </p:cNvSpPr>
          <p:nvPr/>
        </p:nvSpPr>
        <p:spPr bwMode="auto">
          <a:xfrm rot="-5400000">
            <a:off x="3971925" y="2660651"/>
            <a:ext cx="22320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Position Y (mm)</a:t>
            </a:r>
            <a:endParaRPr lang="ja-JP" altLang="en-US"/>
          </a:p>
        </p:txBody>
      </p:sp>
      <p:sp>
        <p:nvSpPr>
          <p:cNvPr id="18441" name="テキスト ボックス 10"/>
          <p:cNvSpPr txBox="1">
            <a:spLocks noChangeArrowheads="1"/>
          </p:cNvSpPr>
          <p:nvPr/>
        </p:nvSpPr>
        <p:spPr bwMode="auto">
          <a:xfrm>
            <a:off x="2843213" y="1557338"/>
            <a:ext cx="1970087" cy="23145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lnSpc>
                <a:spcPts val="3500"/>
              </a:lnSpc>
            </a:pPr>
            <a:r>
              <a:rPr lang="en-US" altLang="ja-JP" b="1">
                <a:solidFill>
                  <a:srgbClr val="FF0000"/>
                </a:solidFill>
              </a:rPr>
              <a:t>90</a:t>
            </a:r>
            <a:r>
              <a:rPr lang="en-US" altLang="ja-JP" b="1">
                <a:solidFill>
                  <a:srgbClr val="FF0000"/>
                </a:solidFill>
                <a:latin typeface="ＭＳ 明朝" pitchFamily="17" charset="-128"/>
                <a:ea typeface="ＭＳ 明朝" pitchFamily="17" charset="-128"/>
              </a:rPr>
              <a:t>°</a:t>
            </a:r>
            <a:r>
              <a:rPr lang="en-US" altLang="ja-JP" b="1">
                <a:solidFill>
                  <a:srgbClr val="FF0000"/>
                </a:solidFill>
              </a:rPr>
              <a:t> Bending</a:t>
            </a:r>
          </a:p>
          <a:p>
            <a:pPr eaLnBrk="1" hangingPunct="1">
              <a:lnSpc>
                <a:spcPts val="3500"/>
              </a:lnSpc>
            </a:pPr>
            <a:r>
              <a:rPr lang="en-US" altLang="ja-JP" b="1">
                <a:solidFill>
                  <a:srgbClr val="FF0000"/>
                </a:solidFill>
              </a:rPr>
              <a:t>60</a:t>
            </a:r>
            <a:r>
              <a:rPr lang="en-US" altLang="ja-JP" b="1">
                <a:solidFill>
                  <a:srgbClr val="FF0000"/>
                </a:solidFill>
                <a:latin typeface="ＭＳ 明朝" pitchFamily="17" charset="-128"/>
                <a:ea typeface="ＭＳ 明朝" pitchFamily="17" charset="-128"/>
              </a:rPr>
              <a:t>°</a:t>
            </a:r>
            <a:r>
              <a:rPr lang="en-US" altLang="ja-JP" b="1">
                <a:solidFill>
                  <a:srgbClr val="FF0000"/>
                </a:solidFill>
              </a:rPr>
              <a:t> Bending</a:t>
            </a:r>
          </a:p>
          <a:p>
            <a:pPr eaLnBrk="1" hangingPunct="1">
              <a:lnSpc>
                <a:spcPts val="3500"/>
              </a:lnSpc>
            </a:pPr>
            <a:r>
              <a:rPr lang="en-US" altLang="ja-JP" b="1">
                <a:solidFill>
                  <a:srgbClr val="FF0000"/>
                </a:solidFill>
              </a:rPr>
              <a:t>30</a:t>
            </a:r>
            <a:r>
              <a:rPr lang="en-US" altLang="ja-JP" b="1">
                <a:solidFill>
                  <a:srgbClr val="FF0000"/>
                </a:solidFill>
                <a:latin typeface="ＭＳ 明朝" pitchFamily="17" charset="-128"/>
                <a:ea typeface="ＭＳ 明朝" pitchFamily="17" charset="-128"/>
              </a:rPr>
              <a:t>°</a:t>
            </a:r>
            <a:r>
              <a:rPr lang="en-US" altLang="ja-JP" b="1">
                <a:solidFill>
                  <a:srgbClr val="FF0000"/>
                </a:solidFill>
              </a:rPr>
              <a:t> Bending</a:t>
            </a:r>
          </a:p>
          <a:p>
            <a:pPr eaLnBrk="1" hangingPunct="1">
              <a:lnSpc>
                <a:spcPts val="3500"/>
              </a:lnSpc>
            </a:pPr>
            <a:r>
              <a:rPr lang="en-US" altLang="ja-JP" b="1">
                <a:solidFill>
                  <a:srgbClr val="FF0000"/>
                </a:solidFill>
              </a:rPr>
              <a:t>Reference </a:t>
            </a:r>
          </a:p>
          <a:p>
            <a:pPr eaLnBrk="1" hangingPunct="1">
              <a:lnSpc>
                <a:spcPts val="3500"/>
              </a:lnSpc>
            </a:pPr>
            <a:r>
              <a:rPr lang="en-US" altLang="ja-JP" b="1">
                <a:solidFill>
                  <a:srgbClr val="FF0000"/>
                </a:solidFill>
              </a:rPr>
              <a:t>Re-flattening </a:t>
            </a:r>
          </a:p>
        </p:txBody>
      </p:sp>
    </p:spTree>
    <p:extLst>
      <p:ext uri="{BB962C8B-B14F-4D97-AF65-F5344CB8AC3E}">
        <p14:creationId xmlns:p14="http://schemas.microsoft.com/office/powerpoint/2010/main" val="23343551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Others</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4095664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See through mega structure using cosmic ray </a:t>
            </a:r>
            <a:r>
              <a:rPr lang="en-US" altLang="ja-JP" dirty="0" err="1" smtClean="0"/>
              <a:t>muons</a:t>
            </a:r>
            <a:endParaRPr kumimoji="1" lang="ja-JP" altLang="en-US" dirty="0"/>
          </a:p>
        </p:txBody>
      </p:sp>
      <p:sp>
        <p:nvSpPr>
          <p:cNvPr id="3" name="縦書きテキスト プレースホルダー 2"/>
          <p:cNvSpPr>
            <a:spLocks noGrp="1"/>
          </p:cNvSpPr>
          <p:nvPr>
            <p:ph type="body" orient="vert" idx="1"/>
          </p:nvPr>
        </p:nvSpPr>
        <p:spPr/>
        <p:txBody>
          <a:bodyPr/>
          <a:lstStyle/>
          <a:p>
            <a:endParaRPr kumimoji="1" lang="ja-JP" altLang="en-US" dirty="0"/>
          </a:p>
        </p:txBody>
      </p:sp>
      <p:pic>
        <p:nvPicPr>
          <p:cNvPr id="4098" name="Picture 2" descr="http://www.eri.u-tokyo.ac.jp/CHEER/image/fig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84" y="4275644"/>
            <a:ext cx="3744416" cy="258235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7194962" y="6559331"/>
            <a:ext cx="1826141" cy="338554"/>
          </a:xfrm>
          <a:prstGeom prst="rect">
            <a:avLst/>
          </a:prstGeom>
          <a:noFill/>
        </p:spPr>
        <p:txBody>
          <a:bodyPr wrap="none" rtlCol="0">
            <a:spAutoFit/>
          </a:bodyPr>
          <a:lstStyle/>
          <a:p>
            <a:pPr fontAlgn="base">
              <a:spcBef>
                <a:spcPct val="0"/>
              </a:spcBef>
              <a:spcAft>
                <a:spcPct val="0"/>
              </a:spcAft>
            </a:pPr>
            <a:r>
              <a:rPr lang="ja-JP" altLang="en-US" sz="1600" dirty="0">
                <a:solidFill>
                  <a:srgbClr val="FFFFFF"/>
                </a:solidFill>
                <a:latin typeface="Arial" charset="0"/>
                <a:ea typeface="ＭＳ Ｐゴシック" pitchFamily="50" charset="-128"/>
              </a:rPr>
              <a:t>東大地震研</a:t>
            </a:r>
            <a:r>
              <a:rPr lang="en-US" altLang="ja-JP" sz="1600" dirty="0">
                <a:solidFill>
                  <a:srgbClr val="FFFFFF"/>
                </a:solidFill>
                <a:latin typeface="Arial" charset="0"/>
                <a:ea typeface="ＭＳ Ｐゴシック" pitchFamily="50" charset="-128"/>
              </a:rPr>
              <a:t>HP</a:t>
            </a:r>
            <a:r>
              <a:rPr lang="ja-JP" altLang="en-US" sz="1600" dirty="0">
                <a:solidFill>
                  <a:srgbClr val="FFFFFF"/>
                </a:solidFill>
                <a:latin typeface="Arial" charset="0"/>
                <a:ea typeface="ＭＳ Ｐゴシック" pitchFamily="50" charset="-128"/>
              </a:rPr>
              <a:t>より</a:t>
            </a:r>
          </a:p>
        </p:txBody>
      </p:sp>
      <p:pic>
        <p:nvPicPr>
          <p:cNvPr id="23554" name="Picture 2" descr="International Workshop on Muon Radiography of Volacanoes 2001 Po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84" y="1417638"/>
            <a:ext cx="3433676" cy="3240360"/>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4"/>
          <a:stretch>
            <a:fillRect/>
          </a:stretch>
        </p:blipFill>
        <p:spPr>
          <a:xfrm>
            <a:off x="4070130" y="1340768"/>
            <a:ext cx="4917151" cy="4713500"/>
          </a:xfrm>
          <a:prstGeom prst="rect">
            <a:avLst/>
          </a:prstGeom>
        </p:spPr>
      </p:pic>
      <p:sp>
        <p:nvSpPr>
          <p:cNvPr id="6" name="テキスト ボックス 5"/>
          <p:cNvSpPr txBox="1"/>
          <p:nvPr/>
        </p:nvSpPr>
        <p:spPr>
          <a:xfrm>
            <a:off x="5849712" y="6187744"/>
            <a:ext cx="4150175" cy="369332"/>
          </a:xfrm>
          <a:prstGeom prst="rect">
            <a:avLst/>
          </a:prstGeom>
          <a:noFill/>
        </p:spPr>
        <p:txBody>
          <a:bodyPr wrap="square" rtlCol="0">
            <a:spAutoFit/>
          </a:bodyPr>
          <a:lstStyle/>
          <a:p>
            <a:r>
              <a:rPr kumimoji="1" lang="en-US" altLang="ja-JP" dirty="0" err="1" smtClean="0"/>
              <a:t>K.Morishima</a:t>
            </a:r>
            <a:r>
              <a:rPr kumimoji="1" lang="en-US" altLang="ja-JP" dirty="0" smtClean="0"/>
              <a:t> (Nagoya U.)</a:t>
            </a:r>
            <a:endParaRPr kumimoji="1" lang="ja-JP" altLang="en-US" dirty="0"/>
          </a:p>
        </p:txBody>
      </p:sp>
    </p:spTree>
    <p:extLst>
      <p:ext uri="{BB962C8B-B14F-4D97-AF65-F5344CB8AC3E}">
        <p14:creationId xmlns:p14="http://schemas.microsoft.com/office/powerpoint/2010/main" val="278984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Starting with a silicon wafer</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4" name="図 3"/>
          <p:cNvPicPr>
            <a:picLocks noChangeAspect="1"/>
          </p:cNvPicPr>
          <p:nvPr/>
        </p:nvPicPr>
        <p:blipFill>
          <a:blip r:embed="rId2"/>
          <a:stretch>
            <a:fillRect/>
          </a:stretch>
        </p:blipFill>
        <p:spPr>
          <a:xfrm>
            <a:off x="1579924" y="2392389"/>
            <a:ext cx="7491628" cy="4144622"/>
          </a:xfrm>
          <a:prstGeom prst="rect">
            <a:avLst/>
          </a:prstGeom>
        </p:spPr>
      </p:pic>
      <p:sp>
        <p:nvSpPr>
          <p:cNvPr id="5" name="テキスト ボックス 4"/>
          <p:cNvSpPr txBox="1"/>
          <p:nvPr/>
        </p:nvSpPr>
        <p:spPr>
          <a:xfrm>
            <a:off x="4571999" y="6400499"/>
            <a:ext cx="2860014" cy="369332"/>
          </a:xfrm>
          <a:prstGeom prst="rect">
            <a:avLst/>
          </a:prstGeom>
          <a:noFill/>
        </p:spPr>
        <p:txBody>
          <a:bodyPr wrap="none" rtlCol="0">
            <a:spAutoFit/>
          </a:bodyPr>
          <a:lstStyle/>
          <a:p>
            <a:r>
              <a:rPr kumimoji="1" lang="en-US" altLang="ja-JP" dirty="0">
                <a:hlinkClick r:id="rId3"/>
              </a:rPr>
              <a:t>http://</a:t>
            </a:r>
            <a:r>
              <a:rPr kumimoji="1" lang="en-US" altLang="ja-JP" dirty="0" smtClean="0">
                <a:hlinkClick r:id="rId3"/>
              </a:rPr>
              <a:t>ferrotec-global.com/</a:t>
            </a:r>
            <a:r>
              <a:rPr kumimoji="1" lang="en-US" altLang="ja-JP" dirty="0" smtClean="0"/>
              <a:t> </a:t>
            </a:r>
            <a:endParaRPr kumimoji="1" lang="ja-JP" altLang="en-US" dirty="0"/>
          </a:p>
        </p:txBody>
      </p:sp>
      <p:pic>
        <p:nvPicPr>
          <p:cNvPr id="3074" name="Picture 2" descr="czproc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48" y="1553291"/>
            <a:ext cx="7425986" cy="1390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2669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Low energy negative muon can probe inside material</a:t>
            </a:r>
            <a:endParaRPr kumimoji="1" lang="ja-JP" altLang="en-US" dirty="0"/>
          </a:p>
        </p:txBody>
      </p:sp>
      <p:sp>
        <p:nvSpPr>
          <p:cNvPr id="3" name="縦書きテキスト プレースホルダー 2"/>
          <p:cNvSpPr>
            <a:spLocks noGrp="1"/>
          </p:cNvSpPr>
          <p:nvPr>
            <p:ph type="body" orient="vert" idx="1"/>
          </p:nvPr>
        </p:nvSpPr>
        <p:spPr/>
        <p:txBody>
          <a:bodyPr/>
          <a:lstStyle/>
          <a:p>
            <a:endParaRPr kumimoji="1" lang="ja-JP" altLang="en-US"/>
          </a:p>
        </p:txBody>
      </p:sp>
      <p:pic>
        <p:nvPicPr>
          <p:cNvPr id="5" name="図 4"/>
          <p:cNvPicPr>
            <a:picLocks noChangeAspect="1"/>
          </p:cNvPicPr>
          <p:nvPr/>
        </p:nvPicPr>
        <p:blipFill>
          <a:blip r:embed="rId2"/>
          <a:stretch>
            <a:fillRect/>
          </a:stretch>
        </p:blipFill>
        <p:spPr>
          <a:xfrm>
            <a:off x="139919" y="1826647"/>
            <a:ext cx="7218912" cy="5076914"/>
          </a:xfrm>
          <a:prstGeom prst="rect">
            <a:avLst/>
          </a:prstGeom>
        </p:spPr>
      </p:pic>
      <p:sp>
        <p:nvSpPr>
          <p:cNvPr id="6" name="AutoShape 2" descr="image"/>
          <p:cNvSpPr>
            <a:spLocks noChangeAspect="1" noChangeArrowheads="1"/>
          </p:cNvSpPr>
          <p:nvPr/>
        </p:nvSpPr>
        <p:spPr bwMode="auto">
          <a:xfrm>
            <a:off x="155574" y="-144463"/>
            <a:ext cx="2472209" cy="24722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p:cNvPicPr>
            <a:picLocks noChangeAspect="1"/>
          </p:cNvPicPr>
          <p:nvPr/>
        </p:nvPicPr>
        <p:blipFill>
          <a:blip r:embed="rId3"/>
          <a:stretch>
            <a:fillRect/>
          </a:stretch>
        </p:blipFill>
        <p:spPr>
          <a:xfrm>
            <a:off x="6804248" y="28793"/>
            <a:ext cx="2272554" cy="1888099"/>
          </a:xfrm>
          <a:prstGeom prst="rect">
            <a:avLst/>
          </a:prstGeom>
        </p:spPr>
      </p:pic>
      <p:sp>
        <p:nvSpPr>
          <p:cNvPr id="10" name="テキスト ボックス 9"/>
          <p:cNvSpPr txBox="1"/>
          <p:nvPr/>
        </p:nvSpPr>
        <p:spPr>
          <a:xfrm>
            <a:off x="6886038" y="5613047"/>
            <a:ext cx="2294474" cy="1200329"/>
          </a:xfrm>
          <a:prstGeom prst="rect">
            <a:avLst/>
          </a:prstGeom>
          <a:noFill/>
        </p:spPr>
        <p:txBody>
          <a:bodyPr wrap="square" rtlCol="0">
            <a:spAutoFit/>
          </a:bodyPr>
          <a:lstStyle/>
          <a:p>
            <a:r>
              <a:rPr kumimoji="1" lang="en-US" altLang="ja-JP" sz="2400" dirty="0" smtClean="0"/>
              <a:t>3D imaging of</a:t>
            </a:r>
          </a:p>
          <a:p>
            <a:r>
              <a:rPr kumimoji="1" lang="en-US" altLang="ja-JP" sz="2400" dirty="0"/>
              <a:t>m</a:t>
            </a:r>
            <a:r>
              <a:rPr kumimoji="1" lang="en-US" altLang="ja-JP" sz="2400" dirty="0" smtClean="0"/>
              <a:t>aterial </a:t>
            </a:r>
          </a:p>
          <a:p>
            <a:r>
              <a:rPr kumimoji="1" lang="en-US" altLang="ja-JP" sz="2400" dirty="0" smtClean="0"/>
              <a:t>composition </a:t>
            </a:r>
            <a:endParaRPr kumimoji="1" lang="ja-JP" altLang="en-US" sz="2400" dirty="0"/>
          </a:p>
        </p:txBody>
      </p:sp>
    </p:spTree>
    <p:extLst>
      <p:ext uri="{BB962C8B-B14F-4D97-AF65-F5344CB8AC3E}">
        <p14:creationId xmlns:p14="http://schemas.microsoft.com/office/powerpoint/2010/main" val="7660293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Summary</a:t>
            </a:r>
            <a:endParaRPr kumimoji="1" lang="ja-JP" altLang="en-US" dirty="0"/>
          </a:p>
        </p:txBody>
      </p:sp>
      <p:sp>
        <p:nvSpPr>
          <p:cNvPr id="5" name="コンテンツ プレースホルダー 4"/>
          <p:cNvSpPr>
            <a:spLocks noGrp="1"/>
          </p:cNvSpPr>
          <p:nvPr>
            <p:ph idx="1"/>
          </p:nvPr>
        </p:nvSpPr>
        <p:spPr/>
        <p:txBody>
          <a:bodyPr>
            <a:normAutofit/>
          </a:bodyPr>
          <a:lstStyle/>
          <a:p>
            <a:r>
              <a:rPr kumimoji="1" lang="en-US" altLang="ja-JP" dirty="0" smtClean="0"/>
              <a:t>Huge detector system for HEP is very important tool to investigate Law of Nature together with a large accelerators.</a:t>
            </a:r>
          </a:p>
          <a:p>
            <a:r>
              <a:rPr lang="en-US" altLang="ja-JP" dirty="0" smtClean="0"/>
              <a:t>The system is composed of tens of advanced radiation measurement systems.</a:t>
            </a:r>
          </a:p>
          <a:p>
            <a:r>
              <a:rPr lang="en-US" altLang="ja-JP" dirty="0" smtClean="0"/>
              <a:t>Breakthrough of new physics will be established by  clever physicists taking advantage of the most advanced detector system at the time.  Advanced detector might make something impossible possible, infinitely high cost reasonable…</a:t>
            </a:r>
          </a:p>
        </p:txBody>
      </p:sp>
    </p:spTree>
    <p:extLst>
      <p:ext uri="{BB962C8B-B14F-4D97-AF65-F5344CB8AC3E}">
        <p14:creationId xmlns:p14="http://schemas.microsoft.com/office/powerpoint/2010/main" val="23850403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Summary contd.</a:t>
            </a:r>
            <a:endParaRPr kumimoji="1" lang="ja-JP" altLang="en-US" dirty="0"/>
          </a:p>
        </p:txBody>
      </p:sp>
      <p:sp>
        <p:nvSpPr>
          <p:cNvPr id="3" name="コンテンツ プレースホルダー 2"/>
          <p:cNvSpPr>
            <a:spLocks noGrp="1"/>
          </p:cNvSpPr>
          <p:nvPr>
            <p:ph idx="1"/>
          </p:nvPr>
        </p:nvSpPr>
        <p:spPr/>
        <p:txBody>
          <a:bodyPr/>
          <a:lstStyle/>
          <a:p>
            <a:r>
              <a:rPr lang="en-US" altLang="ja-JP" dirty="0"/>
              <a:t>The advanced detector technology originally developed for particle physics are now being applied to innovate the instrumentations in society like medical or industrial equipment. Higher resolution, higher sensitivity and lower dose exposure for human is expected.  </a:t>
            </a:r>
          </a:p>
          <a:p>
            <a:r>
              <a:rPr lang="en-US" altLang="ja-JP" dirty="0"/>
              <a:t>Those “advanced” system enables very quick diagnose with higher precision and much less radiation dose. They are also very useful to visualize the hidden structure /defect /dangerous substance inside material clearly.</a:t>
            </a:r>
          </a:p>
          <a:p>
            <a:endParaRPr kumimoji="1" lang="ja-JP" altLang="en-US" dirty="0"/>
          </a:p>
        </p:txBody>
      </p:sp>
    </p:spTree>
    <p:extLst>
      <p:ext uri="{BB962C8B-B14F-4D97-AF65-F5344CB8AC3E}">
        <p14:creationId xmlns:p14="http://schemas.microsoft.com/office/powerpoint/2010/main" val="4040154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5132" name="Picture 12" descr="https://www.nikon.com/products/semi/technology/img/02/pic_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50" y="1493621"/>
            <a:ext cx="8011200" cy="501534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917937" y="6459236"/>
            <a:ext cx="6226063" cy="369332"/>
          </a:xfrm>
          <a:prstGeom prst="rect">
            <a:avLst/>
          </a:prstGeom>
          <a:noFill/>
        </p:spPr>
        <p:txBody>
          <a:bodyPr wrap="none" rtlCol="0">
            <a:spAutoFit/>
          </a:bodyPr>
          <a:lstStyle/>
          <a:p>
            <a:r>
              <a:rPr kumimoji="1" lang="en-US" altLang="ja-JP" dirty="0"/>
              <a:t>https://www.nikon.com/products/semi/technology/story02.htm</a:t>
            </a:r>
            <a:endParaRPr kumimoji="1" lang="ja-JP" altLang="en-US" dirty="0"/>
          </a:p>
        </p:txBody>
      </p:sp>
    </p:spTree>
    <p:extLst>
      <p:ext uri="{BB962C8B-B14F-4D97-AF65-F5344CB8AC3E}">
        <p14:creationId xmlns:p14="http://schemas.microsoft.com/office/powerpoint/2010/main" val="1107301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6146" name="Picture 2" descr="https://www.nikon.com/products/semi/technology/img/02/pic_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3179"/>
            <a:ext cx="9144000" cy="572452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917937" y="6459236"/>
            <a:ext cx="6226063" cy="369332"/>
          </a:xfrm>
          <a:prstGeom prst="rect">
            <a:avLst/>
          </a:prstGeom>
          <a:noFill/>
        </p:spPr>
        <p:txBody>
          <a:bodyPr wrap="none" rtlCol="0">
            <a:spAutoFit/>
          </a:bodyPr>
          <a:lstStyle/>
          <a:p>
            <a:r>
              <a:rPr kumimoji="1" lang="en-US" altLang="ja-JP" dirty="0"/>
              <a:t>https://www.nikon.com/products/semi/technology/story02.htm</a:t>
            </a:r>
            <a:endParaRPr kumimoji="1" lang="ja-JP" altLang="en-US" dirty="0"/>
          </a:p>
        </p:txBody>
      </p:sp>
    </p:spTree>
    <p:extLst>
      <p:ext uri="{BB962C8B-B14F-4D97-AF65-F5344CB8AC3E}">
        <p14:creationId xmlns:p14="http://schemas.microsoft.com/office/powerpoint/2010/main" val="36286742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4|18.4|7.4"/>
</p:tagLst>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2769</TotalTime>
  <Words>1560</Words>
  <Application>Microsoft Office PowerPoint</Application>
  <PresentationFormat>画面に合わせる (4:3)</PresentationFormat>
  <Paragraphs>515</Paragraphs>
  <Slides>72</Slides>
  <Notes>14</Notes>
  <HiddenSlides>0</HiddenSlides>
  <MMClips>3</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72</vt:i4>
      </vt:variant>
    </vt:vector>
  </HeadingPairs>
  <TitlesOfParts>
    <vt:vector size="92" baseType="lpstr">
      <vt:lpstr>Arial Unicode MS</vt:lpstr>
      <vt:lpstr>ＭＳ Ｐゴシック</vt:lpstr>
      <vt:lpstr>ＭＳ Ｐ明朝</vt:lpstr>
      <vt:lpstr>ＭＳ ゴシック</vt:lpstr>
      <vt:lpstr>ＭＳ 明朝</vt:lpstr>
      <vt:lpstr>ヒラギノ角ゴ Pro W3</vt:lpstr>
      <vt:lpstr>メイリオ</vt:lpstr>
      <vt:lpstr>細明朝体</vt:lpstr>
      <vt:lpstr>Arial</vt:lpstr>
      <vt:lpstr>Arial Black</vt:lpstr>
      <vt:lpstr>Calibri</vt:lpstr>
      <vt:lpstr>Cambria Math</vt:lpstr>
      <vt:lpstr>Castellar</vt:lpstr>
      <vt:lpstr>Comic Sans MS</vt:lpstr>
      <vt:lpstr>Symbol</vt:lpstr>
      <vt:lpstr>Times New Roman</vt:lpstr>
      <vt:lpstr>Trebuchet MS</vt:lpstr>
      <vt:lpstr>Wingdings</vt:lpstr>
      <vt:lpstr>Wingdings 3</vt:lpstr>
      <vt:lpstr>ファセット</vt:lpstr>
      <vt:lpstr>How can physicists explore  the particle world?(III)</vt:lpstr>
      <vt:lpstr>Life time measurement  using decay vertex</vt:lpstr>
      <vt:lpstr>Vertex detector</vt:lpstr>
      <vt:lpstr> Silicon strip detector</vt:lpstr>
      <vt:lpstr>ATLAS SCT</vt:lpstr>
      <vt:lpstr>PowerPoint プレゼンテーション</vt:lpstr>
      <vt:lpstr>Starting with a silicon wafer</vt:lpstr>
      <vt:lpstr>PowerPoint プレゼンテーション</vt:lpstr>
      <vt:lpstr>PowerPoint プレゼンテーション</vt:lpstr>
      <vt:lpstr>PowerPoint プレゼンテーション</vt:lpstr>
      <vt:lpstr>PowerPoint プレゼンテーション</vt:lpstr>
      <vt:lpstr>Doping using a small accelerator</vt:lpstr>
      <vt:lpstr>PowerPoint プレゼンテーション</vt:lpstr>
      <vt:lpstr>PowerPoint プレゼンテーション</vt:lpstr>
      <vt:lpstr>Problem of strip detector/ Occupancy at high luminosity colliders</vt:lpstr>
      <vt:lpstr>So many candidate pairs !</vt:lpstr>
      <vt:lpstr>Operation under high background</vt:lpstr>
      <vt:lpstr>Pixel detector</vt:lpstr>
      <vt:lpstr>Hybrid pixel</vt:lpstr>
      <vt:lpstr>Multiple Coulomb scattering</vt:lpstr>
      <vt:lpstr>Practical formula</vt:lpstr>
      <vt:lpstr>Vertex resolution deteriorated by material</vt:lpstr>
      <vt:lpstr>Monolithic pixel for thinner detector</vt:lpstr>
      <vt:lpstr>CMOS MAPS</vt:lpstr>
      <vt:lpstr>One of promising new candidates: Monolithic pixel sensor using SOI</vt:lpstr>
      <vt:lpstr>PowerPoint プレゼンテーション</vt:lpstr>
      <vt:lpstr>Thinner than Hybrid pixel applied in the LHC experiment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Gamma-ray Irradiation Test (Id-Vg Characteristics v.s. SOI2 Potential)</vt:lpstr>
      <vt:lpstr>Radiation tolerance up to 500 krad. level</vt:lpstr>
      <vt:lpstr>PowerPoint プレゼンテーション</vt:lpstr>
      <vt:lpstr>PowerPoint プレゼンテーション</vt:lpstr>
      <vt:lpstr>High functionality On-Chip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How can physicists explore  the  particle world?(III+)</vt:lpstr>
      <vt:lpstr>Applications of HEP detector technology to society</vt:lpstr>
      <vt:lpstr>X-ray </vt:lpstr>
      <vt:lpstr>X-ray imaging device with the most advanced technology developped in Particle detectors</vt:lpstr>
      <vt:lpstr>For safety Flights:</vt:lpstr>
      <vt:lpstr>3D X-ray CT</vt:lpstr>
      <vt:lpstr>Gamma Ray</vt:lpstr>
      <vt:lpstr>Standard Gamma “camera”</vt:lpstr>
      <vt:lpstr>Scintigraphy</vt:lpstr>
      <vt:lpstr>Further attempt: Compton camera</vt:lpstr>
      <vt:lpstr>PowerPoint プレゼンテーション</vt:lpstr>
      <vt:lpstr>PowerPoint プレゼンテーション</vt:lpstr>
      <vt:lpstr>Very useful for medical application ＰＥＴ（Positron Emission　Tomography ）</vt:lpstr>
      <vt:lpstr>Just like a barrel calorimeter of  collider detectors</vt:lpstr>
      <vt:lpstr>PET g detector module</vt:lpstr>
      <vt:lpstr>Neutron</vt:lpstr>
      <vt:lpstr>Imaging with neutron beam </vt:lpstr>
      <vt:lpstr>Application to Neutron Detector</vt:lpstr>
      <vt:lpstr>Pulse neutron and  Energy Selective Neutron Radiography </vt:lpstr>
      <vt:lpstr>Imaging for bended iron plates at LINAC in Hokkaido University</vt:lpstr>
      <vt:lpstr>Results</vt:lpstr>
      <vt:lpstr>Others</vt:lpstr>
      <vt:lpstr>See through mega structure using cosmic ray muons</vt:lpstr>
      <vt:lpstr>Low energy negative muon can probe inside material</vt:lpstr>
      <vt:lpstr>Summary</vt:lpstr>
      <vt:lpstr>Summary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Particle detectors IV</dc:title>
  <dc:creator>haba</dc:creator>
  <cp:lastModifiedBy>JunjiHaba</cp:lastModifiedBy>
  <cp:revision>117</cp:revision>
  <dcterms:created xsi:type="dcterms:W3CDTF">2014-02-28T01:24:11Z</dcterms:created>
  <dcterms:modified xsi:type="dcterms:W3CDTF">2019-02-26T04:44:03Z</dcterms:modified>
</cp:coreProperties>
</file>