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48" r:id="rId4"/>
  </p:sldMasterIdLst>
  <p:notesMasterIdLst>
    <p:notesMasterId r:id="rId76"/>
  </p:notesMasterIdLst>
  <p:handoutMasterIdLst>
    <p:handoutMasterId r:id="rId77"/>
  </p:handoutMasterIdLst>
  <p:sldIdLst>
    <p:sldId id="1787" r:id="rId5"/>
    <p:sldId id="3229" r:id="rId6"/>
    <p:sldId id="2575" r:id="rId7"/>
    <p:sldId id="3096" r:id="rId8"/>
    <p:sldId id="3097" r:id="rId9"/>
    <p:sldId id="3234" r:id="rId10"/>
    <p:sldId id="3105" r:id="rId11"/>
    <p:sldId id="3230" r:id="rId12"/>
    <p:sldId id="3175" r:id="rId13"/>
    <p:sldId id="2980" r:id="rId14"/>
    <p:sldId id="2981" r:id="rId15"/>
    <p:sldId id="3221" r:id="rId16"/>
    <p:sldId id="3106" r:id="rId17"/>
    <p:sldId id="3103" r:id="rId18"/>
    <p:sldId id="3932" r:id="rId19"/>
    <p:sldId id="4688" r:id="rId20"/>
    <p:sldId id="2853" r:id="rId21"/>
    <p:sldId id="3828" r:id="rId22"/>
    <p:sldId id="3223" r:id="rId23"/>
    <p:sldId id="2835" r:id="rId24"/>
    <p:sldId id="3827" r:id="rId25"/>
    <p:sldId id="3098" r:id="rId26"/>
    <p:sldId id="3233" r:id="rId27"/>
    <p:sldId id="3108" r:id="rId28"/>
    <p:sldId id="3109" r:id="rId29"/>
    <p:sldId id="3110" r:id="rId30"/>
    <p:sldId id="3112" r:id="rId31"/>
    <p:sldId id="3046" r:id="rId32"/>
    <p:sldId id="2859" r:id="rId33"/>
    <p:sldId id="3111" r:id="rId34"/>
    <p:sldId id="3093" r:id="rId35"/>
    <p:sldId id="3174" r:id="rId36"/>
    <p:sldId id="3114" r:id="rId37"/>
    <p:sldId id="3091" r:id="rId38"/>
    <p:sldId id="3200" r:id="rId39"/>
    <p:sldId id="3195" r:id="rId40"/>
    <p:sldId id="3181" r:id="rId41"/>
    <p:sldId id="3166" r:id="rId42"/>
    <p:sldId id="3972" r:id="rId43"/>
    <p:sldId id="3346" r:id="rId44"/>
    <p:sldId id="3202" r:id="rId45"/>
    <p:sldId id="3198" r:id="rId46"/>
    <p:sldId id="3199" r:id="rId47"/>
    <p:sldId id="4689" r:id="rId48"/>
    <p:sldId id="4690" r:id="rId49"/>
    <p:sldId id="4691" r:id="rId50"/>
    <p:sldId id="4706" r:id="rId51"/>
    <p:sldId id="4700" r:id="rId52"/>
    <p:sldId id="4701" r:id="rId53"/>
    <p:sldId id="4702" r:id="rId54"/>
    <p:sldId id="4704" r:id="rId55"/>
    <p:sldId id="4692" r:id="rId56"/>
    <p:sldId id="4693" r:id="rId57"/>
    <p:sldId id="4694" r:id="rId58"/>
    <p:sldId id="3219" r:id="rId59"/>
    <p:sldId id="3033" r:id="rId60"/>
    <p:sldId id="3032" r:id="rId61"/>
    <p:sldId id="3034" r:id="rId62"/>
    <p:sldId id="3101" r:id="rId63"/>
    <p:sldId id="3179" r:id="rId64"/>
    <p:sldId id="3220" r:id="rId65"/>
    <p:sldId id="3365" r:id="rId66"/>
    <p:sldId id="3369" r:id="rId67"/>
    <p:sldId id="3370" r:id="rId68"/>
    <p:sldId id="3366" r:id="rId69"/>
    <p:sldId id="3371" r:id="rId70"/>
    <p:sldId id="3178" r:id="rId71"/>
    <p:sldId id="4696" r:id="rId72"/>
    <p:sldId id="4697" r:id="rId73"/>
    <p:sldId id="4698" r:id="rId74"/>
    <p:sldId id="4699" r:id="rId75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 Roeck Albert" initials="D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FF70"/>
    <a:srgbClr val="B00000"/>
    <a:srgbClr val="0000FF"/>
    <a:srgbClr val="FF0000"/>
    <a:srgbClr val="4BC995"/>
    <a:srgbClr val="7D1E33"/>
    <a:srgbClr val="34913D"/>
    <a:srgbClr val="62090D"/>
    <a:srgbClr val="FF00FF"/>
    <a:srgbClr val="B4D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0" autoAdjust="0"/>
    <p:restoredTop sz="93392" autoAdjust="0"/>
  </p:normalViewPr>
  <p:slideViewPr>
    <p:cSldViewPr>
      <p:cViewPr varScale="1">
        <p:scale>
          <a:sx n="101" d="100"/>
          <a:sy n="101" d="100"/>
        </p:scale>
        <p:origin x="36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31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3220B03-83F8-3440-80C4-DD6AE27836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88D5B5-AA02-0340-B0CF-91CABEF416F7}" type="slidenum">
              <a:rPr lang="fr-FR"/>
              <a:pPr/>
              <a:t>0</a:t>
            </a:fld>
            <a:endParaRPr lang="fr-FR"/>
          </a:p>
        </p:txBody>
      </p:sp>
      <p:sp>
        <p:nvSpPr>
          <p:cNvPr id="1945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94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A8DA23-A96A-3347-AE7D-EE4508D29424}" type="slidenum">
              <a:rPr lang="fr-FR">
                <a:latin typeface="Times New Roman" pitchFamily="-84" charset="0"/>
              </a:rPr>
              <a:pPr/>
              <a:t>27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AA2833-AAEB-F740-A11E-9F218A932D87}" type="slidenum">
              <a:rPr lang="fr-FR">
                <a:latin typeface="Times New Roman" pitchFamily="-84" charset="0"/>
              </a:rPr>
              <a:pPr/>
              <a:t>29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89F39A-367A-F847-95EA-52B95FA23B77}" type="slidenum">
              <a:rPr lang="fr-FR"/>
              <a:pPr/>
              <a:t>30</a:t>
            </a:fld>
            <a:endParaRPr lang="fr-FR"/>
          </a:p>
        </p:txBody>
      </p:sp>
      <p:sp>
        <p:nvSpPr>
          <p:cNvPr id="854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438" y="4342222"/>
            <a:ext cx="5031126" cy="41153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F10E8-3561-8045-82E7-ED038971686B}" type="slidenum">
              <a:rPr lang="fr-FR">
                <a:latin typeface="Times New Roman" pitchFamily="-84" charset="0"/>
              </a:rPr>
              <a:pPr/>
              <a:t>31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59282D-8B41-A74C-9496-6C7168445F7A}" type="slidenum">
              <a:rPr lang="fr-FR"/>
              <a:pPr/>
              <a:t>33</a:t>
            </a:fld>
            <a:endParaRPr lang="fr-FR"/>
          </a:p>
        </p:txBody>
      </p:sp>
      <p:sp>
        <p:nvSpPr>
          <p:cNvPr id="921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84213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438" y="4342222"/>
            <a:ext cx="5031126" cy="41153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410FC2-ED1B-E44A-9B48-6025091D00E3}" type="slidenum">
              <a:rPr lang="fr-FR">
                <a:latin typeface="Times New Roman" pitchFamily="-84" charset="0"/>
              </a:rPr>
              <a:pPr/>
              <a:t>35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30430" y="684917"/>
            <a:ext cx="5397143" cy="3429000"/>
          </a:xfrm>
          <a:solidFill>
            <a:srgbClr val="FFFFFF"/>
          </a:solidFill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AB6655-ECEB-1841-AC3B-885BA33C030E}" type="slidenum">
              <a:rPr lang="fr-FR">
                <a:latin typeface="Times New Roman" pitchFamily="-84" charset="0"/>
              </a:rPr>
              <a:pPr/>
              <a:t>36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26F436-F3E4-9E4D-9501-7158709EFB1B}" type="slidenum">
              <a:rPr lang="fr-FR"/>
              <a:pPr/>
              <a:t>37</a:t>
            </a:fld>
            <a:endParaRPr lang="fr-FR"/>
          </a:p>
        </p:txBody>
      </p:sp>
      <p:sp>
        <p:nvSpPr>
          <p:cNvPr id="49155" name="Rectangle 7"/>
          <p:cNvSpPr txBox="1">
            <a:spLocks noGrp="1" noChangeArrowheads="1"/>
          </p:cNvSpPr>
          <p:nvPr/>
        </p:nvSpPr>
        <p:spPr bwMode="auto">
          <a:xfrm>
            <a:off x="3884916" y="8687390"/>
            <a:ext cx="2973084" cy="4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48" tIns="45624" rIns="91248" bIns="45624" anchor="b">
            <a:prstTxWarp prst="textNoShape">
              <a:avLst/>
            </a:prstTxWarp>
          </a:bodyPr>
          <a:lstStyle/>
          <a:p>
            <a:pPr algn="r" defTabSz="912813" eaLnBrk="0" hangingPunct="0"/>
            <a:fld id="{C9E81BF1-127E-C347-9E81-90E3B2E49FD2}" type="slidenum">
              <a:rPr lang="en-US" sz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pPr algn="r" defTabSz="912813" eaLnBrk="0" hangingPunct="0"/>
              <a:t>37</a:t>
            </a:fld>
            <a:endParaRPr lang="en-US" sz="120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solidFill>
            <a:srgbClr val="FFFFFF"/>
          </a:solidFill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5168"/>
            <a:ext cx="5487042" cy="4110971"/>
          </a:xfrm>
          <a:noFill/>
          <a:ln>
            <a:solidFill>
              <a:srgbClr val="000000"/>
            </a:solidFill>
          </a:ln>
        </p:spPr>
        <p:txBody>
          <a:bodyPr lIns="91248" tIns="45624" rIns="91248" bIns="45624"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5705C2-A17F-8941-9425-6326498208E3}" type="slidenum">
              <a:rPr lang="fr-FR"/>
              <a:pPr/>
              <a:t>54</a:t>
            </a:fld>
            <a:endParaRPr lang="fr-FR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930355-3AAF-774C-A603-CC7EDDE08DEF}" type="slidenum">
              <a:rPr lang="fr-FR">
                <a:latin typeface="Times New Roman" pitchFamily="-84" charset="0"/>
              </a:rPr>
              <a:pPr/>
              <a:t>57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78C822-C8B8-7A4A-B818-979F395706A9}" type="slidenum">
              <a:rPr lang="fr-FR"/>
              <a:pPr/>
              <a:t>58</a:t>
            </a:fld>
            <a:endParaRPr lang="fr-FR"/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BF71AC-549C-6948-8589-1BE4A403D3E3}" type="slidenum">
              <a:rPr lang="fr-FR">
                <a:latin typeface="Times New Roman" pitchFamily="-84" charset="0"/>
              </a:rPr>
              <a:pPr/>
              <a:t>59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12800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2800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F84547-3981-7445-AA82-45F1DDF1A958}" type="slidenum">
              <a:rPr lang="fr-FR">
                <a:latin typeface="Times New Roman" pitchFamily="-84" charset="0"/>
              </a:rPr>
              <a:pPr/>
              <a:t>61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15552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E6F70A-4A9D-4A40-B38B-04388D635F1E}" type="slidenum">
              <a:rPr lang="fr-FR">
                <a:latin typeface="Times New Roman" pitchFamily="-84" charset="0"/>
              </a:rPr>
              <a:pPr/>
              <a:t>62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9166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AE558C-54F9-E74D-A037-0B3AE80AC875}" type="slidenum">
              <a:rPr lang="fr-FR">
                <a:latin typeface="Times New Roman" pitchFamily="-84" charset="0"/>
              </a:rPr>
              <a:pPr/>
              <a:t>64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0788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8716CB-82B5-2A46-9898-6101E43E5DD3}" type="slidenum">
              <a:rPr lang="fr-FR">
                <a:latin typeface="Times New Roman" pitchFamily="-84" charset="0"/>
              </a:rPr>
              <a:pPr/>
              <a:t>65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4627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3F6AE0-6A5E-024F-B257-F5521ACF06D0}" type="slidenum">
              <a:rPr lang="fr-FR">
                <a:latin typeface="Times New Roman" pitchFamily="-84" charset="0"/>
              </a:rPr>
              <a:pPr/>
              <a:t>66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5BD92E-6881-AB4B-A01E-39D0F29A129F}" type="slidenum">
              <a:rPr lang="fr-FR">
                <a:latin typeface="Times New Roman" pitchFamily="-84" charset="0"/>
              </a:rPr>
              <a:pPr/>
              <a:t>4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19180D-6300-5F4B-95A4-46BB893C5775}" type="slidenum">
              <a:rPr lang="fr-FR"/>
              <a:pPr/>
              <a:t>9</a:t>
            </a:fld>
            <a:endParaRPr lang="fr-FR"/>
          </a:p>
        </p:txBody>
      </p:sp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8BBB64-73AC-D740-BCF1-0F87CD99456C}" type="slidenum">
              <a:rPr lang="en-US">
                <a:ea typeface="ＭＳ Ｐゴシック" charset="-128"/>
                <a:cs typeface="ＭＳ Ｐゴシック" charset="-128"/>
              </a:rPr>
              <a:pPr/>
              <a:t>10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182074-06D9-6E43-89EB-CC03FCC3C001}" type="slidenum">
              <a:rPr lang="fr-FR"/>
              <a:pPr/>
              <a:t>12</a:t>
            </a:fld>
            <a:endParaRPr lang="fr-FR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42" y="4343695"/>
            <a:ext cx="5027916" cy="411391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.999999991 % speed of light 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At near light-speed, a proton in a beam will make 11 245 turns per second. A beam might circulate for 10 hours, traveling more than 10 billion kilometers – far enough to get to the planet Neptune and back again.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7219C5-CF6C-6F48-92FF-38302DE2EA1D}" type="slidenum">
              <a:rPr lang="fr-FR">
                <a:latin typeface="Times New Roman" pitchFamily="-84" charset="0"/>
              </a:rPr>
              <a:pPr/>
              <a:t>13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5705C2-A17F-8941-9425-6326498208E3}" type="slidenum">
              <a:rPr lang="fr-FR"/>
              <a:pPr/>
              <a:t>23</a:t>
            </a:fld>
            <a:endParaRPr lang="fr-FR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600D11-AD0C-DD4D-8AC2-59A2A7CE283B}" type="slidenum">
              <a:rPr lang="fr-FR">
                <a:latin typeface="Times New Roman" pitchFamily="-84" charset="0"/>
              </a:rPr>
              <a:pPr/>
              <a:t>26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3311" y="8685917"/>
            <a:ext cx="2973084" cy="4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86" tIns="45893" rIns="91786" bIns="45893" anchor="b">
            <a:prstTxWarp prst="textNoShape">
              <a:avLst/>
            </a:prstTxWarp>
          </a:bodyPr>
          <a:lstStyle/>
          <a:p>
            <a:pPr algn="r" defTabSz="912813"/>
            <a:fld id="{8CADFE2C-AF17-6E41-AA5E-33F02EE658EC}" type="slidenum">
              <a:rPr lang="en-US" sz="1200">
                <a:solidFill>
                  <a:schemeClr val="tx1"/>
                </a:solidFill>
                <a:latin typeface="Calibri" pitchFamily="-84" charset="0"/>
              </a:rPr>
              <a:pPr algn="r" defTabSz="912813"/>
              <a:t>26</a:t>
            </a:fld>
            <a:endParaRPr lang="en-US" sz="1200">
              <a:solidFill>
                <a:schemeClr val="tx1"/>
              </a:solidFill>
              <a:latin typeface="Calibri" pitchFamily="-84" charset="0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2625"/>
            <a:ext cx="4579937" cy="3433763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253" y="4343695"/>
            <a:ext cx="5021494" cy="4118335"/>
          </a:xfrm>
          <a:noFill/>
          <a:ln>
            <a:solidFill>
              <a:srgbClr val="000000"/>
            </a:solidFill>
          </a:ln>
        </p:spPr>
        <p:txBody>
          <a:bodyPr lIns="91786" tIns="45893" rIns="91786" bIns="45893"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6647C-0FAB-E141-BC73-54E24A8E2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84006-A360-C34A-8354-4005F3958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172200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172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9144B-FB19-3A43-9F41-D4813E9A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382000" cy="571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99FF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</p:spPr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01D14-8C65-5C43-8E64-1F0A7F710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4406A-1268-B64E-94D5-08AC96D1C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073BB-2967-E04A-8A5C-832A142B8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2C920-028E-2946-AE60-1B44A9951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495A-A608-DC4C-B7F0-9494D6E5C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2487-C734-344E-8BF8-90D5E0A7D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249238" y="6324600"/>
            <a:ext cx="8666162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7" name="Image 6" descr="Screen shot 2011-04-30 at 11.53.31 PM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"/>
            <a:ext cx="9144000" cy="764088"/>
          </a:xfrm>
          <a:prstGeom prst="rect">
            <a:avLst/>
          </a:prstGeom>
        </p:spPr>
      </p:pic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-142875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>
              <a:lumMod val="75000"/>
            </a:schemeClr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B0000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4913D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d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d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9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3.png"/><Relationship Id="rId5" Type="http://schemas.openxmlformats.org/officeDocument/2006/relationships/image" Target="../media/image101.jpeg"/><Relationship Id="rId10" Type="http://schemas.openxmlformats.org/officeDocument/2006/relationships/image" Target="../media/image113.pdf"/><Relationship Id="rId4" Type="http://schemas.openxmlformats.org/officeDocument/2006/relationships/image" Target="../media/image100.jpeg"/><Relationship Id="rId9" Type="http://schemas.openxmlformats.org/officeDocument/2006/relationships/image" Target="../media/image10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7.pd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dirty="0"/>
            </a:br>
            <a:endParaRPr lang="en-US" dirty="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/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8597" name="Text Box 5"/>
          <p:cNvSpPr txBox="1">
            <a:spLocks noChangeArrowheads="1"/>
          </p:cNvSpPr>
          <p:nvPr/>
        </p:nvSpPr>
        <p:spPr bwMode="auto">
          <a:xfrm>
            <a:off x="-152400" y="195264"/>
            <a:ext cx="9296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Physics at the LHC</a:t>
            </a:r>
          </a:p>
          <a:p>
            <a:pPr eaLnBrk="0" hangingPunct="0"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Experimental Techniques </a:t>
            </a:r>
            <a:r>
              <a:rPr lang="en-GB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</a:t>
            </a:r>
            <a:endParaRPr lang="en-US" sz="2400" b="1" dirty="0">
              <a:solidFill>
                <a:srgbClr val="FF3C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28600" y="2020431"/>
            <a:ext cx="343330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Albert De Roeck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CERN, Geneva, Switzerland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Antwerp University Belgium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UC-Davis California USA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NTU, Singapore</a:t>
            </a:r>
          </a:p>
          <a:p>
            <a:pPr eaLnBrk="0" hangingPunct="0">
              <a:defRPr/>
            </a:pPr>
            <a:endParaRPr lang="en-US" sz="2400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20</a:t>
            </a:r>
            <a:r>
              <a:rPr lang="en-US" sz="2400" baseline="300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 February  2019</a:t>
            </a:r>
          </a:p>
        </p:txBody>
      </p:sp>
      <p:pic>
        <p:nvPicPr>
          <p:cNvPr id="13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5410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50F8EF-C9D6-0A40-B4AD-8321463AD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5603914"/>
            <a:ext cx="3848100" cy="10033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	</a:t>
            </a:r>
            <a:endParaRPr lang="fr-FR"/>
          </a:p>
        </p:txBody>
      </p:sp>
      <p:sp>
        <p:nvSpPr>
          <p:cNvPr id="66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7244862" cy="514350"/>
          </a:xfrm>
        </p:spPr>
        <p:txBody>
          <a:bodyPr/>
          <a:lstStyle/>
          <a:p>
            <a:r>
              <a:rPr lang="en-US" sz="4000" dirty="0"/>
              <a:t> </a:t>
            </a:r>
            <a:r>
              <a:rPr lang="en-US" dirty="0"/>
              <a:t>LHC</a:t>
            </a:r>
            <a:r>
              <a:rPr lang="en-US" sz="4000" dirty="0"/>
              <a:t>: </a:t>
            </a:r>
            <a:r>
              <a:rPr lang="en-US" sz="4000" dirty="0">
                <a:latin typeface="Arial" pitchFamily="-84" charset="0"/>
              </a:rPr>
              <a:t>The Higgs Particle</a:t>
            </a:r>
          </a:p>
        </p:txBody>
      </p:sp>
      <p:sp>
        <p:nvSpPr>
          <p:cNvPr id="663555" name="Text Box 3"/>
          <p:cNvSpPr txBox="1">
            <a:spLocks noChangeArrowheads="1"/>
          </p:cNvSpPr>
          <p:nvPr/>
        </p:nvSpPr>
        <p:spPr bwMode="auto">
          <a:xfrm>
            <a:off x="304800" y="838200"/>
            <a:ext cx="8543137" cy="430887"/>
          </a:xfrm>
          <a:prstGeom prst="rect">
            <a:avLst/>
          </a:prstGeom>
          <a:solidFill>
            <a:srgbClr val="CCFFFF"/>
          </a:solidFill>
          <a:ln w="412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Symbol" pitchFamily="-84" charset="2"/>
              <a:buNone/>
            </a:pPr>
            <a:r>
              <a:rPr lang="en-US" sz="2200" dirty="0">
                <a:solidFill>
                  <a:srgbClr val="0033CC"/>
                </a:solidFill>
                <a:latin typeface="Arial" pitchFamily="-84" charset="0"/>
              </a:rPr>
              <a:t>Technique: Produce and detect </a:t>
            </a:r>
            <a:r>
              <a:rPr lang="en-US" sz="2200" dirty="0">
                <a:solidFill>
                  <a:srgbClr val="CC0000"/>
                </a:solidFill>
                <a:latin typeface="Arial" pitchFamily="-84" charset="0"/>
              </a:rPr>
              <a:t>Higgs</a:t>
            </a:r>
            <a:r>
              <a:rPr lang="en-US" sz="2200" dirty="0">
                <a:solidFill>
                  <a:srgbClr val="0033CC"/>
                </a:solidFill>
                <a:latin typeface="Arial" pitchFamily="-84" charset="0"/>
              </a:rPr>
              <a:t> Particles at Particle Colliders    </a:t>
            </a:r>
            <a:endParaRPr lang="en-US" sz="2200" dirty="0">
              <a:solidFill>
                <a:srgbClr val="CC0000"/>
              </a:solidFill>
              <a:latin typeface="Arial" pitchFamily="-84" charset="0"/>
            </a:endParaRPr>
          </a:p>
        </p:txBody>
      </p:sp>
      <p:pic>
        <p:nvPicPr>
          <p:cNvPr id="663557" name="Picture 5" descr="eve_gen_0406_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4370" y="1524000"/>
            <a:ext cx="3275135" cy="4191000"/>
          </a:xfrm>
          <a:prstGeom prst="rect">
            <a:avLst/>
          </a:prstGeom>
          <a:noFill/>
        </p:spPr>
      </p:pic>
      <p:sp>
        <p:nvSpPr>
          <p:cNvPr id="663574" name="AutoShape 22"/>
          <p:cNvSpPr>
            <a:spLocks noChangeArrowheads="1"/>
          </p:cNvSpPr>
          <p:nvPr/>
        </p:nvSpPr>
        <p:spPr bwMode="auto">
          <a:xfrm>
            <a:off x="914401" y="3048001"/>
            <a:ext cx="619858" cy="333375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3575" name="AutoShape 23"/>
          <p:cNvSpPr>
            <a:spLocks noChangeArrowheads="1"/>
          </p:cNvSpPr>
          <p:nvPr/>
        </p:nvSpPr>
        <p:spPr bwMode="auto">
          <a:xfrm rot="10800000">
            <a:off x="3094893" y="3048001"/>
            <a:ext cx="619858" cy="333375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3577" name="Text Box 25"/>
          <p:cNvSpPr txBox="1">
            <a:spLocks noChangeArrowheads="1"/>
          </p:cNvSpPr>
          <p:nvPr/>
        </p:nvSpPr>
        <p:spPr bwMode="auto">
          <a:xfrm>
            <a:off x="723901" y="3448051"/>
            <a:ext cx="1221032" cy="52322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proton</a:t>
            </a:r>
          </a:p>
        </p:txBody>
      </p:sp>
      <p:sp>
        <p:nvSpPr>
          <p:cNvPr id="663578" name="Text Box 26"/>
          <p:cNvSpPr txBox="1">
            <a:spLocks noChangeArrowheads="1"/>
          </p:cNvSpPr>
          <p:nvPr/>
        </p:nvSpPr>
        <p:spPr bwMode="auto">
          <a:xfrm>
            <a:off x="2954216" y="3429001"/>
            <a:ext cx="1221032" cy="52322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proton</a:t>
            </a:r>
          </a:p>
        </p:txBody>
      </p:sp>
      <p:sp>
        <p:nvSpPr>
          <p:cNvPr id="663579" name="Text Box 27"/>
          <p:cNvSpPr txBox="1">
            <a:spLocks noChangeArrowheads="1"/>
          </p:cNvSpPr>
          <p:nvPr/>
        </p:nvSpPr>
        <p:spPr bwMode="auto">
          <a:xfrm>
            <a:off x="1828800" y="2971801"/>
            <a:ext cx="1249060" cy="523220"/>
          </a:xfrm>
          <a:prstGeom prst="rect">
            <a:avLst/>
          </a:prstGeom>
          <a:solidFill>
            <a:srgbClr val="CCFFFF"/>
          </a:solidFill>
          <a:ln w="476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E=mc</a:t>
            </a:r>
            <a:r>
              <a:rPr lang="en-US" sz="2800" baseline="30000"/>
              <a:t>2</a:t>
            </a:r>
            <a:endParaRPr lang="en-US" sz="2800"/>
          </a:p>
        </p:txBody>
      </p:sp>
      <p:pic>
        <p:nvPicPr>
          <p:cNvPr id="663580" name="Picture 28" descr="Picture 11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446" y="1600200"/>
            <a:ext cx="1453662" cy="3556000"/>
          </a:xfrm>
          <a:prstGeom prst="rect">
            <a:avLst/>
          </a:prstGeom>
          <a:noFill/>
        </p:spPr>
      </p:pic>
      <p:sp>
        <p:nvSpPr>
          <p:cNvPr id="16" name="ZoneTexte 15"/>
          <p:cNvSpPr txBox="1"/>
          <p:nvPr/>
        </p:nvSpPr>
        <p:spPr>
          <a:xfrm>
            <a:off x="533400" y="5791200"/>
            <a:ext cx="2901606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Experimental view…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5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52400"/>
            <a:ext cx="7772400" cy="914400"/>
          </a:xfrm>
        </p:spPr>
        <p:txBody>
          <a:bodyPr/>
          <a:lstStyle/>
          <a:p>
            <a:r>
              <a:rPr lang="en-US" dirty="0">
                <a:effectLst/>
              </a:rPr>
              <a:t>This Search Requires…….</a:t>
            </a:r>
          </a:p>
        </p:txBody>
      </p:sp>
      <p:sp>
        <p:nvSpPr>
          <p:cNvPr id="36879" name="Rectangle 5"/>
          <p:cNvSpPr>
            <a:spLocks noChangeArrowheads="1"/>
          </p:cNvSpPr>
          <p:nvPr/>
        </p:nvSpPr>
        <p:spPr bwMode="auto">
          <a:xfrm>
            <a:off x="4647931" y="1066800"/>
            <a:ext cx="4572274" cy="131127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fr-FR" b="1" dirty="0">
                <a:solidFill>
                  <a:srgbClr val="FF0000"/>
                </a:solidFill>
              </a:rPr>
              <a:t>1. </a:t>
            </a:r>
            <a:r>
              <a:rPr lang="en-GB" b="1" dirty="0">
                <a:solidFill>
                  <a:srgbClr val="FF0000"/>
                </a:solidFill>
              </a:rPr>
              <a:t>Accelerators :</a:t>
            </a:r>
            <a:r>
              <a:rPr lang="en-GB" dirty="0"/>
              <a:t> </a:t>
            </a:r>
            <a:r>
              <a:rPr lang="en-GB" dirty="0">
                <a:solidFill>
                  <a:schemeClr val="accent2"/>
                </a:solidFill>
              </a:rPr>
              <a:t>powerful machines that accelerate particles to extremely high energies and bring them into collision with other particles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6877" name="Text Box 4"/>
          <p:cNvSpPr txBox="1">
            <a:spLocks noChangeArrowheads="1"/>
          </p:cNvSpPr>
          <p:nvPr/>
        </p:nvSpPr>
        <p:spPr bwMode="auto">
          <a:xfrm>
            <a:off x="4642588" y="2438400"/>
            <a:ext cx="4501904" cy="132397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fr-FR" b="1" dirty="0">
                <a:solidFill>
                  <a:srgbClr val="FF0000"/>
                </a:solidFill>
              </a:rPr>
              <a:t>2. </a:t>
            </a:r>
            <a:r>
              <a:rPr lang="en-GB" b="1" dirty="0">
                <a:solidFill>
                  <a:srgbClr val="FF0000"/>
                </a:solidFill>
              </a:rPr>
              <a:t>Detectors :</a:t>
            </a:r>
            <a:r>
              <a:rPr lang="en-GB" dirty="0"/>
              <a:t> </a:t>
            </a:r>
            <a:r>
              <a:rPr lang="en-GB" dirty="0">
                <a:solidFill>
                  <a:schemeClr val="accent2"/>
                </a:solidFill>
              </a:rPr>
              <a:t>gigantic instruments that record the resulting particles as they “stream” out from the point of collision.</a:t>
            </a:r>
            <a:endParaRPr lang="en-US" sz="1800" dirty="0"/>
          </a:p>
        </p:txBody>
      </p:sp>
      <p:sp>
        <p:nvSpPr>
          <p:cNvPr id="36875" name="Text Box 6"/>
          <p:cNvSpPr txBox="1">
            <a:spLocks noChangeArrowheads="1"/>
          </p:cNvSpPr>
          <p:nvPr/>
        </p:nvSpPr>
        <p:spPr bwMode="auto">
          <a:xfrm>
            <a:off x="4642716" y="3810000"/>
            <a:ext cx="4500563" cy="132397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b="1" dirty="0">
                <a:solidFill>
                  <a:srgbClr val="FF0000"/>
                </a:solidFill>
              </a:rPr>
              <a:t>3. </a:t>
            </a:r>
            <a:r>
              <a:rPr lang="en-GB" b="1" dirty="0">
                <a:solidFill>
                  <a:srgbClr val="FF0000"/>
                </a:solidFill>
              </a:rPr>
              <a:t>Computing :</a:t>
            </a:r>
            <a:r>
              <a:rPr lang="en-GB" dirty="0"/>
              <a:t> </a:t>
            </a:r>
            <a:r>
              <a:rPr lang="en-GB" dirty="0">
                <a:solidFill>
                  <a:schemeClr val="accent2"/>
                </a:solidFill>
              </a:rPr>
              <a:t>to collect, store, distribute and analyse the vast amount of data produced by these detectors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6874" name="Text Box 8"/>
          <p:cNvSpPr txBox="1">
            <a:spLocks noChangeArrowheads="1"/>
          </p:cNvSpPr>
          <p:nvPr/>
        </p:nvSpPr>
        <p:spPr bwMode="auto">
          <a:xfrm>
            <a:off x="4642399" y="5149850"/>
            <a:ext cx="4712739" cy="16319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b="1" dirty="0">
                <a:solidFill>
                  <a:srgbClr val="FF0000"/>
                </a:solidFill>
              </a:rPr>
              <a:t>4. </a:t>
            </a:r>
            <a:r>
              <a:rPr lang="en-GB" b="1" dirty="0">
                <a:solidFill>
                  <a:srgbClr val="FF0000"/>
                </a:solidFill>
              </a:rPr>
              <a:t>Collaborative Science on Worldwide scale :</a:t>
            </a:r>
            <a:r>
              <a:rPr lang="en-GB" dirty="0"/>
              <a:t> </a:t>
            </a:r>
            <a:r>
              <a:rPr lang="en-GB" dirty="0">
                <a:solidFill>
                  <a:schemeClr val="accent2"/>
                </a:solidFill>
              </a:rPr>
              <a:t>thousands of scientists, engineers, technicians and support staff to design, build and operate these complex “machines”.</a:t>
            </a:r>
            <a:endParaRPr lang="en-US" sz="1800" dirty="0"/>
          </a:p>
        </p:txBody>
      </p:sp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90600" y="1050925"/>
            <a:ext cx="564646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 descr="05_May_backup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46" y="1695450"/>
            <a:ext cx="4572246" cy="37147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23" name="Picture 14" descr="gri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133600"/>
            <a:ext cx="4490304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 descr="col_gen_0106_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86000"/>
            <a:ext cx="4572060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362200"/>
            <a:ext cx="7239000" cy="904875"/>
          </a:xfrm>
        </p:spPr>
        <p:txBody>
          <a:bodyPr/>
          <a:lstStyle/>
          <a:p>
            <a:r>
              <a:rPr lang="en-GB" dirty="0"/>
              <a:t>The Large </a:t>
            </a:r>
            <a:r>
              <a:rPr lang="en-GB" dirty="0" err="1"/>
              <a:t>Hadron</a:t>
            </a:r>
            <a:r>
              <a:rPr lang="en-GB" dirty="0"/>
              <a:t> Collider…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276332S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11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3" descr="seedlogo-f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400800"/>
            <a:ext cx="660889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 Box 4"/>
          <p:cNvSpPr txBox="1">
            <a:spLocks noChangeArrowheads="1"/>
          </p:cNvSpPr>
          <p:nvPr/>
        </p:nvSpPr>
        <p:spPr bwMode="auto">
          <a:xfrm>
            <a:off x="70339" y="66675"/>
            <a:ext cx="8498040" cy="523220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Arial" charset="0"/>
              </a:rPr>
              <a:t>The Large </a:t>
            </a:r>
            <a:r>
              <a:rPr lang="en-US" sz="2800" dirty="0" err="1">
                <a:solidFill>
                  <a:srgbClr val="0000CC"/>
                </a:solidFill>
                <a:latin typeface="Arial" charset="0"/>
              </a:rPr>
              <a:t>Hadron</a:t>
            </a:r>
            <a:r>
              <a:rPr lang="en-US" sz="2800" dirty="0">
                <a:solidFill>
                  <a:srgbClr val="0000CC"/>
                </a:solidFill>
                <a:latin typeface="Arial" charset="0"/>
              </a:rPr>
              <a:t> Collider = a proton proton collider</a:t>
            </a:r>
          </a:p>
        </p:txBody>
      </p:sp>
      <p:sp>
        <p:nvSpPr>
          <p:cNvPr id="69639" name="Text Box 5"/>
          <p:cNvSpPr txBox="1">
            <a:spLocks noChangeArrowheads="1"/>
          </p:cNvSpPr>
          <p:nvPr/>
        </p:nvSpPr>
        <p:spPr bwMode="auto">
          <a:xfrm>
            <a:off x="5181600" y="3405189"/>
            <a:ext cx="3987390" cy="2339102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Arial" charset="0"/>
              </a:rPr>
              <a:t>Primary physics targets</a:t>
            </a:r>
            <a:endParaRPr lang="en-US" sz="2400" dirty="0">
              <a:solidFill>
                <a:srgbClr val="0000CC"/>
              </a:solidFill>
              <a:latin typeface="Arial" charset="0"/>
            </a:endParaRPr>
          </a:p>
          <a:p>
            <a:pPr>
              <a:buFont typeface="Symbol" charset="2"/>
              <a:buNone/>
            </a:pPr>
            <a:r>
              <a:rPr lang="en-US" sz="2400" dirty="0" err="1">
                <a:solidFill>
                  <a:srgbClr val="0000CC"/>
                </a:solidFill>
                <a:latin typeface="Arial" charset="0"/>
                <a:sym typeface="Symbol" charset="2"/>
              </a:rPr>
              <a:t></a:t>
            </a:r>
            <a:r>
              <a:rPr lang="en-US" sz="2400" dirty="0">
                <a:solidFill>
                  <a:srgbClr val="0000CC"/>
                </a:solidFill>
                <a:latin typeface="Arial" charset="0"/>
                <a:sym typeface="Symbol" charset="2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Origin of mass</a:t>
            </a:r>
          </a:p>
          <a:p>
            <a:pPr>
              <a:buFont typeface="Symbol" charset="2"/>
              <a:buNone/>
            </a:pPr>
            <a:r>
              <a:rPr lang="en-US" sz="2400" dirty="0" err="1">
                <a:solidFill>
                  <a:srgbClr val="0000CC"/>
                </a:solidFill>
                <a:latin typeface="Arial" charset="0"/>
                <a:sym typeface="Symbol" charset="2"/>
              </a:rPr>
              <a:t></a:t>
            </a:r>
            <a:r>
              <a:rPr lang="en-US" sz="2400" dirty="0">
                <a:solidFill>
                  <a:srgbClr val="0000CC"/>
                </a:solidFill>
                <a:latin typeface="Arial" charset="0"/>
              </a:rPr>
              <a:t> Nature of </a:t>
            </a:r>
            <a:r>
              <a:rPr lang="en-US" sz="2400" dirty="0">
                <a:solidFill>
                  <a:srgbClr val="000090"/>
                </a:solidFill>
                <a:latin typeface="Arial" charset="0"/>
              </a:rPr>
              <a:t>Dark Matter</a:t>
            </a:r>
          </a:p>
          <a:p>
            <a:r>
              <a:rPr lang="en-US" sz="2400" dirty="0" err="1">
                <a:solidFill>
                  <a:srgbClr val="0000CC"/>
                </a:solidFill>
                <a:latin typeface="Arial" charset="0"/>
                <a:sym typeface="Symbol" charset="2"/>
              </a:rPr>
              <a:t></a:t>
            </a:r>
            <a:r>
              <a:rPr lang="en-US" sz="2400" dirty="0">
                <a:solidFill>
                  <a:srgbClr val="0000CC"/>
                </a:solidFill>
                <a:latin typeface="Arial" charset="0"/>
              </a:rPr>
              <a:t> Understanding space time</a:t>
            </a:r>
          </a:p>
          <a:p>
            <a:pPr>
              <a:buFont typeface="Symbol" charset="2"/>
              <a:buNone/>
            </a:pPr>
            <a:r>
              <a:rPr lang="en-US" sz="2400" dirty="0" err="1">
                <a:solidFill>
                  <a:srgbClr val="0000CC"/>
                </a:solidFill>
                <a:latin typeface="Arial" charset="0"/>
                <a:sym typeface="Symbol" charset="2"/>
              </a:rPr>
              <a:t></a:t>
            </a:r>
            <a:r>
              <a:rPr lang="en-US" sz="2400" dirty="0">
                <a:solidFill>
                  <a:srgbClr val="0000CC"/>
                </a:solidFill>
                <a:latin typeface="Arial" charset="0"/>
              </a:rPr>
              <a:t> Matter versus antimatter</a:t>
            </a:r>
          </a:p>
          <a:p>
            <a:r>
              <a:rPr lang="en-US" sz="2400" dirty="0" err="1">
                <a:solidFill>
                  <a:srgbClr val="0000CC"/>
                </a:solidFill>
                <a:latin typeface="Arial" charset="0"/>
                <a:sym typeface="Symbol" charset="2"/>
              </a:rPr>
              <a:t></a:t>
            </a:r>
            <a:r>
              <a:rPr lang="en-US" sz="2400" dirty="0">
                <a:solidFill>
                  <a:srgbClr val="0000CC"/>
                </a:solidFill>
                <a:latin typeface="Arial" charset="0"/>
              </a:rPr>
              <a:t> Primordial plasma</a:t>
            </a:r>
          </a:p>
        </p:txBody>
      </p:sp>
      <p:sp>
        <p:nvSpPr>
          <p:cNvPr id="69640" name="Text Box 10"/>
          <p:cNvSpPr txBox="1">
            <a:spLocks noChangeArrowheads="1"/>
          </p:cNvSpPr>
          <p:nvPr/>
        </p:nvSpPr>
        <p:spPr bwMode="auto">
          <a:xfrm>
            <a:off x="5638800" y="2454276"/>
            <a:ext cx="3356608" cy="707886"/>
          </a:xfrm>
          <a:prstGeom prst="rect">
            <a:avLst/>
          </a:prstGeom>
          <a:solidFill>
            <a:srgbClr val="FFFF99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 Unicode MS" charset="0"/>
              </a:rPr>
              <a:t>1 </a:t>
            </a:r>
            <a:r>
              <a:rPr lang="en-US" dirty="0" err="1">
                <a:latin typeface="Arial Unicode MS" charset="0"/>
              </a:rPr>
              <a:t>TeV</a:t>
            </a:r>
            <a:r>
              <a:rPr lang="en-US" dirty="0">
                <a:latin typeface="Arial Unicode MS" charset="0"/>
              </a:rPr>
              <a:t> = 1 </a:t>
            </a:r>
            <a:r>
              <a:rPr lang="en-US" dirty="0" err="1">
                <a:latin typeface="Arial Unicode MS" charset="0"/>
              </a:rPr>
              <a:t>Tera</a:t>
            </a:r>
            <a:r>
              <a:rPr lang="en-US" dirty="0">
                <a:latin typeface="Arial Unicode MS" charset="0"/>
              </a:rPr>
              <a:t> electron volt</a:t>
            </a:r>
          </a:p>
          <a:p>
            <a:r>
              <a:rPr lang="en-US" dirty="0">
                <a:latin typeface="Arial Unicode MS" charset="0"/>
              </a:rPr>
              <a:t>           =  10</a:t>
            </a:r>
            <a:r>
              <a:rPr lang="en-US" baseline="30000" dirty="0">
                <a:latin typeface="Arial Unicode MS" charset="0"/>
              </a:rPr>
              <a:t>12     </a:t>
            </a:r>
            <a:r>
              <a:rPr lang="en-US" dirty="0">
                <a:latin typeface="Arial Unicode MS" charset="0"/>
              </a:rPr>
              <a:t>electron volt</a:t>
            </a:r>
            <a:endParaRPr lang="en-US" baseline="30000" dirty="0">
              <a:latin typeface="Arial Unicode MS" charset="0"/>
            </a:endParaRPr>
          </a:p>
        </p:txBody>
      </p:sp>
      <p:sp>
        <p:nvSpPr>
          <p:cNvPr id="69641" name="Text Box 11"/>
          <p:cNvSpPr txBox="1">
            <a:spLocks noChangeArrowheads="1"/>
          </p:cNvSpPr>
          <p:nvPr/>
        </p:nvSpPr>
        <p:spPr bwMode="auto">
          <a:xfrm>
            <a:off x="76200" y="5953126"/>
            <a:ext cx="8510262" cy="830997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Arial" charset="0"/>
              </a:rPr>
              <a:t>The LHC produced collisions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from 2010 till beginning of 2013</a:t>
            </a:r>
          </a:p>
          <a:p>
            <a:r>
              <a:rPr lang="en-US" sz="2400" dirty="0">
                <a:solidFill>
                  <a:srgbClr val="0000CC"/>
                </a:solidFill>
                <a:latin typeface="Arial" charset="0"/>
              </a:rPr>
              <a:t>LHC restarted in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2015</a:t>
            </a:r>
            <a:r>
              <a:rPr lang="en-US" sz="2400" dirty="0">
                <a:solidFill>
                  <a:srgbClr val="0000CC"/>
                </a:solidFill>
                <a:latin typeface="Arial" charset="0"/>
              </a:rPr>
              <a:t> with collisions at an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energy of 13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</a:rPr>
              <a:t>TeV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9642" name="Text Box 7"/>
          <p:cNvSpPr txBox="1">
            <a:spLocks noChangeArrowheads="1"/>
          </p:cNvSpPr>
          <p:nvPr/>
        </p:nvSpPr>
        <p:spPr bwMode="auto">
          <a:xfrm>
            <a:off x="6096000" y="914400"/>
            <a:ext cx="2895600" cy="1015663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Arial" charset="0"/>
              </a:rPr>
              <a:t>       7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TeV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+ 7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TeV</a:t>
            </a:r>
            <a:endParaRPr lang="en-US" dirty="0">
              <a:solidFill>
                <a:srgbClr val="0000CC"/>
              </a:solidFill>
              <a:latin typeface="Arial" charset="0"/>
            </a:endParaRPr>
          </a:p>
          <a:p>
            <a:r>
              <a:rPr lang="en-US" dirty="0">
                <a:solidFill>
                  <a:srgbClr val="0000CC"/>
                </a:solidFill>
                <a:latin typeface="Arial" charset="0"/>
              </a:rPr>
              <a:t>(3.5/4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TeV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 + 3.5/4 </a:t>
            </a:r>
            <a:r>
              <a:rPr lang="en-US" dirty="0" err="1">
                <a:solidFill>
                  <a:srgbClr val="0000CC"/>
                </a:solidFill>
                <a:latin typeface="Arial" charset="0"/>
              </a:rPr>
              <a:t>TeV</a:t>
            </a:r>
            <a:r>
              <a:rPr lang="en-US" dirty="0">
                <a:solidFill>
                  <a:srgbClr val="0000CC"/>
                </a:solidFill>
                <a:latin typeface="Arial" charset="0"/>
              </a:rPr>
              <a:t>)</a:t>
            </a:r>
          </a:p>
          <a:p>
            <a:endParaRPr lang="en-US" dirty="0">
              <a:solidFill>
                <a:srgbClr val="0000CC"/>
              </a:solidFill>
            </a:endParaRPr>
          </a:p>
          <a:p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69643" name="AutoShape 8"/>
          <p:cNvSpPr>
            <a:spLocks noChangeArrowheads="1"/>
          </p:cNvSpPr>
          <p:nvPr/>
        </p:nvSpPr>
        <p:spPr bwMode="auto">
          <a:xfrm>
            <a:off x="6771543" y="1600201"/>
            <a:ext cx="619857" cy="333375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9644" name="AutoShape 9"/>
          <p:cNvSpPr>
            <a:spLocks noChangeArrowheads="1"/>
          </p:cNvSpPr>
          <p:nvPr/>
        </p:nvSpPr>
        <p:spPr bwMode="auto">
          <a:xfrm rot="10800000">
            <a:off x="7620000" y="1600201"/>
            <a:ext cx="619857" cy="333375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28600" y="838200"/>
            <a:ext cx="2416046" cy="400110"/>
          </a:xfrm>
          <a:prstGeom prst="rect">
            <a:avLst/>
          </a:prstGeom>
          <a:solidFill>
            <a:srgbClr val="FFFF99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Arial Unicode MS" charset="0"/>
              </a:rPr>
              <a:t>Can also collide AA</a:t>
            </a:r>
          </a:p>
          <a:p>
            <a:endParaRPr lang="en-US" baseline="30000" dirty="0">
              <a:latin typeface="Arial Unicode MS" charset="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0" y="0"/>
          <a:ext cx="9146931" cy="691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35" name="Image" r:id="rId4" imgW="16888104" imgH="12770914" progId="">
                  <p:embed/>
                </p:oleObj>
              </mc:Choice>
              <mc:Fallback>
                <p:oleObj name="Image" r:id="rId4" imgW="16888104" imgH="1277091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6931" cy="691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61443" name="Text Box 3"/>
          <p:cNvSpPr txBox="1">
            <a:spLocks noChangeArrowheads="1"/>
          </p:cNvSpPr>
          <p:nvPr/>
        </p:nvSpPr>
        <p:spPr bwMode="auto">
          <a:xfrm>
            <a:off x="1969477" y="152401"/>
            <a:ext cx="5410200" cy="46166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3366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</a:rPr>
              <a:t>The LHC Machine and Experiments</a:t>
            </a:r>
          </a:p>
        </p:txBody>
      </p:sp>
      <p:sp>
        <p:nvSpPr>
          <p:cNvPr id="3261444" name="Text Box 4"/>
          <p:cNvSpPr txBox="1">
            <a:spLocks noChangeArrowheads="1"/>
          </p:cNvSpPr>
          <p:nvPr/>
        </p:nvSpPr>
        <p:spPr bwMode="auto">
          <a:xfrm>
            <a:off x="0" y="760414"/>
            <a:ext cx="5416062" cy="2092881"/>
          </a:xfrm>
          <a:prstGeom prst="rect">
            <a:avLst/>
          </a:prstGeom>
          <a:solidFill>
            <a:schemeClr val="bg1"/>
          </a:solidFill>
          <a:ln w="476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pitchFamily="-84" charset="0"/>
              </a:rPr>
              <a:t>LHC is </a:t>
            </a:r>
            <a:r>
              <a:rPr lang="en-US">
                <a:solidFill>
                  <a:srgbClr val="CC0000"/>
                </a:solidFill>
                <a:latin typeface="Arial" pitchFamily="-84" charset="0"/>
              </a:rPr>
              <a:t>100m</a:t>
            </a:r>
            <a:r>
              <a:rPr lang="en-US">
                <a:latin typeface="Arial" pitchFamily="-84" charset="0"/>
              </a:rPr>
              <a:t> underground</a:t>
            </a:r>
          </a:p>
          <a:p>
            <a:r>
              <a:rPr lang="en-US">
                <a:latin typeface="Arial" pitchFamily="-84" charset="0"/>
              </a:rPr>
              <a:t>LHC is </a:t>
            </a:r>
            <a:r>
              <a:rPr lang="en-US">
                <a:solidFill>
                  <a:srgbClr val="CC0000"/>
                </a:solidFill>
                <a:latin typeface="Arial" pitchFamily="-84" charset="0"/>
              </a:rPr>
              <a:t>27 km</a:t>
            </a:r>
            <a:r>
              <a:rPr lang="en-US">
                <a:latin typeface="Arial" pitchFamily="-84" charset="0"/>
              </a:rPr>
              <a:t> long</a:t>
            </a:r>
          </a:p>
          <a:p>
            <a:r>
              <a:rPr lang="en-US" sz="1800">
                <a:latin typeface="Arial" pitchFamily="-84" charset="0"/>
              </a:rPr>
              <a:t>Magnet Temperature is </a:t>
            </a:r>
            <a:r>
              <a:rPr lang="en-US" sz="1800">
                <a:solidFill>
                  <a:srgbClr val="CC0000"/>
                </a:solidFill>
                <a:latin typeface="Arial" pitchFamily="-84" charset="0"/>
              </a:rPr>
              <a:t>1.9 Kelvin</a:t>
            </a:r>
            <a:r>
              <a:rPr lang="en-US" sz="1800">
                <a:latin typeface="Arial" pitchFamily="-84" charset="0"/>
              </a:rPr>
              <a:t> = -271 Celsius</a:t>
            </a:r>
          </a:p>
          <a:p>
            <a:r>
              <a:rPr lang="en-US" sz="1800">
                <a:latin typeface="Arial" pitchFamily="-84" charset="0"/>
              </a:rPr>
              <a:t>LHC has ~ </a:t>
            </a:r>
            <a:r>
              <a:rPr lang="en-US" sz="1800">
                <a:solidFill>
                  <a:srgbClr val="CC0000"/>
                </a:solidFill>
                <a:latin typeface="Arial" pitchFamily="-84" charset="0"/>
              </a:rPr>
              <a:t>9000 magnets</a:t>
            </a:r>
            <a:endParaRPr lang="en-US" sz="1800">
              <a:latin typeface="Arial" pitchFamily="-84" charset="0"/>
            </a:endParaRPr>
          </a:p>
          <a:p>
            <a:r>
              <a:rPr lang="en-US" sz="1800">
                <a:latin typeface="Arial" pitchFamily="-84" charset="0"/>
              </a:rPr>
              <a:t>LHC: </a:t>
            </a:r>
            <a:r>
              <a:rPr lang="en-US" sz="1800">
                <a:solidFill>
                  <a:srgbClr val="CC0000"/>
                </a:solidFill>
                <a:latin typeface="Arial" pitchFamily="-84" charset="0"/>
              </a:rPr>
              <a:t>40 million</a:t>
            </a:r>
            <a:r>
              <a:rPr lang="en-US" sz="1800">
                <a:latin typeface="Arial" pitchFamily="-84" charset="0"/>
              </a:rPr>
              <a:t> proton-proton collisions per second</a:t>
            </a:r>
          </a:p>
          <a:p>
            <a:r>
              <a:rPr lang="en-US" sz="1800">
                <a:latin typeface="Arial" pitchFamily="-84" charset="0"/>
              </a:rPr>
              <a:t>LHC: Luminosity </a:t>
            </a:r>
            <a:r>
              <a:rPr lang="en-US" sz="1800">
                <a:solidFill>
                  <a:srgbClr val="CC0000"/>
                </a:solidFill>
                <a:latin typeface="Arial" pitchFamily="-84" charset="0"/>
              </a:rPr>
              <a:t>10-100 fb</a:t>
            </a:r>
            <a:r>
              <a:rPr lang="en-US" sz="1800" baseline="30000">
                <a:solidFill>
                  <a:srgbClr val="CC0000"/>
                </a:solidFill>
                <a:latin typeface="Arial" pitchFamily="-84" charset="0"/>
              </a:rPr>
              <a:t>-1</a:t>
            </a:r>
            <a:r>
              <a:rPr lang="en-US" sz="1800">
                <a:solidFill>
                  <a:srgbClr val="CC0000"/>
                </a:solidFill>
                <a:latin typeface="Arial" pitchFamily="-84" charset="0"/>
              </a:rPr>
              <a:t>/year</a:t>
            </a:r>
            <a:r>
              <a:rPr lang="en-US" sz="1800">
                <a:latin typeface="Arial" pitchFamily="-84" charset="0"/>
              </a:rPr>
              <a:t> (after start-up phase)</a:t>
            </a:r>
            <a:r>
              <a:rPr lang="en-US" sz="1800"/>
              <a:t> 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5064369" y="4443414"/>
            <a:ext cx="674283" cy="33855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tx2"/>
                </a:solidFill>
              </a:rPr>
              <a:t>LHCf</a:t>
            </a: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1899138" y="5715001"/>
            <a:ext cx="876149" cy="36933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tx2"/>
                </a:solidFill>
              </a:rPr>
              <a:t>totem</a:t>
            </a: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3635620" y="4516438"/>
            <a:ext cx="1037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1800" b="1">
                <a:solidFill>
                  <a:schemeClr val="tx2"/>
                </a:solidFill>
              </a:rPr>
              <a:t>moedal</a:t>
            </a:r>
            <a:endParaRPr kumimoji="1" lang="en-US" sz="2400">
              <a:solidFill>
                <a:schemeClr val="tx1"/>
              </a:solidFill>
              <a:latin typeface="Arial" pitchFamily="-84" charset="0"/>
            </a:endParaRPr>
          </a:p>
        </p:txBody>
      </p:sp>
      <p:sp>
        <p:nvSpPr>
          <p:cNvPr id="3261448" name="Text Box 8"/>
          <p:cNvSpPr txBox="1">
            <a:spLocks noChangeArrowheads="1"/>
          </p:cNvSpPr>
          <p:nvPr/>
        </p:nvSpPr>
        <p:spPr bwMode="auto">
          <a:xfrm>
            <a:off x="152400" y="6019800"/>
            <a:ext cx="8825127" cy="769441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200" dirty="0">
                <a:latin typeface="Arial" pitchFamily="-84" charset="0"/>
                <a:sym typeface="Symbol" pitchFamily="-84" charset="2"/>
              </a:rPr>
              <a:t></a:t>
            </a:r>
            <a:r>
              <a:rPr lang="en-US" sz="2200" dirty="0">
                <a:solidFill>
                  <a:srgbClr val="CC0000"/>
                </a:solidFill>
                <a:latin typeface="Arial" pitchFamily="-84" charset="0"/>
              </a:rPr>
              <a:t>High Energy</a:t>
            </a:r>
            <a:r>
              <a:rPr lang="en-US" sz="2200" dirty="0">
                <a:latin typeface="Arial" pitchFamily="-84" charset="0"/>
              </a:rPr>
              <a:t>              </a:t>
            </a:r>
            <a:r>
              <a:rPr lang="en-US" sz="2200" dirty="0">
                <a:latin typeface="Arial" pitchFamily="-84" charset="0"/>
                <a:sym typeface="Symbol" pitchFamily="-84" charset="2"/>
              </a:rPr>
              <a:t> factor 7 increase </a:t>
            </a:r>
            <a:r>
              <a:rPr lang="en-US" sz="2200" dirty="0" err="1">
                <a:latin typeface="Arial" pitchFamily="-84" charset="0"/>
                <a:sym typeface="Symbol" pitchFamily="-84" charset="2"/>
              </a:rPr>
              <a:t>w.r.t</a:t>
            </a:r>
            <a:r>
              <a:rPr lang="en-US" sz="2200" dirty="0">
                <a:latin typeface="Arial" pitchFamily="-84" charset="0"/>
                <a:sym typeface="Symbol" pitchFamily="-84" charset="2"/>
              </a:rPr>
              <a:t>. past accelerators</a:t>
            </a:r>
            <a:r>
              <a:rPr lang="en-US" sz="2200" dirty="0">
                <a:solidFill>
                  <a:schemeClr val="tx1"/>
                </a:solidFill>
                <a:latin typeface="Arial" pitchFamily="-84" charset="0"/>
                <a:sym typeface="Symbol" pitchFamily="-84" charset="2"/>
              </a:rPr>
              <a:t> </a:t>
            </a:r>
          </a:p>
          <a:p>
            <a:pPr eaLnBrk="0" hangingPunct="0"/>
            <a:r>
              <a:rPr lang="en-US" sz="2200" dirty="0">
                <a:latin typeface="Arial" pitchFamily="-84" charset="0"/>
                <a:sym typeface="Symbol" pitchFamily="-84" charset="2"/>
              </a:rPr>
              <a:t></a:t>
            </a:r>
            <a:r>
              <a:rPr lang="en-US" sz="2200" dirty="0">
                <a:solidFill>
                  <a:srgbClr val="CC0000"/>
                </a:solidFill>
                <a:latin typeface="Arial" pitchFamily="-84" charset="0"/>
                <a:sym typeface="Symbol" pitchFamily="-84" charset="2"/>
              </a:rPr>
              <a:t>High Luminosity</a:t>
            </a:r>
            <a:r>
              <a:rPr lang="en-US" sz="2200" dirty="0">
                <a:latin typeface="Arial" pitchFamily="-84" charset="0"/>
                <a:sym typeface="Symbol" pitchFamily="-84" charset="2"/>
              </a:rPr>
              <a:t> (# events/cross section/time)  factor 100 increase</a:t>
            </a:r>
          </a:p>
        </p:txBody>
      </p:sp>
      <p:pic>
        <p:nvPicPr>
          <p:cNvPr id="3261449" name="Picture 12" descr="accel_pil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67754" y="838200"/>
            <a:ext cx="148296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1450" name="Picture 11" descr="accel_aiman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1305" y="762000"/>
            <a:ext cx="1642696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1444" grpId="0" animBg="1"/>
      <p:bldP spid="32614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4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It Started (first attempt) in September 2008!</a:t>
            </a:r>
            <a:endParaRPr kumimoji="0" lang="en-GB" sz="3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Image 3" descr="Screen Shot 2018-09-02 at 11.03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85800"/>
            <a:ext cx="7563554" cy="3048000"/>
          </a:xfrm>
          <a:prstGeom prst="rect">
            <a:avLst/>
          </a:prstGeom>
        </p:spPr>
      </p:pic>
      <p:pic>
        <p:nvPicPr>
          <p:cNvPr id="6" name="Image 5" descr="Screen Shot 2018-09-02 at 11.06.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733800"/>
            <a:ext cx="2286000" cy="2944678"/>
          </a:xfrm>
          <a:prstGeom prst="rect">
            <a:avLst/>
          </a:prstGeom>
        </p:spPr>
      </p:pic>
      <p:pic>
        <p:nvPicPr>
          <p:cNvPr id="7" name="Image 6" descr="Screen Shot 2018-09-02 at 14.21.5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4077072"/>
            <a:ext cx="6310113" cy="1936476"/>
          </a:xfrm>
          <a:prstGeom prst="rect">
            <a:avLst/>
          </a:prstGeom>
        </p:spPr>
      </p:pic>
      <p:pic>
        <p:nvPicPr>
          <p:cNvPr id="8" name="Image 7" descr="Screen Shot 2018-09-02 at 14.22.3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869012"/>
            <a:ext cx="6553200" cy="3683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049659" y="3717032"/>
            <a:ext cx="3546677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0000FF"/>
                </a:solidFill>
              </a:rPr>
              <a:t>Cern</a:t>
            </a:r>
            <a:r>
              <a:rPr lang="en-GB" dirty="0">
                <a:solidFill>
                  <a:srgbClr val="0000FF"/>
                </a:solidFill>
              </a:rPr>
              <a:t> Courier September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665CAB-4535-D348-92A9-9BC93740DA70}"/>
              </a:ext>
            </a:extLst>
          </p:cNvPr>
          <p:cNvSpPr txBox="1"/>
          <p:nvPr/>
        </p:nvSpPr>
        <p:spPr>
          <a:xfrm>
            <a:off x="2699792" y="6281738"/>
            <a:ext cx="6418937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…but a problem after 9 days damaged the machine </a:t>
            </a:r>
            <a:r>
              <a:rPr lang="en-US" dirty="0">
                <a:sym typeface="Wingdings" pitchFamily="2" charset="2"/>
              </a:rPr>
              <a:t>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6718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EAF5-B8AB-AA4F-8A24-4CD63FBAA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-132913"/>
            <a:ext cx="7239000" cy="904875"/>
          </a:xfrm>
        </p:spPr>
        <p:txBody>
          <a:bodyPr/>
          <a:lstStyle/>
          <a:p>
            <a:r>
              <a:rPr lang="en-US" dirty="0"/>
              <a:t>LHC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29FB0-5723-7D47-805F-EA100A45B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80728"/>
            <a:ext cx="5491336" cy="5544616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LHC switched on at 7 </a:t>
            </a:r>
            <a:r>
              <a:rPr lang="en-US" sz="2400" dirty="0" err="1">
                <a:solidFill>
                  <a:srgbClr val="0000FF"/>
                </a:solidFill>
              </a:rPr>
              <a:t>TeV</a:t>
            </a:r>
            <a:r>
              <a:rPr lang="en-US" sz="2400" dirty="0">
                <a:solidFill>
                  <a:srgbClr val="0000FF"/>
                </a:solidFill>
              </a:rPr>
              <a:t> in March 2010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  -&gt;The highest energy in the lab!</a:t>
            </a:r>
          </a:p>
          <a:p>
            <a:r>
              <a:rPr lang="en-US" sz="2400" dirty="0">
                <a:solidFill>
                  <a:srgbClr val="0000FF"/>
                </a:solidFill>
              </a:rPr>
              <a:t>LHC @ 13 </a:t>
            </a:r>
            <a:r>
              <a:rPr lang="en-US" sz="2400" dirty="0" err="1">
                <a:solidFill>
                  <a:srgbClr val="0000FF"/>
                </a:solidFill>
              </a:rPr>
              <a:t>TeV</a:t>
            </a:r>
            <a:r>
              <a:rPr lang="en-US" sz="2400" dirty="0">
                <a:solidFill>
                  <a:srgbClr val="0000FF"/>
                </a:solidFill>
              </a:rPr>
              <a:t> from 2015 onwards</a:t>
            </a:r>
          </a:p>
          <a:p>
            <a:r>
              <a:rPr lang="en-US" sz="2400" dirty="0">
                <a:solidFill>
                  <a:srgbClr val="0000FF"/>
                </a:solidFill>
              </a:rPr>
              <a:t>Most important highlight so far: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</a:rPr>
              <a:t>       </a:t>
            </a:r>
            <a:r>
              <a:rPr lang="en-US" sz="2400" dirty="0">
                <a:solidFill>
                  <a:srgbClr val="FF0000"/>
                </a:solidFill>
              </a:rPr>
              <a:t>The discovery of a Higgs boson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Many results on Standard Model process measurements, top-physics, b-physics, heavy ion physics, searches, Higgs physics</a:t>
            </a:r>
          </a:p>
          <a:p>
            <a:r>
              <a:rPr lang="en-US" sz="2400" dirty="0">
                <a:solidFill>
                  <a:srgbClr val="0000FF"/>
                </a:solidFill>
              </a:rPr>
              <a:t>Waiting for the next discovery…                              </a:t>
            </a:r>
            <a:r>
              <a:rPr lang="en-US" sz="2400" dirty="0">
                <a:solidFill>
                  <a:srgbClr val="FF0000"/>
                </a:solidFill>
              </a:rPr>
              <a:t>-&gt;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Searching beyond the Standard   Model</a:t>
            </a:r>
          </a:p>
        </p:txBody>
      </p:sp>
      <p:pic>
        <p:nvPicPr>
          <p:cNvPr id="6" name="Image 5" descr="31colliderspan-cnd-articleLarge.jpg">
            <a:extLst>
              <a:ext uri="{FF2B5EF4-FFF2-40B4-BE49-F238E27FC236}">
                <a16:creationId xmlns:a16="http://schemas.microsoft.com/office/drawing/2014/main" id="{D40A905A-8FD7-1141-8303-A5120C6DA6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9063" y="4186013"/>
            <a:ext cx="3457186" cy="190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4" descr="Screen shot 2010-03-31 at 7.03.22 PM.png">
            <a:extLst>
              <a:ext uri="{FF2B5EF4-FFF2-40B4-BE49-F238E27FC236}">
                <a16:creationId xmlns:a16="http://schemas.microsoft.com/office/drawing/2014/main" id="{1EAC6DEC-AF95-DE4E-9098-CB2BCEAD75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6592" y="919636"/>
            <a:ext cx="3427408" cy="229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E20A6E1-60D1-E24D-BABB-19CC85F9E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84" y="6156012"/>
            <a:ext cx="2898065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800" dirty="0">
                <a:latin typeface="Arial" charset="0"/>
              </a:rPr>
              <a:t>12:58   7 </a:t>
            </a:r>
            <a:r>
              <a:rPr lang="fr-FR" sz="1800" dirty="0" err="1">
                <a:latin typeface="Arial" charset="0"/>
              </a:rPr>
              <a:t>TeV</a:t>
            </a:r>
            <a:r>
              <a:rPr lang="fr-FR" sz="1800" dirty="0">
                <a:latin typeface="Arial" charset="0"/>
              </a:rPr>
              <a:t> collisions!!</a:t>
            </a:r>
            <a:r>
              <a:rPr lang="fr-FR" sz="1800" dirty="0"/>
              <a:t>!</a:t>
            </a: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57EFF5D0-DB60-5F42-AA3B-D8115F8E6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84" y="3244334"/>
            <a:ext cx="2915816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800" dirty="0">
                <a:latin typeface="Arial" charset="0"/>
              </a:rPr>
              <a:t>March 30  2010 …</a:t>
            </a:r>
            <a:r>
              <a:rPr lang="fr-FR" sz="1800" dirty="0" err="1">
                <a:latin typeface="Arial" charset="0"/>
              </a:rPr>
              <a:t>waiting</a:t>
            </a:r>
            <a:r>
              <a:rPr lang="fr-FR" sz="1800" dirty="0">
                <a:latin typeface="Arial" charset="0"/>
              </a:rPr>
              <a:t>..</a:t>
            </a:r>
          </a:p>
          <a:p>
            <a:r>
              <a:rPr lang="fr-FR" sz="1800" dirty="0">
                <a:latin typeface="Arial" charset="0"/>
              </a:rPr>
              <a:t>…</a:t>
            </a:r>
            <a:r>
              <a:rPr lang="fr-FR" sz="1800" dirty="0" err="1">
                <a:latin typeface="Arial" charset="0"/>
              </a:rPr>
              <a:t>since</a:t>
            </a:r>
            <a:r>
              <a:rPr lang="fr-FR" sz="1800" dirty="0">
                <a:latin typeface="Arial" charset="0"/>
              </a:rPr>
              <a:t> 4:00 </a:t>
            </a:r>
            <a:r>
              <a:rPr lang="fr-FR" sz="1800" dirty="0" err="1">
                <a:latin typeface="Arial" charset="0"/>
              </a:rPr>
              <a:t>am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885477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142875"/>
            <a:ext cx="8686800" cy="904875"/>
          </a:xfrm>
        </p:spPr>
        <p:txBody>
          <a:bodyPr/>
          <a:lstStyle/>
          <a:p>
            <a:r>
              <a:rPr lang="en-GB" dirty="0"/>
              <a:t>LHC Publications: Example CMS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400800" y="838200"/>
            <a:ext cx="2730491" cy="286232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&gt; 850 publications on </a:t>
            </a:r>
          </a:p>
          <a:p>
            <a:r>
              <a:rPr lang="en-GB" dirty="0">
                <a:solidFill>
                  <a:srgbClr val="0000FF"/>
                </a:solidFill>
              </a:rPr>
              <a:t>pp (and </a:t>
            </a:r>
            <a:r>
              <a:rPr lang="en-GB" dirty="0" err="1">
                <a:solidFill>
                  <a:srgbClr val="0000FF"/>
                </a:solidFill>
              </a:rPr>
              <a:t>pPb/PbPb</a:t>
            </a:r>
            <a:r>
              <a:rPr lang="en-GB" dirty="0">
                <a:solidFill>
                  <a:srgbClr val="0000FF"/>
                </a:solidFill>
              </a:rPr>
              <a:t>)</a:t>
            </a:r>
          </a:p>
          <a:p>
            <a:r>
              <a:rPr lang="en-GB" dirty="0">
                <a:solidFill>
                  <a:srgbClr val="0000FF"/>
                </a:solidFill>
              </a:rPr>
              <a:t>physics since 1/2010</a:t>
            </a:r>
          </a:p>
          <a:p>
            <a:endParaRPr lang="en-GB" dirty="0">
              <a:solidFill>
                <a:srgbClr val="0000FF"/>
              </a:solidFill>
            </a:endParaRPr>
          </a:p>
          <a:p>
            <a:r>
              <a:rPr lang="en-GB" dirty="0">
                <a:solidFill>
                  <a:srgbClr val="0000FF"/>
                </a:solidFill>
              </a:rPr>
              <a:t>About 100 papers on</a:t>
            </a:r>
          </a:p>
          <a:p>
            <a:r>
              <a:rPr lang="en-GB" dirty="0">
                <a:solidFill>
                  <a:srgbClr val="0000FF"/>
                </a:solidFill>
              </a:rPr>
              <a:t>Higgs studies!!</a:t>
            </a:r>
          </a:p>
          <a:p>
            <a:r>
              <a:rPr lang="en-GB" dirty="0">
                <a:solidFill>
                  <a:srgbClr val="FF0000"/>
                </a:solidFill>
              </a:rPr>
              <a:t>Paper 16 was the </a:t>
            </a:r>
          </a:p>
          <a:p>
            <a:r>
              <a:rPr lang="en-GB" dirty="0">
                <a:solidFill>
                  <a:srgbClr val="FF0000"/>
                </a:solidFill>
              </a:rPr>
              <a:t>discovery paper!</a:t>
            </a:r>
          </a:p>
          <a:p>
            <a:endParaRPr lang="en-GB" dirty="0"/>
          </a:p>
        </p:txBody>
      </p:sp>
      <p:pic>
        <p:nvPicPr>
          <p:cNvPr id="8" name="Picture 2" descr="PHYSICS LETTERS B layout LH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50" y="3733800"/>
            <a:ext cx="2343150" cy="3124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4400" y="6197024"/>
            <a:ext cx="4572000" cy="584776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r>
              <a:rPr lang="en-GB" sz="1600" dirty="0" err="1"/>
              <a:t>http://cms-results.web.cern.ch/cms-results/public-results/publications-vs-time/</a:t>
            </a:r>
            <a:endParaRPr lang="en-GB" sz="1600" dirty="0"/>
          </a:p>
          <a:p>
            <a:endParaRPr lang="en-GB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6019800" y="6324600"/>
            <a:ext cx="195008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&gt;9000 citations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1F134B-C0B4-B942-B37C-692E9771B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880239"/>
            <a:ext cx="5641006" cy="506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31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3" name="Image 2" descr="Screen Shot 2018-05-23 at 09.47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158"/>
            <a:ext cx="9144000" cy="5841242"/>
          </a:xfrm>
          <a:prstGeom prst="rect">
            <a:avLst/>
          </a:prstGeom>
        </p:spPr>
      </p:pic>
      <p:pic>
        <p:nvPicPr>
          <p:cNvPr id="4" name="Image 3" descr="Screen Shot 2018-05-24 at 14.28.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531895"/>
            <a:ext cx="4419600" cy="2326105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Example: LHC Operation</a:t>
            </a:r>
            <a:r>
              <a:rPr kumimoji="0" lang="en-GB" sz="38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2018:</a:t>
            </a:r>
            <a:endParaRPr kumimoji="0" lang="en-GB" sz="3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6098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HC-event_QIgScO.mp4">
            <a:hlinkClick r:id="" action="ppaction://media"/>
            <a:extLst>
              <a:ext uri="{FF2B5EF4-FFF2-40B4-BE49-F238E27FC236}">
                <a16:creationId xmlns:a16="http://schemas.microsoft.com/office/drawing/2014/main" id="{DBF396B8-A089-B544-BA1E-1211B5C143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648200"/>
          </a:xfrm>
          <a:solidFill>
            <a:schemeClr val="accent3"/>
          </a:solidFill>
        </p:spPr>
        <p:txBody>
          <a:bodyPr/>
          <a:lstStyle/>
          <a:p>
            <a:pPr>
              <a:buNone/>
            </a:pPr>
            <a:r>
              <a:rPr lang="en-GB" dirty="0"/>
              <a:t>  </a:t>
            </a:r>
            <a:r>
              <a:rPr lang="en-GB" dirty="0">
                <a:solidFill>
                  <a:srgbClr val="FF0000"/>
                </a:solidFill>
              </a:rPr>
              <a:t>Overview of the 3 lectures in the next days</a:t>
            </a:r>
          </a:p>
          <a:p>
            <a:r>
              <a:rPr lang="en-GB" dirty="0">
                <a:solidFill>
                  <a:srgbClr val="FF0000"/>
                </a:solidFill>
              </a:rPr>
              <a:t>Lecture 1:</a:t>
            </a:r>
            <a:r>
              <a:rPr lang="en-GB" dirty="0">
                <a:solidFill>
                  <a:srgbClr val="0000FF"/>
                </a:solidFill>
              </a:rPr>
              <a:t> Introduction to Experimental Techniques at the LHC</a:t>
            </a:r>
          </a:p>
          <a:p>
            <a:r>
              <a:rPr lang="en-GB" dirty="0">
                <a:solidFill>
                  <a:srgbClr val="FF0000"/>
                </a:solidFill>
              </a:rPr>
              <a:t>Lecture 2:</a:t>
            </a:r>
            <a:r>
              <a:rPr lang="en-GB" dirty="0">
                <a:solidFill>
                  <a:srgbClr val="0000FF"/>
                </a:solidFill>
              </a:rPr>
              <a:t> Measurements and test of the Standard Model, including the Higgs </a:t>
            </a:r>
          </a:p>
          <a:p>
            <a:r>
              <a:rPr lang="en-GB" dirty="0">
                <a:solidFill>
                  <a:srgbClr val="FF0000"/>
                </a:solidFill>
              </a:rPr>
              <a:t>Lecture 3:</a:t>
            </a:r>
            <a:r>
              <a:rPr lang="en-GB" dirty="0">
                <a:solidFill>
                  <a:srgbClr val="0000FF"/>
                </a:solidFill>
              </a:rPr>
              <a:t> Searches beyond the Standard Model and a short Outlook to the future at the LHC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609600" y="-152400"/>
            <a:ext cx="7848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en-GB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Lecture Plan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reen Shot 2016-09-13 at 04.42.1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083642"/>
            <a:ext cx="8382000" cy="5681316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>
            <a:normAutofit/>
          </a:bodyPr>
          <a:lstStyle/>
          <a:p>
            <a:r>
              <a:rPr lang="en-GB" dirty="0">
                <a:effectLst/>
              </a:rPr>
              <a:t>Collision in the ATLAS Detector</a:t>
            </a:r>
          </a:p>
        </p:txBody>
      </p:sp>
    </p:spTree>
    <p:extLst>
      <p:ext uri="{BB962C8B-B14F-4D97-AF65-F5344CB8AC3E}">
        <p14:creationId xmlns:p14="http://schemas.microsoft.com/office/powerpoint/2010/main" val="3763284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Image 2" descr="Screen Shot 2015-08-07 at 16.25.4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2" y="-27384"/>
            <a:ext cx="9144000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2438400" y="980728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3"/>
                </a:solidFill>
              </a:rPr>
              <a:t>    Run-2 starts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28600" y="5345921"/>
            <a:ext cx="4889415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>
                <a:solidFill>
                  <a:srgbClr val="0000FF"/>
                </a:solidFill>
              </a:rPr>
              <a:t>2010-2012: </a:t>
            </a:r>
            <a:r>
              <a:rPr lang="en-GB" dirty="0">
                <a:solidFill>
                  <a:srgbClr val="FF0000"/>
                </a:solidFill>
              </a:rPr>
              <a:t>Run-1</a:t>
            </a:r>
            <a:r>
              <a:rPr lang="en-GB" dirty="0">
                <a:solidFill>
                  <a:srgbClr val="0000FF"/>
                </a:solidFill>
              </a:rPr>
              <a:t> at 7/8 </a:t>
            </a:r>
            <a:r>
              <a:rPr lang="en-GB" dirty="0" err="1">
                <a:solidFill>
                  <a:srgbClr val="0000FF"/>
                </a:solidFill>
              </a:rPr>
              <a:t>TeV</a:t>
            </a:r>
            <a:r>
              <a:rPr lang="en-GB" dirty="0">
                <a:solidFill>
                  <a:srgbClr val="0000FF"/>
                </a:solidFill>
              </a:rPr>
              <a:t> CM energy</a:t>
            </a:r>
          </a:p>
          <a:p>
            <a:r>
              <a:rPr lang="en-GB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 </a:t>
            </a:r>
            <a:r>
              <a:rPr lang="en-GB" dirty="0">
                <a:solidFill>
                  <a:srgbClr val="FF0000"/>
                </a:solidFill>
              </a:rPr>
              <a:t>Collected ~ 27 fb</a:t>
            </a:r>
            <a:r>
              <a:rPr lang="en-GB" baseline="30000" dirty="0">
                <a:solidFill>
                  <a:srgbClr val="FF0000"/>
                </a:solidFill>
              </a:rPr>
              <a:t>-1</a:t>
            </a:r>
            <a:endParaRPr lang="en-GB" dirty="0">
              <a:solidFill>
                <a:srgbClr val="0000FF"/>
              </a:solidFill>
            </a:endParaRPr>
          </a:p>
          <a:p>
            <a:r>
              <a:rPr lang="en-GB" dirty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>
                <a:solidFill>
                  <a:srgbClr val="0000FF"/>
                </a:solidFill>
              </a:rPr>
              <a:t>2015-2018: </a:t>
            </a:r>
            <a:r>
              <a:rPr lang="en-GB" dirty="0">
                <a:solidFill>
                  <a:srgbClr val="FF0000"/>
                </a:solidFill>
              </a:rPr>
              <a:t>Run-2 </a:t>
            </a:r>
            <a:r>
              <a:rPr lang="en-GB" dirty="0">
                <a:solidFill>
                  <a:srgbClr val="0000FF"/>
                </a:solidFill>
              </a:rPr>
              <a:t>at 13 </a:t>
            </a:r>
            <a:r>
              <a:rPr lang="en-GB" dirty="0" err="1">
                <a:solidFill>
                  <a:srgbClr val="0000FF"/>
                </a:solidFill>
              </a:rPr>
              <a:t>TeV</a:t>
            </a:r>
            <a:r>
              <a:rPr lang="en-GB" dirty="0">
                <a:solidFill>
                  <a:srgbClr val="0000FF"/>
                </a:solidFill>
              </a:rPr>
              <a:t> CM Energy</a:t>
            </a:r>
          </a:p>
          <a:p>
            <a:r>
              <a:rPr lang="en-GB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 </a:t>
            </a:r>
            <a:r>
              <a:rPr lang="en-GB" dirty="0">
                <a:solidFill>
                  <a:srgbClr val="FF0000"/>
                </a:solidFill>
              </a:rPr>
              <a:t>Collected ~ 150 fb</a:t>
            </a:r>
            <a:r>
              <a:rPr lang="en-GB" baseline="30000" dirty="0">
                <a:solidFill>
                  <a:srgbClr val="FF0000"/>
                </a:solidFill>
              </a:rPr>
              <a:t>-1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4D6AD-2C77-434C-A385-B7276ADFF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7" y="4437112"/>
            <a:ext cx="3312368" cy="2348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6D0A95-E1C1-B94C-A1C4-06DB01397E4E}"/>
              </a:ext>
            </a:extLst>
          </p:cNvPr>
          <p:cNvSpPr txBox="1"/>
          <p:nvPr/>
        </p:nvSpPr>
        <p:spPr>
          <a:xfrm>
            <a:off x="179512" y="1628800"/>
            <a:ext cx="5733108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proton-proton Run-2 finished 24/10 6:00am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81A6A-A8F4-6B4C-AFB5-12DC4F82A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7" y="1944216"/>
            <a:ext cx="3334899" cy="2492896"/>
          </a:xfrm>
          <a:prstGeom prst="rect">
            <a:avLst/>
          </a:prstGeom>
        </p:spPr>
      </p:pic>
      <p:sp>
        <p:nvSpPr>
          <p:cNvPr id="11" name="ZoneTexte 11">
            <a:extLst>
              <a:ext uri="{FF2B5EF4-FFF2-40B4-BE49-F238E27FC236}">
                <a16:creationId xmlns:a16="http://schemas.microsoft.com/office/drawing/2014/main" id="{DE7A8071-C000-AF4C-91BF-8A8F1CF60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2990609"/>
            <a:ext cx="838200" cy="400110"/>
          </a:xfrm>
          <a:prstGeom prst="rect">
            <a:avLst/>
          </a:prstGeom>
          <a:solidFill>
            <a:srgbClr val="B4D9D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000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30683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1-11-07 at 1.58.4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181" y="3124200"/>
            <a:ext cx="4186019" cy="35269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990600" y="-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Data and Theories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Espace réservé du contenu 5" descr="Screen shot 2011-09-09 at 4.48.5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1066800"/>
            <a:ext cx="5340582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Screen shot 2011-09-09 at 4.49.22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0200"/>
            <a:ext cx="513470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5562600" y="1371600"/>
            <a:ext cx="1451664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Before LHC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334000" y="2438400"/>
            <a:ext cx="1238891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With LHC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562600" y="3429000"/>
            <a:ext cx="1509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March 2010</a:t>
            </a:r>
          </a:p>
        </p:txBody>
      </p:sp>
      <p:sp>
        <p:nvSpPr>
          <p:cNvPr id="12" name="ZoneTexte 6">
            <a:extLst>
              <a:ext uri="{FF2B5EF4-FFF2-40B4-BE49-F238E27FC236}">
                <a16:creationId xmlns:a16="http://schemas.microsoft.com/office/drawing/2014/main" id="{34F75535-FF94-9B40-A29A-472A70E8133C}"/>
              </a:ext>
            </a:extLst>
          </p:cNvPr>
          <p:cNvSpPr txBox="1"/>
          <p:nvPr/>
        </p:nvSpPr>
        <p:spPr>
          <a:xfrm>
            <a:off x="3581400" y="797803"/>
            <a:ext cx="1724000" cy="83099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By 2012..!</a:t>
            </a:r>
          </a:p>
          <a:p>
            <a:r>
              <a:rPr lang="en-GB" sz="2400" dirty="0">
                <a:solidFill>
                  <a:srgbClr val="FF0000"/>
                </a:solidFill>
              </a:rPr>
              <a:t>M. </a:t>
            </a:r>
            <a:r>
              <a:rPr lang="en-GB" sz="2400" dirty="0" err="1">
                <a:solidFill>
                  <a:srgbClr val="FF0000"/>
                </a:solidFill>
              </a:rPr>
              <a:t>Schmalz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/>
              <a:t>Run-II: From 8 </a:t>
            </a:r>
            <a:r>
              <a:rPr lang="en-GB" dirty="0" err="1"/>
              <a:t>TeV</a:t>
            </a:r>
            <a:r>
              <a:rPr lang="en-GB" dirty="0"/>
              <a:t> to 13 </a:t>
            </a:r>
            <a:r>
              <a:rPr lang="en-GB" dirty="0" err="1"/>
              <a:t>TeV</a:t>
            </a:r>
            <a:endParaRPr lang="en-GB" dirty="0"/>
          </a:p>
        </p:txBody>
      </p:sp>
      <p:pic>
        <p:nvPicPr>
          <p:cNvPr id="4" name="Espace réservé du contenu 3" descr="Screen Shot 2016-02-25 at 22.53.0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822" y="1214323"/>
            <a:ext cx="4484378" cy="2290877"/>
          </a:xfrm>
        </p:spPr>
      </p:pic>
      <p:pic>
        <p:nvPicPr>
          <p:cNvPr id="5" name="Image 4" descr="Screen Shot 2016-02-26 at 14.02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26" y="914400"/>
            <a:ext cx="8771374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773723" y="3352800"/>
            <a:ext cx="7737231" cy="762000"/>
          </a:xfrm>
        </p:spPr>
        <p:txBody>
          <a:bodyPr/>
          <a:lstStyle/>
          <a:p>
            <a:pPr eaLnBrk="1" hangingPunct="1"/>
            <a:r>
              <a:rPr lang="en-US" sz="4400">
                <a:latin typeface="Arial" charset="0"/>
              </a:rPr>
              <a:t>Experiments at the LHC</a:t>
            </a:r>
          </a:p>
        </p:txBody>
      </p:sp>
      <p:pic>
        <p:nvPicPr>
          <p:cNvPr id="79875" name="Picture 7" descr="ATLAS_Black_600x720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6092" y="4495800"/>
            <a:ext cx="146538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8" descr="alice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7839" y="4543426"/>
            <a:ext cx="149176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9" descr="cms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4185" y="1143001"/>
            <a:ext cx="1556238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10" descr="lhcb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4062" y="838201"/>
            <a:ext cx="1186962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11" descr="moedal-ani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90646" y="4419600"/>
            <a:ext cx="14067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1447800"/>
            <a:ext cx="716574" cy="1143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79881" name="Image 13" descr="Screen shot 2010-08-30 at 3.53.46 PM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31324" y="1676400"/>
            <a:ext cx="1532792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2" name="Image 11" descr="Screen shot 2010-08-30 at 6.38.01 PM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90647" y="4265614"/>
            <a:ext cx="137013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153400" cy="904875"/>
          </a:xfrm>
        </p:spPr>
        <p:txBody>
          <a:bodyPr/>
          <a:lstStyle/>
          <a:p>
            <a:r>
              <a:rPr lang="en-US" dirty="0"/>
              <a:t>Schematic of a LHC Detector</a:t>
            </a:r>
          </a:p>
        </p:txBody>
      </p:sp>
      <p:sp>
        <p:nvSpPr>
          <p:cNvPr id="5632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Drexel'11tsv</a:t>
            </a:r>
          </a:p>
        </p:txBody>
      </p:sp>
      <p:sp>
        <p:nvSpPr>
          <p:cNvPr id="56325" name="Text Box 9"/>
          <p:cNvSpPr txBox="1">
            <a:spLocks noChangeArrowheads="1"/>
          </p:cNvSpPr>
          <p:nvPr/>
        </p:nvSpPr>
        <p:spPr bwMode="auto">
          <a:xfrm>
            <a:off x="352425" y="990600"/>
            <a:ext cx="8243888" cy="2271391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Aft>
                <a:spcPct val="40000"/>
              </a:spcAft>
              <a:tabLst>
                <a:tab pos="279400" algn="l"/>
                <a:tab pos="3660775" algn="l"/>
              </a:tabLst>
            </a:pPr>
            <a:r>
              <a:rPr lang="en-US" b="1" dirty="0">
                <a:solidFill>
                  <a:srgbClr val="FF0000"/>
                </a:solidFill>
                <a:latin typeface="Arial"/>
              </a:rPr>
              <a:t>Physics requirements drive the design!</a:t>
            </a:r>
            <a:r>
              <a:rPr lang="en-US" sz="2400" b="1" dirty="0">
                <a:solidFill>
                  <a:srgbClr val="FF0000"/>
                </a:solidFill>
                <a:latin typeface="Arial"/>
              </a:rPr>
              <a:t> </a:t>
            </a:r>
          </a:p>
          <a:p>
            <a:pPr eaLnBrk="0" hangingPunct="0">
              <a:spcAft>
                <a:spcPct val="40000"/>
              </a:spcAft>
              <a:tabLst>
                <a:tab pos="279400" algn="l"/>
                <a:tab pos="3660775" algn="l"/>
              </a:tabLst>
            </a:pPr>
            <a:r>
              <a:rPr lang="en-US" b="1" dirty="0">
                <a:solidFill>
                  <a:schemeClr val="accent2"/>
                </a:solidFill>
                <a:latin typeface="Arial"/>
              </a:rPr>
              <a:t>Analogy with a cylindrical onion:</a:t>
            </a:r>
            <a:endParaRPr lang="en-US" dirty="0">
              <a:solidFill>
                <a:schemeClr val="accent2"/>
              </a:solidFill>
              <a:latin typeface="Arial"/>
            </a:endParaRPr>
          </a:p>
          <a:p>
            <a:pPr eaLnBrk="0" hangingPunct="0">
              <a:spcAft>
                <a:spcPct val="40000"/>
              </a:spcAft>
              <a:tabLst>
                <a:tab pos="279400" algn="l"/>
                <a:tab pos="3660775" algn="l"/>
              </a:tabLst>
            </a:pPr>
            <a:r>
              <a:rPr lang="en-US" dirty="0">
                <a:solidFill>
                  <a:schemeClr val="accent2"/>
                </a:solidFill>
                <a:latin typeface="Arial"/>
              </a:rPr>
              <a:t>Technologically advanced detectors comprising many layers, each designed to perform a specific task. </a:t>
            </a:r>
            <a:br>
              <a:rPr lang="en-US" dirty="0">
                <a:solidFill>
                  <a:schemeClr val="accent2"/>
                </a:solidFill>
                <a:latin typeface="Arial"/>
              </a:rPr>
            </a:br>
            <a:r>
              <a:rPr lang="en-US" dirty="0">
                <a:solidFill>
                  <a:srgbClr val="FF0000"/>
                </a:solidFill>
                <a:latin typeface="Arial"/>
              </a:rPr>
              <a:t>Together these layers allow us to identify and precisely measure the energies and directions of all the particles produced in collisions.</a:t>
            </a:r>
            <a:endParaRPr lang="en-US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56326" name="Picture 9" descr="Anydetect.jpg"/>
          <p:cNvPicPr>
            <a:picLocks noChangeAspect="1"/>
          </p:cNvPicPr>
          <p:nvPr/>
        </p:nvPicPr>
        <p:blipFill>
          <a:blip r:embed="rId2"/>
          <a:srcRect l="5481" r="6264"/>
          <a:stretch>
            <a:fillRect/>
          </a:stretch>
        </p:blipFill>
        <p:spPr bwMode="auto">
          <a:xfrm>
            <a:off x="2959100" y="3395663"/>
            <a:ext cx="4965700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453906" y="3886200"/>
            <a:ext cx="2441694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Such an experiment</a:t>
            </a:r>
          </a:p>
          <a:p>
            <a:r>
              <a:rPr lang="en-GB" dirty="0">
                <a:solidFill>
                  <a:srgbClr val="0000FF"/>
                </a:solidFill>
              </a:rPr>
              <a:t>has ~ 100 Million </a:t>
            </a:r>
          </a:p>
          <a:p>
            <a:r>
              <a:rPr lang="en-GB" dirty="0">
                <a:solidFill>
                  <a:srgbClr val="0000FF"/>
                </a:solidFill>
              </a:rPr>
              <a:t>read-out channels!!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7772400" cy="904875"/>
          </a:xfrm>
        </p:spPr>
        <p:txBody>
          <a:bodyPr/>
          <a:lstStyle/>
          <a:p>
            <a:r>
              <a:rPr lang="en-GB" dirty="0"/>
              <a:t>The Higgs Hunters @ the LHC</a:t>
            </a:r>
          </a:p>
        </p:txBody>
      </p:sp>
      <p:pic>
        <p:nvPicPr>
          <p:cNvPr id="3" name="Picture 4" descr="FullDetect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575597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Espace réservé du contenu 4" descr="Screen shot 2012-07-11 at 3.03.5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38600" y="3609982"/>
            <a:ext cx="5075708" cy="317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5715000" y="1676400"/>
            <a:ext cx="274959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The ATLAS experiment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43000" y="4876800"/>
            <a:ext cx="254428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The CMS experiment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6200" y="5619690"/>
            <a:ext cx="3828242" cy="101566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These experiments use different</a:t>
            </a:r>
          </a:p>
          <a:p>
            <a:r>
              <a:rPr lang="en-GB" dirty="0">
                <a:solidFill>
                  <a:srgbClr val="0000FF"/>
                </a:solidFill>
              </a:rPr>
              <a:t>technologies for their detector</a:t>
            </a:r>
          </a:p>
          <a:p>
            <a:r>
              <a:rPr lang="en-GB" dirty="0">
                <a:solidFill>
                  <a:srgbClr val="0000FF"/>
                </a:solidFill>
              </a:rPr>
              <a:t>components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/>
          <p:cNvSpPr txBox="1">
            <a:spLocks noGrp="1"/>
          </p:cNvSpPr>
          <p:nvPr/>
        </p:nvSpPr>
        <p:spPr bwMode="auto">
          <a:xfrm>
            <a:off x="6553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97CAEEE0-13FD-C145-9293-9D64570DC898}" type="slidenum">
              <a:rPr lang="en-US" sz="1200">
                <a:solidFill>
                  <a:srgbClr val="898989"/>
                </a:solidFill>
                <a:latin typeface="Calibri" pitchFamily="-84" charset="0"/>
              </a:rPr>
              <a:pPr algn="r"/>
              <a:t>26</a:t>
            </a:fld>
            <a:endParaRPr lang="en-US" sz="1200">
              <a:solidFill>
                <a:srgbClr val="898989"/>
              </a:solidFill>
              <a:latin typeface="Calibri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2289" y="990600"/>
            <a:ext cx="7791450" cy="5770563"/>
            <a:chOff x="272" y="451"/>
            <a:chExt cx="4908" cy="3635"/>
          </a:xfrm>
        </p:grpSpPr>
        <p:pic>
          <p:nvPicPr>
            <p:cNvPr id="37894" name="Picture 3" descr="CMS_Slice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2" y="816"/>
              <a:ext cx="4908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6" name="Text Box 4"/>
            <p:cNvSpPr txBox="1">
              <a:spLocks noChangeArrowheads="1"/>
            </p:cNvSpPr>
            <p:nvPr/>
          </p:nvSpPr>
          <p:spPr bwMode="auto">
            <a:xfrm>
              <a:off x="934" y="451"/>
              <a:ext cx="1172" cy="332"/>
            </a:xfrm>
            <a:prstGeom prst="rect">
              <a:avLst/>
            </a:prstGeom>
            <a:solidFill>
              <a:srgbClr val="4FA63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Electromagnetic Calorimeter</a:t>
              </a:r>
            </a:p>
          </p:txBody>
        </p:sp>
        <p:sp>
          <p:nvSpPr>
            <p:cNvPr id="13317" name="Text Box 5"/>
            <p:cNvSpPr txBox="1">
              <a:spLocks noChangeArrowheads="1"/>
            </p:cNvSpPr>
            <p:nvPr/>
          </p:nvSpPr>
          <p:spPr bwMode="auto">
            <a:xfrm>
              <a:off x="689" y="3696"/>
              <a:ext cx="886" cy="198"/>
            </a:xfrm>
            <a:prstGeom prst="rect">
              <a:avLst/>
            </a:prstGeom>
            <a:solidFill>
              <a:srgbClr val="E3C9A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Inner Tracker </a:t>
              </a:r>
            </a:p>
          </p:txBody>
        </p:sp>
        <p:sp>
          <p:nvSpPr>
            <p:cNvPr id="13318" name="Text Box 6"/>
            <p:cNvSpPr txBox="1">
              <a:spLocks noChangeArrowheads="1"/>
            </p:cNvSpPr>
            <p:nvPr/>
          </p:nvSpPr>
          <p:spPr bwMode="auto">
            <a:xfrm>
              <a:off x="3834" y="499"/>
              <a:ext cx="1197" cy="19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Muon Spectrometer</a:t>
              </a:r>
            </a:p>
          </p:txBody>
        </p:sp>
        <p:sp>
          <p:nvSpPr>
            <p:cNvPr id="13319" name="Text Box 7"/>
            <p:cNvSpPr txBox="1">
              <a:spLocks noChangeArrowheads="1"/>
            </p:cNvSpPr>
            <p:nvPr/>
          </p:nvSpPr>
          <p:spPr bwMode="auto">
            <a:xfrm>
              <a:off x="2188" y="3888"/>
              <a:ext cx="642" cy="198"/>
            </a:xfrm>
            <a:prstGeom prst="rect">
              <a:avLst/>
            </a:prstGeom>
            <a:solidFill>
              <a:srgbClr val="8B83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Magnet</a:t>
              </a:r>
            </a:p>
          </p:txBody>
        </p:sp>
        <p:sp>
          <p:nvSpPr>
            <p:cNvPr id="13320" name="Line 8"/>
            <p:cNvSpPr>
              <a:spLocks noChangeShapeType="1"/>
            </p:cNvSpPr>
            <p:nvPr/>
          </p:nvSpPr>
          <p:spPr bwMode="auto">
            <a:xfrm flipH="1">
              <a:off x="1425" y="787"/>
              <a:ext cx="81" cy="912"/>
            </a:xfrm>
            <a:prstGeom prst="line">
              <a:avLst/>
            </a:prstGeom>
            <a:noFill/>
            <a:ln w="38100">
              <a:solidFill>
                <a:srgbClr val="33B039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1" name="Line 9"/>
            <p:cNvSpPr>
              <a:spLocks noChangeShapeType="1"/>
            </p:cNvSpPr>
            <p:nvPr/>
          </p:nvSpPr>
          <p:spPr bwMode="auto">
            <a:xfrm flipV="1">
              <a:off x="2544" y="3024"/>
              <a:ext cx="133" cy="864"/>
            </a:xfrm>
            <a:prstGeom prst="line">
              <a:avLst/>
            </a:prstGeom>
            <a:noFill/>
            <a:ln w="38100">
              <a:solidFill>
                <a:srgbClr val="716C68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2" name="Line 10"/>
            <p:cNvSpPr>
              <a:spLocks noChangeShapeType="1"/>
            </p:cNvSpPr>
            <p:nvPr/>
          </p:nvSpPr>
          <p:spPr bwMode="auto">
            <a:xfrm flipH="1">
              <a:off x="2038" y="787"/>
              <a:ext cx="330" cy="672"/>
            </a:xfrm>
            <a:prstGeom prst="line">
              <a:avLst/>
            </a:prstGeom>
            <a:noFill/>
            <a:ln w="38100">
              <a:solidFill>
                <a:srgbClr val="FFFF33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3" name="Line 11"/>
            <p:cNvSpPr>
              <a:spLocks noChangeShapeType="1"/>
            </p:cNvSpPr>
            <p:nvPr/>
          </p:nvSpPr>
          <p:spPr bwMode="auto">
            <a:xfrm>
              <a:off x="4656" y="691"/>
              <a:ext cx="286" cy="960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3024" y="3840"/>
              <a:ext cx="798" cy="198"/>
            </a:xfrm>
            <a:prstGeom prst="rect">
              <a:avLst/>
            </a:prstGeom>
            <a:solidFill>
              <a:srgbClr val="ED261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Return flux</a:t>
              </a:r>
            </a:p>
          </p:txBody>
        </p:sp>
        <p:sp>
          <p:nvSpPr>
            <p:cNvPr id="13325" name="Line 13"/>
            <p:cNvSpPr>
              <a:spLocks noChangeShapeType="1"/>
            </p:cNvSpPr>
            <p:nvPr/>
          </p:nvSpPr>
          <p:spPr bwMode="auto">
            <a:xfrm flipV="1">
              <a:off x="3258" y="2833"/>
              <a:ext cx="222" cy="960"/>
            </a:xfrm>
            <a:prstGeom prst="line">
              <a:avLst/>
            </a:prstGeom>
            <a:noFill/>
            <a:ln w="38100">
              <a:solidFill>
                <a:srgbClr val="CD120D"/>
              </a:solidFill>
              <a:round/>
              <a:headEnd/>
              <a:tailEnd type="triangle" w="med" len="med"/>
            </a:ln>
            <a:effectLst>
              <a:outerShdw dist="12700" dir="2700000" algn="ctr" rotWithShape="0">
                <a:schemeClr val="tx1">
                  <a:alpha val="73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6" name="Line 14"/>
            <p:cNvSpPr>
              <a:spLocks noChangeShapeType="1"/>
            </p:cNvSpPr>
            <p:nvPr/>
          </p:nvSpPr>
          <p:spPr bwMode="auto">
            <a:xfrm flipV="1">
              <a:off x="1043" y="2545"/>
              <a:ext cx="133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7" name="Line 15"/>
            <p:cNvSpPr>
              <a:spLocks noChangeShapeType="1"/>
            </p:cNvSpPr>
            <p:nvPr/>
          </p:nvSpPr>
          <p:spPr bwMode="auto">
            <a:xfrm flipH="1" flipV="1">
              <a:off x="3020" y="2467"/>
              <a:ext cx="106" cy="1326"/>
            </a:xfrm>
            <a:prstGeom prst="line">
              <a:avLst/>
            </a:prstGeom>
            <a:noFill/>
            <a:ln w="38100">
              <a:solidFill>
                <a:srgbClr val="CD120D"/>
              </a:solidFill>
              <a:round/>
              <a:headEnd/>
              <a:tailEnd type="triangle" w="med" len="med"/>
            </a:ln>
            <a:effectLst>
              <a:outerShdw dist="12700" dir="2700000" algn="ctr" rotWithShape="0">
                <a:schemeClr val="tx1">
                  <a:alpha val="73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8" name="Line 16"/>
            <p:cNvSpPr>
              <a:spLocks noChangeShapeType="1"/>
            </p:cNvSpPr>
            <p:nvPr/>
          </p:nvSpPr>
          <p:spPr bwMode="auto">
            <a:xfrm flipV="1">
              <a:off x="3391" y="3025"/>
              <a:ext cx="576" cy="768"/>
            </a:xfrm>
            <a:prstGeom prst="line">
              <a:avLst/>
            </a:prstGeom>
            <a:noFill/>
            <a:ln w="38100">
              <a:solidFill>
                <a:srgbClr val="CD120D"/>
              </a:solidFill>
              <a:round/>
              <a:headEnd/>
              <a:tailEnd type="triangle" w="med" len="med"/>
            </a:ln>
            <a:effectLst>
              <a:outerShdw dist="12700" dir="2700000" algn="ctr" rotWithShape="0">
                <a:schemeClr val="tx1">
                  <a:alpha val="73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29" name="Line 17"/>
            <p:cNvSpPr>
              <a:spLocks noChangeShapeType="1"/>
            </p:cNvSpPr>
            <p:nvPr/>
          </p:nvSpPr>
          <p:spPr bwMode="auto">
            <a:xfrm flipH="1">
              <a:off x="4288" y="691"/>
              <a:ext cx="205" cy="912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30" name="Line 18"/>
            <p:cNvSpPr>
              <a:spLocks noChangeShapeType="1"/>
            </p:cNvSpPr>
            <p:nvPr/>
          </p:nvSpPr>
          <p:spPr bwMode="auto">
            <a:xfrm flipH="1">
              <a:off x="3633" y="691"/>
              <a:ext cx="655" cy="1008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31" name="Line 19"/>
            <p:cNvSpPr>
              <a:spLocks noChangeShapeType="1"/>
            </p:cNvSpPr>
            <p:nvPr/>
          </p:nvSpPr>
          <p:spPr bwMode="auto">
            <a:xfrm flipH="1">
              <a:off x="3184" y="691"/>
              <a:ext cx="858" cy="864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32" name="Line 20"/>
            <p:cNvSpPr>
              <a:spLocks noChangeShapeType="1"/>
            </p:cNvSpPr>
            <p:nvPr/>
          </p:nvSpPr>
          <p:spPr bwMode="auto">
            <a:xfrm flipV="1">
              <a:off x="3524" y="3217"/>
              <a:ext cx="1064" cy="576"/>
            </a:xfrm>
            <a:prstGeom prst="line">
              <a:avLst/>
            </a:prstGeom>
            <a:noFill/>
            <a:ln w="38100">
              <a:solidFill>
                <a:srgbClr val="CD120D"/>
              </a:solidFill>
              <a:round/>
              <a:headEnd/>
              <a:tailEnd type="triangle" w="med" len="med"/>
            </a:ln>
            <a:effectLst>
              <a:outerShdw dist="12700" dir="2700000" algn="ctr" rotWithShape="0">
                <a:schemeClr val="tx1">
                  <a:alpha val="73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3333" name="Text Box 21"/>
            <p:cNvSpPr txBox="1">
              <a:spLocks noChangeArrowheads="1"/>
            </p:cNvSpPr>
            <p:nvPr/>
          </p:nvSpPr>
          <p:spPr bwMode="auto">
            <a:xfrm>
              <a:off x="2161" y="547"/>
              <a:ext cx="1098" cy="332"/>
            </a:xfrm>
            <a:prstGeom prst="rect">
              <a:avLst/>
            </a:prstGeom>
            <a:solidFill>
              <a:srgbClr val="FF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400" b="1">
                  <a:solidFill>
                    <a:schemeClr val="tx1"/>
                  </a:solidFill>
                  <a:latin typeface="Arial" charset="0"/>
                </a:rPr>
                <a:t>Hadron Calorimeter </a:t>
              </a:r>
            </a:p>
          </p:txBody>
        </p:sp>
      </p:grp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304800" y="-76200"/>
            <a:ext cx="8610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000FF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Particles in Detectors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610600" cy="904875"/>
          </a:xfrm>
        </p:spPr>
        <p:txBody>
          <a:bodyPr/>
          <a:lstStyle/>
          <a:p>
            <a:pPr eaLnBrk="1" hangingPunct="1"/>
            <a:r>
              <a:rPr lang="en-US" sz="34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Kinematic Variables for pp Scattering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678" y="1011238"/>
            <a:ext cx="7716715" cy="5084762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4205654" y="1035050"/>
            <a:ext cx="1868520" cy="415498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100">
                <a:solidFill>
                  <a:srgbClr val="FF0000"/>
                </a:solidFill>
              </a:rPr>
              <a:t>and E</a:t>
            </a:r>
            <a:r>
              <a:rPr lang="en-US" sz="2100" baseline="-25000">
                <a:solidFill>
                  <a:srgbClr val="FF0000"/>
                </a:solidFill>
              </a:rPr>
              <a:t>T</a:t>
            </a:r>
            <a:r>
              <a:rPr lang="en-US" sz="2100">
                <a:solidFill>
                  <a:srgbClr val="FF0000"/>
                </a:solidFill>
              </a:rPr>
              <a:t>=E sin</a:t>
            </a:r>
            <a:r>
              <a:rPr lang="en-US" sz="2100">
                <a:solidFill>
                  <a:srgbClr val="FF0000"/>
                </a:solidFill>
                <a:sym typeface="Symbol" pitchFamily="-84" charset="2"/>
              </a:rPr>
              <a:t>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281354" y="6167438"/>
            <a:ext cx="8787632" cy="461665"/>
          </a:xfrm>
          <a:prstGeom prst="rect">
            <a:avLst/>
          </a:prstGeom>
          <a:solidFill>
            <a:schemeClr val="accent3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sym typeface="Symbol" pitchFamily="-84" charset="2"/>
              </a:rPr>
              <a:t></a:t>
            </a:r>
            <a:r>
              <a:rPr lang="en-US" dirty="0">
                <a:sym typeface="Symbol" pitchFamily="-84" charset="2"/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Arial" pitchFamily="-84" charset="0"/>
                <a:sym typeface="Symbol" pitchFamily="-84" charset="2"/>
              </a:rPr>
              <a:t>Missing E</a:t>
            </a:r>
            <a:r>
              <a:rPr lang="en-US" sz="2400" baseline="-25000" dirty="0">
                <a:solidFill>
                  <a:srgbClr val="FF0000"/>
                </a:solidFill>
                <a:latin typeface="Arial" pitchFamily="-84" charset="0"/>
                <a:sym typeface="Symbol" pitchFamily="-84" charset="2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 pitchFamily="-84" charset="0"/>
                <a:sym typeface="Symbol" pitchFamily="-84" charset="2"/>
              </a:rPr>
              <a:t> and P</a:t>
            </a:r>
            <a:r>
              <a:rPr lang="en-US" sz="2400" baseline="-25000" dirty="0">
                <a:solidFill>
                  <a:srgbClr val="FF0000"/>
                </a:solidFill>
                <a:latin typeface="Arial" pitchFamily="-84" charset="0"/>
                <a:sym typeface="Symbol" pitchFamily="-84" charset="2"/>
              </a:rPr>
              <a:t>T:   </a:t>
            </a:r>
            <a:r>
              <a:rPr lang="en-US" sz="2400" dirty="0">
                <a:solidFill>
                  <a:srgbClr val="FF0000"/>
                </a:solidFill>
                <a:latin typeface="Arial" pitchFamily="-84" charset="0"/>
                <a:sym typeface="Symbol" pitchFamily="-84" charset="2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" pitchFamily="-84" charset="0"/>
                <a:sym typeface="Symbol" pitchFamily="-84" charset="2"/>
              </a:rPr>
              <a:t>Vectorial</a:t>
            </a:r>
            <a:r>
              <a:rPr lang="en-US" sz="2400" dirty="0">
                <a:solidFill>
                  <a:srgbClr val="FF0000"/>
                </a:solidFill>
                <a:latin typeface="Arial" pitchFamily="-84" charset="0"/>
                <a:sym typeface="Symbol" pitchFamily="-84" charset="2"/>
              </a:rPr>
              <a:t> sum of all transverse </a:t>
            </a:r>
            <a:r>
              <a:rPr lang="en-US" sz="2400" dirty="0" err="1">
                <a:solidFill>
                  <a:srgbClr val="FF0000"/>
                </a:solidFill>
                <a:latin typeface="Arial" pitchFamily="-84" charset="0"/>
                <a:sym typeface="Symbol" pitchFamily="-84" charset="2"/>
              </a:rPr>
              <a:t>momenta</a:t>
            </a:r>
            <a:endParaRPr lang="en-US" sz="2400" baseline="-25000" dirty="0">
              <a:solidFill>
                <a:srgbClr val="FF0000"/>
              </a:solidFill>
              <a:latin typeface="Arial" pitchFamily="-84" charset="0"/>
              <a:sym typeface="Symbol" pitchFamily="-84" charset="2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682154" y="1219200"/>
            <a:ext cx="2133600" cy="1447800"/>
            <a:chOff x="4416" y="1392"/>
            <a:chExt cx="1344" cy="912"/>
          </a:xfrm>
        </p:grpSpPr>
        <p:sp>
          <p:nvSpPr>
            <p:cNvPr id="70663" name="Freeform 7"/>
            <p:cNvSpPr>
              <a:spLocks noChangeAspect="1"/>
            </p:cNvSpPr>
            <p:nvPr/>
          </p:nvSpPr>
          <p:spPr bwMode="auto">
            <a:xfrm>
              <a:off x="5088" y="1824"/>
              <a:ext cx="42" cy="180"/>
            </a:xfrm>
            <a:custGeom>
              <a:avLst/>
              <a:gdLst>
                <a:gd name="T0" fmla="*/ 0 w 72"/>
                <a:gd name="T1" fmla="*/ 0 h 184"/>
                <a:gd name="T2" fmla="*/ 1 w 72"/>
                <a:gd name="T3" fmla="*/ 48 h 184"/>
                <a:gd name="T4" fmla="*/ 1 w 72"/>
                <a:gd name="T5" fmla="*/ 88 h 184"/>
                <a:gd name="T6" fmla="*/ 1 w 72"/>
                <a:gd name="T7" fmla="*/ 107 h 184"/>
                <a:gd name="T8" fmla="*/ 1 w 72"/>
                <a:gd name="T9" fmla="*/ 154 h 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184"/>
                <a:gd name="T17" fmla="*/ 72 w 72"/>
                <a:gd name="T18" fmla="*/ 184 h 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184">
                  <a:moveTo>
                    <a:pt x="0" y="0"/>
                  </a:moveTo>
                  <a:cubicBezTo>
                    <a:pt x="28" y="9"/>
                    <a:pt x="36" y="28"/>
                    <a:pt x="48" y="56"/>
                  </a:cubicBezTo>
                  <a:cubicBezTo>
                    <a:pt x="55" y="71"/>
                    <a:pt x="59" y="88"/>
                    <a:pt x="64" y="104"/>
                  </a:cubicBezTo>
                  <a:cubicBezTo>
                    <a:pt x="67" y="112"/>
                    <a:pt x="72" y="128"/>
                    <a:pt x="72" y="128"/>
                  </a:cubicBezTo>
                  <a:cubicBezTo>
                    <a:pt x="69" y="147"/>
                    <a:pt x="64" y="184"/>
                    <a:pt x="64" y="18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416" y="1392"/>
              <a:ext cx="1344" cy="912"/>
              <a:chOff x="4272" y="672"/>
              <a:chExt cx="1344" cy="912"/>
            </a:xfrm>
          </p:grpSpPr>
          <p:sp>
            <p:nvSpPr>
              <p:cNvPr id="70666" name="Line 9"/>
              <p:cNvSpPr>
                <a:spLocks noChangeAspect="1" noChangeShapeType="1"/>
              </p:cNvSpPr>
              <p:nvPr/>
            </p:nvSpPr>
            <p:spPr bwMode="auto">
              <a:xfrm>
                <a:off x="4333" y="1261"/>
                <a:ext cx="1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667" name="Line 10"/>
              <p:cNvSpPr>
                <a:spLocks noChangeAspect="1" noChangeShapeType="1"/>
              </p:cNvSpPr>
              <p:nvPr/>
            </p:nvSpPr>
            <p:spPr bwMode="auto">
              <a:xfrm>
                <a:off x="4529" y="1261"/>
                <a:ext cx="28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668" name="Oval 11"/>
              <p:cNvSpPr>
                <a:spLocks noChangeAspect="1" noChangeArrowheads="1"/>
              </p:cNvSpPr>
              <p:nvPr/>
            </p:nvSpPr>
            <p:spPr bwMode="auto">
              <a:xfrm>
                <a:off x="4838" y="1250"/>
                <a:ext cx="18" cy="28"/>
              </a:xfrm>
              <a:prstGeom prst="ellipse">
                <a:avLst/>
              </a:prstGeom>
              <a:solidFill>
                <a:srgbClr val="003366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669" name="Line 12"/>
              <p:cNvSpPr>
                <a:spLocks noChangeAspect="1" noChangeShapeType="1"/>
              </p:cNvSpPr>
              <p:nvPr/>
            </p:nvSpPr>
            <p:spPr bwMode="auto">
              <a:xfrm flipH="1">
                <a:off x="5288" y="1261"/>
                <a:ext cx="19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670" name="Line 13"/>
              <p:cNvSpPr>
                <a:spLocks noChangeAspect="1" noChangeShapeType="1"/>
              </p:cNvSpPr>
              <p:nvPr/>
            </p:nvSpPr>
            <p:spPr bwMode="auto">
              <a:xfrm flipH="1">
                <a:off x="4894" y="1261"/>
                <a:ext cx="39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671" name="Line 14"/>
              <p:cNvSpPr>
                <a:spLocks noChangeAspect="1" noChangeShapeType="1"/>
              </p:cNvSpPr>
              <p:nvPr/>
            </p:nvSpPr>
            <p:spPr bwMode="auto">
              <a:xfrm flipV="1">
                <a:off x="4866" y="748"/>
                <a:ext cx="282" cy="46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672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4800" y="720"/>
                <a:ext cx="20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>
                    <a:solidFill>
                      <a:schemeClr val="tx1"/>
                    </a:solidFill>
                    <a:latin typeface="Times New Roman" pitchFamily="-84" charset="0"/>
                  </a:rPr>
                  <a:t>p</a:t>
                </a:r>
              </a:p>
            </p:txBody>
          </p:sp>
          <p:sp>
            <p:nvSpPr>
              <p:cNvPr id="70673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5127" y="727"/>
                <a:ext cx="27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>
                    <a:solidFill>
                      <a:srgbClr val="009900"/>
                    </a:solidFill>
                    <a:latin typeface="Times New Roman" pitchFamily="-84" charset="0"/>
                  </a:rPr>
                  <a:t>p</a:t>
                </a:r>
                <a:r>
                  <a:rPr lang="en-US" b="1" baseline="-25000">
                    <a:solidFill>
                      <a:srgbClr val="009900"/>
                    </a:solidFill>
                    <a:latin typeface="Times New Roman" pitchFamily="-84" charset="0"/>
                  </a:rPr>
                  <a:t>T</a:t>
                </a:r>
                <a:endParaRPr lang="en-US" b="1">
                  <a:solidFill>
                    <a:schemeClr val="tx1"/>
                  </a:solidFill>
                  <a:latin typeface="Times New Roman" pitchFamily="-84" charset="0"/>
                </a:endParaRPr>
              </a:p>
            </p:txBody>
          </p:sp>
          <p:sp>
            <p:nvSpPr>
              <p:cNvPr id="70674" name="Text Box 17"/>
              <p:cNvSpPr txBox="1">
                <a:spLocks noChangeArrowheads="1"/>
              </p:cNvSpPr>
              <p:nvPr/>
            </p:nvSpPr>
            <p:spPr bwMode="auto">
              <a:xfrm>
                <a:off x="4944" y="960"/>
                <a:ext cx="20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b="1">
                    <a:solidFill>
                      <a:srgbClr val="FF0000"/>
                    </a:solidFill>
                    <a:latin typeface="Times New Roman" pitchFamily="-84" charset="0"/>
                    <a:sym typeface="Symbol" pitchFamily="-84" charset="2"/>
                  </a:rPr>
                  <a:t></a:t>
                </a:r>
                <a:endParaRPr lang="en-US" b="1">
                  <a:solidFill>
                    <a:srgbClr val="FF0000"/>
                  </a:solidFill>
                  <a:latin typeface="Times New Roman" pitchFamily="-84" charset="0"/>
                </a:endParaRPr>
              </a:p>
            </p:txBody>
          </p:sp>
          <p:sp>
            <p:nvSpPr>
              <p:cNvPr id="70675" name="Rectangle 18"/>
              <p:cNvSpPr>
                <a:spLocks noChangeArrowheads="1"/>
              </p:cNvSpPr>
              <p:nvPr/>
            </p:nvSpPr>
            <p:spPr bwMode="auto">
              <a:xfrm>
                <a:off x="4272" y="672"/>
                <a:ext cx="1344" cy="9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70665" name="Line 19"/>
            <p:cNvSpPr>
              <a:spLocks noChangeShapeType="1"/>
            </p:cNvSpPr>
            <p:nvPr/>
          </p:nvSpPr>
          <p:spPr bwMode="auto">
            <a:xfrm>
              <a:off x="5280" y="1536"/>
              <a:ext cx="0" cy="48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prstDash val="dash"/>
              <a:round/>
              <a:headEnd/>
              <a:tailEnd/>
            </a:ln>
          </p:spPr>
          <p:txBody>
            <a:bodyPr wrap="none" lIns="90488" tIns="44450" rIns="90488" bIns="44450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06E1-02C9-2740-A652-7A2AA1D4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TLAS-Intro_hi (Converted).mov">
            <a:hlinkClick r:id="" action="ppaction://media"/>
            <a:extLst>
              <a:ext uri="{FF2B5EF4-FFF2-40B4-BE49-F238E27FC236}">
                <a16:creationId xmlns:a16="http://schemas.microsoft.com/office/drawing/2014/main" id="{6B0B9E68-6DA1-024A-A582-976D589177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404664"/>
            <a:ext cx="8352928" cy="6264696"/>
          </a:xfrm>
        </p:spPr>
      </p:pic>
    </p:spTree>
    <p:extLst>
      <p:ext uri="{BB962C8B-B14F-4D97-AF65-F5344CB8AC3E}">
        <p14:creationId xmlns:p14="http://schemas.microsoft.com/office/powerpoint/2010/main" val="349890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-12700"/>
            <a:ext cx="9182100" cy="6896100"/>
          </a:xfrm>
          <a:prstGeom prst="rect">
            <a:avLst/>
          </a:prstGeom>
          <a:gradFill flip="none" rotWithShape="1">
            <a:gsLst>
              <a:gs pos="22000">
                <a:schemeClr val="tx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962400" y="685800"/>
            <a:ext cx="5181600" cy="75485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reflection stA="50000" endPos="70000" dir="5400000" sy="-100000" algn="bl" rotWithShape="0"/>
                </a:effectLst>
                <a:latin typeface="Tahoma"/>
                <a:cs typeface="Tahoma"/>
              </a:rPr>
              <a:t>Outline Lecture I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038600" y="1676400"/>
            <a:ext cx="5105400" cy="4606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dirty="0">
                <a:solidFill>
                  <a:schemeClr val="bg1"/>
                </a:solidFill>
              </a:rPr>
              <a:t>  </a:t>
            </a:r>
            <a:r>
              <a:rPr lang="en-GB" sz="2800" dirty="0">
                <a:solidFill>
                  <a:schemeClr val="bg1"/>
                </a:solidFill>
              </a:rPr>
              <a:t>Introduction: Experimental</a:t>
            </a:r>
          </a:p>
          <a:p>
            <a:pPr>
              <a:spcBef>
                <a:spcPts val="200"/>
              </a:spcBef>
            </a:pPr>
            <a:r>
              <a:rPr lang="en-GB" sz="2800" dirty="0">
                <a:solidFill>
                  <a:schemeClr val="bg1"/>
                </a:solidFill>
              </a:rPr>
              <a:t>  Particle Physics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 The Large </a:t>
            </a:r>
            <a:r>
              <a:rPr lang="en-GB" sz="2800" dirty="0" err="1">
                <a:solidFill>
                  <a:schemeClr val="bg1"/>
                </a:solidFill>
              </a:rPr>
              <a:t>Hadron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Colider</a:t>
            </a:r>
            <a:endParaRPr lang="en-GB" sz="2800" dirty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 Experiments at the LHC</a:t>
            </a:r>
            <a:endParaRPr lang="en-GB" sz="2800" dirty="0">
              <a:solidFill>
                <a:srgbClr val="FFFF00"/>
              </a:solidFill>
            </a:endParaRP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 Experimental Challenges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 Experimental Objects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 Basics of experimental pp </a:t>
            </a:r>
          </a:p>
          <a:p>
            <a:pPr>
              <a:spcBef>
                <a:spcPts val="200"/>
              </a:spcBef>
            </a:pPr>
            <a:r>
              <a:rPr lang="en-GB" sz="2800" dirty="0">
                <a:solidFill>
                  <a:schemeClr val="bg1"/>
                </a:solidFill>
              </a:rPr>
              <a:t>  collisions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 Summary</a:t>
            </a:r>
          </a:p>
          <a:p>
            <a:pPr>
              <a:spcBef>
                <a:spcPts val="200"/>
              </a:spcBef>
            </a:pPr>
            <a:endParaRPr lang="en-GB" sz="2800" dirty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Image 9" descr="Screen shot 2010-05-02 at 7.5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3968143" cy="32766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6201" y="4953000"/>
            <a:ext cx="289799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Disclaimer:</a:t>
            </a:r>
          </a:p>
          <a:p>
            <a:r>
              <a:rPr lang="en-GB" dirty="0"/>
              <a:t>ATLAS &amp; CMS have very </a:t>
            </a:r>
          </a:p>
          <a:p>
            <a:r>
              <a:rPr lang="en-GB" dirty="0"/>
              <a:t>similar results</a:t>
            </a:r>
          </a:p>
          <a:p>
            <a:r>
              <a:rPr lang="en-GB" dirty="0"/>
              <a:t>Typically one chosen </a:t>
            </a:r>
          </a:p>
          <a:p>
            <a:r>
              <a:rPr lang="en-GB" dirty="0"/>
              <a:t>for illustration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35844" name="Picture 4" descr="ATL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677" y="0"/>
            <a:ext cx="9003323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40676" y="6324601"/>
            <a:ext cx="8698523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 dirty="0">
                <a:solidFill>
                  <a:schemeClr val="accent2"/>
                </a:solidFill>
                <a:latin typeface="Arial" pitchFamily="-84" charset="0"/>
              </a:rPr>
              <a:t>Length 	= 55 m; Width = 32 m;  Height = 35 m;  but spatial precision </a:t>
            </a:r>
            <a:r>
              <a:rPr lang="en-US" sz="1800" b="1" dirty="0">
                <a:solidFill>
                  <a:srgbClr val="CC0000"/>
                </a:solidFill>
                <a:latin typeface="Arial" pitchFamily="-84" charset="0"/>
              </a:rPr>
              <a:t>~ 100 </a:t>
            </a:r>
            <a:r>
              <a:rPr lang="en-US" sz="1800" b="1" dirty="0">
                <a:solidFill>
                  <a:srgbClr val="CC0000"/>
                </a:solidFill>
                <a:latin typeface="Arial" pitchFamily="-84" charset="0"/>
                <a:sym typeface="Symbol" pitchFamily="-84" charset="2"/>
              </a:rPr>
              <a:t>m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	</a:t>
            </a:r>
            <a:endParaRPr lang="fr-FR"/>
          </a:p>
        </p:txBody>
      </p:sp>
      <p:sp>
        <p:nvSpPr>
          <p:cNvPr id="852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142875"/>
            <a:ext cx="8382000" cy="904875"/>
          </a:xfrm>
        </p:spPr>
        <p:txBody>
          <a:bodyPr/>
          <a:lstStyle/>
          <a:p>
            <a:r>
              <a:rPr lang="en-US" dirty="0"/>
              <a:t>CMS Detector Design Priorities</a:t>
            </a:r>
          </a:p>
        </p:txBody>
      </p:sp>
      <p:sp>
        <p:nvSpPr>
          <p:cNvPr id="852995" name="Text Box 3"/>
          <p:cNvSpPr txBox="1">
            <a:spLocks noChangeArrowheads="1"/>
          </p:cNvSpPr>
          <p:nvPr/>
        </p:nvSpPr>
        <p:spPr bwMode="auto">
          <a:xfrm>
            <a:off x="378070" y="2541588"/>
            <a:ext cx="8537331" cy="2677656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Helvetica" pitchFamily="-84" charset="0"/>
              </a:rPr>
              <a:t>1. A robust and redundant </a:t>
            </a:r>
            <a:r>
              <a:rPr lang="en-US" sz="2400" dirty="0" err="1">
                <a:solidFill>
                  <a:srgbClr val="0000FF"/>
                </a:solidFill>
                <a:latin typeface="Helvetica" pitchFamily="-84" charset="0"/>
              </a:rPr>
              <a:t>Muon</a:t>
            </a:r>
            <a:r>
              <a:rPr lang="en-US" sz="2400" dirty="0">
                <a:solidFill>
                  <a:srgbClr val="0000FF"/>
                </a:solidFill>
                <a:latin typeface="Helvetica" pitchFamily="-84" charset="0"/>
              </a:rPr>
              <a:t> system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Helvetica" pitchFamily="-84" charset="0"/>
              </a:rPr>
              <a:t>2. The best possible </a:t>
            </a:r>
            <a:r>
              <a:rPr lang="en-US" sz="2400" dirty="0" err="1">
                <a:solidFill>
                  <a:srgbClr val="0000FF"/>
                </a:solidFill>
                <a:latin typeface="Helvetica" pitchFamily="-84" charset="0"/>
              </a:rPr>
              <a:t>e/</a:t>
            </a:r>
            <a:r>
              <a:rPr lang="en-US" sz="2400" dirty="0" err="1">
                <a:solidFill>
                  <a:srgbClr val="0000FF"/>
                </a:solidFill>
                <a:latin typeface="Symbol" pitchFamily="-84" charset="2"/>
              </a:rPr>
              <a:t>g</a:t>
            </a:r>
            <a:r>
              <a:rPr lang="en-US" sz="2400" dirty="0">
                <a:solidFill>
                  <a:srgbClr val="0000FF"/>
                </a:solidFill>
                <a:latin typeface="Helvetica" pitchFamily="-84" charset="0"/>
              </a:rPr>
              <a:t> calorimeter consistent with 1.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Helvetica" pitchFamily="-84" charset="0"/>
              </a:rPr>
              <a:t>3. A highly efficient Tracking system consistent with 1. and 2.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Helvetica" pitchFamily="-84" charset="0"/>
              </a:rPr>
              <a:t>4. A hermetic calorimeter system.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  <a:latin typeface="Helvetica" pitchFamily="-84" charset="0"/>
              </a:rPr>
              <a:t>5. A financially affordable detector.</a:t>
            </a:r>
          </a:p>
        </p:txBody>
      </p:sp>
      <p:sp>
        <p:nvSpPr>
          <p:cNvPr id="852996" name="Text Box 4"/>
          <p:cNvSpPr txBox="1">
            <a:spLocks noChangeArrowheads="1"/>
          </p:cNvSpPr>
          <p:nvPr/>
        </p:nvSpPr>
        <p:spPr bwMode="auto">
          <a:xfrm>
            <a:off x="326782" y="1468438"/>
            <a:ext cx="8219342" cy="519112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800" dirty="0">
                <a:solidFill>
                  <a:srgbClr val="00547E"/>
                </a:solidFill>
                <a:latin typeface="Helvetica" pitchFamily="-84" charset="0"/>
              </a:rPr>
              <a:t>       </a:t>
            </a:r>
            <a:r>
              <a:rPr lang="en-GB" sz="2800" dirty="0">
                <a:solidFill>
                  <a:srgbClr val="FF0000"/>
                </a:solidFill>
                <a:latin typeface="Helvetica" pitchFamily="-84" charset="0"/>
              </a:rPr>
              <a:t>Expression of Intent (EOI): Evian 1992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Compact </a:t>
            </a:r>
            <a:r>
              <a:rPr lang="en-US" sz="4000" dirty="0" err="1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Muon</a:t>
            </a:r>
            <a:r>
              <a:rPr lang="en-US" sz="40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Solenoid (CMS)</a:t>
            </a: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723" y="-152400"/>
            <a:ext cx="5076092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5863005" y="1376364"/>
            <a:ext cx="2990850" cy="4832092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Strong Field 4T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Compact design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Solenoid for </a:t>
            </a:r>
            <a:r>
              <a:rPr lang="en-US" sz="2200" dirty="0" err="1">
                <a:solidFill>
                  <a:srgbClr val="0000FF"/>
                </a:solidFill>
                <a:latin typeface="Helvetica" pitchFamily="-84" charset="0"/>
              </a:rPr>
              <a:t>Muon</a:t>
            </a: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 P</a:t>
            </a:r>
            <a:r>
              <a:rPr lang="en-US" sz="2200" baseline="-25000" dirty="0">
                <a:solidFill>
                  <a:srgbClr val="0000FF"/>
                </a:solidFill>
                <a:latin typeface="Helvetica" pitchFamily="-84" charset="0"/>
              </a:rPr>
              <a:t>T</a:t>
            </a: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 trigger in transverse plane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Redundancy: 4 </a:t>
            </a:r>
            <a:r>
              <a:rPr lang="en-US" sz="2200" dirty="0" err="1">
                <a:solidFill>
                  <a:srgbClr val="0000FF"/>
                </a:solidFill>
                <a:latin typeface="Helvetica" pitchFamily="-84" charset="0"/>
              </a:rPr>
              <a:t>muon</a:t>
            </a: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 stations with 32 R-phi measurements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dirty="0" err="1">
                <a:solidFill>
                  <a:srgbClr val="0000FF"/>
                </a:solidFill>
                <a:latin typeface="Symbol" pitchFamily="-84" charset="2"/>
                <a:sym typeface="Symbol" pitchFamily="-84" charset="2"/>
              </a:rPr>
              <a:t></a:t>
            </a:r>
            <a:r>
              <a:rPr lang="en-US" sz="2200" dirty="0" err="1">
                <a:solidFill>
                  <a:srgbClr val="0000FF"/>
                </a:solidFill>
                <a:latin typeface="Helvetica" pitchFamily="-84" charset="0"/>
              </a:rPr>
              <a:t>P</a:t>
            </a:r>
            <a:r>
              <a:rPr lang="en-US" sz="2200" baseline="-25000" dirty="0" err="1">
                <a:solidFill>
                  <a:srgbClr val="0000FF"/>
                </a:solidFill>
                <a:latin typeface="Helvetica" pitchFamily="-84" charset="0"/>
              </a:rPr>
              <a:t>t</a:t>
            </a: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/P</a:t>
            </a:r>
            <a:r>
              <a:rPr lang="en-US" sz="2200" baseline="-25000" dirty="0">
                <a:solidFill>
                  <a:srgbClr val="0000FF"/>
                </a:solidFill>
                <a:latin typeface="Helvetica" pitchFamily="-84" charset="0"/>
              </a:rPr>
              <a:t>t </a:t>
            </a: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~ 5% @1TeV for reasonable space resolution of </a:t>
            </a:r>
            <a:r>
              <a:rPr lang="en-US" sz="2200" dirty="0" err="1">
                <a:solidFill>
                  <a:srgbClr val="0000FF"/>
                </a:solidFill>
                <a:latin typeface="Helvetica" pitchFamily="-84" charset="0"/>
              </a:rPr>
              <a:t>muon</a:t>
            </a: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 chambers (200</a:t>
            </a:r>
            <a:r>
              <a:rPr lang="en-US" sz="2200" dirty="0">
                <a:solidFill>
                  <a:srgbClr val="0000FF"/>
                </a:solidFill>
                <a:latin typeface="Symbol" pitchFamily="-84" charset="2"/>
                <a:sym typeface="Symbol" pitchFamily="-84" charset="2"/>
              </a:rPr>
              <a:t></a:t>
            </a:r>
            <a:r>
              <a:rPr lang="en-US" sz="2200" dirty="0">
                <a:solidFill>
                  <a:srgbClr val="0000FF"/>
                </a:solidFill>
                <a:latin typeface="Helvetica" pitchFamily="-84" charset="0"/>
              </a:rPr>
              <a:t>m)</a:t>
            </a:r>
          </a:p>
        </p:txBody>
      </p:sp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1918190" y="793750"/>
            <a:ext cx="614435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>
                <a:solidFill>
                  <a:srgbClr val="00547E"/>
                </a:solidFill>
                <a:latin typeface="Helvetica" pitchFamily="-84" charset="0"/>
              </a:rPr>
              <a:t>Letter of Intent (LOI): LHCC, TDR in 1994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CMS3d_black_detector_colouredlabels_nokey_jul10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0338" y="-609600"/>
            <a:ext cx="9356481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49"/>
          <p:cNvSpPr txBox="1">
            <a:spLocks noChangeArrowheads="1"/>
          </p:cNvSpPr>
          <p:nvPr/>
        </p:nvSpPr>
        <p:spPr bwMode="auto">
          <a:xfrm>
            <a:off x="-76200" y="5180014"/>
            <a:ext cx="2362200" cy="17541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2B8CF2"/>
                </a:solidFill>
                <a:ea typeface="ＭＳ Ｐゴシック" pitchFamily="-84" charset="-128"/>
                <a:cs typeface="ＭＳ Ｐゴシック" pitchFamily="-84" charset="-128"/>
              </a:rPr>
              <a:t>Total weight:           </a:t>
            </a:r>
          </a:p>
          <a:p>
            <a:r>
              <a:rPr lang="en-US" sz="1800" b="1">
                <a:solidFill>
                  <a:srgbClr val="2B8CF2"/>
                </a:solidFill>
                <a:ea typeface="ＭＳ Ｐゴシック" pitchFamily="-84" charset="-128"/>
                <a:cs typeface="ＭＳ Ｐゴシック" pitchFamily="-84" charset="-128"/>
              </a:rPr>
              <a:t>  14000 tons</a:t>
            </a:r>
          </a:p>
          <a:p>
            <a:r>
              <a:rPr lang="en-US" sz="1800" b="1">
                <a:solidFill>
                  <a:srgbClr val="2B8CF2"/>
                </a:solidFill>
                <a:ea typeface="ＭＳ Ｐゴシック" pitchFamily="-84" charset="-128"/>
                <a:cs typeface="ＭＳ Ｐゴシック" pitchFamily="-84" charset="-128"/>
              </a:rPr>
              <a:t>Overall diameter:     </a:t>
            </a:r>
          </a:p>
          <a:p>
            <a:r>
              <a:rPr lang="en-US" sz="1800" b="1">
                <a:solidFill>
                  <a:srgbClr val="2B8CF2"/>
                </a:solidFill>
                <a:ea typeface="ＭＳ Ｐゴシック" pitchFamily="-84" charset="-128"/>
                <a:cs typeface="ＭＳ Ｐゴシック" pitchFamily="-84" charset="-128"/>
              </a:rPr>
              <a:t>  15 m</a:t>
            </a:r>
          </a:p>
          <a:p>
            <a:r>
              <a:rPr lang="en-US" sz="1800" b="1">
                <a:solidFill>
                  <a:srgbClr val="2B8CF2"/>
                </a:solidFill>
                <a:ea typeface="ＭＳ Ｐゴシック" pitchFamily="-84" charset="-128"/>
                <a:cs typeface="ＭＳ Ｐゴシック" pitchFamily="-84" charset="-128"/>
              </a:rPr>
              <a:t>Overall length:       </a:t>
            </a:r>
          </a:p>
          <a:p>
            <a:r>
              <a:rPr lang="en-US" sz="1800" b="1">
                <a:solidFill>
                  <a:srgbClr val="2B8CF2"/>
                </a:solidFill>
                <a:ea typeface="ＭＳ Ｐゴシック" pitchFamily="-84" charset="-128"/>
                <a:cs typeface="ＭＳ Ｐゴシック" pitchFamily="-84" charset="-128"/>
              </a:rPr>
              <a:t>  28.7m</a:t>
            </a:r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xfrm>
            <a:off x="6997212" y="6281739"/>
            <a:ext cx="1918188" cy="542925"/>
          </a:xfrm>
          <a:noFill/>
        </p:spPr>
        <p:txBody>
          <a:bodyPr/>
          <a:lstStyle/>
          <a:p>
            <a:fld id="{96AA5C42-71FE-B942-A865-95FB678477CC}" type="slidenum">
              <a:rPr lang="en-US" smtClean="0">
                <a:latin typeface="Times New Roman" pitchFamily="-84" charset="0"/>
              </a:rPr>
              <a:pPr/>
              <a:t>32</a:t>
            </a:fld>
            <a:endParaRPr lang="en-US">
              <a:latin typeface="Times New Roman" pitchFamily="-84" charset="0"/>
            </a:endParaRPr>
          </a:p>
        </p:txBody>
      </p:sp>
      <p:sp>
        <p:nvSpPr>
          <p:cNvPr id="41989" name="ZoneTexte 4"/>
          <p:cNvSpPr txBox="1">
            <a:spLocks noChangeArrowheads="1"/>
          </p:cNvSpPr>
          <p:nvPr/>
        </p:nvSpPr>
        <p:spPr bwMode="auto">
          <a:xfrm>
            <a:off x="152400" y="762000"/>
            <a:ext cx="29160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Compact Muon Solenoid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</p:spPr>
        <p:txBody>
          <a:bodyPr/>
          <a:lstStyle/>
          <a:p>
            <a:r>
              <a:rPr lang="fr-CH"/>
              <a:t>	</a:t>
            </a:r>
            <a:endParaRPr lang="fr-FR"/>
          </a:p>
        </p:txBody>
      </p:sp>
      <p:sp>
        <p:nvSpPr>
          <p:cNvPr id="920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534400" cy="904875"/>
          </a:xfrm>
        </p:spPr>
        <p:txBody>
          <a:bodyPr/>
          <a:lstStyle/>
          <a:p>
            <a:r>
              <a:rPr lang="en-US" dirty="0"/>
              <a:t>General Purpose Detectors at LHC</a:t>
            </a:r>
          </a:p>
        </p:txBody>
      </p:sp>
      <p:pic>
        <p:nvPicPr>
          <p:cNvPr id="920579" name="Picture 1027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914400" y="908720"/>
            <a:ext cx="7877908" cy="539115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  <a:effectLst/>
        </p:spPr>
      </p:pic>
      <p:sp>
        <p:nvSpPr>
          <p:cNvPr id="920580" name="Text Box 1028"/>
          <p:cNvSpPr txBox="1">
            <a:spLocks noChangeArrowheads="1"/>
          </p:cNvSpPr>
          <p:nvPr/>
        </p:nvSpPr>
        <p:spPr bwMode="auto">
          <a:xfrm>
            <a:off x="1125415" y="3879045"/>
            <a:ext cx="7455877" cy="2862323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In total about</a:t>
            </a:r>
          </a:p>
          <a:p>
            <a:r>
              <a:rPr lang="en-US" sz="1800" dirty="0"/>
              <a:t>    </a:t>
            </a:r>
            <a:r>
              <a:rPr lang="en-US" sz="1800" dirty="0">
                <a:solidFill>
                  <a:srgbClr val="CC0000"/>
                </a:solidFill>
              </a:rPr>
              <a:t>~100 000 000 electronic channels</a:t>
            </a:r>
          </a:p>
          <a:p>
            <a:r>
              <a:rPr lang="en-US" sz="1800" dirty="0"/>
              <a:t>Each channel checked </a:t>
            </a:r>
          </a:p>
          <a:p>
            <a:r>
              <a:rPr lang="en-US" sz="1800" dirty="0">
                <a:solidFill>
                  <a:srgbClr val="CC0000"/>
                </a:solidFill>
              </a:rPr>
              <a:t>    40 000 000 times per second (collision rate is 40 MHz)</a:t>
            </a:r>
          </a:p>
          <a:p>
            <a:r>
              <a:rPr lang="en-US" sz="1800" dirty="0"/>
              <a:t> Amount of data of just one collisions</a:t>
            </a:r>
          </a:p>
          <a:p>
            <a:r>
              <a:rPr lang="en-US" sz="1800" dirty="0"/>
              <a:t>     </a:t>
            </a:r>
            <a:r>
              <a:rPr lang="en-US" sz="1800" dirty="0">
                <a:solidFill>
                  <a:srgbClr val="CC0000"/>
                </a:solidFill>
              </a:rPr>
              <a:t>~1 000 000 Bytes</a:t>
            </a:r>
          </a:p>
          <a:p>
            <a:r>
              <a:rPr lang="en-US" sz="1800" dirty="0"/>
              <a:t>Trigger (online event selection)</a:t>
            </a:r>
            <a:endParaRPr lang="en-US" sz="1800" dirty="0">
              <a:solidFill>
                <a:srgbClr val="0000CC"/>
              </a:solidFill>
            </a:endParaRPr>
          </a:p>
          <a:p>
            <a:r>
              <a:rPr lang="en-US" sz="1800" dirty="0">
                <a:solidFill>
                  <a:srgbClr val="0000CC"/>
                </a:solidFill>
              </a:rPr>
              <a:t>    </a:t>
            </a:r>
            <a:r>
              <a:rPr lang="en-US" sz="1800" dirty="0">
                <a:solidFill>
                  <a:srgbClr val="CC0000"/>
                </a:solidFill>
              </a:rPr>
              <a:t>Reduce 40 MHz collision rate to ~1 kHz data recording rate</a:t>
            </a:r>
          </a:p>
          <a:p>
            <a:r>
              <a:rPr lang="en-US" sz="1800" dirty="0"/>
              <a:t> Readout  to disk </a:t>
            </a:r>
          </a:p>
          <a:p>
            <a:r>
              <a:rPr lang="en-US" sz="1800" dirty="0"/>
              <a:t>    </a:t>
            </a:r>
            <a:r>
              <a:rPr lang="en-US" sz="1800" dirty="0">
                <a:solidFill>
                  <a:srgbClr val="CC0000"/>
                </a:solidFill>
              </a:rPr>
              <a:t> O(1000) collisions/sec </a:t>
            </a:r>
            <a:r>
              <a:rPr lang="en-US" sz="1800" dirty="0">
                <a:solidFill>
                  <a:srgbClr val="CC0000"/>
                </a:solidFill>
                <a:sym typeface="Symbol" pitchFamily="-84" charset="2"/>
              </a:rPr>
              <a:t>  </a:t>
            </a:r>
            <a:r>
              <a:rPr lang="en-US" sz="1800" dirty="0" err="1">
                <a:solidFill>
                  <a:srgbClr val="CC0000"/>
                </a:solidFill>
                <a:sym typeface="Symbol" pitchFamily="-84" charset="2"/>
              </a:rPr>
              <a:t>petaBytes</a:t>
            </a:r>
            <a:r>
              <a:rPr lang="en-US" sz="1800" dirty="0">
                <a:solidFill>
                  <a:srgbClr val="CC0000"/>
                </a:solidFill>
                <a:sym typeface="Symbol" pitchFamily="-84" charset="2"/>
              </a:rPr>
              <a:t> of data/year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058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239000" cy="904875"/>
          </a:xfrm>
        </p:spPr>
        <p:txBody>
          <a:bodyPr/>
          <a:lstStyle/>
          <a:p>
            <a:r>
              <a:rPr lang="en-GB" dirty="0"/>
              <a:t>From Collisions to Papers…</a:t>
            </a:r>
          </a:p>
        </p:txBody>
      </p:sp>
      <p:pic>
        <p:nvPicPr>
          <p:cNvPr id="4" name="Espace réservé du contenu 3" descr="Screen Shot 2014-08-27 at 2.42.59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72" y="1371600"/>
            <a:ext cx="8276455" cy="51054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197636" name="Picture 4" descr="Picture 16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354" y="73026"/>
            <a:ext cx="8721969" cy="678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39969" y="-76200"/>
            <a:ext cx="8651631" cy="8382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Event Filtering: the Trigger System</a:t>
            </a:r>
          </a:p>
        </p:txBody>
      </p:sp>
      <p:pic>
        <p:nvPicPr>
          <p:cNvPr id="109571" name="Picture 3" descr="pic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1" y="2819401"/>
            <a:ext cx="5051181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351692" y="1376363"/>
            <a:ext cx="8639907" cy="1200329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latin typeface="Arial" pitchFamily="-84" charset="0"/>
              </a:rPr>
              <a:t>Bunch crossing</a:t>
            </a:r>
            <a:r>
              <a:rPr lang="en-US" sz="2400" dirty="0">
                <a:solidFill>
                  <a:schemeClr val="tx1"/>
                </a:solidFill>
                <a:latin typeface="Arial" pitchFamily="-84" charset="0"/>
              </a:rPr>
              <a:t> rate is 40 MHz        Event size ~1 Mbyte</a:t>
            </a:r>
          </a:p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Arial" pitchFamily="-84" charset="0"/>
              </a:rPr>
              <a:t>2007 technology (and budget) allows only to write a </a:t>
            </a:r>
            <a:r>
              <a:rPr lang="en-US" sz="2400" dirty="0">
                <a:latin typeface="Arial" pitchFamily="-84" charset="0"/>
              </a:rPr>
              <a:t>~</a:t>
            </a:r>
            <a:r>
              <a:rPr lang="en-US" sz="2400" dirty="0">
                <a:solidFill>
                  <a:schemeClr val="tx1"/>
                </a:solidFill>
                <a:latin typeface="Arial" pitchFamily="-84" charset="0"/>
              </a:rPr>
              <a:t>1 kHz </a:t>
            </a:r>
          </a:p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Arial" pitchFamily="-84" charset="0"/>
              </a:rPr>
              <a:t>of events to tape</a:t>
            </a:r>
          </a:p>
        </p:txBody>
      </p:sp>
      <p:sp>
        <p:nvSpPr>
          <p:cNvPr id="109573" name="Line 5"/>
          <p:cNvSpPr>
            <a:spLocks noChangeShapeType="1"/>
          </p:cNvSpPr>
          <p:nvPr/>
        </p:nvSpPr>
        <p:spPr bwMode="auto">
          <a:xfrm>
            <a:off x="2930769" y="2209800"/>
            <a:ext cx="1219200" cy="2286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4191000" y="2138363"/>
            <a:ext cx="48586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accent2"/>
                </a:solidFill>
                <a:latin typeface="Arial" pitchFamily="-84" charset="0"/>
              </a:rPr>
              <a:t>need a factor ~10</a:t>
            </a:r>
            <a:r>
              <a:rPr lang="en-US" sz="2400" b="1" baseline="30000" dirty="0">
                <a:solidFill>
                  <a:schemeClr val="accent2"/>
                </a:solidFill>
                <a:latin typeface="Arial" pitchFamily="-84" charset="0"/>
              </a:rPr>
              <a:t>5</a:t>
            </a:r>
            <a:r>
              <a:rPr lang="en-US" sz="2400" dirty="0">
                <a:solidFill>
                  <a:schemeClr val="accent2"/>
                </a:solidFill>
                <a:latin typeface="Arial" pitchFamily="-84" charset="0"/>
              </a:rPr>
              <a:t> online filtering!!</a:t>
            </a: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351693" y="5262563"/>
            <a:ext cx="8666555" cy="1200328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latin typeface="Arial" pitchFamily="-84" charset="0"/>
              </a:rPr>
              <a:t>The event trigger is one of the biggest challenges at the LHC</a:t>
            </a:r>
          </a:p>
          <a:p>
            <a:pPr eaLnBrk="0" hangingPunct="0"/>
            <a:r>
              <a:rPr lang="en-US" sz="2400" dirty="0" err="1">
                <a:latin typeface="Arial" pitchFamily="-84" charset="0"/>
                <a:sym typeface="Symbol" pitchFamily="-84" charset="2"/>
              </a:rPr>
              <a:t></a:t>
            </a:r>
            <a:r>
              <a:rPr lang="en-US" sz="2400" dirty="0">
                <a:latin typeface="Arial" pitchFamily="-84" charset="0"/>
                <a:sym typeface="Symbol" pitchFamily="-84" charset="2"/>
              </a:rPr>
              <a:t> </a:t>
            </a:r>
            <a:r>
              <a:rPr lang="en-US" sz="2400" dirty="0">
                <a:latin typeface="Arial" pitchFamily="-84" charset="0"/>
              </a:rPr>
              <a:t>Based on hard scattering signatures: jets, leptons, photons, </a:t>
            </a:r>
          </a:p>
          <a:p>
            <a:pPr eaLnBrk="0" hangingPunct="0"/>
            <a:r>
              <a:rPr lang="en-US" sz="2400" dirty="0">
                <a:latin typeface="Arial" pitchFamily="-84" charset="0"/>
              </a:rPr>
              <a:t>missing E</a:t>
            </a:r>
            <a:r>
              <a:rPr lang="en-US" sz="2400" baseline="-25000" dirty="0">
                <a:latin typeface="Arial" pitchFamily="-84" charset="0"/>
              </a:rPr>
              <a:t>T</a:t>
            </a:r>
            <a:r>
              <a:rPr lang="en-US" sz="2400" dirty="0">
                <a:latin typeface="Arial" pitchFamily="-84" charset="0"/>
              </a:rPr>
              <a:t>,…</a:t>
            </a:r>
          </a:p>
        </p:txBody>
      </p:sp>
      <p:sp>
        <p:nvSpPr>
          <p:cNvPr id="109576" name="Line 8"/>
          <p:cNvSpPr>
            <a:spLocks noChangeShapeType="1"/>
          </p:cNvSpPr>
          <p:nvPr/>
        </p:nvSpPr>
        <p:spPr bwMode="auto">
          <a:xfrm flipV="1">
            <a:off x="5257800" y="3352800"/>
            <a:ext cx="762000" cy="22860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9577" name="Line 9"/>
          <p:cNvSpPr>
            <a:spLocks noChangeShapeType="1"/>
          </p:cNvSpPr>
          <p:nvPr/>
        </p:nvSpPr>
        <p:spPr bwMode="auto">
          <a:xfrm>
            <a:off x="5257800" y="3886200"/>
            <a:ext cx="762000" cy="22860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6330462" y="2976564"/>
            <a:ext cx="1920267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/>
              <a:t>lost forever!!</a:t>
            </a:r>
          </a:p>
        </p:txBody>
      </p:sp>
      <p:sp>
        <p:nvSpPr>
          <p:cNvPr id="109579" name="Text Box 11"/>
          <p:cNvSpPr txBox="1">
            <a:spLocks noChangeArrowheads="1"/>
          </p:cNvSpPr>
          <p:nvPr/>
        </p:nvSpPr>
        <p:spPr bwMode="auto">
          <a:xfrm>
            <a:off x="6308481" y="3779839"/>
            <a:ext cx="2595582" cy="83099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/>
              <a:t>written to disk for </a:t>
            </a:r>
          </a:p>
          <a:p>
            <a:pPr eaLnBrk="0" hangingPunct="0"/>
            <a:r>
              <a:rPr lang="en-US" sz="2400"/>
              <a:t>offline analysis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Grid-CDst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8285" y="1752600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2400" y="914400"/>
            <a:ext cx="5334000" cy="596470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ct val="30000"/>
              </a:spcAft>
              <a:defRPr/>
            </a:pPr>
            <a:r>
              <a:rPr lang="en-GB" sz="2400" dirty="0">
                <a:solidFill>
                  <a:schemeClr val="bg1"/>
                </a:solidFill>
                <a:latin typeface="Optima"/>
                <a:ea typeface="ＭＳ Ｐゴシック" charset="-128"/>
                <a:cs typeface="ＭＳ Ｐゴシック" charset="-128"/>
                <a:sym typeface="Wingdings" charset="2"/>
              </a:rPr>
              <a:t>Experiments were anticipated to produce  about</a:t>
            </a:r>
            <a:r>
              <a:rPr lang="en-GB" sz="2400" b="1" dirty="0">
                <a:solidFill>
                  <a:schemeClr val="bg1"/>
                </a:solidFill>
                <a:latin typeface="Optima"/>
                <a:ea typeface="ＭＳ Ｐゴシック" charset="-128"/>
                <a:cs typeface="ＭＳ Ｐゴシック" charset="-128"/>
                <a:sym typeface="Wingdings" charset="2"/>
              </a:rPr>
              <a:t> 15 Million Gigabytes</a:t>
            </a:r>
            <a:r>
              <a:rPr lang="en-GB" sz="2400" dirty="0">
                <a:solidFill>
                  <a:schemeClr val="bg1"/>
                </a:solidFill>
                <a:latin typeface="Optima"/>
                <a:ea typeface="ＭＳ Ｐゴシック" charset="-128"/>
                <a:cs typeface="ＭＳ Ｐゴシック" charset="-128"/>
                <a:sym typeface="Wingdings" charset="2"/>
              </a:rPr>
              <a:t> of data each year (~</a:t>
            </a:r>
            <a:r>
              <a:rPr lang="en-GB" sz="2400" dirty="0">
                <a:solidFill>
                  <a:schemeClr val="bg1"/>
                </a:solidFill>
                <a:latin typeface="Optima"/>
                <a:ea typeface="ＭＳ Ｐゴシック" charset="-128"/>
                <a:cs typeface="ＭＳ Ｐゴシック" charset="-128"/>
              </a:rPr>
              <a:t>20 million CDs!)</a:t>
            </a:r>
          </a:p>
          <a:p>
            <a:pPr>
              <a:spcAft>
                <a:spcPct val="30000"/>
              </a:spcAft>
              <a:defRPr/>
            </a:pPr>
            <a:r>
              <a:rPr lang="en-GB" sz="2400" dirty="0">
                <a:solidFill>
                  <a:schemeClr val="bg1"/>
                </a:solidFill>
                <a:latin typeface="Optima Medium" pitchFamily="1" charset="0"/>
                <a:ea typeface="ＭＳ Ｐゴシック" charset="-128"/>
                <a:cs typeface="ＭＳ Ｐゴシック" charset="-128"/>
              </a:rPr>
              <a:t>The total volume in </a:t>
            </a:r>
            <a:r>
              <a:rPr lang="en-GB" sz="2400" dirty="0" err="1">
                <a:solidFill>
                  <a:schemeClr val="bg1"/>
                </a:solidFill>
                <a:latin typeface="Optima Medium" pitchFamily="1" charset="0"/>
                <a:ea typeface="ＭＳ Ｐゴシック" charset="-128"/>
                <a:cs typeface="ＭＳ Ｐゴシック" charset="-128"/>
              </a:rPr>
              <a:t>eg</a:t>
            </a:r>
            <a:r>
              <a:rPr lang="en-GB" sz="2400" dirty="0">
                <a:solidFill>
                  <a:schemeClr val="bg1"/>
                </a:solidFill>
                <a:latin typeface="Optima Medium" pitchFamily="1" charset="0"/>
                <a:ea typeface="ＭＳ Ｐゴシック" charset="-128"/>
                <a:cs typeface="ＭＳ Ｐゴシック" charset="-128"/>
              </a:rPr>
              <a:t> ATLAS is 5 billion detector events and several billion Monte Carlo events amounting to 100 Million  Gigabytes of data in 3 years</a:t>
            </a:r>
          </a:p>
          <a:p>
            <a:pPr>
              <a:spcAft>
                <a:spcPct val="30000"/>
              </a:spcAft>
              <a:defRPr/>
            </a:pPr>
            <a:r>
              <a:rPr lang="en-GB" sz="2400" dirty="0">
                <a:solidFill>
                  <a:schemeClr val="bg1"/>
                </a:solidFill>
                <a:latin typeface="Optima Medium" pitchFamily="1" charset="0"/>
                <a:ea typeface="ＭＳ Ｐゴシック" charset="-128"/>
                <a:cs typeface="ＭＳ Ｐゴシック" charset="-128"/>
              </a:rPr>
              <a:t>LHC data analysis requires a computing power equivalent to </a:t>
            </a:r>
            <a:r>
              <a:rPr lang="en-GB" sz="2400" b="1" dirty="0">
                <a:solidFill>
                  <a:schemeClr val="bg1"/>
                </a:solidFill>
                <a:latin typeface="Optima Medium" pitchFamily="1" charset="0"/>
                <a:ea typeface="ＭＳ Ｐゴシック" charset="-128"/>
                <a:cs typeface="ＭＳ Ｐゴシック" charset="-128"/>
              </a:rPr>
              <a:t>~100,000 of today's fastest PC processors</a:t>
            </a:r>
            <a:endParaRPr lang="en-US" sz="2400" dirty="0">
              <a:solidFill>
                <a:schemeClr val="bg1"/>
              </a:solidFill>
              <a:latin typeface="Optima Medium" pitchFamily="1" charset="0"/>
              <a:ea typeface="ＭＳ Ｐゴシック" charset="-128"/>
              <a:cs typeface="ＭＳ Ｐゴシック" charset="-128"/>
            </a:endParaRPr>
          </a:p>
          <a:p>
            <a:pPr>
              <a:spcAft>
                <a:spcPct val="30000"/>
              </a:spcAft>
              <a:defRPr/>
            </a:pPr>
            <a:r>
              <a:rPr lang="en-GB" sz="2400" dirty="0">
                <a:solidFill>
                  <a:schemeClr val="bg1"/>
                </a:solidFill>
                <a:latin typeface="Optima Medium" pitchFamily="1" charset="0"/>
                <a:ea typeface="ＭＳ Ｐゴシック" charset="-128"/>
                <a:cs typeface="ＭＳ Ｐゴシック" charset="-128"/>
              </a:rPr>
              <a:t>=&gt; Requires many cooperating computer centres, as CERN can only provide ~20% of the capacity</a:t>
            </a:r>
          </a:p>
        </p:txBody>
      </p:sp>
      <p:sp>
        <p:nvSpPr>
          <p:cNvPr id="48138" name="ZoneTexte 7"/>
          <p:cNvSpPr txBox="1">
            <a:spLocks noChangeArrowheads="1"/>
          </p:cNvSpPr>
          <p:nvPr/>
        </p:nvSpPr>
        <p:spPr bwMode="auto">
          <a:xfrm>
            <a:off x="6208835" y="5791201"/>
            <a:ext cx="2723284" cy="492443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600" dirty="0">
                <a:solidFill>
                  <a:srgbClr val="FF0000"/>
                </a:solidFill>
                <a:latin typeface="Helvetica" charset="0"/>
              </a:rPr>
              <a:t>GRID </a:t>
            </a:r>
            <a:r>
              <a:rPr lang="fr-FR" sz="2600" dirty="0" err="1">
                <a:solidFill>
                  <a:srgbClr val="FF0000"/>
                </a:solidFill>
                <a:latin typeface="Helvetica" charset="0"/>
              </a:rPr>
              <a:t>Computing</a:t>
            </a:r>
            <a:endParaRPr lang="fr-FR" sz="26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48139" name="Flèche vers la droite 8"/>
          <p:cNvSpPr>
            <a:spLocks noChangeArrowheads="1"/>
          </p:cNvSpPr>
          <p:nvPr/>
        </p:nvSpPr>
        <p:spPr bwMode="auto">
          <a:xfrm>
            <a:off x="5627077" y="5638800"/>
            <a:ext cx="550985" cy="7953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476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1143000" y="-1524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The LHC Data Challenges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8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ATLAS &amp; CMS Experiments in </a:t>
            </a:r>
            <a:r>
              <a:rPr kumimoji="0" lang="en-GB" sz="38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2018/17</a:t>
            </a:r>
            <a:endParaRPr kumimoji="0" lang="en-GB" sz="3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Image 3" descr="Screen Shot 2018-09-03 at 10.49.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9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64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r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839200" cy="904875"/>
          </a:xfrm>
        </p:spPr>
        <p:txBody>
          <a:bodyPr/>
          <a:lstStyle/>
          <a:p>
            <a:r>
              <a:rPr lang="en-GB" sz="360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High Energy Physics Experiments</a:t>
            </a:r>
          </a:p>
        </p:txBody>
      </p:sp>
      <p:pic>
        <p:nvPicPr>
          <p:cNvPr id="73731" name="Espace réservé du contenu 4" descr="Screen Shot 2013-09-24 at 11.19.29 A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1612" y="3657600"/>
            <a:ext cx="3670788" cy="1714500"/>
          </a:xfrm>
        </p:spPr>
      </p:pic>
      <p:pic>
        <p:nvPicPr>
          <p:cNvPr id="73732" name="Image 5" descr="Screen Shot 2013-09-24 at 11.19.03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912" y="2286000"/>
            <a:ext cx="3251688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57201" y="1066801"/>
            <a:ext cx="3120791" cy="1077218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solidFill>
                  <a:srgbClr val="0000FF"/>
                </a:solidFill>
                <a:latin typeface="Arial" pitchFamily="-84" charset="0"/>
              </a:rPr>
              <a:t>First High Energy Physics </a:t>
            </a:r>
          </a:p>
          <a:p>
            <a:pPr>
              <a:defRPr/>
            </a:pPr>
            <a:r>
              <a:rPr lang="en-GB">
                <a:solidFill>
                  <a:srgbClr val="0000FF"/>
                </a:solidFill>
                <a:latin typeface="Arial" pitchFamily="-84" charset="0"/>
              </a:rPr>
              <a:t>Experiments: </a:t>
            </a:r>
          </a:p>
          <a:p>
            <a:pPr>
              <a:defRPr/>
            </a:pPr>
            <a:r>
              <a:rPr lang="en-GB" sz="2400">
                <a:solidFill>
                  <a:srgbClr val="FF0000"/>
                </a:solidFill>
                <a:latin typeface="Arial" pitchFamily="-84" charset="0"/>
              </a:rPr>
              <a:t>Beam on fixed target!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53006" y="5257800"/>
            <a:ext cx="3709394" cy="400110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FF"/>
                </a:solidFill>
              </a:rPr>
              <a:t>  </a:t>
            </a:r>
            <a:r>
              <a:rPr lang="en-GB" dirty="0">
                <a:solidFill>
                  <a:srgbClr val="0000FF"/>
                </a:solidFill>
                <a:latin typeface="Arial" pitchFamily="-84" charset="0"/>
              </a:rPr>
              <a:t>Rutherford experiment (1909)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029200" y="1066801"/>
            <a:ext cx="3373014" cy="1077218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>
                <a:solidFill>
                  <a:srgbClr val="0000FF"/>
                </a:solidFill>
              </a:rPr>
              <a:t>    </a:t>
            </a:r>
            <a:r>
              <a:rPr lang="en-GB">
                <a:solidFill>
                  <a:srgbClr val="0000FF"/>
                </a:solidFill>
                <a:latin typeface="Arial" pitchFamily="-84" charset="0"/>
              </a:rPr>
              <a:t>High Energy Physics </a:t>
            </a:r>
          </a:p>
          <a:p>
            <a:pPr>
              <a:defRPr/>
            </a:pPr>
            <a:r>
              <a:rPr lang="en-GB">
                <a:solidFill>
                  <a:srgbClr val="0000FF"/>
                </a:solidFill>
                <a:latin typeface="Arial" pitchFamily="-84" charset="0"/>
              </a:rPr>
              <a:t>Experiments since mid 70’s:</a:t>
            </a:r>
          </a:p>
          <a:p>
            <a:pPr>
              <a:defRPr/>
            </a:pPr>
            <a:r>
              <a:rPr lang="en-GB">
                <a:solidFill>
                  <a:srgbClr val="0000FF"/>
                </a:solidFill>
                <a:latin typeface="Arial" pitchFamily="-84" charset="0"/>
              </a:rPr>
              <a:t>     </a:t>
            </a:r>
            <a:r>
              <a:rPr lang="en-GB" sz="2400">
                <a:solidFill>
                  <a:srgbClr val="FF0000"/>
                </a:solidFill>
                <a:latin typeface="Arial" pitchFamily="-84" charset="0"/>
              </a:rPr>
              <a:t>Colliding beams!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575563" y="5802868"/>
            <a:ext cx="4339837" cy="369332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0000FF"/>
                </a:solidFill>
                <a:latin typeface="Arial" pitchFamily="-84" charset="0"/>
              </a:rPr>
              <a:t>Centre of mass energy squared </a:t>
            </a:r>
            <a:r>
              <a:rPr lang="en-GB" sz="1800" dirty="0" err="1">
                <a:solidFill>
                  <a:srgbClr val="0000FF"/>
                </a:solidFill>
                <a:latin typeface="Arial" pitchFamily="-84" charset="0"/>
              </a:rPr>
              <a:t>s</a:t>
            </a:r>
            <a:r>
              <a:rPr lang="en-GB" sz="1800" dirty="0">
                <a:solidFill>
                  <a:srgbClr val="0000FF"/>
                </a:solidFill>
                <a:latin typeface="Arial" pitchFamily="-84" charset="0"/>
              </a:rPr>
              <a:t>=4E</a:t>
            </a:r>
            <a:r>
              <a:rPr lang="en-GB" sz="1800" baseline="-25000" dirty="0">
                <a:solidFill>
                  <a:srgbClr val="0000FF"/>
                </a:solidFill>
                <a:latin typeface="Arial" pitchFamily="-84" charset="0"/>
              </a:rPr>
              <a:t>1</a:t>
            </a:r>
            <a:r>
              <a:rPr lang="en-GB" sz="1800" dirty="0">
                <a:solidFill>
                  <a:srgbClr val="0000FF"/>
                </a:solidFill>
                <a:latin typeface="Arial" pitchFamily="-84" charset="0"/>
              </a:rPr>
              <a:t>E</a:t>
            </a:r>
            <a:r>
              <a:rPr lang="en-GB" sz="1800" baseline="-25000" dirty="0">
                <a:solidFill>
                  <a:srgbClr val="0000FF"/>
                </a:solidFill>
                <a:latin typeface="Arial" pitchFamily="-84" charset="0"/>
              </a:rPr>
              <a:t>2</a:t>
            </a:r>
          </a:p>
        </p:txBody>
      </p:sp>
      <p:pic>
        <p:nvPicPr>
          <p:cNvPr id="73737" name="Image 12" descr="Screen Shot 2013-09-24 at 9.04.13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133600"/>
            <a:ext cx="3154974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2024642" y="6243638"/>
            <a:ext cx="6377467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FF0000"/>
                </a:solidFill>
                <a:latin typeface="Arial" pitchFamily="-84" charset="0"/>
              </a:rPr>
              <a:t>…plus secondary beams such as neutrinos…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4233" y="5791200"/>
            <a:ext cx="437815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00FF"/>
                </a:solidFill>
                <a:latin typeface="Arial" pitchFamily="-84" charset="0"/>
              </a:rPr>
              <a:t>Centre of mass energy squared </a:t>
            </a:r>
            <a:r>
              <a:rPr lang="en-GB" sz="1800" dirty="0" err="1">
                <a:solidFill>
                  <a:srgbClr val="0000FF"/>
                </a:solidFill>
                <a:latin typeface="Arial" pitchFamily="-84" charset="0"/>
              </a:rPr>
              <a:t>s</a:t>
            </a:r>
            <a:r>
              <a:rPr lang="en-GB" sz="1800" dirty="0">
                <a:solidFill>
                  <a:srgbClr val="0000FF"/>
                </a:solidFill>
                <a:latin typeface="Arial" pitchFamily="-84" charset="0"/>
              </a:rPr>
              <a:t>=2E</a:t>
            </a:r>
            <a:r>
              <a:rPr lang="en-GB" sz="1800" baseline="-25000" dirty="0">
                <a:solidFill>
                  <a:srgbClr val="0000FF"/>
                </a:solidFill>
                <a:latin typeface="Arial" pitchFamily="-84" charset="0"/>
              </a:rPr>
              <a:t>1</a:t>
            </a:r>
            <a:r>
              <a:rPr lang="en-GB" sz="1800" dirty="0">
                <a:solidFill>
                  <a:srgbClr val="0000FF"/>
                </a:solidFill>
                <a:latin typeface="Arial" pitchFamily="-84" charset="0"/>
              </a:rPr>
              <a:t>m</a:t>
            </a:r>
            <a:r>
              <a:rPr lang="en-GB" sz="1800" baseline="-25000" dirty="0">
                <a:solidFill>
                  <a:srgbClr val="0000FF"/>
                </a:solidFill>
                <a:latin typeface="Arial" pitchFamily="-84" charset="0"/>
              </a:rPr>
              <a:t>2</a:t>
            </a:r>
            <a:endParaRPr lang="en-GB" sz="1800" baseline="-25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252" y="-121182"/>
            <a:ext cx="8839348" cy="904875"/>
          </a:xfrm>
        </p:spPr>
        <p:txBody>
          <a:bodyPr/>
          <a:lstStyle/>
          <a:p>
            <a:r>
              <a:rPr lang="en-GB" dirty="0"/>
              <a:t>Detector Performance @ 13 </a:t>
            </a:r>
            <a:r>
              <a:rPr lang="en-GB" dirty="0" err="1"/>
              <a:t>TeV</a:t>
            </a:r>
            <a:endParaRPr lang="en-GB" dirty="0"/>
          </a:p>
        </p:txBody>
      </p:sp>
      <p:pic>
        <p:nvPicPr>
          <p:cNvPr id="9" name="Image 8" descr="Screen Shot 2016-08-26 at 18.32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51518"/>
            <a:ext cx="2317813" cy="246192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38200" y="838200"/>
            <a:ext cx="434408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Some examples from the Run-2 data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716800" y="755993"/>
            <a:ext cx="295965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CMS and ATLAS continue to </a:t>
            </a:r>
          </a:p>
          <a:p>
            <a:r>
              <a:rPr lang="en-GB" sz="1600" dirty="0">
                <a:solidFill>
                  <a:srgbClr val="FF0000"/>
                </a:solidFill>
              </a:rPr>
              <a:t>have an excellent performance</a:t>
            </a:r>
          </a:p>
        </p:txBody>
      </p:sp>
      <p:pic>
        <p:nvPicPr>
          <p:cNvPr id="14" name="Image 13" descr="Screen Shot 2017-09-02 at 16.11.3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280185"/>
            <a:ext cx="4191000" cy="2796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1E380E-E477-BD4D-AD29-5FCC51169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414388"/>
            <a:ext cx="4174751" cy="2662684"/>
          </a:xfrm>
          <a:prstGeom prst="rect">
            <a:avLst/>
          </a:prstGeom>
        </p:spPr>
      </p:pic>
      <p:pic>
        <p:nvPicPr>
          <p:cNvPr id="12" name="Image 19" descr="Screen Shot 2015-08-29 at 12.27.00.png">
            <a:extLst>
              <a:ext uri="{FF2B5EF4-FFF2-40B4-BE49-F238E27FC236}">
                <a16:creationId xmlns:a16="http://schemas.microsoft.com/office/drawing/2014/main" id="{9FAB9966-BAEE-6B46-8498-273A0DD03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813" y="4051518"/>
            <a:ext cx="3406316" cy="2517713"/>
          </a:xfrm>
          <a:prstGeom prst="rect">
            <a:avLst/>
          </a:prstGeom>
        </p:spPr>
      </p:pic>
      <p:pic>
        <p:nvPicPr>
          <p:cNvPr id="15" name="Image 18" descr="Screen Shot 2015-08-29 at 12.26.49.png">
            <a:extLst>
              <a:ext uri="{FF2B5EF4-FFF2-40B4-BE49-F238E27FC236}">
                <a16:creationId xmlns:a16="http://schemas.microsoft.com/office/drawing/2014/main" id="{17D7B948-447D-DC40-A100-22D68914D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241" y="4051518"/>
            <a:ext cx="3462101" cy="25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00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/>
              <a:t>Global Event Reconstruction</a:t>
            </a:r>
          </a:p>
        </p:txBody>
      </p:sp>
      <p:pic>
        <p:nvPicPr>
          <p:cNvPr id="4" name="Espace réservé du contenu 3" descr="Screen Shot 2014-08-27 at 2.43.45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543" y="1295400"/>
            <a:ext cx="9318943" cy="5160914"/>
          </a:xfrm>
        </p:spPr>
      </p:pic>
      <p:sp>
        <p:nvSpPr>
          <p:cNvPr id="5" name="ZoneTexte 4"/>
          <p:cNvSpPr txBox="1"/>
          <p:nvPr/>
        </p:nvSpPr>
        <p:spPr>
          <a:xfrm>
            <a:off x="435823" y="838200"/>
            <a:ext cx="8250977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Using all information of the detector together for optimal measurement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558754" y="6019800"/>
            <a:ext cx="1975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Adapted in CMS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0" y="-152400"/>
            <a:ext cx="7239000" cy="904875"/>
          </a:xfrm>
        </p:spPr>
        <p:txBody>
          <a:bodyPr/>
          <a:lstStyle/>
          <a:p>
            <a:r>
              <a:rPr lang="en-GB" dirty="0"/>
              <a:t>B-quark Tagging</a:t>
            </a:r>
          </a:p>
        </p:txBody>
      </p:sp>
      <p:pic>
        <p:nvPicPr>
          <p:cNvPr id="4" name="Espace réservé du contenu 3" descr="Screen Shot 2014-08-26 at 4.52.53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196752"/>
            <a:ext cx="7651426" cy="5562600"/>
          </a:xfrm>
        </p:spPr>
      </p:pic>
      <p:sp>
        <p:nvSpPr>
          <p:cNvPr id="5" name="ZoneTexte 4"/>
          <p:cNvSpPr txBox="1"/>
          <p:nvPr/>
        </p:nvSpPr>
        <p:spPr>
          <a:xfrm>
            <a:off x="0" y="838200"/>
            <a:ext cx="9316523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Generally: look for jets with displaced vertices (or leptons) from B-meson decays</a:t>
            </a:r>
          </a:p>
        </p:txBody>
      </p:sp>
      <p:pic>
        <p:nvPicPr>
          <p:cNvPr id="6" name="Image 5" descr="Screen Shot 2014-08-29 at 7.23.1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295400"/>
            <a:ext cx="2362200" cy="2578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E87521-42BE-4A48-97A6-31C330598443}"/>
              </a:ext>
            </a:extLst>
          </p:cNvPr>
          <p:cNvSpPr txBox="1"/>
          <p:nvPr/>
        </p:nvSpPr>
        <p:spPr>
          <a:xfrm>
            <a:off x="539552" y="6309320"/>
            <a:ext cx="318548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New: Deep Learning NNs..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66675"/>
            <a:ext cx="7239000" cy="904875"/>
          </a:xfrm>
        </p:spPr>
        <p:txBody>
          <a:bodyPr/>
          <a:lstStyle/>
          <a:p>
            <a:r>
              <a:rPr lang="en-GB" dirty="0" err="1"/>
              <a:t>Tau</a:t>
            </a:r>
            <a:r>
              <a:rPr lang="en-GB" dirty="0"/>
              <a:t>-finding</a:t>
            </a:r>
          </a:p>
        </p:txBody>
      </p:sp>
      <p:pic>
        <p:nvPicPr>
          <p:cNvPr id="4" name="Espace réservé du contenu 3" descr="Screen Shot 2014-08-27 at 3.51.08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404074"/>
            <a:ext cx="8534400" cy="5040451"/>
          </a:xfrm>
        </p:spPr>
      </p:pic>
      <p:sp>
        <p:nvSpPr>
          <p:cNvPr id="5" name="ZoneTexte 4"/>
          <p:cNvSpPr txBox="1"/>
          <p:nvPr/>
        </p:nvSpPr>
        <p:spPr>
          <a:xfrm>
            <a:off x="228600" y="914400"/>
            <a:ext cx="6160661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Hadronic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tau</a:t>
            </a:r>
            <a:r>
              <a:rPr lang="en-GB" dirty="0">
                <a:solidFill>
                  <a:srgbClr val="FF0000"/>
                </a:solidFill>
              </a:rPr>
              <a:t> decays are narrow low multiplicity ‘jets’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315200" y="3200400"/>
            <a:ext cx="91440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Tahoma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343400" y="1447800"/>
            <a:ext cx="4526900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All </a:t>
            </a:r>
            <a:r>
              <a:rPr lang="en-GB" sz="1600" b="1" dirty="0" err="1">
                <a:solidFill>
                  <a:srgbClr val="FF0000"/>
                </a:solidFill>
              </a:rPr>
              <a:t>di-tau</a:t>
            </a:r>
            <a:r>
              <a:rPr lang="en-GB" sz="1600" b="1" dirty="0">
                <a:solidFill>
                  <a:srgbClr val="FF0000"/>
                </a:solidFill>
              </a:rPr>
              <a:t> final states used in Higgs search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9B8-78BD-2F4F-8786-B449A323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400"/>
            <a:ext cx="8610600" cy="904875"/>
          </a:xfrm>
        </p:spPr>
        <p:txBody>
          <a:bodyPr/>
          <a:lstStyle/>
          <a:p>
            <a:r>
              <a:rPr lang="en-US" dirty="0"/>
              <a:t>The New Wave: Machine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96E31-AD30-2A48-895D-7C2632A0E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5509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EE699C-AC60-5A45-ACF2-EABC2D5EDBA4}"/>
              </a:ext>
            </a:extLst>
          </p:cNvPr>
          <p:cNvSpPr txBox="1"/>
          <p:nvPr/>
        </p:nvSpPr>
        <p:spPr>
          <a:xfrm>
            <a:off x="6228184" y="6053226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Pierini</a:t>
            </a:r>
            <a:r>
              <a:rPr lang="en-US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1564771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9B8-78BD-2F4F-8786-B449A323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400"/>
            <a:ext cx="8610600" cy="904875"/>
          </a:xfrm>
        </p:spPr>
        <p:txBody>
          <a:bodyPr/>
          <a:lstStyle/>
          <a:p>
            <a:r>
              <a:rPr lang="en-US" dirty="0"/>
              <a:t>The New Wave: Machine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C17E3-C727-AE4F-AF7F-021870363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54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86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9B8-78BD-2F4F-8786-B449A323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400"/>
            <a:ext cx="8610600" cy="904875"/>
          </a:xfrm>
        </p:spPr>
        <p:txBody>
          <a:bodyPr/>
          <a:lstStyle/>
          <a:p>
            <a:r>
              <a:rPr lang="en-US" dirty="0"/>
              <a:t>The New Wave: Machine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50BFAE-EC9B-1E4E-B476-C235B2A02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0964"/>
            <a:ext cx="9144000" cy="486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895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9B8-78BD-2F4F-8786-B449A323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400"/>
            <a:ext cx="8610600" cy="904875"/>
          </a:xfrm>
        </p:spPr>
        <p:txBody>
          <a:bodyPr/>
          <a:lstStyle/>
          <a:p>
            <a:r>
              <a:rPr lang="en-US" dirty="0"/>
              <a:t>The New Wave: Machine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218DB4-5A06-7445-920F-E8745F4D8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615"/>
            <a:ext cx="9144000" cy="602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703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9B8-78BD-2F4F-8786-B449A323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400"/>
            <a:ext cx="8610600" cy="904875"/>
          </a:xfrm>
        </p:spPr>
        <p:txBody>
          <a:bodyPr/>
          <a:lstStyle/>
          <a:p>
            <a:r>
              <a:rPr lang="en-US" dirty="0"/>
              <a:t>The New Wave: Machine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7A372-2F19-5744-A36D-DCAC527A9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957"/>
            <a:ext cx="9144000" cy="6088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77BE1F-A0E0-C540-B352-C31114B82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996" y="5078462"/>
            <a:ext cx="1968500" cy="1746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6D6210-1139-D54C-B6AA-02FF7B200BFF}"/>
              </a:ext>
            </a:extLst>
          </p:cNvPr>
          <p:cNvSpPr txBox="1"/>
          <p:nvPr/>
        </p:nvSpPr>
        <p:spPr>
          <a:xfrm>
            <a:off x="4932040" y="5301208"/>
            <a:ext cx="2601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Example:</a:t>
            </a:r>
          </a:p>
          <a:p>
            <a:r>
              <a:rPr lang="en-US" dirty="0">
                <a:solidFill>
                  <a:srgbClr val="FF0000"/>
                </a:solidFill>
              </a:rPr>
              <a:t>Boosted jets</a:t>
            </a:r>
          </a:p>
          <a:p>
            <a:r>
              <a:rPr lang="en-US" dirty="0">
                <a:solidFill>
                  <a:srgbClr val="FF0000"/>
                </a:solidFill>
              </a:rPr>
              <a:t>Heavy flavor tagging </a:t>
            </a:r>
          </a:p>
        </p:txBody>
      </p:sp>
    </p:spTree>
    <p:extLst>
      <p:ext uri="{BB962C8B-B14F-4D97-AF65-F5344CB8AC3E}">
        <p14:creationId xmlns:p14="http://schemas.microsoft.com/office/powerpoint/2010/main" val="7966280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9B8-78BD-2F4F-8786-B449A323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400"/>
            <a:ext cx="8610600" cy="904875"/>
          </a:xfrm>
        </p:spPr>
        <p:txBody>
          <a:bodyPr/>
          <a:lstStyle/>
          <a:p>
            <a:r>
              <a:rPr lang="en-US" dirty="0"/>
              <a:t>The New Wave: Machine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45F18-985F-7B4E-A3DF-33F1FB52C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44000" cy="603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95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>
                <a:latin typeface="Comic Sans MS" pitchFamily="-84" charset="0"/>
              </a:rPr>
              <a:t>	</a:t>
            </a:r>
            <a:endParaRPr lang="fr-FR">
              <a:latin typeface="Comic Sans MS" pitchFamily="-84" charset="0"/>
            </a:endParaRPr>
          </a:p>
        </p:txBody>
      </p:sp>
      <p:sp>
        <p:nvSpPr>
          <p:cNvPr id="8090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95250"/>
            <a:ext cx="7737231" cy="514350"/>
          </a:xfrm>
        </p:spPr>
        <p:txBody>
          <a:bodyPr/>
          <a:lstStyle/>
          <a:p>
            <a:pPr eaLnBrk="1" hangingPunct="1"/>
            <a:r>
              <a: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Recent High Energy Colliders</a:t>
            </a:r>
          </a:p>
        </p:txBody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1692" y="5257800"/>
            <a:ext cx="8651631" cy="1600200"/>
          </a:xfrm>
          <a:solidFill>
            <a:schemeClr val="accent3"/>
          </a:solidFill>
        </p:spPr>
        <p:txBody>
          <a:bodyPr/>
          <a:lstStyle/>
          <a:p>
            <a:pPr eaLnBrk="1" hangingPunct="1"/>
            <a:r>
              <a:rPr lang="en-US" sz="2000" dirty="0">
                <a:solidFill>
                  <a:schemeClr val="accent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Limits on circular machines </a:t>
            </a:r>
          </a:p>
          <a:p>
            <a:pPr lvl="1" eaLnBrk="1" hangingPunct="1"/>
            <a:r>
              <a:rPr lang="en-US" sz="2000" dirty="0">
                <a:solidFill>
                  <a:schemeClr val="accent2"/>
                </a:solidFill>
                <a:latin typeface="Arial" pitchFamily="-84" charset="0"/>
              </a:rPr>
              <a:t>Proton colliders:  Dipole magnet strength </a:t>
            </a:r>
            <a:r>
              <a:rPr lang="en-US" sz="2000" dirty="0" err="1">
                <a:solidFill>
                  <a:schemeClr val="accent2"/>
                </a:solidFill>
                <a:latin typeface="Arial" pitchFamily="-84" charset="0"/>
                <a:sym typeface="Symbol" pitchFamily="-84" charset="2"/>
              </a:rPr>
              <a:t></a:t>
            </a:r>
            <a:r>
              <a:rPr lang="en-US" sz="2000" dirty="0" err="1">
                <a:solidFill>
                  <a:schemeClr val="accent2"/>
                </a:solidFill>
                <a:latin typeface="Arial" pitchFamily="-84" charset="0"/>
              </a:rPr>
              <a:t>superconducting</a:t>
            </a:r>
            <a:r>
              <a:rPr lang="en-US" sz="2000" dirty="0">
                <a:solidFill>
                  <a:schemeClr val="accent2"/>
                </a:solidFill>
                <a:latin typeface="Arial" pitchFamily="-84" charset="0"/>
              </a:rPr>
              <a:t> magnets</a:t>
            </a:r>
          </a:p>
          <a:p>
            <a:pPr lvl="1" eaLnBrk="1" hangingPunct="1"/>
            <a:r>
              <a:rPr lang="en-US" sz="2000" dirty="0">
                <a:solidFill>
                  <a:schemeClr val="accent2"/>
                </a:solidFill>
                <a:latin typeface="Arial" pitchFamily="-84" charset="0"/>
              </a:rPr>
              <a:t>Electron colliders: Synchrotron radiation/RF power</a:t>
            </a:r>
          </a:p>
        </p:txBody>
      </p:sp>
      <p:sp>
        <p:nvSpPr>
          <p:cNvPr id="80922" name="Text Box 24"/>
          <p:cNvSpPr txBox="1">
            <a:spLocks noChangeArrowheads="1"/>
          </p:cNvSpPr>
          <p:nvPr/>
        </p:nvSpPr>
        <p:spPr bwMode="auto">
          <a:xfrm>
            <a:off x="4431323" y="4800600"/>
            <a:ext cx="4637107" cy="338554"/>
          </a:xfrm>
          <a:prstGeom prst="rect">
            <a:avLst/>
          </a:prstGeom>
          <a:solidFill>
            <a:schemeClr val="accent3"/>
          </a:solidFill>
          <a:ln w="222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Luminosity = number of events/cross section/sec</a:t>
            </a:r>
          </a:p>
        </p:txBody>
      </p:sp>
      <p:sp>
        <p:nvSpPr>
          <p:cNvPr id="80923" name="Text Box 25"/>
          <p:cNvSpPr txBox="1">
            <a:spLocks noChangeArrowheads="1"/>
          </p:cNvSpPr>
          <p:nvPr/>
        </p:nvSpPr>
        <p:spPr bwMode="auto">
          <a:xfrm>
            <a:off x="1688123" y="1047690"/>
            <a:ext cx="6259922" cy="400110"/>
          </a:xfrm>
          <a:prstGeom prst="rect">
            <a:avLst/>
          </a:prstGeom>
          <a:solidFill>
            <a:schemeClr val="accent3"/>
          </a:solidFill>
          <a:ln w="50800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0000"/>
                </a:solidFill>
              </a:rPr>
              <a:t>Highest energies can be reached with proton colliders</a:t>
            </a:r>
          </a:p>
        </p:txBody>
      </p:sp>
      <p:pic>
        <p:nvPicPr>
          <p:cNvPr id="9" name="Image 8" descr="Screen Shot 2014-08-26 at 5.53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90" y="1634219"/>
            <a:ext cx="8724710" cy="30712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9B8-78BD-2F4F-8786-B449A323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400"/>
            <a:ext cx="8610600" cy="904875"/>
          </a:xfrm>
        </p:spPr>
        <p:txBody>
          <a:bodyPr/>
          <a:lstStyle/>
          <a:p>
            <a:r>
              <a:rPr lang="en-US" dirty="0"/>
              <a:t>The New Wave: Machine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E705B-6B32-9E41-AE07-FBF21A5F6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6537"/>
            <a:ext cx="9144000" cy="60468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15996F-3E15-254B-AABD-4627C072E928}"/>
              </a:ext>
            </a:extLst>
          </p:cNvPr>
          <p:cNvSpPr txBox="1"/>
          <p:nvPr/>
        </p:nvSpPr>
        <p:spPr>
          <a:xfrm>
            <a:off x="4211960" y="5661248"/>
            <a:ext cx="11240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Gated </a:t>
            </a:r>
          </a:p>
          <a:p>
            <a:r>
              <a:rPr lang="en-US" sz="1600" dirty="0"/>
              <a:t>Recurrent </a:t>
            </a:r>
          </a:p>
          <a:p>
            <a:r>
              <a:rPr lang="en-US" sz="1600" dirty="0"/>
              <a:t>Unit</a:t>
            </a:r>
          </a:p>
        </p:txBody>
      </p:sp>
    </p:spTree>
    <p:extLst>
      <p:ext uri="{BB962C8B-B14F-4D97-AF65-F5344CB8AC3E}">
        <p14:creationId xmlns:p14="http://schemas.microsoft.com/office/powerpoint/2010/main" val="745538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9B8-78BD-2F4F-8786-B449A323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400"/>
            <a:ext cx="8610600" cy="904875"/>
          </a:xfrm>
        </p:spPr>
        <p:txBody>
          <a:bodyPr/>
          <a:lstStyle/>
          <a:p>
            <a:r>
              <a:rPr lang="en-US" dirty="0"/>
              <a:t>The New Wave: Machine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4E4E1D-5F29-824B-950D-AC2E4D0AF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192"/>
            <a:ext cx="9144000" cy="605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702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9B8-78BD-2F4F-8786-B449A323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400"/>
            <a:ext cx="8610600" cy="904875"/>
          </a:xfrm>
        </p:spPr>
        <p:txBody>
          <a:bodyPr/>
          <a:lstStyle/>
          <a:p>
            <a:r>
              <a:rPr lang="en-US" dirty="0"/>
              <a:t>The New Wave: Machine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74F9C1-FF43-E04B-8DFE-7AADC623C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581"/>
            <a:ext cx="9144000" cy="553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097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9B8-78BD-2F4F-8786-B449A323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400"/>
            <a:ext cx="8610600" cy="904875"/>
          </a:xfrm>
        </p:spPr>
        <p:txBody>
          <a:bodyPr/>
          <a:lstStyle/>
          <a:p>
            <a:r>
              <a:rPr lang="en-US" dirty="0"/>
              <a:t>The New Wave: Machine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DCFA0-760F-A84F-80A2-3A1F41FDD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2351"/>
            <a:ext cx="9144000" cy="551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9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9B8-78BD-2F4F-8786-B449A323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400"/>
            <a:ext cx="8610600" cy="904875"/>
          </a:xfrm>
        </p:spPr>
        <p:txBody>
          <a:bodyPr/>
          <a:lstStyle/>
          <a:p>
            <a:r>
              <a:rPr lang="en-US" dirty="0"/>
              <a:t>The New Wave: Machine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90516-7570-FE45-B093-CE696C8ED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73"/>
            <a:ext cx="9144000" cy="55377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D6DACC-0AD2-6449-BEDC-CAADE2453E58}"/>
              </a:ext>
            </a:extLst>
          </p:cNvPr>
          <p:cNvSpPr txBox="1"/>
          <p:nvPr/>
        </p:nvSpPr>
        <p:spPr>
          <a:xfrm>
            <a:off x="1835696" y="6381328"/>
            <a:ext cx="4064382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GAN: Generative Adversarial Network</a:t>
            </a:r>
            <a:r>
              <a:rPr lang="en-US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340426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1" y="3352800"/>
            <a:ext cx="8206154" cy="762000"/>
          </a:xfrm>
        </p:spPr>
        <p:txBody>
          <a:bodyPr/>
          <a:lstStyle/>
          <a:p>
            <a:pPr eaLnBrk="1" hangingPunct="1"/>
            <a:r>
              <a:rPr lang="en-US" sz="4400" dirty="0">
                <a:latin typeface="Arial" charset="0"/>
              </a:rPr>
              <a:t>Other Experiments at the LHC</a:t>
            </a:r>
          </a:p>
        </p:txBody>
      </p:sp>
      <p:pic>
        <p:nvPicPr>
          <p:cNvPr id="79876" name="Picture 8" descr="alice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7839" y="4543426"/>
            <a:ext cx="1491762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10" descr="lhcb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4062" y="838201"/>
            <a:ext cx="1186962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11" descr="moedal-anim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0646" y="4419600"/>
            <a:ext cx="14067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1447800"/>
            <a:ext cx="716574" cy="1143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79881" name="Image 13" descr="Screen shot 2010-08-30 at 3.53.46 PM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31324" y="1676400"/>
            <a:ext cx="1532792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2" name="Image 11" descr="Screen shot 2010-08-30 at 6.38.01 PM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90647" y="4265614"/>
            <a:ext cx="137013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Espace réservé du contenu 5" descr="Screen shot 2010-09-28 at 12.46.37 A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838200"/>
            <a:ext cx="7478725" cy="5410200"/>
          </a:xfrm>
        </p:spPr>
      </p:pic>
      <p:sp>
        <p:nvSpPr>
          <p:cNvPr id="45059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>
                <a:latin typeface="Comic Sans MS" pitchFamily="-84" charset="0"/>
              </a:rPr>
              <a:t>	</a:t>
            </a:r>
            <a:endParaRPr lang="fr-FR">
              <a:latin typeface="Comic Sans MS" pitchFamily="-8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514350"/>
          </a:xfrm>
        </p:spPr>
        <p:txBody>
          <a:bodyPr/>
          <a:lstStyle/>
          <a:p>
            <a:r>
              <a:rPr lang="en-US" sz="3600" dirty="0" err="1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LHCb</a:t>
            </a:r>
            <a:r>
              <a:rPr lang="en-US" sz="36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: Bottom and Charm Physics</a:t>
            </a:r>
            <a:endParaRPr lang="en-US" sz="3600" baseline="30000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7" name="Picture 10" descr="lhcb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4062" y="838201"/>
            <a:ext cx="1186962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Screen Shot 2014-08-29 at 4.41.0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00600"/>
            <a:ext cx="2514600" cy="1805722"/>
          </a:xfrm>
          <a:prstGeom prst="rect">
            <a:avLst/>
          </a:prstGeom>
        </p:spPr>
      </p:pic>
      <p:pic>
        <p:nvPicPr>
          <p:cNvPr id="10" name="Image 9" descr="Screen Shot 2014-08-29 at 4.43.0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1157909"/>
            <a:ext cx="2922493" cy="1890091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Espace réservé du contenu 5" descr="Screen shot 2010-09-28 at 12.53.23 A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838200"/>
            <a:ext cx="7596554" cy="5816600"/>
          </a:xfrm>
        </p:spPr>
      </p:pic>
      <p:sp>
        <p:nvSpPr>
          <p:cNvPr id="44035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>
                <a:latin typeface="Comic Sans MS" pitchFamily="-84" charset="0"/>
              </a:rPr>
              <a:t>	</a:t>
            </a:r>
            <a:endParaRPr lang="fr-FR">
              <a:latin typeface="Comic Sans MS" pitchFamily="-84" charset="0"/>
            </a:endParaRPr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514350"/>
          </a:xfrm>
        </p:spPr>
        <p:txBody>
          <a:bodyPr/>
          <a:lstStyle/>
          <a:p>
            <a:r>
              <a:rPr lang="en-US" sz="36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ALICE: Heavy Ion Physics at the LHC</a:t>
            </a:r>
            <a:endParaRPr lang="en-US" sz="3600" baseline="30000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5" name="Image 4" descr="Screen Shot 2014-08-29 at 4.52.4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948" y="2971801"/>
            <a:ext cx="4217052" cy="2819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904875"/>
          </a:xfrm>
        </p:spPr>
        <p:txBody>
          <a:bodyPr/>
          <a:lstStyle/>
          <a:p>
            <a:r>
              <a:rPr lang="en-US" sz="32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A Few Smaller Experiments: TOTEM &amp; </a:t>
            </a:r>
            <a:r>
              <a:rPr lang="en-US" sz="3200" dirty="0" err="1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LHCf</a:t>
            </a:r>
            <a:endParaRPr lang="en-US" sz="3200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46084" name="Picture 3" descr="LHCf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27938" y="3984626"/>
            <a:ext cx="2633297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 descr="enespe-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0123" y="3657600"/>
            <a:ext cx="242081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351693" y="3946525"/>
            <a:ext cx="3191223" cy="2554545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 altLang="ja-JP">
                <a:solidFill>
                  <a:srgbClr val="FF0000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LHCf:</a:t>
            </a:r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   measurement of </a:t>
            </a:r>
          </a:p>
          <a:p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photons and neutral pions </a:t>
            </a:r>
          </a:p>
          <a:p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in the very forward region </a:t>
            </a:r>
          </a:p>
          <a:p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of LHC</a:t>
            </a:r>
          </a:p>
          <a:p>
            <a:endParaRPr kumimoji="1" lang="en-US" altLang="ja-JP">
              <a:solidFill>
                <a:schemeClr val="accent2"/>
              </a:solidFill>
              <a:latin typeface="Arial" pitchFamily="-84" charset="0"/>
              <a:ea typeface="MS PGothic" pitchFamily="34" charset="-128"/>
              <a:cs typeface="MS PGothic" pitchFamily="34" charset="-128"/>
            </a:endParaRPr>
          </a:p>
          <a:p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Add a EM calorimeter at</a:t>
            </a:r>
          </a:p>
          <a:p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140 m from the Interaction</a:t>
            </a:r>
          </a:p>
          <a:p>
            <a:r>
              <a:rPr kumimoji="1" lang="en-US" altLang="ja-JP">
                <a:solidFill>
                  <a:schemeClr val="accent2"/>
                </a:solidFill>
                <a:latin typeface="Arial" pitchFamily="-84" charset="0"/>
                <a:ea typeface="MS PGothic" pitchFamily="34" charset="-128"/>
                <a:cs typeface="MS PGothic" pitchFamily="34" charset="-128"/>
              </a:rPr>
              <a:t>Point (of ATLAS</a:t>
            </a:r>
            <a:r>
              <a:rPr kumimoji="1" lang="en-US" altLang="ja-JP">
                <a:solidFill>
                  <a:schemeClr val="accent2"/>
                </a:solidFill>
                <a:ea typeface="MS PGothic" pitchFamily="34" charset="-128"/>
                <a:cs typeface="MS PGothic" pitchFamily="34" charset="-128"/>
              </a:rPr>
              <a:t>)</a:t>
            </a:r>
            <a:endParaRPr lang="en-US">
              <a:solidFill>
                <a:schemeClr val="accent2"/>
              </a:solidFill>
            </a:endParaRPr>
          </a:p>
        </p:txBody>
      </p:sp>
      <p:graphicFrame>
        <p:nvGraphicFramePr>
          <p:cNvPr id="4608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562707" y="2387600"/>
          <a:ext cx="587326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42" name="Photo Editor Photo" r:id="rId6" imgW="11069595" imgH="1943371" progId="">
                  <p:embed/>
                </p:oleObj>
              </mc:Choice>
              <mc:Fallback>
                <p:oleObj name="Photo Editor Photo" r:id="rId6" imgW="11069595" imgH="194337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707" y="2387600"/>
                        <a:ext cx="5873262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1195754" y="838200"/>
            <a:ext cx="5072372" cy="1631216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itchFamily="-84" charset="0"/>
              </a:rPr>
              <a:t>TOTEM</a:t>
            </a:r>
            <a:r>
              <a:rPr lang="en-US">
                <a:latin typeface="Arial" pitchFamily="-84" charset="0"/>
              </a:rPr>
              <a:t>: measuring the total, elastic and </a:t>
            </a:r>
          </a:p>
          <a:p>
            <a:r>
              <a:rPr lang="en-US">
                <a:latin typeface="Arial" pitchFamily="-84" charset="0"/>
              </a:rPr>
              <a:t>diffractive cross sections</a:t>
            </a:r>
          </a:p>
          <a:p>
            <a:r>
              <a:rPr lang="en-US">
                <a:latin typeface="Arial" pitchFamily="-84" charset="0"/>
              </a:rPr>
              <a:t>Add Roman pots (and inelastic telescope)</a:t>
            </a:r>
          </a:p>
          <a:p>
            <a:r>
              <a:rPr lang="en-US">
                <a:latin typeface="Arial" pitchFamily="-84" charset="0"/>
              </a:rPr>
              <a:t>to CMS interaction regions (200 m from IP)</a:t>
            </a:r>
          </a:p>
          <a:p>
            <a:r>
              <a:rPr lang="en-US">
                <a:latin typeface="Arial" pitchFamily="-84" charset="0"/>
              </a:rPr>
              <a:t>Common runs with CMS planned</a:t>
            </a:r>
          </a:p>
        </p:txBody>
      </p:sp>
      <p:pic>
        <p:nvPicPr>
          <p:cNvPr id="46088" name="Picture 8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rcRect/>
              <a:stretch>
                <a:fillRect/>
              </a:stretch>
            </p:blipFill>
          </mc:Choice>
          <mc:Fallback>
            <p:blipFill>
              <a:blip r:embed="rId9"/>
              <a:srcRect/>
              <a:stretch>
                <a:fillRect/>
              </a:stretch>
            </p:blipFill>
          </mc:Fallback>
        </mc:AlternateContent>
        <p:spPr bwMode="auto">
          <a:xfrm>
            <a:off x="6682154" y="1443038"/>
            <a:ext cx="2321169" cy="206216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rcRect/>
              <a:stretch>
                <a:fillRect/>
              </a:stretch>
            </p:blipFill>
          </mc:Choice>
          <mc:Fallback>
            <p:blipFill>
              <a:blip r:embed="rId11"/>
              <a:srcRect/>
              <a:stretch>
                <a:fillRect/>
              </a:stretch>
            </p:blipFill>
          </mc:Fallback>
        </mc:AlternateContent>
        <p:spPr bwMode="auto">
          <a:xfrm rot="5400000">
            <a:off x="7316361" y="1774886"/>
            <a:ext cx="388938" cy="95396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0677" y="838200"/>
            <a:ext cx="716574" cy="1143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7666892" y="4343401"/>
            <a:ext cx="1651714" cy="584776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Connection with</a:t>
            </a:r>
          </a:p>
          <a:p>
            <a:r>
              <a:rPr lang="en-US" sz="1600"/>
              <a:t>cosmic rays</a:t>
            </a:r>
          </a:p>
        </p:txBody>
      </p:sp>
      <p:sp>
        <p:nvSpPr>
          <p:cNvPr id="46092" name="ZoneTexte 12"/>
          <p:cNvSpPr txBox="1">
            <a:spLocks noChangeArrowheads="1"/>
          </p:cNvSpPr>
          <p:nvPr/>
        </p:nvSpPr>
        <p:spPr bwMode="auto">
          <a:xfrm>
            <a:off x="6487257" y="762000"/>
            <a:ext cx="2275743" cy="5842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 err="1">
                <a:solidFill>
                  <a:schemeClr val="tx2"/>
                </a:solidFill>
              </a:rPr>
              <a:t>TOTal</a:t>
            </a:r>
            <a:r>
              <a:rPr lang="fr-FR" sz="1600" dirty="0">
                <a:solidFill>
                  <a:schemeClr val="tx2"/>
                </a:solidFill>
              </a:rPr>
              <a:t> and </a:t>
            </a:r>
            <a:r>
              <a:rPr lang="fr-FR" sz="1600" dirty="0" err="1">
                <a:solidFill>
                  <a:schemeClr val="tx2"/>
                </a:solidFill>
              </a:rPr>
              <a:t>Elastic</a:t>
            </a:r>
            <a:r>
              <a:rPr lang="fr-FR" sz="1600" dirty="0">
                <a:solidFill>
                  <a:schemeClr val="tx2"/>
                </a:solidFill>
              </a:rPr>
              <a:t> cross </a:t>
            </a:r>
          </a:p>
          <a:p>
            <a:r>
              <a:rPr lang="fr-FR" sz="1600" dirty="0">
                <a:solidFill>
                  <a:schemeClr val="tx2"/>
                </a:solidFill>
              </a:rPr>
              <a:t>section </a:t>
            </a:r>
            <a:r>
              <a:rPr lang="fr-FR" sz="1600" dirty="0" err="1">
                <a:solidFill>
                  <a:schemeClr val="tx2"/>
                </a:solidFill>
              </a:rPr>
              <a:t>Measurement</a:t>
            </a:r>
            <a:endParaRPr lang="fr-FR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US" sz="3200" dirty="0" err="1">
                <a:latin typeface="Arial" charset="0"/>
              </a:rPr>
              <a:t>MoEDAL</a:t>
            </a:r>
            <a:r>
              <a:rPr lang="en-US" sz="3200" dirty="0">
                <a:latin typeface="Arial" charset="0"/>
              </a:rPr>
              <a:t>: </a:t>
            </a:r>
            <a:r>
              <a:rPr lang="en-US" sz="2600" dirty="0">
                <a:latin typeface="Arial" charset="0"/>
              </a:rPr>
              <a:t>Monopole and Exotics Detector at the LHC</a:t>
            </a:r>
          </a:p>
        </p:txBody>
      </p:sp>
      <p:pic>
        <p:nvPicPr>
          <p:cNvPr id="39939" name="Picture 4" descr="Picture 23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419600"/>
            <a:ext cx="320919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6" descr="Picture 23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435225"/>
            <a:ext cx="2602523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10"/>
          <p:cNvSpPr txBox="1">
            <a:spLocks noChangeArrowheads="1"/>
          </p:cNvSpPr>
          <p:nvPr/>
        </p:nvSpPr>
        <p:spPr bwMode="auto">
          <a:xfrm>
            <a:off x="228600" y="1962090"/>
            <a:ext cx="2580153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charset="0"/>
              </a:rPr>
              <a:t>Monopole production</a:t>
            </a:r>
          </a:p>
        </p:txBody>
      </p:sp>
      <p:pic>
        <p:nvPicPr>
          <p:cNvPr id="39943" name="Picture 11" descr="moedal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2438400"/>
            <a:ext cx="268165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12"/>
          <p:cNvSpPr txBox="1">
            <a:spLocks noChangeArrowheads="1"/>
          </p:cNvSpPr>
          <p:nvPr/>
        </p:nvSpPr>
        <p:spPr bwMode="auto">
          <a:xfrm>
            <a:off x="3810000" y="6150114"/>
            <a:ext cx="4138573" cy="707886"/>
          </a:xfrm>
          <a:prstGeom prst="rect">
            <a:avLst/>
          </a:prstGeom>
          <a:solidFill>
            <a:srgbClr val="CCFFFF"/>
          </a:solidFill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Remove the sheets after some </a:t>
            </a:r>
          </a:p>
          <a:p>
            <a:r>
              <a:rPr lang="en-US">
                <a:latin typeface="Arial" charset="0"/>
              </a:rPr>
              <a:t>running time and inspect for ‘holes’</a:t>
            </a:r>
          </a:p>
        </p:txBody>
      </p:sp>
      <p:sp>
        <p:nvSpPr>
          <p:cNvPr id="39945" name="Text Box 8"/>
          <p:cNvSpPr txBox="1">
            <a:spLocks noChangeArrowheads="1"/>
          </p:cNvSpPr>
          <p:nvPr/>
        </p:nvSpPr>
        <p:spPr bwMode="auto">
          <a:xfrm>
            <a:off x="211016" y="838200"/>
            <a:ext cx="5444394" cy="1015663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charset="0"/>
              </a:rPr>
              <a:t>Heavy particles which carry “magnetic charge”</a:t>
            </a:r>
          </a:p>
          <a:p>
            <a:r>
              <a:rPr lang="en-US" dirty="0">
                <a:solidFill>
                  <a:srgbClr val="0000FF"/>
                </a:solidFill>
                <a:latin typeface="Arial" charset="0"/>
              </a:rPr>
              <a:t>Could </a:t>
            </a:r>
            <a:r>
              <a:rPr lang="en-US" dirty="0" err="1">
                <a:solidFill>
                  <a:srgbClr val="0000FF"/>
                </a:solidFill>
                <a:latin typeface="Arial" charset="0"/>
              </a:rPr>
              <a:t>eg</a:t>
            </a:r>
            <a:r>
              <a:rPr lang="en-US" dirty="0">
                <a:solidFill>
                  <a:srgbClr val="0000FF"/>
                </a:solidFill>
                <a:latin typeface="Arial" charset="0"/>
              </a:rPr>
              <a:t> explain why particles have “integer </a:t>
            </a:r>
          </a:p>
          <a:p>
            <a:r>
              <a:rPr lang="en-US" dirty="0">
                <a:solidFill>
                  <a:srgbClr val="0000FF"/>
                </a:solidFill>
                <a:latin typeface="Arial" charset="0"/>
              </a:rPr>
              <a:t>electric charge”</a:t>
            </a:r>
          </a:p>
        </p:txBody>
      </p:sp>
      <p:pic>
        <p:nvPicPr>
          <p:cNvPr id="10" name="Image 9" descr="Screen shot 2012-09-19 at 12.39.50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838200"/>
            <a:ext cx="3392194" cy="2583136"/>
          </a:xfrm>
          <a:prstGeom prst="rect">
            <a:avLst/>
          </a:prstGeom>
        </p:spPr>
      </p:pic>
      <p:pic>
        <p:nvPicPr>
          <p:cNvPr id="11" name="Image 10" descr="Screen Shot 2015-09-02 at 08.12.3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0862" y="3473450"/>
            <a:ext cx="1993138" cy="2622550"/>
          </a:xfrm>
          <a:prstGeom prst="rect">
            <a:avLst/>
          </a:prstGeom>
        </p:spPr>
      </p:pic>
      <p:pic>
        <p:nvPicPr>
          <p:cNvPr id="12" name="Image 11" descr="Screen Shot 2015-09-02 at 08.12.4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6547" y="4330700"/>
            <a:ext cx="2366253" cy="17653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creen shot 2011-11-07 at 1.58.4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181" y="1905000"/>
            <a:ext cx="4186019" cy="35269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2010-2012: LHC</a:t>
            </a:r>
            <a:r>
              <a:rPr lang="en-US" sz="4000" b="1" kern="0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data and Theorists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Espace réservé du contenu 5" descr="Screen shot 2011-09-09 at 4.48.5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1066800"/>
            <a:ext cx="5340582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Screen shot 2011-09-09 at 4.49.22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0200"/>
            <a:ext cx="513470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5715000" y="2209800"/>
            <a:ext cx="977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2010…</a:t>
            </a:r>
          </a:p>
        </p:txBody>
      </p:sp>
      <p:pic>
        <p:nvPicPr>
          <p:cNvPr id="10" name="Image 9" descr="Screen Shot 2016-08-14 at 10.36.2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1066800"/>
            <a:ext cx="5334000" cy="5969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562600" y="5638800"/>
            <a:ext cx="3496370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New modern version of the </a:t>
            </a:r>
          </a:p>
          <a:p>
            <a:r>
              <a:rPr lang="en-GB" dirty="0">
                <a:solidFill>
                  <a:srgbClr val="0000FF"/>
                </a:solidFill>
              </a:rPr>
              <a:t>plot, </a:t>
            </a:r>
            <a:r>
              <a:rPr lang="en-GB" dirty="0" err="1">
                <a:solidFill>
                  <a:srgbClr val="0000FF"/>
                </a:solidFill>
              </a:rPr>
              <a:t>ie</a:t>
            </a:r>
            <a:r>
              <a:rPr lang="en-GB" dirty="0">
                <a:solidFill>
                  <a:srgbClr val="0000FF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the new experimental</a:t>
            </a:r>
          </a:p>
          <a:p>
            <a:r>
              <a:rPr lang="en-GB" dirty="0">
                <a:solidFill>
                  <a:srgbClr val="FF0000"/>
                </a:solidFill>
              </a:rPr>
              <a:t>targets</a:t>
            </a:r>
          </a:p>
        </p:txBody>
      </p:sp>
      <p:sp>
        <p:nvSpPr>
          <p:cNvPr id="12" name="ZoneTexte 6">
            <a:extLst>
              <a:ext uri="{FF2B5EF4-FFF2-40B4-BE49-F238E27FC236}">
                <a16:creationId xmlns:a16="http://schemas.microsoft.com/office/drawing/2014/main" id="{33C727B9-A9DF-6B4D-9EB0-3C59AB2A3EF2}"/>
              </a:ext>
            </a:extLst>
          </p:cNvPr>
          <p:cNvSpPr txBox="1"/>
          <p:nvPr/>
        </p:nvSpPr>
        <p:spPr>
          <a:xfrm>
            <a:off x="3581400" y="764704"/>
            <a:ext cx="1724000" cy="83099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By 2012..!</a:t>
            </a:r>
          </a:p>
          <a:p>
            <a:r>
              <a:rPr lang="en-GB" sz="2400" dirty="0">
                <a:solidFill>
                  <a:srgbClr val="FF0000"/>
                </a:solidFill>
              </a:rPr>
              <a:t>M. </a:t>
            </a:r>
            <a:r>
              <a:rPr lang="en-GB" sz="2400" dirty="0" err="1">
                <a:solidFill>
                  <a:srgbClr val="FF0000"/>
                </a:solidFill>
              </a:rPr>
              <a:t>Schmalz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>
                <a:latin typeface="Comic Sans MS" pitchFamily="-84" charset="0"/>
              </a:rPr>
              <a:t>	</a:t>
            </a:r>
            <a:endParaRPr lang="fr-FR">
              <a:latin typeface="Comic Sans MS" pitchFamily="-84" charset="0"/>
            </a:endParaRPr>
          </a:p>
        </p:txBody>
      </p:sp>
      <p:sp>
        <p:nvSpPr>
          <p:cNvPr id="126980" name="Rectangle 2"/>
          <p:cNvSpPr>
            <a:spLocks noGrp="1" noChangeArrowheads="1"/>
          </p:cNvSpPr>
          <p:nvPr>
            <p:ph type="title"/>
          </p:nvPr>
        </p:nvSpPr>
        <p:spPr>
          <a:xfrm>
            <a:off x="703385" y="152400"/>
            <a:ext cx="7737231" cy="514350"/>
          </a:xfrm>
        </p:spPr>
        <p:txBody>
          <a:bodyPr/>
          <a:lstStyle/>
          <a:p>
            <a:pPr eaLnBrk="1" hangingPunct="1"/>
            <a:r>
              <a:rPr lang="en-US" sz="300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The LHC Detectors are Major Challenges</a:t>
            </a:r>
            <a:r>
              <a:rPr lang="en-US" sz="280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</a:p>
        </p:txBody>
      </p:sp>
      <p:pic>
        <p:nvPicPr>
          <p:cNvPr id="126981" name="Picture 3" descr="ide_pix_1206_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38" y="4519613"/>
            <a:ext cx="2883877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2" name="Picture 4" descr="0610026_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4554" y="4538664"/>
            <a:ext cx="2883877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3" name="Picture 5" descr="triv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8431" y="4572000"/>
            <a:ext cx="3472962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7686" name="Text Box 6"/>
          <p:cNvSpPr txBox="1">
            <a:spLocks noChangeArrowheads="1"/>
          </p:cNvSpPr>
          <p:nvPr/>
        </p:nvSpPr>
        <p:spPr bwMode="auto">
          <a:xfrm>
            <a:off x="281354" y="874714"/>
            <a:ext cx="8955584" cy="3139321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0000CC"/>
                </a:solidFill>
                <a:sym typeface="Symbol" pitchFamily="-84" charset="2"/>
              </a:rPr>
              <a:t></a:t>
            </a:r>
            <a:r>
              <a:rPr lang="en-US">
                <a:solidFill>
                  <a:srgbClr val="0000CC"/>
                </a:solidFill>
                <a:sym typeface="Symbol" pitchFamily="-84" charset="2"/>
              </a:rPr>
              <a:t> </a:t>
            </a:r>
            <a:r>
              <a:rPr lang="en-US" sz="2200">
                <a:solidFill>
                  <a:srgbClr val="0000CC"/>
                </a:solidFill>
                <a:latin typeface="Arial" pitchFamily="-84" charset="0"/>
              </a:rPr>
              <a:t>CMS/ATLAS detectors have about 100 million read-out channels </a:t>
            </a:r>
          </a:p>
          <a:p>
            <a:r>
              <a:rPr lang="en-US" sz="2200">
                <a:solidFill>
                  <a:srgbClr val="0000CC"/>
                </a:solidFill>
                <a:latin typeface="Arial" pitchFamily="-84" charset="0"/>
                <a:sym typeface="Symbol" pitchFamily="-84" charset="2"/>
              </a:rPr>
              <a:t></a:t>
            </a:r>
            <a:r>
              <a:rPr lang="en-US" sz="2200">
                <a:solidFill>
                  <a:srgbClr val="0000CC"/>
                </a:solidFill>
                <a:latin typeface="Arial" pitchFamily="-84" charset="0"/>
              </a:rPr>
              <a:t> Collisions in the detectors happen every 25 nanoseconds</a:t>
            </a:r>
          </a:p>
          <a:p>
            <a:r>
              <a:rPr lang="en-US" sz="2200">
                <a:solidFill>
                  <a:srgbClr val="0000CC"/>
                </a:solidFill>
                <a:latin typeface="Arial" pitchFamily="-84" charset="0"/>
                <a:sym typeface="Symbol" pitchFamily="-84" charset="2"/>
              </a:rPr>
              <a:t></a:t>
            </a:r>
            <a:r>
              <a:rPr lang="en-US" sz="2200">
                <a:solidFill>
                  <a:srgbClr val="0000CC"/>
                </a:solidFill>
                <a:latin typeface="Arial" pitchFamily="-84" charset="0"/>
              </a:rPr>
              <a:t> ATLAS uses over 3000 km of cables in the experiment</a:t>
            </a:r>
          </a:p>
          <a:p>
            <a:pPr>
              <a:buFont typeface="Symbol" pitchFamily="-84" charset="2"/>
              <a:buNone/>
            </a:pPr>
            <a:r>
              <a:rPr lang="en-US" sz="2200">
                <a:solidFill>
                  <a:schemeClr val="accent2"/>
                </a:solidFill>
                <a:latin typeface="Arial" pitchFamily="-84" charset="0"/>
                <a:sym typeface="Symbol" pitchFamily="-84" charset="2"/>
              </a:rPr>
              <a:t></a:t>
            </a:r>
            <a:r>
              <a:rPr lang="en-US" sz="2200">
                <a:solidFill>
                  <a:schemeClr val="accent2"/>
                </a:solidFill>
                <a:latin typeface="Arial" pitchFamily="-84" charset="0"/>
              </a:rPr>
              <a:t> </a:t>
            </a:r>
            <a:r>
              <a:rPr lang="en-US" sz="2200">
                <a:latin typeface="Arial" pitchFamily="-84" charset="0"/>
              </a:rPr>
              <a:t>The data volume recorded at the front-end in CMS  is 1 TB/second </a:t>
            </a:r>
          </a:p>
          <a:p>
            <a:pPr>
              <a:buFont typeface="Symbol" pitchFamily="-84" charset="2"/>
              <a:buNone/>
            </a:pPr>
            <a:r>
              <a:rPr lang="en-US" sz="2200">
                <a:latin typeface="Arial" pitchFamily="-84" charset="0"/>
              </a:rPr>
              <a:t>   which is equivalent to the world wide communication network traffic</a:t>
            </a:r>
          </a:p>
          <a:p>
            <a:r>
              <a:rPr lang="en-US" sz="2200">
                <a:solidFill>
                  <a:srgbClr val="0000CC"/>
                </a:solidFill>
                <a:latin typeface="Arial" pitchFamily="-84" charset="0"/>
                <a:sym typeface="Symbol" pitchFamily="-84" charset="2"/>
              </a:rPr>
              <a:t></a:t>
            </a:r>
            <a:r>
              <a:rPr lang="en-US" sz="2200">
                <a:solidFill>
                  <a:srgbClr val="0000CC"/>
                </a:solidFill>
                <a:latin typeface="Arial" pitchFamily="-84" charset="0"/>
              </a:rPr>
              <a:t> </a:t>
            </a:r>
            <a:r>
              <a:rPr lang="en-US" sz="2200">
                <a:solidFill>
                  <a:srgbClr val="CC0000"/>
                </a:solidFill>
                <a:latin typeface="Arial" pitchFamily="-84" charset="0"/>
              </a:rPr>
              <a:t>Data recorded during the 10-20 years of LHC life will be about all the</a:t>
            </a:r>
          </a:p>
          <a:p>
            <a:r>
              <a:rPr lang="en-US" sz="2200">
                <a:solidFill>
                  <a:srgbClr val="CC0000"/>
                </a:solidFill>
                <a:latin typeface="Arial" pitchFamily="-84" charset="0"/>
              </a:rPr>
              <a:t>  words spoken by mankind since its appearance on earth</a:t>
            </a:r>
          </a:p>
          <a:p>
            <a:pPr>
              <a:buFont typeface="Symbol" pitchFamily="-84" charset="2"/>
              <a:buNone/>
            </a:pPr>
            <a:r>
              <a:rPr lang="en-GB" sz="2200">
                <a:latin typeface="Arial" pitchFamily="-84" charset="0"/>
                <a:sym typeface="Symbol" pitchFamily="-84" charset="2"/>
              </a:rPr>
              <a:t></a:t>
            </a:r>
            <a:r>
              <a:rPr lang="en-GB" sz="2200">
                <a:latin typeface="Arial" pitchFamily="-84" charset="0"/>
              </a:rPr>
              <a:t> A worry for the detectors: the kinetic energy of the beam is that of</a:t>
            </a:r>
            <a:r>
              <a:rPr lang="en-GB" sz="2200">
                <a:solidFill>
                  <a:srgbClr val="CC0000"/>
                </a:solidFill>
                <a:latin typeface="Arial" pitchFamily="-84" charset="0"/>
              </a:rPr>
              <a:t> </a:t>
            </a:r>
          </a:p>
          <a:p>
            <a:pPr>
              <a:buFont typeface="Symbol" pitchFamily="-84" charset="2"/>
              <a:buNone/>
            </a:pPr>
            <a:r>
              <a:rPr lang="en-GB" sz="2200">
                <a:solidFill>
                  <a:srgbClr val="CC0000"/>
                </a:solidFill>
                <a:latin typeface="Arial" pitchFamily="-84" charset="0"/>
              </a:rPr>
              <a:t>  </a:t>
            </a:r>
            <a:r>
              <a:rPr lang="en-GB" sz="2200">
                <a:latin typeface="Arial" pitchFamily="-84" charset="0"/>
              </a:rPr>
              <a:t>a small aircraft carrier of </a:t>
            </a:r>
            <a:r>
              <a:rPr lang="en-GB" sz="2200">
                <a:solidFill>
                  <a:srgbClr val="CC0000"/>
                </a:solidFill>
                <a:latin typeface="Arial" pitchFamily="-84" charset="0"/>
              </a:rPr>
              <a:t>10</a:t>
            </a:r>
            <a:r>
              <a:rPr lang="en-GB" sz="2200" b="1" baseline="30000">
                <a:solidFill>
                  <a:srgbClr val="CC0000"/>
                </a:solidFill>
                <a:latin typeface="Arial" pitchFamily="-84" charset="0"/>
              </a:rPr>
              <a:t>4</a:t>
            </a:r>
            <a:r>
              <a:rPr lang="en-GB" sz="2200">
                <a:latin typeface="Arial" pitchFamily="-84" charset="0"/>
              </a:rPr>
              <a:t> tons going </a:t>
            </a:r>
            <a:r>
              <a:rPr lang="en-GB" sz="2200">
                <a:solidFill>
                  <a:srgbClr val="CC0000"/>
                </a:solidFill>
                <a:latin typeface="Arial" pitchFamily="-84" charset="0"/>
              </a:rPr>
              <a:t>20</a:t>
            </a:r>
            <a:r>
              <a:rPr lang="en-GB" sz="2200">
                <a:latin typeface="Arial" pitchFamily="-84" charset="0"/>
              </a:rPr>
              <a:t> miles/ hour</a:t>
            </a:r>
            <a:endParaRPr lang="en-US" sz="2200">
              <a:solidFill>
                <a:srgbClr val="0000CC"/>
              </a:solidFill>
              <a:latin typeface="Arial" pitchFamily="-84" charset="0"/>
            </a:endParaRPr>
          </a:p>
        </p:txBody>
      </p:sp>
      <p:sp>
        <p:nvSpPr>
          <p:cNvPr id="126985" name="Text Box 7"/>
          <p:cNvSpPr txBox="1">
            <a:spLocks noChangeArrowheads="1"/>
          </p:cNvSpPr>
          <p:nvPr/>
        </p:nvSpPr>
        <p:spPr bwMode="auto">
          <a:xfrm>
            <a:off x="126024" y="6378576"/>
            <a:ext cx="2595582" cy="400110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latin typeface="Arial" pitchFamily="-84" charset="0"/>
              </a:rPr>
              <a:t>ATLAS pixel detector</a:t>
            </a:r>
          </a:p>
        </p:txBody>
      </p:sp>
      <p:sp>
        <p:nvSpPr>
          <p:cNvPr id="126986" name="Text Box 8"/>
          <p:cNvSpPr txBox="1">
            <a:spLocks noChangeArrowheads="1"/>
          </p:cNvSpPr>
          <p:nvPr/>
        </p:nvSpPr>
        <p:spPr bwMode="auto">
          <a:xfrm>
            <a:off x="3080239" y="6378576"/>
            <a:ext cx="2403222" cy="400110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latin typeface="Arial" pitchFamily="-84" charset="0"/>
              </a:rPr>
              <a:t>CMS silicon tracker</a:t>
            </a:r>
          </a:p>
        </p:txBody>
      </p:sp>
      <p:sp>
        <p:nvSpPr>
          <p:cNvPr id="126987" name="Text Box 9"/>
          <p:cNvSpPr txBox="1">
            <a:spLocks noChangeArrowheads="1"/>
          </p:cNvSpPr>
          <p:nvPr/>
        </p:nvSpPr>
        <p:spPr bwMode="auto">
          <a:xfrm>
            <a:off x="3009900" y="4430714"/>
            <a:ext cx="2211504" cy="400110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latin typeface="Arial" pitchFamily="-84" charset="0"/>
              </a:rPr>
              <a:t>&gt;200 m</a:t>
            </a:r>
            <a:r>
              <a:rPr lang="en-US" b="1" baseline="30000">
                <a:solidFill>
                  <a:srgbClr val="0000CC"/>
                </a:solidFill>
                <a:latin typeface="Arial" pitchFamily="-84" charset="0"/>
              </a:rPr>
              <a:t>2</a:t>
            </a:r>
            <a:r>
              <a:rPr lang="en-US">
                <a:solidFill>
                  <a:srgbClr val="0000CC"/>
                </a:solidFill>
                <a:latin typeface="Arial" pitchFamily="-84" charset="0"/>
              </a:rPr>
              <a:t> of silicon</a:t>
            </a:r>
          </a:p>
        </p:txBody>
      </p:sp>
      <p:sp>
        <p:nvSpPr>
          <p:cNvPr id="126988" name="Rectangle 10"/>
          <p:cNvSpPr>
            <a:spLocks noChangeArrowheads="1"/>
          </p:cNvSpPr>
          <p:nvPr/>
        </p:nvSpPr>
        <p:spPr bwMode="auto">
          <a:xfrm>
            <a:off x="6049108" y="6096000"/>
            <a:ext cx="492369" cy="2286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6989" name="Rectangle 11"/>
          <p:cNvSpPr>
            <a:spLocks noChangeArrowheads="1"/>
          </p:cNvSpPr>
          <p:nvPr/>
        </p:nvSpPr>
        <p:spPr bwMode="auto">
          <a:xfrm>
            <a:off x="6049108" y="5638800"/>
            <a:ext cx="984738" cy="3048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7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76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76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76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76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676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676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676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676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362200"/>
            <a:ext cx="7239000" cy="904875"/>
          </a:xfrm>
        </p:spPr>
        <p:txBody>
          <a:bodyPr/>
          <a:lstStyle/>
          <a:p>
            <a:r>
              <a:rPr lang="en-GB" dirty="0"/>
              <a:t>A Proton-Proton Collider…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354" y="19050"/>
            <a:ext cx="8581292" cy="514350"/>
          </a:xfrm>
        </p:spPr>
        <p:txBody>
          <a:bodyPr/>
          <a:lstStyle/>
          <a:p>
            <a:pPr eaLnBrk="1" hangingPunct="1"/>
            <a:r>
              <a:rPr lang="en-US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pp-Collisions : Complications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962400"/>
            <a:ext cx="4267200" cy="243840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5627077" y="762000"/>
            <a:ext cx="2743200" cy="273685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5754" y="762000"/>
            <a:ext cx="344658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5" name="AutoShape 7"/>
          <p:cNvSpPr>
            <a:spLocks noChangeArrowheads="1"/>
          </p:cNvSpPr>
          <p:nvPr/>
        </p:nvSpPr>
        <p:spPr bwMode="auto">
          <a:xfrm>
            <a:off x="4712676" y="2057401"/>
            <a:ext cx="926123" cy="794802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00FF"/>
          </a:solidFill>
          <a:ln w="47625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211015" y="838200"/>
            <a:ext cx="2744962" cy="400110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Protons have structure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7455877" y="931863"/>
            <a:ext cx="1562247" cy="707886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Parton</a:t>
            </a:r>
          </a:p>
          <a:p>
            <a:r>
              <a:rPr lang="en-US"/>
              <a:t>distributions</a:t>
            </a: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126023" y="3598864"/>
            <a:ext cx="2108269" cy="400110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Underlying event</a:t>
            </a:r>
          </a:p>
        </p:txBody>
      </p:sp>
      <p:pic>
        <p:nvPicPr>
          <p:cNvPr id="13" name="Picture 2" descr="Untitled.png"/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419600"/>
            <a:ext cx="5967896" cy="20106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4315692" y="6443246"/>
            <a:ext cx="4904508" cy="33855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effectLst/>
                <a:latin typeface="Arial"/>
                <a:sym typeface="Wingdings"/>
              </a:rPr>
              <a:t>Z </a:t>
            </a:r>
            <a:r>
              <a:rPr lang="en-US" dirty="0" err="1">
                <a:effectLst/>
                <a:latin typeface="Arial"/>
                <a:ea typeface="Lucida Grande"/>
                <a:cs typeface="Lucida Grande"/>
                <a:sym typeface="Wingdings"/>
              </a:rPr>
              <a:t>μμ</a:t>
            </a:r>
            <a:r>
              <a:rPr lang="en-US" dirty="0">
                <a:effectLst/>
                <a:latin typeface="Arial"/>
                <a:sym typeface="Wingdings"/>
              </a:rPr>
              <a:t> event with </a:t>
            </a:r>
            <a:r>
              <a:rPr lang="en-US" dirty="0">
                <a:latin typeface="Arial"/>
                <a:sym typeface="Wingdings"/>
              </a:rPr>
              <a:t>~20</a:t>
            </a:r>
            <a:r>
              <a:rPr lang="en-US" dirty="0">
                <a:effectLst/>
                <a:latin typeface="Arial"/>
                <a:sym typeface="Wingdings"/>
              </a:rPr>
              <a:t> reconstructed vertices (2012)</a:t>
            </a:r>
          </a:p>
        </p:txBody>
      </p:sp>
      <p:pic>
        <p:nvPicPr>
          <p:cNvPr id="15" name="Image 14" descr="Screen Shot 2014-08-27 at 5.49.20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800" y="3352800"/>
            <a:ext cx="2743200" cy="483886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572000" y="3940314"/>
            <a:ext cx="4849469" cy="707886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Pile-up: approximate 40 collisions per </a:t>
            </a:r>
          </a:p>
          <a:p>
            <a:r>
              <a:rPr lang="en-US" dirty="0"/>
              <a:t>bunch crossing in 2017 (more in future)  </a:t>
            </a:r>
          </a:p>
        </p:txBody>
      </p:sp>
    </p:spTree>
    <p:extLst>
      <p:ext uri="{BB962C8B-B14F-4D97-AF65-F5344CB8AC3E}">
        <p14:creationId xmlns:p14="http://schemas.microsoft.com/office/powerpoint/2010/main" val="23959446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91600" cy="762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Proton-proton collisions and </a:t>
            </a:r>
            <a:r>
              <a:rPr lang="en-US" sz="4000" dirty="0" err="1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PDFs</a:t>
            </a:r>
            <a:endParaRPr lang="en-US" sz="4000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23950"/>
            <a:ext cx="7772400" cy="53530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buFontTx/>
              <a:buNone/>
            </a:pPr>
            <a:endParaRPr lang="en-US" sz="240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65540" name="Picture 4" descr="F2vsQ2-pre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0316" y="3276600"/>
            <a:ext cx="2130669" cy="34290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65541" name="Picture 5" descr="PDF-pre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0646" y="1524000"/>
            <a:ext cx="2110154" cy="22860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5"/>
          <a:srcRect l="1846" t="10188" r="51421" b="15131"/>
          <a:stretch>
            <a:fillRect/>
          </a:stretch>
        </p:blipFill>
        <p:spPr bwMode="auto">
          <a:xfrm>
            <a:off x="6537081" y="2438401"/>
            <a:ext cx="253658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AutoShape 7"/>
          <p:cNvSpPr>
            <a:spLocks noChangeArrowheads="1"/>
          </p:cNvSpPr>
          <p:nvPr/>
        </p:nvSpPr>
        <p:spPr bwMode="auto">
          <a:xfrm>
            <a:off x="4431323" y="3838576"/>
            <a:ext cx="786912" cy="7334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0000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544" name="AutoShape 8"/>
          <p:cNvSpPr>
            <a:spLocks noChangeArrowheads="1"/>
          </p:cNvSpPr>
          <p:nvPr/>
        </p:nvSpPr>
        <p:spPr bwMode="auto">
          <a:xfrm rot="5400000">
            <a:off x="6929988" y="1631157"/>
            <a:ext cx="814387" cy="8001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4724400" y="5105401"/>
            <a:ext cx="4498347" cy="1569660"/>
          </a:xfrm>
          <a:prstGeom prst="rect">
            <a:avLst/>
          </a:prstGeom>
          <a:solidFill>
            <a:schemeClr val="accent3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84" charset="0"/>
              </a:rPr>
              <a:t>Simple spread of existing </a:t>
            </a:r>
            <a:r>
              <a:rPr lang="en-US" dirty="0" err="1">
                <a:latin typeface="Arial" pitchFamily="-84" charset="0"/>
              </a:rPr>
              <a:t>PDFs</a:t>
            </a:r>
            <a:r>
              <a:rPr lang="en-US" dirty="0">
                <a:latin typeface="Arial" pitchFamily="-84" charset="0"/>
              </a:rPr>
              <a:t> gives</a:t>
            </a:r>
          </a:p>
          <a:p>
            <a:r>
              <a:rPr lang="en-US" dirty="0">
                <a:latin typeface="Arial" pitchFamily="-84" charset="0"/>
              </a:rPr>
              <a:t>up to 10% uncertainty on Higgs cross </a:t>
            </a:r>
          </a:p>
          <a:p>
            <a:r>
              <a:rPr lang="en-US" dirty="0">
                <a:latin typeface="Arial" pitchFamily="-84" charset="0"/>
              </a:rPr>
              <a:t>section. Possible gain ~ factor of 2</a:t>
            </a:r>
          </a:p>
          <a:p>
            <a:r>
              <a:rPr lang="en-US" dirty="0">
                <a:latin typeface="Arial" pitchFamily="-84" charset="0"/>
              </a:rPr>
              <a:t>with final HERA data </a:t>
            </a:r>
            <a:r>
              <a:rPr lang="en-US" dirty="0">
                <a:solidFill>
                  <a:srgbClr val="CC0000"/>
                </a:solidFill>
                <a:latin typeface="Arial" pitchFamily="-84" charset="0"/>
              </a:rPr>
              <a:t>(PDF4LHC</a:t>
            </a:r>
            <a:r>
              <a:rPr lang="en-US" dirty="0">
                <a:solidFill>
                  <a:srgbClr val="CC0000"/>
                </a:solidFill>
              </a:rPr>
              <a:t>)</a:t>
            </a:r>
          </a:p>
          <a:p>
            <a:r>
              <a:rPr lang="en-US" sz="1600" dirty="0">
                <a:solidFill>
                  <a:srgbClr val="CC0000"/>
                </a:solidFill>
                <a:sym typeface="Symbol" pitchFamily="-84" charset="2"/>
              </a:rPr>
              <a:t>Using also input from LHC data in new fits </a:t>
            </a:r>
          </a:p>
        </p:txBody>
      </p:sp>
      <p:pic>
        <p:nvPicPr>
          <p:cNvPr id="65546" name="Picture 3" descr="Picture 28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339" y="762000"/>
            <a:ext cx="3327889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7" name="ZoneTexte 12"/>
          <p:cNvSpPr txBox="1">
            <a:spLocks noChangeArrowheads="1"/>
          </p:cNvSpPr>
          <p:nvPr/>
        </p:nvSpPr>
        <p:spPr bwMode="auto">
          <a:xfrm>
            <a:off x="2949820" y="838201"/>
            <a:ext cx="6329302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latin typeface="Arial" pitchFamily="-84" charset="0"/>
              </a:rPr>
              <a:t>Parton Distribution Functions: the probability of finding </a:t>
            </a:r>
          </a:p>
          <a:p>
            <a:r>
              <a:rPr lang="fr-FR">
                <a:latin typeface="Arial" pitchFamily="-84" charset="0"/>
              </a:rPr>
              <a:t>a parton with momentum fraction x in the proton </a:t>
            </a:r>
          </a:p>
        </p:txBody>
      </p:sp>
      <p:sp>
        <p:nvSpPr>
          <p:cNvPr id="65548" name="ZoneTexte 13"/>
          <p:cNvSpPr txBox="1">
            <a:spLocks noChangeArrowheads="1"/>
          </p:cNvSpPr>
          <p:nvPr/>
        </p:nvSpPr>
        <p:spPr bwMode="auto">
          <a:xfrm>
            <a:off x="186105" y="4165600"/>
            <a:ext cx="2237512" cy="1015663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Arial" pitchFamily="-84" charset="0"/>
              </a:rPr>
              <a:t>Structure function</a:t>
            </a:r>
          </a:p>
          <a:p>
            <a:r>
              <a:rPr lang="en-GB" dirty="0">
                <a:latin typeface="Arial" pitchFamily="-84" charset="0"/>
              </a:rPr>
              <a:t>measurements </a:t>
            </a:r>
            <a:r>
              <a:rPr lang="en-GB" dirty="0" err="1">
                <a:latin typeface="Arial" pitchFamily="-84" charset="0"/>
              </a:rPr>
              <a:t>eg</a:t>
            </a:r>
            <a:r>
              <a:rPr lang="en-GB" dirty="0">
                <a:latin typeface="Arial" pitchFamily="-84" charset="0"/>
              </a:rPr>
              <a:t> </a:t>
            </a:r>
          </a:p>
          <a:p>
            <a:r>
              <a:rPr lang="en-GB" dirty="0">
                <a:latin typeface="Arial" pitchFamily="-84" charset="0"/>
              </a:rPr>
              <a:t>from HERA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52400" y="5537537"/>
            <a:ext cx="2111275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Now also LHC pp</a:t>
            </a:r>
          </a:p>
          <a:p>
            <a:r>
              <a:rPr lang="en-GB" dirty="0"/>
              <a:t>data used to </a:t>
            </a:r>
          </a:p>
          <a:p>
            <a:r>
              <a:rPr lang="en-GB" dirty="0"/>
              <a:t>constrain </a:t>
            </a:r>
            <a:r>
              <a:rPr lang="en-GB" dirty="0" err="1"/>
              <a:t>PDFs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59140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/>
              <a:t>Proton-Proton Collisions</a:t>
            </a:r>
          </a:p>
        </p:txBody>
      </p:sp>
      <p:pic>
        <p:nvPicPr>
          <p:cNvPr id="4" name="Image 3" descr="Screen Shot 2016-07-21 at 18.56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4" y="914400"/>
            <a:ext cx="8920286" cy="572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875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422031" y="947738"/>
            <a:ext cx="8837425" cy="1938992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FF3399"/>
                </a:solidFill>
                <a:latin typeface="Times New Roman" pitchFamily="-84" charset="0"/>
              </a:rPr>
              <a:t>Most interactions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</a:rPr>
              <a:t> due to collisions at </a:t>
            </a:r>
            <a:r>
              <a:rPr lang="en-US" sz="2400" u="sng" dirty="0">
                <a:solidFill>
                  <a:srgbClr val="FF3399"/>
                </a:solidFill>
                <a:latin typeface="Times New Roman" pitchFamily="-84" charset="0"/>
              </a:rPr>
              <a:t>large distance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</a:rPr>
              <a:t> between incoming </a:t>
            </a:r>
          </a:p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Times New Roman" pitchFamily="-84" charset="0"/>
              </a:rPr>
              <a:t>protons where protons interact as “ a whole ” </a:t>
            </a:r>
          </a:p>
          <a:p>
            <a:pPr eaLnBrk="0" hangingPunct="0"/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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</a:t>
            </a:r>
            <a:r>
              <a:rPr lang="en-US" sz="2400" u="sng" dirty="0">
                <a:solidFill>
                  <a:srgbClr val="FF3399"/>
                </a:solidFill>
                <a:latin typeface="Times New Roman" pitchFamily="-84" charset="0"/>
                <a:sym typeface="Symbol" pitchFamily="-84" charset="2"/>
              </a:rPr>
              <a:t>small momentum transfer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Symbol" pitchFamily="-84" charset="2"/>
                <a:sym typeface="Symbol" pitchFamily="-84" charset="2"/>
              </a:rPr>
              <a:t>D</a:t>
            </a:r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p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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MT Extra" pitchFamily="-84" charset="0"/>
              </a:rPr>
              <a:t>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/</a:t>
            </a:r>
            <a:r>
              <a:rPr lang="en-US" sz="2400" dirty="0" err="1">
                <a:solidFill>
                  <a:schemeClr val="tx1"/>
                </a:solidFill>
                <a:latin typeface="Symbol" pitchFamily="-84" charset="2"/>
                <a:sym typeface="Symbol" pitchFamily="-84" charset="2"/>
              </a:rPr>
              <a:t>D</a:t>
            </a:r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x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) </a:t>
            </a:r>
          </a:p>
          <a:p>
            <a:pPr eaLnBrk="0" hangingPunct="0">
              <a:buFont typeface="Symbol" pitchFamily="-84" charset="2"/>
              <a:buChar char="®"/>
            </a:pP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particles in final state have </a:t>
            </a:r>
            <a:r>
              <a:rPr lang="en-US" sz="2400" dirty="0">
                <a:solidFill>
                  <a:srgbClr val="FF3399"/>
                </a:solidFill>
                <a:latin typeface="Times New Roman" pitchFamily="-84" charset="0"/>
                <a:sym typeface="Symbol" pitchFamily="-84" charset="2"/>
              </a:rPr>
              <a:t>large longitudinal momentum but small </a:t>
            </a:r>
          </a:p>
          <a:p>
            <a:pPr eaLnBrk="0" hangingPunct="0">
              <a:buFont typeface="Symbol" pitchFamily="-84" charset="2"/>
              <a:buChar char="®"/>
            </a:pPr>
            <a:r>
              <a:rPr lang="en-US" sz="2400" dirty="0">
                <a:solidFill>
                  <a:srgbClr val="FF3399"/>
                </a:solidFill>
                <a:latin typeface="Times New Roman" pitchFamily="-84" charset="0"/>
                <a:sym typeface="Symbol" pitchFamily="-84" charset="2"/>
              </a:rPr>
              <a:t>transverse momentum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(scattering at large angle is small) </a:t>
            </a:r>
            <a:endParaRPr lang="en-US" sz="2800" dirty="0">
              <a:solidFill>
                <a:schemeClr val="tx1"/>
              </a:solidFill>
              <a:latin typeface="Times New Roman" pitchFamily="-8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84739" y="3352800"/>
            <a:ext cx="2618643" cy="838200"/>
            <a:chOff x="192" y="3216"/>
            <a:chExt cx="1488" cy="442"/>
          </a:xfrm>
        </p:grpSpPr>
        <p:sp>
          <p:nvSpPr>
            <p:cNvPr id="66591" name="Line 4"/>
            <p:cNvSpPr>
              <a:spLocks noChangeShapeType="1"/>
            </p:cNvSpPr>
            <p:nvPr/>
          </p:nvSpPr>
          <p:spPr bwMode="auto">
            <a:xfrm>
              <a:off x="672" y="33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2" name="AutoShape 5"/>
            <p:cNvSpPr>
              <a:spLocks noChangeAspect="1" noChangeArrowheads="1"/>
            </p:cNvSpPr>
            <p:nvPr/>
          </p:nvSpPr>
          <p:spPr bwMode="auto">
            <a:xfrm>
              <a:off x="480" y="3216"/>
              <a:ext cx="202" cy="202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3" name="Line 6"/>
            <p:cNvSpPr>
              <a:spLocks noChangeShapeType="1"/>
            </p:cNvSpPr>
            <p:nvPr/>
          </p:nvSpPr>
          <p:spPr bwMode="auto">
            <a:xfrm flipH="1">
              <a:off x="192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4" name="Line 7"/>
            <p:cNvSpPr>
              <a:spLocks noChangeShapeType="1"/>
            </p:cNvSpPr>
            <p:nvPr/>
          </p:nvSpPr>
          <p:spPr bwMode="auto">
            <a:xfrm flipH="1">
              <a:off x="720" y="355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5" name="AutoShape 8"/>
            <p:cNvSpPr>
              <a:spLocks noChangeAspect="1" noChangeArrowheads="1"/>
            </p:cNvSpPr>
            <p:nvPr/>
          </p:nvSpPr>
          <p:spPr bwMode="auto">
            <a:xfrm>
              <a:off x="1200" y="3456"/>
              <a:ext cx="202" cy="202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6" name="Line 9"/>
            <p:cNvSpPr>
              <a:spLocks noChangeShapeType="1"/>
            </p:cNvSpPr>
            <p:nvPr/>
          </p:nvSpPr>
          <p:spPr bwMode="auto">
            <a:xfrm flipH="1">
              <a:off x="1392" y="35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642338" y="3200400"/>
            <a:ext cx="3657600" cy="990600"/>
            <a:chOff x="2256" y="2585"/>
            <a:chExt cx="1728" cy="336"/>
          </a:xfrm>
        </p:grpSpPr>
        <p:sp>
          <p:nvSpPr>
            <p:cNvPr id="66569" name="Line 11"/>
            <p:cNvSpPr>
              <a:spLocks noChangeShapeType="1"/>
            </p:cNvSpPr>
            <p:nvPr/>
          </p:nvSpPr>
          <p:spPr bwMode="auto">
            <a:xfrm>
              <a:off x="2256" y="2777"/>
              <a:ext cx="172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0" name="AutoShape 12"/>
            <p:cNvSpPr>
              <a:spLocks noChangeAspect="1" noChangeArrowheads="1"/>
            </p:cNvSpPr>
            <p:nvPr/>
          </p:nvSpPr>
          <p:spPr bwMode="auto">
            <a:xfrm>
              <a:off x="3024" y="2758"/>
              <a:ext cx="29" cy="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1" name="Line 13"/>
            <p:cNvSpPr>
              <a:spLocks noChangeShapeType="1"/>
            </p:cNvSpPr>
            <p:nvPr/>
          </p:nvSpPr>
          <p:spPr bwMode="auto">
            <a:xfrm flipV="1">
              <a:off x="3072" y="2681"/>
              <a:ext cx="91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2" name="Line 14"/>
            <p:cNvSpPr>
              <a:spLocks noChangeShapeType="1"/>
            </p:cNvSpPr>
            <p:nvPr/>
          </p:nvSpPr>
          <p:spPr bwMode="auto">
            <a:xfrm>
              <a:off x="3072" y="2777"/>
              <a:ext cx="91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3" name="Line 15"/>
            <p:cNvSpPr>
              <a:spLocks noChangeShapeType="1"/>
            </p:cNvSpPr>
            <p:nvPr/>
          </p:nvSpPr>
          <p:spPr bwMode="auto">
            <a:xfrm flipV="1">
              <a:off x="3072" y="2633"/>
              <a:ext cx="48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4" name="Line 16"/>
            <p:cNvSpPr>
              <a:spLocks noChangeShapeType="1"/>
            </p:cNvSpPr>
            <p:nvPr/>
          </p:nvSpPr>
          <p:spPr bwMode="auto">
            <a:xfrm flipV="1">
              <a:off x="3024" y="2585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5" name="Line 17"/>
            <p:cNvSpPr>
              <a:spLocks noChangeShapeType="1"/>
            </p:cNvSpPr>
            <p:nvPr/>
          </p:nvSpPr>
          <p:spPr bwMode="auto">
            <a:xfrm>
              <a:off x="3024" y="2777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6" name="Line 18"/>
            <p:cNvSpPr>
              <a:spLocks noChangeShapeType="1"/>
            </p:cNvSpPr>
            <p:nvPr/>
          </p:nvSpPr>
          <p:spPr bwMode="auto">
            <a:xfrm>
              <a:off x="2400" y="2633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7" name="Line 19"/>
            <p:cNvSpPr>
              <a:spLocks noChangeShapeType="1"/>
            </p:cNvSpPr>
            <p:nvPr/>
          </p:nvSpPr>
          <p:spPr bwMode="auto">
            <a:xfrm flipV="1">
              <a:off x="2400" y="2777"/>
              <a:ext cx="62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8" name="Line 20"/>
            <p:cNvSpPr>
              <a:spLocks noChangeShapeType="1"/>
            </p:cNvSpPr>
            <p:nvPr/>
          </p:nvSpPr>
          <p:spPr bwMode="auto">
            <a:xfrm>
              <a:off x="2400" y="2729"/>
              <a:ext cx="57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9" name="Line 21"/>
            <p:cNvSpPr>
              <a:spLocks noChangeShapeType="1"/>
            </p:cNvSpPr>
            <p:nvPr/>
          </p:nvSpPr>
          <p:spPr bwMode="auto">
            <a:xfrm flipV="1">
              <a:off x="2400" y="2777"/>
              <a:ext cx="57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0" name="Line 22"/>
            <p:cNvSpPr>
              <a:spLocks noChangeShapeType="1"/>
            </p:cNvSpPr>
            <p:nvPr/>
          </p:nvSpPr>
          <p:spPr bwMode="auto">
            <a:xfrm flipH="1" flipV="1">
              <a:off x="2928" y="2633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1" name="Line 23"/>
            <p:cNvSpPr>
              <a:spLocks noChangeShapeType="1"/>
            </p:cNvSpPr>
            <p:nvPr/>
          </p:nvSpPr>
          <p:spPr bwMode="auto">
            <a:xfrm flipV="1">
              <a:off x="3024" y="2729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2" name="Line 24"/>
            <p:cNvSpPr>
              <a:spLocks noChangeShapeType="1"/>
            </p:cNvSpPr>
            <p:nvPr/>
          </p:nvSpPr>
          <p:spPr bwMode="auto">
            <a:xfrm flipV="1">
              <a:off x="3120" y="2633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3" name="Line 25"/>
            <p:cNvSpPr>
              <a:spLocks noChangeShapeType="1"/>
            </p:cNvSpPr>
            <p:nvPr/>
          </p:nvSpPr>
          <p:spPr bwMode="auto">
            <a:xfrm>
              <a:off x="3072" y="2777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4" name="Line 26"/>
            <p:cNvSpPr>
              <a:spLocks noChangeShapeType="1"/>
            </p:cNvSpPr>
            <p:nvPr/>
          </p:nvSpPr>
          <p:spPr bwMode="auto">
            <a:xfrm>
              <a:off x="3168" y="2777"/>
              <a:ext cx="81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5" name="Line 27"/>
            <p:cNvSpPr>
              <a:spLocks noChangeShapeType="1"/>
            </p:cNvSpPr>
            <p:nvPr/>
          </p:nvSpPr>
          <p:spPr bwMode="auto">
            <a:xfrm flipH="1" flipV="1">
              <a:off x="2304" y="2681"/>
              <a:ext cx="72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6" name="Line 28"/>
            <p:cNvSpPr>
              <a:spLocks noChangeShapeType="1"/>
            </p:cNvSpPr>
            <p:nvPr/>
          </p:nvSpPr>
          <p:spPr bwMode="auto">
            <a:xfrm flipH="1">
              <a:off x="2352" y="2777"/>
              <a:ext cx="67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7" name="Line 29"/>
            <p:cNvSpPr>
              <a:spLocks noChangeShapeType="1"/>
            </p:cNvSpPr>
            <p:nvPr/>
          </p:nvSpPr>
          <p:spPr bwMode="auto">
            <a:xfrm>
              <a:off x="3024" y="2777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8" name="Line 30"/>
            <p:cNvSpPr>
              <a:spLocks noChangeShapeType="1"/>
            </p:cNvSpPr>
            <p:nvPr/>
          </p:nvSpPr>
          <p:spPr bwMode="auto">
            <a:xfrm flipH="1">
              <a:off x="2928" y="2777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9" name="Line 31"/>
            <p:cNvSpPr>
              <a:spLocks noChangeShapeType="1"/>
            </p:cNvSpPr>
            <p:nvPr/>
          </p:nvSpPr>
          <p:spPr bwMode="auto">
            <a:xfrm flipV="1">
              <a:off x="3024" y="2633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0" name="AutoShape 32"/>
            <p:cNvSpPr>
              <a:spLocks noChangeAspect="1" noChangeArrowheads="1"/>
            </p:cNvSpPr>
            <p:nvPr/>
          </p:nvSpPr>
          <p:spPr bwMode="auto">
            <a:xfrm>
              <a:off x="2988" y="2701"/>
              <a:ext cx="127" cy="127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6565" name="Text Box 33"/>
          <p:cNvSpPr txBox="1">
            <a:spLocks noChangeArrowheads="1"/>
          </p:cNvSpPr>
          <p:nvPr/>
        </p:nvSpPr>
        <p:spPr bwMode="auto">
          <a:xfrm>
            <a:off x="1195754" y="4419600"/>
            <a:ext cx="6264505" cy="46166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tx2"/>
                </a:solidFill>
                <a:latin typeface="Times New Roman" pitchFamily="-84" charset="0"/>
                <a:sym typeface="MS LineDraw" pitchFamily="49" charset="2"/>
              </a:rPr>
              <a:t>&lt;</a:t>
            </a:r>
            <a:r>
              <a:rPr lang="en-US" sz="2400" dirty="0">
                <a:solidFill>
                  <a:srgbClr val="3366FF"/>
                </a:solidFill>
                <a:latin typeface="Times New Roman" pitchFamily="-84" charset="0"/>
              </a:rPr>
              <a:t> </a:t>
            </a:r>
            <a:r>
              <a:rPr lang="en-US" sz="2400" dirty="0" err="1">
                <a:solidFill>
                  <a:srgbClr val="33CC33"/>
                </a:solidFill>
                <a:latin typeface="Times New Roman" pitchFamily="-84" charset="0"/>
              </a:rPr>
              <a:t>p</a:t>
            </a:r>
            <a:r>
              <a:rPr lang="en-US" sz="2400" baseline="-25000" dirty="0" err="1">
                <a:solidFill>
                  <a:srgbClr val="33CC33"/>
                </a:solidFill>
                <a:latin typeface="Times New Roman" pitchFamily="-84" charset="0"/>
              </a:rPr>
              <a:t>T</a:t>
            </a:r>
            <a:r>
              <a:rPr lang="en-US" sz="2400" dirty="0">
                <a:solidFill>
                  <a:srgbClr val="33CC33"/>
                </a:solidFill>
                <a:latin typeface="Times New Roman" pitchFamily="-84" charset="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 New Roman" pitchFamily="-84" charset="0"/>
              </a:rPr>
              <a:t>&gt;</a:t>
            </a:r>
            <a:r>
              <a:rPr lang="en-US" sz="2400" dirty="0">
                <a:solidFill>
                  <a:srgbClr val="3366FF"/>
                </a:solidFill>
                <a:latin typeface="Times New Roman" pitchFamily="-8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-84" charset="0"/>
                <a:sym typeface="Symbol" pitchFamily="-84" charset="2"/>
              </a:rPr>
              <a:t></a:t>
            </a:r>
            <a:r>
              <a:rPr lang="en-US" sz="2400" dirty="0">
                <a:solidFill>
                  <a:srgbClr val="3366FF"/>
                </a:solidFill>
                <a:latin typeface="Times New Roman" pitchFamily="-84" charset="0"/>
                <a:sym typeface="Symbol" pitchFamily="-84" charset="2"/>
              </a:rPr>
              <a:t> </a:t>
            </a:r>
            <a:r>
              <a:rPr lang="en-US" sz="2400" dirty="0">
                <a:solidFill>
                  <a:srgbClr val="33CC33"/>
                </a:solidFill>
                <a:latin typeface="Times New Roman" pitchFamily="-84" charset="0"/>
                <a:sym typeface="Symbol" pitchFamily="-84" charset="2"/>
              </a:rPr>
              <a:t>500 </a:t>
            </a:r>
            <a:r>
              <a:rPr lang="en-US" sz="2400" dirty="0" err="1">
                <a:solidFill>
                  <a:srgbClr val="33CC33"/>
                </a:solidFill>
                <a:latin typeface="Times New Roman" pitchFamily="-84" charset="0"/>
                <a:sym typeface="Symbol" pitchFamily="-84" charset="2"/>
              </a:rPr>
              <a:t>MeV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     </a:t>
            </a:r>
            <a:r>
              <a:rPr lang="en-US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of charged particles in final state</a:t>
            </a:r>
            <a:endParaRPr lang="en-US" sz="2800" dirty="0">
              <a:solidFill>
                <a:schemeClr val="tx1"/>
              </a:solidFill>
              <a:latin typeface="Times New Roman" pitchFamily="-84" charset="0"/>
            </a:endParaRPr>
          </a:p>
        </p:txBody>
      </p:sp>
      <p:sp>
        <p:nvSpPr>
          <p:cNvPr id="66566" name="Text Box 34"/>
          <p:cNvSpPr txBox="1">
            <a:spLocks noChangeArrowheads="1"/>
          </p:cNvSpPr>
          <p:nvPr/>
        </p:nvSpPr>
        <p:spPr bwMode="auto">
          <a:xfrm>
            <a:off x="609601" y="4906964"/>
            <a:ext cx="4517533" cy="40011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chemeClr val="tx1"/>
                </a:solidFill>
                <a:latin typeface="Times New Roman" pitchFamily="-84" charset="0"/>
              </a:rPr>
              <a:t>Most energy escapes down the beam pipe.</a:t>
            </a:r>
            <a:endParaRPr lang="en-US" sz="2800" dirty="0">
              <a:solidFill>
                <a:schemeClr val="tx1"/>
              </a:solidFill>
              <a:latin typeface="Times New Roman" pitchFamily="-84" charset="0"/>
            </a:endParaRPr>
          </a:p>
        </p:txBody>
      </p:sp>
      <p:sp>
        <p:nvSpPr>
          <p:cNvPr id="66567" name="Text Box 35"/>
          <p:cNvSpPr txBox="1">
            <a:spLocks noChangeArrowheads="1"/>
          </p:cNvSpPr>
          <p:nvPr/>
        </p:nvSpPr>
        <p:spPr bwMode="auto">
          <a:xfrm>
            <a:off x="562708" y="5486401"/>
            <a:ext cx="7976062" cy="892552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accent2"/>
                </a:solidFill>
                <a:latin typeface="Times New Roman" pitchFamily="-84" charset="0"/>
              </a:rPr>
              <a:t>These are called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Times New Roman" pitchFamily="-84" charset="0"/>
              </a:rPr>
              <a:t>soft events…</a:t>
            </a:r>
          </a:p>
          <a:p>
            <a:pPr eaLnBrk="0" hangingPunct="0"/>
            <a:r>
              <a:rPr lang="en-US" sz="2400" dirty="0">
                <a:solidFill>
                  <a:schemeClr val="accent2"/>
                </a:solidFill>
                <a:latin typeface="Times New Roman" pitchFamily="-84" charset="0"/>
              </a:rPr>
              <a:t>A minimum bias data event sample is dominated by soft events </a:t>
            </a:r>
            <a:r>
              <a:rPr lang="en-US" sz="2800" dirty="0">
                <a:solidFill>
                  <a:schemeClr val="tx1"/>
                </a:solidFill>
                <a:latin typeface="Times New Roman" pitchFamily="-84" charset="0"/>
              </a:rPr>
              <a:t> </a:t>
            </a:r>
          </a:p>
        </p:txBody>
      </p:sp>
      <p:sp>
        <p:nvSpPr>
          <p:cNvPr id="66568" name="Rectangle 36"/>
          <p:cNvSpPr>
            <a:spLocks noGrp="1" noChangeArrowheads="1"/>
          </p:cNvSpPr>
          <p:nvPr>
            <p:ph type="title"/>
          </p:nvPr>
        </p:nvSpPr>
        <p:spPr>
          <a:xfrm>
            <a:off x="633046" y="0"/>
            <a:ext cx="7737231" cy="6858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Proton-proton Collisions</a:t>
            </a:r>
          </a:p>
        </p:txBody>
      </p:sp>
    </p:spTree>
    <p:extLst>
      <p:ext uri="{BB962C8B-B14F-4D97-AF65-F5344CB8AC3E}">
        <p14:creationId xmlns:p14="http://schemas.microsoft.com/office/powerpoint/2010/main" val="3387235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37231" cy="6858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Cross sections at the LHC</a:t>
            </a:r>
          </a:p>
        </p:txBody>
      </p:sp>
      <p:pic>
        <p:nvPicPr>
          <p:cNvPr id="64515" name="Picture 3" descr="pic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15988"/>
            <a:ext cx="5562600" cy="556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AutoShape 4"/>
          <p:cNvSpPr>
            <a:spLocks/>
          </p:cNvSpPr>
          <p:nvPr/>
        </p:nvSpPr>
        <p:spPr bwMode="auto">
          <a:xfrm>
            <a:off x="5715000" y="1447800"/>
            <a:ext cx="304800" cy="1981200"/>
          </a:xfrm>
          <a:prstGeom prst="rightBrace">
            <a:avLst>
              <a:gd name="adj1" fmla="val 50000"/>
              <a:gd name="adj2" fmla="val 50000"/>
            </a:avLst>
          </a:prstGeom>
          <a:noFill/>
          <a:ln w="730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517" name="AutoShape 5"/>
          <p:cNvSpPr>
            <a:spLocks/>
          </p:cNvSpPr>
          <p:nvPr/>
        </p:nvSpPr>
        <p:spPr bwMode="auto">
          <a:xfrm>
            <a:off x="5715000" y="3657600"/>
            <a:ext cx="304800" cy="2209800"/>
          </a:xfrm>
          <a:prstGeom prst="rightBrace">
            <a:avLst>
              <a:gd name="adj1" fmla="val 55769"/>
              <a:gd name="adj2" fmla="val 50000"/>
            </a:avLst>
          </a:prstGeom>
          <a:noFill/>
          <a:ln w="730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6172200" y="1935540"/>
            <a:ext cx="2743200" cy="156966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Arial"/>
              </a:rPr>
              <a:t>“Well known”  processes, don’t need to keep all of them</a:t>
            </a:r>
            <a:r>
              <a:rPr lang="en-US" dirty="0">
                <a:solidFill>
                  <a:schemeClr val="tx1"/>
                </a:solidFill>
                <a:latin typeface="Arial"/>
              </a:rPr>
              <a:t> …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019800" y="4370389"/>
            <a:ext cx="3246802" cy="83099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FF0000"/>
                </a:solidFill>
                <a:latin typeface="Times New Roman" pitchFamily="-84" charset="0"/>
              </a:rPr>
              <a:t>      </a:t>
            </a:r>
            <a:r>
              <a:rPr lang="en-US" sz="2400" dirty="0">
                <a:solidFill>
                  <a:srgbClr val="FF0000"/>
                </a:solidFill>
                <a:latin typeface="Arial"/>
              </a:rPr>
              <a:t>New Physics!!</a:t>
            </a:r>
          </a:p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Arial"/>
              </a:rPr>
              <a:t>This we want to keep!!</a:t>
            </a:r>
          </a:p>
        </p:txBody>
      </p:sp>
    </p:spTree>
    <p:extLst>
      <p:ext uri="{BB962C8B-B14F-4D97-AF65-F5344CB8AC3E}">
        <p14:creationId xmlns:p14="http://schemas.microsoft.com/office/powerpoint/2010/main" val="34279145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76200"/>
            <a:ext cx="7737231" cy="6858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Summary</a:t>
            </a:r>
            <a:r>
              <a:rPr lang="en-US" sz="400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: Challenges@ LHC</a:t>
            </a:r>
            <a:endParaRPr lang="en-US" sz="4000" dirty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646" y="914400"/>
            <a:ext cx="8311662" cy="5029200"/>
          </a:xfrm>
          <a:solidFill>
            <a:srgbClr val="FFFF66"/>
          </a:solidFill>
        </p:spPr>
        <p:txBody>
          <a:bodyPr/>
          <a:lstStyle/>
          <a:p>
            <a:pPr eaLnBrk="1" hangingPunct="1"/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High event rate and pile-up </a:t>
            </a:r>
          </a:p>
          <a:p>
            <a:pPr lvl="1" eaLnBrk="1" hangingPunct="1"/>
            <a:r>
              <a:rPr lang="en-US" sz="2300" dirty="0">
                <a:solidFill>
                  <a:srgbClr val="000099"/>
                </a:solidFill>
                <a:latin typeface="Arial" pitchFamily="-84" charset="0"/>
              </a:rPr>
              <a:t>High granularity: typically 10x more channels compared to detectors before the LHC</a:t>
            </a:r>
          </a:p>
          <a:p>
            <a:pPr eaLnBrk="1" hangingPunct="1"/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Timing/synchronization of 10</a:t>
            </a:r>
            <a:r>
              <a:rPr lang="en-US" sz="2300" baseline="300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8</a:t>
            </a:r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channels is non trivial</a:t>
            </a:r>
          </a:p>
          <a:p>
            <a:pPr eaLnBrk="1" hangingPunct="1"/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Event size (&gt; 1 </a:t>
            </a:r>
            <a:r>
              <a:rPr lang="en-US" sz="2300" dirty="0" err="1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Mbyte</a:t>
            </a:r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)/Computing  </a:t>
            </a:r>
          </a:p>
          <a:p>
            <a:pPr lvl="1" eaLnBrk="1" hangingPunct="1"/>
            <a:r>
              <a:rPr lang="en-US" sz="2300" dirty="0">
                <a:solidFill>
                  <a:srgbClr val="000099"/>
                </a:solidFill>
                <a:latin typeface="Arial" pitchFamily="-84" charset="0"/>
              </a:rPr>
              <a:t>Limit event rate to a few 100 Hz, use the Grid</a:t>
            </a:r>
          </a:p>
          <a:p>
            <a:pPr eaLnBrk="1" hangingPunct="1"/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Trigger  reduce event rate from 40MHz to a few 100 Hz</a:t>
            </a:r>
            <a:endParaRPr lang="en-US" sz="2300" dirty="0">
              <a:solidFill>
                <a:srgbClr val="000099"/>
              </a:solidFill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lvl="1" eaLnBrk="1" hangingPunct="1"/>
            <a:r>
              <a:rPr lang="en-US" sz="2300" dirty="0">
                <a:solidFill>
                  <a:srgbClr val="000099"/>
                </a:solidFill>
                <a:latin typeface="Arial" pitchFamily="-84" charset="0"/>
              </a:rPr>
              <a:t>Multi-layered trigger system and pipelined electronics</a:t>
            </a:r>
          </a:p>
          <a:p>
            <a:pPr eaLnBrk="1" hangingPunct="1"/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Detectors need excellent </a:t>
            </a:r>
            <a:r>
              <a:rPr lang="en-US" sz="2300" dirty="0" err="1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hermeticity</a:t>
            </a:r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(missing E</a:t>
            </a:r>
            <a:r>
              <a:rPr lang="en-US" sz="2300" baseline="-250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T</a:t>
            </a:r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), lepton identification, B &amp; </a:t>
            </a:r>
            <a:r>
              <a:rPr lang="en-US" sz="2300" dirty="0" err="1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Tau</a:t>
            </a:r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 identification, jet measurements…</a:t>
            </a:r>
          </a:p>
          <a:p>
            <a:pPr eaLnBrk="1" hangingPunct="1"/>
            <a:r>
              <a:rPr lang="en-US" sz="2300" dirty="0">
                <a:solidFill>
                  <a:srgbClr val="CC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Detectors must be radiation hard and reliable for ~ 10-20 years…</a:t>
            </a:r>
            <a:endParaRPr lang="en-US" sz="2300" dirty="0">
              <a:solidFill>
                <a:srgbClr val="000099"/>
              </a:solidFill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-5252" y="6096000"/>
            <a:ext cx="9225452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We have these detectors: </a:t>
            </a:r>
            <a:r>
              <a:rPr lang="en-GB" sz="2400" dirty="0">
                <a:solidFill>
                  <a:srgbClr val="0000FF"/>
                </a:solidFill>
              </a:rPr>
              <a:t>Let’s look at measurements in Lecture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9B8-78BD-2F4F-8786-B449A323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400"/>
            <a:ext cx="8610600" cy="904875"/>
          </a:xfrm>
        </p:spPr>
        <p:txBody>
          <a:bodyPr/>
          <a:lstStyle/>
          <a:p>
            <a:r>
              <a:rPr lang="en-US" dirty="0"/>
              <a:t>The New Wave: Machine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E72815-EC0F-9847-82D0-A5C0995A2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8233"/>
            <a:ext cx="9144000" cy="551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967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9B8-78BD-2F4F-8786-B449A323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400"/>
            <a:ext cx="8610600" cy="904875"/>
          </a:xfrm>
        </p:spPr>
        <p:txBody>
          <a:bodyPr/>
          <a:lstStyle/>
          <a:p>
            <a:r>
              <a:rPr lang="en-US" dirty="0"/>
              <a:t>The New Wave: Machine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52E3B9-E357-2349-BA13-043F82FF7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299"/>
            <a:ext cx="9144000" cy="554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38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839200" cy="904875"/>
          </a:xfrm>
        </p:spPr>
        <p:txBody>
          <a:bodyPr/>
          <a:lstStyle/>
          <a:p>
            <a:r>
              <a:rPr lang="en-GB" dirty="0"/>
              <a:t>Some Discoveries/Measurements</a:t>
            </a:r>
          </a:p>
        </p:txBody>
      </p:sp>
      <p:pic>
        <p:nvPicPr>
          <p:cNvPr id="4" name="Picture 3" descr="u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5974" y="762000"/>
            <a:ext cx="3771826" cy="291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Screen Shot 2014-08-26 at 5.00.2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445" y="4038600"/>
            <a:ext cx="5579755" cy="274320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945969" y="990600"/>
            <a:ext cx="3235631" cy="707886"/>
          </a:xfrm>
          <a:prstGeom prst="rect">
            <a:avLst/>
          </a:prstGeom>
          <a:solidFill>
            <a:schemeClr val="accent3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00"/>
                </a:solidFill>
                <a:latin typeface="Arial" pitchFamily="-84" charset="0"/>
              </a:rPr>
              <a:t>Discovery of the Z and W </a:t>
            </a:r>
          </a:p>
          <a:p>
            <a:r>
              <a:rPr lang="en-US" dirty="0">
                <a:solidFill>
                  <a:srgbClr val="CC0000"/>
                </a:solidFill>
                <a:latin typeface="Arial" pitchFamily="-84" charset="0"/>
              </a:rPr>
              <a:t>bosons in UA1/UA2 (1983)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024554" y="1882914"/>
            <a:ext cx="2461846" cy="707886"/>
          </a:xfrm>
          <a:prstGeom prst="rect">
            <a:avLst/>
          </a:prstGeom>
          <a:solidFill>
            <a:schemeClr val="accent3"/>
          </a:solidFill>
          <a:ln w="50800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6600"/>
                </a:solidFill>
              </a:rPr>
              <a:t> </a:t>
            </a:r>
            <a:r>
              <a:rPr lang="en-US" b="1">
                <a:solidFill>
                  <a:srgbClr val="CC0000"/>
                </a:solidFill>
              </a:rPr>
              <a:t>pp </a:t>
            </a:r>
            <a:r>
              <a:rPr lang="en-US" b="1">
                <a:solidFill>
                  <a:srgbClr val="CC0000"/>
                </a:solidFill>
                <a:sym typeface="Symbol" pitchFamily="-84" charset="2"/>
              </a:rPr>
              <a:t> Z + X </a:t>
            </a:r>
          </a:p>
          <a:p>
            <a:r>
              <a:rPr lang="en-US" b="1">
                <a:solidFill>
                  <a:srgbClr val="CC0000"/>
                </a:solidFill>
                <a:sym typeface="Symbol" pitchFamily="-84" charset="2"/>
              </a:rPr>
              <a:t>      e+e- + X</a:t>
            </a:r>
            <a:r>
              <a:rPr lang="en-US" b="1">
                <a:solidFill>
                  <a:srgbClr val="006600"/>
                </a:solidFill>
                <a:sym typeface="Symbol" pitchFamily="-84" charset="2"/>
              </a:rPr>
              <a:t> </a:t>
            </a:r>
            <a:endParaRPr lang="en-US"/>
          </a:p>
        </p:txBody>
      </p:sp>
      <p:pic>
        <p:nvPicPr>
          <p:cNvPr id="11" name="Image 10" descr="Screen Shot 2014-08-27 at 12.20.0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92" y="2362200"/>
            <a:ext cx="2220817" cy="4495800"/>
          </a:xfrm>
          <a:prstGeom prst="rect">
            <a:avLst/>
          </a:prstGeom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429000" y="3733800"/>
            <a:ext cx="4945960" cy="400110"/>
          </a:xfrm>
          <a:prstGeom prst="rect">
            <a:avLst/>
          </a:prstGeom>
          <a:solidFill>
            <a:schemeClr val="accent3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00"/>
                </a:solidFill>
                <a:latin typeface="Arial" pitchFamily="-84" charset="0"/>
              </a:rPr>
              <a:t>Detailed Z-property measurements (1995)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286000" y="2873514"/>
            <a:ext cx="2836008" cy="707886"/>
          </a:xfrm>
          <a:prstGeom prst="rect">
            <a:avLst/>
          </a:prstGeom>
          <a:solidFill>
            <a:schemeClr val="accent3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00"/>
                </a:solidFill>
                <a:latin typeface="Arial" pitchFamily="-84" charset="0"/>
              </a:rPr>
              <a:t>Discovery of the top </a:t>
            </a:r>
          </a:p>
          <a:p>
            <a:r>
              <a:rPr lang="en-US" dirty="0">
                <a:solidFill>
                  <a:srgbClr val="CC0000"/>
                </a:solidFill>
                <a:latin typeface="Arial" pitchFamily="-84" charset="0"/>
              </a:rPr>
              <a:t>quark in CDF/D0(1995)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9B8-78BD-2F4F-8786-B449A323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400"/>
            <a:ext cx="8610600" cy="904875"/>
          </a:xfrm>
        </p:spPr>
        <p:txBody>
          <a:bodyPr/>
          <a:lstStyle/>
          <a:p>
            <a:r>
              <a:rPr lang="en-US" dirty="0"/>
              <a:t>The New Wave: Machine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1CC56-BFE9-BF4F-85AC-4AF537D39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9990"/>
            <a:ext cx="9144000" cy="552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325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9B8-78BD-2F4F-8786-B449A323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1400"/>
            <a:ext cx="8610600" cy="904875"/>
          </a:xfrm>
        </p:spPr>
        <p:txBody>
          <a:bodyPr/>
          <a:lstStyle/>
          <a:p>
            <a:r>
              <a:rPr lang="en-US" dirty="0"/>
              <a:t>The New Wave: Machine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8EA61-4CE0-6B45-8A0A-BA1F4BFE1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9714"/>
            <a:ext cx="9144000" cy="553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1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839200" cy="904875"/>
          </a:xfrm>
        </p:spPr>
        <p:txBody>
          <a:bodyPr/>
          <a:lstStyle/>
          <a:p>
            <a:r>
              <a:rPr lang="en-GB" dirty="0"/>
              <a:t>Careful with “Discoveries”!</a:t>
            </a:r>
          </a:p>
        </p:txBody>
      </p:sp>
      <p:pic>
        <p:nvPicPr>
          <p:cNvPr id="14" name="Image 13" descr="Screen Shot 2014-07-18 at 10.07.3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2990854" cy="342288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990600" y="1752600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4σ effect</a:t>
            </a:r>
          </a:p>
        </p:txBody>
      </p:sp>
      <p:pic>
        <p:nvPicPr>
          <p:cNvPr id="16" name="Image 15" descr="Screen Shot 2014-07-19 at 9.34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14400"/>
            <a:ext cx="5029199" cy="437764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" y="4419600"/>
            <a:ext cx="3200400" cy="101566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Is the X(8.31 </a:t>
            </a:r>
            <a:r>
              <a:rPr lang="en-GB" dirty="0" err="1">
                <a:solidFill>
                  <a:srgbClr val="0000FF"/>
                </a:solidFill>
              </a:rPr>
              <a:t>GeV</a:t>
            </a:r>
            <a:r>
              <a:rPr lang="en-GB" dirty="0">
                <a:solidFill>
                  <a:srgbClr val="0000FF"/>
                </a:solidFill>
              </a:rPr>
              <a:t>) the </a:t>
            </a:r>
          </a:p>
          <a:p>
            <a:r>
              <a:rPr lang="en-GB" dirty="0">
                <a:solidFill>
                  <a:srgbClr val="0000FF"/>
                </a:solidFill>
              </a:rPr>
              <a:t>Higgs particle? A lot of </a:t>
            </a:r>
          </a:p>
          <a:p>
            <a:r>
              <a:rPr lang="en-GB" dirty="0">
                <a:solidFill>
                  <a:srgbClr val="0000FF"/>
                </a:solidFill>
              </a:rPr>
              <a:t>excitement summer 1984</a:t>
            </a:r>
          </a:p>
        </p:txBody>
      </p:sp>
      <p:pic>
        <p:nvPicPr>
          <p:cNvPr id="19" name="Image 18" descr="Screen Shot 2014-07-18 at 11.48.1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897" y="990600"/>
            <a:ext cx="3061103" cy="2963821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6324600" y="3886200"/>
            <a:ext cx="2771387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Excess in inclusive jet </a:t>
            </a:r>
          </a:p>
          <a:p>
            <a:r>
              <a:rPr lang="en-GB" dirty="0">
                <a:solidFill>
                  <a:srgbClr val="0000FF"/>
                </a:solidFill>
              </a:rPr>
              <a:t>analysis: substructure?</a:t>
            </a:r>
          </a:p>
        </p:txBody>
      </p:sp>
      <p:pic>
        <p:nvPicPr>
          <p:cNvPr id="22" name="Image 21" descr="Screen Shot 2014-07-19 at 10.25.58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2514600"/>
            <a:ext cx="2743200" cy="3045898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0" y="5562600"/>
            <a:ext cx="9071714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Excess of events at high Q</a:t>
            </a:r>
            <a:r>
              <a:rPr lang="en-GB" baseline="30000" dirty="0">
                <a:solidFill>
                  <a:srgbClr val="FF0000"/>
                </a:solidFill>
              </a:rPr>
              <a:t>2</a:t>
            </a:r>
            <a:r>
              <a:rPr lang="en-GB" dirty="0">
                <a:solidFill>
                  <a:srgbClr val="FF0000"/>
                </a:solidFill>
              </a:rPr>
              <a:t> in </a:t>
            </a:r>
            <a:r>
              <a:rPr lang="en-GB" dirty="0" err="1">
                <a:solidFill>
                  <a:srgbClr val="FF0000"/>
                </a:solidFill>
              </a:rPr>
              <a:t>ep</a:t>
            </a:r>
            <a:r>
              <a:rPr lang="en-GB" dirty="0">
                <a:solidFill>
                  <a:srgbClr val="FF0000"/>
                </a:solidFill>
              </a:rPr>
              <a:t> DIS at HERA, mainly in H1: </a:t>
            </a:r>
          </a:p>
          <a:p>
            <a:r>
              <a:rPr lang="en-GB" dirty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>
                <a:solidFill>
                  <a:srgbClr val="0000FF"/>
                </a:solidFill>
              </a:rPr>
              <a:t>7 events found with an electron-quark mass of ~200 </a:t>
            </a:r>
            <a:r>
              <a:rPr lang="en-GB" dirty="0" err="1">
                <a:solidFill>
                  <a:srgbClr val="0000FF"/>
                </a:solidFill>
              </a:rPr>
              <a:t>GeV</a:t>
            </a:r>
            <a:r>
              <a:rPr lang="en-GB" dirty="0">
                <a:solidFill>
                  <a:srgbClr val="0000FF"/>
                </a:solidFill>
              </a:rPr>
              <a:t>, expected ~1 event</a:t>
            </a:r>
          </a:p>
          <a:p>
            <a:r>
              <a:rPr lang="en-GB" dirty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>
                <a:solidFill>
                  <a:srgbClr val="0000FF"/>
                </a:solidFill>
              </a:rPr>
              <a:t>4 events found with expected 2 events in ZEUS      -&gt; </a:t>
            </a:r>
            <a:r>
              <a:rPr lang="en-GB" dirty="0" err="1">
                <a:solidFill>
                  <a:srgbClr val="0000FF"/>
                </a:solidFill>
              </a:rPr>
              <a:t>Leptoquarks</a:t>
            </a:r>
            <a:r>
              <a:rPr lang="en-GB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248400" y="4724400"/>
            <a:ext cx="2334694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NON of these were </a:t>
            </a:r>
          </a:p>
          <a:p>
            <a:r>
              <a:rPr lang="en-GB" dirty="0">
                <a:solidFill>
                  <a:srgbClr val="FF0000"/>
                </a:solidFill>
              </a:rPr>
              <a:t>actual discoveries!!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209800" y="1447800"/>
            <a:ext cx="149421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Analysis error!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191000" y="2286000"/>
            <a:ext cx="105229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Statistics!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696200" y="990600"/>
            <a:ext cx="97234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rgbClr val="FF0000"/>
                </a:solidFill>
              </a:rPr>
              <a:t>PDFs</a:t>
            </a:r>
            <a:r>
              <a:rPr lang="en-GB" sz="1600" dirty="0">
                <a:solidFill>
                  <a:srgbClr val="FF0000"/>
                </a:solidFill>
              </a:rPr>
              <a:t>/TH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0" y="-66675"/>
            <a:ext cx="7239000" cy="904875"/>
          </a:xfrm>
        </p:spPr>
        <p:txBody>
          <a:bodyPr/>
          <a:lstStyle/>
          <a:p>
            <a:r>
              <a:rPr lang="en-GB" dirty="0"/>
              <a:t>In All: The Standard Model…</a:t>
            </a:r>
          </a:p>
        </p:txBody>
      </p:sp>
      <p:pic>
        <p:nvPicPr>
          <p:cNvPr id="4" name="Image 3" descr="Screen Shot 2014-08-26 at 5.01.1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40" y="1600200"/>
            <a:ext cx="6536765" cy="5334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5800" y="1143000"/>
            <a:ext cx="5601313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And beyond….???    The Experimentalist view </a:t>
            </a:r>
            <a:r>
              <a:rPr lang="en-GB" dirty="0" err="1">
                <a:solidFill>
                  <a:srgbClr val="FF0000"/>
                </a:solidFill>
                <a:sym typeface="Wingdings"/>
              </a:rPr>
              <a:t>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union_17_01_03">
  <a:themeElements>
    <a:clrScheme name="Reunion_17_01_0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union_17_01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Reunion_17_01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0A248C7B-BB18-4DC6-A696-92564656A5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5E2FAED9-7DAD-4E4E-9DA8-3DFDA72659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2270AB-C998-4F97-93A9-39174A3BBD86}">
  <ds:schemaRefs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Jaguar:Applications:Microsoft Office X:Modèles:Présentations:Modèles:Écran</Template>
  <TotalTime>176521</TotalTime>
  <Words>2344</Words>
  <Application>Microsoft Macintosh PowerPoint</Application>
  <PresentationFormat>On-screen Show (4:3)</PresentationFormat>
  <Paragraphs>412</Paragraphs>
  <Slides>71</Slides>
  <Notes>26</Notes>
  <HiddenSlides>9</HiddenSlides>
  <MMClips>2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91" baseType="lpstr">
      <vt:lpstr>Arial Unicode MS</vt:lpstr>
      <vt:lpstr>ＭＳ Ｐゴシック</vt:lpstr>
      <vt:lpstr>ＭＳ Ｐゴシック</vt:lpstr>
      <vt:lpstr>Arial</vt:lpstr>
      <vt:lpstr>Calibri</vt:lpstr>
      <vt:lpstr>Comic Sans MS</vt:lpstr>
      <vt:lpstr>Helvetica</vt:lpstr>
      <vt:lpstr>Lucida Grande</vt:lpstr>
      <vt:lpstr>MS LineDraw</vt:lpstr>
      <vt:lpstr>MT Extra</vt:lpstr>
      <vt:lpstr>Optima</vt:lpstr>
      <vt:lpstr>Optima Medium</vt:lpstr>
      <vt:lpstr>Symbol</vt:lpstr>
      <vt:lpstr>Tahoma</vt:lpstr>
      <vt:lpstr>Times</vt:lpstr>
      <vt:lpstr>Times New Roman</vt:lpstr>
      <vt:lpstr>Wingdings</vt:lpstr>
      <vt:lpstr>Reunion_17_01_03</vt:lpstr>
      <vt:lpstr>Image</vt:lpstr>
      <vt:lpstr>Photo Editor Photo</vt:lpstr>
      <vt:lpstr> </vt:lpstr>
      <vt:lpstr>PowerPoint Presentation</vt:lpstr>
      <vt:lpstr>Outline Lecture I</vt:lpstr>
      <vt:lpstr>High Energy Physics Experiments</vt:lpstr>
      <vt:lpstr>Recent High Energy Colliders</vt:lpstr>
      <vt:lpstr>PowerPoint Presentation</vt:lpstr>
      <vt:lpstr>Some Discoveries/Measurements</vt:lpstr>
      <vt:lpstr>Careful with “Discoveries”!</vt:lpstr>
      <vt:lpstr>In All: The Standard Model…</vt:lpstr>
      <vt:lpstr> LHC: The Higgs Particle</vt:lpstr>
      <vt:lpstr>This Search Requires…….</vt:lpstr>
      <vt:lpstr>The Large Hadron Collider… </vt:lpstr>
      <vt:lpstr>PowerPoint Presentation</vt:lpstr>
      <vt:lpstr>PowerPoint Presentation</vt:lpstr>
      <vt:lpstr>PowerPoint Presentation</vt:lpstr>
      <vt:lpstr>LHC Highlights</vt:lpstr>
      <vt:lpstr>LHC Publications: Example CMS</vt:lpstr>
      <vt:lpstr>PowerPoint Presentation</vt:lpstr>
      <vt:lpstr>PowerPoint Presentation</vt:lpstr>
      <vt:lpstr>Collision in the ATLAS Detector</vt:lpstr>
      <vt:lpstr>PowerPoint Presentation</vt:lpstr>
      <vt:lpstr>PowerPoint Presentation</vt:lpstr>
      <vt:lpstr>Run-II: From 8 TeV to 13 TeV</vt:lpstr>
      <vt:lpstr>Experiments at the LHC</vt:lpstr>
      <vt:lpstr>Schematic of a LHC Detector</vt:lpstr>
      <vt:lpstr>The Higgs Hunters @ the LHC</vt:lpstr>
      <vt:lpstr>PowerPoint Presentation</vt:lpstr>
      <vt:lpstr>Kinematic Variables for pp Scattering</vt:lpstr>
      <vt:lpstr>PowerPoint Presentation</vt:lpstr>
      <vt:lpstr>PowerPoint Presentation</vt:lpstr>
      <vt:lpstr>CMS Detector Design Priorities</vt:lpstr>
      <vt:lpstr>Compact Muon Solenoid (CMS)</vt:lpstr>
      <vt:lpstr>PowerPoint Presentation</vt:lpstr>
      <vt:lpstr>General Purpose Detectors at LHC</vt:lpstr>
      <vt:lpstr>From Collisions to Papers…</vt:lpstr>
      <vt:lpstr>PowerPoint Presentation</vt:lpstr>
      <vt:lpstr>Event Filtering: the Trigger System</vt:lpstr>
      <vt:lpstr>PowerPoint Presentation</vt:lpstr>
      <vt:lpstr>PowerPoint Presentation</vt:lpstr>
      <vt:lpstr>Detector Performance @ 13 TeV</vt:lpstr>
      <vt:lpstr>Global Event Reconstruction</vt:lpstr>
      <vt:lpstr>B-quark Tagging</vt:lpstr>
      <vt:lpstr>Tau-finding</vt:lpstr>
      <vt:lpstr>The New Wave: Machine Learning</vt:lpstr>
      <vt:lpstr>The New Wave: Machine Learning</vt:lpstr>
      <vt:lpstr>The New Wave: Machine Learning</vt:lpstr>
      <vt:lpstr>The New Wave: Machine Learning</vt:lpstr>
      <vt:lpstr>The New Wave: Machine Learning</vt:lpstr>
      <vt:lpstr>The New Wave: Machine Learning</vt:lpstr>
      <vt:lpstr>The New Wave: Machine Learning</vt:lpstr>
      <vt:lpstr>The New Wave: Machine Learning</vt:lpstr>
      <vt:lpstr>The New Wave: Machine Learning</vt:lpstr>
      <vt:lpstr>The New Wave: Machine Learning</vt:lpstr>
      <vt:lpstr>The New Wave: Machine Learning</vt:lpstr>
      <vt:lpstr>Other Experiments at the LHC</vt:lpstr>
      <vt:lpstr>LHCb: Bottom and Charm Physics</vt:lpstr>
      <vt:lpstr>ALICE: Heavy Ion Physics at the LHC</vt:lpstr>
      <vt:lpstr>A Few Smaller Experiments: TOTEM &amp; LHCf</vt:lpstr>
      <vt:lpstr>MoEDAL: Monopole and Exotics Detector at the LHC</vt:lpstr>
      <vt:lpstr>The LHC Detectors are Major Challenges </vt:lpstr>
      <vt:lpstr>A Proton-Proton Collider… </vt:lpstr>
      <vt:lpstr>pp-Collisions : Complications</vt:lpstr>
      <vt:lpstr>Proton-proton collisions and PDFs</vt:lpstr>
      <vt:lpstr>Proton-Proton Collisions</vt:lpstr>
      <vt:lpstr>Proton-proton Collisions</vt:lpstr>
      <vt:lpstr>Cross sections at the LHC</vt:lpstr>
      <vt:lpstr>Summary: Challenges@ LHC</vt:lpstr>
      <vt:lpstr>The New Wave: Machine Learning</vt:lpstr>
      <vt:lpstr>The New Wave: Machine Learning</vt:lpstr>
      <vt:lpstr>The New Wave: Machine Learning</vt:lpstr>
      <vt:lpstr>The New Wave: Machine Learning</vt:lpstr>
    </vt:vector>
  </TitlesOfParts>
  <Company>ѻ ]翘ԭੌ뿿큠ř㸠]翘ѻ盼뿿큐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Sirois</dc:creator>
  <cp:lastModifiedBy>Albert De Roeck</cp:lastModifiedBy>
  <cp:revision>5654</cp:revision>
  <cp:lastPrinted>2019-02-17T15:01:41Z</cp:lastPrinted>
  <dcterms:created xsi:type="dcterms:W3CDTF">2016-08-26T13:43:52Z</dcterms:created>
  <dcterms:modified xsi:type="dcterms:W3CDTF">2019-02-20T13:33:25Z</dcterms:modified>
</cp:coreProperties>
</file>