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48" r:id="rId4"/>
  </p:sldMasterIdLst>
  <p:notesMasterIdLst>
    <p:notesMasterId r:id="rId64"/>
  </p:notesMasterIdLst>
  <p:handoutMasterIdLst>
    <p:handoutMasterId r:id="rId65"/>
  </p:handoutMasterIdLst>
  <p:sldIdLst>
    <p:sldId id="3532" r:id="rId5"/>
    <p:sldId id="3330" r:id="rId6"/>
    <p:sldId id="3266" r:id="rId7"/>
    <p:sldId id="3365" r:id="rId8"/>
    <p:sldId id="3369" r:id="rId9"/>
    <p:sldId id="3370" r:id="rId10"/>
    <p:sldId id="3366" r:id="rId11"/>
    <p:sldId id="3371" r:id="rId12"/>
    <p:sldId id="3373" r:id="rId13"/>
    <p:sldId id="3831" r:id="rId14"/>
    <p:sldId id="3407" r:id="rId15"/>
    <p:sldId id="3833" r:id="rId16"/>
    <p:sldId id="3416" r:id="rId17"/>
    <p:sldId id="3834" r:id="rId18"/>
    <p:sldId id="3835" r:id="rId19"/>
    <p:sldId id="3836" r:id="rId20"/>
    <p:sldId id="3839" r:id="rId21"/>
    <p:sldId id="3840" r:id="rId22"/>
    <p:sldId id="3841" r:id="rId23"/>
    <p:sldId id="3842" r:id="rId24"/>
    <p:sldId id="3844" r:id="rId25"/>
    <p:sldId id="3846" r:id="rId26"/>
    <p:sldId id="4697" r:id="rId27"/>
    <p:sldId id="3838" r:id="rId28"/>
    <p:sldId id="4698" r:id="rId29"/>
    <p:sldId id="3850" r:id="rId30"/>
    <p:sldId id="4696" r:id="rId31"/>
    <p:sldId id="4699" r:id="rId32"/>
    <p:sldId id="4693" r:id="rId33"/>
    <p:sldId id="4690" r:id="rId34"/>
    <p:sldId id="4028" r:id="rId35"/>
    <p:sldId id="2916" r:id="rId36"/>
    <p:sldId id="2922" r:id="rId37"/>
    <p:sldId id="3472" r:id="rId38"/>
    <p:sldId id="4701" r:id="rId39"/>
    <p:sldId id="3853" r:id="rId40"/>
    <p:sldId id="3854" r:id="rId41"/>
    <p:sldId id="3855" r:id="rId42"/>
    <p:sldId id="3931" r:id="rId43"/>
    <p:sldId id="4714" r:id="rId44"/>
    <p:sldId id="3859" r:id="rId45"/>
    <p:sldId id="3919" r:id="rId46"/>
    <p:sldId id="3880" r:id="rId47"/>
    <p:sldId id="4704" r:id="rId48"/>
    <p:sldId id="3920" r:id="rId49"/>
    <p:sldId id="4700" r:id="rId50"/>
    <p:sldId id="4709" r:id="rId51"/>
    <p:sldId id="4706" r:id="rId52"/>
    <p:sldId id="4703" r:id="rId53"/>
    <p:sldId id="4721" r:id="rId54"/>
    <p:sldId id="4722" r:id="rId55"/>
    <p:sldId id="4708" r:id="rId56"/>
    <p:sldId id="3881" r:id="rId57"/>
    <p:sldId id="4702" r:id="rId58"/>
    <p:sldId id="4719" r:id="rId59"/>
    <p:sldId id="4720" r:id="rId60"/>
    <p:sldId id="3869" r:id="rId61"/>
    <p:sldId id="3870" r:id="rId62"/>
    <p:sldId id="4694" r:id="rId6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 Roeck Albert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FF70"/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3392" autoAdjust="0"/>
  </p:normalViewPr>
  <p:slideViewPr>
    <p:cSldViewPr>
      <p:cViewPr varScale="1">
        <p:scale>
          <a:sx n="100" d="100"/>
          <a:sy n="100" d="100"/>
        </p:scale>
        <p:origin x="1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92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8D5B5-AA02-0340-B0CF-91CABEF416F7}" type="slidenum">
              <a:rPr lang="fr-FR"/>
              <a:pPr/>
              <a:t>0</a:t>
            </a:fld>
            <a:endParaRPr lang="fr-FR"/>
          </a:p>
        </p:txBody>
      </p:sp>
      <p:sp>
        <p:nvSpPr>
          <p:cNvPr id="194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72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84547-3981-7445-AA82-45F1DDF1A958}" type="slidenum">
              <a:rPr lang="fr-FR">
                <a:latin typeface="Times New Roman" pitchFamily="-84" charset="0"/>
              </a:rPr>
              <a:pPr/>
              <a:t>3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6F70A-4A9D-4A40-B38B-04388D635F1E}" type="slidenum">
              <a:rPr lang="fr-FR">
                <a:latin typeface="Times New Roman" pitchFamily="-84" charset="0"/>
              </a:rPr>
              <a:pPr/>
              <a:t>4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E558C-54F9-E74D-A037-0B3AE80AC875}" type="slidenum">
              <a:rPr lang="fr-FR">
                <a:latin typeface="Times New Roman" pitchFamily="-84" charset="0"/>
              </a:rPr>
              <a:pPr/>
              <a:t>6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8716CB-82B5-2A46-9898-6101E43E5DD3}" type="slidenum">
              <a:rPr lang="fr-FR">
                <a:latin typeface="Times New Roman" pitchFamily="-84" charset="0"/>
              </a:rPr>
              <a:pPr/>
              <a:t>7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60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9180D-6300-5F4B-95A4-46BB893C5775}" type="slidenum">
              <a:rPr lang="fr-FR"/>
              <a:pPr/>
              <a:t>30</a:t>
            </a:fld>
            <a:endParaRPr lang="fr-FR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74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9180D-6300-5F4B-95A4-46BB893C5775}" type="slidenum">
              <a:rPr lang="fr-FR"/>
              <a:pPr/>
              <a:t>35</a:t>
            </a:fld>
            <a:endParaRPr lang="fr-FR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0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2492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89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.pd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dirty="0"/>
            </a:br>
            <a:endParaRPr lang="en-US" dirty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8597" name="Text Box 5"/>
          <p:cNvSpPr txBox="1">
            <a:spLocks noChangeArrowheads="1"/>
          </p:cNvSpPr>
          <p:nvPr/>
        </p:nvSpPr>
        <p:spPr bwMode="auto">
          <a:xfrm>
            <a:off x="-152400" y="195264"/>
            <a:ext cx="9296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Physics at the LHC</a:t>
            </a:r>
            <a:b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</a:b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Standard Model Measurements</a:t>
            </a:r>
            <a:endParaRPr lang="en-GB" sz="3600" b="1" i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</a:t>
            </a:r>
          </a:p>
          <a:p>
            <a:pPr eaLnBrk="0" hangingPunct="0">
              <a:defRPr/>
            </a:pPr>
            <a:r>
              <a:rPr lang="en-GB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</a:t>
            </a:r>
            <a:endParaRPr lang="en-US" sz="2400" b="1" dirty="0">
              <a:solidFill>
                <a:srgbClr val="FF3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8600" y="2020431"/>
            <a:ext cx="343330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Albert De Roeck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CERN, Geneva, Switzerland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Antwerp University Belgium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UC-Davis California USA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NTU, Singapore</a:t>
            </a:r>
          </a:p>
          <a:p>
            <a:pPr eaLnBrk="0" hangingPunct="0">
              <a:defRPr/>
            </a:pPr>
            <a:endParaRPr lang="en-US" sz="24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21</a:t>
            </a:r>
            <a:r>
              <a:rPr lang="en-US" sz="2400" baseline="30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 February  2019</a:t>
            </a: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410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3EA7F-CCFD-0A49-A449-6037872D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603914"/>
            <a:ext cx="38481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34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 Inclusive Jet Production (13 </a:t>
            </a:r>
            <a:r>
              <a:rPr lang="en-GB" dirty="0" err="1"/>
              <a:t>TeV</a:t>
            </a:r>
            <a:r>
              <a:rPr lang="en-GB" dirty="0"/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6375" y="5943600"/>
            <a:ext cx="831817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Agreement with NLO calculations over the full range, up to and beyond </a:t>
            </a:r>
          </a:p>
          <a:p>
            <a:r>
              <a:rPr lang="en-GB" dirty="0">
                <a:solidFill>
                  <a:srgbClr val="0000FF"/>
                </a:solidFill>
              </a:rPr>
              <a:t>2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err="1">
                <a:solidFill>
                  <a:srgbClr val="0000FF"/>
                </a:solidFill>
              </a:rPr>
              <a:t>p</a:t>
            </a:r>
            <a:r>
              <a:rPr lang="en-GB" baseline="-25000" dirty="0" err="1">
                <a:solidFill>
                  <a:srgbClr val="0000FF"/>
                </a:solidFill>
              </a:rPr>
              <a:t>T</a:t>
            </a:r>
            <a:r>
              <a:rPr lang="en-GB" dirty="0">
                <a:solidFill>
                  <a:srgbClr val="0000FF"/>
                </a:solidFill>
              </a:rPr>
              <a:t> jets… </a:t>
            </a:r>
            <a:r>
              <a:rPr lang="en-GB" dirty="0">
                <a:solidFill>
                  <a:srgbClr val="FF0000"/>
                </a:solidFill>
              </a:rPr>
              <a:t>QCD predictions work well over a large range… </a:t>
            </a:r>
          </a:p>
        </p:txBody>
      </p:sp>
      <p:pic>
        <p:nvPicPr>
          <p:cNvPr id="11" name="Picture 15" descr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4" y="914400"/>
            <a:ext cx="244059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Screen Shot 2014-04-11 at 8.15.5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2080"/>
            <a:ext cx="2590800" cy="1276720"/>
          </a:xfrm>
          <a:prstGeom prst="rect">
            <a:avLst/>
          </a:prstGeom>
        </p:spPr>
      </p:pic>
      <p:pic>
        <p:nvPicPr>
          <p:cNvPr id="10" name="Picture 6" descr="Picture 1a.png"/>
          <p:cNvPicPr>
            <a:picLocks noChangeAspect="1"/>
          </p:cNvPicPr>
          <p:nvPr/>
        </p:nvPicPr>
        <p:blipFill>
          <a:blip r:embed="rId4">
            <a:lum bright="14000"/>
          </a:blip>
          <a:srcRect/>
          <a:stretch>
            <a:fillRect/>
          </a:stretch>
        </p:blipFill>
        <p:spPr bwMode="auto">
          <a:xfrm>
            <a:off x="137782" y="2286000"/>
            <a:ext cx="222441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6576155" y="914400"/>
            <a:ext cx="198002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/>
              <a:t>arXiv:1711.02692</a:t>
            </a:r>
            <a:endParaRPr lang="en-GB" sz="1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3352800" y="1524000"/>
            <a:ext cx="4935015" cy="9694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900" dirty="0">
                <a:solidFill>
                  <a:srgbClr val="0000FF"/>
                </a:solidFill>
              </a:rPr>
              <a:t> Differential cross sections with R=0.4</a:t>
            </a:r>
          </a:p>
          <a:p>
            <a:r>
              <a:rPr lang="en-GB" sz="1900" dirty="0">
                <a:solidFill>
                  <a:srgbClr val="FF0000"/>
                </a:solidFill>
              </a:rPr>
              <a:t> Jet </a:t>
            </a:r>
            <a:r>
              <a:rPr lang="en-GB" sz="1900" dirty="0" err="1">
                <a:solidFill>
                  <a:srgbClr val="FF0000"/>
                </a:solidFill>
              </a:rPr>
              <a:t>p</a:t>
            </a:r>
            <a:r>
              <a:rPr lang="en-GB" sz="1900" baseline="-25000" dirty="0" err="1">
                <a:solidFill>
                  <a:srgbClr val="FF0000"/>
                </a:solidFill>
              </a:rPr>
              <a:t>T</a:t>
            </a:r>
            <a:r>
              <a:rPr lang="en-GB" sz="1900" dirty="0">
                <a:solidFill>
                  <a:srgbClr val="FF0000"/>
                </a:solidFill>
              </a:rPr>
              <a:t> spectrum consistent with predictions</a:t>
            </a:r>
          </a:p>
          <a:p>
            <a:r>
              <a:rPr lang="en-GB" sz="1900" dirty="0">
                <a:solidFill>
                  <a:srgbClr val="FF0000"/>
                </a:solidFill>
              </a:rPr>
              <a:t> from NLOJET++</a:t>
            </a:r>
          </a:p>
        </p:txBody>
      </p:sp>
      <p:pic>
        <p:nvPicPr>
          <p:cNvPr id="14" name="Image 13" descr="Screen Shot 2017-09-01 at 17.55.2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018" y="2667000"/>
            <a:ext cx="3345963" cy="2971800"/>
          </a:xfrm>
          <a:prstGeom prst="rect">
            <a:avLst/>
          </a:prstGeom>
        </p:spPr>
      </p:pic>
      <p:pic>
        <p:nvPicPr>
          <p:cNvPr id="17" name="Image 16" descr="Screen Shot 2017-09-01 at 17.56.5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735" y="2667000"/>
            <a:ext cx="3201065" cy="2971800"/>
          </a:xfrm>
          <a:prstGeom prst="rect">
            <a:avLst/>
          </a:prstGeom>
        </p:spPr>
      </p:pic>
      <p:pic>
        <p:nvPicPr>
          <p:cNvPr id="12" name="Image 11" descr="Screen Shot 2018-05-26 at 12.25.0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667000"/>
            <a:ext cx="3275891" cy="2971800"/>
          </a:xfrm>
          <a:prstGeom prst="rect">
            <a:avLst/>
          </a:prstGeom>
        </p:spPr>
      </p:pic>
      <p:pic>
        <p:nvPicPr>
          <p:cNvPr id="13" name="Image 12" descr="Screen Shot 2018-05-26 at 12.25.1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097" y="2667000"/>
            <a:ext cx="331290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800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/>
              <a:t>Determination of </a:t>
            </a:r>
            <a:r>
              <a:rPr lang="en-GB" dirty="0" err="1"/>
              <a:t>α</a:t>
            </a:r>
            <a:r>
              <a:rPr lang="en-GB" baseline="-25000" dirty="0" err="1"/>
              <a:t>s</a:t>
            </a:r>
            <a:endParaRPr lang="en-GB" baseline="-25000" dirty="0"/>
          </a:p>
        </p:txBody>
      </p:sp>
      <p:pic>
        <p:nvPicPr>
          <p:cNvPr id="4" name="Espace réservé du contenu 3" descr="Screen Shot 2016-05-02 at 11.35.3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838200"/>
            <a:ext cx="6883287" cy="4674264"/>
          </a:xfrm>
        </p:spPr>
      </p:pic>
      <p:sp>
        <p:nvSpPr>
          <p:cNvPr id="12" name="ZoneTexte 11"/>
          <p:cNvSpPr txBox="1"/>
          <p:nvPr/>
        </p:nvSpPr>
        <p:spPr>
          <a:xfrm>
            <a:off x="7141289" y="4362271"/>
            <a:ext cx="1850311" cy="120032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arXiv:1304.7498</a:t>
            </a:r>
          </a:p>
          <a:p>
            <a:r>
              <a:rPr lang="en-GB" sz="1800" dirty="0"/>
              <a:t>arXiv:1412.1633</a:t>
            </a:r>
          </a:p>
          <a:p>
            <a:r>
              <a:rPr lang="en-GB" sz="1800" dirty="0"/>
              <a:t>arXiv:1410.6765</a:t>
            </a:r>
          </a:p>
          <a:p>
            <a:r>
              <a:rPr lang="en-GB" sz="1800" dirty="0"/>
              <a:t>arXiv:1307.1907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934200" y="1120914"/>
            <a:ext cx="218917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Several processes</a:t>
            </a:r>
          </a:p>
          <a:p>
            <a:r>
              <a:rPr lang="en-GB" dirty="0">
                <a:solidFill>
                  <a:srgbClr val="0000FF"/>
                </a:solidFill>
              </a:rPr>
              <a:t>used to extract </a:t>
            </a:r>
            <a:r>
              <a:rPr lang="en-GB" dirty="0" err="1">
                <a:solidFill>
                  <a:srgbClr val="0000FF"/>
                </a:solidFill>
                <a:latin typeface="Georgia"/>
              </a:rPr>
              <a:t>α</a:t>
            </a:r>
            <a:r>
              <a:rPr lang="en-GB" baseline="-25000" dirty="0" err="1">
                <a:solidFill>
                  <a:srgbClr val="0000FF"/>
                </a:solidFill>
              </a:rPr>
              <a:t>s</a:t>
            </a:r>
            <a:endParaRPr lang="en-GB" baseline="-25000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5638800"/>
            <a:ext cx="1981200" cy="10668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6336268"/>
            <a:ext cx="19305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sym typeface="Symbol"/>
              </a:rPr>
              <a:t></a:t>
            </a:r>
            <a:r>
              <a:rPr lang="en-GB" sz="1800" dirty="0">
                <a:solidFill>
                  <a:srgbClr val="FF0000"/>
                </a:solidFill>
              </a:rPr>
              <a:t>Top production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0" y="6019800"/>
            <a:ext cx="17434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sym typeface="Symbol"/>
              </a:rPr>
              <a:t></a:t>
            </a:r>
            <a:r>
              <a:rPr lang="en-GB" sz="1800" dirty="0">
                <a:solidFill>
                  <a:srgbClr val="FF0000"/>
                </a:solidFill>
              </a:rPr>
              <a:t>Inclusive jets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0" y="5715000"/>
            <a:ext cx="17744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sym typeface="Symbol"/>
              </a:rPr>
              <a:t></a:t>
            </a:r>
            <a:r>
              <a:rPr lang="en-GB" sz="1800" dirty="0">
                <a:solidFill>
                  <a:srgbClr val="FF0000"/>
                </a:solidFill>
              </a:rPr>
              <a:t>R32 jet ratios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981200" y="5562600"/>
            <a:ext cx="6934200" cy="1295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9" name="Image 18" descr="Screen Shot 2016-05-02 at 11.43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394404"/>
            <a:ext cx="2692400" cy="387396"/>
          </a:xfrm>
          <a:prstGeom prst="rect">
            <a:avLst/>
          </a:prstGeom>
        </p:spPr>
      </p:pic>
      <p:pic>
        <p:nvPicPr>
          <p:cNvPr id="20" name="Image 19" descr="Screen Shot 2016-05-02 at 11.42.5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6019800"/>
            <a:ext cx="4648200" cy="346879"/>
          </a:xfrm>
          <a:prstGeom prst="rect">
            <a:avLst/>
          </a:prstGeom>
        </p:spPr>
      </p:pic>
      <p:pic>
        <p:nvPicPr>
          <p:cNvPr id="21" name="Image 20" descr="Screen Shot 2016-05-02 at 11.41.5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5638800"/>
            <a:ext cx="6400800" cy="338623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105400" y="6412468"/>
            <a:ext cx="383270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NNLO &amp; Assuming 173.2 top poles mass</a:t>
            </a:r>
          </a:p>
        </p:txBody>
      </p:sp>
      <p:pic>
        <p:nvPicPr>
          <p:cNvPr id="23" name="Image 22" descr="Screen Shot 2016-05-02 at 16.40.5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6400800"/>
            <a:ext cx="364067" cy="3048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2590800" y="5638800"/>
            <a:ext cx="1219200" cy="762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010400" y="2638961"/>
            <a:ext cx="2090110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0000FF"/>
                </a:solidFill>
              </a:rPr>
              <a:t>7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analysis</a:t>
            </a:r>
          </a:p>
          <a:p>
            <a:r>
              <a:rPr lang="en-GB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0000FF"/>
                </a:solidFill>
              </a:rPr>
              <a:t>NLO extractions</a:t>
            </a:r>
          </a:p>
          <a:p>
            <a:r>
              <a:rPr lang="en-GB" dirty="0" err="1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FF0000"/>
                </a:solidFill>
              </a:rPr>
              <a:t>Theory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uncert</a:t>
            </a:r>
            <a:r>
              <a:rPr lang="en-GB" dirty="0">
                <a:solidFill>
                  <a:srgbClr val="FF0000"/>
                </a:solidFill>
              </a:rPr>
              <a:t>.</a:t>
            </a:r>
          </a:p>
          <a:p>
            <a:r>
              <a:rPr lang="en-GB" dirty="0">
                <a:solidFill>
                  <a:srgbClr val="FF0000"/>
                </a:solidFill>
              </a:rPr>
              <a:t>  dominate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162339" y="6062246"/>
            <a:ext cx="1676861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For CTNLO </a:t>
            </a:r>
            <a:r>
              <a:rPr lang="en-GB" sz="1600" dirty="0" err="1"/>
              <a:t>PDFs</a:t>
            </a:r>
            <a:endParaRPr lang="en-GB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reen Shot 2018-05-26 at 12.49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52344"/>
            <a:ext cx="5428503" cy="3742114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1371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Determination of </a:t>
            </a:r>
            <a:r>
              <a:rPr lang="en-GB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alpha_s</a:t>
            </a:r>
            <a:endParaRPr kumimoji="0" lang="en-GB" sz="4000" b="1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6200" y="838200"/>
            <a:ext cx="912462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Many ways to extract </a:t>
            </a:r>
            <a:r>
              <a:rPr lang="en-GB" kern="0" dirty="0" err="1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</a:rPr>
              <a:t>alpha_s</a:t>
            </a:r>
            <a:r>
              <a:rPr lang="en-GB" kern="0" baseline="-25000" dirty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: 3/2 jet ratios, inclusive jets, </a:t>
            </a:r>
            <a:r>
              <a:rPr lang="en-GB" dirty="0" err="1">
                <a:solidFill>
                  <a:srgbClr val="FF0000"/>
                </a:solidFill>
              </a:rPr>
              <a:t>tt</a:t>
            </a:r>
            <a:r>
              <a:rPr lang="en-GB" dirty="0">
                <a:solidFill>
                  <a:srgbClr val="FF0000"/>
                </a:solidFill>
              </a:rPr>
              <a:t>-cross section..</a:t>
            </a:r>
          </a:p>
          <a:p>
            <a:r>
              <a:rPr lang="en-GB" dirty="0">
                <a:solidFill>
                  <a:srgbClr val="0000FF"/>
                </a:solidFill>
              </a:rPr>
              <a:t>Here: transverse energy-energy correlations and associated asymmetries</a:t>
            </a:r>
          </a:p>
          <a:p>
            <a:r>
              <a:rPr lang="en-GB" dirty="0">
                <a:solidFill>
                  <a:srgbClr val="0000FF"/>
                </a:solidFill>
              </a:rPr>
              <a:t>in multi-jet events.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0000FF"/>
                </a:solidFill>
              </a:rPr>
              <a:t>Select events with 2 leading jets with total H</a:t>
            </a:r>
            <a:r>
              <a:rPr lang="en-GB" baseline="-25000" dirty="0">
                <a:solidFill>
                  <a:srgbClr val="0000FF"/>
                </a:solidFill>
              </a:rPr>
              <a:t>T</a:t>
            </a:r>
            <a:r>
              <a:rPr lang="en-GB" dirty="0">
                <a:solidFill>
                  <a:srgbClr val="0000FF"/>
                </a:solidFill>
              </a:rPr>
              <a:t>&gt; 800 </a:t>
            </a:r>
            <a:r>
              <a:rPr lang="en-GB" dirty="0" err="1">
                <a:solidFill>
                  <a:srgbClr val="0000FF"/>
                </a:solidFill>
              </a:rPr>
              <a:t>GeV</a:t>
            </a:r>
            <a:r>
              <a:rPr lang="en-GB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3" name="Image 12" descr="Screen Shot 2018-05-26 at 12.50.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753100"/>
            <a:ext cx="7391400" cy="9525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176795" y="2209800"/>
            <a:ext cx="1967205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arXiv:1707.02562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467600" y="5845314"/>
            <a:ext cx="1030125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TEECs</a:t>
            </a:r>
            <a:endParaRPr lang="en-GB" dirty="0"/>
          </a:p>
          <a:p>
            <a:r>
              <a:rPr lang="en-GB" dirty="0" err="1"/>
              <a:t>ATEECs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7010400" y="2638961"/>
            <a:ext cx="2130060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0000FF"/>
                </a:solidFill>
              </a:rPr>
              <a:t> 8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analysis</a:t>
            </a:r>
          </a:p>
          <a:p>
            <a:r>
              <a:rPr lang="en-GB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0000FF"/>
                </a:solidFill>
              </a:rPr>
              <a:t>NLO extractions</a:t>
            </a:r>
          </a:p>
          <a:p>
            <a:r>
              <a:rPr lang="en-GB" dirty="0" err="1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FF0000"/>
                </a:solidFill>
              </a:rPr>
              <a:t>Theory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uncert</a:t>
            </a:r>
            <a:r>
              <a:rPr lang="en-GB" dirty="0">
                <a:solidFill>
                  <a:srgbClr val="FF0000"/>
                </a:solidFill>
              </a:rPr>
              <a:t>.</a:t>
            </a:r>
          </a:p>
          <a:p>
            <a:r>
              <a:rPr lang="en-GB" dirty="0">
                <a:solidFill>
                  <a:srgbClr val="FF0000"/>
                </a:solidFill>
              </a:rPr>
              <a:t>  dominate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763596" y="4267200"/>
            <a:ext cx="234821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ATEEC is the </a:t>
            </a:r>
          </a:p>
          <a:p>
            <a:r>
              <a:rPr lang="en-GB" dirty="0"/>
              <a:t>difference between</a:t>
            </a:r>
          </a:p>
          <a:p>
            <a:r>
              <a:rPr lang="en-GB" dirty="0"/>
              <a:t>the forward and </a:t>
            </a:r>
          </a:p>
          <a:p>
            <a:r>
              <a:rPr lang="en-GB" dirty="0"/>
              <a:t>backward TEEC</a:t>
            </a:r>
          </a:p>
        </p:txBody>
      </p:sp>
    </p:spTree>
    <p:extLst>
      <p:ext uri="{BB962C8B-B14F-4D97-AF65-F5344CB8AC3E}">
        <p14:creationId xmlns:p14="http://schemas.microsoft.com/office/powerpoint/2010/main" val="3453748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2819400"/>
            <a:ext cx="7239000" cy="904875"/>
          </a:xfrm>
        </p:spPr>
        <p:txBody>
          <a:bodyPr/>
          <a:lstStyle/>
          <a:p>
            <a:r>
              <a:rPr lang="en-GB" dirty="0"/>
              <a:t>W, Z Production</a:t>
            </a: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4114800"/>
            <a:ext cx="3393924" cy="128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9" name="TextBox 4"/>
          <p:cNvSpPr txBox="1">
            <a:spLocks noChangeArrowheads="1"/>
          </p:cNvSpPr>
          <p:nvPr/>
        </p:nvSpPr>
        <p:spPr bwMode="auto">
          <a:xfrm>
            <a:off x="7201183" y="1600200"/>
            <a:ext cx="1671852" cy="276999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CMS-PAS-SMP-15-011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28600" y="-76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W and Z Boson Production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410200" y="6019801"/>
            <a:ext cx="2971800" cy="685799"/>
          </a:xfrm>
          <a:prstGeom prst="rect">
            <a:avLst/>
          </a:prstGeom>
          <a:solidFill>
            <a:schemeClr val="accent5"/>
          </a:solidFill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Arial " charset="0"/>
              </a:rPr>
              <a:t>Z peak (</a:t>
            </a:r>
            <a:r>
              <a:rPr lang="en-US" sz="2000" dirty="0" err="1">
                <a:solidFill>
                  <a:srgbClr val="0000FF"/>
                </a:solidFill>
                <a:latin typeface="Arial " charset="0"/>
              </a:rPr>
              <a:t>di-</a:t>
            </a:r>
            <a:r>
              <a:rPr lang="en-US" dirty="0" err="1">
                <a:solidFill>
                  <a:srgbClr val="0000FF"/>
                </a:solidFill>
                <a:latin typeface="Arial " charset="0"/>
              </a:rPr>
              <a:t>muon</a:t>
            </a:r>
            <a:r>
              <a:rPr lang="en-US" sz="2000" dirty="0">
                <a:solidFill>
                  <a:srgbClr val="0000FF"/>
                </a:solidFill>
                <a:latin typeface="Arial " charset="0"/>
              </a:rPr>
              <a:t> pair </a:t>
            </a:r>
          </a:p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Arial " charset="0"/>
              </a:rPr>
              <a:t>mass distributions)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762000"/>
            <a:ext cx="2590800" cy="98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0" y="990600"/>
            <a:ext cx="371540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Select final states with leptons</a:t>
            </a:r>
          </a:p>
        </p:txBody>
      </p:sp>
      <p:pic>
        <p:nvPicPr>
          <p:cNvPr id="19" name="Image 18" descr="Screen Shot 2016-05-07 at 22.29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4749543" cy="4251210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81000" y="5943600"/>
            <a:ext cx="3429000" cy="762000"/>
          </a:xfrm>
          <a:prstGeom prst="rect">
            <a:avLst/>
          </a:prstGeom>
          <a:solidFill>
            <a:schemeClr val="accent5"/>
          </a:solidFill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FF"/>
                </a:solidFill>
                <a:latin typeface="Arial"/>
              </a:rPr>
              <a:t>Missing transverse energy</a:t>
            </a:r>
            <a:br>
              <a:rPr lang="en-US" dirty="0">
                <a:solidFill>
                  <a:srgbClr val="0000FF"/>
                </a:solidFill>
                <a:latin typeface="Arial"/>
              </a:rPr>
            </a:br>
            <a:r>
              <a:rPr lang="en-US" dirty="0">
                <a:solidFill>
                  <a:srgbClr val="0000FF"/>
                </a:solidFill>
                <a:latin typeface="Arial"/>
              </a:rPr>
              <a:t>from the W </a:t>
            </a:r>
            <a:r>
              <a:rPr lang="en-US" dirty="0" err="1">
                <a:solidFill>
                  <a:srgbClr val="0000FF"/>
                </a:solidFill>
                <a:latin typeface="Arial"/>
                <a:sym typeface="Wingdings" charset="2"/>
              </a:rPr>
              <a:t></a:t>
            </a:r>
            <a:r>
              <a:rPr lang="en-US" dirty="0">
                <a:solidFill>
                  <a:srgbClr val="0000FF"/>
                </a:solidFill>
                <a:latin typeface="Arial"/>
                <a:sym typeface="Wingdings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/>
                <a:sym typeface="Wingdings" charset="2"/>
              </a:rPr>
              <a:t>μ</a:t>
            </a:r>
            <a:r>
              <a:rPr lang="en-US" dirty="0" err="1">
                <a:solidFill>
                  <a:srgbClr val="0000FF"/>
                </a:solidFill>
                <a:latin typeface="Georgia"/>
                <a:sym typeface="Wingdings" charset="2"/>
              </a:rPr>
              <a:t>+ν</a:t>
            </a:r>
            <a:r>
              <a:rPr lang="en-US" dirty="0">
                <a:solidFill>
                  <a:srgbClr val="0000FF"/>
                </a:solidFill>
                <a:latin typeface="Arial"/>
                <a:sym typeface="Wingdings" charset="2"/>
              </a:rPr>
              <a:t>  decays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295400" y="1676400"/>
            <a:ext cx="1578176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arXiv:1603.09222</a:t>
            </a:r>
            <a:endParaRPr lang="en-GB" sz="1400" dirty="0"/>
          </a:p>
        </p:txBody>
      </p:sp>
      <p:pic>
        <p:nvPicPr>
          <p:cNvPr id="22" name="Image 21" descr="Screen Shot 2016-05-07 at 22.32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1" y="1828800"/>
            <a:ext cx="4495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312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-76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W and Z Boson Production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Image 4" descr="Screen Shot 2016-02-13 at 15.28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4348"/>
            <a:ext cx="7315200" cy="48964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438401" y="762000"/>
            <a:ext cx="6324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Measurements at 7/8/13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with a precision of 3-4% -&gt;dominated by the luminosity uncertainty!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05400" y="4648200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CMS-PAS-SMP-15-004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200" y="6324600"/>
            <a:ext cx="90694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Many detailed EWK studies possible –and done-- with the large Z,W samples </a:t>
            </a:r>
          </a:p>
        </p:txBody>
      </p:sp>
    </p:spTree>
    <p:extLst>
      <p:ext uri="{BB962C8B-B14F-4D97-AF65-F5344CB8AC3E}">
        <p14:creationId xmlns:p14="http://schemas.microsoft.com/office/powerpoint/2010/main" val="101012688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228600"/>
            <a:ext cx="7239000" cy="904875"/>
          </a:xfrm>
        </p:spPr>
        <p:txBody>
          <a:bodyPr/>
          <a:lstStyle/>
          <a:p>
            <a:r>
              <a:rPr lang="en-GB" dirty="0"/>
              <a:t>W-Mass Determination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762000"/>
            <a:ext cx="8534400" cy="2667000"/>
          </a:xfrm>
          <a:solidFill>
            <a:schemeClr val="accent3"/>
          </a:solidFill>
        </p:spPr>
        <p:txBody>
          <a:bodyPr/>
          <a:lstStyle/>
          <a:p>
            <a:r>
              <a:rPr lang="en-GB" sz="2200" dirty="0">
                <a:solidFill>
                  <a:srgbClr val="0000FF"/>
                </a:solidFill>
              </a:rPr>
              <a:t>Measurement based on 7 </a:t>
            </a:r>
            <a:r>
              <a:rPr lang="en-GB" sz="2200" dirty="0" err="1">
                <a:solidFill>
                  <a:srgbClr val="0000FF"/>
                </a:solidFill>
              </a:rPr>
              <a:t>TeV</a:t>
            </a:r>
            <a:r>
              <a:rPr lang="en-GB" sz="2200" dirty="0">
                <a:solidFill>
                  <a:srgbClr val="0000FF"/>
                </a:solidFill>
              </a:rPr>
              <a:t> data (4.6 fb</a:t>
            </a:r>
            <a:r>
              <a:rPr lang="en-GB" sz="2200" baseline="30000" dirty="0">
                <a:solidFill>
                  <a:srgbClr val="0000FF"/>
                </a:solidFill>
              </a:rPr>
              <a:t>-1</a:t>
            </a:r>
            <a:r>
              <a:rPr lang="en-GB" sz="2200" dirty="0">
                <a:solidFill>
                  <a:srgbClr val="0000FF"/>
                </a:solidFill>
              </a:rPr>
              <a:t>). </a:t>
            </a:r>
            <a:r>
              <a:rPr lang="en-GB" sz="2200" dirty="0">
                <a:solidFill>
                  <a:srgbClr val="FF0000"/>
                </a:solidFill>
              </a:rPr>
              <a:t>It takes time to get the systematic uncertainties under control  for precision!!</a:t>
            </a:r>
            <a:r>
              <a:rPr lang="en-GB" sz="2200" dirty="0">
                <a:solidFill>
                  <a:srgbClr val="0000FF"/>
                </a:solidFill>
              </a:rPr>
              <a:t> </a:t>
            </a:r>
          </a:p>
          <a:p>
            <a:r>
              <a:rPr lang="en-GB" sz="2200" dirty="0">
                <a:solidFill>
                  <a:srgbClr val="0000FF"/>
                </a:solidFill>
              </a:rPr>
              <a:t>Included ~14.10</a:t>
            </a:r>
            <a:r>
              <a:rPr lang="en-GB" sz="2200" baseline="30000" dirty="0">
                <a:solidFill>
                  <a:srgbClr val="0000FF"/>
                </a:solidFill>
              </a:rPr>
              <a:t>6</a:t>
            </a:r>
            <a:r>
              <a:rPr lang="en-GB" sz="2200" dirty="0">
                <a:solidFill>
                  <a:srgbClr val="0000FF"/>
                </a:solidFill>
              </a:rPr>
              <a:t>  W </a:t>
            </a:r>
            <a:r>
              <a:rPr lang="en-GB" sz="2200" dirty="0" err="1">
                <a:solidFill>
                  <a:srgbClr val="0000FF"/>
                </a:solidFill>
              </a:rPr>
              <a:t>leptonically</a:t>
            </a:r>
            <a:r>
              <a:rPr lang="en-GB" sz="2200" dirty="0">
                <a:solidFill>
                  <a:srgbClr val="0000FF"/>
                </a:solidFill>
              </a:rPr>
              <a:t> decaying W candidates</a:t>
            </a:r>
          </a:p>
          <a:p>
            <a:r>
              <a:rPr lang="en-GB" sz="2200" dirty="0">
                <a:solidFill>
                  <a:srgbClr val="0000FF"/>
                </a:solidFill>
              </a:rPr>
              <a:t>Technique uses template fits to the W </a:t>
            </a:r>
            <a:r>
              <a:rPr lang="en-GB" sz="2200" dirty="0" err="1">
                <a:solidFill>
                  <a:srgbClr val="0000FF"/>
                </a:solidFill>
              </a:rPr>
              <a:t>p</a:t>
            </a:r>
            <a:r>
              <a:rPr lang="en-GB" sz="2200" baseline="-25000" dirty="0" err="1">
                <a:solidFill>
                  <a:srgbClr val="0000FF"/>
                </a:solidFill>
              </a:rPr>
              <a:t>T</a:t>
            </a:r>
            <a:r>
              <a:rPr lang="en-GB" sz="2200" dirty="0">
                <a:solidFill>
                  <a:srgbClr val="0000FF"/>
                </a:solidFill>
              </a:rPr>
              <a:t> and </a:t>
            </a:r>
            <a:r>
              <a:rPr lang="en-GB" sz="2200" dirty="0" err="1">
                <a:solidFill>
                  <a:srgbClr val="0000FF"/>
                </a:solidFill>
              </a:rPr>
              <a:t>m</a:t>
            </a:r>
            <a:r>
              <a:rPr lang="en-GB" sz="2200" baseline="-25000" dirty="0" err="1">
                <a:solidFill>
                  <a:srgbClr val="0000FF"/>
                </a:solidFill>
              </a:rPr>
              <a:t>T</a:t>
            </a:r>
            <a:r>
              <a:rPr lang="en-GB" sz="2200" dirty="0">
                <a:solidFill>
                  <a:srgbClr val="0000FF"/>
                </a:solidFill>
              </a:rPr>
              <a:t> predictions</a:t>
            </a:r>
          </a:p>
          <a:p>
            <a:r>
              <a:rPr lang="en-GB" sz="2200" dirty="0">
                <a:solidFill>
                  <a:srgbClr val="0000FF"/>
                </a:solidFill>
              </a:rPr>
              <a:t>Calibration of energy scale, recoil response and efficiency studies using the large Z sample. Modelling of </a:t>
            </a:r>
            <a:r>
              <a:rPr lang="en-GB" sz="2200" dirty="0" err="1">
                <a:solidFill>
                  <a:srgbClr val="0000FF"/>
                </a:solidFill>
              </a:rPr>
              <a:t>helicity</a:t>
            </a:r>
            <a:r>
              <a:rPr lang="en-GB" sz="2200" dirty="0">
                <a:solidFill>
                  <a:srgbClr val="0000FF"/>
                </a:solidFill>
              </a:rPr>
              <a:t> effects constrained by W and Z data.</a:t>
            </a:r>
          </a:p>
          <a:p>
            <a:pPr>
              <a:buNone/>
            </a:pPr>
            <a:r>
              <a:rPr lang="en-GB" sz="2400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Image 7" descr="Screen Shot 2018-05-26 at 18.22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62198"/>
            <a:ext cx="7391400" cy="269580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786678" y="3059668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arXiv:1701.07240</a:t>
            </a:r>
          </a:p>
        </p:txBody>
      </p:sp>
      <p:pic>
        <p:nvPicPr>
          <p:cNvPr id="10" name="Image 9" descr="Screen Shot 2018-05-26 at 18.18.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429000"/>
            <a:ext cx="6299200" cy="889000"/>
          </a:xfrm>
          <a:prstGeom prst="rect">
            <a:avLst/>
          </a:prstGeom>
          <a:solidFill>
            <a:srgbClr val="FF0000"/>
          </a:solidFill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01225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/>
              <a:t>Multi-Boson Production</a:t>
            </a:r>
          </a:p>
        </p:txBody>
      </p:sp>
      <p:pic>
        <p:nvPicPr>
          <p:cNvPr id="5" name="Image 4" descr="Screen Shot 2016-05-02 at 12.34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4953000"/>
            <a:ext cx="2512060" cy="1449265"/>
          </a:xfrm>
          <a:prstGeom prst="rect">
            <a:avLst/>
          </a:prstGeom>
        </p:spPr>
      </p:pic>
      <p:pic>
        <p:nvPicPr>
          <p:cNvPr id="6" name="Image 5" descr="Screen Shot 2016-05-02 at 12.34.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953000"/>
            <a:ext cx="1921764" cy="14859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57800" y="990600"/>
            <a:ext cx="355923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…and examples of anomalous</a:t>
            </a:r>
          </a:p>
          <a:p>
            <a:r>
              <a:rPr lang="en-GB" dirty="0">
                <a:solidFill>
                  <a:srgbClr val="0000FF"/>
                </a:solidFill>
              </a:rPr>
              <a:t>triple gauge coupling limits</a:t>
            </a:r>
          </a:p>
        </p:txBody>
      </p:sp>
      <p:pic>
        <p:nvPicPr>
          <p:cNvPr id="12" name="Image 11" descr="Screen Shot 2018-05-27 at 10.15.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418130"/>
            <a:ext cx="4495800" cy="352547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781800" y="2362200"/>
            <a:ext cx="16093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ZZZ and ZZ</a:t>
            </a:r>
            <a:r>
              <a:rPr lang="en-GB" dirty="0">
                <a:solidFill>
                  <a:srgbClr val="FF0000"/>
                </a:solidFill>
                <a:latin typeface="Georgia"/>
              </a:rPr>
              <a:t>γ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Image 14" descr="Screen Shot 2018-09-01 at 16.17.4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295400"/>
            <a:ext cx="4648199" cy="32004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667000" y="1047690"/>
            <a:ext cx="79067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WWZ</a:t>
            </a:r>
            <a:r>
              <a:rPr lang="en-GB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1803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1600200"/>
            <a:ext cx="7239000" cy="904875"/>
          </a:xfrm>
        </p:spPr>
        <p:txBody>
          <a:bodyPr/>
          <a:lstStyle/>
          <a:p>
            <a:r>
              <a:rPr lang="en-GB" dirty="0"/>
              <a:t>Top Production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6200" y="4876800"/>
            <a:ext cx="8991600" cy="150810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err="1">
                <a:solidFill>
                  <a:srgbClr val="0000FF"/>
                </a:solidFill>
              </a:rPr>
              <a:t>The</a:t>
            </a:r>
            <a:r>
              <a:rPr lang="en-GB" sz="2200" dirty="0">
                <a:solidFill>
                  <a:srgbClr val="0000FF"/>
                </a:solidFill>
              </a:rPr>
              <a:t> heaviest known elementary particle: ~173 </a:t>
            </a:r>
            <a:r>
              <a:rPr lang="en-GB" sz="2200" dirty="0" err="1">
                <a:solidFill>
                  <a:srgbClr val="0000FF"/>
                </a:solidFill>
              </a:rPr>
              <a:t>GeV</a:t>
            </a:r>
            <a:endParaRPr lang="en-GB" sz="2200" dirty="0">
              <a:solidFill>
                <a:srgbClr val="0000FF"/>
              </a:solidFill>
            </a:endParaRPr>
          </a:p>
          <a:p>
            <a:r>
              <a:rPr lang="en-GB" sz="2200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err="1">
                <a:solidFill>
                  <a:srgbClr val="0000FF"/>
                </a:solidFill>
              </a:rPr>
              <a:t>Coupling</a:t>
            </a:r>
            <a:r>
              <a:rPr lang="en-GB" sz="2200" dirty="0">
                <a:solidFill>
                  <a:srgbClr val="0000FF"/>
                </a:solidFill>
              </a:rPr>
              <a:t> to the Higgs ~1 </a:t>
            </a:r>
            <a:r>
              <a:rPr lang="fr-FR" sz="2200" dirty="0" err="1">
                <a:solidFill>
                  <a:srgbClr val="0000FF"/>
                </a:solidFill>
                <a:sym typeface="Symbol"/>
              </a:rPr>
              <a:t></a:t>
            </a:r>
            <a:r>
              <a:rPr lang="en-GB" sz="2200" dirty="0">
                <a:solidFill>
                  <a:srgbClr val="0000FF"/>
                </a:solidFill>
              </a:rPr>
              <a:t> </a:t>
            </a:r>
            <a:r>
              <a:rPr lang="en-GB" sz="2200" dirty="0">
                <a:solidFill>
                  <a:srgbClr val="FF0000"/>
                </a:solidFill>
              </a:rPr>
              <a:t>Special role in EWK symmetry breaking?</a:t>
            </a:r>
          </a:p>
          <a:p>
            <a:r>
              <a:rPr lang="en-GB" sz="2200" dirty="0">
                <a:solidFill>
                  <a:srgbClr val="FF0000"/>
                </a:solidFill>
              </a:rPr>
              <a:t>     LHC is a top factory with </a:t>
            </a:r>
            <a:r>
              <a:rPr lang="en-GB" sz="2400" dirty="0">
                <a:solidFill>
                  <a:srgbClr val="0000FF"/>
                </a:solidFill>
              </a:rPr>
              <a:t> ~5.10</a:t>
            </a:r>
            <a:r>
              <a:rPr lang="en-GB" sz="2400" baseline="30000" dirty="0">
                <a:solidFill>
                  <a:srgbClr val="0000FF"/>
                </a:solidFill>
              </a:rPr>
              <a:t>6</a:t>
            </a:r>
            <a:r>
              <a:rPr lang="en-GB" sz="2400" dirty="0">
                <a:solidFill>
                  <a:srgbClr val="0000FF"/>
                </a:solidFill>
              </a:rPr>
              <a:t> produced </a:t>
            </a:r>
            <a:r>
              <a:rPr lang="en-GB" sz="2400" dirty="0" err="1">
                <a:solidFill>
                  <a:srgbClr val="0000FF"/>
                </a:solidFill>
              </a:rPr>
              <a:t>tt</a:t>
            </a:r>
            <a:r>
              <a:rPr lang="en-GB" sz="2400" dirty="0">
                <a:solidFill>
                  <a:srgbClr val="0000FF"/>
                </a:solidFill>
              </a:rPr>
              <a:t>-pairs (run-1)</a:t>
            </a:r>
          </a:p>
          <a:p>
            <a:r>
              <a:rPr lang="en-GB" sz="2400" dirty="0">
                <a:solidFill>
                  <a:srgbClr val="0000FF"/>
                </a:solidFill>
              </a:rPr>
              <a:t>                                       ~ 10</a:t>
            </a:r>
            <a:r>
              <a:rPr lang="en-GB" sz="2400" baseline="30000" dirty="0">
                <a:solidFill>
                  <a:srgbClr val="0000FF"/>
                </a:solidFill>
              </a:rPr>
              <a:t>8  </a:t>
            </a:r>
            <a:r>
              <a:rPr lang="en-GB" sz="2400" dirty="0">
                <a:solidFill>
                  <a:srgbClr val="0000FF"/>
                </a:solidFill>
              </a:rPr>
              <a:t>produced </a:t>
            </a:r>
            <a:r>
              <a:rPr lang="en-GB" sz="2400" dirty="0" err="1">
                <a:solidFill>
                  <a:srgbClr val="0000FF"/>
                </a:solidFill>
              </a:rPr>
              <a:t>tt</a:t>
            </a:r>
            <a:r>
              <a:rPr lang="en-GB" sz="2400" dirty="0">
                <a:solidFill>
                  <a:srgbClr val="0000FF"/>
                </a:solidFill>
              </a:rPr>
              <a:t>-pairs (run-2)                                         </a:t>
            </a:r>
            <a:endParaRPr lang="en-GB" sz="2200" dirty="0">
              <a:solidFill>
                <a:srgbClr val="FF0000"/>
              </a:solidFill>
            </a:endParaRPr>
          </a:p>
        </p:txBody>
      </p:sp>
      <p:pic>
        <p:nvPicPr>
          <p:cNvPr id="4" name="Image 3" descr="Screen Shot 2014-11-24 at 10.03.2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55" y="2743200"/>
            <a:ext cx="3029045" cy="194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59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-152400"/>
            <a:ext cx="7239000" cy="904875"/>
          </a:xfrm>
        </p:spPr>
        <p:txBody>
          <a:bodyPr/>
          <a:lstStyle/>
          <a:p>
            <a:r>
              <a:rPr lang="en-GB" dirty="0"/>
              <a:t>Top Quark Cross Sections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10945" y="6381690"/>
            <a:ext cx="691314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Good agreement with the SM predictions up to the 13 </a:t>
            </a:r>
            <a:r>
              <a:rPr lang="en-GB" dirty="0" err="1">
                <a:solidFill>
                  <a:srgbClr val="FF0000"/>
                </a:solidFill>
              </a:rPr>
              <a:t>TeV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178DF2-3495-E341-A982-6BF4D28EC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97" y="852427"/>
            <a:ext cx="8094240" cy="5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47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648200"/>
          </a:xfrm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GB" dirty="0"/>
              <a:t>  </a:t>
            </a:r>
            <a:r>
              <a:rPr lang="en-GB" dirty="0">
                <a:solidFill>
                  <a:srgbClr val="FF0000"/>
                </a:solidFill>
              </a:rPr>
              <a:t>Overview of the 3 lectures in the next days</a:t>
            </a:r>
          </a:p>
          <a:p>
            <a:r>
              <a:rPr lang="en-GB" dirty="0">
                <a:solidFill>
                  <a:srgbClr val="FF0000"/>
                </a:solidFill>
              </a:rPr>
              <a:t>Lecture 1:</a:t>
            </a:r>
            <a:r>
              <a:rPr lang="en-GB" dirty="0">
                <a:solidFill>
                  <a:srgbClr val="0000FF"/>
                </a:solidFill>
              </a:rPr>
              <a:t> Introduction to Experimental Particle Physics: LHC as main example</a:t>
            </a:r>
          </a:p>
          <a:p>
            <a:r>
              <a:rPr lang="en-GB" dirty="0">
                <a:solidFill>
                  <a:srgbClr val="FF0000"/>
                </a:solidFill>
              </a:rPr>
              <a:t>Lecture 2:</a:t>
            </a:r>
            <a:r>
              <a:rPr lang="en-GB" dirty="0">
                <a:solidFill>
                  <a:srgbClr val="0000FF"/>
                </a:solidFill>
              </a:rPr>
              <a:t> Measurements and test of the Standard Model, including the Higgs </a:t>
            </a:r>
          </a:p>
          <a:p>
            <a:r>
              <a:rPr lang="en-GB" dirty="0">
                <a:solidFill>
                  <a:srgbClr val="FF0000"/>
                </a:solidFill>
              </a:rPr>
              <a:t>Lecture 3:</a:t>
            </a:r>
            <a:r>
              <a:rPr lang="en-GB" dirty="0">
                <a:solidFill>
                  <a:srgbClr val="0000FF"/>
                </a:solidFill>
              </a:rPr>
              <a:t> Searches beyond the Standard Model and a short Outlook to the future at the LHC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609600" y="-152400"/>
            <a:ext cx="7848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Lecture Plan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/>
              <a:t>Top Mass Determination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146516" y="981701"/>
            <a:ext cx="3997484" cy="59400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900" dirty="0">
                <a:solidFill>
                  <a:srgbClr val="0000FF"/>
                </a:solidFill>
              </a:rPr>
              <a:t>Steady improvements during run-1 and run-2</a:t>
            </a:r>
          </a:p>
          <a:p>
            <a:endParaRPr lang="en-GB" sz="1900" dirty="0">
              <a:solidFill>
                <a:srgbClr val="0000FF"/>
              </a:solidFill>
            </a:endParaRPr>
          </a:p>
          <a:p>
            <a:r>
              <a:rPr lang="en-GB" sz="1900" dirty="0">
                <a:solidFill>
                  <a:srgbClr val="0000FF"/>
                </a:solidFill>
              </a:rPr>
              <a:t>Precision reached now </a:t>
            </a:r>
            <a:r>
              <a:rPr lang="en-GB" sz="1900" dirty="0">
                <a:solidFill>
                  <a:srgbClr val="FF0000"/>
                </a:solidFill>
              </a:rPr>
              <a:t>~0.3%</a:t>
            </a:r>
            <a:endParaRPr lang="en-GB" sz="1900" dirty="0">
              <a:solidFill>
                <a:srgbClr val="0000FF"/>
              </a:solidFill>
            </a:endParaRPr>
          </a:p>
          <a:p>
            <a:endParaRPr lang="en-GB" sz="1900" dirty="0">
              <a:solidFill>
                <a:srgbClr val="0000FF"/>
              </a:solidFill>
            </a:endParaRPr>
          </a:p>
          <a:p>
            <a:r>
              <a:rPr lang="en-GB" sz="1900" dirty="0" err="1">
                <a:solidFill>
                  <a:srgbClr val="0000FF"/>
                </a:solidFill>
              </a:rPr>
              <a:t>Hadronization</a:t>
            </a:r>
            <a:r>
              <a:rPr lang="en-GB" sz="1900" dirty="0">
                <a:solidFill>
                  <a:srgbClr val="0000FF"/>
                </a:solidFill>
              </a:rPr>
              <a:t> model uncertainties </a:t>
            </a:r>
          </a:p>
          <a:p>
            <a:r>
              <a:rPr lang="en-GB" sz="1900" dirty="0">
                <a:solidFill>
                  <a:srgbClr val="0000FF"/>
                </a:solidFill>
              </a:rPr>
              <a:t>one of the main limitations</a:t>
            </a:r>
          </a:p>
          <a:p>
            <a:endParaRPr lang="en-GB" sz="1900" dirty="0">
              <a:solidFill>
                <a:srgbClr val="0000FF"/>
              </a:solidFill>
            </a:endParaRPr>
          </a:p>
          <a:p>
            <a:r>
              <a:rPr lang="en-GB" sz="1900" dirty="0">
                <a:solidFill>
                  <a:srgbClr val="FF0000"/>
                </a:solidFill>
              </a:rPr>
              <a:t>Several alternative methods have </a:t>
            </a:r>
          </a:p>
          <a:p>
            <a:r>
              <a:rPr lang="en-GB" sz="1900" dirty="0">
                <a:solidFill>
                  <a:srgbClr val="FF0000"/>
                </a:solidFill>
              </a:rPr>
              <a:t>been and are being explored </a:t>
            </a:r>
          </a:p>
          <a:p>
            <a:r>
              <a:rPr lang="en-GB" sz="1900" dirty="0">
                <a:solidFill>
                  <a:srgbClr val="FF0000"/>
                </a:solidFill>
              </a:rPr>
              <a:t>using J/</a:t>
            </a:r>
            <a:r>
              <a:rPr lang="en-US" sz="1800" dirty="0" err="1">
                <a:solidFill>
                  <a:srgbClr val="FF0000"/>
                </a:solidFill>
                <a:sym typeface="Symbol"/>
              </a:rPr>
              <a:t></a:t>
            </a:r>
            <a:r>
              <a:rPr lang="en-GB" sz="1900" dirty="0">
                <a:solidFill>
                  <a:srgbClr val="FF0000"/>
                </a:solidFill>
              </a:rPr>
              <a:t>, secondary vertices,… </a:t>
            </a:r>
          </a:p>
          <a:p>
            <a:r>
              <a:rPr lang="en-GB" sz="1900" dirty="0">
                <a:solidFill>
                  <a:srgbClr val="0000FF"/>
                </a:solidFill>
              </a:rPr>
              <a:t>This is not the final word yet</a:t>
            </a:r>
          </a:p>
          <a:p>
            <a:endParaRPr lang="en-GB" sz="1900" dirty="0">
              <a:solidFill>
                <a:srgbClr val="0000FF"/>
              </a:solidFill>
            </a:endParaRPr>
          </a:p>
          <a:p>
            <a:r>
              <a:rPr lang="en-GB" sz="1900" dirty="0">
                <a:solidFill>
                  <a:srgbClr val="0000FF"/>
                </a:solidFill>
              </a:rPr>
              <a:t>Experiment combination under way</a:t>
            </a:r>
          </a:p>
          <a:p>
            <a:endParaRPr lang="en-GB" sz="1900" dirty="0">
              <a:solidFill>
                <a:srgbClr val="0000FF"/>
              </a:solidFill>
            </a:endParaRPr>
          </a:p>
          <a:p>
            <a:r>
              <a:rPr lang="en-GB" sz="1900" dirty="0">
                <a:solidFill>
                  <a:srgbClr val="0000FF"/>
                </a:solidFill>
              </a:rPr>
              <a:t>Note:</a:t>
            </a:r>
            <a:r>
              <a:rPr lang="en-GB" sz="1900" dirty="0">
                <a:solidFill>
                  <a:srgbClr val="FF0000"/>
                </a:solidFill>
              </a:rPr>
              <a:t> the average value LHC </a:t>
            </a:r>
          </a:p>
          <a:p>
            <a:r>
              <a:rPr lang="en-GB" sz="1900" dirty="0">
                <a:solidFill>
                  <a:srgbClr val="FF0000"/>
                </a:solidFill>
              </a:rPr>
              <a:t>somewhat lower than </a:t>
            </a:r>
            <a:r>
              <a:rPr lang="en-GB" sz="1900" dirty="0" err="1">
                <a:solidFill>
                  <a:srgbClr val="FF0000"/>
                </a:solidFill>
              </a:rPr>
              <a:t>Tevatron</a:t>
            </a:r>
            <a:r>
              <a:rPr lang="en-GB" sz="1900" dirty="0">
                <a:solidFill>
                  <a:srgbClr val="FF0000"/>
                </a:solidFill>
              </a:rPr>
              <a:t> </a:t>
            </a:r>
          </a:p>
          <a:p>
            <a:r>
              <a:rPr lang="en-GB" sz="1900" dirty="0">
                <a:solidFill>
                  <a:srgbClr val="FF0000"/>
                </a:solidFill>
              </a:rPr>
              <a:t>one:  </a:t>
            </a:r>
            <a:r>
              <a:rPr lang="en-GB" sz="1900" dirty="0">
                <a:solidFill>
                  <a:srgbClr val="0000FF"/>
                </a:solidFill>
              </a:rPr>
              <a:t>174.34 </a:t>
            </a:r>
            <a:r>
              <a:rPr lang="en-US" sz="1800" dirty="0" err="1">
                <a:solidFill>
                  <a:srgbClr val="0000FF"/>
                </a:solidFill>
                <a:sym typeface="Symbol"/>
              </a:rPr>
              <a:t></a:t>
            </a:r>
            <a:r>
              <a:rPr lang="en-US" sz="1800" dirty="0">
                <a:solidFill>
                  <a:srgbClr val="0000FF"/>
                </a:solidFill>
                <a:sym typeface="Symbol"/>
              </a:rPr>
              <a:t> 0.64 </a:t>
            </a:r>
            <a:r>
              <a:rPr lang="en-US" sz="1800" dirty="0" err="1">
                <a:solidFill>
                  <a:srgbClr val="0000FF"/>
                </a:solidFill>
                <a:sym typeface="Symbol"/>
              </a:rPr>
              <a:t>GeV</a:t>
            </a:r>
            <a:endParaRPr lang="en-US" sz="1800" dirty="0">
              <a:solidFill>
                <a:srgbClr val="0000FF"/>
              </a:solidFill>
            </a:endParaRPr>
          </a:p>
          <a:p>
            <a:r>
              <a:rPr lang="en-GB" sz="1900" dirty="0">
                <a:solidFill>
                  <a:srgbClr val="FF0000"/>
                </a:solidFill>
              </a:rPr>
              <a:t>  </a:t>
            </a:r>
          </a:p>
          <a:p>
            <a:endParaRPr lang="en-GB" sz="1900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A8D8B5-DB4B-4544-9476-F532EA33A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08" y="1412776"/>
            <a:ext cx="4903440" cy="4680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87A1B9-4E0B-FB48-AF2A-4A8FDC10D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8" y="1318555"/>
            <a:ext cx="5045908" cy="48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55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/>
              <a:t>Single Top Production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40886" y="6033482"/>
            <a:ext cx="747332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Most single top processes have been studied in run-1 and run-2 </a:t>
            </a:r>
          </a:p>
          <a:p>
            <a:r>
              <a:rPr lang="en-GB" dirty="0">
                <a:solidFill>
                  <a:srgbClr val="FF0000"/>
                </a:solidFill>
              </a:rPr>
              <a:t>by CMS and ATLAS.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7E262E-3238-7543-99FE-07759DB6189C}"/>
              </a:ext>
            </a:extLst>
          </p:cNvPr>
          <p:cNvSpPr txBox="1"/>
          <p:nvPr/>
        </p:nvSpPr>
        <p:spPr>
          <a:xfrm>
            <a:off x="6625761" y="2477472"/>
            <a:ext cx="19848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arXiv:1902.07158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96D1F9-FD66-7141-B8F0-72377EAD1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33" y="1942637"/>
            <a:ext cx="5282643" cy="4006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BD8ADC-04BF-874C-AE66-DCBC990D1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026" y="839773"/>
            <a:ext cx="4565048" cy="1005051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6063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Summary: Cross Sections 7/8/13 </a:t>
            </a:r>
            <a:r>
              <a:rPr lang="en-GB" sz="4000" b="1" kern="0" dirty="0" err="1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8600" y="6269250"/>
            <a:ext cx="874870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All measurements in good agreement with the Standard Model predictions!! </a:t>
            </a:r>
          </a:p>
        </p:txBody>
      </p:sp>
      <p:pic>
        <p:nvPicPr>
          <p:cNvPr id="7" name="Image 6" descr="Screen Shot 2018-08-31 at 17.47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59704"/>
            <a:ext cx="7239000" cy="5240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EF56E7-D03F-934A-B343-1EBD9E546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68"/>
            <a:ext cx="9144000" cy="55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9857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3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Measurements of </a:t>
            </a:r>
            <a:r>
              <a:rPr kumimoji="0" lang="en-GB" sz="33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New</a:t>
            </a:r>
            <a:r>
              <a:rPr kumimoji="0" lang="en-GB" sz="33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SM Processes at LHC</a:t>
            </a:r>
            <a:endParaRPr kumimoji="0" lang="en-GB" sz="33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62400" y="807095"/>
            <a:ext cx="1469573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Examples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57200" y="1447800"/>
            <a:ext cx="268009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EWK </a:t>
            </a:r>
            <a:r>
              <a:rPr lang="en-GB" dirty="0" err="1">
                <a:solidFill>
                  <a:srgbClr val="FF0000"/>
                </a:solidFill>
              </a:rPr>
              <a:t>WWjj</a:t>
            </a:r>
            <a:r>
              <a:rPr lang="en-GB" dirty="0">
                <a:solidFill>
                  <a:srgbClr val="FF0000"/>
                </a:solidFill>
              </a:rPr>
              <a:t> production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419872" y="1444714"/>
            <a:ext cx="259109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EWK </a:t>
            </a:r>
            <a:r>
              <a:rPr lang="en-GB" dirty="0" err="1">
                <a:solidFill>
                  <a:srgbClr val="FF0000"/>
                </a:solidFill>
              </a:rPr>
              <a:t>WZjj</a:t>
            </a:r>
            <a:r>
              <a:rPr lang="en-GB" dirty="0">
                <a:solidFill>
                  <a:srgbClr val="FF0000"/>
                </a:solidFill>
              </a:rPr>
              <a:t> production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57200" y="6248400"/>
            <a:ext cx="7143377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00FF"/>
                </a:solidFill>
                <a:latin typeface="Tahoma"/>
              </a:rPr>
              <a:t>Many other processes </a:t>
            </a:r>
            <a:r>
              <a:rPr lang="en-GB" sz="2200" dirty="0" err="1">
                <a:solidFill>
                  <a:srgbClr val="0000FF"/>
                </a:solidFill>
                <a:latin typeface="Tahoma"/>
              </a:rPr>
              <a:t>eg</a:t>
            </a:r>
            <a:r>
              <a:rPr lang="en-GB" sz="2200" dirty="0">
                <a:solidFill>
                  <a:srgbClr val="0000FF"/>
                </a:solidFill>
                <a:latin typeface="Tahoma"/>
              </a:rPr>
              <a:t> in top sector: </a:t>
            </a:r>
            <a:r>
              <a:rPr lang="en-GB" sz="2200" dirty="0" err="1">
                <a:solidFill>
                  <a:srgbClr val="0000FF"/>
                </a:solidFill>
                <a:latin typeface="Tahoma"/>
              </a:rPr>
              <a:t>ttW</a:t>
            </a:r>
            <a:r>
              <a:rPr lang="en-GB" sz="2200" dirty="0">
                <a:solidFill>
                  <a:srgbClr val="0000FF"/>
                </a:solidFill>
                <a:latin typeface="Tahoma"/>
              </a:rPr>
              <a:t>, </a:t>
            </a:r>
            <a:r>
              <a:rPr lang="en-GB" sz="2200" dirty="0" err="1">
                <a:solidFill>
                  <a:srgbClr val="0000FF"/>
                </a:solidFill>
                <a:latin typeface="Tahoma"/>
              </a:rPr>
              <a:t>tt</a:t>
            </a:r>
            <a:r>
              <a:rPr lang="en-GB" sz="2200" dirty="0" err="1">
                <a:solidFill>
                  <a:srgbClr val="0000FF"/>
                </a:solidFill>
                <a:latin typeface="Georgia"/>
              </a:rPr>
              <a:t>γγ</a:t>
            </a:r>
            <a:r>
              <a:rPr lang="en-GB" sz="2200" dirty="0">
                <a:solidFill>
                  <a:srgbClr val="0000FF"/>
                </a:solidFill>
                <a:latin typeface="Tahoma"/>
              </a:rPr>
              <a:t>, </a:t>
            </a:r>
            <a:r>
              <a:rPr lang="en-GB" sz="2200" dirty="0" err="1">
                <a:solidFill>
                  <a:srgbClr val="0000FF"/>
                </a:solidFill>
                <a:latin typeface="Tahoma"/>
              </a:rPr>
              <a:t>ttbb</a:t>
            </a:r>
            <a:r>
              <a:rPr lang="en-GB" sz="2200" dirty="0">
                <a:solidFill>
                  <a:srgbClr val="0000FF"/>
                </a:solidFill>
                <a:latin typeface="Tahoma"/>
              </a:rPr>
              <a:t>,…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858000" y="1268760"/>
            <a:ext cx="169599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tZ</a:t>
            </a:r>
            <a:r>
              <a:rPr lang="en-GB" dirty="0">
                <a:solidFill>
                  <a:srgbClr val="FF0000"/>
                </a:solidFill>
              </a:rPr>
              <a:t> production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55576" y="3276600"/>
            <a:ext cx="198483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/>
              <a:t>arXiv:1709.05822</a:t>
            </a:r>
            <a:endParaRPr lang="en-GB" sz="1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818255" y="2996952"/>
            <a:ext cx="185820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/>
              <a:t>arXiv:1812.0500</a:t>
            </a:r>
            <a:endParaRPr lang="en-GB" sz="1800" dirty="0"/>
          </a:p>
        </p:txBody>
      </p:sp>
      <p:pic>
        <p:nvPicPr>
          <p:cNvPr id="24" name="Image 23" descr="Screen Shot 2018-05-28 at 11.19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05000"/>
            <a:ext cx="1438308" cy="134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A7EAA-4639-294D-B6B1-3A34C90A8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378" y="3594755"/>
            <a:ext cx="2913170" cy="2653646"/>
          </a:xfrm>
          <a:prstGeom prst="rect">
            <a:avLst/>
          </a:prstGeom>
        </p:spPr>
      </p:pic>
      <p:sp>
        <p:nvSpPr>
          <p:cNvPr id="26" name="ZoneTexte 18">
            <a:extLst>
              <a:ext uri="{FF2B5EF4-FFF2-40B4-BE49-F238E27FC236}">
                <a16:creationId xmlns:a16="http://schemas.microsoft.com/office/drawing/2014/main" id="{70B2F061-2FF2-4B45-A1B1-A822F2BCA64E}"/>
              </a:ext>
            </a:extLst>
          </p:cNvPr>
          <p:cNvSpPr txBox="1"/>
          <p:nvPr/>
        </p:nvSpPr>
        <p:spPr>
          <a:xfrm>
            <a:off x="3635896" y="3284984"/>
            <a:ext cx="253268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/>
              <a:t>ATLAS-CONF-2018-033</a:t>
            </a:r>
            <a:endParaRPr lang="en-GB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3AB72-B40F-5544-97D0-FC6172ADE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972" y="1911678"/>
            <a:ext cx="1503148" cy="1373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30393-48A1-264C-A392-2C51E0756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82" y="3645932"/>
            <a:ext cx="2591925" cy="2550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FC32E-2682-5241-848E-9EBB9CF69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3412922"/>
            <a:ext cx="2448272" cy="2824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D09B0-C18C-F645-98E9-DF5DB37EE3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3511" y="1700808"/>
            <a:ext cx="2074953" cy="128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49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-142875"/>
            <a:ext cx="7239000" cy="904875"/>
          </a:xfrm>
        </p:spPr>
        <p:txBody>
          <a:bodyPr/>
          <a:lstStyle/>
          <a:p>
            <a:r>
              <a:rPr lang="en-GB" dirty="0"/>
              <a:t>Rare Processes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28600" y="838200"/>
            <a:ext cx="8915400" cy="2133600"/>
          </a:xfrm>
          <a:solidFill>
            <a:schemeClr val="accent3"/>
          </a:solidFill>
        </p:spPr>
        <p:txBody>
          <a:bodyPr/>
          <a:lstStyle/>
          <a:p>
            <a:r>
              <a:rPr lang="en-GB" sz="2200" dirty="0">
                <a:solidFill>
                  <a:srgbClr val="0000FF"/>
                </a:solidFill>
              </a:rPr>
              <a:t>Large Z samples at the LHC allow for </a:t>
            </a:r>
            <a:r>
              <a:rPr lang="en-GB" sz="2200" dirty="0">
                <a:solidFill>
                  <a:srgbClr val="FF0000"/>
                </a:solidFill>
              </a:rPr>
              <a:t>study of rare Z decays </a:t>
            </a:r>
            <a:r>
              <a:rPr lang="en-GB" sz="2200" dirty="0">
                <a:solidFill>
                  <a:srgbClr val="0000FF"/>
                </a:solidFill>
              </a:rPr>
              <a:t>(</a:t>
            </a:r>
            <a:r>
              <a:rPr lang="en-GB" sz="2200" dirty="0" err="1">
                <a:solidFill>
                  <a:srgbClr val="0000FF"/>
                </a:solidFill>
              </a:rPr>
              <a:t>eg</a:t>
            </a:r>
            <a:r>
              <a:rPr lang="en-GB" sz="2200" dirty="0">
                <a:solidFill>
                  <a:srgbClr val="0000FF"/>
                </a:solidFill>
              </a:rPr>
              <a:t> not observed at LEP): </a:t>
            </a:r>
            <a:r>
              <a:rPr lang="en-GB" sz="2200" dirty="0">
                <a:solidFill>
                  <a:srgbClr val="FF0000"/>
                </a:solidFill>
              </a:rPr>
              <a:t>Z-&gt; 2 leptons + J/</a:t>
            </a:r>
            <a:r>
              <a:rPr lang="en-US" sz="2400" dirty="0" err="1">
                <a:solidFill>
                  <a:srgbClr val="FF0000"/>
                </a:solidFill>
                <a:sym typeface="Symbol"/>
              </a:rPr>
              <a:t>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GB" sz="2200" dirty="0">
              <a:solidFill>
                <a:srgbClr val="FF0000"/>
              </a:solidFill>
            </a:endParaRPr>
          </a:p>
          <a:p>
            <a:r>
              <a:rPr lang="en-GB" sz="2200" dirty="0">
                <a:solidFill>
                  <a:srgbClr val="0000FF"/>
                </a:solidFill>
              </a:rPr>
              <a:t>SM expected Branching Ratio 6.7-7.7x10</a:t>
            </a:r>
            <a:r>
              <a:rPr lang="en-GB" sz="2200" baseline="30000" dirty="0">
                <a:solidFill>
                  <a:srgbClr val="0000FF"/>
                </a:solidFill>
              </a:rPr>
              <a:t>-7</a:t>
            </a:r>
          </a:p>
          <a:p>
            <a:r>
              <a:rPr lang="en-GB" sz="2200" dirty="0">
                <a:solidFill>
                  <a:srgbClr val="0000FF"/>
                </a:solidFill>
              </a:rPr>
              <a:t>Observed 24 events -&gt; Branching Ratio 8x10</a:t>
            </a:r>
            <a:r>
              <a:rPr lang="en-GB" sz="2200" baseline="30000" dirty="0">
                <a:solidFill>
                  <a:srgbClr val="0000FF"/>
                </a:solidFill>
              </a:rPr>
              <a:t>-7</a:t>
            </a:r>
            <a:r>
              <a:rPr lang="en-GB" sz="2400" dirty="0"/>
              <a:t> </a:t>
            </a:r>
          </a:p>
        </p:txBody>
      </p:sp>
      <p:pic>
        <p:nvPicPr>
          <p:cNvPr id="6" name="Image 5" descr="Screen Shot 2018-05-26 at 17.48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283" y="3810000"/>
            <a:ext cx="4393717" cy="609600"/>
          </a:xfrm>
          <a:prstGeom prst="rect">
            <a:avLst/>
          </a:prstGeom>
        </p:spPr>
      </p:pic>
      <p:pic>
        <p:nvPicPr>
          <p:cNvPr id="7" name="Image 6" descr="Screen Shot 2018-05-26 at 17.48.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105" y="1295400"/>
            <a:ext cx="2514895" cy="16637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800600" y="5029200"/>
            <a:ext cx="3998060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This is the rarest Z decay channel </a:t>
            </a:r>
          </a:p>
          <a:p>
            <a:r>
              <a:rPr lang="en-GB" dirty="0">
                <a:solidFill>
                  <a:srgbClr val="FF0000"/>
                </a:solidFill>
              </a:rPr>
              <a:t>observed up to date.</a:t>
            </a:r>
          </a:p>
          <a:p>
            <a:r>
              <a:rPr lang="en-GB" dirty="0">
                <a:solidFill>
                  <a:srgbClr val="FF0000"/>
                </a:solidFill>
              </a:rPr>
              <a:t>Background for rare Higgs decays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876800" y="3429000"/>
            <a:ext cx="1100757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Further: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858000" y="3048000"/>
            <a:ext cx="217539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arXiv:1806.04213</a:t>
            </a:r>
          </a:p>
        </p:txBody>
      </p:sp>
      <p:pic>
        <p:nvPicPr>
          <p:cNvPr id="13" name="Image 12" descr="Screen Shot 2018-08-31 at 19.14.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438400"/>
            <a:ext cx="3778682" cy="3949700"/>
          </a:xfrm>
          <a:prstGeom prst="rect">
            <a:avLst/>
          </a:prstGeom>
        </p:spPr>
      </p:pic>
      <p:pic>
        <p:nvPicPr>
          <p:cNvPr id="14" name="Image 13" descr="Screen Shot 2018-08-31 at 19.15.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1" y="3962400"/>
            <a:ext cx="2514599" cy="34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45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91600" cy="904875"/>
          </a:xfrm>
        </p:spPr>
        <p:txBody>
          <a:bodyPr/>
          <a:lstStyle/>
          <a:p>
            <a:r>
              <a:rPr lang="fr-FR" sz="3400" dirty="0" err="1">
                <a:latin typeface="Arial" charset="0"/>
              </a:rPr>
              <a:t>Correlations</a:t>
            </a:r>
            <a:r>
              <a:rPr lang="fr-FR" sz="3400" dirty="0">
                <a:latin typeface="Arial" charset="0"/>
              </a:rPr>
              <a:t> </a:t>
            </a:r>
            <a:r>
              <a:rPr lang="fr-FR" sz="3400" dirty="0" err="1">
                <a:latin typeface="Arial" charset="0"/>
              </a:rPr>
              <a:t>Between</a:t>
            </a:r>
            <a:r>
              <a:rPr lang="fr-FR" sz="3400" dirty="0">
                <a:latin typeface="Arial" charset="0"/>
              </a:rPr>
              <a:t> </a:t>
            </a:r>
            <a:r>
              <a:rPr lang="fr-FR" sz="3400" dirty="0" err="1">
                <a:latin typeface="Arial" charset="0"/>
              </a:rPr>
              <a:t>Produced</a:t>
            </a:r>
            <a:r>
              <a:rPr lang="fr-FR" sz="3400" dirty="0">
                <a:latin typeface="Arial" charset="0"/>
              </a:rPr>
              <a:t> </a:t>
            </a:r>
            <a:r>
              <a:rPr lang="fr-FR" sz="3400" dirty="0" err="1">
                <a:latin typeface="Arial" charset="0"/>
              </a:rPr>
              <a:t>Particles</a:t>
            </a:r>
            <a:r>
              <a:rPr lang="en-US" sz="3400" dirty="0">
                <a:latin typeface="Arial" charset="0"/>
              </a:rPr>
              <a:t> </a:t>
            </a:r>
            <a:endParaRPr lang="fr-FR" sz="3400" dirty="0">
              <a:latin typeface="Arial" charset="0"/>
            </a:endParaRPr>
          </a:p>
        </p:txBody>
      </p:sp>
      <p:sp>
        <p:nvSpPr>
          <p:cNvPr id="67590" name="ZoneTexte 10"/>
          <p:cNvSpPr txBox="1">
            <a:spLocks noChangeArrowheads="1"/>
          </p:cNvSpPr>
          <p:nvPr/>
        </p:nvSpPr>
        <p:spPr bwMode="auto">
          <a:xfrm>
            <a:off x="70128" y="792405"/>
            <a:ext cx="7814240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>Study the </a:t>
            </a:r>
            <a:r>
              <a:rPr lang="en-GB" dirty="0">
                <a:solidFill>
                  <a:srgbClr val="FF0000"/>
                </a:solidFill>
                <a:latin typeface="Arial" charset="0"/>
              </a:rPr>
              <a:t>correlation</a:t>
            </a:r>
            <a:r>
              <a:rPr lang="en-GB" dirty="0">
                <a:latin typeface="Arial" charset="0"/>
              </a:rPr>
              <a:t> 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>between two charged particles in the angles </a:t>
            </a:r>
            <a:r>
              <a:rPr lang="en-GB" dirty="0" err="1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φ</a:t>
            </a:r>
            <a:r>
              <a:rPr lang="en-GB" dirty="0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 (transverse): </a:t>
            </a:r>
            <a:r>
              <a:rPr lang="en-GB" dirty="0" err="1">
                <a:solidFill>
                  <a:srgbClr val="FF0000"/>
                </a:solidFill>
                <a:latin typeface="Arial" charset="0"/>
                <a:ea typeface="Lucida Grande" charset="0"/>
                <a:cs typeface="Lucida Grande" charset="0"/>
              </a:rPr>
              <a:t>Δφ</a:t>
            </a:r>
            <a:r>
              <a:rPr lang="en-GB" dirty="0">
                <a:latin typeface="Arial" charset="0"/>
                <a:ea typeface="Lucida Grande" charset="0"/>
                <a:cs typeface="Lucida Grande" charset="0"/>
              </a:rPr>
              <a:t> </a:t>
            </a:r>
            <a:r>
              <a:rPr lang="en-GB" dirty="0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and </a:t>
            </a:r>
            <a:r>
              <a:rPr lang="en-GB" dirty="0" err="1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θ</a:t>
            </a:r>
            <a:r>
              <a:rPr lang="en-GB" dirty="0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 (longitudinal): </a:t>
            </a:r>
            <a:r>
              <a:rPr lang="en-GB" dirty="0" err="1">
                <a:solidFill>
                  <a:srgbClr val="FF0000"/>
                </a:solidFill>
                <a:latin typeface="Arial" charset="0"/>
                <a:ea typeface="Lucida Grande" charset="0"/>
                <a:cs typeface="Lucida Grande" charset="0"/>
              </a:rPr>
              <a:t>Δθ</a:t>
            </a:r>
            <a:r>
              <a:rPr lang="en-GB" dirty="0">
                <a:solidFill>
                  <a:srgbClr val="FF0000"/>
                </a:solidFill>
                <a:latin typeface="Arial" charset="0"/>
                <a:ea typeface="Lucida Grande" charset="0"/>
                <a:cs typeface="Lucida Grande" charset="0"/>
              </a:rPr>
              <a:t>  </a:t>
            </a:r>
            <a:r>
              <a:rPr lang="en-GB" dirty="0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in </a:t>
            </a:r>
            <a:r>
              <a:rPr lang="en-GB" dirty="0" err="1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PbPb</a:t>
            </a:r>
            <a:r>
              <a:rPr lang="en-GB" dirty="0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, </a:t>
            </a:r>
            <a:r>
              <a:rPr lang="en-GB" dirty="0" err="1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pPb</a:t>
            </a:r>
            <a:r>
              <a:rPr lang="en-GB" dirty="0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 and pp</a:t>
            </a:r>
            <a:endParaRPr lang="en-GB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190705" y="2204864"/>
            <a:ext cx="2153824" cy="3231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0000"/>
                </a:solidFill>
              </a:rPr>
              <a:t>High multiplicity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5B3AD-B89A-9643-A799-EBADD6576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2673844"/>
          </a:xfrm>
          <a:prstGeom prst="rect">
            <a:avLst/>
          </a:prstGeom>
        </p:spPr>
      </p:pic>
      <p:sp>
        <p:nvSpPr>
          <p:cNvPr id="17" name="Ellipse 12">
            <a:extLst>
              <a:ext uri="{FF2B5EF4-FFF2-40B4-BE49-F238E27FC236}">
                <a16:creationId xmlns:a16="http://schemas.microsoft.com/office/drawing/2014/main" id="{8501E65B-3CE2-3B4D-BD08-92964ECFB4E0}"/>
              </a:ext>
            </a:extLst>
          </p:cNvPr>
          <p:cNvSpPr/>
          <p:nvPr/>
        </p:nvSpPr>
        <p:spPr bwMode="auto">
          <a:xfrm>
            <a:off x="7467600" y="3356992"/>
            <a:ext cx="601980" cy="529955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8" name="Image 17" descr="Screen Shot 2016-02-11 at 15.32.58.png">
            <a:extLst>
              <a:ext uri="{FF2B5EF4-FFF2-40B4-BE49-F238E27FC236}">
                <a16:creationId xmlns:a16="http://schemas.microsoft.com/office/drawing/2014/main" id="{81DB5CE3-7570-E647-8FF9-608550B72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310550"/>
            <a:ext cx="3287870" cy="2358810"/>
          </a:xfrm>
          <a:prstGeom prst="rect">
            <a:avLst/>
          </a:prstGeom>
        </p:spPr>
      </p:pic>
      <p:pic>
        <p:nvPicPr>
          <p:cNvPr id="19" name="Image 12" descr="Screen shot 2010-10-07 at 2.16.45 AM.png">
            <a:extLst>
              <a:ext uri="{FF2B5EF4-FFF2-40B4-BE49-F238E27FC236}">
                <a16:creationId xmlns:a16="http://schemas.microsoft.com/office/drawing/2014/main" id="{D1ABD098-143C-2540-9F65-B5C166AB21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4493" y="764704"/>
            <a:ext cx="968271" cy="93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1">
            <a:extLst>
              <a:ext uri="{FF2B5EF4-FFF2-40B4-BE49-F238E27FC236}">
                <a16:creationId xmlns:a16="http://schemas.microsoft.com/office/drawing/2014/main" id="{479E10C7-C8EE-2344-AC41-733D830B6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317" y="4545702"/>
            <a:ext cx="3516923" cy="212365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A new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phenomenon</a:t>
            </a:r>
            <a:endParaRPr lang="fr-FR" sz="2200" dirty="0">
              <a:solidFill>
                <a:srgbClr val="FF0000"/>
              </a:solidFill>
              <a:latin typeface="Arial" charset="0"/>
            </a:endParaRPr>
          </a:p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in  the ‘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stronge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 force’?</a:t>
            </a:r>
          </a:p>
          <a:p>
            <a:r>
              <a:rPr lang="fr-FR" sz="2200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fr-FR" sz="2200" dirty="0" err="1">
                <a:solidFill>
                  <a:srgbClr val="0000FF"/>
                </a:solidFill>
                <a:latin typeface="Arial" charset="0"/>
              </a:rPr>
              <a:t>Multiple</a:t>
            </a:r>
            <a:r>
              <a:rPr lang="fr-FR" sz="2200" dirty="0">
                <a:solidFill>
                  <a:srgbClr val="0000FF"/>
                </a:solidFill>
                <a:latin typeface="Arial" charset="0"/>
              </a:rPr>
              <a:t> interactions?</a:t>
            </a:r>
          </a:p>
          <a:p>
            <a:r>
              <a:rPr lang="fr-FR" sz="2200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fr-FR" sz="2200" dirty="0" err="1">
                <a:solidFill>
                  <a:srgbClr val="0000FF"/>
                </a:solidFill>
                <a:latin typeface="Arial" charset="0"/>
              </a:rPr>
              <a:t>Glass</a:t>
            </a:r>
            <a:r>
              <a:rPr lang="fr-FR" sz="2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fr-FR" sz="2200" dirty="0" err="1">
                <a:solidFill>
                  <a:srgbClr val="0000FF"/>
                </a:solidFill>
                <a:latin typeface="Arial" charset="0"/>
              </a:rPr>
              <a:t>condensates</a:t>
            </a:r>
            <a:r>
              <a:rPr lang="fr-FR" sz="2200" dirty="0">
                <a:solidFill>
                  <a:srgbClr val="0000FF"/>
                </a:solidFill>
                <a:latin typeface="Arial" charset="0"/>
              </a:rPr>
              <a:t>?</a:t>
            </a:r>
          </a:p>
          <a:p>
            <a:r>
              <a:rPr lang="fr-FR" sz="2200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fr-FR" sz="2200" dirty="0" err="1">
                <a:solidFill>
                  <a:srgbClr val="0000FF"/>
                </a:solidFill>
                <a:latin typeface="Arial" charset="0"/>
              </a:rPr>
              <a:t>Hydrodynamic</a:t>
            </a:r>
            <a:r>
              <a:rPr lang="fr-FR" sz="22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fr-FR" sz="2200" dirty="0" err="1">
                <a:solidFill>
                  <a:srgbClr val="0000FF"/>
                </a:solidFill>
                <a:latin typeface="Arial" charset="0"/>
              </a:rPr>
              <a:t>models</a:t>
            </a:r>
            <a:r>
              <a:rPr lang="fr-FR" sz="2200" dirty="0">
                <a:solidFill>
                  <a:srgbClr val="0000FF"/>
                </a:solidFill>
                <a:latin typeface="Arial" charset="0"/>
              </a:rPr>
              <a:t>?</a:t>
            </a:r>
          </a:p>
          <a:p>
            <a:r>
              <a:rPr lang="fr-FR" sz="2200" dirty="0">
                <a:solidFill>
                  <a:srgbClr val="0000FF"/>
                </a:solidFill>
                <a:latin typeface="Arial" charset="0"/>
              </a:rPr>
              <a:t>…</a:t>
            </a:r>
          </a:p>
          <a:p>
            <a:endParaRPr lang="fr-FR" sz="2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67ECF-3890-3444-A019-896DA8649A00}"/>
              </a:ext>
            </a:extLst>
          </p:cNvPr>
          <p:cNvSpPr txBox="1"/>
          <p:nvPr/>
        </p:nvSpPr>
        <p:spPr>
          <a:xfrm>
            <a:off x="6804248" y="4149080"/>
            <a:ext cx="22819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High multiplicity events</a:t>
            </a:r>
          </a:p>
        </p:txBody>
      </p:sp>
      <p:pic>
        <p:nvPicPr>
          <p:cNvPr id="21" name="Image 5" descr="Screen shot 2010-09-18 at 6.02.31 PM.png">
            <a:extLst>
              <a:ext uri="{FF2B5EF4-FFF2-40B4-BE49-F238E27FC236}">
                <a16:creationId xmlns:a16="http://schemas.microsoft.com/office/drawing/2014/main" id="{D4B1AC2B-8A39-584A-9E26-56B09B6B5E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465" y="4487634"/>
            <a:ext cx="2603467" cy="146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13">
            <a:extLst>
              <a:ext uri="{FF2B5EF4-FFF2-40B4-BE49-F238E27FC236}">
                <a16:creationId xmlns:a16="http://schemas.microsoft.com/office/drawing/2014/main" id="{C13AA09E-C0A6-0541-B537-A35E898FDCA9}"/>
              </a:ext>
            </a:extLst>
          </p:cNvPr>
          <p:cNvSpPr txBox="1"/>
          <p:nvPr/>
        </p:nvSpPr>
        <p:spPr>
          <a:xfrm>
            <a:off x="5984991" y="3850851"/>
            <a:ext cx="1964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JHEP 1009 (2010) 091 </a:t>
            </a:r>
            <a:endParaRPr lang="en-GB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3A5D3C-A558-104C-96D5-5C8D12F21AD3}"/>
              </a:ext>
            </a:extLst>
          </p:cNvPr>
          <p:cNvSpPr/>
          <p:nvPr/>
        </p:nvSpPr>
        <p:spPr bwMode="auto">
          <a:xfrm>
            <a:off x="370425" y="5947433"/>
            <a:ext cx="745191" cy="433895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Ellipse 13">
            <a:extLst>
              <a:ext uri="{FF2B5EF4-FFF2-40B4-BE49-F238E27FC236}">
                <a16:creationId xmlns:a16="http://schemas.microsoft.com/office/drawing/2014/main" id="{5B1FF0C1-9F64-4E4A-8D48-DF76EBB397D6}"/>
              </a:ext>
            </a:extLst>
          </p:cNvPr>
          <p:cNvSpPr/>
          <p:nvPr/>
        </p:nvSpPr>
        <p:spPr bwMode="auto">
          <a:xfrm>
            <a:off x="1242662" y="5644548"/>
            <a:ext cx="1066800" cy="609600"/>
          </a:xfrm>
          <a:prstGeom prst="ellipse">
            <a:avLst/>
          </a:pr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363613-EC96-9D4A-9BAD-BAEBD9A88A1C}"/>
              </a:ext>
            </a:extLst>
          </p:cNvPr>
          <p:cNvSpPr txBox="1"/>
          <p:nvPr/>
        </p:nvSpPr>
        <p:spPr>
          <a:xfrm>
            <a:off x="1231687" y="2032545"/>
            <a:ext cx="230377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Heavy Ions @LHC!</a:t>
            </a:r>
          </a:p>
        </p:txBody>
      </p:sp>
    </p:spTree>
    <p:extLst>
      <p:ext uri="{BB962C8B-B14F-4D97-AF65-F5344CB8AC3E}">
        <p14:creationId xmlns:p14="http://schemas.microsoft.com/office/powerpoint/2010/main" val="3431409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-142875"/>
            <a:ext cx="7239000" cy="904875"/>
          </a:xfrm>
        </p:spPr>
        <p:txBody>
          <a:bodyPr/>
          <a:lstStyle/>
          <a:p>
            <a:r>
              <a:rPr lang="en-GB" dirty="0"/>
              <a:t>Light-by-light Scattering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2590800"/>
          </a:xfrm>
          <a:solidFill>
            <a:schemeClr val="accent3"/>
          </a:solidFill>
        </p:spPr>
        <p:txBody>
          <a:bodyPr/>
          <a:lstStyle/>
          <a:p>
            <a:r>
              <a:rPr lang="en-GB" sz="2200" dirty="0">
                <a:solidFill>
                  <a:srgbClr val="0000FF"/>
                </a:solidFill>
              </a:rPr>
              <a:t>Select ultra-peripheral collisions in </a:t>
            </a:r>
            <a:r>
              <a:rPr lang="en-GB" sz="2200" dirty="0" err="1">
                <a:solidFill>
                  <a:srgbClr val="0000FF"/>
                </a:solidFill>
              </a:rPr>
              <a:t>PbPb</a:t>
            </a:r>
            <a:endParaRPr lang="en-GB" sz="2200" dirty="0">
              <a:solidFill>
                <a:srgbClr val="0000FF"/>
              </a:solidFill>
            </a:endParaRPr>
          </a:p>
          <a:p>
            <a:r>
              <a:rPr lang="en-GB" sz="2200" dirty="0">
                <a:solidFill>
                  <a:srgbClr val="0000FF"/>
                </a:solidFill>
              </a:rPr>
              <a:t>Exclusive 2-photon final state selection</a:t>
            </a:r>
          </a:p>
          <a:p>
            <a:r>
              <a:rPr lang="en-GB" sz="2200" dirty="0">
                <a:solidFill>
                  <a:srgbClr val="0000FF"/>
                </a:solidFill>
              </a:rPr>
              <a:t>Small </a:t>
            </a:r>
            <a:r>
              <a:rPr lang="en-GB" sz="2200" dirty="0" err="1">
                <a:solidFill>
                  <a:srgbClr val="0000FF"/>
                </a:solidFill>
              </a:rPr>
              <a:t>acoplanarity</a:t>
            </a:r>
            <a:r>
              <a:rPr lang="en-GB" sz="2200" dirty="0">
                <a:solidFill>
                  <a:srgbClr val="0000FF"/>
                </a:solidFill>
              </a:rPr>
              <a:t> (&lt; 0.01)</a:t>
            </a:r>
          </a:p>
          <a:p>
            <a:r>
              <a:rPr lang="en-GB" sz="2200" dirty="0">
                <a:solidFill>
                  <a:srgbClr val="0000FF"/>
                </a:solidFill>
              </a:rPr>
              <a:t>Small </a:t>
            </a:r>
            <a:r>
              <a:rPr lang="en-GB" sz="2200" dirty="0" err="1">
                <a:solidFill>
                  <a:srgbClr val="0000FF"/>
                </a:solidFill>
              </a:rPr>
              <a:t>diphoton</a:t>
            </a:r>
            <a:r>
              <a:rPr lang="en-GB" sz="2200" dirty="0">
                <a:solidFill>
                  <a:srgbClr val="0000FF"/>
                </a:solidFill>
              </a:rPr>
              <a:t> </a:t>
            </a:r>
            <a:r>
              <a:rPr lang="en-GB" sz="2200" dirty="0" err="1">
                <a:solidFill>
                  <a:srgbClr val="0000FF"/>
                </a:solidFill>
              </a:rPr>
              <a:t>p</a:t>
            </a:r>
            <a:r>
              <a:rPr lang="en-GB" sz="2200" baseline="-25000" dirty="0" err="1">
                <a:solidFill>
                  <a:srgbClr val="0000FF"/>
                </a:solidFill>
              </a:rPr>
              <a:t>T</a:t>
            </a:r>
            <a:r>
              <a:rPr lang="en-GB" sz="2200" baseline="-25000" dirty="0">
                <a:solidFill>
                  <a:srgbClr val="0000FF"/>
                </a:solidFill>
              </a:rPr>
              <a:t>   </a:t>
            </a:r>
            <a:r>
              <a:rPr lang="en-GB" sz="2200" dirty="0">
                <a:solidFill>
                  <a:srgbClr val="0000FF"/>
                </a:solidFill>
              </a:rPr>
              <a:t>(&lt; 1 </a:t>
            </a:r>
            <a:r>
              <a:rPr lang="en-GB" sz="2200" dirty="0" err="1">
                <a:solidFill>
                  <a:srgbClr val="0000FF"/>
                </a:solidFill>
              </a:rPr>
              <a:t>GeV</a:t>
            </a:r>
            <a:r>
              <a:rPr lang="en-GB" sz="2200" dirty="0">
                <a:solidFill>
                  <a:srgbClr val="0000FF"/>
                </a:solidFill>
              </a:rPr>
              <a:t>)</a:t>
            </a:r>
            <a:endParaRPr lang="en-GB" sz="2200" baseline="-25000" dirty="0">
              <a:solidFill>
                <a:srgbClr val="0000FF"/>
              </a:solidFill>
            </a:endParaRPr>
          </a:p>
          <a:p>
            <a:r>
              <a:rPr lang="en-GB" sz="2200" dirty="0">
                <a:solidFill>
                  <a:srgbClr val="FF0000"/>
                </a:solidFill>
              </a:rPr>
              <a:t>14 events found, 3.8 background events est.</a:t>
            </a:r>
          </a:p>
          <a:p>
            <a:r>
              <a:rPr lang="en-GB" sz="2000" dirty="0">
                <a:solidFill>
                  <a:srgbClr val="0000FF"/>
                </a:solidFill>
              </a:rPr>
              <a:t>Similar to ATLAS result: </a:t>
            </a:r>
            <a:r>
              <a:rPr lang="en-US" sz="2000" dirty="0">
                <a:solidFill>
                  <a:schemeClr val="tx1"/>
                </a:solidFill>
              </a:rPr>
              <a:t>arXiv:1702.01625</a:t>
            </a:r>
          </a:p>
          <a:p>
            <a:pPr>
              <a:buNone/>
            </a:pPr>
            <a:r>
              <a:rPr lang="en-GB" sz="2400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" name="Image 7" descr="Screen Shot 2018-05-26 at 15.57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237560"/>
            <a:ext cx="2984500" cy="4318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629400" y="819090"/>
            <a:ext cx="217239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arXiv:1810.04602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562600" y="6284639"/>
            <a:ext cx="5334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900" dirty="0"/>
              <a:t>TH</a:t>
            </a:r>
          </a:p>
        </p:txBody>
      </p:sp>
      <p:pic>
        <p:nvPicPr>
          <p:cNvPr id="12" name="Image 11" descr="Screen Shot 2018-05-28 at 10.23.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212850"/>
            <a:ext cx="2376568" cy="2216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5D826A-CFC6-4E43-A283-FA5632BC1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6301060"/>
            <a:ext cx="5272059" cy="368300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2CE0BC-552A-264E-B7F3-D185B1105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101" y="3356175"/>
            <a:ext cx="3446531" cy="2860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24942F-6756-E646-9713-BBB37976B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56" y="3400347"/>
            <a:ext cx="3355282" cy="28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21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 Measurements of  </a:t>
            </a:r>
            <a:r>
              <a:rPr lang="en-US" dirty="0" err="1">
                <a:effectLst/>
              </a:rPr>
              <a:t>B</a:t>
            </a:r>
            <a:r>
              <a:rPr lang="en-US" baseline="-25000" dirty="0" err="1">
                <a:effectLst/>
              </a:rPr>
              <a:t>s(d</a:t>
            </a:r>
            <a:r>
              <a:rPr lang="en-US" baseline="-25000" dirty="0">
                <a:effectLst/>
              </a:rPr>
              <a:t>) </a:t>
            </a:r>
            <a:r>
              <a:rPr lang="en-US" dirty="0" err="1">
                <a:effectLst/>
                <a:sym typeface="Wingdings"/>
              </a:rPr>
              <a:t>μμ</a:t>
            </a:r>
            <a:r>
              <a:rPr lang="en-US" dirty="0">
                <a:effectLst/>
                <a:sym typeface="Wingdings"/>
              </a:rPr>
              <a:t> </a:t>
            </a:r>
            <a:endParaRPr lang="en-US" dirty="0">
              <a:effectLst/>
            </a:endParaRPr>
          </a:p>
        </p:txBody>
      </p:sp>
      <p:pic>
        <p:nvPicPr>
          <p:cNvPr id="9" name="Image 8" descr="Screen Shot 2016-05-01 at 21.50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447800"/>
            <a:ext cx="3352800" cy="1905000"/>
          </a:xfrm>
          <a:prstGeom prst="rect">
            <a:avLst/>
          </a:prstGeom>
        </p:spPr>
      </p:pic>
      <p:pic>
        <p:nvPicPr>
          <p:cNvPr id="13" name="Image 12" descr="Screen Shot 2013-08-22 at 9.06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524000"/>
            <a:ext cx="1749715" cy="153129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124200" y="762000"/>
            <a:ext cx="5383974" cy="67710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1800" dirty="0" err="1">
                <a:solidFill>
                  <a:srgbClr val="0000FF"/>
                </a:solidFill>
              </a:rPr>
              <a:t>Three</a:t>
            </a:r>
            <a:r>
              <a:rPr lang="en-GB" sz="1800" dirty="0">
                <a:solidFill>
                  <a:srgbClr val="0000FF"/>
                </a:solidFill>
              </a:rPr>
              <a:t> B</a:t>
            </a:r>
            <a:r>
              <a:rPr lang="en-GB" sz="1800" baseline="-25000" dirty="0">
                <a:solidFill>
                  <a:srgbClr val="0000FF"/>
                </a:solidFill>
              </a:rPr>
              <a:t>s</a:t>
            </a:r>
            <a:r>
              <a:rPr lang="en-GB" sz="1800" dirty="0">
                <a:solidFill>
                  <a:srgbClr val="0000FF"/>
                </a:solidFill>
              </a:rPr>
              <a:t> particles </a:t>
            </a:r>
            <a:r>
              <a:rPr lang="en-GB" sz="1800" dirty="0">
                <a:solidFill>
                  <a:srgbClr val="FF0000"/>
                </a:solidFill>
              </a:rPr>
              <a:t>in a billion will decay into two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 err="1">
                <a:solidFill>
                  <a:srgbClr val="FF0000"/>
                </a:solidFill>
              </a:rPr>
              <a:t>muons</a:t>
            </a:r>
            <a:r>
              <a:rPr lang="en-GB" sz="1800" dirty="0">
                <a:solidFill>
                  <a:srgbClr val="FF0000"/>
                </a:solidFill>
              </a:rPr>
              <a:t>. </a:t>
            </a:r>
            <a:r>
              <a:rPr lang="en-GB" sz="1800" dirty="0">
                <a:solidFill>
                  <a:srgbClr val="0000FF"/>
                </a:solidFill>
              </a:rPr>
              <a:t>This decay has been chased for 30 years!!</a:t>
            </a:r>
            <a:endParaRPr lang="en-GB" sz="1800" dirty="0"/>
          </a:p>
        </p:txBody>
      </p:sp>
      <p:pic>
        <p:nvPicPr>
          <p:cNvPr id="16" name="Image 15" descr="Screen Shot 2016-05-01 at 21.57.4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50996"/>
            <a:ext cx="3276600" cy="1901803"/>
          </a:xfrm>
          <a:prstGeom prst="rect">
            <a:avLst/>
          </a:prstGeom>
        </p:spPr>
      </p:pic>
      <p:pic>
        <p:nvPicPr>
          <p:cNvPr id="23" name="Image 22" descr="Screen Shot 2018-05-27 at 11.28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3381128"/>
            <a:ext cx="5410200" cy="3476872"/>
          </a:xfrm>
          <a:prstGeom prst="rect">
            <a:avLst/>
          </a:prstGeom>
        </p:spPr>
      </p:pic>
      <p:pic>
        <p:nvPicPr>
          <p:cNvPr id="24" name="Image 23" descr="Screen Shot 2018-05-27 at 11.28.2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912222"/>
            <a:ext cx="3505200" cy="412377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27" name="ZoneTexte 26"/>
          <p:cNvSpPr txBox="1"/>
          <p:nvPr/>
        </p:nvSpPr>
        <p:spPr>
          <a:xfrm>
            <a:off x="7010400" y="3429000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arXiv:1703.05747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70555" y="3632537"/>
            <a:ext cx="3363245" cy="1015663"/>
          </a:xfrm>
          <a:prstGeom prst="rect">
            <a:avLst/>
          </a:prstGeom>
          <a:solidFill>
            <a:srgbClr val="FFFF00"/>
          </a:solidFill>
          <a:ln w="47625"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Present most precise results</a:t>
            </a:r>
          </a:p>
          <a:p>
            <a:r>
              <a:rPr lang="en-GB" dirty="0">
                <a:solidFill>
                  <a:srgbClr val="0000FF"/>
                </a:solidFill>
              </a:rPr>
              <a:t>Significance for B</a:t>
            </a:r>
            <a:r>
              <a:rPr lang="en-GB" baseline="-25000" dirty="0">
                <a:solidFill>
                  <a:srgbClr val="0000FF"/>
                </a:solidFill>
              </a:rPr>
              <a:t>s</a:t>
            </a:r>
            <a:r>
              <a:rPr lang="en-GB" dirty="0">
                <a:solidFill>
                  <a:srgbClr val="0000FF"/>
                </a:solidFill>
              </a:rPr>
              <a:t> to </a:t>
            </a:r>
            <a:r>
              <a:rPr lang="en-GB" dirty="0" err="1">
                <a:solidFill>
                  <a:srgbClr val="0000FF"/>
                </a:solidFill>
              </a:rPr>
              <a:t>muon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>
                <a:solidFill>
                  <a:srgbClr val="0000FF"/>
                </a:solidFill>
              </a:rPr>
              <a:t>decay is 7.8</a:t>
            </a:r>
            <a:r>
              <a:rPr lang="fr-FR" dirty="0" err="1">
                <a:solidFill>
                  <a:srgbClr val="0000FF"/>
                </a:solidFill>
              </a:rPr>
              <a:t>σ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09600" y="762000"/>
            <a:ext cx="2165226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arXiv:1411.4413</a:t>
            </a:r>
          </a:p>
          <a:p>
            <a:r>
              <a:rPr lang="en-GB" sz="1800" dirty="0">
                <a:solidFill>
                  <a:srgbClr val="FF0000"/>
                </a:solidFill>
              </a:rPr>
              <a:t>Published in Nature</a:t>
            </a:r>
          </a:p>
        </p:txBody>
      </p:sp>
      <p:pic>
        <p:nvPicPr>
          <p:cNvPr id="32" name="Image 31" descr="Screen Shot 2018-05-27 at 11.37.2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751294"/>
            <a:ext cx="3657600" cy="430306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33" name="ZoneTexte 32"/>
          <p:cNvSpPr txBox="1"/>
          <p:nvPr/>
        </p:nvSpPr>
        <p:spPr>
          <a:xfrm>
            <a:off x="6019800" y="3810000"/>
            <a:ext cx="91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4.4 fb</a:t>
            </a:r>
            <a:r>
              <a:rPr lang="en-GB" sz="1800" baseline="30000" dirty="0"/>
              <a:t>-1</a:t>
            </a:r>
          </a:p>
        </p:txBody>
      </p:sp>
      <p:pic>
        <p:nvPicPr>
          <p:cNvPr id="15" name="Image 14" descr="Screen Shot 2018-05-30 at 17.44.3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5257800"/>
            <a:ext cx="3657600" cy="3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73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2B100-0B07-5549-A4DA-25E20A4E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4" y="-152400"/>
            <a:ext cx="9005248" cy="904875"/>
          </a:xfrm>
        </p:spPr>
        <p:txBody>
          <a:bodyPr/>
          <a:lstStyle/>
          <a:p>
            <a:r>
              <a:rPr lang="en-US" dirty="0"/>
              <a:t>Total and Elastic Cross Sections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1B95A-8BF5-A941-BB49-821A8816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1EDB1-C491-C742-9711-85C785034421}"/>
              </a:ext>
            </a:extLst>
          </p:cNvPr>
          <p:cNvSpPr txBox="1"/>
          <p:nvPr/>
        </p:nvSpPr>
        <p:spPr>
          <a:xfrm>
            <a:off x="107504" y="836712"/>
            <a:ext cx="857279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TOTEM experiment: Total cross section and elastic/diffractive scattering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4276A-E9ED-184A-AF09-604467917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4" y="2261467"/>
            <a:ext cx="4534420" cy="3039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A08515-F5A3-2D4E-8FAE-E407DF5F7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276872"/>
            <a:ext cx="4563615" cy="3014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1F3237-5BE0-CE4B-B48E-B8248BC0A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3489721"/>
            <a:ext cx="990478" cy="13074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7C2EAE-03FD-F84C-A566-575988CC28B1}"/>
              </a:ext>
            </a:extLst>
          </p:cNvPr>
          <p:cNvSpPr txBox="1"/>
          <p:nvPr/>
        </p:nvSpPr>
        <p:spPr>
          <a:xfrm>
            <a:off x="2483768" y="5345921"/>
            <a:ext cx="673631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𝝆: the ratio of the real to imaginary part of the nuclear elastic scattering amplitude at t=0, is lower that expected </a:t>
            </a:r>
          </a:p>
          <a:p>
            <a:r>
              <a:rPr lang="en-US" dirty="0">
                <a:solidFill>
                  <a:srgbClr val="FF0000"/>
                </a:solidFill>
              </a:rPr>
              <a:t>First direct evidence for “</a:t>
            </a:r>
            <a:r>
              <a:rPr lang="en-US" dirty="0" err="1">
                <a:solidFill>
                  <a:srgbClr val="FF0000"/>
                </a:solidFill>
              </a:rPr>
              <a:t>odderon</a:t>
            </a:r>
            <a:r>
              <a:rPr lang="en-US" dirty="0">
                <a:solidFill>
                  <a:srgbClr val="FF0000"/>
                </a:solidFill>
              </a:rPr>
              <a:t>” exchange in elastic scattering??</a:t>
            </a:r>
          </a:p>
        </p:txBody>
      </p:sp>
      <p:pic>
        <p:nvPicPr>
          <p:cNvPr id="18" name="Image 15" descr="Screen Shot 2013-05-09 at 11.14.35 AM.png">
            <a:extLst>
              <a:ext uri="{FF2B5EF4-FFF2-40B4-BE49-F238E27FC236}">
                <a16:creationId xmlns:a16="http://schemas.microsoft.com/office/drawing/2014/main" id="{F86E8C9E-BFE6-7541-AECA-BCE70B19C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5271986"/>
            <a:ext cx="1656184" cy="1461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528E8E-605F-3644-9308-8D0EF0639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849" y="1196752"/>
            <a:ext cx="3223063" cy="9342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3506F8-83E4-6D40-AE7E-1A6FB7505352}"/>
              </a:ext>
            </a:extLst>
          </p:cNvPr>
          <p:cNvSpPr txBox="1"/>
          <p:nvPr/>
        </p:nvSpPr>
        <p:spPr>
          <a:xfrm>
            <a:off x="349430" y="1412776"/>
            <a:ext cx="4006546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New measurements at 13 </a:t>
            </a:r>
            <a:r>
              <a:rPr lang="en-US" sz="2200" dirty="0" err="1">
                <a:solidFill>
                  <a:srgbClr val="0000FF"/>
                </a:solidFill>
              </a:rPr>
              <a:t>TeV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EE860D-8A38-2A41-82C5-B64B93600C2A}"/>
              </a:ext>
            </a:extLst>
          </p:cNvPr>
          <p:cNvSpPr txBox="1"/>
          <p:nvPr/>
        </p:nvSpPr>
        <p:spPr>
          <a:xfrm>
            <a:off x="1691680" y="5909210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+?</a:t>
            </a:r>
          </a:p>
        </p:txBody>
      </p:sp>
      <p:sp>
        <p:nvSpPr>
          <p:cNvPr id="23" name="Ellipse 12">
            <a:extLst>
              <a:ext uri="{FF2B5EF4-FFF2-40B4-BE49-F238E27FC236}">
                <a16:creationId xmlns:a16="http://schemas.microsoft.com/office/drawing/2014/main" id="{464A15F3-E435-9948-A551-A3AC0969155D}"/>
              </a:ext>
            </a:extLst>
          </p:cNvPr>
          <p:cNvSpPr/>
          <p:nvPr/>
        </p:nvSpPr>
        <p:spPr bwMode="auto">
          <a:xfrm>
            <a:off x="7786444" y="2996952"/>
            <a:ext cx="601980" cy="529955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8F9B40-FEB4-034B-9429-22CB126ED3DD}"/>
              </a:ext>
            </a:extLst>
          </p:cNvPr>
          <p:cNvSpPr txBox="1"/>
          <p:nvPr/>
        </p:nvSpPr>
        <p:spPr>
          <a:xfrm>
            <a:off x="6965349" y="2132856"/>
            <a:ext cx="1927131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CERN-EP-2017-335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418328-02CE-E542-89E5-1602408B06D0}"/>
              </a:ext>
            </a:extLst>
          </p:cNvPr>
          <p:cNvSpPr txBox="1"/>
          <p:nvPr/>
        </p:nvSpPr>
        <p:spPr>
          <a:xfrm>
            <a:off x="539552" y="2020778"/>
            <a:ext cx="1778051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arXiv:1712.06153</a:t>
            </a:r>
          </a:p>
        </p:txBody>
      </p:sp>
    </p:spTree>
    <p:extLst>
      <p:ext uri="{BB962C8B-B14F-4D97-AF65-F5344CB8AC3E}">
        <p14:creationId xmlns:p14="http://schemas.microsoft.com/office/powerpoint/2010/main" val="160548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0DD9-3410-F546-97AB-2BD52D11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540" y="-165439"/>
            <a:ext cx="7239000" cy="904875"/>
          </a:xfrm>
        </p:spPr>
        <p:txBody>
          <a:bodyPr/>
          <a:lstStyle/>
          <a:p>
            <a:r>
              <a:rPr lang="en-US" dirty="0"/>
              <a:t>Forward Particle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4F1A9-C1C3-2443-A3E5-CEBE42CE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83B96-CD36-224B-B36C-A6E1943AC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6073738" cy="2825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C61F3A-ACCD-2F41-8A41-A993A1F79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15970"/>
            <a:ext cx="4134412" cy="2687367"/>
          </a:xfrm>
          <a:prstGeom prst="rect">
            <a:avLst/>
          </a:prstGeom>
        </p:spPr>
      </p:pic>
      <p:pic>
        <p:nvPicPr>
          <p:cNvPr id="9" name="Espace réservé du contenu 4" descr="cosmicrays_upperatmosphere.png">
            <a:extLst>
              <a:ext uri="{FF2B5EF4-FFF2-40B4-BE49-F238E27FC236}">
                <a16:creationId xmlns:a16="http://schemas.microsoft.com/office/drawing/2014/main" id="{5D884B43-337D-7B42-9A24-6C644C5C5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553200" y="1025882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16" descr="Screen Shot 2013-05-11 at 2.14.32 PM.png">
            <a:extLst>
              <a:ext uri="{FF2B5EF4-FFF2-40B4-BE49-F238E27FC236}">
                <a16:creationId xmlns:a16="http://schemas.microsoft.com/office/drawing/2014/main" id="{D481C08C-BF24-B942-A0BC-F9B2CA9E7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4170484"/>
            <a:ext cx="4283968" cy="482652"/>
          </a:xfrm>
          <a:prstGeom prst="rect">
            <a:avLst/>
          </a:prstGeom>
        </p:spPr>
      </p:pic>
      <p:sp>
        <p:nvSpPr>
          <p:cNvPr id="11" name="ZoneTexte 21">
            <a:extLst>
              <a:ext uri="{FF2B5EF4-FFF2-40B4-BE49-F238E27FC236}">
                <a16:creationId xmlns:a16="http://schemas.microsoft.com/office/drawing/2014/main" id="{DACBB65B-C531-A04B-8787-E38FBB3EB5E4}"/>
              </a:ext>
            </a:extLst>
          </p:cNvPr>
          <p:cNvSpPr txBox="1"/>
          <p:nvPr/>
        </p:nvSpPr>
        <p:spPr>
          <a:xfrm>
            <a:off x="4860032" y="4725144"/>
            <a:ext cx="3971604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      </a:t>
            </a:r>
            <a:r>
              <a:rPr lang="en-GB" dirty="0" err="1">
                <a:solidFill>
                  <a:srgbClr val="0000FF"/>
                </a:solidFill>
              </a:rPr>
              <a:t>LHCf</a:t>
            </a:r>
            <a:r>
              <a:rPr lang="en-GB" dirty="0">
                <a:solidFill>
                  <a:srgbClr val="0000FF"/>
                </a:solidFill>
              </a:rPr>
              <a:t> experiment:</a:t>
            </a:r>
          </a:p>
          <a:p>
            <a:r>
              <a:rPr lang="en-GB" dirty="0">
                <a:solidFill>
                  <a:srgbClr val="0000FF"/>
                </a:solidFill>
              </a:rPr>
              <a:t>Forward measurements compared to Monte Carlos for Cosmic Ray studies</a:t>
            </a:r>
          </a:p>
          <a:p>
            <a:r>
              <a:rPr lang="en-GB" dirty="0">
                <a:solidFill>
                  <a:srgbClr val="FF0000"/>
                </a:solidFill>
              </a:rPr>
              <a:t>No model reproduces the data well !!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A45F0-3E04-6D4F-9FBB-30203364E971}"/>
              </a:ext>
            </a:extLst>
          </p:cNvPr>
          <p:cNvSpPr txBox="1"/>
          <p:nvPr/>
        </p:nvSpPr>
        <p:spPr>
          <a:xfrm>
            <a:off x="2956884" y="752475"/>
            <a:ext cx="197515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Forward neutrons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987E18-A161-BB41-BBDA-EEF36447D3BA}"/>
              </a:ext>
            </a:extLst>
          </p:cNvPr>
          <p:cNvSpPr txBox="1"/>
          <p:nvPr/>
        </p:nvSpPr>
        <p:spPr>
          <a:xfrm>
            <a:off x="2317402" y="3779748"/>
            <a:ext cx="189455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Forward Photons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96B46-044A-DB45-8D45-264F936C61B0}"/>
              </a:ext>
            </a:extLst>
          </p:cNvPr>
          <p:cNvSpPr txBox="1"/>
          <p:nvPr/>
        </p:nvSpPr>
        <p:spPr>
          <a:xfrm>
            <a:off x="123694" y="793316"/>
            <a:ext cx="17780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arXiv:1808.09877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7437A1-C719-5043-B14F-DF1A1F1C8522}"/>
              </a:ext>
            </a:extLst>
          </p:cNvPr>
          <p:cNvSpPr txBox="1"/>
          <p:nvPr/>
        </p:nvSpPr>
        <p:spPr>
          <a:xfrm>
            <a:off x="179512" y="3818891"/>
            <a:ext cx="184056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arXiv:1703.07678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EEA3A6-1003-5243-88A4-7D80E7354FB4}"/>
              </a:ext>
            </a:extLst>
          </p:cNvPr>
          <p:cNvSpPr txBox="1"/>
          <p:nvPr/>
        </p:nvSpPr>
        <p:spPr>
          <a:xfrm>
            <a:off x="485686" y="1353233"/>
            <a:ext cx="100982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FF0000"/>
                </a:solidFill>
              </a:rPr>
              <a:t>𝜼&gt;10.78</a:t>
            </a:r>
          </a:p>
        </p:txBody>
      </p:sp>
    </p:spTree>
    <p:extLst>
      <p:ext uri="{BB962C8B-B14F-4D97-AF65-F5344CB8AC3E}">
        <p14:creationId xmlns:p14="http://schemas.microsoft.com/office/powerpoint/2010/main" val="1181138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12700"/>
            <a:ext cx="9182100" cy="6896100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62400" y="685800"/>
            <a:ext cx="5181600" cy="75485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reflection stA="50000" endPos="70000" dir="5400000" sy="-100000" algn="bl" rotWithShape="0"/>
                </a:effectLst>
                <a:latin typeface="Tahoma"/>
                <a:cs typeface="Tahoma"/>
              </a:rPr>
              <a:t>Outline Lecture II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038600" y="2148433"/>
            <a:ext cx="5105400" cy="3718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</a:rPr>
              <a:t>  </a:t>
            </a:r>
            <a:r>
              <a:rPr lang="en-GB" sz="2800" dirty="0">
                <a:solidFill>
                  <a:schemeClr val="bg1"/>
                </a:solidFill>
              </a:rPr>
              <a:t>Soft pp collisions and multi-</a:t>
            </a:r>
          </a:p>
          <a:p>
            <a:pPr>
              <a:spcBef>
                <a:spcPts val="200"/>
              </a:spcBef>
            </a:pPr>
            <a:r>
              <a:rPr lang="en-GB" sz="2800" dirty="0">
                <a:solidFill>
                  <a:schemeClr val="bg1"/>
                </a:solidFill>
              </a:rPr>
              <a:t>  particle production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 QCD hard scattering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 Electroweak processes</a:t>
            </a:r>
            <a:endParaRPr lang="en-GB" sz="2800" dirty="0">
              <a:solidFill>
                <a:srgbClr val="FFFF00"/>
              </a:solidFill>
            </a:endParaRP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 Top production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 The Higgs particle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 Summary</a:t>
            </a:r>
          </a:p>
          <a:p>
            <a:pPr>
              <a:spcBef>
                <a:spcPts val="200"/>
              </a:spcBef>
            </a:pPr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Image 9" descr="Screen shot 2010-05-02 at 7.5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3968143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6-08-14 at 10.01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86200"/>
            <a:ext cx="3783701" cy="2362200"/>
          </a:xfrm>
          <a:prstGeom prst="rect">
            <a:avLst/>
          </a:prstGeom>
        </p:spPr>
      </p:pic>
      <p:pic>
        <p:nvPicPr>
          <p:cNvPr id="5" name="Image 4" descr="Screen Shot 2017-07-11 at 10.18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810000"/>
            <a:ext cx="3523450" cy="245173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2400" y="6248400"/>
            <a:ext cx="267082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The party 6 years ago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48400" y="6248400"/>
            <a:ext cx="274659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What happened since?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990600" y="21336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Higgs</a:t>
            </a:r>
          </a:p>
        </p:txBody>
      </p:sp>
    </p:spTree>
    <p:extLst>
      <p:ext uri="{BB962C8B-B14F-4D97-AF65-F5344CB8AC3E}">
        <p14:creationId xmlns:p14="http://schemas.microsoft.com/office/powerpoint/2010/main" val="2550156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663555" name="Text Box 3"/>
          <p:cNvSpPr txBox="1">
            <a:spLocks noChangeArrowheads="1"/>
          </p:cNvSpPr>
          <p:nvPr/>
        </p:nvSpPr>
        <p:spPr bwMode="auto">
          <a:xfrm>
            <a:off x="304800" y="764704"/>
            <a:ext cx="8088397" cy="769441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pitchFamily="-84" charset="2"/>
              <a:buNone/>
            </a:pP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Observation of a 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</a:rPr>
              <a:t>Higgs</a:t>
            </a: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 Particle at the LHC, after about 40 years </a:t>
            </a:r>
          </a:p>
          <a:p>
            <a:pPr>
              <a:buFont typeface="Symbol" pitchFamily="-84" charset="2"/>
              <a:buNone/>
            </a:pP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of experimental searches to find it     </a:t>
            </a:r>
            <a:endParaRPr lang="en-US" sz="2200" dirty="0">
              <a:solidFill>
                <a:srgbClr val="CC0000"/>
              </a:solidFill>
              <a:latin typeface="Arial" pitchFamily="-84" charset="0"/>
            </a:endParaRPr>
          </a:p>
        </p:txBody>
      </p:sp>
      <p:sp>
        <p:nvSpPr>
          <p:cNvPr id="663570" name="Text Box 18"/>
          <p:cNvSpPr txBox="1">
            <a:spLocks noChangeArrowheads="1"/>
          </p:cNvSpPr>
          <p:nvPr/>
        </p:nvSpPr>
        <p:spPr bwMode="auto">
          <a:xfrm>
            <a:off x="1" y="5517232"/>
            <a:ext cx="8172878" cy="800219"/>
          </a:xfrm>
          <a:prstGeom prst="rect">
            <a:avLst/>
          </a:prstGeom>
          <a:solidFill>
            <a:srgbClr val="CCFFFF"/>
          </a:solidFill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FF0000"/>
                </a:solidFill>
              </a:rPr>
              <a:t>The mass of the Higgs particle is </a:t>
            </a:r>
          </a:p>
          <a:p>
            <a:r>
              <a:rPr lang="en-US" sz="2300" dirty="0">
                <a:solidFill>
                  <a:srgbClr val="FF0000"/>
                </a:solidFill>
              </a:rPr>
              <a:t>following the Run-1 ATLAS+CMS combination  </a:t>
            </a:r>
            <a:r>
              <a:rPr lang="en-US" sz="1800" dirty="0">
                <a:solidFill>
                  <a:schemeClr val="tx2"/>
                </a:solidFill>
              </a:rPr>
              <a:t>arXiv:1503.07589</a:t>
            </a:r>
            <a:r>
              <a:rPr lang="en-US" dirty="0">
                <a:solidFill>
                  <a:schemeClr val="tx2"/>
                </a:solidFill>
              </a:rPr>
              <a:t> </a:t>
            </a:r>
            <a:endParaRPr lang="en-US" sz="2300" dirty="0">
              <a:solidFill>
                <a:schemeClr val="tx2"/>
              </a:solidFill>
            </a:endParaRPr>
          </a:p>
        </p:txBody>
      </p:sp>
      <p:sp>
        <p:nvSpPr>
          <p:cNvPr id="663574" name="AutoShape 22"/>
          <p:cNvSpPr>
            <a:spLocks noChangeArrowheads="1"/>
          </p:cNvSpPr>
          <p:nvPr/>
        </p:nvSpPr>
        <p:spPr bwMode="auto">
          <a:xfrm>
            <a:off x="609600" y="3048001"/>
            <a:ext cx="619858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3575" name="AutoShape 23"/>
          <p:cNvSpPr>
            <a:spLocks noChangeArrowheads="1"/>
          </p:cNvSpPr>
          <p:nvPr/>
        </p:nvSpPr>
        <p:spPr bwMode="auto">
          <a:xfrm rot="10800000">
            <a:off x="2895601" y="3048001"/>
            <a:ext cx="619858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3577" name="Text Box 25"/>
          <p:cNvSpPr txBox="1">
            <a:spLocks noChangeArrowheads="1"/>
          </p:cNvSpPr>
          <p:nvPr/>
        </p:nvSpPr>
        <p:spPr bwMode="auto">
          <a:xfrm>
            <a:off x="76200" y="3448051"/>
            <a:ext cx="1221032" cy="52322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proton</a:t>
            </a:r>
          </a:p>
        </p:txBody>
      </p:sp>
      <p:sp>
        <p:nvSpPr>
          <p:cNvPr id="663578" name="Text Box 26"/>
          <p:cNvSpPr txBox="1">
            <a:spLocks noChangeArrowheads="1"/>
          </p:cNvSpPr>
          <p:nvPr/>
        </p:nvSpPr>
        <p:spPr bwMode="auto">
          <a:xfrm>
            <a:off x="2743200" y="3429001"/>
            <a:ext cx="1221032" cy="52322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proton</a:t>
            </a:r>
          </a:p>
        </p:txBody>
      </p:sp>
      <p:pic>
        <p:nvPicPr>
          <p:cNvPr id="663580" name="Picture 28" descr="Picture 11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00200"/>
            <a:ext cx="1453662" cy="3556000"/>
          </a:xfrm>
          <a:prstGeom prst="rect">
            <a:avLst/>
          </a:prstGeom>
          <a:noFill/>
        </p:spPr>
      </p:pic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2012: A Milestone in Particle Physics</a:t>
            </a:r>
          </a:p>
        </p:txBody>
      </p:sp>
      <p:pic>
        <p:nvPicPr>
          <p:cNvPr id="13" name="Image 12" descr="Screen Shot 2013-05-25 at 5.46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2876378"/>
            <a:ext cx="2617980" cy="2352822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 bwMode="auto">
          <a:xfrm>
            <a:off x="5076056" y="3690611"/>
            <a:ext cx="609600" cy="11430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9617" y="1592147"/>
            <a:ext cx="1325071" cy="122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3B62A9-5ACB-BD44-8B15-48812DAB1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2818377"/>
            <a:ext cx="2489153" cy="2410823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0935C97C-90E7-3043-83D1-6323C200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5076" y="1637843"/>
            <a:ext cx="1330569" cy="114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llipse 14">
            <a:extLst>
              <a:ext uri="{FF2B5EF4-FFF2-40B4-BE49-F238E27FC236}">
                <a16:creationId xmlns:a16="http://schemas.microsoft.com/office/drawing/2014/main" id="{EF195EF2-1F12-9044-A158-13371E3A255A}"/>
              </a:ext>
            </a:extLst>
          </p:cNvPr>
          <p:cNvSpPr/>
          <p:nvPr/>
        </p:nvSpPr>
        <p:spPr bwMode="auto">
          <a:xfrm>
            <a:off x="7346776" y="3600047"/>
            <a:ext cx="609600" cy="1233564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366AC-F8F0-CD47-A9C5-098F081871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756" y="5549171"/>
            <a:ext cx="3245329" cy="4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27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space réservé du contenu 3" descr="Screen Shot 2014-03-11 at 8.13.3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187" y="0"/>
            <a:ext cx="9238387" cy="6934200"/>
          </a:xfrm>
        </p:spPr>
      </p:pic>
    </p:spTree>
    <p:extLst>
      <p:ext uri="{BB962C8B-B14F-4D97-AF65-F5344CB8AC3E}">
        <p14:creationId xmlns:p14="http://schemas.microsoft.com/office/powerpoint/2010/main" val="3573262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7239000" cy="904875"/>
          </a:xfrm>
        </p:spPr>
        <p:txBody>
          <a:bodyPr/>
          <a:lstStyle/>
          <a:p>
            <a:r>
              <a:rPr lang="en-GB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Tuesday 8 October 2013</a:t>
            </a:r>
          </a:p>
        </p:txBody>
      </p:sp>
      <p:pic>
        <p:nvPicPr>
          <p:cNvPr id="17411" name="Espace réservé du contenu 5" descr="31fad373ed6d9d213f0f6a70670045c3_MGzoom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8200"/>
            <a:ext cx="4144108" cy="2990850"/>
          </a:xfrm>
        </p:spPr>
      </p:pic>
      <p:sp>
        <p:nvSpPr>
          <p:cNvPr id="17412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>
                <a:latin typeface="Comic Sans MS" pitchFamily="-84" charset="0"/>
              </a:rPr>
              <a:t>	</a:t>
            </a:r>
            <a:endParaRPr lang="fr-FR">
              <a:latin typeface="Comic Sans MS" pitchFamily="-84" charset="0"/>
            </a:endParaRPr>
          </a:p>
        </p:txBody>
      </p:sp>
      <p:sp>
        <p:nvSpPr>
          <p:cNvPr id="17413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A72C94B7-91DF-DA4E-AD38-E5466B4F6CBD}" type="slidenum">
              <a:rPr lang="fr-CH" smtClean="0">
                <a:latin typeface="Times New Roman" pitchFamily="-84" charset="0"/>
              </a:rPr>
              <a:pPr/>
              <a:t>32</a:t>
            </a:fld>
            <a:r>
              <a:rPr lang="fr-CH">
                <a:latin typeface="Times New Roman" pitchFamily="-84" charset="0"/>
              </a:rPr>
              <a:t> </a:t>
            </a:r>
            <a:endParaRPr lang="fr-FR">
              <a:latin typeface="Times New Roman" pitchFamily="-84" charset="0"/>
            </a:endParaRPr>
          </a:p>
        </p:txBody>
      </p:sp>
      <p:pic>
        <p:nvPicPr>
          <p:cNvPr id="17414" name="Image 6" descr="c5143cbac3c0ed06124e1a0b8705fb24_MGzoo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7626"/>
            <a:ext cx="4149969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Espace réservé du contenu 3" descr="Screen Shot 2013-10-02 at 8.09.52 AM.png"/>
          <p:cNvPicPr>
            <a:picLocks noGrp="1"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1889" y="4289426"/>
            <a:ext cx="4292111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Image 9" descr="Screen Shot 2013-10-09 at 2.30.24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0277" y="838200"/>
            <a:ext cx="19108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Image 10" descr="Screen Shot 2013-10-09 at 2.30.31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52492" y="838200"/>
            <a:ext cx="184052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4572000" y="3276600"/>
            <a:ext cx="2052039" cy="40011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latin typeface="Arial" pitchFamily="-84" charset="0"/>
              </a:rPr>
              <a:t>Francois Englert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038243" y="3276600"/>
            <a:ext cx="1595935" cy="40011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latin typeface="Arial" pitchFamily="-84" charset="0"/>
              </a:rPr>
              <a:t>Peter  Higgs</a:t>
            </a:r>
          </a:p>
        </p:txBody>
      </p:sp>
      <p:pic>
        <p:nvPicPr>
          <p:cNvPr id="17420" name="Image 13" descr="Screen Shot 2013-10-09 at 12.11.33 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3810000"/>
            <a:ext cx="1547446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5715000" y="3733800"/>
            <a:ext cx="271014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Congratulations!!!!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8FB85-59E4-4542-AE10-3C1D17EE53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046288"/>
            <a:ext cx="4339093" cy="252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5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dirty="0"/>
              <a:t>Higgs Production &amp; Decay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876300"/>
            <a:ext cx="1095607" cy="316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420" y="3962401"/>
            <a:ext cx="4033780" cy="28956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791200" y="1447800"/>
            <a:ext cx="3159864" cy="193899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     Processes</a:t>
            </a:r>
          </a:p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0000FF"/>
                </a:solidFill>
              </a:rPr>
              <a:t>Gluon</a:t>
            </a:r>
            <a:r>
              <a:rPr lang="en-GB" dirty="0">
                <a:solidFill>
                  <a:srgbClr val="0000FF"/>
                </a:solidFill>
              </a:rPr>
              <a:t> fusion</a:t>
            </a:r>
          </a:p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0000FF"/>
                </a:solidFill>
              </a:rPr>
              <a:t>Vector</a:t>
            </a:r>
            <a:r>
              <a:rPr lang="en-GB" dirty="0">
                <a:solidFill>
                  <a:srgbClr val="0000FF"/>
                </a:solidFill>
              </a:rPr>
              <a:t> Boson Fusion</a:t>
            </a:r>
          </a:p>
          <a:p>
            <a:r>
              <a:rPr lang="en-GB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0000FF"/>
                </a:solidFill>
              </a:rPr>
              <a:t>W/Z associated prod.</a:t>
            </a:r>
          </a:p>
          <a:p>
            <a:r>
              <a:rPr lang="en-GB" dirty="0" err="1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>
                <a:solidFill>
                  <a:srgbClr val="0000FF"/>
                </a:solidFill>
              </a:rPr>
              <a:t>Top</a:t>
            </a:r>
            <a:r>
              <a:rPr lang="en-GB" dirty="0">
                <a:solidFill>
                  <a:srgbClr val="0000FF"/>
                </a:solidFill>
              </a:rPr>
              <a:t> associated prod </a:t>
            </a:r>
          </a:p>
          <a:p>
            <a:r>
              <a:rPr lang="en-GB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FF0000"/>
                </a:solidFill>
              </a:rPr>
              <a:t>B-quark associated prod? </a:t>
            </a:r>
          </a:p>
        </p:txBody>
      </p:sp>
      <p:pic>
        <p:nvPicPr>
          <p:cNvPr id="16" name="Image 15" descr="Screen Shot 2014-07-04 at 12.54.4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914400"/>
            <a:ext cx="4059944" cy="3111859"/>
          </a:xfrm>
          <a:prstGeom prst="rect">
            <a:avLst/>
          </a:prstGeom>
        </p:spPr>
      </p:pic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1295400" y="1098868"/>
            <a:ext cx="914400" cy="45719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1143000" y="1981200"/>
            <a:ext cx="1066800" cy="3810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1219200" y="2667000"/>
            <a:ext cx="2057400" cy="762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V="1">
            <a:off x="1295400" y="2590800"/>
            <a:ext cx="3352800" cy="9144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 flipV="1">
            <a:off x="3352800" y="2819400"/>
            <a:ext cx="2438400" cy="3810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4" name="Connecteur droit 13"/>
          <p:cNvCxnSpPr/>
          <p:nvPr/>
        </p:nvCxnSpPr>
        <p:spPr bwMode="auto">
          <a:xfrm rot="5400000">
            <a:off x="4076700" y="5295900"/>
            <a:ext cx="25146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381000" y="4104144"/>
            <a:ext cx="3750194" cy="267765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Numbers taken from the </a:t>
            </a:r>
          </a:p>
          <a:p>
            <a:r>
              <a:rPr lang="en-GB" dirty="0">
                <a:solidFill>
                  <a:srgbClr val="FF0000"/>
                </a:solidFill>
              </a:rPr>
              <a:t>LHC Higgs Cross Section WG</a:t>
            </a:r>
          </a:p>
          <a:p>
            <a:endParaRPr lang="en-GB" dirty="0">
              <a:solidFill>
                <a:srgbClr val="0000FF"/>
              </a:solidFill>
            </a:endParaRPr>
          </a:p>
          <a:p>
            <a:r>
              <a:rPr lang="en-GB" sz="1800" dirty="0">
                <a:solidFill>
                  <a:srgbClr val="0000FF"/>
                </a:solidFill>
              </a:rPr>
              <a:t>See CERN yellow reports:</a:t>
            </a:r>
          </a:p>
          <a:p>
            <a:r>
              <a:rPr lang="en-GB" sz="1800" dirty="0">
                <a:solidFill>
                  <a:srgbClr val="FF0000"/>
                </a:solidFill>
              </a:rPr>
              <a:t>YR1:</a:t>
            </a:r>
            <a:r>
              <a:rPr lang="en-GB" sz="1800" dirty="0">
                <a:solidFill>
                  <a:srgbClr val="0000FF"/>
                </a:solidFill>
              </a:rPr>
              <a:t> Inclusive cross sections</a:t>
            </a:r>
          </a:p>
          <a:p>
            <a:r>
              <a:rPr lang="en-GB" sz="1800" dirty="0">
                <a:solidFill>
                  <a:srgbClr val="FF0000"/>
                </a:solidFill>
              </a:rPr>
              <a:t>YR2:</a:t>
            </a:r>
            <a:r>
              <a:rPr lang="en-GB" sz="1800" dirty="0">
                <a:solidFill>
                  <a:srgbClr val="0000FF"/>
                </a:solidFill>
              </a:rPr>
              <a:t> Differential cross sections</a:t>
            </a:r>
          </a:p>
          <a:p>
            <a:r>
              <a:rPr lang="en-GB" sz="1800" dirty="0">
                <a:solidFill>
                  <a:srgbClr val="FF0000"/>
                </a:solidFill>
              </a:rPr>
              <a:t>YR3:</a:t>
            </a:r>
            <a:r>
              <a:rPr lang="en-GB" sz="1800" dirty="0">
                <a:solidFill>
                  <a:srgbClr val="0000FF"/>
                </a:solidFill>
              </a:rPr>
              <a:t> Properties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YR4: </a:t>
            </a:r>
            <a:r>
              <a:rPr lang="en-GB" sz="1800" dirty="0">
                <a:solidFill>
                  <a:srgbClr val="0000FF"/>
                </a:solidFill>
              </a:rPr>
              <a:t>Deciphering the nature of the</a:t>
            </a:r>
          </a:p>
          <a:p>
            <a:r>
              <a:rPr lang="en-GB" sz="1800" dirty="0">
                <a:solidFill>
                  <a:srgbClr val="0000FF"/>
                </a:solidFill>
              </a:rPr>
              <a:t>        Higgs sector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E059-D84E-7A4F-80D9-07392A261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-171400"/>
            <a:ext cx="7239000" cy="904875"/>
          </a:xfrm>
        </p:spPr>
        <p:txBody>
          <a:bodyPr/>
          <a:lstStyle/>
          <a:p>
            <a:r>
              <a:rPr lang="en-US" dirty="0"/>
              <a:t>Higgs Production and Decay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E656F-672D-0447-863C-196B3603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4406A-1268-B64E-94D5-08AC96D1CA0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09C012-BF60-FA48-81BF-74205F59E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258"/>
            <a:ext cx="9144000" cy="55610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0BB295-158E-134F-B426-F915091EE958}"/>
              </a:ext>
            </a:extLst>
          </p:cNvPr>
          <p:cNvSpPr/>
          <p:nvPr/>
        </p:nvSpPr>
        <p:spPr bwMode="auto">
          <a:xfrm>
            <a:off x="6876256" y="1412776"/>
            <a:ext cx="2115344" cy="4752528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9CC0F-A935-F44D-AEFC-2588A60E4390}"/>
              </a:ext>
            </a:extLst>
          </p:cNvPr>
          <p:cNvSpPr txBox="1"/>
          <p:nvPr/>
        </p:nvSpPr>
        <p:spPr>
          <a:xfrm>
            <a:off x="6588224" y="964258"/>
            <a:ext cx="265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observed in run-1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5B6AFB-1815-544C-8DFC-B1C792EAA0EF}"/>
              </a:ext>
            </a:extLst>
          </p:cNvPr>
          <p:cNvSpPr/>
          <p:nvPr/>
        </p:nvSpPr>
        <p:spPr bwMode="auto">
          <a:xfrm>
            <a:off x="2195736" y="3573016"/>
            <a:ext cx="2160240" cy="28803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6C3029-C757-CC4B-8056-4704A3ED9F95}"/>
              </a:ext>
            </a:extLst>
          </p:cNvPr>
          <p:cNvSpPr/>
          <p:nvPr/>
        </p:nvSpPr>
        <p:spPr bwMode="auto">
          <a:xfrm>
            <a:off x="4531432" y="5805264"/>
            <a:ext cx="2160240" cy="28803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7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5" name="Text Box 3"/>
          <p:cNvSpPr txBox="1">
            <a:spLocks noChangeArrowheads="1"/>
          </p:cNvSpPr>
          <p:nvPr/>
        </p:nvSpPr>
        <p:spPr bwMode="auto">
          <a:xfrm>
            <a:off x="1348238" y="838200"/>
            <a:ext cx="6347962" cy="769441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pitchFamily="-84" charset="2"/>
              <a:buNone/>
            </a:pP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Observation of a 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</a:rPr>
              <a:t>Higgs</a:t>
            </a: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 Particle at the LHC, after </a:t>
            </a:r>
          </a:p>
          <a:p>
            <a:pPr>
              <a:buFont typeface="Symbol" pitchFamily="-84" charset="2"/>
              <a:buNone/>
            </a:pP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about 40 years of experimental searches to find it     </a:t>
            </a:r>
            <a:endParaRPr lang="en-US" sz="2200" dirty="0">
              <a:solidFill>
                <a:srgbClr val="CC0000"/>
              </a:solidFill>
              <a:latin typeface="Arial" pitchFamily="-84" charset="0"/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2012: A Milestone in Particle Physics</a:t>
            </a:r>
          </a:p>
        </p:txBody>
      </p:sp>
      <p:pic>
        <p:nvPicPr>
          <p:cNvPr id="13" name="Image 12" descr="Screen Shot 2013-05-25 at 5.46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00200"/>
            <a:ext cx="3632200" cy="2971800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 bwMode="auto">
          <a:xfrm>
            <a:off x="1828800" y="3124200"/>
            <a:ext cx="609600" cy="11430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8" name="Image 17" descr="Screen Shot 2015-04-25 at 16.21.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600200"/>
            <a:ext cx="2872740" cy="2971800"/>
          </a:xfrm>
          <a:prstGeom prst="rect">
            <a:avLst/>
          </a:prstGeom>
        </p:spPr>
      </p:pic>
      <p:pic>
        <p:nvPicPr>
          <p:cNvPr id="19" name="Image 18" descr="Screen Shot 2015-04-25 at 16.23.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27" y="4724400"/>
            <a:ext cx="6242373" cy="1905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6781800" y="5715000"/>
            <a:ext cx="2286000" cy="914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23" name="Image 22" descr="Screen Shot 2015-04-26 at 10.55.2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5842000"/>
            <a:ext cx="1981200" cy="330200"/>
          </a:xfrm>
          <a:prstGeom prst="rect">
            <a:avLst/>
          </a:prstGeom>
        </p:spPr>
      </p:pic>
      <p:pic>
        <p:nvPicPr>
          <p:cNvPr id="24" name="Image 23" descr="Screen Shot 2015-04-26 at 10.55.3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6165850"/>
            <a:ext cx="1631435" cy="31115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705600" y="1676400"/>
            <a:ext cx="2441694" cy="34778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2014: Higgs Boson</a:t>
            </a:r>
          </a:p>
          <a:p>
            <a:r>
              <a:rPr lang="en-GB" dirty="0">
                <a:solidFill>
                  <a:srgbClr val="FF0000"/>
                </a:solidFill>
              </a:rPr>
              <a:t>well established.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0000FF"/>
                </a:solidFill>
              </a:rPr>
              <a:t>Most accessible </a:t>
            </a:r>
          </a:p>
          <a:p>
            <a:r>
              <a:rPr lang="en-GB" dirty="0">
                <a:solidFill>
                  <a:srgbClr val="0000FF"/>
                </a:solidFill>
              </a:rPr>
              <a:t>channels studied</a:t>
            </a:r>
          </a:p>
          <a:p>
            <a:endParaRPr lang="en-GB" dirty="0">
              <a:solidFill>
                <a:srgbClr val="0000FF"/>
              </a:solidFill>
            </a:endParaRPr>
          </a:p>
          <a:p>
            <a:pPr>
              <a:buFont typeface="Symbol" pitchFamily="1" charset="2"/>
              <a:buChar char="×"/>
            </a:pPr>
            <a:r>
              <a:rPr lang="en-GB" dirty="0">
                <a:solidFill>
                  <a:srgbClr val="0000FF"/>
                </a:solidFill>
              </a:rPr>
              <a:t>Observation in WW,</a:t>
            </a:r>
          </a:p>
          <a:p>
            <a:r>
              <a:rPr lang="en-GB" dirty="0">
                <a:solidFill>
                  <a:srgbClr val="0000FF"/>
                </a:solidFill>
              </a:rPr>
              <a:t> ZZ and </a:t>
            </a:r>
            <a:r>
              <a:rPr lang="en-GB" dirty="0" err="1">
                <a:solidFill>
                  <a:srgbClr val="0000FF"/>
                </a:solidFill>
                <a:latin typeface="Georgia"/>
              </a:rPr>
              <a:t>γγ</a:t>
            </a:r>
            <a:r>
              <a:rPr lang="en-GB" dirty="0">
                <a:solidFill>
                  <a:srgbClr val="0000FF"/>
                </a:solidFill>
                <a:latin typeface="Georgia"/>
              </a:rPr>
              <a:t> </a:t>
            </a:r>
            <a:r>
              <a:rPr lang="en-GB" dirty="0">
                <a:solidFill>
                  <a:srgbClr val="0000FF"/>
                </a:solidFill>
              </a:rPr>
              <a:t>channels</a:t>
            </a:r>
          </a:p>
          <a:p>
            <a:r>
              <a:rPr lang="en-US" dirty="0" err="1">
                <a:sym typeface="Symbol"/>
              </a:rPr>
              <a:t></a:t>
            </a:r>
            <a:r>
              <a:rPr lang="en-GB" dirty="0" err="1">
                <a:solidFill>
                  <a:srgbClr val="0000FF"/>
                </a:solidFill>
              </a:rPr>
              <a:t>tau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err="1">
                <a:solidFill>
                  <a:srgbClr val="0000FF"/>
                </a:solidFill>
              </a:rPr>
              <a:t>tau</a:t>
            </a:r>
            <a:r>
              <a:rPr lang="en-GB" dirty="0">
                <a:solidFill>
                  <a:srgbClr val="0000FF"/>
                </a:solidFill>
              </a:rPr>
              <a:t> at the limit</a:t>
            </a:r>
          </a:p>
          <a:p>
            <a:pPr>
              <a:buFont typeface="Symbol" pitchFamily="1" charset="2"/>
              <a:buChar char="×"/>
            </a:pPr>
            <a:r>
              <a:rPr lang="en-GB" dirty="0">
                <a:solidFill>
                  <a:srgbClr val="FF0000"/>
                </a:solidFill>
              </a:rPr>
              <a:t>bb and </a:t>
            </a:r>
            <a:r>
              <a:rPr lang="en-GB" dirty="0" err="1">
                <a:solidFill>
                  <a:srgbClr val="FF0000"/>
                </a:solidFill>
              </a:rPr>
              <a:t>ttH</a:t>
            </a:r>
            <a:r>
              <a:rPr lang="en-GB" dirty="0">
                <a:solidFill>
                  <a:srgbClr val="FF0000"/>
                </a:solidFill>
              </a:rPr>
              <a:t> not</a:t>
            </a:r>
          </a:p>
          <a:p>
            <a:r>
              <a:rPr lang="en-GB" dirty="0">
                <a:solidFill>
                  <a:srgbClr val="FF0000"/>
                </a:solidFill>
              </a:rPr>
              <a:t> observed in Run-1</a:t>
            </a:r>
            <a:r>
              <a:rPr lang="en-GB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6" name="Ellipse 25"/>
          <p:cNvSpPr/>
          <p:nvPr/>
        </p:nvSpPr>
        <p:spPr bwMode="auto">
          <a:xfrm>
            <a:off x="4648200" y="3124200"/>
            <a:ext cx="609600" cy="11430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21" name="Image 20" descr="Screen Shot 2015-08-16 at 22.33.0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5588000"/>
            <a:ext cx="1244600" cy="2032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1752600" y="4676001"/>
            <a:ext cx="838200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    </a:t>
            </a:r>
            <a:r>
              <a:rPr lang="en-GB" sz="1200" b="1" dirty="0" err="1"/>
              <a:t>ggF</a:t>
            </a:r>
            <a:r>
              <a:rPr lang="en-GB" sz="1200" b="1" dirty="0"/>
              <a:t>   </a:t>
            </a: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>
          <a:xfrm>
            <a:off x="8597900" y="6391275"/>
            <a:ext cx="1917700" cy="542925"/>
          </a:xfrm>
        </p:spPr>
        <p:txBody>
          <a:bodyPr/>
          <a:lstStyle/>
          <a:p>
            <a:pPr>
              <a:defRPr/>
            </a:pPr>
            <a:fld id="{1FF4406A-1268-B64E-94D5-08AC96D1CA0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6" name="Image 15" descr="Screen Shot 2015-08-16 at 22.33.0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800" y="6400800"/>
            <a:ext cx="1244600" cy="203200"/>
          </a:xfrm>
          <a:prstGeom prst="rect">
            <a:avLst/>
          </a:prstGeom>
        </p:spPr>
      </p:pic>
      <p:pic>
        <p:nvPicPr>
          <p:cNvPr id="20" name="Image 19" descr="Screen Shot 2015-08-16 at 22.33.0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5548311"/>
            <a:ext cx="1295400" cy="242889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6705600" y="5391090"/>
            <a:ext cx="7447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580510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52400" y="6019800"/>
            <a:ext cx="902610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We continue to look for anomalies, i.e. unexpected decay modes or couplings, </a:t>
            </a:r>
          </a:p>
          <a:p>
            <a:r>
              <a:rPr lang="en-GB" dirty="0">
                <a:solidFill>
                  <a:srgbClr val="0000FF"/>
                </a:solidFill>
              </a:rPr>
              <a:t>multi-Higgs production, heavier </a:t>
            </a:r>
            <a:r>
              <a:rPr lang="en-GB" dirty="0" err="1">
                <a:solidFill>
                  <a:srgbClr val="0000FF"/>
                </a:solidFill>
              </a:rPr>
              <a:t>Higgses</a:t>
            </a:r>
            <a:r>
              <a:rPr lang="en-GB" dirty="0">
                <a:solidFill>
                  <a:srgbClr val="0000FF"/>
                </a:solidFill>
              </a:rPr>
              <a:t>, charged </a:t>
            </a:r>
            <a:r>
              <a:rPr lang="en-GB" dirty="0" err="1">
                <a:solidFill>
                  <a:srgbClr val="0000FF"/>
                </a:solidFill>
              </a:rPr>
              <a:t>Higgses</a:t>
            </a:r>
            <a:r>
              <a:rPr lang="en-GB" dirty="0">
                <a:solidFill>
                  <a:srgbClr val="0000FF"/>
                </a:solidFill>
              </a:rPr>
              <a:t>…</a:t>
            </a:r>
          </a:p>
          <a:p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381000" y="1183957"/>
            <a:ext cx="8533306" cy="49244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0000FF"/>
                </a:solidFill>
              </a:rPr>
              <a:t>We know already a lot on this brand New Higgs particle!!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0" y="4800600"/>
            <a:ext cx="2667000" cy="95410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Mass =  CMS+ATLAS </a:t>
            </a:r>
          </a:p>
          <a:p>
            <a:r>
              <a:rPr lang="en-GB" sz="1800" dirty="0">
                <a:solidFill>
                  <a:srgbClr val="FF0000"/>
                </a:solidFill>
              </a:rPr>
              <a:t>125.09 ±0.21(stat)</a:t>
            </a:r>
          </a:p>
          <a:p>
            <a:r>
              <a:rPr lang="en-GB" sz="1800" dirty="0">
                <a:solidFill>
                  <a:srgbClr val="FF0000"/>
                </a:solidFill>
              </a:rPr>
              <a:t>          ±0.11(syst) </a:t>
            </a:r>
            <a:r>
              <a:rPr lang="en-GB" sz="1800" dirty="0" err="1">
                <a:solidFill>
                  <a:srgbClr val="FF0000"/>
                </a:solidFill>
              </a:rPr>
              <a:t>GeV</a:t>
            </a:r>
            <a:r>
              <a:rPr lang="en-GB" sz="18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971800" y="4775537"/>
            <a:ext cx="1377400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Width </a:t>
            </a:r>
          </a:p>
          <a:p>
            <a:r>
              <a:rPr lang="en-GB" dirty="0">
                <a:solidFill>
                  <a:srgbClr val="FF0000"/>
                </a:solidFill>
              </a:rPr>
              <a:t> &lt; 24 </a:t>
            </a:r>
            <a:r>
              <a:rPr lang="en-GB" dirty="0" err="1">
                <a:solidFill>
                  <a:srgbClr val="FF0000"/>
                </a:solidFill>
              </a:rPr>
              <a:t>MeV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r>
              <a:rPr lang="en-GB" dirty="0">
                <a:solidFill>
                  <a:srgbClr val="FF0000"/>
                </a:solidFill>
              </a:rPr>
              <a:t>(95%CL)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876800" y="4800600"/>
            <a:ext cx="1980029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Couplings are </a:t>
            </a:r>
          </a:p>
          <a:p>
            <a:r>
              <a:rPr lang="en-GB" dirty="0">
                <a:solidFill>
                  <a:srgbClr val="FF0000"/>
                </a:solidFill>
              </a:rPr>
              <a:t>within ~20% of</a:t>
            </a:r>
          </a:p>
          <a:p>
            <a:r>
              <a:rPr lang="en-GB" dirty="0">
                <a:solidFill>
                  <a:srgbClr val="FF0000"/>
                </a:solidFill>
              </a:rPr>
              <a:t>the SM values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086600" y="4800600"/>
            <a:ext cx="1986166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Spin =</a:t>
            </a:r>
          </a:p>
          <a:p>
            <a:r>
              <a:rPr lang="en-GB" dirty="0">
                <a:solidFill>
                  <a:srgbClr val="FF0000"/>
                </a:solidFill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+(+)</a:t>
            </a:r>
            <a:r>
              <a:rPr lang="en-GB" dirty="0">
                <a:solidFill>
                  <a:srgbClr val="FF0000"/>
                </a:solidFill>
              </a:rPr>
              <a:t> preferred</a:t>
            </a:r>
          </a:p>
          <a:p>
            <a:r>
              <a:rPr lang="en-GB" dirty="0">
                <a:solidFill>
                  <a:srgbClr val="FF0000"/>
                </a:solidFill>
              </a:rPr>
              <a:t>over 0</a:t>
            </a:r>
            <a:r>
              <a:rPr lang="en-GB" baseline="30000" dirty="0">
                <a:solidFill>
                  <a:srgbClr val="FF0000"/>
                </a:solidFill>
              </a:rPr>
              <a:t>-</a:t>
            </a:r>
            <a:r>
              <a:rPr lang="en-GB" dirty="0">
                <a:solidFill>
                  <a:srgbClr val="FF0000"/>
                </a:solidFill>
              </a:rPr>
              <a:t>,1,2</a:t>
            </a:r>
          </a:p>
        </p:txBody>
      </p:sp>
      <p:pic>
        <p:nvPicPr>
          <p:cNvPr id="21" name="Image 20" descr="Screen Shot 2014-07-06 at 10.50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09800"/>
            <a:ext cx="2309870" cy="2362200"/>
          </a:xfrm>
          <a:prstGeom prst="rect">
            <a:avLst/>
          </a:prstGeom>
        </p:spPr>
      </p:pic>
      <p:pic>
        <p:nvPicPr>
          <p:cNvPr id="22" name="Image 21" descr="Screen Shot 2014-07-06 at 10.52.4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209800"/>
            <a:ext cx="2251910" cy="2362200"/>
          </a:xfrm>
          <a:prstGeom prst="rect">
            <a:avLst/>
          </a:prstGeom>
        </p:spPr>
      </p:pic>
      <p:sp>
        <p:nvSpPr>
          <p:cNvPr id="23" name="Titre 1"/>
          <p:cNvSpPr txBox="1">
            <a:spLocks/>
          </p:cNvSpPr>
          <p:nvPr/>
        </p:nvSpPr>
        <p:spPr bwMode="auto">
          <a:xfrm>
            <a:off x="228600" y="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Brief Higgs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 Summary from Run-1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24" name="Image 23" descr="Screen Shot 2015-04-25 at 16.08.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9800"/>
            <a:ext cx="2362200" cy="2362200"/>
          </a:xfrm>
          <a:prstGeom prst="rect">
            <a:avLst/>
          </a:prstGeom>
        </p:spPr>
      </p:pic>
      <p:pic>
        <p:nvPicPr>
          <p:cNvPr id="25" name="Image 24" descr="Screen Shot 2016-06-20 at 13.21.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209800"/>
            <a:ext cx="2438400" cy="2387642"/>
          </a:xfrm>
          <a:prstGeom prst="rect">
            <a:avLst/>
          </a:prstGeom>
        </p:spPr>
      </p:pic>
      <p:pic>
        <p:nvPicPr>
          <p:cNvPr id="26" name="Image 25" descr="Screen Shot 2014-04-11 at 5.53.3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199" y="2209800"/>
            <a:ext cx="2209801" cy="2362200"/>
          </a:xfrm>
          <a:prstGeom prst="rect">
            <a:avLst/>
          </a:prstGeom>
        </p:spPr>
      </p:pic>
      <p:pic>
        <p:nvPicPr>
          <p:cNvPr id="27" name="Image 26" descr="Screen Shot 2014-04-14 at 10.18.06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891" y="4343400"/>
            <a:ext cx="2032109" cy="26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89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dirty="0"/>
              <a:t>Higgs: ATLAS+CMS Combination</a:t>
            </a:r>
          </a:p>
        </p:txBody>
      </p:sp>
      <p:pic>
        <p:nvPicPr>
          <p:cNvPr id="7" name="Image 6" descr="Screen Shot 2016-06-20 at 13.19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895601"/>
            <a:ext cx="2743199" cy="3005253"/>
          </a:xfrm>
          <a:prstGeom prst="rect">
            <a:avLst/>
          </a:prstGeom>
        </p:spPr>
      </p:pic>
      <p:pic>
        <p:nvPicPr>
          <p:cNvPr id="8" name="Image 7" descr="Screen Shot 2016-06-22 at 16.29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57786"/>
            <a:ext cx="4667250" cy="1831169"/>
          </a:xfrm>
          <a:prstGeom prst="rect">
            <a:avLst/>
          </a:prstGeom>
        </p:spPr>
      </p:pic>
      <p:pic>
        <p:nvPicPr>
          <p:cNvPr id="11" name="Image 10" descr="Screen Shot 2016-06-20 at 13.20.4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895600"/>
            <a:ext cx="2895600" cy="300476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791200" y="4699337"/>
            <a:ext cx="3354980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The newly found boson has </a:t>
            </a:r>
          </a:p>
          <a:p>
            <a:r>
              <a:rPr lang="en-GB" dirty="0">
                <a:solidFill>
                  <a:srgbClr val="0000FF"/>
                </a:solidFill>
              </a:rPr>
              <a:t>properties as expected for</a:t>
            </a:r>
          </a:p>
          <a:p>
            <a:r>
              <a:rPr lang="en-GB" dirty="0">
                <a:solidFill>
                  <a:srgbClr val="0000FF"/>
                </a:solidFill>
              </a:rPr>
              <a:t>a Standard Model Higgs 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257800" y="1062335"/>
            <a:ext cx="3598912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The Run-1 Higgs Legacy!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096000" y="1752600"/>
            <a:ext cx="2472702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/>
              <a:t>arXiv:1606.02266 / </a:t>
            </a:r>
          </a:p>
          <a:p>
            <a:r>
              <a:rPr lang="fr-FR" sz="1800" dirty="0"/>
              <a:t>JHEP 1608 (2016) 045  </a:t>
            </a:r>
          </a:p>
          <a:p>
            <a:r>
              <a:rPr lang="fr-FR" sz="2400" dirty="0">
                <a:solidFill>
                  <a:srgbClr val="FF0000"/>
                </a:solidFill>
              </a:rPr>
              <a:t>  5153 </a:t>
            </a:r>
            <a:r>
              <a:rPr lang="fr-FR" sz="2400" dirty="0" err="1">
                <a:solidFill>
                  <a:srgbClr val="FF0000"/>
                </a:solidFill>
              </a:rPr>
              <a:t>authors</a:t>
            </a:r>
            <a:r>
              <a:rPr lang="fr-FR" sz="2400" dirty="0">
                <a:solidFill>
                  <a:srgbClr val="FF0000"/>
                </a:solidFill>
              </a:rPr>
              <a:t>!!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5" name="Image 14" descr="Screen Shot 2016-06-22 at 16.47.3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0" y="6096000"/>
            <a:ext cx="6591300" cy="622300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14739" y="6248400"/>
            <a:ext cx="2413592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Signal strength/SM:</a:t>
            </a:r>
          </a:p>
        </p:txBody>
      </p:sp>
      <p:pic>
        <p:nvPicPr>
          <p:cNvPr id="17" name="Image 16" descr="Screen Shot 2017-09-01 at 16.02.0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2768600"/>
            <a:ext cx="2352598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239000" cy="904875"/>
          </a:xfrm>
        </p:spPr>
        <p:txBody>
          <a:bodyPr/>
          <a:lstStyle/>
          <a:p>
            <a:r>
              <a:rPr lang="en-GB" dirty="0"/>
              <a:t>Higgs @ 13 </a:t>
            </a:r>
            <a:r>
              <a:rPr lang="en-GB" dirty="0" err="1"/>
              <a:t>TeV</a:t>
            </a:r>
            <a:r>
              <a:rPr lang="en-GB" dirty="0"/>
              <a:t> in Run 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838200"/>
            <a:ext cx="8534400" cy="53340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>
                <a:solidFill>
                  <a:srgbClr val="FF0000"/>
                </a:solidFill>
              </a:rPr>
              <a:t>Higgs particle is still there ! </a:t>
            </a:r>
            <a:r>
              <a:rPr lang="en-GB" sz="2400" dirty="0" err="1">
                <a:solidFill>
                  <a:srgbClr val="FF0000"/>
                </a:solidFill>
                <a:sym typeface="Wingdings"/>
              </a:rPr>
              <a:t></a:t>
            </a:r>
            <a:endParaRPr lang="en-GB" sz="2400" dirty="0">
              <a:solidFill>
                <a:srgbClr val="FF0000"/>
              </a:solidFill>
              <a:sym typeface="Wingdings"/>
            </a:endParaRPr>
          </a:p>
          <a:p>
            <a:endParaRPr lang="en-GB" sz="2400" dirty="0">
              <a:solidFill>
                <a:srgbClr val="FF0000"/>
              </a:solidFill>
              <a:sym typeface="Wingdings"/>
            </a:endParaRPr>
          </a:p>
          <a:p>
            <a:pPr>
              <a:buNone/>
            </a:pPr>
            <a:endParaRPr lang="en-GB" sz="2400" dirty="0">
              <a:solidFill>
                <a:srgbClr val="FF0000"/>
              </a:solidFill>
              <a:sym typeface="Wingdings"/>
            </a:endParaRPr>
          </a:p>
          <a:p>
            <a:endParaRPr lang="en-GB" sz="2400" dirty="0">
              <a:solidFill>
                <a:srgbClr val="FF0000"/>
              </a:solidFill>
              <a:sym typeface="Wingdings"/>
            </a:endParaRPr>
          </a:p>
          <a:p>
            <a:pPr>
              <a:buNone/>
            </a:pPr>
            <a:endParaRPr lang="en-GB" sz="2400" dirty="0">
              <a:solidFill>
                <a:srgbClr val="FF0000"/>
              </a:solidFill>
              <a:sym typeface="Wingdings"/>
            </a:endParaRPr>
          </a:p>
          <a:p>
            <a:pPr>
              <a:buNone/>
            </a:pPr>
            <a:endParaRPr lang="en-GB" sz="2400" dirty="0">
              <a:solidFill>
                <a:srgbClr val="FF0000"/>
              </a:solidFill>
              <a:sym typeface="Wingdings"/>
            </a:endParaRPr>
          </a:p>
          <a:p>
            <a:pPr>
              <a:buNone/>
            </a:pPr>
            <a:endParaRPr lang="en-GB" sz="2400" dirty="0">
              <a:solidFill>
                <a:srgbClr val="FF0000"/>
              </a:solidFill>
              <a:sym typeface="Wingdings"/>
            </a:endParaRPr>
          </a:p>
          <a:p>
            <a:r>
              <a:rPr lang="en-GB" sz="2400" dirty="0">
                <a:solidFill>
                  <a:srgbClr val="0000FF"/>
                </a:solidFill>
              </a:rPr>
              <a:t>The mild deviations seen in Run-1 seem to be gone </a:t>
            </a:r>
            <a:r>
              <a:rPr lang="en-GB" sz="2400" dirty="0" err="1">
                <a:solidFill>
                  <a:srgbClr val="0000FF"/>
                </a:solidFill>
                <a:sym typeface="Wingdings"/>
              </a:rPr>
              <a:t></a:t>
            </a:r>
            <a:endParaRPr lang="en-GB" sz="2400" dirty="0">
              <a:solidFill>
                <a:srgbClr val="0000FF"/>
              </a:solidFill>
            </a:endParaRPr>
          </a:p>
          <a:p>
            <a:r>
              <a:rPr lang="en-GB" sz="2400">
                <a:solidFill>
                  <a:srgbClr val="FF0000"/>
                </a:solidFill>
              </a:rPr>
              <a:t>Observation of </a:t>
            </a:r>
            <a:r>
              <a:rPr lang="en-GB" sz="2400" dirty="0" err="1">
                <a:solidFill>
                  <a:srgbClr val="FF0000"/>
                </a:solidFill>
              </a:rPr>
              <a:t>H</a:t>
            </a:r>
            <a:r>
              <a:rPr lang="en-GB" sz="2400" dirty="0" err="1">
                <a:solidFill>
                  <a:srgbClr val="FF0000"/>
                </a:solidFill>
                <a:ea typeface="Arial" pitchFamily="-84" charset="0"/>
                <a:cs typeface="Arial" pitchFamily="-84" charset="0"/>
              </a:rPr>
              <a:t>→bb</a:t>
            </a:r>
            <a:r>
              <a:rPr lang="en-GB" sz="2400" dirty="0">
                <a:solidFill>
                  <a:srgbClr val="FF0000"/>
                </a:solidFill>
                <a:ea typeface="Arial" pitchFamily="-84" charset="0"/>
                <a:cs typeface="Arial" pitchFamily="-84" charset="0"/>
              </a:rPr>
              <a:t> in the associated production channel</a:t>
            </a:r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Direct observation of </a:t>
            </a:r>
            <a:r>
              <a:rPr lang="en-GB" sz="2400" dirty="0" err="1">
                <a:solidFill>
                  <a:srgbClr val="FF0000"/>
                </a:solidFill>
              </a:rPr>
              <a:t>ttH</a:t>
            </a:r>
            <a:r>
              <a:rPr lang="en-GB" sz="2400" dirty="0">
                <a:solidFill>
                  <a:srgbClr val="FF0000"/>
                </a:solidFill>
              </a:rPr>
              <a:t> production</a:t>
            </a:r>
          </a:p>
          <a:p>
            <a:r>
              <a:rPr lang="en-GB" sz="2400" dirty="0">
                <a:solidFill>
                  <a:srgbClr val="0000FF"/>
                </a:solidFill>
                <a:sym typeface="Wingdings"/>
              </a:rPr>
              <a:t>No deviations from Standard Model Higgs expectations yet!!</a:t>
            </a:r>
          </a:p>
          <a:p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676400" y="5791200"/>
            <a:ext cx="4634602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sym typeface="Wingdings"/>
              </a:rPr>
              <a:t>The Higgs Boson is still very </a:t>
            </a:r>
          </a:p>
          <a:p>
            <a:r>
              <a:rPr lang="en-GB" sz="2800" dirty="0">
                <a:solidFill>
                  <a:srgbClr val="FF0000"/>
                </a:solidFill>
                <a:sym typeface="Wingdings"/>
              </a:rPr>
              <a:t> much Standard Model-like!</a:t>
            </a:r>
            <a:endParaRPr lang="en-GB" sz="2800" dirty="0"/>
          </a:p>
        </p:txBody>
      </p:sp>
      <p:pic>
        <p:nvPicPr>
          <p:cNvPr id="5" name="Image 4" descr="Screen Shot 2017-11-22 at 17.56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88056"/>
            <a:ext cx="2895600" cy="2721166"/>
          </a:xfrm>
          <a:prstGeom prst="rect">
            <a:avLst/>
          </a:prstGeom>
        </p:spPr>
      </p:pic>
      <p:pic>
        <p:nvPicPr>
          <p:cNvPr id="7" name="Image 6" descr="Screen Shot 2017-11-22 at 17.56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946" y="1371600"/>
            <a:ext cx="2643854" cy="2590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422766" y="2448584"/>
            <a:ext cx="95460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H</a:t>
            </a:r>
            <a:r>
              <a:rPr lang="en-CA" dirty="0" err="1">
                <a:solidFill>
                  <a:srgbClr val="0000FF"/>
                </a:solidFill>
                <a:sym typeface="Symbol"/>
              </a:rPr>
              <a:t></a:t>
            </a:r>
            <a:r>
              <a:rPr lang="en-GB" dirty="0">
                <a:solidFill>
                  <a:srgbClr val="0000FF"/>
                </a:solidFill>
                <a:sym typeface="Symbol"/>
              </a:rPr>
              <a:t> </a:t>
            </a:r>
            <a:r>
              <a:rPr lang="en-GB" dirty="0" err="1">
                <a:solidFill>
                  <a:srgbClr val="0000FF"/>
                </a:solidFill>
                <a:latin typeface="Georgia"/>
                <a:sym typeface="Symbol"/>
              </a:rPr>
              <a:t>γγ</a:t>
            </a:r>
            <a:endParaRPr lang="en-GB" dirty="0">
              <a:solidFill>
                <a:srgbClr val="0000FF"/>
              </a:solidFill>
              <a:latin typeface="Georgia"/>
              <a:sym typeface="Symbo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9071" y="2466945"/>
            <a:ext cx="97665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H</a:t>
            </a:r>
            <a:r>
              <a:rPr lang="en-CA" dirty="0" err="1">
                <a:solidFill>
                  <a:srgbClr val="0000FF"/>
                </a:solidFill>
                <a:sym typeface="Symbol"/>
              </a:rPr>
              <a:t></a:t>
            </a:r>
            <a:r>
              <a:rPr lang="en-GB" dirty="0">
                <a:solidFill>
                  <a:srgbClr val="0000FF"/>
                </a:solidFill>
                <a:sym typeface="Symbol"/>
              </a:rPr>
              <a:t> ZZ</a:t>
            </a:r>
            <a:endParaRPr lang="en-GB" dirty="0">
              <a:solidFill>
                <a:srgbClr val="0000FF"/>
              </a:solidFill>
              <a:latin typeface="Georgia"/>
              <a:sym typeface="Symbol"/>
            </a:endParaRPr>
          </a:p>
        </p:txBody>
      </p:sp>
      <p:pic>
        <p:nvPicPr>
          <p:cNvPr id="10" name="Image 9" descr="Screen Shot 2018-06-02 at 10.38.2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5937250"/>
            <a:ext cx="2031063" cy="692150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26654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354" y="19050"/>
            <a:ext cx="8581292" cy="51435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pp-Collisions : Complications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962400"/>
            <a:ext cx="4267200" cy="243840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5627077" y="762000"/>
            <a:ext cx="2743200" cy="27368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5754" y="762000"/>
            <a:ext cx="344658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AutoShape 7"/>
          <p:cNvSpPr>
            <a:spLocks noChangeArrowheads="1"/>
          </p:cNvSpPr>
          <p:nvPr/>
        </p:nvSpPr>
        <p:spPr bwMode="auto">
          <a:xfrm>
            <a:off x="4712676" y="2057401"/>
            <a:ext cx="926123" cy="794802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00FF"/>
          </a:solidFill>
          <a:ln w="476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211015" y="838200"/>
            <a:ext cx="2744962" cy="400110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Protons have structure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7455877" y="931863"/>
            <a:ext cx="1562247" cy="707886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Parton</a:t>
            </a:r>
          </a:p>
          <a:p>
            <a:r>
              <a:rPr lang="en-US"/>
              <a:t>distributions</a:t>
            </a: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126023" y="3598864"/>
            <a:ext cx="2108269" cy="400110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Underlying event</a:t>
            </a:r>
          </a:p>
        </p:txBody>
      </p:sp>
      <p:pic>
        <p:nvPicPr>
          <p:cNvPr id="13" name="Picture 2" descr="Untitled.png"/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419600"/>
            <a:ext cx="5967896" cy="2010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4315692" y="6443246"/>
            <a:ext cx="4904508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effectLst/>
                <a:latin typeface="Arial"/>
                <a:sym typeface="Wingdings"/>
              </a:rPr>
              <a:t>Z </a:t>
            </a:r>
            <a:r>
              <a:rPr lang="en-US" dirty="0" err="1">
                <a:effectLst/>
                <a:latin typeface="Arial"/>
                <a:ea typeface="Lucida Grande"/>
                <a:cs typeface="Lucida Grande"/>
                <a:sym typeface="Wingdings"/>
              </a:rPr>
              <a:t>μμ</a:t>
            </a:r>
            <a:r>
              <a:rPr lang="en-US" dirty="0">
                <a:effectLst/>
                <a:latin typeface="Arial"/>
                <a:sym typeface="Wingdings"/>
              </a:rPr>
              <a:t> event with </a:t>
            </a:r>
            <a:r>
              <a:rPr lang="en-US" dirty="0">
                <a:latin typeface="Arial"/>
                <a:sym typeface="Wingdings"/>
              </a:rPr>
              <a:t>~20</a:t>
            </a:r>
            <a:r>
              <a:rPr lang="en-US" dirty="0">
                <a:effectLst/>
                <a:latin typeface="Arial"/>
                <a:sym typeface="Wingdings"/>
              </a:rPr>
              <a:t> reconstructed vertices (2012)</a:t>
            </a:r>
          </a:p>
        </p:txBody>
      </p:sp>
      <p:pic>
        <p:nvPicPr>
          <p:cNvPr id="15" name="Image 14" descr="Screen Shot 2014-08-27 at 5.49.20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800" y="3352800"/>
            <a:ext cx="2743200" cy="483886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572000" y="3940314"/>
            <a:ext cx="4849469" cy="707886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Pile-up: approximate 40 collisions per </a:t>
            </a:r>
          </a:p>
          <a:p>
            <a:r>
              <a:rPr lang="en-US" dirty="0"/>
              <a:t>bunch crossing in 2018 (more in future) 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2E8E-1470-B64B-90B1-F6196680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384" y="-171400"/>
            <a:ext cx="7239000" cy="904875"/>
          </a:xfrm>
        </p:spPr>
        <p:txBody>
          <a:bodyPr/>
          <a:lstStyle/>
          <a:p>
            <a:r>
              <a:rPr lang="en-US" dirty="0"/>
              <a:t>Higgs Cross Sections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18CAA9-A455-3844-BC06-C82F05BF3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323" y="1139180"/>
            <a:ext cx="7743101" cy="5314156"/>
          </a:xfrm>
        </p:spPr>
      </p:pic>
    </p:spTree>
    <p:extLst>
      <p:ext uri="{BB962C8B-B14F-4D97-AF65-F5344CB8AC3E}">
        <p14:creationId xmlns:p14="http://schemas.microsoft.com/office/powerpoint/2010/main" val="308435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Higgs Results @ 13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781800" y="838200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arXiv:1805.10197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172200" y="1600200"/>
            <a:ext cx="25908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H</a:t>
            </a:r>
            <a:r>
              <a:rPr lang="en-CA" sz="2200" dirty="0" err="1">
                <a:solidFill>
                  <a:srgbClr val="FF0000"/>
                </a:solidFill>
                <a:sym typeface="Symbol"/>
              </a:rPr>
              <a:t></a:t>
            </a:r>
            <a:r>
              <a:rPr lang="en-GB" sz="2200" dirty="0" err="1">
                <a:solidFill>
                  <a:srgbClr val="FF0000"/>
                </a:solidFill>
                <a:latin typeface="Georgia"/>
              </a:rPr>
              <a:t>γγ</a:t>
            </a:r>
            <a:r>
              <a:rPr lang="en-GB" sz="2200" dirty="0">
                <a:solidFill>
                  <a:srgbClr val="FF0000"/>
                </a:solidFill>
                <a:latin typeface="Georgia"/>
              </a:rPr>
              <a:t>  </a:t>
            </a:r>
            <a:r>
              <a:rPr lang="en-GB" sz="2200" dirty="0">
                <a:solidFill>
                  <a:srgbClr val="FF0000"/>
                </a:solidFill>
              </a:rPr>
              <a:t>and</a:t>
            </a:r>
            <a:r>
              <a:rPr lang="en-GB" sz="2200" dirty="0">
                <a:solidFill>
                  <a:srgbClr val="FF0000"/>
                </a:solidFill>
                <a:latin typeface="Georgia"/>
              </a:rPr>
              <a:t> </a:t>
            </a:r>
          </a:p>
          <a:p>
            <a:r>
              <a:rPr lang="en-GB" sz="2200" dirty="0">
                <a:solidFill>
                  <a:srgbClr val="FF0000"/>
                </a:solidFill>
              </a:rPr>
              <a:t>H</a:t>
            </a:r>
            <a:r>
              <a:rPr lang="en-CA" sz="2200" dirty="0" err="1">
                <a:solidFill>
                  <a:srgbClr val="FF0000"/>
                </a:solidFill>
                <a:sym typeface="Symbol"/>
              </a:rPr>
              <a:t></a:t>
            </a:r>
            <a:r>
              <a:rPr lang="en-GB" sz="2200" dirty="0">
                <a:solidFill>
                  <a:srgbClr val="FF0000"/>
                </a:solidFill>
              </a:rPr>
              <a:t>ZZ</a:t>
            </a:r>
            <a:r>
              <a:rPr lang="en-CA" sz="2200" dirty="0" err="1">
                <a:solidFill>
                  <a:srgbClr val="FF0000"/>
                </a:solidFill>
                <a:sym typeface="Symbol"/>
              </a:rPr>
              <a:t></a:t>
            </a:r>
            <a:r>
              <a:rPr lang="en-GB" sz="2200" dirty="0">
                <a:solidFill>
                  <a:srgbClr val="FF0000"/>
                </a:solidFill>
              </a:rPr>
              <a:t>4 leptons </a:t>
            </a:r>
          </a:p>
        </p:txBody>
      </p:sp>
      <p:pic>
        <p:nvPicPr>
          <p:cNvPr id="20" name="Image 19" descr="Screen Shot 2018-05-28 at 12.40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4724400"/>
            <a:ext cx="3327400" cy="469900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sp>
        <p:nvSpPr>
          <p:cNvPr id="21" name="ZoneTexte 20"/>
          <p:cNvSpPr txBox="1"/>
          <p:nvPr/>
        </p:nvSpPr>
        <p:spPr>
          <a:xfrm>
            <a:off x="5943600" y="4191000"/>
            <a:ext cx="2969007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Total Higgs cross section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571863" y="5410200"/>
            <a:ext cx="3572137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Results in agreement with the </a:t>
            </a:r>
          </a:p>
          <a:p>
            <a:r>
              <a:rPr lang="en-GB" dirty="0">
                <a:solidFill>
                  <a:srgbClr val="FF0000"/>
                </a:solidFill>
              </a:rPr>
              <a:t>Standard Model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33400" y="833735"/>
            <a:ext cx="576311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Higgs kinematics differential distributions </a:t>
            </a:r>
          </a:p>
        </p:txBody>
      </p:sp>
      <p:pic>
        <p:nvPicPr>
          <p:cNvPr id="12" name="Image 11" descr="Screen Shot 2018-05-30 at 17.58.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53904"/>
            <a:ext cx="5255041" cy="550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7328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71400"/>
            <a:ext cx="7239000" cy="904875"/>
          </a:xfrm>
        </p:spPr>
        <p:txBody>
          <a:bodyPr/>
          <a:lstStyle/>
          <a:p>
            <a:r>
              <a:rPr lang="en-GB" dirty="0"/>
              <a:t>A lot happened recently…</a:t>
            </a:r>
          </a:p>
        </p:txBody>
      </p:sp>
      <p:pic>
        <p:nvPicPr>
          <p:cNvPr id="5" name="Image 4" descr="Screen Shot 2018-09-01 at 17.44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24745"/>
            <a:ext cx="7162800" cy="1470855"/>
          </a:xfrm>
          <a:prstGeom prst="rect">
            <a:avLst/>
          </a:prstGeom>
        </p:spPr>
      </p:pic>
      <p:pic>
        <p:nvPicPr>
          <p:cNvPr id="6" name="Image 5" descr="Screen Shot 2018-09-01 at 17.48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47999"/>
            <a:ext cx="4038600" cy="2652215"/>
          </a:xfrm>
          <a:prstGeom prst="rect">
            <a:avLst/>
          </a:prstGeom>
        </p:spPr>
      </p:pic>
      <p:pic>
        <p:nvPicPr>
          <p:cNvPr id="7" name="Image 6" descr="Screen Shot 2018-09-01 at 17.48.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971800"/>
            <a:ext cx="3886200" cy="274529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42648" y="914400"/>
            <a:ext cx="422708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CERN Press Release 4/6/2018</a:t>
            </a:r>
          </a:p>
        </p:txBody>
      </p:sp>
    </p:spTree>
    <p:extLst>
      <p:ext uri="{BB962C8B-B14F-4D97-AF65-F5344CB8AC3E}">
        <p14:creationId xmlns:p14="http://schemas.microsoft.com/office/powerpoint/2010/main" val="2861077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Higgs Results @ 13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6200" y="5997714"/>
            <a:ext cx="5486400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                   Observation of </a:t>
            </a:r>
            <a:r>
              <a:rPr lang="en-GB" dirty="0" err="1">
                <a:solidFill>
                  <a:srgbClr val="FF0000"/>
                </a:solidFill>
              </a:rPr>
              <a:t>ttH</a:t>
            </a:r>
            <a:r>
              <a:rPr lang="en-GB" dirty="0">
                <a:solidFill>
                  <a:srgbClr val="FF0000"/>
                </a:solidFill>
              </a:rPr>
              <a:t>!</a:t>
            </a:r>
          </a:p>
          <a:p>
            <a:r>
              <a:rPr lang="en-GB" dirty="0">
                <a:solidFill>
                  <a:srgbClr val="FF0000"/>
                </a:solidFill>
              </a:rPr>
              <a:t>Results in agreement with the Standard Model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600" y="833735"/>
            <a:ext cx="79248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</a:rPr>
              <a:t>ttH</a:t>
            </a:r>
            <a:r>
              <a:rPr lang="en-CA" sz="2400" dirty="0">
                <a:solidFill>
                  <a:srgbClr val="FF0000"/>
                </a:solidFill>
                <a:sym typeface="Symbol"/>
              </a:rPr>
              <a:t> production: </a:t>
            </a:r>
            <a:r>
              <a:rPr lang="en-CA" sz="2400" dirty="0">
                <a:solidFill>
                  <a:srgbClr val="0000FF"/>
                </a:solidFill>
                <a:sym typeface="Symbol"/>
              </a:rPr>
              <a:t>Combination of all Higgs decay channels</a:t>
            </a:r>
          </a:p>
          <a:p>
            <a:r>
              <a:rPr lang="en-CA" sz="2400" dirty="0">
                <a:solidFill>
                  <a:srgbClr val="0000FF"/>
                </a:solidFill>
                <a:sym typeface="Symbol"/>
              </a:rPr>
              <a:t>and combination with the 7/8 </a:t>
            </a:r>
            <a:r>
              <a:rPr lang="en-CA" sz="2400" dirty="0" err="1">
                <a:solidFill>
                  <a:srgbClr val="0000FF"/>
                </a:solidFill>
                <a:sym typeface="Symbol"/>
              </a:rPr>
              <a:t>TeV</a:t>
            </a:r>
            <a:r>
              <a:rPr lang="en-CA" sz="2400" dirty="0">
                <a:solidFill>
                  <a:srgbClr val="0000FF"/>
                </a:solidFill>
                <a:sym typeface="Symbol"/>
              </a:rPr>
              <a:t> data of Run-1  </a:t>
            </a:r>
            <a:endParaRPr lang="en-GB" sz="2400" dirty="0">
              <a:solidFill>
                <a:srgbClr val="0000FF"/>
              </a:solidFill>
              <a:latin typeface="Georgia"/>
            </a:endParaRPr>
          </a:p>
        </p:txBody>
      </p:sp>
      <p:pic>
        <p:nvPicPr>
          <p:cNvPr id="12" name="Image 11" descr="Screen Shot 2018-05-28 at 12.53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0"/>
            <a:ext cx="2068286" cy="1447800"/>
          </a:xfrm>
          <a:prstGeom prst="rect">
            <a:avLst/>
          </a:prstGeom>
        </p:spPr>
      </p:pic>
      <p:pic>
        <p:nvPicPr>
          <p:cNvPr id="13" name="Image 12" descr="Screen Shot 2018-05-28 at 13.09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905000"/>
            <a:ext cx="3004038" cy="3124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5791200" y="5105400"/>
            <a:ext cx="3352800" cy="1371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395534" y="5334000"/>
            <a:ext cx="198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7+8+13 </a:t>
            </a:r>
            <a:r>
              <a:rPr lang="en-GB" sz="1800" dirty="0" err="1">
                <a:solidFill>
                  <a:srgbClr val="FF0000"/>
                </a:solidFill>
              </a:rPr>
              <a:t>TeV</a:t>
            </a:r>
            <a:r>
              <a:rPr lang="en-GB" sz="1800" dirty="0">
                <a:solidFill>
                  <a:srgbClr val="FF0000"/>
                </a:solidFill>
              </a:rPr>
              <a:t> data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715000" y="6000690"/>
            <a:ext cx="3519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Significance =  5.9</a:t>
            </a:r>
            <a:r>
              <a:rPr lang="en-US" sz="1800" dirty="0" err="1">
                <a:solidFill>
                  <a:srgbClr val="FF0000"/>
                </a:solidFill>
                <a:sym typeface="Symbol"/>
              </a:rPr>
              <a:t>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GB" sz="1800" dirty="0">
                <a:solidFill>
                  <a:srgbClr val="FF0000"/>
                </a:solidFill>
              </a:rPr>
              <a:t> (exp 4.2</a:t>
            </a:r>
            <a:r>
              <a:rPr lang="en-US" sz="1800" dirty="0" err="1">
                <a:solidFill>
                  <a:srgbClr val="FF0000"/>
                </a:solidFill>
                <a:sym typeface="Symbol"/>
              </a:rPr>
              <a:t>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GB" sz="1800" dirty="0">
                <a:solidFill>
                  <a:srgbClr val="FF0000"/>
                </a:solidFill>
              </a:rPr>
              <a:t>)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3" name="Image 22" descr="Screen Shot 2018-05-28 at 13.12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5689600"/>
            <a:ext cx="1765300" cy="4064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295943" y="1524000"/>
            <a:ext cx="1848057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arXiv:1804.0261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400800" y="5715000"/>
            <a:ext cx="2133600" cy="3810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52400" y="1905000"/>
            <a:ext cx="185031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arXiv:1806.0425</a:t>
            </a:r>
          </a:p>
        </p:txBody>
      </p:sp>
      <p:pic>
        <p:nvPicPr>
          <p:cNvPr id="25" name="Image 24" descr="Screen Shot 2018-06-04 at 15.27.1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181600"/>
            <a:ext cx="5638800" cy="744619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26" name="Image 25" descr="Screen Shot 2018-06-04 at 21.19.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813766"/>
            <a:ext cx="3816350" cy="336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5608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2F3673-9DFC-8E41-A017-3D5686D9A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10" y="404664"/>
            <a:ext cx="8849248" cy="6072336"/>
          </a:xfrm>
        </p:spPr>
      </p:pic>
    </p:spTree>
    <p:extLst>
      <p:ext uri="{BB962C8B-B14F-4D97-AF65-F5344CB8AC3E}">
        <p14:creationId xmlns:p14="http://schemas.microsoft.com/office/powerpoint/2010/main" val="1872339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8-09-01 at 17.47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67772"/>
            <a:ext cx="6781800" cy="3209028"/>
          </a:xfrm>
          <a:prstGeom prst="rect">
            <a:avLst/>
          </a:prstGeom>
        </p:spPr>
      </p:pic>
      <p:pic>
        <p:nvPicPr>
          <p:cNvPr id="6" name="Image 5" descr="Screen Shot 2018-09-01 at 17.48.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514600"/>
            <a:ext cx="3666150" cy="23940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42648" y="914400"/>
            <a:ext cx="439510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CERN Press Release 28/8/2018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/>
              <a:t>A lot happened recently…</a:t>
            </a:r>
          </a:p>
        </p:txBody>
      </p:sp>
    </p:spTree>
    <p:extLst>
      <p:ext uri="{BB962C8B-B14F-4D97-AF65-F5344CB8AC3E}">
        <p14:creationId xmlns:p14="http://schemas.microsoft.com/office/powerpoint/2010/main" val="1008930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Image 6" descr="Screen Shot 2018-09-01 at 18.54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571746"/>
            <a:ext cx="2954521" cy="247027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/>
              <a:t>Higgs to bb Decay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4C560-7D1C-BE44-A465-0715DA4D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83245"/>
            <a:ext cx="3631060" cy="2741417"/>
          </a:xfrm>
          <a:prstGeom prst="rect">
            <a:avLst/>
          </a:prstGeom>
        </p:spPr>
      </p:pic>
      <p:pic>
        <p:nvPicPr>
          <p:cNvPr id="12" name="Image 4" descr="Screen Shot 2018-08-30 at 10.49.26.png">
            <a:extLst>
              <a:ext uri="{FF2B5EF4-FFF2-40B4-BE49-F238E27FC236}">
                <a16:creationId xmlns:a16="http://schemas.microsoft.com/office/drawing/2014/main" id="{76263CE4-0F56-094E-B42F-0BFE9A4FA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375" y="1599118"/>
            <a:ext cx="2643025" cy="2511500"/>
          </a:xfrm>
          <a:prstGeom prst="rect">
            <a:avLst/>
          </a:prstGeom>
        </p:spPr>
      </p:pic>
      <p:pic>
        <p:nvPicPr>
          <p:cNvPr id="13" name="Image 6" descr="Screen Shot 2018-09-02 at 14.38.11.png">
            <a:extLst>
              <a:ext uri="{FF2B5EF4-FFF2-40B4-BE49-F238E27FC236}">
                <a16:creationId xmlns:a16="http://schemas.microsoft.com/office/drawing/2014/main" id="{7A7617D2-93FA-3F48-9823-08ECB15DE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139" y="4110618"/>
            <a:ext cx="3591337" cy="2702758"/>
          </a:xfrm>
          <a:prstGeom prst="rect">
            <a:avLst/>
          </a:prstGeom>
        </p:spPr>
      </p:pic>
      <p:sp>
        <p:nvSpPr>
          <p:cNvPr id="14" name="ZoneTexte 10">
            <a:extLst>
              <a:ext uri="{FF2B5EF4-FFF2-40B4-BE49-F238E27FC236}">
                <a16:creationId xmlns:a16="http://schemas.microsoft.com/office/drawing/2014/main" id="{FBACDBA0-686C-AF40-9AC6-419498679F8D}"/>
              </a:ext>
            </a:extLst>
          </p:cNvPr>
          <p:cNvSpPr txBox="1"/>
          <p:nvPr/>
        </p:nvSpPr>
        <p:spPr>
          <a:xfrm>
            <a:off x="609600" y="833735"/>
            <a:ext cx="79248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H-&gt;bb</a:t>
            </a:r>
            <a:r>
              <a:rPr lang="en-CA" sz="2400" dirty="0">
                <a:solidFill>
                  <a:srgbClr val="FF0000"/>
                </a:solidFill>
                <a:sym typeface="Symbol"/>
              </a:rPr>
              <a:t> decay: </a:t>
            </a:r>
            <a:r>
              <a:rPr lang="en-CA" sz="2400" dirty="0">
                <a:solidFill>
                  <a:srgbClr val="0000FF"/>
                </a:solidFill>
                <a:sym typeface="Symbol"/>
              </a:rPr>
              <a:t>Combination of all Higgs decay channels</a:t>
            </a:r>
          </a:p>
          <a:p>
            <a:r>
              <a:rPr lang="en-CA" sz="2400" dirty="0">
                <a:solidFill>
                  <a:srgbClr val="0000FF"/>
                </a:solidFill>
                <a:sym typeface="Symbol"/>
              </a:rPr>
              <a:t>and combination with the 7/8 </a:t>
            </a:r>
            <a:r>
              <a:rPr lang="en-CA" sz="2400" dirty="0" err="1">
                <a:solidFill>
                  <a:srgbClr val="0000FF"/>
                </a:solidFill>
                <a:sym typeface="Symbol"/>
              </a:rPr>
              <a:t>TeV</a:t>
            </a:r>
            <a:r>
              <a:rPr lang="en-CA" sz="2400" dirty="0">
                <a:solidFill>
                  <a:srgbClr val="0000FF"/>
                </a:solidFill>
                <a:sym typeface="Symbol"/>
              </a:rPr>
              <a:t> data of Run-1  </a:t>
            </a:r>
            <a:endParaRPr lang="en-GB" sz="2400" dirty="0">
              <a:solidFill>
                <a:srgbClr val="0000FF"/>
              </a:solidFill>
              <a:latin typeface="Georgia"/>
            </a:endParaRPr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9C7AEDD4-C305-AD4B-966A-A0DFA06DA49E}"/>
              </a:ext>
            </a:extLst>
          </p:cNvPr>
          <p:cNvSpPr txBox="1"/>
          <p:nvPr/>
        </p:nvSpPr>
        <p:spPr>
          <a:xfrm>
            <a:off x="543574" y="3872743"/>
            <a:ext cx="1778051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arXiv:1808.08238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56D0A-03CB-2944-A39A-4227960CB53A}"/>
              </a:ext>
            </a:extLst>
          </p:cNvPr>
          <p:cNvSpPr txBox="1"/>
          <p:nvPr/>
        </p:nvSpPr>
        <p:spPr>
          <a:xfrm>
            <a:off x="3737160" y="2204864"/>
            <a:ext cx="203215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H-&gt;bb observed</a:t>
            </a:r>
          </a:p>
          <a:p>
            <a:r>
              <a:rPr lang="en-US" dirty="0">
                <a:solidFill>
                  <a:srgbClr val="0000FF"/>
                </a:solidFill>
              </a:rPr>
              <a:t>with more than </a:t>
            </a:r>
          </a:p>
          <a:p>
            <a:r>
              <a:rPr lang="en-US" dirty="0">
                <a:solidFill>
                  <a:srgbClr val="0000FF"/>
                </a:solidFill>
              </a:rPr>
              <a:t>5</a:t>
            </a:r>
            <a:r>
              <a:rPr lang="en-CA" dirty="0">
                <a:solidFill>
                  <a:srgbClr val="0000FF"/>
                </a:solidFill>
                <a:sym typeface="Symbol" pitchFamily="2" charset="2"/>
              </a:rPr>
              <a:t></a:t>
            </a:r>
            <a:r>
              <a:rPr lang="en-US" dirty="0">
                <a:solidFill>
                  <a:srgbClr val="0000FF"/>
                </a:solidFill>
              </a:rPr>
              <a:t> in both </a:t>
            </a:r>
          </a:p>
          <a:p>
            <a:r>
              <a:rPr lang="en-US" dirty="0">
                <a:solidFill>
                  <a:srgbClr val="0000FF"/>
                </a:solidFill>
              </a:rPr>
              <a:t>experiments</a:t>
            </a:r>
          </a:p>
        </p:txBody>
      </p:sp>
      <p:sp>
        <p:nvSpPr>
          <p:cNvPr id="17" name="ZoneTexte 5">
            <a:extLst>
              <a:ext uri="{FF2B5EF4-FFF2-40B4-BE49-F238E27FC236}">
                <a16:creationId xmlns:a16="http://schemas.microsoft.com/office/drawing/2014/main" id="{94F3DA42-BE9D-2842-8BB5-7936419F4C7D}"/>
              </a:ext>
            </a:extLst>
          </p:cNvPr>
          <p:cNvSpPr txBox="1"/>
          <p:nvPr/>
        </p:nvSpPr>
        <p:spPr>
          <a:xfrm>
            <a:off x="4378125" y="3933056"/>
            <a:ext cx="1778051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arXiv:1808.08242</a:t>
            </a:r>
          </a:p>
        </p:txBody>
      </p:sp>
    </p:spTree>
    <p:extLst>
      <p:ext uri="{BB962C8B-B14F-4D97-AF65-F5344CB8AC3E}">
        <p14:creationId xmlns:p14="http://schemas.microsoft.com/office/powerpoint/2010/main" val="2929939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12D27-4DFF-9F42-A8EB-1C5528F2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-171400"/>
            <a:ext cx="7239000" cy="904875"/>
          </a:xfrm>
        </p:spPr>
        <p:txBody>
          <a:bodyPr/>
          <a:lstStyle/>
          <a:p>
            <a:r>
              <a:rPr lang="en-US" dirty="0"/>
              <a:t>Higgs Mass Revisited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32CB1B-5141-4244-B90E-6CB729136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922070"/>
            <a:ext cx="3655871" cy="3325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3C0A5A-F1B6-8E4F-BDCD-C78C10753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4" y="1867118"/>
            <a:ext cx="5116972" cy="33805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F96B0E-9DC8-CA4A-99B7-0956CEDB9055}"/>
              </a:ext>
            </a:extLst>
          </p:cNvPr>
          <p:cNvSpPr txBox="1"/>
          <p:nvPr/>
        </p:nvSpPr>
        <p:spPr>
          <a:xfrm>
            <a:off x="6225395" y="6209838"/>
            <a:ext cx="225254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 arXiv:1806.00242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F5BB15-84C5-3246-9E37-F7A4E9EE3464}"/>
              </a:ext>
            </a:extLst>
          </p:cNvPr>
          <p:cNvSpPr txBox="1"/>
          <p:nvPr/>
        </p:nvSpPr>
        <p:spPr>
          <a:xfrm>
            <a:off x="251520" y="1084674"/>
            <a:ext cx="860190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Use the 2 photon and 2 Z to lepton decay channels to determine the mass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250AFF-2649-B248-8ECC-EA1D1C311D40}"/>
              </a:ext>
            </a:extLst>
          </p:cNvPr>
          <p:cNvSpPr txBox="1"/>
          <p:nvPr/>
        </p:nvSpPr>
        <p:spPr>
          <a:xfrm>
            <a:off x="539552" y="5373216"/>
            <a:ext cx="6230937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Run 2 data not yet combined among the experiments</a:t>
            </a:r>
          </a:p>
          <a:p>
            <a:r>
              <a:rPr lang="en-US" dirty="0">
                <a:solidFill>
                  <a:srgbClr val="FF0000"/>
                </a:solidFill>
              </a:rPr>
              <a:t>Full run 2 still being </a:t>
            </a:r>
            <a:r>
              <a:rPr lang="en-US" dirty="0" err="1">
                <a:solidFill>
                  <a:srgbClr val="FF0000"/>
                </a:solidFill>
              </a:rPr>
              <a:t>analysed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06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/>
              <a:t>Narrowing Down on the Higgs Width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762000"/>
            <a:ext cx="8534400" cy="1981200"/>
          </a:xfrm>
          <a:solidFill>
            <a:srgbClr val="FFFF00"/>
          </a:solidFill>
        </p:spPr>
        <p:txBody>
          <a:bodyPr/>
          <a:lstStyle/>
          <a:p>
            <a:r>
              <a:rPr lang="en-GB" sz="2200" dirty="0">
                <a:solidFill>
                  <a:srgbClr val="FF0000"/>
                </a:solidFill>
              </a:rPr>
              <a:t>New estimation on the Higgs Width of the Higgs                     </a:t>
            </a:r>
            <a:r>
              <a:rPr lang="en-GB" sz="2200" dirty="0">
                <a:solidFill>
                  <a:srgbClr val="0000FF"/>
                </a:solidFill>
              </a:rPr>
              <a:t>based on comparing the off-shell and on-shell signal strength</a:t>
            </a:r>
          </a:p>
          <a:p>
            <a:r>
              <a:rPr lang="en-GB" sz="2200" dirty="0">
                <a:solidFill>
                  <a:srgbClr val="0000FF"/>
                </a:solidFill>
              </a:rPr>
              <a:t>SM width at 125 </a:t>
            </a:r>
            <a:r>
              <a:rPr lang="en-GB" sz="2200" dirty="0" err="1">
                <a:solidFill>
                  <a:srgbClr val="0000FF"/>
                </a:solidFill>
              </a:rPr>
              <a:t>GeV</a:t>
            </a:r>
            <a:r>
              <a:rPr lang="en-GB" sz="2200" dirty="0">
                <a:solidFill>
                  <a:srgbClr val="0000FF"/>
                </a:solidFill>
              </a:rPr>
              <a:t> is 4.1 </a:t>
            </a:r>
            <a:r>
              <a:rPr lang="en-GB" sz="2200" dirty="0" err="1">
                <a:solidFill>
                  <a:srgbClr val="0000FF"/>
                </a:solidFill>
              </a:rPr>
              <a:t>MeV</a:t>
            </a:r>
            <a:endParaRPr lang="en-GB" sz="2200" dirty="0">
              <a:solidFill>
                <a:srgbClr val="0000FF"/>
              </a:solidFill>
            </a:endParaRPr>
          </a:p>
          <a:p>
            <a:r>
              <a:rPr lang="en-GB" sz="2200" dirty="0">
                <a:solidFill>
                  <a:srgbClr val="0000FF"/>
                </a:solidFill>
              </a:rPr>
              <a:t>Off-shell channels: H-&gt; ZZ 4leptons and H-&gt;ZZ-&gt; 2l 2</a:t>
            </a:r>
            <a:r>
              <a:rPr lang="en-GB" sz="2400" dirty="0">
                <a:solidFill>
                  <a:srgbClr val="0000FF"/>
                </a:solidFill>
                <a:sym typeface="Symbol"/>
              </a:rPr>
              <a:t></a:t>
            </a:r>
            <a:r>
              <a:rPr lang="en-US" sz="2400" dirty="0">
                <a:sym typeface="Symbol"/>
              </a:rPr>
              <a:t> </a:t>
            </a:r>
            <a:r>
              <a:rPr lang="en-GB" sz="2200" dirty="0">
                <a:solidFill>
                  <a:srgbClr val="0000FF"/>
                </a:solidFill>
              </a:rPr>
              <a:t>with H mass above 220 (250) </a:t>
            </a:r>
            <a:r>
              <a:rPr lang="en-GB" sz="2200" dirty="0" err="1">
                <a:solidFill>
                  <a:srgbClr val="0000FF"/>
                </a:solidFill>
              </a:rPr>
              <a:t>GeV</a:t>
            </a:r>
            <a:r>
              <a:rPr lang="en-GB" sz="2200" dirty="0">
                <a:solidFill>
                  <a:srgbClr val="0000FF"/>
                </a:solidFill>
              </a:rPr>
              <a:t> </a:t>
            </a:r>
            <a:endParaRPr lang="en-US" sz="2200" dirty="0">
              <a:solidFill>
                <a:srgbClr val="0000FF"/>
              </a:solidFill>
            </a:endParaRPr>
          </a:p>
          <a:p>
            <a:pPr>
              <a:buNone/>
            </a:pPr>
            <a:r>
              <a:rPr dirty="0"/>
              <a:t> </a:t>
            </a:r>
          </a:p>
          <a:p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4406A-1268-B64E-94D5-08AC96D1CA0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Image 5" descr="Screen Shot 2018-09-01 at 17.37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86200"/>
            <a:ext cx="5201478" cy="1524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968605" y="762000"/>
            <a:ext cx="217539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dirty="0"/>
              <a:t>arXiv:1808.01191</a:t>
            </a:r>
            <a:endParaRPr lang="en-GB" dirty="0"/>
          </a:p>
        </p:txBody>
      </p:sp>
      <p:pic>
        <p:nvPicPr>
          <p:cNvPr id="8" name="Image 7" descr="Screen Shot 2018-09-02 at 12.22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486" y="3810000"/>
            <a:ext cx="2911114" cy="2794000"/>
          </a:xfrm>
          <a:prstGeom prst="rect">
            <a:avLst/>
          </a:prstGeom>
        </p:spPr>
      </p:pic>
      <p:pic>
        <p:nvPicPr>
          <p:cNvPr id="9" name="Image 8" descr="Screen Shot 2018-09-02 at 12.21.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836732"/>
            <a:ext cx="3403600" cy="82086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8600" y="5616714"/>
            <a:ext cx="607217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observed Higgs total width limit &lt; 14.4 MeV obs.</a:t>
            </a:r>
          </a:p>
          <a:p>
            <a:r>
              <a:rPr lang="en-GB">
                <a:solidFill>
                  <a:srgbClr val="FF0000"/>
                </a:solidFill>
              </a:rPr>
              <a:t>                                               (</a:t>
            </a:r>
            <a:r>
              <a:rPr lang="en-GB" dirty="0">
                <a:solidFill>
                  <a:srgbClr val="FF0000"/>
                </a:solidFill>
              </a:rPr>
              <a:t>15.2 MeV exp.)   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04800" y="4876800"/>
            <a:ext cx="4876800" cy="2286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2A1BE-3D2E-8B4E-AF56-0A6A13EAC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990" y="2821716"/>
            <a:ext cx="3568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756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>
                <a:effectLst/>
              </a:rPr>
              <a:t>More Higgs Studies…</a:t>
            </a:r>
          </a:p>
        </p:txBody>
      </p:sp>
      <p:pic>
        <p:nvPicPr>
          <p:cNvPr id="5" name="Image 4" descr="Screen Shot 2018-05-26 at 14.21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2808364" cy="2438400"/>
          </a:xfrm>
          <a:prstGeom prst="rect">
            <a:avLst/>
          </a:prstGeom>
        </p:spPr>
      </p:pic>
      <p:pic>
        <p:nvPicPr>
          <p:cNvPr id="7" name="Image 6" descr="Screen Shot 2018-05-26 at 14.22.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551096"/>
            <a:ext cx="2701445" cy="24113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6200" y="1295400"/>
            <a:ext cx="137850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HIG-17-023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67678" y="621268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arXiv:1802.04329</a:t>
            </a:r>
          </a:p>
          <a:p>
            <a:endParaRPr lang="en-GB" dirty="0"/>
          </a:p>
        </p:txBody>
      </p:sp>
      <p:pic>
        <p:nvPicPr>
          <p:cNvPr id="11" name="Image 10" descr="Screen Shot 2018-05-26 at 11.33.5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371601"/>
            <a:ext cx="2590800" cy="2526632"/>
          </a:xfrm>
          <a:prstGeom prst="rect">
            <a:avLst/>
          </a:prstGeom>
        </p:spPr>
      </p:pic>
      <p:pic>
        <p:nvPicPr>
          <p:cNvPr id="12" name="Image 11" descr="Screen Shot 2018-05-26 at 11.53.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500" y="4267200"/>
            <a:ext cx="4584700" cy="230879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85800" y="4724400"/>
            <a:ext cx="198002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arXiv:1712.02758</a:t>
            </a:r>
          </a:p>
          <a:p>
            <a:endParaRPr lang="en-GB" dirty="0"/>
          </a:p>
        </p:txBody>
      </p:sp>
      <p:pic>
        <p:nvPicPr>
          <p:cNvPr id="14" name="Image 13" descr="Screen Shot 2018-05-26 at 11.53.0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5150095"/>
            <a:ext cx="3784600" cy="125070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600200" y="990600"/>
            <a:ext cx="282987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Higgs decay to invisible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638800" y="990600"/>
            <a:ext cx="357075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Higgs decay to charm search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88249" y="4267200"/>
            <a:ext cx="392655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Higgs decay to </a:t>
            </a:r>
            <a:r>
              <a:rPr lang="en-US" dirty="0" err="1">
                <a:sym typeface="Symbol"/>
              </a:rPr>
              <a:t></a:t>
            </a:r>
            <a:r>
              <a:rPr lang="en-US" dirty="0">
                <a:sym typeface="Symbol"/>
              </a:rPr>
              <a:t> and </a:t>
            </a:r>
            <a:r>
              <a:rPr lang="en-US" dirty="0" err="1">
                <a:sym typeface="Symbol"/>
              </a:rPr>
              <a:t></a:t>
            </a:r>
            <a:r>
              <a:rPr lang="en-US" dirty="0">
                <a:sym typeface="Symbol"/>
              </a:rPr>
              <a:t>  search</a:t>
            </a:r>
            <a:r>
              <a:rPr lang="en-US" dirty="0"/>
              <a:t> </a:t>
            </a:r>
            <a:r>
              <a:rPr lang="en-GB" dirty="0"/>
              <a:t> </a:t>
            </a:r>
          </a:p>
        </p:txBody>
      </p:sp>
      <p:pic>
        <p:nvPicPr>
          <p:cNvPr id="18" name="Image 17" descr="Screen Shot 2018-05-28 at 15.18.3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3962400"/>
            <a:ext cx="2686050" cy="21245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248400" y="3730823"/>
            <a:ext cx="1278189" cy="27699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95% upper limit</a:t>
            </a:r>
          </a:p>
        </p:txBody>
      </p:sp>
    </p:spTree>
    <p:extLst>
      <p:ext uri="{BB962C8B-B14F-4D97-AF65-F5344CB8AC3E}">
        <p14:creationId xmlns:p14="http://schemas.microsoft.com/office/powerpoint/2010/main" val="154146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91600" cy="762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Proton-proton collisions and </a:t>
            </a:r>
            <a:r>
              <a:rPr lang="en-US" sz="4000" dirty="0" err="1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PDFs</a:t>
            </a:r>
            <a:endParaRPr lang="en-US" sz="40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23950"/>
            <a:ext cx="7772400" cy="53530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buFontTx/>
              <a:buNone/>
            </a:pPr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65540" name="Picture 4" descr="F2vsQ2-pre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0316" y="3276600"/>
            <a:ext cx="2130669" cy="3429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5541" name="Picture 5" descr="PDF-pre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0646" y="1524000"/>
            <a:ext cx="2110154" cy="2286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/>
          <a:srcRect l="1846" t="10188" r="51421" b="15131"/>
          <a:stretch>
            <a:fillRect/>
          </a:stretch>
        </p:blipFill>
        <p:spPr bwMode="auto">
          <a:xfrm>
            <a:off x="6537081" y="2438401"/>
            <a:ext cx="253658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AutoShape 7"/>
          <p:cNvSpPr>
            <a:spLocks noChangeArrowheads="1"/>
          </p:cNvSpPr>
          <p:nvPr/>
        </p:nvSpPr>
        <p:spPr bwMode="auto">
          <a:xfrm>
            <a:off x="4431323" y="3838576"/>
            <a:ext cx="786912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auto">
          <a:xfrm rot="5400000">
            <a:off x="6929988" y="1631157"/>
            <a:ext cx="814387" cy="800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724400" y="5105401"/>
            <a:ext cx="4498347" cy="1569660"/>
          </a:xfrm>
          <a:prstGeom prst="rect">
            <a:avLst/>
          </a:prstGeom>
          <a:solidFill>
            <a:schemeClr val="accent3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84" charset="0"/>
              </a:rPr>
              <a:t>Simple spread of existing </a:t>
            </a:r>
            <a:r>
              <a:rPr lang="en-US" dirty="0" err="1">
                <a:latin typeface="Arial" pitchFamily="-84" charset="0"/>
              </a:rPr>
              <a:t>PDFs</a:t>
            </a:r>
            <a:r>
              <a:rPr lang="en-US" dirty="0">
                <a:latin typeface="Arial" pitchFamily="-84" charset="0"/>
              </a:rPr>
              <a:t> gives</a:t>
            </a:r>
          </a:p>
          <a:p>
            <a:r>
              <a:rPr lang="en-US" dirty="0">
                <a:latin typeface="Arial" pitchFamily="-84" charset="0"/>
              </a:rPr>
              <a:t>up to 10% uncertainty on Higgs cross </a:t>
            </a:r>
          </a:p>
          <a:p>
            <a:r>
              <a:rPr lang="en-US" dirty="0">
                <a:latin typeface="Arial" pitchFamily="-84" charset="0"/>
              </a:rPr>
              <a:t>section. Possible gain ~ factor of 2</a:t>
            </a:r>
          </a:p>
          <a:p>
            <a:r>
              <a:rPr lang="en-US" dirty="0">
                <a:latin typeface="Arial" pitchFamily="-84" charset="0"/>
              </a:rPr>
              <a:t>with final HERA data </a:t>
            </a:r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(PDF4LHC</a:t>
            </a:r>
            <a:r>
              <a:rPr lang="en-US" dirty="0">
                <a:solidFill>
                  <a:srgbClr val="CC0000"/>
                </a:solidFill>
              </a:rPr>
              <a:t>)</a:t>
            </a:r>
          </a:p>
          <a:p>
            <a:r>
              <a:rPr lang="en-US" sz="1600" dirty="0">
                <a:solidFill>
                  <a:srgbClr val="CC0000"/>
                </a:solidFill>
                <a:sym typeface="Symbol" pitchFamily="-84" charset="2"/>
              </a:rPr>
              <a:t>Using also input from LHC data in new fits </a:t>
            </a:r>
          </a:p>
        </p:txBody>
      </p:sp>
      <p:pic>
        <p:nvPicPr>
          <p:cNvPr id="65546" name="Picture 3" descr="Picture 28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339" y="762000"/>
            <a:ext cx="3327889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7" name="ZoneTexte 12"/>
          <p:cNvSpPr txBox="1">
            <a:spLocks noChangeArrowheads="1"/>
          </p:cNvSpPr>
          <p:nvPr/>
        </p:nvSpPr>
        <p:spPr bwMode="auto">
          <a:xfrm>
            <a:off x="2949820" y="838201"/>
            <a:ext cx="6329302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latin typeface="Arial" pitchFamily="-84" charset="0"/>
              </a:rPr>
              <a:t>Parton Distribution Functions: the probability of finding </a:t>
            </a:r>
          </a:p>
          <a:p>
            <a:r>
              <a:rPr lang="fr-FR">
                <a:latin typeface="Arial" pitchFamily="-84" charset="0"/>
              </a:rPr>
              <a:t>a parton with momentum fraction x in the proton </a:t>
            </a:r>
          </a:p>
        </p:txBody>
      </p:sp>
      <p:sp>
        <p:nvSpPr>
          <p:cNvPr id="65548" name="ZoneTexte 13"/>
          <p:cNvSpPr txBox="1">
            <a:spLocks noChangeArrowheads="1"/>
          </p:cNvSpPr>
          <p:nvPr/>
        </p:nvSpPr>
        <p:spPr bwMode="auto">
          <a:xfrm>
            <a:off x="186105" y="4165600"/>
            <a:ext cx="2237512" cy="101566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 pitchFamily="-84" charset="0"/>
              </a:rPr>
              <a:t>Structure function</a:t>
            </a:r>
          </a:p>
          <a:p>
            <a:r>
              <a:rPr lang="en-GB" dirty="0">
                <a:latin typeface="Arial" pitchFamily="-84" charset="0"/>
              </a:rPr>
              <a:t>measurements </a:t>
            </a:r>
            <a:r>
              <a:rPr lang="en-GB" dirty="0" err="1">
                <a:latin typeface="Arial" pitchFamily="-84" charset="0"/>
              </a:rPr>
              <a:t>eg</a:t>
            </a:r>
            <a:r>
              <a:rPr lang="en-GB" dirty="0">
                <a:latin typeface="Arial" pitchFamily="-84" charset="0"/>
              </a:rPr>
              <a:t> </a:t>
            </a:r>
          </a:p>
          <a:p>
            <a:r>
              <a:rPr lang="en-GB" dirty="0">
                <a:latin typeface="Arial" pitchFamily="-84" charset="0"/>
              </a:rPr>
              <a:t>from HERA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52400" y="5537537"/>
            <a:ext cx="211127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Now also LHC pp</a:t>
            </a:r>
          </a:p>
          <a:p>
            <a:r>
              <a:rPr lang="en-GB" dirty="0"/>
              <a:t>data used to </a:t>
            </a:r>
          </a:p>
          <a:p>
            <a:r>
              <a:rPr lang="en-GB" dirty="0"/>
              <a:t>constrain </a:t>
            </a:r>
            <a:r>
              <a:rPr lang="en-GB" dirty="0" err="1"/>
              <a:t>PDFs</a:t>
            </a:r>
            <a:endParaRPr lang="en-GB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F51C764-43BA-4E47-B5AB-1F058904E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>
                <a:effectLst/>
              </a:rPr>
              <a:t>More Higgs Studies…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2375C-FC31-CC41-9482-16AF8F7EB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604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81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3715B63-5CD6-334A-8E48-10A9DC82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>
                <a:effectLst/>
              </a:rPr>
              <a:t>More Higgs Studies…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4FAAF-73BA-704F-8B04-4F0730A7B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6050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D39242-0970-D84C-A7E3-B08F768DDEEF}"/>
              </a:ext>
            </a:extLst>
          </p:cNvPr>
          <p:cNvSpPr txBox="1"/>
          <p:nvPr/>
        </p:nvSpPr>
        <p:spPr>
          <a:xfrm>
            <a:off x="6130829" y="1628800"/>
            <a:ext cx="297767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H-&gt;cc within reach with </a:t>
            </a:r>
          </a:p>
          <a:p>
            <a:r>
              <a:rPr lang="en-US" dirty="0"/>
              <a:t>HL-LHC data using ML?? </a:t>
            </a:r>
          </a:p>
        </p:txBody>
      </p:sp>
    </p:spTree>
    <p:extLst>
      <p:ext uri="{BB962C8B-B14F-4D97-AF65-F5344CB8AC3E}">
        <p14:creationId xmlns:p14="http://schemas.microsoft.com/office/powerpoint/2010/main" val="36628204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154A4-AFD9-6944-9705-ABD959918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-140171"/>
            <a:ext cx="7239000" cy="904875"/>
          </a:xfrm>
        </p:spPr>
        <p:txBody>
          <a:bodyPr/>
          <a:lstStyle/>
          <a:p>
            <a:r>
              <a:rPr lang="en-US" dirty="0"/>
              <a:t>Decay of H-&gt; 2 Muons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18646-CD35-4A4C-8242-94D310024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88730"/>
            <a:ext cx="6920289" cy="3528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4B8BB-0696-CB40-AC4D-F0A7F8D02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939" y="5351776"/>
            <a:ext cx="1625600" cy="584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DA9FDD-3931-594A-A4D3-C2F1D8123717}"/>
              </a:ext>
            </a:extLst>
          </p:cNvPr>
          <p:cNvSpPr txBox="1"/>
          <p:nvPr/>
        </p:nvSpPr>
        <p:spPr>
          <a:xfrm>
            <a:off x="179512" y="5229200"/>
            <a:ext cx="5983241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Signal limit &lt; 2 x SM cross section @ 95% CL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No observation of this decay channel yet!</a:t>
            </a:r>
          </a:p>
          <a:p>
            <a:r>
              <a:rPr lang="en-US" dirty="0">
                <a:solidFill>
                  <a:srgbClr val="FF0000"/>
                </a:solidFill>
              </a:rPr>
              <a:t>Wait for run 3? (or ATLAS/CMS run 2 combination)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9052C-74BA-EF4C-BB18-D3A3AFD9B769}"/>
              </a:ext>
            </a:extLst>
          </p:cNvPr>
          <p:cNvSpPr txBox="1"/>
          <p:nvPr/>
        </p:nvSpPr>
        <p:spPr>
          <a:xfrm>
            <a:off x="6321394" y="6093296"/>
            <a:ext cx="27871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ATLAS-CONF-2018-026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B97DB-827D-0544-8EAB-AEF90A073832}"/>
              </a:ext>
            </a:extLst>
          </p:cNvPr>
          <p:cNvSpPr txBox="1"/>
          <p:nvPr/>
        </p:nvSpPr>
        <p:spPr>
          <a:xfrm>
            <a:off x="683568" y="976662"/>
            <a:ext cx="818961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Search for 2 muons that reconstruct to the invariant mass of the Higgs</a:t>
            </a:r>
          </a:p>
        </p:txBody>
      </p:sp>
    </p:spTree>
    <p:extLst>
      <p:ext uri="{BB962C8B-B14F-4D97-AF65-F5344CB8AC3E}">
        <p14:creationId xmlns:p14="http://schemas.microsoft.com/office/powerpoint/2010/main" val="1897433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Higgs Results @ 13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4800" y="921603"/>
            <a:ext cx="8534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0000"/>
                </a:solidFill>
                <a:sym typeface="Symbol"/>
              </a:rPr>
              <a:t>Combination of all Higgs production/decay channels at 13 </a:t>
            </a:r>
            <a:r>
              <a:rPr lang="en-CA" sz="2400" dirty="0" err="1">
                <a:solidFill>
                  <a:srgbClr val="FF0000"/>
                </a:solidFill>
                <a:sym typeface="Symbol"/>
              </a:rPr>
              <a:t>TeV</a:t>
            </a:r>
            <a:r>
              <a:rPr lang="en-CA" sz="2400" dirty="0">
                <a:solidFill>
                  <a:srgbClr val="FF0000"/>
                </a:solidFill>
                <a:sym typeface="Symbol"/>
              </a:rPr>
              <a:t> </a:t>
            </a:r>
          </a:p>
          <a:p>
            <a:r>
              <a:rPr lang="en-CA" sz="2400" dirty="0">
                <a:solidFill>
                  <a:srgbClr val="0000FF"/>
                </a:solidFill>
                <a:sym typeface="Symbol"/>
              </a:rPr>
              <a:t>Check overall consistency of the couplings </a:t>
            </a:r>
            <a:r>
              <a:rPr lang="en-CA" sz="2400" dirty="0">
                <a:solidFill>
                  <a:srgbClr val="FF0000"/>
                </a:solidFill>
                <a:sym typeface="Symbol"/>
              </a:rPr>
              <a:t>   </a:t>
            </a:r>
            <a:endParaRPr lang="en-GB" sz="2400" dirty="0">
              <a:solidFill>
                <a:srgbClr val="FF0000"/>
              </a:solidFill>
              <a:latin typeface="Georgi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8600" y="5867400"/>
            <a:ext cx="3128180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Results in agreement with</a:t>
            </a:r>
          </a:p>
          <a:p>
            <a:r>
              <a:rPr lang="en-GB" dirty="0">
                <a:solidFill>
                  <a:srgbClr val="FF0000"/>
                </a:solidFill>
              </a:rPr>
              <a:t>the Standard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DC2CAC-1F90-4C46-ACC1-8AF1455F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29445"/>
            <a:ext cx="3918513" cy="36849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3AE7E-6594-6841-887D-CCB896E6A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5971374"/>
            <a:ext cx="1510296" cy="625978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pic>
        <p:nvPicPr>
          <p:cNvPr id="14" name="Image 9" descr="Screen Shot 2018-06-02 at 10.38.27.png">
            <a:extLst>
              <a:ext uri="{FF2B5EF4-FFF2-40B4-BE49-F238E27FC236}">
                <a16:creationId xmlns:a16="http://schemas.microsoft.com/office/drawing/2014/main" id="{0CBFBBC5-0292-2247-81A4-6D3FCA4E9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5949280"/>
            <a:ext cx="1728192" cy="588937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25B965-EA03-A142-9C10-5F0D2A936413}"/>
              </a:ext>
            </a:extLst>
          </p:cNvPr>
          <p:cNvSpPr txBox="1"/>
          <p:nvPr/>
        </p:nvSpPr>
        <p:spPr>
          <a:xfrm>
            <a:off x="4644008" y="5569495"/>
            <a:ext cx="2063835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ATLAS-CONF-2018-031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2113A0-ADA0-E044-805A-1D3B50E0C9A9}"/>
              </a:ext>
            </a:extLst>
          </p:cNvPr>
          <p:cNvSpPr txBox="1"/>
          <p:nvPr/>
        </p:nvSpPr>
        <p:spPr>
          <a:xfrm>
            <a:off x="6948264" y="5569495"/>
            <a:ext cx="2098651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 CMS: arXiv:1809.10733</a:t>
            </a:r>
          </a:p>
        </p:txBody>
      </p:sp>
      <p:pic>
        <p:nvPicPr>
          <p:cNvPr id="17" name="Image 4" descr="Screen Shot 2018-05-26 at 15.08.32.png">
            <a:extLst>
              <a:ext uri="{FF2B5EF4-FFF2-40B4-BE49-F238E27FC236}">
                <a16:creationId xmlns:a16="http://schemas.microsoft.com/office/drawing/2014/main" id="{518EEB33-9F54-6C4C-BB31-F5CB79EFB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934" y="1932525"/>
            <a:ext cx="3843818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074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Higgs Results @ 13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4800" y="921603"/>
            <a:ext cx="8534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0000"/>
                </a:solidFill>
                <a:sym typeface="Symbol"/>
              </a:rPr>
              <a:t>Combination of all Higgs production/decay channels at 13 </a:t>
            </a:r>
            <a:r>
              <a:rPr lang="en-CA" sz="2400" dirty="0" err="1">
                <a:solidFill>
                  <a:srgbClr val="FF0000"/>
                </a:solidFill>
                <a:sym typeface="Symbol"/>
              </a:rPr>
              <a:t>TeV</a:t>
            </a:r>
            <a:r>
              <a:rPr lang="en-CA" sz="2400" dirty="0">
                <a:solidFill>
                  <a:srgbClr val="FF0000"/>
                </a:solidFill>
                <a:sym typeface="Symbol"/>
              </a:rPr>
              <a:t> </a:t>
            </a:r>
          </a:p>
          <a:p>
            <a:r>
              <a:rPr lang="en-CA" sz="2400" dirty="0">
                <a:solidFill>
                  <a:srgbClr val="0000FF"/>
                </a:solidFill>
                <a:sym typeface="Symbol"/>
              </a:rPr>
              <a:t>Check overall consistency of the couplings (CMS only)</a:t>
            </a:r>
            <a:r>
              <a:rPr lang="en-CA" sz="2400" dirty="0">
                <a:solidFill>
                  <a:srgbClr val="FF0000"/>
                </a:solidFill>
                <a:sym typeface="Symbol"/>
              </a:rPr>
              <a:t>   </a:t>
            </a:r>
            <a:endParaRPr lang="en-GB" sz="2400" dirty="0">
              <a:solidFill>
                <a:srgbClr val="FF0000"/>
              </a:solidFill>
              <a:latin typeface="Georgia"/>
            </a:endParaRPr>
          </a:p>
        </p:txBody>
      </p:sp>
      <p:pic>
        <p:nvPicPr>
          <p:cNvPr id="6" name="Image 5" descr="Screen Shot 2018-05-26 at 15.09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723" y="1981200"/>
            <a:ext cx="3890757" cy="3581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8600" y="5867400"/>
            <a:ext cx="3128180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Results in agreement with</a:t>
            </a:r>
          </a:p>
          <a:p>
            <a:r>
              <a:rPr lang="en-GB" dirty="0">
                <a:solidFill>
                  <a:srgbClr val="FF0000"/>
                </a:solidFill>
              </a:rPr>
              <a:t>the Standard Model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508104" y="5713511"/>
            <a:ext cx="257051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2016&lt;-&gt;run-1 data: </a:t>
            </a:r>
          </a:p>
          <a:p>
            <a:r>
              <a:rPr lang="en-GB" dirty="0"/>
              <a:t>Cross section ~ </a:t>
            </a:r>
            <a:r>
              <a:rPr lang="en-GB" dirty="0" err="1"/>
              <a:t>x</a:t>
            </a:r>
            <a:r>
              <a:rPr lang="en-GB" dirty="0"/>
              <a:t> 2</a:t>
            </a:r>
          </a:p>
          <a:p>
            <a:r>
              <a:rPr lang="en-GB" dirty="0"/>
              <a:t>Luminosity  ~ </a:t>
            </a:r>
            <a:r>
              <a:rPr lang="en-GB" dirty="0" err="1"/>
              <a:t>x</a:t>
            </a:r>
            <a:r>
              <a:rPr lang="en-GB" dirty="0"/>
              <a:t> 1.5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2AD519-9F1C-4D48-9B4C-66DDBA73E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81200"/>
            <a:ext cx="443468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68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9214F5-E604-1944-99F7-58895B014301}"/>
              </a:ext>
            </a:extLst>
          </p:cNvPr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Higgs Results @ 13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07707-F2EC-A64F-8188-DB86DAEE5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4549018" cy="332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FCD2A7-E356-0145-A04F-A885F322D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052736"/>
            <a:ext cx="4052121" cy="5117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512F4D-EF0B-C949-8BE1-C3B1CB839552}"/>
              </a:ext>
            </a:extLst>
          </p:cNvPr>
          <p:cNvSpPr txBox="1"/>
          <p:nvPr/>
        </p:nvSpPr>
        <p:spPr>
          <a:xfrm>
            <a:off x="539552" y="908720"/>
            <a:ext cx="423917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Results from combining all channels</a:t>
            </a:r>
          </a:p>
        </p:txBody>
      </p:sp>
    </p:spTree>
    <p:extLst>
      <p:ext uri="{BB962C8B-B14F-4D97-AF65-F5344CB8AC3E}">
        <p14:creationId xmlns:p14="http://schemas.microsoft.com/office/powerpoint/2010/main" val="22585945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9214F5-E604-1944-99F7-58895B014301}"/>
              </a:ext>
            </a:extLst>
          </p:cNvPr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Higgs Results @ 13 </a:t>
            </a:r>
            <a:r>
              <a:rPr kumimoji="0" lang="en-GB" sz="40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D64FE-6FCA-9046-8168-258A344C1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16" y="1487884"/>
            <a:ext cx="4129418" cy="4821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AA6078-0606-6244-B93E-A5A732F8A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87884"/>
            <a:ext cx="4084040" cy="4821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6EF28C-CA81-0945-8F56-15A66EA5543A}"/>
              </a:ext>
            </a:extLst>
          </p:cNvPr>
          <p:cNvSpPr txBox="1"/>
          <p:nvPr/>
        </p:nvSpPr>
        <p:spPr>
          <a:xfrm>
            <a:off x="539552" y="908720"/>
            <a:ext cx="423917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Results from combining all channels</a:t>
            </a:r>
          </a:p>
        </p:txBody>
      </p:sp>
    </p:spTree>
    <p:extLst>
      <p:ext uri="{BB962C8B-B14F-4D97-AF65-F5344CB8AC3E}">
        <p14:creationId xmlns:p14="http://schemas.microsoft.com/office/powerpoint/2010/main" val="36180412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-142875"/>
            <a:ext cx="8229600" cy="904875"/>
          </a:xfrm>
        </p:spPr>
        <p:txBody>
          <a:bodyPr/>
          <a:lstStyle/>
          <a:p>
            <a:r>
              <a:rPr lang="en-GB" dirty="0"/>
              <a:t>Search for LFV Decays: H </a:t>
            </a:r>
            <a:r>
              <a:rPr lang="en-GB" dirty="0">
                <a:ea typeface="Arial" pitchFamily="-84" charset="0"/>
                <a:cs typeface="Arial" pitchFamily="-84" charset="0"/>
              </a:rPr>
              <a:t>→</a:t>
            </a:r>
            <a:r>
              <a:rPr lang="en-GB" dirty="0" err="1">
                <a:latin typeface="Georgia"/>
                <a:ea typeface="Arial" pitchFamily="-84" charset="0"/>
                <a:cs typeface="Arial" pitchFamily="-84" charset="0"/>
              </a:rPr>
              <a:t>μτ</a:t>
            </a:r>
            <a:r>
              <a:rPr lang="en-GB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8600" y="1078468"/>
            <a:ext cx="1976322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/>
              <a:t>arXiv:1502.07400</a:t>
            </a:r>
            <a:endParaRPr lang="en-GB" sz="1800" dirty="0"/>
          </a:p>
        </p:txBody>
      </p:sp>
      <p:pic>
        <p:nvPicPr>
          <p:cNvPr id="9" name="Image 8" descr="Screen Shot 2017-05-13 at 17.15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223" y="1569378"/>
            <a:ext cx="7083777" cy="4298022"/>
          </a:xfrm>
          <a:prstGeom prst="rect">
            <a:avLst/>
          </a:prstGeom>
        </p:spPr>
      </p:pic>
      <p:pic>
        <p:nvPicPr>
          <p:cNvPr id="10" name="Image 9" descr="Screen Shot 2017-05-13 at 17.15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05200"/>
            <a:ext cx="1593598" cy="1511300"/>
          </a:xfrm>
          <a:prstGeom prst="rect">
            <a:avLst/>
          </a:prstGeom>
        </p:spPr>
      </p:pic>
      <p:pic>
        <p:nvPicPr>
          <p:cNvPr id="11" name="Image 10" descr="Screen Shot 2017-05-13 at 17.16.0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71" y="1701800"/>
            <a:ext cx="1194429" cy="14986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91530" y="6076890"/>
            <a:ext cx="8447670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Mild excess giving a 2.4</a:t>
            </a:r>
            <a:r>
              <a:rPr lang="en-GB" sz="2200" dirty="0">
                <a:solidFill>
                  <a:srgbClr val="FF0000"/>
                </a:solidFill>
                <a:latin typeface="Georgia"/>
              </a:rPr>
              <a:t>σ </a:t>
            </a:r>
            <a:r>
              <a:rPr lang="en-GB" sz="2200" dirty="0">
                <a:solidFill>
                  <a:srgbClr val="FF0000"/>
                </a:solidFill>
              </a:rPr>
              <a:t>effect in Run-1… What about 2016 data?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581400" y="990600"/>
            <a:ext cx="33625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Results from the 8 </a:t>
            </a:r>
            <a:r>
              <a:rPr lang="en-GB" sz="2400" dirty="0" err="1">
                <a:solidFill>
                  <a:srgbClr val="0000FF"/>
                </a:solidFill>
              </a:rPr>
              <a:t>TeV</a:t>
            </a:r>
            <a:r>
              <a:rPr lang="en-GB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04800" y="3505200"/>
            <a:ext cx="914400" cy="609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66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81000" y="-142875"/>
            <a:ext cx="8534400" cy="904875"/>
          </a:xfrm>
        </p:spPr>
        <p:txBody>
          <a:bodyPr/>
          <a:lstStyle/>
          <a:p>
            <a:r>
              <a:rPr lang="en-GB" dirty="0"/>
              <a:t>Search for LFV Decays: H </a:t>
            </a:r>
            <a:r>
              <a:rPr lang="en-GB" dirty="0">
                <a:ea typeface="Arial" pitchFamily="-84" charset="0"/>
                <a:cs typeface="Arial" pitchFamily="-84" charset="0"/>
              </a:rPr>
              <a:t>→</a:t>
            </a:r>
            <a:r>
              <a:rPr lang="en-GB" dirty="0" err="1">
                <a:latin typeface="Georgia"/>
                <a:ea typeface="Arial" pitchFamily="-84" charset="0"/>
                <a:cs typeface="Arial" pitchFamily="-84" charset="0"/>
              </a:rPr>
              <a:t>μτ</a:t>
            </a:r>
            <a:r>
              <a:rPr lang="en-GB" dirty="0">
                <a:latin typeface="Georgia"/>
                <a:ea typeface="Arial" pitchFamily="-84" charset="0"/>
                <a:cs typeface="Arial" pitchFamily="-84" charset="0"/>
              </a:rPr>
              <a:t>, </a:t>
            </a:r>
            <a:r>
              <a:rPr lang="en-GB" dirty="0" err="1">
                <a:latin typeface="Georgia"/>
                <a:ea typeface="Arial" pitchFamily="-84" charset="0"/>
                <a:cs typeface="Arial" pitchFamily="-84" charset="0"/>
              </a:rPr>
              <a:t>eτ</a:t>
            </a:r>
            <a:r>
              <a:rPr lang="en-GB" dirty="0"/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8600" y="838200"/>
            <a:ext cx="607089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The 2016 data  does NOT show an excess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81800" y="990600"/>
            <a:ext cx="217539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arXiv:1712.07173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467600" y="4114800"/>
            <a:ext cx="1633781" cy="1200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Font typeface="Wingdings" pitchFamily="4" charset="2"/>
              <a:buChar char="L"/>
            </a:pPr>
            <a:r>
              <a:rPr lang="en-GB" sz="2400" dirty="0">
                <a:solidFill>
                  <a:srgbClr val="0000FF"/>
                </a:solidFill>
                <a:sym typeface="Wingdings"/>
              </a:rPr>
              <a:t> It would </a:t>
            </a:r>
          </a:p>
          <a:p>
            <a:r>
              <a:rPr lang="en-GB" sz="2400" dirty="0">
                <a:solidFill>
                  <a:srgbClr val="0000FF"/>
                </a:solidFill>
                <a:sym typeface="Wingdings"/>
              </a:rPr>
              <a:t>Have been</a:t>
            </a:r>
          </a:p>
          <a:p>
            <a:r>
              <a:rPr lang="en-GB" sz="2400" dirty="0">
                <a:solidFill>
                  <a:srgbClr val="0000FF"/>
                </a:solidFill>
                <a:sym typeface="Wingdings"/>
              </a:rPr>
              <a:t>Nice…</a:t>
            </a:r>
            <a:endParaRPr lang="en-GB" sz="2400" dirty="0">
              <a:solidFill>
                <a:srgbClr val="0000FF"/>
              </a:solidFill>
            </a:endParaRPr>
          </a:p>
        </p:txBody>
      </p:sp>
      <p:pic>
        <p:nvPicPr>
          <p:cNvPr id="15" name="Image 14" descr="Screen Shot 2018-05-28 at 21.57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541486"/>
            <a:ext cx="6553200" cy="1126014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pic>
        <p:nvPicPr>
          <p:cNvPr id="12" name="Image 11" descr="Screen Shot 2018-05-30 at 18.18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447799"/>
            <a:ext cx="7239000" cy="399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177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8B8D6-9896-384E-8FDB-821C3ADA3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-171400"/>
            <a:ext cx="7239000" cy="904875"/>
          </a:xfrm>
        </p:spPr>
        <p:txBody>
          <a:bodyPr/>
          <a:lstStyle/>
          <a:p>
            <a:r>
              <a:rPr lang="en-US" dirty="0"/>
              <a:t>The Higgs Story So Far..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E4534C-D133-F642-8EC2-76BC9BC8E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928" y="1420893"/>
            <a:ext cx="3957442" cy="244218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AD7CD8-7015-A74B-945A-FB248D0DF888}"/>
              </a:ext>
            </a:extLst>
          </p:cNvPr>
          <p:cNvSpPr txBox="1"/>
          <p:nvPr/>
        </p:nvSpPr>
        <p:spPr>
          <a:xfrm>
            <a:off x="179512" y="3861048"/>
            <a:ext cx="8856142" cy="224676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But let’s not forget: </a:t>
            </a:r>
            <a:r>
              <a:rPr lang="en-US" dirty="0">
                <a:solidFill>
                  <a:srgbClr val="0000FF"/>
                </a:solidFill>
              </a:rPr>
              <a:t>The Higgs boson is a totally new type of fundamental </a:t>
            </a:r>
          </a:p>
          <a:p>
            <a:r>
              <a:rPr lang="en-US" dirty="0">
                <a:solidFill>
                  <a:srgbClr val="0000FF"/>
                </a:solidFill>
              </a:rPr>
              <a:t>particle (or is it composite?) that allows unprecedented tests of electroweak </a:t>
            </a:r>
          </a:p>
          <a:p>
            <a:r>
              <a:rPr lang="en-US" dirty="0">
                <a:solidFill>
                  <a:srgbClr val="0000FF"/>
                </a:solidFill>
              </a:rPr>
              <a:t>symmetry breaking!</a:t>
            </a:r>
          </a:p>
          <a:p>
            <a:r>
              <a:rPr lang="en-US" dirty="0">
                <a:solidFill>
                  <a:srgbClr val="FF0000"/>
                </a:solidFill>
              </a:rPr>
              <a:t>-&gt; It is a novel microscope to probe the universe at the smallest scales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It has all the chances to be a portal to new physics, </a:t>
            </a:r>
            <a:r>
              <a:rPr lang="en-US" dirty="0" err="1">
                <a:solidFill>
                  <a:srgbClr val="FF0000"/>
                </a:solidFill>
              </a:rPr>
              <a:t>eg</a:t>
            </a:r>
            <a:r>
              <a:rPr lang="en-US" dirty="0">
                <a:solidFill>
                  <a:srgbClr val="FF0000"/>
                </a:solidFill>
              </a:rPr>
              <a:t> dark sectors…</a:t>
            </a:r>
          </a:p>
          <a:p>
            <a:r>
              <a:rPr lang="en-US" dirty="0">
                <a:solidFill>
                  <a:srgbClr val="0000FF"/>
                </a:solidFill>
              </a:rPr>
              <a:t>We only know it since 6 years!</a:t>
            </a: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5BBE93AE-50AD-4D4D-9FAA-9FA56F4A135E}"/>
              </a:ext>
            </a:extLst>
          </p:cNvPr>
          <p:cNvSpPr txBox="1"/>
          <p:nvPr/>
        </p:nvSpPr>
        <p:spPr>
          <a:xfrm>
            <a:off x="323528" y="959228"/>
            <a:ext cx="782259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sym typeface="Wingdings"/>
              </a:rPr>
              <a:t>The Higgs Boson is still very much Standard Model-like!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1ED9F-760D-0149-82AE-2E6B0398B9AA}"/>
              </a:ext>
            </a:extLst>
          </p:cNvPr>
          <p:cNvSpPr txBox="1"/>
          <p:nvPr/>
        </p:nvSpPr>
        <p:spPr>
          <a:xfrm>
            <a:off x="323528" y="6237312"/>
            <a:ext cx="8052461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SM works. What about BSM searches?  -&gt; Lecture III</a:t>
            </a:r>
          </a:p>
        </p:txBody>
      </p:sp>
    </p:spTree>
    <p:extLst>
      <p:ext uri="{BB962C8B-B14F-4D97-AF65-F5344CB8AC3E}">
        <p14:creationId xmlns:p14="http://schemas.microsoft.com/office/powerpoint/2010/main" val="1025252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/>
              <a:t>Proton-Proton Collisions</a:t>
            </a:r>
          </a:p>
        </p:txBody>
      </p:sp>
      <p:pic>
        <p:nvPicPr>
          <p:cNvPr id="4" name="Image 3" descr="Screen Shot 2016-07-21 at 18.56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4" y="914400"/>
            <a:ext cx="8920286" cy="57252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422031" y="947738"/>
            <a:ext cx="8837425" cy="193899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3399"/>
                </a:solidFill>
                <a:latin typeface="Times New Roman" pitchFamily="-84" charset="0"/>
              </a:rPr>
              <a:t>Most interactions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due to collisions at </a:t>
            </a:r>
            <a:r>
              <a:rPr lang="en-US" sz="2400" u="sng" dirty="0">
                <a:solidFill>
                  <a:srgbClr val="FF3399"/>
                </a:solidFill>
                <a:latin typeface="Times New Roman" pitchFamily="-84" charset="0"/>
              </a:rPr>
              <a:t>large distance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between incoming 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protons where protons interact as “ a whole ” </a:t>
            </a:r>
          </a:p>
          <a:p>
            <a:pPr eaLnBrk="0" hangingPunct="0"/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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u="sng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small momentum transfer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Symbol" pitchFamily="-84" charset="2"/>
                <a:sym typeface="Symbol" pitchFamily="-84" charset="2"/>
              </a:rPr>
              <a:t>D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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MT Extra" pitchFamily="-84" charset="0"/>
              </a:rPr>
              <a:t>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/</a:t>
            </a:r>
            <a:r>
              <a:rPr lang="en-US" sz="2400" dirty="0" err="1">
                <a:solidFill>
                  <a:schemeClr val="tx1"/>
                </a:solidFill>
                <a:latin typeface="Symbol" pitchFamily="-84" charset="2"/>
                <a:sym typeface="Symbol" pitchFamily="-84" charset="2"/>
              </a:rPr>
              <a:t>D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x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) </a:t>
            </a:r>
          </a:p>
          <a:p>
            <a:pPr eaLnBrk="0" hangingPunct="0">
              <a:buFont typeface="Symbol" pitchFamily="-84" charset="2"/>
              <a:buChar char="®"/>
            </a:pP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particles in final state have </a:t>
            </a:r>
            <a:r>
              <a:rPr lang="en-US" sz="2400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large longitudinal momentum but small </a:t>
            </a:r>
          </a:p>
          <a:p>
            <a:pPr eaLnBrk="0" hangingPunct="0">
              <a:buFont typeface="Symbol" pitchFamily="-84" charset="2"/>
              <a:buChar char="®"/>
            </a:pPr>
            <a:r>
              <a:rPr lang="en-US" sz="2400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transverse momentum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(scattering at large angle is small) 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84739" y="3352800"/>
            <a:ext cx="2618643" cy="838200"/>
            <a:chOff x="192" y="3216"/>
            <a:chExt cx="1488" cy="442"/>
          </a:xfrm>
        </p:grpSpPr>
        <p:sp>
          <p:nvSpPr>
            <p:cNvPr id="66591" name="Line 4"/>
            <p:cNvSpPr>
              <a:spLocks noChangeShapeType="1"/>
            </p:cNvSpPr>
            <p:nvPr/>
          </p:nvSpPr>
          <p:spPr bwMode="auto">
            <a:xfrm>
              <a:off x="672" y="33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2" name="AutoShape 5"/>
            <p:cNvSpPr>
              <a:spLocks noChangeAspect="1" noChangeArrowheads="1"/>
            </p:cNvSpPr>
            <p:nvPr/>
          </p:nvSpPr>
          <p:spPr bwMode="auto">
            <a:xfrm>
              <a:off x="480" y="3216"/>
              <a:ext cx="202" cy="202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3" name="Line 6"/>
            <p:cNvSpPr>
              <a:spLocks noChangeShapeType="1"/>
            </p:cNvSpPr>
            <p:nvPr/>
          </p:nvSpPr>
          <p:spPr bwMode="auto">
            <a:xfrm flipH="1">
              <a:off x="192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4" name="Line 7"/>
            <p:cNvSpPr>
              <a:spLocks noChangeShapeType="1"/>
            </p:cNvSpPr>
            <p:nvPr/>
          </p:nvSpPr>
          <p:spPr bwMode="auto">
            <a:xfrm flipH="1">
              <a:off x="720" y="355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5" name="AutoShape 8"/>
            <p:cNvSpPr>
              <a:spLocks noChangeAspect="1" noChangeArrowheads="1"/>
            </p:cNvSpPr>
            <p:nvPr/>
          </p:nvSpPr>
          <p:spPr bwMode="auto">
            <a:xfrm>
              <a:off x="1200" y="3456"/>
              <a:ext cx="202" cy="202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6" name="Line 9"/>
            <p:cNvSpPr>
              <a:spLocks noChangeShapeType="1"/>
            </p:cNvSpPr>
            <p:nvPr/>
          </p:nvSpPr>
          <p:spPr bwMode="auto">
            <a:xfrm flipH="1">
              <a:off x="1392" y="35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42338" y="3200400"/>
            <a:ext cx="3657600" cy="990600"/>
            <a:chOff x="2256" y="2585"/>
            <a:chExt cx="1728" cy="336"/>
          </a:xfrm>
        </p:grpSpPr>
        <p:sp>
          <p:nvSpPr>
            <p:cNvPr id="66569" name="Line 11"/>
            <p:cNvSpPr>
              <a:spLocks noChangeShapeType="1"/>
            </p:cNvSpPr>
            <p:nvPr/>
          </p:nvSpPr>
          <p:spPr bwMode="auto">
            <a:xfrm>
              <a:off x="2256" y="2777"/>
              <a:ext cx="172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0" name="AutoShape 12"/>
            <p:cNvSpPr>
              <a:spLocks noChangeAspect="1" noChangeArrowheads="1"/>
            </p:cNvSpPr>
            <p:nvPr/>
          </p:nvSpPr>
          <p:spPr bwMode="auto">
            <a:xfrm>
              <a:off x="3024" y="2758"/>
              <a:ext cx="29" cy="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1" name="Line 13"/>
            <p:cNvSpPr>
              <a:spLocks noChangeShapeType="1"/>
            </p:cNvSpPr>
            <p:nvPr/>
          </p:nvSpPr>
          <p:spPr bwMode="auto">
            <a:xfrm flipV="1">
              <a:off x="3072" y="2681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2" name="Line 14"/>
            <p:cNvSpPr>
              <a:spLocks noChangeShapeType="1"/>
            </p:cNvSpPr>
            <p:nvPr/>
          </p:nvSpPr>
          <p:spPr bwMode="auto">
            <a:xfrm>
              <a:off x="3072" y="2777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3" name="Line 15"/>
            <p:cNvSpPr>
              <a:spLocks noChangeShapeType="1"/>
            </p:cNvSpPr>
            <p:nvPr/>
          </p:nvSpPr>
          <p:spPr bwMode="auto">
            <a:xfrm flipV="1">
              <a:off x="3072" y="2633"/>
              <a:ext cx="48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4" name="Line 16"/>
            <p:cNvSpPr>
              <a:spLocks noChangeShapeType="1"/>
            </p:cNvSpPr>
            <p:nvPr/>
          </p:nvSpPr>
          <p:spPr bwMode="auto">
            <a:xfrm flipV="1">
              <a:off x="3024" y="2585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5" name="Line 17"/>
            <p:cNvSpPr>
              <a:spLocks noChangeShapeType="1"/>
            </p:cNvSpPr>
            <p:nvPr/>
          </p:nvSpPr>
          <p:spPr bwMode="auto">
            <a:xfrm>
              <a:off x="3024" y="2777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6" name="Line 18"/>
            <p:cNvSpPr>
              <a:spLocks noChangeShapeType="1"/>
            </p:cNvSpPr>
            <p:nvPr/>
          </p:nvSpPr>
          <p:spPr bwMode="auto">
            <a:xfrm>
              <a:off x="2400" y="2633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7" name="Line 19"/>
            <p:cNvSpPr>
              <a:spLocks noChangeShapeType="1"/>
            </p:cNvSpPr>
            <p:nvPr/>
          </p:nvSpPr>
          <p:spPr bwMode="auto">
            <a:xfrm flipV="1">
              <a:off x="2400" y="2777"/>
              <a:ext cx="62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8" name="Line 20"/>
            <p:cNvSpPr>
              <a:spLocks noChangeShapeType="1"/>
            </p:cNvSpPr>
            <p:nvPr/>
          </p:nvSpPr>
          <p:spPr bwMode="auto">
            <a:xfrm>
              <a:off x="2400" y="2729"/>
              <a:ext cx="57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9" name="Line 21"/>
            <p:cNvSpPr>
              <a:spLocks noChangeShapeType="1"/>
            </p:cNvSpPr>
            <p:nvPr/>
          </p:nvSpPr>
          <p:spPr bwMode="auto">
            <a:xfrm flipV="1">
              <a:off x="2400" y="2777"/>
              <a:ext cx="57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0" name="Line 22"/>
            <p:cNvSpPr>
              <a:spLocks noChangeShapeType="1"/>
            </p:cNvSpPr>
            <p:nvPr/>
          </p:nvSpPr>
          <p:spPr bwMode="auto">
            <a:xfrm flipH="1" flipV="1">
              <a:off x="2928" y="2633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1" name="Line 23"/>
            <p:cNvSpPr>
              <a:spLocks noChangeShapeType="1"/>
            </p:cNvSpPr>
            <p:nvPr/>
          </p:nvSpPr>
          <p:spPr bwMode="auto">
            <a:xfrm flipV="1">
              <a:off x="3024" y="2729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2" name="Line 24"/>
            <p:cNvSpPr>
              <a:spLocks noChangeShapeType="1"/>
            </p:cNvSpPr>
            <p:nvPr/>
          </p:nvSpPr>
          <p:spPr bwMode="auto">
            <a:xfrm flipV="1">
              <a:off x="3120" y="2633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3" name="Line 25"/>
            <p:cNvSpPr>
              <a:spLocks noChangeShapeType="1"/>
            </p:cNvSpPr>
            <p:nvPr/>
          </p:nvSpPr>
          <p:spPr bwMode="auto">
            <a:xfrm>
              <a:off x="3072" y="2777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4" name="Line 26"/>
            <p:cNvSpPr>
              <a:spLocks noChangeShapeType="1"/>
            </p:cNvSpPr>
            <p:nvPr/>
          </p:nvSpPr>
          <p:spPr bwMode="auto">
            <a:xfrm>
              <a:off x="3168" y="2777"/>
              <a:ext cx="81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5" name="Line 27"/>
            <p:cNvSpPr>
              <a:spLocks noChangeShapeType="1"/>
            </p:cNvSpPr>
            <p:nvPr/>
          </p:nvSpPr>
          <p:spPr bwMode="auto">
            <a:xfrm flipH="1" flipV="1">
              <a:off x="2304" y="2681"/>
              <a:ext cx="72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6" name="Line 28"/>
            <p:cNvSpPr>
              <a:spLocks noChangeShapeType="1"/>
            </p:cNvSpPr>
            <p:nvPr/>
          </p:nvSpPr>
          <p:spPr bwMode="auto">
            <a:xfrm flipH="1">
              <a:off x="2352" y="2777"/>
              <a:ext cx="6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7" name="Line 29"/>
            <p:cNvSpPr>
              <a:spLocks noChangeShapeType="1"/>
            </p:cNvSpPr>
            <p:nvPr/>
          </p:nvSpPr>
          <p:spPr bwMode="auto">
            <a:xfrm>
              <a:off x="3024" y="2777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8" name="Line 30"/>
            <p:cNvSpPr>
              <a:spLocks noChangeShapeType="1"/>
            </p:cNvSpPr>
            <p:nvPr/>
          </p:nvSpPr>
          <p:spPr bwMode="auto">
            <a:xfrm flipH="1">
              <a:off x="2928" y="2777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9" name="Line 31"/>
            <p:cNvSpPr>
              <a:spLocks noChangeShapeType="1"/>
            </p:cNvSpPr>
            <p:nvPr/>
          </p:nvSpPr>
          <p:spPr bwMode="auto">
            <a:xfrm flipV="1">
              <a:off x="3024" y="2633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0" name="AutoShape 32"/>
            <p:cNvSpPr>
              <a:spLocks noChangeAspect="1" noChangeArrowheads="1"/>
            </p:cNvSpPr>
            <p:nvPr/>
          </p:nvSpPr>
          <p:spPr bwMode="auto">
            <a:xfrm>
              <a:off x="2988" y="2701"/>
              <a:ext cx="127" cy="127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6565" name="Text Box 33"/>
          <p:cNvSpPr txBox="1">
            <a:spLocks noChangeArrowheads="1"/>
          </p:cNvSpPr>
          <p:nvPr/>
        </p:nvSpPr>
        <p:spPr bwMode="auto">
          <a:xfrm>
            <a:off x="1195754" y="4419600"/>
            <a:ext cx="6264505" cy="46166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tx2"/>
                </a:solidFill>
                <a:latin typeface="Times New Roman" pitchFamily="-84" charset="0"/>
                <a:sym typeface="MS LineDraw" pitchFamily="49" charset="2"/>
              </a:rPr>
              <a:t>&lt;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</a:rPr>
              <a:t> </a:t>
            </a:r>
            <a:r>
              <a:rPr lang="en-US" sz="2400" dirty="0" err="1">
                <a:solidFill>
                  <a:srgbClr val="33CC33"/>
                </a:solidFill>
                <a:latin typeface="Times New Roman" pitchFamily="-84" charset="0"/>
              </a:rPr>
              <a:t>p</a:t>
            </a:r>
            <a:r>
              <a:rPr lang="en-US" sz="2400" baseline="-25000" dirty="0" err="1">
                <a:solidFill>
                  <a:srgbClr val="33CC33"/>
                </a:solidFill>
                <a:latin typeface="Times New Roman" pitchFamily="-84" charset="0"/>
              </a:rPr>
              <a:t>T</a:t>
            </a:r>
            <a:r>
              <a:rPr lang="en-US" sz="2400" dirty="0">
                <a:solidFill>
                  <a:srgbClr val="33CC33"/>
                </a:solidFill>
                <a:latin typeface="Times New Roman" pitchFamily="-84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 New Roman" pitchFamily="-84" charset="0"/>
              </a:rPr>
              <a:t>&gt;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-84" charset="0"/>
                <a:sym typeface="Symbol" pitchFamily="-84" charset="2"/>
              </a:rPr>
              <a:t>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>
                <a:solidFill>
                  <a:srgbClr val="33CC33"/>
                </a:solidFill>
                <a:latin typeface="Times New Roman" pitchFamily="-84" charset="0"/>
                <a:sym typeface="Symbol" pitchFamily="-84" charset="2"/>
              </a:rPr>
              <a:t>500 </a:t>
            </a:r>
            <a:r>
              <a:rPr lang="en-US" sz="2400" dirty="0" err="1">
                <a:solidFill>
                  <a:srgbClr val="33CC33"/>
                </a:solidFill>
                <a:latin typeface="Times New Roman" pitchFamily="-84" charset="0"/>
                <a:sym typeface="Symbol" pitchFamily="-84" charset="2"/>
              </a:rPr>
              <a:t>MeV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     </a:t>
            </a:r>
            <a:r>
              <a:rPr lang="en-US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of charged particles in final state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sp>
        <p:nvSpPr>
          <p:cNvPr id="66566" name="Text Box 34"/>
          <p:cNvSpPr txBox="1">
            <a:spLocks noChangeArrowheads="1"/>
          </p:cNvSpPr>
          <p:nvPr/>
        </p:nvSpPr>
        <p:spPr bwMode="auto">
          <a:xfrm>
            <a:off x="609601" y="4906964"/>
            <a:ext cx="4517533" cy="40011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chemeClr val="tx1"/>
                </a:solidFill>
                <a:latin typeface="Times New Roman" pitchFamily="-84" charset="0"/>
              </a:rPr>
              <a:t>Most energy escapes down the beam pipe.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sp>
        <p:nvSpPr>
          <p:cNvPr id="66567" name="Text Box 35"/>
          <p:cNvSpPr txBox="1">
            <a:spLocks noChangeArrowheads="1"/>
          </p:cNvSpPr>
          <p:nvPr/>
        </p:nvSpPr>
        <p:spPr bwMode="auto">
          <a:xfrm>
            <a:off x="562708" y="5486401"/>
            <a:ext cx="7976062" cy="89255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These are called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soft events…</a:t>
            </a:r>
          </a:p>
          <a:p>
            <a:pPr eaLnBrk="0" hangingPunct="0"/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A minimum bias data event sample is dominated by soft events </a:t>
            </a:r>
            <a:r>
              <a:rPr lang="en-US" sz="2800" dirty="0">
                <a:solidFill>
                  <a:schemeClr val="tx1"/>
                </a:solidFill>
                <a:latin typeface="Times New Roman" pitchFamily="-84" charset="0"/>
              </a:rPr>
              <a:t> </a:t>
            </a:r>
          </a:p>
        </p:txBody>
      </p:sp>
      <p:sp>
        <p:nvSpPr>
          <p:cNvPr id="66568" name="Rectangle 36"/>
          <p:cNvSpPr>
            <a:spLocks noGrp="1" noChangeArrowheads="1"/>
          </p:cNvSpPr>
          <p:nvPr>
            <p:ph type="title"/>
          </p:nvPr>
        </p:nvSpPr>
        <p:spPr>
          <a:xfrm>
            <a:off x="633046" y="0"/>
            <a:ext cx="7737231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Proton-proton Collisions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37231" cy="6858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Cross sections at the LHC</a:t>
            </a:r>
          </a:p>
        </p:txBody>
      </p:sp>
      <p:pic>
        <p:nvPicPr>
          <p:cNvPr id="64515" name="Picture 3" descr="pic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5988"/>
            <a:ext cx="5562600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AutoShape 4"/>
          <p:cNvSpPr>
            <a:spLocks/>
          </p:cNvSpPr>
          <p:nvPr/>
        </p:nvSpPr>
        <p:spPr bwMode="auto">
          <a:xfrm>
            <a:off x="5715000" y="1447800"/>
            <a:ext cx="304800" cy="1981200"/>
          </a:xfrm>
          <a:prstGeom prst="rightBrace">
            <a:avLst>
              <a:gd name="adj1" fmla="val 50000"/>
              <a:gd name="adj2" fmla="val 50000"/>
            </a:avLst>
          </a:prstGeom>
          <a:noFill/>
          <a:ln w="730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517" name="AutoShape 5"/>
          <p:cNvSpPr>
            <a:spLocks/>
          </p:cNvSpPr>
          <p:nvPr/>
        </p:nvSpPr>
        <p:spPr bwMode="auto">
          <a:xfrm>
            <a:off x="5715000" y="3657600"/>
            <a:ext cx="304800" cy="2209800"/>
          </a:xfrm>
          <a:prstGeom prst="rightBrace">
            <a:avLst>
              <a:gd name="adj1" fmla="val 55769"/>
              <a:gd name="adj2" fmla="val 50000"/>
            </a:avLst>
          </a:prstGeom>
          <a:noFill/>
          <a:ln w="730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172200" y="1935540"/>
            <a:ext cx="2743200" cy="156966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/>
              </a:rPr>
              <a:t>“Well known”  processes, don’t need to keep all of them</a:t>
            </a:r>
            <a:r>
              <a:rPr lang="en-US" dirty="0">
                <a:solidFill>
                  <a:schemeClr val="tx1"/>
                </a:solidFill>
                <a:latin typeface="Arial"/>
              </a:rPr>
              <a:t> …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019800" y="4370389"/>
            <a:ext cx="3246802" cy="83099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Times New Roman" pitchFamily="-84" charset="0"/>
              </a:rPr>
              <a:t>      </a:t>
            </a:r>
            <a:r>
              <a:rPr lang="en-US" sz="2400" dirty="0">
                <a:solidFill>
                  <a:srgbClr val="FF0000"/>
                </a:solidFill>
                <a:latin typeface="Arial"/>
              </a:rPr>
              <a:t>New Physics!!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/>
              </a:rPr>
              <a:t>This we want to keep!!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42875"/>
            <a:ext cx="8305800" cy="904875"/>
          </a:xfrm>
        </p:spPr>
        <p:txBody>
          <a:bodyPr/>
          <a:lstStyle/>
          <a:p>
            <a:r>
              <a:rPr lang="en-GB" dirty="0"/>
              <a:t>Standard Model Measurements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9436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>
                <a:solidFill>
                  <a:srgbClr val="0000FF"/>
                </a:solidFill>
              </a:rPr>
              <a:t>Standard Model measurements form an integer part of the physics program of the LHC</a:t>
            </a:r>
          </a:p>
          <a:p>
            <a:r>
              <a:rPr lang="en-GB" sz="2400" dirty="0">
                <a:solidFill>
                  <a:srgbClr val="0000FF"/>
                </a:solidFill>
              </a:rPr>
              <a:t>Precision measurements allow test for a wide range of SM predictions, and extract fundamental parameters (</a:t>
            </a:r>
            <a:r>
              <a:rPr lang="en-GB" sz="2400" dirty="0" err="1">
                <a:solidFill>
                  <a:srgbClr val="0000FF"/>
                </a:solidFill>
              </a:rPr>
              <a:t>eg</a:t>
            </a:r>
            <a:r>
              <a:rPr lang="en-GB" sz="2400" dirty="0">
                <a:solidFill>
                  <a:srgbClr val="0000FF"/>
                </a:solidFill>
              </a:rPr>
              <a:t> </a:t>
            </a:r>
            <a:r>
              <a:rPr lang="en-GB" sz="2400" dirty="0" err="1">
                <a:solidFill>
                  <a:srgbClr val="0000FF"/>
                </a:solidFill>
              </a:rPr>
              <a:t>α</a:t>
            </a:r>
            <a:r>
              <a:rPr lang="en-GB" sz="2400" baseline="-25000" dirty="0" err="1">
                <a:solidFill>
                  <a:srgbClr val="0000FF"/>
                </a:solidFill>
              </a:rPr>
              <a:t>s</a:t>
            </a:r>
            <a:r>
              <a:rPr lang="en-GB" sz="2400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</a:rPr>
              <a:t>Requires matching precision at theory prediction side</a:t>
            </a:r>
          </a:p>
          <a:p>
            <a:r>
              <a:rPr lang="en-GB" sz="2400" dirty="0">
                <a:solidFill>
                  <a:srgbClr val="0000FF"/>
                </a:solidFill>
              </a:rPr>
              <a:t>Important to understand backgrounds for searches for new physics </a:t>
            </a:r>
          </a:p>
          <a:p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" name="Espace réservé du contenu 3" descr="Screen Shot 2016-05-01 at 12.42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" y="4024648"/>
            <a:ext cx="4267200" cy="283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3" descr="Screen Shot 2016-04-27 at 15.18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00600" y="4191000"/>
            <a:ext cx="386541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967851" y="3657600"/>
            <a:ext cx="37189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Many processes studied: Examples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371600" y="3733800"/>
            <a:ext cx="16529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</a:rPr>
              <a:t>Cross Sections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175205</TotalTime>
  <Words>2334</Words>
  <Application>Microsoft Macintosh PowerPoint</Application>
  <PresentationFormat>On-screen Show (4:3)</PresentationFormat>
  <Paragraphs>446</Paragraphs>
  <Slides>59</Slides>
  <Notes>9</Notes>
  <HiddenSlides>5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4" baseType="lpstr">
      <vt:lpstr>ＭＳ Ｐゴシック</vt:lpstr>
      <vt:lpstr>Arial</vt:lpstr>
      <vt:lpstr>Arial </vt:lpstr>
      <vt:lpstr>Comic Sans MS</vt:lpstr>
      <vt:lpstr>Georgia</vt:lpstr>
      <vt:lpstr>Helvetica</vt:lpstr>
      <vt:lpstr>Lucida Grande</vt:lpstr>
      <vt:lpstr>MS LineDraw</vt:lpstr>
      <vt:lpstr>MT Extra</vt:lpstr>
      <vt:lpstr>Symbol</vt:lpstr>
      <vt:lpstr>Tahoma</vt:lpstr>
      <vt:lpstr>Times</vt:lpstr>
      <vt:lpstr>Times New Roman</vt:lpstr>
      <vt:lpstr>Wingdings</vt:lpstr>
      <vt:lpstr>Reunion_17_01_03</vt:lpstr>
      <vt:lpstr> </vt:lpstr>
      <vt:lpstr>PowerPoint Presentation</vt:lpstr>
      <vt:lpstr>Outline Lecture II</vt:lpstr>
      <vt:lpstr>pp-Collisions : Complications</vt:lpstr>
      <vt:lpstr>Proton-proton collisions and PDFs</vt:lpstr>
      <vt:lpstr>Proton-Proton Collisions</vt:lpstr>
      <vt:lpstr>Proton-proton Collisions</vt:lpstr>
      <vt:lpstr>Cross sections at the LHC</vt:lpstr>
      <vt:lpstr>Standard Model Measurements</vt:lpstr>
      <vt:lpstr> Inclusive Jet Production (13 TeV)</vt:lpstr>
      <vt:lpstr>Determination of αs</vt:lpstr>
      <vt:lpstr>PowerPoint Presentation</vt:lpstr>
      <vt:lpstr>W, Z Production</vt:lpstr>
      <vt:lpstr>PowerPoint Presentation</vt:lpstr>
      <vt:lpstr>PowerPoint Presentation</vt:lpstr>
      <vt:lpstr>W-Mass Determination</vt:lpstr>
      <vt:lpstr>Multi-Boson Production</vt:lpstr>
      <vt:lpstr>Top Production</vt:lpstr>
      <vt:lpstr>Top Quark Cross Sections</vt:lpstr>
      <vt:lpstr>Top Mass Determination</vt:lpstr>
      <vt:lpstr>Single Top Production</vt:lpstr>
      <vt:lpstr>PowerPoint Presentation</vt:lpstr>
      <vt:lpstr>PowerPoint Presentation</vt:lpstr>
      <vt:lpstr>Rare Processes</vt:lpstr>
      <vt:lpstr>Correlations Between Produced Particles </vt:lpstr>
      <vt:lpstr>Light-by-light Scattering </vt:lpstr>
      <vt:lpstr> Measurements of  Bs(d) μμ </vt:lpstr>
      <vt:lpstr>Total and Elastic Cross Sections </vt:lpstr>
      <vt:lpstr>Forward Particle Production</vt:lpstr>
      <vt:lpstr>PowerPoint Presentation</vt:lpstr>
      <vt:lpstr>2012: A Milestone in Particle Physics</vt:lpstr>
      <vt:lpstr>PowerPoint Presentation</vt:lpstr>
      <vt:lpstr>Tuesday 8 October 2013</vt:lpstr>
      <vt:lpstr>Higgs Production &amp; Decay</vt:lpstr>
      <vt:lpstr>Higgs Production and Decay</vt:lpstr>
      <vt:lpstr>2012: A Milestone in Particle Physics</vt:lpstr>
      <vt:lpstr>PowerPoint Presentation</vt:lpstr>
      <vt:lpstr>Higgs: ATLAS+CMS Combination</vt:lpstr>
      <vt:lpstr>Higgs @ 13 TeV in Run 2</vt:lpstr>
      <vt:lpstr>Higgs Cross Sections </vt:lpstr>
      <vt:lpstr>PowerPoint Presentation</vt:lpstr>
      <vt:lpstr>A lot happened recently…</vt:lpstr>
      <vt:lpstr>PowerPoint Presentation</vt:lpstr>
      <vt:lpstr>PowerPoint Presentation</vt:lpstr>
      <vt:lpstr>A lot happened recently…</vt:lpstr>
      <vt:lpstr>Higgs to bb Decay</vt:lpstr>
      <vt:lpstr>Higgs Mass Revisited</vt:lpstr>
      <vt:lpstr>Narrowing Down on the Higgs Width </vt:lpstr>
      <vt:lpstr>More Higgs Studies…</vt:lpstr>
      <vt:lpstr>More Higgs Studies…</vt:lpstr>
      <vt:lpstr>More Higgs Studies…</vt:lpstr>
      <vt:lpstr>Decay of H-&gt; 2 Muons</vt:lpstr>
      <vt:lpstr>PowerPoint Presentation</vt:lpstr>
      <vt:lpstr>PowerPoint Presentation</vt:lpstr>
      <vt:lpstr>PowerPoint Presentation</vt:lpstr>
      <vt:lpstr>PowerPoint Presentation</vt:lpstr>
      <vt:lpstr>Search for LFV Decays: H →μτ </vt:lpstr>
      <vt:lpstr>Search for LFV Decays: H →μτ, eτ </vt:lpstr>
      <vt:lpstr>The Higgs Story So Far..</vt:lpstr>
    </vt:vector>
  </TitlesOfParts>
  <Company>ѻ ]翘ԭੌ뿿큠ř㸠]翘ѻ盼뿿큐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Albert De Roeck</cp:lastModifiedBy>
  <cp:revision>5730</cp:revision>
  <cp:lastPrinted>2013-02-11T08:10:22Z</cp:lastPrinted>
  <dcterms:created xsi:type="dcterms:W3CDTF">2016-08-29T14:16:18Z</dcterms:created>
  <dcterms:modified xsi:type="dcterms:W3CDTF">2019-02-21T07:07:48Z</dcterms:modified>
</cp:coreProperties>
</file>