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4"/>
  </p:sldMasterIdLst>
  <p:notesMasterIdLst>
    <p:notesMasterId r:id="rId70"/>
  </p:notesMasterIdLst>
  <p:handoutMasterIdLst>
    <p:handoutMasterId r:id="rId71"/>
  </p:handoutMasterIdLst>
  <p:sldIdLst>
    <p:sldId id="3670" r:id="rId5"/>
    <p:sldId id="3330" r:id="rId6"/>
    <p:sldId id="3337" r:id="rId7"/>
    <p:sldId id="3427" r:id="rId8"/>
    <p:sldId id="3956" r:id="rId9"/>
    <p:sldId id="3547" r:id="rId10"/>
    <p:sldId id="3340" r:id="rId11"/>
    <p:sldId id="3345" r:id="rId12"/>
    <p:sldId id="3548" r:id="rId13"/>
    <p:sldId id="3438" r:id="rId14"/>
    <p:sldId id="3878" r:id="rId15"/>
    <p:sldId id="3883" r:id="rId16"/>
    <p:sldId id="2973" r:id="rId17"/>
    <p:sldId id="3534" r:id="rId18"/>
    <p:sldId id="3884" r:id="rId19"/>
    <p:sldId id="4173" r:id="rId20"/>
    <p:sldId id="3886" r:id="rId21"/>
    <p:sldId id="3887" r:id="rId22"/>
    <p:sldId id="3888" r:id="rId23"/>
    <p:sldId id="3889" r:id="rId24"/>
    <p:sldId id="3746" r:id="rId25"/>
    <p:sldId id="4666" r:id="rId26"/>
    <p:sldId id="3890" r:id="rId27"/>
    <p:sldId id="3351" r:id="rId28"/>
    <p:sldId id="3891" r:id="rId29"/>
    <p:sldId id="4686" r:id="rId30"/>
    <p:sldId id="4674" r:id="rId31"/>
    <p:sldId id="4675" r:id="rId32"/>
    <p:sldId id="4676" r:id="rId33"/>
    <p:sldId id="4668" r:id="rId34"/>
    <p:sldId id="4669" r:id="rId35"/>
    <p:sldId id="3418" r:id="rId36"/>
    <p:sldId id="3558" r:id="rId37"/>
    <p:sldId id="3354" r:id="rId38"/>
    <p:sldId id="4677" r:id="rId39"/>
    <p:sldId id="4722" r:id="rId40"/>
    <p:sldId id="4696" r:id="rId41"/>
    <p:sldId id="4680" r:id="rId42"/>
    <p:sldId id="4670" r:id="rId43"/>
    <p:sldId id="4671" r:id="rId44"/>
    <p:sldId id="3934" r:id="rId45"/>
    <p:sldId id="3970" r:id="rId46"/>
    <p:sldId id="4684" r:id="rId47"/>
    <p:sldId id="4546" r:id="rId48"/>
    <p:sldId id="3969" r:id="rId49"/>
    <p:sldId id="3902" r:id="rId50"/>
    <p:sldId id="3903" r:id="rId51"/>
    <p:sldId id="4693" r:id="rId52"/>
    <p:sldId id="3971" r:id="rId53"/>
    <p:sldId id="4673" r:id="rId54"/>
    <p:sldId id="3974" r:id="rId55"/>
    <p:sldId id="3904" r:id="rId56"/>
    <p:sldId id="3905" r:id="rId57"/>
    <p:sldId id="3906" r:id="rId58"/>
    <p:sldId id="3907" r:id="rId59"/>
    <p:sldId id="3908" r:id="rId60"/>
    <p:sldId id="4727" r:id="rId61"/>
    <p:sldId id="4728" r:id="rId62"/>
    <p:sldId id="4729" r:id="rId63"/>
    <p:sldId id="3909" r:id="rId64"/>
    <p:sldId id="4725" r:id="rId65"/>
    <p:sldId id="4683" r:id="rId66"/>
    <p:sldId id="3892" r:id="rId67"/>
    <p:sldId id="4092" r:id="rId68"/>
    <p:sldId id="3885" r:id="rId6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9" autoAdjust="0"/>
    <p:restoredTop sz="93392" autoAdjust="0"/>
  </p:normalViewPr>
  <p:slideViewPr>
    <p:cSldViewPr>
      <p:cViewPr>
        <p:scale>
          <a:sx n="98" d="100"/>
          <a:sy n="98" d="100"/>
        </p:scale>
        <p:origin x="1456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8D5B5-AA02-0340-B0CF-91CABEF416F7}" type="slidenum">
              <a:rPr lang="fr-FR"/>
              <a:pPr/>
              <a:t>0</a:t>
            </a:fld>
            <a:endParaRPr lang="fr-FR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81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71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1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31F48-436D-6043-8D8F-C38930DB9430}" type="slidenum">
              <a:rPr lang="fr-FR"/>
              <a:pPr/>
              <a:t>2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180D-6300-5F4B-95A4-46BB893C5775}" type="slidenum">
              <a:rPr lang="fr-FR"/>
              <a:pPr/>
              <a:t>3</a:t>
            </a:fld>
            <a:endParaRPr lang="fr-FR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48DB1-D7CC-C946-9BB9-454460340D5B}" type="slidenum">
              <a:rPr lang="fr-FR"/>
              <a:pPr/>
              <a:t>6</a:t>
            </a:fld>
            <a:endParaRPr lang="fr-FR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6522" y="8685917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563013-C178-7948-AAE6-70E8265E7670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6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D6FD2-A88C-1646-9D09-D10FF154890B}" type="slidenum">
              <a:rPr lang="fr-FR"/>
              <a:pPr/>
              <a:t>11</a:t>
            </a:fld>
            <a:endParaRPr lang="fr-F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EEC4B-7020-EC45-946F-913C253A58E9}" type="slidenum">
              <a:rPr lang="fr-FR"/>
              <a:pPr/>
              <a:t>12</a:t>
            </a:fld>
            <a:endParaRPr lang="fr-FR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0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6FE38-C142-A14B-A4E4-F8BB31BE436C}" type="slidenum">
              <a:rPr lang="fr-FR"/>
              <a:pPr/>
              <a:t>26</a:t>
            </a:fld>
            <a:endParaRPr lang="fr-FR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92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31D5A-E1F8-0F48-A02C-A0CE8CDEF598}" type="slidenum">
              <a:rPr lang="fr-FR"/>
              <a:pPr/>
              <a:t>27</a:t>
            </a:fld>
            <a:endParaRPr lang="fr-FR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1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5091F1-4DB8-B54C-AEB5-91D36FA51283}" type="slidenum">
              <a:rPr lang="fr-FR"/>
              <a:pPr/>
              <a:t>33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4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2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df"/><Relationship Id="rId3" Type="http://schemas.openxmlformats.org/officeDocument/2006/relationships/image" Target="../media/image71.pd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df"/><Relationship Id="rId5" Type="http://schemas.openxmlformats.org/officeDocument/2006/relationships/image" Target="../media/image99.png"/><Relationship Id="rId4" Type="http://schemas.openxmlformats.org/officeDocument/2006/relationships/image" Target="../media/image23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df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9.pdf"/><Relationship Id="rId5" Type="http://schemas.openxmlformats.org/officeDocument/2006/relationships/image" Target="../media/image23.pdf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7.pdf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dirty="0"/>
            </a:br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-115888" y="362158"/>
            <a:ext cx="9296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Physics at the LHC</a:t>
            </a:r>
            <a:b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</a:b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Beyond the Standard Model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2020431"/>
            <a:ext cx="343330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UC-Davis California USA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NTU, Singapore</a:t>
            </a:r>
          </a:p>
          <a:p>
            <a:pPr eaLnBrk="0" hangingPunct="0">
              <a:defRPr/>
            </a:pPr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22</a:t>
            </a:r>
            <a:r>
              <a:rPr lang="en-US" sz="2400" baseline="30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  February  2019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410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3EA7F-CCFD-0A49-A449-6037872D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603914"/>
            <a:ext cx="38481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5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42875"/>
            <a:ext cx="7239000" cy="904875"/>
          </a:xfrm>
        </p:spPr>
        <p:txBody>
          <a:bodyPr/>
          <a:lstStyle/>
          <a:p>
            <a:r>
              <a:rPr lang="en-GB" dirty="0"/>
              <a:t> Searches for BSM Physics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9436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>
                <a:solidFill>
                  <a:srgbClr val="FF0000"/>
                </a:solidFill>
              </a:rPr>
              <a:t>First Searches at the LHC (2010-2012) </a:t>
            </a:r>
          </a:p>
          <a:p>
            <a:pPr lvl="1"/>
            <a:r>
              <a:rPr lang="en-GB" sz="2400" dirty="0" err="1">
                <a:solidFill>
                  <a:srgbClr val="0000FF"/>
                </a:solidFill>
              </a:rPr>
              <a:t>Supersymmetry</a:t>
            </a:r>
            <a:r>
              <a:rPr lang="en-GB" sz="2400" dirty="0">
                <a:solidFill>
                  <a:srgbClr val="0000FF"/>
                </a:solidFill>
              </a:rPr>
              <a:t> with MET plus jets, </a:t>
            </a:r>
            <a:r>
              <a:rPr lang="en-GB" sz="2400" dirty="0" err="1">
                <a:solidFill>
                  <a:srgbClr val="0000FF"/>
                </a:solidFill>
              </a:rPr>
              <a:t>lepton(s</a:t>
            </a:r>
            <a:r>
              <a:rPr lang="en-GB" sz="2400" dirty="0">
                <a:solidFill>
                  <a:srgbClr val="0000FF"/>
                </a:solidFill>
              </a:rPr>
              <a:t>), photons</a:t>
            </a:r>
          </a:p>
          <a:p>
            <a:pPr lvl="1"/>
            <a:r>
              <a:rPr lang="en-GB" sz="2400" dirty="0">
                <a:solidFill>
                  <a:srgbClr val="0000FF"/>
                </a:solidFill>
              </a:rPr>
              <a:t>Extra Dimensions and black holes, heavy resonances (in electrons, </a:t>
            </a:r>
            <a:r>
              <a:rPr lang="en-GB" sz="2400" dirty="0" err="1">
                <a:solidFill>
                  <a:srgbClr val="0000FF"/>
                </a:solidFill>
              </a:rPr>
              <a:t>muons</a:t>
            </a:r>
            <a:r>
              <a:rPr lang="en-GB" sz="2400" dirty="0">
                <a:solidFill>
                  <a:srgbClr val="0000FF"/>
                </a:solidFill>
              </a:rPr>
              <a:t>, </a:t>
            </a:r>
            <a:r>
              <a:rPr lang="en-GB" sz="2400" dirty="0" err="1">
                <a:solidFill>
                  <a:srgbClr val="0000FF"/>
                </a:solidFill>
              </a:rPr>
              <a:t>taus</a:t>
            </a:r>
            <a:r>
              <a:rPr lang="en-GB" sz="2400" dirty="0">
                <a:solidFill>
                  <a:srgbClr val="0000FF"/>
                </a:solidFill>
              </a:rPr>
              <a:t>, jets), </a:t>
            </a:r>
            <a:r>
              <a:rPr lang="en-GB" sz="2400" dirty="0" err="1">
                <a:solidFill>
                  <a:srgbClr val="0000FF"/>
                </a:solidFill>
              </a:rPr>
              <a:t>leptoquarks</a:t>
            </a:r>
            <a:r>
              <a:rPr lang="en-GB" sz="2400" dirty="0">
                <a:solidFill>
                  <a:srgbClr val="0000FF"/>
                </a:solidFill>
              </a:rPr>
              <a:t>, excited leptons and quarks, 4</a:t>
            </a:r>
            <a:r>
              <a:rPr lang="en-GB" sz="2400" baseline="30000" dirty="0">
                <a:solidFill>
                  <a:srgbClr val="0000FF"/>
                </a:solidFill>
              </a:rPr>
              <a:t>th</a:t>
            </a:r>
            <a:r>
              <a:rPr lang="en-GB" sz="2400" dirty="0">
                <a:solidFill>
                  <a:srgbClr val="0000FF"/>
                </a:solidFill>
              </a:rPr>
              <a:t> generation, a few very exotic signatures (R-hadrons)…</a:t>
            </a:r>
          </a:p>
          <a:p>
            <a:r>
              <a:rPr lang="en-GB" sz="2400" dirty="0">
                <a:solidFill>
                  <a:srgbClr val="FF0000"/>
                </a:solidFill>
              </a:rPr>
              <a:t>Evolved Searches (2013-…)</a:t>
            </a:r>
          </a:p>
          <a:p>
            <a:pPr lvl="1"/>
            <a:r>
              <a:rPr lang="en-GB" sz="2400" dirty="0" err="1">
                <a:solidFill>
                  <a:srgbClr val="0000FF"/>
                </a:solidFill>
              </a:rPr>
              <a:t>Supersymmetry</a:t>
            </a:r>
            <a:r>
              <a:rPr lang="en-GB" sz="2400" dirty="0">
                <a:solidFill>
                  <a:srgbClr val="0000FF"/>
                </a:solidFill>
              </a:rPr>
              <a:t> on third generation </a:t>
            </a:r>
            <a:r>
              <a:rPr lang="en-GB" sz="2400" dirty="0" err="1">
                <a:solidFill>
                  <a:srgbClr val="0000FF"/>
                </a:solidFill>
              </a:rPr>
              <a:t>squarks</a:t>
            </a:r>
            <a:r>
              <a:rPr lang="en-GB" sz="2400" dirty="0">
                <a:solidFill>
                  <a:srgbClr val="0000FF"/>
                </a:solidFill>
              </a:rPr>
              <a:t>, compressed spectra, stealth SUSY, </a:t>
            </a:r>
            <a:r>
              <a:rPr lang="en-GB" sz="2400" dirty="0" err="1">
                <a:solidFill>
                  <a:srgbClr val="0000FF"/>
                </a:solidFill>
              </a:rPr>
              <a:t>EWKinos</a:t>
            </a:r>
            <a:r>
              <a:rPr lang="en-GB" sz="2400" dirty="0">
                <a:solidFill>
                  <a:srgbClr val="0000FF"/>
                </a:solidFill>
              </a:rPr>
              <a:t>, VBF processes… </a:t>
            </a:r>
          </a:p>
          <a:p>
            <a:pPr lvl="1"/>
            <a:r>
              <a:rPr lang="en-GB" sz="2400" dirty="0">
                <a:solidFill>
                  <a:srgbClr val="0000FF"/>
                </a:solidFill>
              </a:rPr>
              <a:t>Higgs in decays or as study object, vector-like quarks, boosted objects, long lived particles, fractional charges…</a:t>
            </a:r>
          </a:p>
          <a:p>
            <a:pPr lvl="1"/>
            <a:r>
              <a:rPr lang="en-GB" sz="2400" dirty="0">
                <a:solidFill>
                  <a:srgbClr val="FF0000"/>
                </a:solidFill>
              </a:rPr>
              <a:t>More dedicated Dark Matter searches! 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We are now are at 13/14 </a:t>
            </a:r>
            <a:r>
              <a:rPr lang="en-GB" sz="2400" dirty="0" err="1">
                <a:solidFill>
                  <a:srgbClr val="FF0000"/>
                </a:solidFill>
              </a:rPr>
              <a:t>TeV</a:t>
            </a:r>
            <a:r>
              <a:rPr lang="en-GB" sz="2400" dirty="0">
                <a:solidFill>
                  <a:srgbClr val="FF0000"/>
                </a:solidFill>
              </a:rPr>
              <a:t>…</a:t>
            </a:r>
          </a:p>
          <a:p>
            <a:pPr>
              <a:buNone/>
            </a:pPr>
            <a:r>
              <a:rPr lang="en-GB" sz="2400" dirty="0">
                <a:solidFill>
                  <a:srgbClr val="FF0000"/>
                </a:solidFill>
              </a:rPr>
              <a:t>         </a:t>
            </a:r>
            <a:r>
              <a:rPr lang="en-GB" sz="2400" dirty="0">
                <a:solidFill>
                  <a:srgbClr val="0000FF"/>
                </a:solidFill>
              </a:rPr>
              <a:t>Back to the basics or do we change paradigm?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2667000"/>
            <a:ext cx="7239000" cy="904875"/>
          </a:xfrm>
        </p:spPr>
        <p:txBody>
          <a:bodyPr/>
          <a:lstStyle/>
          <a:p>
            <a:r>
              <a:rPr lang="en-GB" dirty="0"/>
              <a:t>Searches for BSM Physics</a:t>
            </a:r>
          </a:p>
        </p:txBody>
      </p:sp>
      <p:pic>
        <p:nvPicPr>
          <p:cNvPr id="3" name="Image 5" descr="Screen Shot 2018-09-27 at 21.20.14.png">
            <a:extLst>
              <a:ext uri="{FF2B5EF4-FFF2-40B4-BE49-F238E27FC236}">
                <a16:creationId xmlns:a16="http://schemas.microsoft.com/office/drawing/2014/main" id="{C1DB0E50-9676-E147-BEF1-BEFD2AFE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3933056"/>
            <a:ext cx="25781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8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2945423" y="-30163"/>
            <a:ext cx="3496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Beyond the Higgs Boson </a:t>
            </a:r>
          </a:p>
        </p:txBody>
      </p:sp>
      <p:pic>
        <p:nvPicPr>
          <p:cNvPr id="63493" name="Picture 3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4"/>
          <p:cNvSpPr>
            <a:spLocks noChangeArrowheads="1"/>
          </p:cNvSpPr>
          <p:nvPr/>
        </p:nvSpPr>
        <p:spPr bwMode="auto">
          <a:xfrm>
            <a:off x="7025054" y="6553200"/>
            <a:ext cx="2223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Picture from Marusa Bradac</a:t>
            </a:r>
            <a:endParaRPr lang="en-US" sz="240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0" y="304800"/>
            <a:ext cx="9417963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Supersymmetry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en-US" sz="3600" dirty="0">
                <a:solidFill>
                  <a:srgbClr val="0000CC"/>
                </a:solidFill>
                <a:latin typeface="Arial" charset="0"/>
              </a:rPr>
              <a:t>a new symmetry in Nature? </a:t>
            </a:r>
          </a:p>
        </p:txBody>
      </p:sp>
      <p:pic>
        <p:nvPicPr>
          <p:cNvPr id="3382280" name="Picture 8" descr="x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69" y="4191000"/>
            <a:ext cx="4079631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281" name="Text Box 9"/>
          <p:cNvSpPr txBox="1">
            <a:spLocks noChangeArrowheads="1"/>
          </p:cNvSpPr>
          <p:nvPr/>
        </p:nvSpPr>
        <p:spPr bwMode="auto">
          <a:xfrm>
            <a:off x="603738" y="6562726"/>
            <a:ext cx="3927014" cy="36933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CC"/>
                </a:solidFill>
                <a:latin typeface="Arial" charset="0"/>
              </a:rPr>
              <a:t>SUSY particle production at the LHC</a:t>
            </a:r>
          </a:p>
        </p:txBody>
      </p:sp>
      <p:sp>
        <p:nvSpPr>
          <p:cNvPr id="3382282" name="Oval 10"/>
          <p:cNvSpPr>
            <a:spLocks noChangeArrowheads="1"/>
          </p:cNvSpPr>
          <p:nvPr/>
        </p:nvSpPr>
        <p:spPr bwMode="auto">
          <a:xfrm>
            <a:off x="2672861" y="41148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3" name="Oval 11"/>
          <p:cNvSpPr>
            <a:spLocks noChangeArrowheads="1"/>
          </p:cNvSpPr>
          <p:nvPr/>
        </p:nvSpPr>
        <p:spPr bwMode="auto">
          <a:xfrm>
            <a:off x="2672861" y="51816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4" name="Line 12"/>
          <p:cNvSpPr>
            <a:spLocks noChangeShapeType="1"/>
          </p:cNvSpPr>
          <p:nvPr/>
        </p:nvSpPr>
        <p:spPr bwMode="auto">
          <a:xfrm flipV="1">
            <a:off x="3094893" y="3962400"/>
            <a:ext cx="1477108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5" name="Line 13"/>
          <p:cNvSpPr>
            <a:spLocks noChangeShapeType="1"/>
          </p:cNvSpPr>
          <p:nvPr/>
        </p:nvSpPr>
        <p:spPr bwMode="auto">
          <a:xfrm flipV="1">
            <a:off x="3048000" y="3962400"/>
            <a:ext cx="1600200" cy="1447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6" name="Text Box 14"/>
          <p:cNvSpPr txBox="1">
            <a:spLocks noChangeArrowheads="1"/>
          </p:cNvSpPr>
          <p:nvPr/>
        </p:nvSpPr>
        <p:spPr bwMode="auto">
          <a:xfrm>
            <a:off x="4572000" y="3581400"/>
            <a:ext cx="4161741" cy="707886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Candidate particles for Dark Matter</a:t>
            </a:r>
          </a:p>
          <a:p>
            <a:r>
              <a:rPr lang="en-US">
                <a:solidFill>
                  <a:srgbClr val="CC0000"/>
                </a:solidFill>
                <a:latin typeface="Arial" charset="0"/>
                <a:sym typeface="Symbol" charset="2"/>
              </a:rPr>
              <a:t> Produce Dark Matter in the lab</a:t>
            </a:r>
          </a:p>
        </p:txBody>
      </p:sp>
      <p:pic>
        <p:nvPicPr>
          <p:cNvPr id="16" name="Image 15" descr="Screen Shot 2016-07-03 at 11.22.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990600"/>
            <a:ext cx="5257800" cy="2496181"/>
          </a:xfrm>
          <a:prstGeom prst="rect">
            <a:avLst/>
          </a:prstGeom>
        </p:spPr>
      </p:pic>
      <p:pic>
        <p:nvPicPr>
          <p:cNvPr id="17" name="Image 16" descr="Screen Shot 2015-04-25 at 15.45.2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546020"/>
            <a:ext cx="2879271" cy="22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5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42875"/>
            <a:ext cx="8153400" cy="904875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Detecting </a:t>
            </a:r>
            <a:r>
              <a:rPr lang="en-US" sz="3600" dirty="0" err="1">
                <a:latin typeface="Arial" charset="0"/>
              </a:rPr>
              <a:t>Supersymmetric</a:t>
            </a:r>
            <a:r>
              <a:rPr lang="en-US" sz="3600" dirty="0">
                <a:latin typeface="Arial" charset="0"/>
              </a:rPr>
              <a:t> Particles</a:t>
            </a:r>
          </a:p>
        </p:txBody>
      </p:sp>
      <p:pic>
        <p:nvPicPr>
          <p:cNvPr id="98309" name="Picture 3" descr="jetm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7108" y="901701"/>
            <a:ext cx="6682154" cy="26447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8312" name="Text Box 6"/>
          <p:cNvSpPr txBox="1">
            <a:spLocks noChangeArrowheads="1"/>
          </p:cNvSpPr>
          <p:nvPr/>
        </p:nvSpPr>
        <p:spPr bwMode="auto">
          <a:xfrm>
            <a:off x="211015" y="1136651"/>
            <a:ext cx="3839513" cy="400110"/>
          </a:xfrm>
          <a:prstGeom prst="rect">
            <a:avLst/>
          </a:prstGeom>
          <a:solidFill>
            <a:srgbClr val="99CC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Energy produced in the detector</a:t>
            </a:r>
          </a:p>
        </p:txBody>
      </p:sp>
      <p:sp>
        <p:nvSpPr>
          <p:cNvPr id="98313" name="Line 7"/>
          <p:cNvSpPr>
            <a:spLocks noChangeShapeType="1"/>
          </p:cNvSpPr>
          <p:nvPr/>
        </p:nvSpPr>
        <p:spPr bwMode="auto">
          <a:xfrm>
            <a:off x="3446584" y="1524000"/>
            <a:ext cx="703385" cy="609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8314" name="Text Box 8"/>
          <p:cNvSpPr txBox="1">
            <a:spLocks noChangeArrowheads="1"/>
          </p:cNvSpPr>
          <p:nvPr/>
        </p:nvSpPr>
        <p:spPr bwMode="auto">
          <a:xfrm>
            <a:off x="2240574" y="3048001"/>
            <a:ext cx="31829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sym typeface="Symbol" charset="2"/>
              </a:rPr>
              <a:t></a:t>
            </a:r>
          </a:p>
        </p:txBody>
      </p:sp>
      <p:sp>
        <p:nvSpPr>
          <p:cNvPr id="98315" name="Text Box 9"/>
          <p:cNvSpPr txBox="1">
            <a:spLocks noChangeArrowheads="1"/>
          </p:cNvSpPr>
          <p:nvPr/>
        </p:nvSpPr>
        <p:spPr bwMode="auto">
          <a:xfrm>
            <a:off x="4642339" y="3124201"/>
            <a:ext cx="31829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sym typeface="Symbol" charset="2"/>
              </a:rPr>
              <a:t>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5137428"/>
            <a:ext cx="8588620" cy="141577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CC"/>
                </a:solidFill>
                <a:latin typeface="Arial" charset="0"/>
              </a:rPr>
              <a:t>Supersymmetric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particles decay and produce a cascade of jets, leptons and missing transverse energy (MET) due to escaping ‘dark matter’ particle candidates</a:t>
            </a:r>
          </a:p>
          <a:p>
            <a:r>
              <a:rPr lang="en-US" dirty="0">
                <a:solidFill>
                  <a:srgbClr val="0000CC"/>
                </a:solidFill>
                <a:latin typeface="Arial" charset="0"/>
              </a:rPr>
              <a:t>                    </a:t>
            </a:r>
            <a:r>
              <a:rPr lang="en-US" sz="2600" dirty="0">
                <a:solidFill>
                  <a:srgbClr val="CC0000"/>
                </a:solidFill>
                <a:latin typeface="Arial" charset="0"/>
              </a:rPr>
              <a:t>Very prominent signatures in CMS and ATLAS</a:t>
            </a:r>
          </a:p>
          <a:p>
            <a:endParaRPr lang="en-US" sz="2400" dirty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13" name="Image 12" descr="Screen shot 2011-05-01 at 6.25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657600"/>
            <a:ext cx="3005106" cy="140052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419600" y="914400"/>
            <a:ext cx="1336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simulation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685800" y="6096000"/>
            <a:ext cx="9012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4577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4-04-01 at 6.38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668"/>
            <a:ext cx="9144000" cy="5958132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Why</a:t>
            </a:r>
            <a:r>
              <a:rPr lang="fr-FR" sz="36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SUSY </a:t>
            </a:r>
            <a:r>
              <a:rPr lang="fr-FR" sz="36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is</a:t>
            </a:r>
            <a:r>
              <a:rPr lang="fr-FR" sz="36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good for </a:t>
            </a:r>
            <a:r>
              <a:rPr lang="fr-FR" sz="36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you</a:t>
            </a:r>
            <a:r>
              <a:rPr lang="fr-FR" sz="36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!!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Supersymmetry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: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Gluinos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Image 7" descr="Screen Shot 2016-08-14 at 21.50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067800" cy="1930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6200" y="5704582"/>
            <a:ext cx="89916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                              </a:t>
            </a:r>
            <a:r>
              <a:rPr lang="en-GB" sz="2400" dirty="0">
                <a:solidFill>
                  <a:srgbClr val="FF0000"/>
                </a:solidFill>
              </a:rPr>
              <a:t>No significant signal to date</a:t>
            </a:r>
          </a:p>
          <a:p>
            <a:r>
              <a:rPr lang="en-GB" dirty="0">
                <a:solidFill>
                  <a:srgbClr val="0000FF"/>
                </a:solidFill>
              </a:rPr>
              <a:t>Within the context of the SMS: </a:t>
            </a:r>
          </a:p>
          <a:p>
            <a:r>
              <a:rPr lang="en-GB" dirty="0">
                <a:solidFill>
                  <a:srgbClr val="FF0000"/>
                </a:solidFill>
              </a:rPr>
              <a:t>Exclude with </a:t>
            </a:r>
            <a:r>
              <a:rPr lang="en-GB" dirty="0" err="1">
                <a:solidFill>
                  <a:srgbClr val="FF0000"/>
                </a:solidFill>
              </a:rPr>
              <a:t>gluino</a:t>
            </a:r>
            <a:r>
              <a:rPr lang="en-GB" dirty="0">
                <a:solidFill>
                  <a:srgbClr val="FF0000"/>
                </a:solidFill>
              </a:rPr>
              <a:t> masses ~ 2200 GeV for neutralino masses up to 800 GeV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24400" y="2514600"/>
            <a:ext cx="44037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Interpretation in simplified models (SMS)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85A39-00FE-AA49-A793-020EF5A23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6" y="2895598"/>
            <a:ext cx="3015409" cy="2706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E4C11-F86B-A347-A22E-1BC5C2E7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541" y="2870829"/>
            <a:ext cx="3027608" cy="2787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F92BEA-D928-224B-B2F0-DF054C294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516" y="2870828"/>
            <a:ext cx="3046988" cy="278775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20AAC9D-0066-D54F-9BDE-FFF87EB93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864" y="2895598"/>
            <a:ext cx="2993136" cy="2765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BA070-F41B-7E44-87AB-9D47CFA31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2823986"/>
            <a:ext cx="1368152" cy="2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301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1-11-07 at 4.07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838199"/>
            <a:ext cx="5943600" cy="5867401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52400" y="-152400"/>
            <a:ext cx="868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What</a:t>
            </a:r>
            <a:r>
              <a:rPr kumimoji="0" lang="fr-FR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is</a:t>
            </a:r>
            <a:r>
              <a:rPr lang="fr-FR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really</a:t>
            </a:r>
            <a:r>
              <a:rPr lang="fr-FR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needed</a:t>
            </a:r>
            <a:r>
              <a:rPr lang="fr-FR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from</a:t>
            </a:r>
            <a:r>
              <a:rPr lang="fr-FR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SUSY?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95471" y="1425714"/>
            <a:ext cx="2100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N. </a:t>
            </a:r>
            <a:r>
              <a:rPr lang="en-GB" dirty="0" err="1"/>
              <a:t>Arkani</a:t>
            </a:r>
            <a:r>
              <a:rPr lang="en-GB" dirty="0"/>
              <a:t>-Ahmed</a:t>
            </a:r>
          </a:p>
          <a:p>
            <a:r>
              <a:rPr lang="en-GB" dirty="0"/>
              <a:t>CERN Nov 2011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2209800"/>
            <a:ext cx="255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/>
              <a:t>Papucci</a:t>
            </a:r>
            <a:r>
              <a:rPr lang="en-GB" sz="1800" dirty="0"/>
              <a:t>, </a:t>
            </a:r>
            <a:r>
              <a:rPr lang="en-GB" sz="1800" dirty="0" err="1"/>
              <a:t>Ruderman</a:t>
            </a:r>
            <a:r>
              <a:rPr lang="en-GB" sz="1800" dirty="0"/>
              <a:t>, </a:t>
            </a:r>
          </a:p>
          <a:p>
            <a:r>
              <a:rPr lang="en-GB" sz="1800" dirty="0" err="1"/>
              <a:t>Weiler</a:t>
            </a:r>
            <a:r>
              <a:rPr lang="en-GB" sz="1800" dirty="0"/>
              <a:t> arXiv:1110.6926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2895600"/>
            <a:ext cx="2717911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LHC data end 2011</a:t>
            </a:r>
          </a:p>
          <a:p>
            <a:r>
              <a:rPr lang="en-GB" dirty="0">
                <a:solidFill>
                  <a:srgbClr val="0000FF"/>
                </a:solidFill>
              </a:rPr>
              <a:t>Stops &gt; 200-300 </a:t>
            </a:r>
            <a:r>
              <a:rPr lang="en-GB" dirty="0" err="1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 err="1">
                <a:solidFill>
                  <a:srgbClr val="0000FF"/>
                </a:solidFill>
              </a:rPr>
              <a:t>Gluino</a:t>
            </a:r>
            <a:r>
              <a:rPr lang="en-GB" dirty="0">
                <a:solidFill>
                  <a:srgbClr val="0000FF"/>
                </a:solidFill>
              </a:rPr>
              <a:t> &gt; 600-800 </a:t>
            </a:r>
            <a:r>
              <a:rPr lang="en-GB" dirty="0" err="1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4191000"/>
            <a:ext cx="3053164" cy="255454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Moving away from </a:t>
            </a:r>
          </a:p>
          <a:p>
            <a:r>
              <a:rPr lang="en-GB" dirty="0">
                <a:solidFill>
                  <a:srgbClr val="FF0000"/>
                </a:solidFill>
              </a:rPr>
              <a:t>constrained SUSY models</a:t>
            </a:r>
          </a:p>
          <a:p>
            <a:r>
              <a:rPr lang="en-GB" dirty="0">
                <a:solidFill>
                  <a:srgbClr val="FF0000"/>
                </a:solidFill>
              </a:rPr>
              <a:t>to ‘natural’ models</a:t>
            </a:r>
          </a:p>
          <a:p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>
                <a:solidFill>
                  <a:srgbClr val="0000FF"/>
                </a:solidFill>
              </a:rPr>
              <a:t>Natural SUSY survived</a:t>
            </a:r>
          </a:p>
          <a:p>
            <a:r>
              <a:rPr lang="en-GB" dirty="0">
                <a:solidFill>
                  <a:srgbClr val="0000FF"/>
                </a:solidFill>
              </a:rPr>
              <a:t>LHC so far, but we </a:t>
            </a:r>
          </a:p>
          <a:p>
            <a:r>
              <a:rPr lang="en-GB" dirty="0">
                <a:solidFill>
                  <a:srgbClr val="0000FF"/>
                </a:solidFill>
              </a:rPr>
              <a:t>are getting close to </a:t>
            </a:r>
          </a:p>
          <a:p>
            <a:r>
              <a:rPr lang="en-GB" dirty="0">
                <a:solidFill>
                  <a:srgbClr val="0000FF"/>
                </a:solidFill>
              </a:rPr>
              <a:t>push it to its limits!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200" y="838200"/>
            <a:ext cx="28919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End 2011: Revision!</a:t>
            </a:r>
          </a:p>
        </p:txBody>
      </p:sp>
    </p:spTree>
    <p:extLst>
      <p:ext uri="{BB962C8B-B14F-4D97-AF65-F5344CB8AC3E}">
        <p14:creationId xmlns:p14="http://schemas.microsoft.com/office/powerpoint/2010/main" val="426990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Top </a:t>
            </a: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Squark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Search Summaries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400" y="5385410"/>
            <a:ext cx="899160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Within the context of the SMS: </a:t>
            </a:r>
          </a:p>
          <a:p>
            <a:r>
              <a:rPr lang="en-GB" dirty="0">
                <a:solidFill>
                  <a:srgbClr val="FF0000"/>
                </a:solidFill>
              </a:rPr>
              <a:t>Exclude with masses up to 1100 GeV for neutralino masses up to 500 GeV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28800" y="6274713"/>
            <a:ext cx="5423329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Is this getting critical for Natural Models??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19595" y="914400"/>
            <a:ext cx="5016501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Partner of the top quark </a:t>
            </a:r>
            <a:r>
              <a:rPr lang="en-GB" dirty="0">
                <a:solidFill>
                  <a:srgbClr val="FF0000"/>
                </a:solidFill>
              </a:rPr>
              <a:t>– the stop– </a:t>
            </a:r>
            <a:r>
              <a:rPr lang="en-GB" dirty="0">
                <a:solidFill>
                  <a:srgbClr val="0000FF"/>
                </a:solidFill>
              </a:rPr>
              <a:t>plays </a:t>
            </a:r>
          </a:p>
          <a:p>
            <a:r>
              <a:rPr lang="en-GB" dirty="0">
                <a:solidFill>
                  <a:srgbClr val="0000FF"/>
                </a:solidFill>
              </a:rPr>
              <a:t>a prominent role in Natural Models</a:t>
            </a:r>
          </a:p>
        </p:txBody>
      </p:sp>
      <p:pic>
        <p:nvPicPr>
          <p:cNvPr id="10" name="Image 9" descr="Screen Shot 2018-06-02 at 08.21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74" y="1988840"/>
            <a:ext cx="3848466" cy="3142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D7284-0412-E745-A812-239D6367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1" y="2032135"/>
            <a:ext cx="3451932" cy="3142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1AB8D-C079-F441-B82C-A29C818B8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826914"/>
            <a:ext cx="1793757" cy="11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5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Chargino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and </a:t>
            </a: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Neutralino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8-14 at 18.50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77" y="914400"/>
            <a:ext cx="2539023" cy="1752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2400" y="914400"/>
            <a:ext cx="6022477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Direct production of “electro-</a:t>
            </a:r>
            <a:r>
              <a:rPr lang="en-GB" dirty="0" err="1">
                <a:solidFill>
                  <a:srgbClr val="FF0000"/>
                </a:solidFill>
              </a:rPr>
              <a:t>weakino</a:t>
            </a:r>
            <a:r>
              <a:rPr lang="en-GB" dirty="0">
                <a:solidFill>
                  <a:srgbClr val="FF0000"/>
                </a:solidFill>
              </a:rPr>
              <a:t> pairs</a:t>
            </a:r>
          </a:p>
          <a:p>
            <a:r>
              <a:rPr lang="en-GB" dirty="0" err="1"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Decays</a:t>
            </a:r>
            <a:r>
              <a:rPr lang="en-GB" dirty="0">
                <a:solidFill>
                  <a:srgbClr val="0000FF"/>
                </a:solidFill>
              </a:rPr>
              <a:t> via </a:t>
            </a:r>
            <a:r>
              <a:rPr lang="en-GB" dirty="0" err="1">
                <a:solidFill>
                  <a:srgbClr val="0000FF"/>
                </a:solidFill>
              </a:rPr>
              <a:t>sleptons</a:t>
            </a:r>
            <a:r>
              <a:rPr lang="en-GB" dirty="0">
                <a:solidFill>
                  <a:srgbClr val="0000FF"/>
                </a:solidFill>
              </a:rPr>
              <a:t> /</a:t>
            </a:r>
            <a:r>
              <a:rPr lang="en-GB" dirty="0" err="1">
                <a:solidFill>
                  <a:srgbClr val="0000FF"/>
                </a:solidFill>
              </a:rPr>
              <a:t>sneutrinos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Using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benchmarks</a:t>
            </a:r>
            <a:r>
              <a:rPr lang="en-GB" dirty="0">
                <a:solidFill>
                  <a:srgbClr val="0000FF"/>
                </a:solidFill>
              </a:rPr>
              <a:t> to illustrate different scenarios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Multilepton</a:t>
            </a:r>
            <a:r>
              <a:rPr lang="en-GB" dirty="0">
                <a:solidFill>
                  <a:srgbClr val="0000FF"/>
                </a:solidFill>
              </a:rPr>
              <a:t> searches (incl. </a:t>
            </a:r>
            <a:r>
              <a:rPr lang="en-GB" dirty="0" err="1">
                <a:solidFill>
                  <a:srgbClr val="0000FF"/>
                </a:solidFill>
              </a:rPr>
              <a:t>taus</a:t>
            </a:r>
            <a:r>
              <a:rPr lang="en-GB" dirty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4800" y="6400800"/>
            <a:ext cx="830337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Exclude masses up to 1100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r>
              <a:rPr lang="en-GB" dirty="0">
                <a:solidFill>
                  <a:srgbClr val="FF0000"/>
                </a:solidFill>
              </a:rPr>
              <a:t> for </a:t>
            </a:r>
            <a:r>
              <a:rPr lang="en-GB" dirty="0" err="1">
                <a:solidFill>
                  <a:srgbClr val="FF0000"/>
                </a:solidFill>
              </a:rPr>
              <a:t>neutralino</a:t>
            </a:r>
            <a:r>
              <a:rPr lang="en-GB" dirty="0">
                <a:solidFill>
                  <a:srgbClr val="FF0000"/>
                </a:solidFill>
              </a:rPr>
              <a:t> masses </a:t>
            </a:r>
            <a:r>
              <a:rPr lang="en-GB">
                <a:solidFill>
                  <a:srgbClr val="FF0000"/>
                </a:solidFill>
              </a:rPr>
              <a:t>up to 700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endParaRPr lang="en-GB" dirty="0"/>
          </a:p>
        </p:txBody>
      </p:sp>
      <p:pic>
        <p:nvPicPr>
          <p:cNvPr id="9" name="Image 8" descr="Screen Shot 2018-06-02 at 08.18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743200"/>
            <a:ext cx="4117624" cy="3605704"/>
          </a:xfrm>
          <a:prstGeom prst="rect">
            <a:avLst/>
          </a:prstGeom>
        </p:spPr>
      </p:pic>
      <p:pic>
        <p:nvPicPr>
          <p:cNvPr id="11" name="Image 10" descr="Screen Shot 2018-09-01 at 19.45.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3200"/>
            <a:ext cx="5334000" cy="3608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A3834-AC27-6A45-8F95-8B409436C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9" y="2743200"/>
            <a:ext cx="3949105" cy="36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5491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838200"/>
            <a:ext cx="7055162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dirty="0">
                <a:solidFill>
                  <a:srgbClr val="FF0000"/>
                </a:solidFill>
              </a:rPr>
              <a:t>Chargino–neutralino pair production</a:t>
            </a:r>
            <a:r>
              <a:rPr lang="en-US" dirty="0">
                <a:solidFill>
                  <a:srgbClr val="FF0000"/>
                </a:solidFill>
              </a:rPr>
              <a:t> in WZ +MET channel 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>
                <a:solidFill>
                  <a:srgbClr val="0000FF"/>
                </a:solidFill>
              </a:rPr>
              <a:t>Address </a:t>
            </a: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dirty="0">
                <a:solidFill>
                  <a:srgbClr val="0000FF"/>
                </a:solidFill>
              </a:rPr>
              <a:t>cenarios with</a:t>
            </a:r>
            <a:r>
              <a:rPr lang="en-US" dirty="0">
                <a:solidFill>
                  <a:srgbClr val="0000FF"/>
                </a:solidFill>
              </a:rPr>
              <a:t> small</a:t>
            </a:r>
            <a:r>
              <a:rPr dirty="0">
                <a:solidFill>
                  <a:srgbClr val="0000FF"/>
                </a:solidFill>
              </a:rPr>
              <a:t> mass-splittings between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 </a:t>
            </a:r>
            <a:r>
              <a:rPr dirty="0">
                <a:solidFill>
                  <a:srgbClr val="0000FF"/>
                </a:solidFill>
              </a:rPr>
              <a:t>the parent particle and lightest </a:t>
            </a:r>
            <a:r>
              <a:rPr lang="en-US" dirty="0">
                <a:solidFill>
                  <a:srgbClr val="0000FF"/>
                </a:solidFill>
              </a:rPr>
              <a:t>SUSY</a:t>
            </a:r>
            <a:r>
              <a:rPr dirty="0">
                <a:solidFill>
                  <a:srgbClr val="0000FF"/>
                </a:solidFill>
              </a:rPr>
              <a:t> particle</a:t>
            </a:r>
            <a:r>
              <a:rPr lang="en-US" dirty="0">
                <a:solidFill>
                  <a:srgbClr val="0000FF"/>
                </a:solidFill>
              </a:rPr>
              <a:t> plus Z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>
                <a:solidFill>
                  <a:srgbClr val="FF0000"/>
                </a:solidFill>
              </a:rPr>
              <a:t>Use a new reconstruction technique:</a:t>
            </a:r>
            <a:r>
              <a:rPr lang="en-US" dirty="0">
                <a:solidFill>
                  <a:srgbClr val="0000FF"/>
                </a:solidFill>
              </a:rPr>
              <a:t> Recursive Jigsaw </a:t>
            </a:r>
            <a:r>
              <a:rPr lang="en-US" dirty="0" err="1">
                <a:solidFill>
                  <a:srgbClr val="0000FF"/>
                </a:solidFill>
              </a:rPr>
              <a:t>Reco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dirty="0">
              <a:solidFill>
                <a:srgbClr val="0000FF"/>
              </a:solidFill>
            </a:endParaRPr>
          </a:p>
          <a:p>
            <a:endParaRPr lang="en-GB" dirty="0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Chargino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and </a:t>
            </a: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Neutralino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8-06-07 at 18.33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47900"/>
            <a:ext cx="6553200" cy="1028700"/>
          </a:xfrm>
          <a:prstGeom prst="rect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</p:pic>
      <p:pic>
        <p:nvPicPr>
          <p:cNvPr id="6" name="Image 5" descr="Screen Shot 2018-06-07 at 18.35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362200"/>
            <a:ext cx="1981200" cy="939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3352800"/>
            <a:ext cx="705834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Excess observed in 4 low </a:t>
            </a:r>
            <a:r>
              <a:rPr lang="en-GB" dirty="0">
                <a:solidFill>
                  <a:srgbClr val="FF0000"/>
                </a:solidFill>
                <a:sym typeface="Symbol"/>
              </a:rPr>
              <a:t></a:t>
            </a:r>
            <a:r>
              <a:rPr lang="en-GB" dirty="0">
                <a:solidFill>
                  <a:srgbClr val="FF0000"/>
                </a:solidFill>
              </a:rPr>
              <a:t>M regions ranging from 1.5</a:t>
            </a:r>
            <a:r>
              <a:rPr lang="en-GB" dirty="0">
                <a:solidFill>
                  <a:srgbClr val="FF0000"/>
                </a:solidFill>
                <a:sym typeface="Symbol"/>
              </a:rPr>
              <a:t></a:t>
            </a:r>
            <a:r>
              <a:rPr lang="en-GB" dirty="0">
                <a:solidFill>
                  <a:srgbClr val="FF0000"/>
                </a:solidFill>
              </a:rPr>
              <a:t>-&gt;3</a:t>
            </a:r>
            <a:r>
              <a:rPr lang="en-GB" dirty="0">
                <a:solidFill>
                  <a:srgbClr val="FF0000"/>
                </a:solidFill>
                <a:sym typeface="Symbol"/>
              </a:rPr>
              <a:t>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Image 7" descr="Screen Shot 2018-06-07 at 18.36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914361"/>
            <a:ext cx="3429000" cy="2827328"/>
          </a:xfrm>
          <a:prstGeom prst="rect">
            <a:avLst/>
          </a:prstGeom>
        </p:spPr>
      </p:pic>
      <p:pic>
        <p:nvPicPr>
          <p:cNvPr id="9" name="Image 8" descr="Screen Shot 2018-06-07 at 18.27.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838200"/>
            <a:ext cx="2023999" cy="1318566"/>
          </a:xfrm>
          <a:prstGeom prst="rect">
            <a:avLst/>
          </a:prstGeom>
        </p:spPr>
      </p:pic>
      <p:pic>
        <p:nvPicPr>
          <p:cNvPr id="10" name="Image 9" descr="Screen Shot 2018-06-07 at 18.49.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886200"/>
            <a:ext cx="3523347" cy="28321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013564" y="4535031"/>
            <a:ext cx="2130436" cy="224676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Compatible with</a:t>
            </a:r>
          </a:p>
          <a:p>
            <a:r>
              <a:rPr lang="en-GB" dirty="0">
                <a:solidFill>
                  <a:srgbClr val="0000FF"/>
                </a:solidFill>
              </a:rPr>
              <a:t>previous studies?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To be watched…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But “3</a:t>
            </a:r>
            <a:r>
              <a:rPr lang="en-GB" dirty="0">
                <a:solidFill>
                  <a:srgbClr val="FF0000"/>
                </a:solidFill>
                <a:sym typeface="Symbol"/>
              </a:rPr>
              <a:t>”s have </a:t>
            </a:r>
          </a:p>
          <a:p>
            <a:r>
              <a:rPr lang="en-GB" dirty="0">
                <a:solidFill>
                  <a:srgbClr val="FF0000"/>
                </a:solidFill>
                <a:sym typeface="Symbol"/>
              </a:rPr>
              <a:t>come and</a:t>
            </a:r>
            <a:r>
              <a:rPr lang="en-GB" dirty="0">
                <a:solidFill>
                  <a:srgbClr val="FF0000"/>
                </a:solidFill>
              </a:rPr>
              <a:t> gone..</a:t>
            </a:r>
          </a:p>
        </p:txBody>
      </p:sp>
      <p:pic>
        <p:nvPicPr>
          <p:cNvPr id="12" name="Image 11" descr="Screen Shot 2018-06-07 at 19.45.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4850" y="2133600"/>
            <a:ext cx="2089150" cy="194414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09600" y="3821668"/>
            <a:ext cx="1976322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dirty="0"/>
              <a:t>arXiv:1806.02293</a:t>
            </a:r>
          </a:p>
        </p:txBody>
      </p:sp>
      <p:sp>
        <p:nvSpPr>
          <p:cNvPr id="14" name="Ellipse 13"/>
          <p:cNvSpPr/>
          <p:nvPr/>
        </p:nvSpPr>
        <p:spPr bwMode="auto">
          <a:xfrm>
            <a:off x="2971800" y="4953000"/>
            <a:ext cx="457200" cy="3810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1905000" y="4876800"/>
            <a:ext cx="457200" cy="3810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4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648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dirty="0"/>
              <a:t>  </a:t>
            </a:r>
            <a:r>
              <a:rPr lang="en-GB" dirty="0">
                <a:solidFill>
                  <a:srgbClr val="FF0000"/>
                </a:solidFill>
              </a:rPr>
              <a:t>Overview of the 3 lectures in the next days</a:t>
            </a:r>
          </a:p>
          <a:p>
            <a:r>
              <a:rPr lang="en-GB" dirty="0">
                <a:solidFill>
                  <a:srgbClr val="FF0000"/>
                </a:solidFill>
              </a:rPr>
              <a:t>Lecture 1:</a:t>
            </a:r>
            <a:r>
              <a:rPr lang="en-GB" dirty="0">
                <a:solidFill>
                  <a:srgbClr val="0000FF"/>
                </a:solidFill>
              </a:rPr>
              <a:t> Introduction to Experimental Particle Physics: LHC as main example</a:t>
            </a:r>
          </a:p>
          <a:p>
            <a:r>
              <a:rPr lang="en-GB" dirty="0">
                <a:solidFill>
                  <a:srgbClr val="FF0000"/>
                </a:solidFill>
              </a:rPr>
              <a:t>Lecture 2:</a:t>
            </a:r>
            <a:r>
              <a:rPr lang="en-GB" dirty="0">
                <a:solidFill>
                  <a:srgbClr val="0000FF"/>
                </a:solidFill>
              </a:rPr>
              <a:t> Measurements and test of the Standard Model, including the Higgs </a:t>
            </a:r>
          </a:p>
          <a:p>
            <a:r>
              <a:rPr lang="en-GB" dirty="0">
                <a:solidFill>
                  <a:srgbClr val="FF0000"/>
                </a:solidFill>
              </a:rPr>
              <a:t>Lecture 3:</a:t>
            </a:r>
            <a:r>
              <a:rPr lang="en-GB" dirty="0">
                <a:solidFill>
                  <a:srgbClr val="0000FF"/>
                </a:solidFill>
              </a:rPr>
              <a:t> Searches beyond the Standard Model and a short Outlook to the future at the LHC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Lecture Plan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4349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SUSY SEARCH Chart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So 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F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ar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…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5" name="Image 4" descr="Screen Shot 2018-09-01 at 19.51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7" y="968499"/>
            <a:ext cx="6152357" cy="4260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BFA2DC-1C9A-8049-A078-61EFD97B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16" y="3859712"/>
            <a:ext cx="4224784" cy="2953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21AF5C-FEAA-7346-AEA7-8C6C43AECE1E}"/>
              </a:ext>
            </a:extLst>
          </p:cNvPr>
          <p:cNvSpPr txBox="1"/>
          <p:nvPr/>
        </p:nvSpPr>
        <p:spPr>
          <a:xfrm>
            <a:off x="6300192" y="2132856"/>
            <a:ext cx="260154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Limits from individual</a:t>
            </a:r>
          </a:p>
          <a:p>
            <a:r>
              <a:rPr lang="en-US" dirty="0">
                <a:solidFill>
                  <a:srgbClr val="0000FF"/>
                </a:solidFill>
              </a:rPr>
              <a:t>analyses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E8391-804C-5B4A-BD16-A5792B21AEA2}"/>
              </a:ext>
            </a:extLst>
          </p:cNvPr>
          <p:cNvSpPr txBox="1"/>
          <p:nvPr/>
        </p:nvSpPr>
        <p:spPr>
          <a:xfrm>
            <a:off x="2257075" y="5673442"/>
            <a:ext cx="260295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Excluded </a:t>
            </a:r>
            <a:r>
              <a:rPr lang="en-US" dirty="0" err="1">
                <a:solidFill>
                  <a:srgbClr val="0000FF"/>
                </a:solidFill>
              </a:rPr>
              <a:t>squark</a:t>
            </a:r>
            <a:r>
              <a:rPr lang="en-US" dirty="0">
                <a:solidFill>
                  <a:srgbClr val="0000FF"/>
                </a:solidFill>
              </a:rPr>
              <a:t> and </a:t>
            </a:r>
          </a:p>
          <a:p>
            <a:r>
              <a:rPr lang="en-US" dirty="0" err="1">
                <a:solidFill>
                  <a:srgbClr val="0000FF"/>
                </a:solidFill>
              </a:rPr>
              <a:t>gluino</a:t>
            </a:r>
            <a:r>
              <a:rPr lang="en-US" dirty="0">
                <a:solidFill>
                  <a:srgbClr val="0000FF"/>
                </a:solidFill>
              </a:rPr>
              <a:t> mass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6CA5D-0658-4A48-B475-B415095E7835}"/>
              </a:ext>
            </a:extLst>
          </p:cNvPr>
          <p:cNvSpPr txBox="1"/>
          <p:nvPr/>
        </p:nvSpPr>
        <p:spPr>
          <a:xfrm>
            <a:off x="6732240" y="5805264"/>
            <a:ext cx="118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excluded</a:t>
            </a:r>
          </a:p>
        </p:txBody>
      </p:sp>
    </p:spTree>
    <p:extLst>
      <p:ext uri="{BB962C8B-B14F-4D97-AF65-F5344CB8AC3E}">
        <p14:creationId xmlns:p14="http://schemas.microsoft.com/office/powerpoint/2010/main" val="1999211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SUSY (as seen from outside HEP…)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86689" y="1124744"/>
            <a:ext cx="570816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November ‘16 reported by </a:t>
            </a:r>
            <a:r>
              <a:rPr lang="en-GB" dirty="0">
                <a:solidFill>
                  <a:srgbClr val="FF0000"/>
                </a:solidFill>
              </a:rPr>
              <a:t>The Economist </a:t>
            </a:r>
            <a:r>
              <a:rPr lang="en-GB" dirty="0"/>
              <a:t>(!?!): </a:t>
            </a:r>
          </a:p>
        </p:txBody>
      </p:sp>
      <p:pic>
        <p:nvPicPr>
          <p:cNvPr id="5" name="Image 4" descr="Screen Shot 2016-11-10 at 19.2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88840"/>
            <a:ext cx="7877179" cy="44881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6553200"/>
            <a:ext cx="9187130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http://www.economist.com/news/science-and-technology/21709946-supersymmetry-beautiful-idea-there-still-no-evidence-support-it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391400" y="980728"/>
            <a:ext cx="1860125" cy="40934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But not giving </a:t>
            </a:r>
          </a:p>
          <a:p>
            <a:r>
              <a:rPr lang="en-GB" dirty="0">
                <a:solidFill>
                  <a:srgbClr val="FF0000"/>
                </a:solidFill>
              </a:rPr>
              <a:t>up as yet!!!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Keep the party</a:t>
            </a:r>
          </a:p>
          <a:p>
            <a:r>
              <a:rPr lang="en-GB" dirty="0">
                <a:solidFill>
                  <a:srgbClr val="FF0000"/>
                </a:solidFill>
              </a:rPr>
              <a:t>ready..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So far 2016 </a:t>
            </a:r>
          </a:p>
          <a:p>
            <a:r>
              <a:rPr lang="en-GB" dirty="0">
                <a:solidFill>
                  <a:srgbClr val="FF0000"/>
                </a:solidFill>
              </a:rPr>
              <a:t>data analysed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2017+2018</a:t>
            </a:r>
          </a:p>
          <a:p>
            <a:r>
              <a:rPr lang="en-GB" dirty="0">
                <a:solidFill>
                  <a:srgbClr val="0000FF"/>
                </a:solidFill>
              </a:rPr>
              <a:t>(4x increase of</a:t>
            </a:r>
          </a:p>
          <a:p>
            <a:r>
              <a:rPr lang="en-GB" dirty="0">
                <a:solidFill>
                  <a:srgbClr val="0000FF"/>
                </a:solidFill>
              </a:rPr>
              <a:t>statistics) is </a:t>
            </a:r>
          </a:p>
          <a:p>
            <a:r>
              <a:rPr lang="en-GB" dirty="0">
                <a:solidFill>
                  <a:srgbClr val="0000FF"/>
                </a:solidFill>
              </a:rPr>
              <a:t>coming </a:t>
            </a:r>
          </a:p>
        </p:txBody>
      </p:sp>
    </p:spTree>
    <p:extLst>
      <p:ext uri="{BB962C8B-B14F-4D97-AF65-F5344CB8AC3E}">
        <p14:creationId xmlns:p14="http://schemas.microsoft.com/office/powerpoint/2010/main" val="2939318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E71028-FC07-0545-87AC-B94112C24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333" y="81315"/>
            <a:ext cx="8667163" cy="65160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C8849-E149-D744-8853-C0049488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A3909-9631-F048-A151-2AFD5A66494B}"/>
              </a:ext>
            </a:extLst>
          </p:cNvPr>
          <p:cNvSpPr txBox="1"/>
          <p:nvPr/>
        </p:nvSpPr>
        <p:spPr>
          <a:xfrm>
            <a:off x="899592" y="6381328"/>
            <a:ext cx="88396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J. Ellis</a:t>
            </a:r>
          </a:p>
        </p:txBody>
      </p:sp>
    </p:spTree>
    <p:extLst>
      <p:ext uri="{BB962C8B-B14F-4D97-AF65-F5344CB8AC3E}">
        <p14:creationId xmlns:p14="http://schemas.microsoft.com/office/powerpoint/2010/main" val="3126951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42875"/>
            <a:ext cx="8991600" cy="904875"/>
          </a:xfrm>
        </p:spPr>
        <p:txBody>
          <a:bodyPr/>
          <a:lstStyle/>
          <a:p>
            <a:r>
              <a:rPr lang="en-GB" dirty="0"/>
              <a:t>Dark Matter Searches at the LHC</a:t>
            </a:r>
          </a:p>
        </p:txBody>
      </p:sp>
      <p:pic>
        <p:nvPicPr>
          <p:cNvPr id="6" name="Image 5" descr="Screen shot 2012-04-28 at 12.47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3146636" cy="3124200"/>
          </a:xfrm>
          <a:prstGeom prst="rect">
            <a:avLst/>
          </a:prstGeom>
        </p:spPr>
      </p:pic>
      <p:pic>
        <p:nvPicPr>
          <p:cNvPr id="7" name="Image 6" descr="Screen shot 2012-04-28 at 12.56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14400"/>
            <a:ext cx="1997314" cy="1206499"/>
          </a:xfrm>
          <a:prstGeom prst="rect">
            <a:avLst/>
          </a:prstGeom>
        </p:spPr>
      </p:pic>
      <p:pic>
        <p:nvPicPr>
          <p:cNvPr id="8" name="Image 7" descr="Screen shot 2012-04-28 at 12.56.4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914400"/>
            <a:ext cx="1892140" cy="1161754"/>
          </a:xfrm>
          <a:prstGeom prst="rect">
            <a:avLst/>
          </a:prstGeom>
        </p:spPr>
      </p:pic>
      <p:pic>
        <p:nvPicPr>
          <p:cNvPr id="9" name="Image 8" descr="Screen shot 2012-04-28 at 12.57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86000"/>
            <a:ext cx="2688860" cy="1524000"/>
          </a:xfrm>
          <a:prstGeom prst="rect">
            <a:avLst/>
          </a:prstGeom>
        </p:spPr>
      </p:pic>
      <p:pic>
        <p:nvPicPr>
          <p:cNvPr id="10" name="Image 9" descr="Screen shot 2012-04-28 at 8.12.0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870" y="2514600"/>
            <a:ext cx="4515730" cy="13716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400" y="4038600"/>
            <a:ext cx="2895600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FF0000"/>
                </a:solidFill>
              </a:rPr>
              <a:t>Identifying</a:t>
            </a:r>
            <a:r>
              <a:rPr lang="en-GB" dirty="0">
                <a:solidFill>
                  <a:srgbClr val="FF0000"/>
                </a:solidFill>
              </a:rPr>
              <a:t> Dark Matter is one of the most important questions in physics today! 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It</a:t>
            </a:r>
            <a:r>
              <a:rPr lang="en-GB" dirty="0">
                <a:solidFill>
                  <a:srgbClr val="0000FF"/>
                </a:solidFill>
              </a:rPr>
              <a:t> is likely a new as yet undetected particle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FF0000"/>
                </a:solidFill>
              </a:rPr>
              <a:t>Can</a:t>
            </a:r>
            <a:r>
              <a:rPr lang="en-GB" dirty="0">
                <a:solidFill>
                  <a:srgbClr val="FF0000"/>
                </a:solidFill>
              </a:rPr>
              <a:t> it be produced</a:t>
            </a:r>
          </a:p>
          <a:p>
            <a:r>
              <a:rPr lang="en-GB" dirty="0">
                <a:solidFill>
                  <a:srgbClr val="FF0000"/>
                </a:solidFill>
              </a:rPr>
              <a:t>at the LHC?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16" name="Image 15" descr="Screen Shot 2017-07-07 at 10.53.3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3989634"/>
            <a:ext cx="4267200" cy="286836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038067" y="5537537"/>
            <a:ext cx="218213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Is Dark Matter </a:t>
            </a:r>
          </a:p>
          <a:p>
            <a:r>
              <a:rPr lang="en-GB" sz="1800" dirty="0">
                <a:solidFill>
                  <a:srgbClr val="0000FF"/>
                </a:solidFill>
              </a:rPr>
              <a:t>a new weakly</a:t>
            </a:r>
          </a:p>
          <a:p>
            <a:r>
              <a:rPr lang="en-GB" sz="1800" dirty="0">
                <a:solidFill>
                  <a:srgbClr val="0000FF"/>
                </a:solidFill>
              </a:rPr>
              <a:t>interacting particle?</a:t>
            </a:r>
          </a:p>
        </p:txBody>
      </p:sp>
    </p:spTree>
    <p:extLst>
      <p:ext uri="{BB962C8B-B14F-4D97-AF65-F5344CB8AC3E}">
        <p14:creationId xmlns:p14="http://schemas.microsoft.com/office/powerpoint/2010/main" val="402004343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763000" cy="904875"/>
          </a:xfrm>
        </p:spPr>
        <p:txBody>
          <a:bodyPr/>
          <a:lstStyle/>
          <a:p>
            <a:r>
              <a:rPr lang="en-GB" dirty="0"/>
              <a:t>A High </a:t>
            </a:r>
            <a:r>
              <a:rPr lang="en-GB" dirty="0" err="1"/>
              <a:t>p</a:t>
            </a:r>
            <a:r>
              <a:rPr lang="en-GB" baseline="-25000" dirty="0" err="1"/>
              <a:t>T</a:t>
            </a:r>
            <a:r>
              <a:rPr lang="en-GB" dirty="0"/>
              <a:t> Mono-jet event</a:t>
            </a:r>
          </a:p>
        </p:txBody>
      </p:sp>
      <p:pic>
        <p:nvPicPr>
          <p:cNvPr id="5" name="Espace réservé du contenu 4" descr="Screen shot 2011-07-25 at 6.10.5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990600"/>
            <a:ext cx="7580463" cy="5638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848600" cy="904875"/>
          </a:xfrm>
        </p:spPr>
        <p:txBody>
          <a:bodyPr/>
          <a:lstStyle/>
          <a:p>
            <a:r>
              <a:rPr lang="en-GB" dirty="0"/>
              <a:t>Mono-object Searches in CMS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836712"/>
            <a:ext cx="8534400" cy="5486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>
                <a:solidFill>
                  <a:srgbClr val="FF0000"/>
                </a:solidFill>
              </a:rPr>
              <a:t>Mono-jets: </a:t>
            </a:r>
            <a:r>
              <a:rPr lang="en-GB" sz="2400" dirty="0">
                <a:solidFill>
                  <a:srgbClr val="0000FF"/>
                </a:solidFill>
              </a:rPr>
              <a:t>Generally the most powerful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Mono-photons:</a:t>
            </a:r>
            <a:r>
              <a:rPr lang="en-GB" sz="2400" dirty="0">
                <a:solidFill>
                  <a:srgbClr val="0000FF"/>
                </a:solidFill>
              </a:rPr>
              <a:t> First used for dark matter Searches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Mono-Ws:</a:t>
            </a:r>
            <a:r>
              <a:rPr lang="en-GB" sz="2400" dirty="0">
                <a:solidFill>
                  <a:srgbClr val="0000FF"/>
                </a:solidFill>
              </a:rPr>
              <a:t> Distinguish dark matter couplings to </a:t>
            </a:r>
            <a:r>
              <a:rPr lang="en-GB" sz="2400" dirty="0" err="1">
                <a:solidFill>
                  <a:srgbClr val="0000FF"/>
                </a:solidFill>
              </a:rPr>
              <a:t>u</a:t>
            </a:r>
            <a:r>
              <a:rPr lang="en-GB" sz="2400" dirty="0">
                <a:solidFill>
                  <a:srgbClr val="0000FF"/>
                </a:solidFill>
              </a:rPr>
              <a:t>- and </a:t>
            </a:r>
            <a:r>
              <a:rPr lang="en-GB" sz="2400" dirty="0" err="1">
                <a:solidFill>
                  <a:srgbClr val="0000FF"/>
                </a:solidFill>
              </a:rPr>
              <a:t>d</a:t>
            </a:r>
            <a:r>
              <a:rPr lang="en-GB" sz="2400" dirty="0">
                <a:solidFill>
                  <a:srgbClr val="0000FF"/>
                </a:solidFill>
              </a:rPr>
              <a:t>-type of quarks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Mono-Zs: </a:t>
            </a:r>
            <a:r>
              <a:rPr lang="en-GB" sz="2400" dirty="0">
                <a:solidFill>
                  <a:srgbClr val="0000FF"/>
                </a:solidFill>
              </a:rPr>
              <a:t>Clean signature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Mono-Tops: </a:t>
            </a:r>
            <a:r>
              <a:rPr lang="en-GB" sz="2400" dirty="0">
                <a:solidFill>
                  <a:srgbClr val="0000FF"/>
                </a:solidFill>
              </a:rPr>
              <a:t>Couplings to tops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Mono-Higgs: </a:t>
            </a:r>
            <a:r>
              <a:rPr lang="en-GB" sz="2400" dirty="0">
                <a:solidFill>
                  <a:srgbClr val="0000FF"/>
                </a:solidFill>
              </a:rPr>
              <a:t>Higgs-portals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Higgs Decays?  </a:t>
            </a:r>
          </a:p>
          <a:p>
            <a:endParaRPr lang="en-GB" dirty="0"/>
          </a:p>
        </p:txBody>
      </p:sp>
      <p:pic>
        <p:nvPicPr>
          <p:cNvPr id="5" name="Image 4" descr="Screen shot 2011-07-27 at 10.0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343400"/>
            <a:ext cx="2277717" cy="1905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0619" y="4572000"/>
            <a:ext cx="224778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Example </a:t>
            </a:r>
            <a:r>
              <a:rPr lang="en-GB" dirty="0" err="1"/>
              <a:t>Monojets</a:t>
            </a:r>
            <a:endParaRPr lang="en-GB" dirty="0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6200000">
            <a:off x="4084047" y="4757608"/>
            <a:ext cx="448408" cy="671513"/>
          </a:xfrm>
          <a:prstGeom prst="downArrow">
            <a:avLst>
              <a:gd name="adj1" fmla="val 50000"/>
              <a:gd name="adj2" fmla="val 34559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323528" y="5795972"/>
            <a:ext cx="149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34913D"/>
                </a:solidFill>
              </a:rPr>
              <a:t>Dark Matter?</a:t>
            </a:r>
          </a:p>
        </p:txBody>
      </p:sp>
      <p:pic>
        <p:nvPicPr>
          <p:cNvPr id="13" name="Image 12" descr="Screen Shot 2017-07-06 at 13.51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114" y="2996952"/>
            <a:ext cx="3556709" cy="28194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576906" y="2276872"/>
            <a:ext cx="410989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Are Dark Matter weakly interacting </a:t>
            </a:r>
          </a:p>
          <a:p>
            <a:r>
              <a:rPr lang="en-GB" dirty="0">
                <a:solidFill>
                  <a:srgbClr val="FF0000"/>
                </a:solidFill>
              </a:rPr>
              <a:t>massive particles (</a:t>
            </a:r>
            <a:r>
              <a:rPr lang="en-GB" dirty="0" err="1">
                <a:solidFill>
                  <a:srgbClr val="FF0000"/>
                </a:solidFill>
              </a:rPr>
              <a:t>WIMPs</a:t>
            </a:r>
            <a:r>
              <a:rPr lang="en-GB" dirty="0">
                <a:solidFill>
                  <a:srgbClr val="FF0000"/>
                </a:solidFill>
              </a:rPr>
              <a:t>?)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524000" y="5486400"/>
            <a:ext cx="914400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295400" y="4953000"/>
            <a:ext cx="914400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5DE8E-3D0B-644D-B4E8-564433062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6021288"/>
            <a:ext cx="6480720" cy="5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8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Comparison with Direct Detection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5800" y="2073042"/>
            <a:ext cx="333644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Axial-vector mediator and</a:t>
            </a:r>
          </a:p>
          <a:p>
            <a:r>
              <a:rPr lang="en-GB" dirty="0">
                <a:solidFill>
                  <a:srgbClr val="0000FF"/>
                </a:solidFill>
              </a:rPr>
              <a:t>Spin-dependent direct limits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53000" y="2073042"/>
            <a:ext cx="353807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Vector mediator and</a:t>
            </a:r>
          </a:p>
          <a:p>
            <a:r>
              <a:rPr lang="en-GB" dirty="0">
                <a:solidFill>
                  <a:srgbClr val="0000FF"/>
                </a:solidFill>
              </a:rPr>
              <a:t>Spin-independent direct limits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7504" y="869811"/>
            <a:ext cx="6414385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No signal seen in any of the “mono”-signals so far</a:t>
            </a:r>
          </a:p>
          <a:p>
            <a:r>
              <a:rPr lang="en-GB" sz="2200" dirty="0">
                <a:solidFill>
                  <a:srgbClr val="FF0000"/>
                </a:solidFill>
              </a:rPr>
              <a:t>Extend limits by search for the mediator  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1000" y="6269250"/>
            <a:ext cx="762163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Mono-jet/V &amp; Dijet searches are typically the most sensitive ones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5C651-29E8-724A-9526-AB28A5C7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138" y="764704"/>
            <a:ext cx="2496407" cy="1207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103489-202D-3845-BD87-7200322B1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" y="2924944"/>
            <a:ext cx="4572152" cy="3161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710CA2-7575-224F-9736-7D5B06D26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606" y="2922954"/>
            <a:ext cx="4503393" cy="3170342"/>
          </a:xfrm>
          <a:prstGeom prst="rect">
            <a:avLst/>
          </a:prstGeom>
        </p:spPr>
      </p:pic>
      <p:sp>
        <p:nvSpPr>
          <p:cNvPr id="15" name="ZoneTexte 4">
            <a:extLst>
              <a:ext uri="{FF2B5EF4-FFF2-40B4-BE49-F238E27FC236}">
                <a16:creationId xmlns:a16="http://schemas.microsoft.com/office/drawing/2014/main" id="{1E8E868A-4E90-2242-BC28-3170AD6858DC}"/>
              </a:ext>
            </a:extLst>
          </p:cNvPr>
          <p:cNvSpPr txBox="1"/>
          <p:nvPr/>
        </p:nvSpPr>
        <p:spPr>
          <a:xfrm>
            <a:off x="3563888" y="5842265"/>
            <a:ext cx="15944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90% CL limits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70854-1ECC-0E4A-B82E-FA0872AE4CED}"/>
              </a:ext>
            </a:extLst>
          </p:cNvPr>
          <p:cNvSpPr/>
          <p:nvPr/>
        </p:nvSpPr>
        <p:spPr bwMode="auto">
          <a:xfrm>
            <a:off x="7812360" y="836712"/>
            <a:ext cx="432048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69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01382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5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Rectangle 6"/>
          <p:cNvSpPr>
            <a:spLocks noChangeArrowheads="1"/>
          </p:cNvSpPr>
          <p:nvPr/>
        </p:nvSpPr>
        <p:spPr bwMode="auto">
          <a:xfrm>
            <a:off x="1055077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/>
              <a:t> </a:t>
            </a:r>
            <a:r>
              <a:rPr lang="en-US" sz="4000" b="1" dirty="0">
                <a:solidFill>
                  <a:srgbClr val="0000FF"/>
                </a:solidFill>
                <a:latin typeface="Arial" charset="0"/>
              </a:rPr>
              <a:t>Extra Space Dimensions</a:t>
            </a:r>
          </a:p>
        </p:txBody>
      </p:sp>
      <p:pic>
        <p:nvPicPr>
          <p:cNvPr id="2853896" name="Picture 8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677" y="3105150"/>
            <a:ext cx="278276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3898" name="Text Box 10"/>
          <p:cNvSpPr txBox="1">
            <a:spLocks noChangeArrowheads="1"/>
          </p:cNvSpPr>
          <p:nvPr/>
        </p:nvSpPr>
        <p:spPr bwMode="auto">
          <a:xfrm>
            <a:off x="152400" y="5943600"/>
            <a:ext cx="6240561" cy="461665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0000"/>
                </a:solidFill>
                <a:latin typeface="Arial" charset="0"/>
              </a:rPr>
              <a:t>The Gravitational force can become strong!</a:t>
            </a:r>
          </a:p>
        </p:txBody>
      </p:sp>
      <p:pic>
        <p:nvPicPr>
          <p:cNvPr id="2853899" name="Picture 11" descr="Plan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267076"/>
            <a:ext cx="2602523" cy="2371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53900" name="AutoShape 12"/>
          <p:cNvSpPr>
            <a:spLocks noChangeArrowheads="1"/>
          </p:cNvSpPr>
          <p:nvPr/>
        </p:nvSpPr>
        <p:spPr bwMode="auto">
          <a:xfrm>
            <a:off x="2895600" y="4314826"/>
            <a:ext cx="690196" cy="485775"/>
          </a:xfrm>
          <a:prstGeom prst="rightArrow">
            <a:avLst>
              <a:gd name="adj1" fmla="val 50000"/>
              <a:gd name="adj2" fmla="val 38480"/>
            </a:avLst>
          </a:prstGeom>
          <a:solidFill>
            <a:srgbClr val="FFFF66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1" name="Rectangle 13"/>
          <p:cNvSpPr>
            <a:spLocks noChangeArrowheads="1"/>
          </p:cNvSpPr>
          <p:nvPr/>
        </p:nvSpPr>
        <p:spPr bwMode="auto">
          <a:xfrm>
            <a:off x="3094892" y="20574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1392" name="Picture 15" descr="bh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0492" y="1862138"/>
            <a:ext cx="302455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3" name="Picture 16" descr="bh4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9108" y="1863726"/>
            <a:ext cx="344658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4" name="Text Box 17"/>
          <p:cNvSpPr txBox="1">
            <a:spLocks noChangeArrowheads="1"/>
          </p:cNvSpPr>
          <p:nvPr/>
        </p:nvSpPr>
        <p:spPr bwMode="auto">
          <a:xfrm>
            <a:off x="140677" y="1873250"/>
            <a:ext cx="20320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Arial" charset="0"/>
              </a:rPr>
              <a:t>Problem:</a:t>
            </a:r>
          </a:p>
        </p:txBody>
      </p:sp>
      <p:sp>
        <p:nvSpPr>
          <p:cNvPr id="101395" name="AutoShape 18"/>
          <p:cNvSpPr>
            <a:spLocks noChangeArrowheads="1"/>
          </p:cNvSpPr>
          <p:nvPr/>
        </p:nvSpPr>
        <p:spPr bwMode="auto">
          <a:xfrm>
            <a:off x="5209443" y="1828800"/>
            <a:ext cx="839665" cy="794802"/>
          </a:xfrm>
          <a:prstGeom prst="leftRightArrow">
            <a:avLst>
              <a:gd name="adj1" fmla="val 50000"/>
              <a:gd name="adj2" fmla="val 37451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8" name="Image 17" descr="Screen shot 2011-07-27 at 10.06.54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3276600"/>
            <a:ext cx="2438400" cy="203938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705600" y="5715000"/>
            <a:ext cx="2510022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No signal found yet </a:t>
            </a:r>
          </a:p>
          <a:p>
            <a:r>
              <a:rPr lang="en-GB" dirty="0">
                <a:solidFill>
                  <a:srgbClr val="FF0000"/>
                </a:solidFill>
              </a:rPr>
              <a:t>New Planck scale is </a:t>
            </a:r>
          </a:p>
          <a:p>
            <a:r>
              <a:rPr lang="en-GB" dirty="0">
                <a:solidFill>
                  <a:srgbClr val="FF0000"/>
                </a:solidFill>
              </a:rPr>
              <a:t>larger than 6-10 </a:t>
            </a:r>
            <a:r>
              <a:rPr lang="en-GB" dirty="0" err="1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5715000" y="4343400"/>
            <a:ext cx="690196" cy="485775"/>
          </a:xfrm>
          <a:prstGeom prst="rightArrow">
            <a:avLst>
              <a:gd name="adj1" fmla="val 50000"/>
              <a:gd name="adj2" fmla="val 38480"/>
            </a:avLst>
          </a:prstGeom>
          <a:solidFill>
            <a:srgbClr val="FFFF66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AE967-906A-0647-B2EE-F56B37A75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2961" y="2888211"/>
            <a:ext cx="2947596" cy="2896921"/>
          </a:xfrm>
          <a:prstGeom prst="rect">
            <a:avLst/>
          </a:prstGeom>
        </p:spPr>
      </p:pic>
      <p:sp>
        <p:nvSpPr>
          <p:cNvPr id="25" name="ZoneTexte 20">
            <a:extLst>
              <a:ext uri="{FF2B5EF4-FFF2-40B4-BE49-F238E27FC236}">
                <a16:creationId xmlns:a16="http://schemas.microsoft.com/office/drawing/2014/main" id="{EF479ED3-36B0-F54D-90A5-8C8CEDA8ED1A}"/>
              </a:ext>
            </a:extLst>
          </p:cNvPr>
          <p:cNvSpPr txBox="1"/>
          <p:nvPr/>
        </p:nvSpPr>
        <p:spPr>
          <a:xfrm>
            <a:off x="6588224" y="2658398"/>
            <a:ext cx="177805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arXiv:1712.02345</a:t>
            </a:r>
          </a:p>
        </p:txBody>
      </p:sp>
      <p:sp>
        <p:nvSpPr>
          <p:cNvPr id="26" name="ZoneTexte 23">
            <a:extLst>
              <a:ext uri="{FF2B5EF4-FFF2-40B4-BE49-F238E27FC236}">
                <a16:creationId xmlns:a16="http://schemas.microsoft.com/office/drawing/2014/main" id="{BED1C16E-B7C3-E94D-A50C-546CDD70B596}"/>
              </a:ext>
            </a:extLst>
          </p:cNvPr>
          <p:cNvSpPr txBox="1"/>
          <p:nvPr/>
        </p:nvSpPr>
        <p:spPr>
          <a:xfrm>
            <a:off x="6810887" y="5034662"/>
            <a:ext cx="2009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Search for </a:t>
            </a:r>
            <a:r>
              <a:rPr lang="en-GB" sz="1600" dirty="0" err="1"/>
              <a:t>monojets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34047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6"/>
          <p:cNvSpPr>
            <a:spLocks noChangeAspect="1" noChangeArrowheads="1"/>
          </p:cNvSpPr>
          <p:nvPr/>
        </p:nvSpPr>
        <p:spPr bwMode="auto">
          <a:xfrm>
            <a:off x="2570285" y="2362200"/>
            <a:ext cx="155331" cy="312738"/>
          </a:xfrm>
          <a:prstGeom prst="downArrow">
            <a:avLst>
              <a:gd name="adj1" fmla="val 50000"/>
              <a:gd name="adj2" fmla="val 4646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0357" name="Text Box 19"/>
          <p:cNvSpPr txBox="1">
            <a:spLocks noChangeArrowheads="1"/>
          </p:cNvSpPr>
          <p:nvPr/>
        </p:nvSpPr>
        <p:spPr bwMode="auto">
          <a:xfrm>
            <a:off x="633046" y="381000"/>
            <a:ext cx="984738" cy="4000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0360" name="Picture 8" descr="e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25908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2" name="ZoneTexte 17"/>
          <p:cNvSpPr txBox="1">
            <a:spLocks noChangeArrowheads="1"/>
          </p:cNvSpPr>
          <p:nvPr/>
        </p:nvSpPr>
        <p:spPr bwMode="auto">
          <a:xfrm>
            <a:off x="2667000" y="838200"/>
            <a:ext cx="2473792" cy="4308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Extra Dimensions!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-17585" y="3581400"/>
            <a:ext cx="3072100" cy="2308324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FF0000"/>
                </a:solidFill>
                <a:latin typeface="Arial"/>
              </a:rPr>
              <a:t>Look for the decay </a:t>
            </a:r>
            <a:r>
              <a:rPr lang="en-GB" sz="1800" dirty="0" err="1">
                <a:solidFill>
                  <a:srgbClr val="FF0000"/>
                </a:solidFill>
                <a:latin typeface="Arial"/>
              </a:rPr>
              <a:t>producs</a:t>
            </a:r>
            <a:r>
              <a:rPr lang="en-GB" sz="1800" dirty="0">
                <a:solidFill>
                  <a:srgbClr val="FF0000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en-GB" sz="1800" dirty="0">
                <a:solidFill>
                  <a:srgbClr val="FF0000"/>
                </a:solidFill>
                <a:latin typeface="Arial"/>
              </a:rPr>
              <a:t>of an evaporating black hole </a:t>
            </a:r>
          </a:p>
          <a:p>
            <a:pPr>
              <a:defRPr/>
            </a:pPr>
            <a:endParaRPr lang="en-GB" sz="1800" dirty="0">
              <a:latin typeface="Arial"/>
              <a:ea typeface="Wingdings" charset="2"/>
              <a:cs typeface="Wingdings" charset="2"/>
            </a:endParaRPr>
          </a:p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/>
                <a:ea typeface="Wingdings" charset="2"/>
                <a:cs typeface="Wingdings" charset="2"/>
              </a:rPr>
              <a:t>-</a:t>
            </a:r>
            <a:r>
              <a:rPr lang="en-GB" sz="1800" dirty="0">
                <a:solidFill>
                  <a:srgbClr val="0000FF"/>
                </a:solidFill>
                <a:latin typeface="Arial"/>
              </a:rPr>
              <a:t>Define S</a:t>
            </a:r>
            <a:r>
              <a:rPr lang="en-GB" sz="1800" baseline="-25000" dirty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>
                <a:solidFill>
                  <a:srgbClr val="0000FF"/>
                </a:solidFill>
                <a:latin typeface="Arial"/>
              </a:rPr>
              <a:t> to be the scalar </a:t>
            </a:r>
          </a:p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/>
              </a:rPr>
              <a:t> sum of all high </a:t>
            </a:r>
            <a:r>
              <a:rPr lang="en-GB" sz="1800" dirty="0" err="1">
                <a:solidFill>
                  <a:srgbClr val="0000FF"/>
                </a:solidFill>
                <a:latin typeface="Arial"/>
              </a:rPr>
              <a:t>p</a:t>
            </a:r>
            <a:r>
              <a:rPr lang="en-GB" sz="1800" baseline="-25000" dirty="0" err="1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>
                <a:solidFill>
                  <a:srgbClr val="0000FF"/>
                </a:solidFill>
                <a:latin typeface="Arial"/>
              </a:rPr>
              <a:t> objects </a:t>
            </a:r>
          </a:p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/>
              </a:rPr>
              <a:t> found in the event</a:t>
            </a:r>
          </a:p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/>
                <a:ea typeface="Wingdings" charset="2"/>
                <a:cs typeface="Wingdings" charset="2"/>
              </a:rPr>
              <a:t>-</a:t>
            </a:r>
            <a:r>
              <a:rPr lang="en-GB" sz="1800" dirty="0">
                <a:solidFill>
                  <a:srgbClr val="0000FF"/>
                </a:solidFill>
                <a:latin typeface="Arial"/>
              </a:rPr>
              <a:t>Look for deviations </a:t>
            </a:r>
          </a:p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/>
              </a:rPr>
              <a:t>  at high S</a:t>
            </a:r>
            <a:r>
              <a:rPr lang="en-GB" sz="1800" baseline="-25000" dirty="0">
                <a:solidFill>
                  <a:srgbClr val="0000FF"/>
                </a:solidFill>
                <a:latin typeface="Arial"/>
              </a:rPr>
              <a:t>T</a:t>
            </a:r>
          </a:p>
        </p:txBody>
      </p:sp>
      <p:sp>
        <p:nvSpPr>
          <p:cNvPr id="100367" name="ZoneTexte 22"/>
          <p:cNvSpPr txBox="1">
            <a:spLocks noChangeArrowheads="1"/>
          </p:cNvSpPr>
          <p:nvPr/>
        </p:nvSpPr>
        <p:spPr bwMode="auto">
          <a:xfrm>
            <a:off x="3032130" y="1676400"/>
            <a:ext cx="1768470" cy="76944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Planck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scale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a few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?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52400" y="6324600"/>
            <a:ext cx="8784651" cy="40011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0000"/>
                </a:solidFill>
                <a:latin typeface="Arial"/>
              </a:rPr>
              <a:t>Black hole mass excluded up to  ~10 </a:t>
            </a:r>
            <a:r>
              <a:rPr lang="en-GB" dirty="0" err="1">
                <a:solidFill>
                  <a:srgbClr val="FF0000"/>
                </a:solidFill>
                <a:latin typeface="Arial"/>
              </a:rPr>
              <a:t>TeV</a:t>
            </a:r>
            <a:r>
              <a:rPr lang="en-GB" dirty="0">
                <a:solidFill>
                  <a:srgbClr val="FF0000"/>
                </a:solidFill>
                <a:latin typeface="Arial"/>
              </a:rPr>
              <a:t> depending on model assumptions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34000" y="926068"/>
            <a:ext cx="382668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2015: 12 jet event with </a:t>
            </a:r>
            <a:r>
              <a:rPr lang="en-GB" sz="1800" dirty="0">
                <a:solidFill>
                  <a:srgbClr val="0000FF"/>
                </a:solidFill>
                <a:latin typeface="Arial"/>
              </a:rPr>
              <a:t>S</a:t>
            </a:r>
            <a:r>
              <a:rPr lang="en-GB" sz="1800" baseline="-25000" dirty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>
                <a:solidFill>
                  <a:srgbClr val="0000FF"/>
                </a:solidFill>
              </a:rPr>
              <a:t>=5.4 </a:t>
            </a:r>
            <a:r>
              <a:rPr lang="en-GB" sz="1800" dirty="0" err="1">
                <a:solidFill>
                  <a:srgbClr val="0000FF"/>
                </a:solidFill>
              </a:rPr>
              <a:t>TeV</a:t>
            </a:r>
            <a:endParaRPr lang="en-GB" sz="1800" dirty="0">
              <a:solidFill>
                <a:srgbClr val="0000FF"/>
              </a:solidFill>
            </a:endParaRPr>
          </a:p>
        </p:txBody>
      </p:sp>
      <p:pic>
        <p:nvPicPr>
          <p:cNvPr id="19" name="Image 18" descr="Screen Shot 2016-02-14 at 11.02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256095"/>
            <a:ext cx="3810000" cy="1965203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 bwMode="auto">
          <a:xfrm>
            <a:off x="762000" y="-762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 for Micro Black Holes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Image 15" descr="Screen Shot 2017-09-01 at 18.30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505200"/>
            <a:ext cx="3152670" cy="2819400"/>
          </a:xfrm>
          <a:prstGeom prst="rect">
            <a:avLst/>
          </a:prstGeom>
        </p:spPr>
      </p:pic>
      <p:pic>
        <p:nvPicPr>
          <p:cNvPr id="21" name="Image 20" descr="Screen Shot 2018-06-01 at 14.52.5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1" y="3505200"/>
            <a:ext cx="3124200" cy="2743200"/>
          </a:xfrm>
          <a:prstGeom prst="rect">
            <a:avLst/>
          </a:prstGeom>
        </p:spPr>
      </p:pic>
      <p:pic>
        <p:nvPicPr>
          <p:cNvPr id="23" name="Image 22" descr="Screen Shot 2018-06-01 at 14.55.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505201"/>
            <a:ext cx="3048000" cy="2819400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172200" y="3395246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arXiv:1805.06013</a:t>
            </a:r>
          </a:p>
        </p:txBody>
      </p:sp>
    </p:spTree>
    <p:extLst>
      <p:ext uri="{BB962C8B-B14F-4D97-AF65-F5344CB8AC3E}">
        <p14:creationId xmlns:p14="http://schemas.microsoft.com/office/powerpoint/2010/main" val="286332085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8-01-01 at 21.57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400"/>
            <a:ext cx="6629400" cy="5678225"/>
          </a:xfrm>
          <a:prstGeom prst="rect">
            <a:avLst/>
          </a:pr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>
            <a:noAutofit/>
          </a:bodyPr>
          <a:lstStyle/>
          <a:p>
            <a:r>
              <a:rPr lang="en-GB" dirty="0">
                <a:effectLst/>
              </a:rPr>
              <a:t>Dijet Resonance Searches @13TeV</a:t>
            </a:r>
          </a:p>
        </p:txBody>
      </p:sp>
    </p:spTree>
    <p:extLst>
      <p:ext uri="{BB962C8B-B14F-4D97-AF65-F5344CB8AC3E}">
        <p14:creationId xmlns:p14="http://schemas.microsoft.com/office/powerpoint/2010/main" val="77424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32984" cy="514350"/>
          </a:xfrm>
        </p:spPr>
        <p:txBody>
          <a:bodyPr/>
          <a:lstStyle/>
          <a:p>
            <a:pPr eaLnBrk="1" hangingPunct="1"/>
            <a:r>
              <a:rPr lang="en-US" sz="3200" dirty="0"/>
              <a:t>Physics case for new High Energy Machines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76200" y="2052221"/>
            <a:ext cx="7008712" cy="4139595"/>
          </a:xfrm>
          <a:prstGeom prst="rect">
            <a:avLst/>
          </a:prstGeom>
          <a:solidFill>
            <a:schemeClr val="accent5"/>
          </a:solidFill>
          <a:ln w="508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00" dirty="0">
                <a:solidFill>
                  <a:srgbClr val="000099"/>
                </a:solidFill>
              </a:rPr>
              <a:t>Reminder: </a:t>
            </a:r>
            <a:r>
              <a:rPr lang="en-US" sz="1900" dirty="0">
                <a:solidFill>
                  <a:srgbClr val="CC0000"/>
                </a:solidFill>
              </a:rPr>
              <a:t>The Standard Model</a:t>
            </a:r>
            <a:r>
              <a:rPr lang="en-US" sz="1900" dirty="0">
                <a:solidFill>
                  <a:srgbClr val="000099"/>
                </a:solidFill>
              </a:rPr>
              <a:t>  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tells us </a:t>
            </a:r>
            <a:r>
              <a:rPr lang="en-US" sz="1900" dirty="0">
                <a:solidFill>
                  <a:srgbClr val="CC0000"/>
                </a:solidFill>
              </a:rPr>
              <a:t>how</a:t>
            </a:r>
            <a:r>
              <a:rPr lang="en-US" sz="1900" dirty="0">
                <a:solidFill>
                  <a:srgbClr val="000099"/>
                </a:solidFill>
              </a:rPr>
              <a:t> but not </a:t>
            </a:r>
            <a:r>
              <a:rPr lang="en-US" sz="1900" dirty="0">
                <a:solidFill>
                  <a:srgbClr val="CC0000"/>
                </a:solidFill>
              </a:rPr>
              <a:t>why </a:t>
            </a:r>
            <a:endParaRPr lang="en-US" sz="19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   3 </a:t>
            </a:r>
            <a:r>
              <a:rPr lang="en-US" sz="1900" dirty="0" err="1">
                <a:solidFill>
                  <a:srgbClr val="000099"/>
                </a:solidFill>
              </a:rPr>
              <a:t>flavour</a:t>
            </a:r>
            <a:r>
              <a:rPr lang="en-US" sz="1900" dirty="0">
                <a:solidFill>
                  <a:srgbClr val="000099"/>
                </a:solidFill>
              </a:rPr>
              <a:t> families? Mass spectra? Hierarchy? 19 parameters!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needs fine tuning of parameters to level of 10</a:t>
            </a:r>
            <a:r>
              <a:rPr lang="en-US" sz="1900" b="1" baseline="30000" dirty="0">
                <a:solidFill>
                  <a:srgbClr val="000099"/>
                </a:solidFill>
              </a:rPr>
              <a:t>-30 </a:t>
            </a:r>
            <a:r>
              <a:rPr lang="en-US" sz="1900" dirty="0">
                <a:solidFill>
                  <a:srgbClr val="000099"/>
                </a:solidFill>
              </a:rPr>
              <a:t>!</a:t>
            </a:r>
            <a:endParaRPr lang="en-US" sz="1900" b="1" baseline="300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has no connection with gravity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no unification of the forces at high energy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</a:t>
            </a:r>
          </a:p>
          <a:p>
            <a:endParaRPr lang="en-US" sz="1900" dirty="0">
              <a:solidFill>
                <a:srgbClr val="000099"/>
              </a:solidFill>
            </a:endParaRPr>
          </a:p>
          <a:p>
            <a:endParaRPr lang="en-US" sz="19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</a:t>
            </a:r>
            <a:r>
              <a:rPr lang="en-US" sz="1900" dirty="0" err="1">
                <a:solidFill>
                  <a:srgbClr val="CC0000"/>
                </a:solidFill>
              </a:rPr>
              <a:t>Supersymmetry</a:t>
            </a:r>
            <a:endParaRPr lang="en-US" sz="1900" dirty="0">
              <a:solidFill>
                <a:srgbClr val="CC0000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</a:t>
            </a:r>
            <a:r>
              <a:rPr lang="en-US" sz="1900" dirty="0">
                <a:solidFill>
                  <a:srgbClr val="CC0000"/>
                </a:solidFill>
              </a:rPr>
              <a:t>Extra space dimensions</a:t>
            </a:r>
          </a:p>
          <a:p>
            <a:r>
              <a:rPr lang="en-US" sz="1800" dirty="0">
                <a:solidFill>
                  <a:srgbClr val="0000FF"/>
                </a:solidFill>
              </a:rPr>
              <a:t>Many other ideas: More symmetry and gauge bosons, composite  </a:t>
            </a:r>
          </a:p>
          <a:p>
            <a:r>
              <a:rPr lang="en-US" sz="1800" dirty="0">
                <a:solidFill>
                  <a:srgbClr val="0000FF"/>
                </a:solidFill>
              </a:rPr>
              <a:t>Higgs models, L-R symmetry, quark &amp; lepton substructure, </a:t>
            </a:r>
          </a:p>
          <a:p>
            <a:r>
              <a:rPr lang="en-US" sz="1800" dirty="0">
                <a:solidFill>
                  <a:srgbClr val="0000FF"/>
                </a:solidFill>
              </a:rPr>
              <a:t>Little Higgs models, Technicolor, Hidden Valleys, 4</a:t>
            </a:r>
            <a:r>
              <a:rPr lang="en-US" sz="1800" baseline="30000" dirty="0">
                <a:solidFill>
                  <a:srgbClr val="0000FF"/>
                </a:solidFill>
              </a:rPr>
              <a:t>th</a:t>
            </a:r>
            <a:r>
              <a:rPr lang="en-US" sz="1800" dirty="0">
                <a:solidFill>
                  <a:srgbClr val="0000FF"/>
                </a:solidFill>
              </a:rPr>
              <a:t> generation…</a:t>
            </a:r>
          </a:p>
          <a:p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4487008" y="3140076"/>
            <a:ext cx="184666" cy="58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b="1"/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844061" y="1001524"/>
            <a:ext cx="8159262" cy="446276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Understand the mechanism Electroweak Symmetry Breaking</a:t>
            </a:r>
            <a:endParaRPr lang="en-US" sz="2300" dirty="0">
              <a:solidFill>
                <a:srgbClr val="000099"/>
              </a:solidFill>
            </a:endParaRP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844062" y="1519535"/>
            <a:ext cx="6260123" cy="461665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Discover physics beyond the Standard Model</a:t>
            </a:r>
          </a:p>
        </p:txBody>
      </p:sp>
      <p:sp>
        <p:nvSpPr>
          <p:cNvPr id="22540" name="AutoShape 14"/>
          <p:cNvSpPr>
            <a:spLocks noChangeArrowheads="1"/>
          </p:cNvSpPr>
          <p:nvPr/>
        </p:nvSpPr>
        <p:spPr bwMode="auto">
          <a:xfrm>
            <a:off x="70339" y="1080968"/>
            <a:ext cx="619858" cy="366832"/>
          </a:xfrm>
          <a:prstGeom prst="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22541" name="AutoShape 15"/>
          <p:cNvSpPr>
            <a:spLocks noChangeArrowheads="1"/>
          </p:cNvSpPr>
          <p:nvPr/>
        </p:nvSpPr>
        <p:spPr bwMode="auto">
          <a:xfrm>
            <a:off x="76200" y="1600200"/>
            <a:ext cx="609600" cy="397401"/>
          </a:xfrm>
          <a:prstGeom prst="rightArrow">
            <a:avLst>
              <a:gd name="adj1" fmla="val 50000"/>
              <a:gd name="adj2" fmla="val 50936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281354" y="4171890"/>
            <a:ext cx="4218973" cy="40011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Most popular extensions since 2000</a:t>
            </a:r>
          </a:p>
        </p:txBody>
      </p:sp>
      <p:pic>
        <p:nvPicPr>
          <p:cNvPr id="19" name="Image 18" descr="Screen shot 2011-08-01 at 9.11.4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409" y="4343400"/>
            <a:ext cx="2138791" cy="2295135"/>
          </a:xfrm>
          <a:prstGeom prst="rect">
            <a:avLst/>
          </a:prstGeom>
        </p:spPr>
      </p:pic>
      <p:pic>
        <p:nvPicPr>
          <p:cNvPr id="20" name="Image 19" descr="Screen shot 2011-08-01 at 9.12.2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554" y="2057400"/>
            <a:ext cx="2080446" cy="2285999"/>
          </a:xfrm>
          <a:prstGeom prst="rect">
            <a:avLst/>
          </a:prstGeom>
        </p:spPr>
      </p:pic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2590800" y="4876800"/>
            <a:ext cx="4583723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5345723" y="3429000"/>
            <a:ext cx="1688123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457200" y="6324600"/>
            <a:ext cx="507356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Higgsless</a:t>
            </a:r>
            <a:r>
              <a:rPr lang="en-GB" dirty="0">
                <a:solidFill>
                  <a:srgbClr val="FF0000"/>
                </a:solidFill>
              </a:rPr>
              <a:t> models “disfavoured” these days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4930-C1B5-9F4B-A64A-E6165551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152400"/>
            <a:ext cx="7632848" cy="904875"/>
          </a:xfrm>
        </p:spPr>
        <p:txBody>
          <a:bodyPr/>
          <a:lstStyle/>
          <a:p>
            <a:r>
              <a:rPr lang="en-US" dirty="0"/>
              <a:t>Search for Di-jet Resonances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20621-668B-384E-8A35-AAA3C19F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9C6D6-DCB5-244F-A291-E38900159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808" y="4327097"/>
            <a:ext cx="5885656" cy="2497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DBD9F-00B6-6D4C-B06F-263187AE8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16" y="801787"/>
            <a:ext cx="3092624" cy="3439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BC158F-47DA-B24A-8F3D-7AE675B37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231" y="855712"/>
            <a:ext cx="3419369" cy="3356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E9BDE-15C2-4C42-B205-5C9AE66822F1}"/>
              </a:ext>
            </a:extLst>
          </p:cNvPr>
          <p:cNvSpPr txBox="1"/>
          <p:nvPr/>
        </p:nvSpPr>
        <p:spPr>
          <a:xfrm>
            <a:off x="107504" y="1385481"/>
            <a:ext cx="22769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Search for </a:t>
            </a:r>
            <a:r>
              <a:rPr lang="en-US" dirty="0" err="1">
                <a:solidFill>
                  <a:srgbClr val="0000FF"/>
                </a:solidFill>
              </a:rPr>
              <a:t>dijet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resonances based </a:t>
            </a:r>
          </a:p>
          <a:p>
            <a:r>
              <a:rPr lang="en-US" dirty="0">
                <a:solidFill>
                  <a:srgbClr val="0000FF"/>
                </a:solidFill>
              </a:rPr>
              <a:t>on 2016+2017 </a:t>
            </a:r>
          </a:p>
          <a:p>
            <a:r>
              <a:rPr lang="en-US" dirty="0">
                <a:solidFill>
                  <a:srgbClr val="0000FF"/>
                </a:solidFill>
              </a:rPr>
              <a:t>data sample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EB367-9B7D-C342-9C8F-CF382038F095}"/>
              </a:ext>
            </a:extLst>
          </p:cNvPr>
          <p:cNvSpPr txBox="1"/>
          <p:nvPr/>
        </p:nvSpPr>
        <p:spPr>
          <a:xfrm>
            <a:off x="118592" y="4452494"/>
            <a:ext cx="2516458" cy="224676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Slow increase in </a:t>
            </a:r>
          </a:p>
          <a:p>
            <a:r>
              <a:rPr lang="en-US" dirty="0">
                <a:solidFill>
                  <a:srgbClr val="0000FF"/>
                </a:solidFill>
              </a:rPr>
              <a:t>mass reach of ~ few</a:t>
            </a:r>
          </a:p>
          <a:p>
            <a:r>
              <a:rPr lang="en-US" dirty="0">
                <a:solidFill>
                  <a:srgbClr val="0000FF"/>
                </a:solidFill>
              </a:rPr>
              <a:t>100 GeV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More Luminosity</a:t>
            </a:r>
          </a:p>
          <a:p>
            <a:r>
              <a:rPr lang="en-US" dirty="0">
                <a:solidFill>
                  <a:srgbClr val="FF0000"/>
                </a:solidFill>
              </a:rPr>
              <a:t>-&gt; test smaller </a:t>
            </a:r>
          </a:p>
          <a:p>
            <a:r>
              <a:rPr lang="en-US" dirty="0">
                <a:solidFill>
                  <a:srgbClr val="FF0000"/>
                </a:solidFill>
              </a:rPr>
              <a:t>     couplings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94F805-9D96-C64C-B2CB-F3933E1BE83B}"/>
              </a:ext>
            </a:extLst>
          </p:cNvPr>
          <p:cNvSpPr txBox="1"/>
          <p:nvPr/>
        </p:nvSpPr>
        <p:spPr>
          <a:xfrm>
            <a:off x="118592" y="3212976"/>
            <a:ext cx="187051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PAS EXO-17-026</a:t>
            </a:r>
          </a:p>
        </p:txBody>
      </p:sp>
    </p:spTree>
    <p:extLst>
      <p:ext uri="{BB962C8B-B14F-4D97-AF65-F5344CB8AC3E}">
        <p14:creationId xmlns:p14="http://schemas.microsoft.com/office/powerpoint/2010/main" val="1527540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A653-8F7E-0E4A-8B9D-A315EDD1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152400"/>
            <a:ext cx="7632848" cy="904875"/>
          </a:xfrm>
        </p:spPr>
        <p:txBody>
          <a:bodyPr/>
          <a:lstStyle/>
          <a:p>
            <a:r>
              <a:rPr lang="en-US" dirty="0"/>
              <a:t>Search for Di-jet Resonances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A9053-E89C-624D-9C8B-10BECE87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9EAB4-6D2F-6943-8B3B-4BA7ADFF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12" y="2240292"/>
            <a:ext cx="6699148" cy="4608084"/>
          </a:xfrm>
          <a:prstGeom prst="rect">
            <a:avLst/>
          </a:prstGeom>
        </p:spPr>
      </p:pic>
      <p:pic>
        <p:nvPicPr>
          <p:cNvPr id="5" name="Image 11" descr="Screen Shot 2016-08-14 at 12.40.51.png">
            <a:extLst>
              <a:ext uri="{FF2B5EF4-FFF2-40B4-BE49-F238E27FC236}">
                <a16:creationId xmlns:a16="http://schemas.microsoft.com/office/drawing/2014/main" id="{E2CBE332-14A6-7A4E-9648-03CA9907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73894"/>
            <a:ext cx="2819401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630282-0F46-9C48-A8F9-427E0F7592E6}"/>
              </a:ext>
            </a:extLst>
          </p:cNvPr>
          <p:cNvSpPr txBox="1"/>
          <p:nvPr/>
        </p:nvSpPr>
        <p:spPr>
          <a:xfrm>
            <a:off x="3059832" y="980728"/>
            <a:ext cx="599112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Searches in the low di-jet mass region</a:t>
            </a:r>
          </a:p>
          <a:p>
            <a:r>
              <a:rPr lang="en-US" dirty="0">
                <a:solidFill>
                  <a:srgbClr val="0000FF"/>
                </a:solidFill>
              </a:rPr>
              <a:t>Problem is the high trigger rate for low thresholds</a:t>
            </a:r>
          </a:p>
          <a:p>
            <a:r>
              <a:rPr lang="en-US" dirty="0">
                <a:solidFill>
                  <a:srgbClr val="FF0000"/>
                </a:solidFill>
              </a:rPr>
              <a:t>-&gt; Use high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initial state radiation jet for trigger </a:t>
            </a:r>
          </a:p>
        </p:txBody>
      </p:sp>
    </p:spTree>
    <p:extLst>
      <p:ext uri="{BB962C8B-B14F-4D97-AF65-F5344CB8AC3E}">
        <p14:creationId xmlns:p14="http://schemas.microsoft.com/office/powerpoint/2010/main" val="2973659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Are Quarks Elementary Particles?</a:t>
            </a:r>
          </a:p>
        </p:txBody>
      </p:sp>
      <p:pic>
        <p:nvPicPr>
          <p:cNvPr id="4" name="Espace réservé du contenu 3" descr="Screen Shot 2014-01-29 at 2.50.1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599" y="3810000"/>
            <a:ext cx="3536201" cy="2860947"/>
          </a:xfrm>
        </p:spPr>
      </p:pic>
      <p:pic>
        <p:nvPicPr>
          <p:cNvPr id="5" name="Image 4" descr="Screen Shot 2014-01-29 at 2.49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800" y="1066800"/>
            <a:ext cx="3759000" cy="2667000"/>
          </a:xfrm>
          <a:prstGeom prst="rect">
            <a:avLst/>
          </a:prstGeom>
        </p:spPr>
      </p:pic>
      <p:pic>
        <p:nvPicPr>
          <p:cNvPr id="6" name="Image 5" descr="Screen Shot 2014-01-29 at 2.50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00200"/>
            <a:ext cx="1675336" cy="21698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8147" y="4191000"/>
            <a:ext cx="3834253" cy="193899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Rutherford experiment:</a:t>
            </a:r>
          </a:p>
          <a:p>
            <a:r>
              <a:rPr lang="en-GB" sz="2400" dirty="0">
                <a:solidFill>
                  <a:srgbClr val="0000FF"/>
                </a:solidFill>
              </a:rPr>
              <a:t>Unexpected backscattering</a:t>
            </a:r>
          </a:p>
          <a:p>
            <a:r>
              <a:rPr lang="en-GB" sz="2400" dirty="0">
                <a:solidFill>
                  <a:srgbClr val="0000FF"/>
                </a:solidFill>
              </a:rPr>
              <a:t>of </a:t>
            </a:r>
            <a:r>
              <a:rPr lang="en-GB" sz="2400" dirty="0" err="1">
                <a:solidFill>
                  <a:srgbClr val="0000FF"/>
                </a:solidFill>
              </a:rPr>
              <a:t>α</a:t>
            </a:r>
            <a:r>
              <a:rPr lang="en-GB" sz="2400" dirty="0">
                <a:solidFill>
                  <a:srgbClr val="0000FF"/>
                </a:solidFill>
              </a:rPr>
              <a:t>-particles:</a:t>
            </a:r>
          </a:p>
          <a:p>
            <a:r>
              <a:rPr lang="en-GB" sz="2400" dirty="0">
                <a:solidFill>
                  <a:srgbClr val="FF0000"/>
                </a:solidFill>
              </a:rPr>
              <a:t>Evidence for the structure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of atoms !! (1911)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54198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914400"/>
          </a:xfrm>
        </p:spPr>
        <p:txBody>
          <a:bodyPr>
            <a:normAutofit/>
          </a:bodyPr>
          <a:lstStyle/>
          <a:p>
            <a:r>
              <a:rPr lang="fr-FR" dirty="0">
                <a:effectLst/>
              </a:rPr>
              <a:t>Are Quarks </a:t>
            </a:r>
            <a:r>
              <a:rPr lang="fr-FR" dirty="0" err="1">
                <a:effectLst/>
              </a:rPr>
              <a:t>Elementary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Particles</a:t>
            </a:r>
            <a:r>
              <a:rPr lang="fr-FR" dirty="0">
                <a:effectLst/>
              </a:rPr>
              <a:t>?</a:t>
            </a:r>
          </a:p>
        </p:txBody>
      </p:sp>
      <p:pic>
        <p:nvPicPr>
          <p:cNvPr id="6" name="Picture 15" descr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2889737" cy="16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Picture 1a.png"/>
          <p:cNvPicPr>
            <a:picLocks noChangeAspect="1"/>
          </p:cNvPicPr>
          <p:nvPr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3064311" y="914400"/>
            <a:ext cx="181248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81000" y="6243935"/>
            <a:ext cx="8174033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Quarks remain elementary particles after these first results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191000" y="2667000"/>
            <a:ext cx="4876800" cy="1015663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Measurement of the production angle </a:t>
            </a:r>
          </a:p>
          <a:p>
            <a:r>
              <a:rPr lang="en-GB" dirty="0">
                <a:solidFill>
                  <a:srgbClr val="0000FF"/>
                </a:solidFill>
              </a:rPr>
              <a:t>of the jet with respect to the beam</a:t>
            </a:r>
          </a:p>
          <a:p>
            <a:r>
              <a:rPr lang="en-GB" dirty="0">
                <a:solidFill>
                  <a:srgbClr val="0000FF"/>
                </a:solidFill>
              </a:rPr>
              <a:t>-</a:t>
            </a:r>
            <a:r>
              <a:rPr lang="en-GB" dirty="0">
                <a:solidFill>
                  <a:srgbClr val="FF0000"/>
                </a:solidFill>
              </a:rPr>
              <a:t>&gt; High Energy Rutherford Experiment </a:t>
            </a:r>
          </a:p>
        </p:txBody>
      </p:sp>
      <p:pic>
        <p:nvPicPr>
          <p:cNvPr id="14" name="Espace réservé du contenu 5" descr="Screen shot 2010-09-17 at 4.55.4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5738" y="838199"/>
            <a:ext cx="3892062" cy="181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Espace réservé du contenu 15" descr="Screen shot 2011-08-26 at 2.06.43 PM.pn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6028" y="3776420"/>
            <a:ext cx="4874172" cy="2395780"/>
          </a:xfrm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 rot="16200000">
            <a:off x="3692953" y="4460447"/>
            <a:ext cx="448408" cy="671513"/>
          </a:xfrm>
          <a:prstGeom prst="downArrow">
            <a:avLst>
              <a:gd name="adj1" fmla="val 50000"/>
              <a:gd name="adj2" fmla="val 34559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Image 10" descr="Screen Shot 2016-08-12 at 17.04.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819400"/>
            <a:ext cx="3304442" cy="3429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786002" y="2514600"/>
            <a:ext cx="16429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CONF-2016-069</a:t>
            </a:r>
          </a:p>
        </p:txBody>
      </p:sp>
    </p:spTree>
    <p:extLst>
      <p:ext uri="{BB962C8B-B14F-4D97-AF65-F5344CB8AC3E}">
        <p14:creationId xmlns:p14="http://schemas.microsoft.com/office/powerpoint/2010/main" val="186478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pPr eaLnBrk="1" hangingPunct="1"/>
            <a:r>
              <a:rPr lang="en-US" sz="3600" dirty="0"/>
              <a:t>E.g. Di-lepton Resonance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376246" y="838200"/>
            <a:ext cx="2791558" cy="266858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657600" y="3810001"/>
            <a:ext cx="2680091" cy="1200328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If we are lucky:</a:t>
            </a:r>
          </a:p>
          <a:p>
            <a:r>
              <a:rPr lang="en-US" sz="2400"/>
              <a:t>a signal could be </a:t>
            </a:r>
          </a:p>
          <a:p>
            <a:r>
              <a:rPr lang="en-US" sz="2400"/>
              <a:t>seen very early on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471139" y="838201"/>
            <a:ext cx="1931639" cy="954107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Example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pp</a:t>
            </a:r>
            <a:r>
              <a:rPr lang="en-US" sz="2800" dirty="0" err="1">
                <a:solidFill>
                  <a:srgbClr val="0000FF"/>
                </a:solidFill>
                <a:sym typeface="Symbol" charset="2"/>
              </a:rPr>
              <a:t></a:t>
            </a:r>
            <a:r>
              <a:rPr lang="en-US" sz="2800" dirty="0">
                <a:solidFill>
                  <a:srgbClr val="0000FF"/>
                </a:solidFill>
                <a:sym typeface="Symbol" charset="2"/>
              </a:rPr>
              <a:t> +X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4061" y="1143000"/>
            <a:ext cx="2318213" cy="1815882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Plot the di-lepton</a:t>
            </a:r>
          </a:p>
          <a:p>
            <a:r>
              <a:rPr lang="en-US"/>
              <a:t>invariant mass</a:t>
            </a:r>
          </a:p>
          <a:p>
            <a:r>
              <a:rPr lang="en-US" sz="2400">
                <a:solidFill>
                  <a:srgbClr val="CC0000"/>
                </a:solidFill>
              </a:rPr>
              <a:t>A peak!! </a:t>
            </a:r>
          </a:p>
          <a:p>
            <a:r>
              <a:rPr lang="en-US" sz="2400">
                <a:solidFill>
                  <a:srgbClr val="CC0000"/>
                </a:solidFill>
              </a:rPr>
              <a:t>A new particle!!</a:t>
            </a:r>
          </a:p>
          <a:p>
            <a:r>
              <a:rPr lang="en-US" sz="2400">
                <a:solidFill>
                  <a:srgbClr val="CC0000"/>
                </a:solidFill>
              </a:rPr>
              <a:t>A discovery!!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2057400"/>
            <a:ext cx="2089371" cy="1295401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8229600" y="2133600"/>
            <a:ext cx="38985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/>
              <a:t>μ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229600" y="2895600"/>
            <a:ext cx="38985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/>
              <a:t>μ</a:t>
            </a:r>
            <a:endParaRPr lang="en-GB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344962" y="2209800"/>
            <a:ext cx="55748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G ?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990600" y="4114800"/>
            <a:ext cx="240978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914400" y="3581400"/>
            <a:ext cx="7923335" cy="3160713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Lepton+MET/Dilepton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Searches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8" name="Image 7" descr="Screen Shot 2018-01-01 at 21.58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572000"/>
            <a:ext cx="1295400" cy="10914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81400" y="4114800"/>
            <a:ext cx="18288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ATLAS</a:t>
            </a:r>
            <a:r>
              <a:rPr lang="en-GB" sz="1600" dirty="0"/>
              <a:t>-2018-17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9796" y="762000"/>
            <a:ext cx="791840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Search for </a:t>
            </a:r>
            <a:r>
              <a:rPr lang="en-GB" dirty="0" err="1">
                <a:solidFill>
                  <a:srgbClr val="0000FF"/>
                </a:solidFill>
              </a:rPr>
              <a:t>dilepton</a:t>
            </a:r>
            <a:r>
              <a:rPr lang="en-GB" dirty="0">
                <a:solidFill>
                  <a:srgbClr val="0000FF"/>
                </a:solidFill>
              </a:rPr>
              <a:t> resonances (Z’…) or </a:t>
            </a:r>
            <a:r>
              <a:rPr lang="en-GB" dirty="0" err="1">
                <a:solidFill>
                  <a:srgbClr val="0000FF"/>
                </a:solidFill>
              </a:rPr>
              <a:t>lepton+MET</a:t>
            </a:r>
            <a:r>
              <a:rPr lang="en-GB" dirty="0">
                <a:solidFill>
                  <a:srgbClr val="0000FF"/>
                </a:solidFill>
              </a:rPr>
              <a:t> (W’…) searches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85597" y="1371600"/>
            <a:ext cx="1272203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EXO-18-006</a:t>
            </a:r>
          </a:p>
          <a:p>
            <a:endParaRPr lang="en-GB" sz="1600" dirty="0"/>
          </a:p>
        </p:txBody>
      </p:sp>
      <p:pic>
        <p:nvPicPr>
          <p:cNvPr id="13" name="Image 12" descr="Screen Shot 2018-06-04 at 21.43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417"/>
            <a:ext cx="3810000" cy="2814183"/>
          </a:xfrm>
          <a:prstGeom prst="rect">
            <a:avLst/>
          </a:prstGeom>
        </p:spPr>
      </p:pic>
      <p:pic>
        <p:nvPicPr>
          <p:cNvPr id="14" name="Image 13" descr="Screen Shot 2018-06-04 at 21.43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219200"/>
            <a:ext cx="3581400" cy="2686050"/>
          </a:xfrm>
          <a:prstGeom prst="rect">
            <a:avLst/>
          </a:prstGeom>
        </p:spPr>
      </p:pic>
      <p:pic>
        <p:nvPicPr>
          <p:cNvPr id="16" name="Image 15" descr="Screen Shot 2018-06-04 at 15.28.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02973"/>
            <a:ext cx="3517393" cy="285502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62400" y="5791200"/>
            <a:ext cx="4696368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W’ in context of sequential SM excluded</a:t>
            </a:r>
          </a:p>
          <a:p>
            <a:r>
              <a:rPr lang="en-GB" dirty="0">
                <a:solidFill>
                  <a:srgbClr val="FF0000"/>
                </a:solidFill>
              </a:rPr>
              <a:t>up to 5.5 </a:t>
            </a:r>
            <a:r>
              <a:rPr lang="en-GB" dirty="0" err="1">
                <a:solidFill>
                  <a:srgbClr val="FF0000"/>
                </a:solidFill>
              </a:rPr>
              <a:t>TeV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wth</a:t>
            </a:r>
            <a:r>
              <a:rPr lang="en-GB" dirty="0">
                <a:solidFill>
                  <a:srgbClr val="FF0000"/>
                </a:solidFill>
              </a:rPr>
              <a:t> 80 fb</a:t>
            </a:r>
            <a:r>
              <a:rPr lang="en-GB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GB" dirty="0">
                <a:solidFill>
                  <a:srgbClr val="0000FF"/>
                </a:solidFill>
              </a:rPr>
              <a:t>Extended from 5.2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(36 fb</a:t>
            </a:r>
            <a:r>
              <a:rPr lang="en-GB" baseline="30000" dirty="0">
                <a:solidFill>
                  <a:srgbClr val="0000FF"/>
                </a:solidFill>
              </a:rPr>
              <a:t>-1</a:t>
            </a:r>
            <a:r>
              <a:rPr lang="en-GB" dirty="0">
                <a:solidFill>
                  <a:srgbClr val="0000FF"/>
                </a:solidFill>
              </a:rPr>
              <a:t>)</a:t>
            </a:r>
            <a:r>
              <a:rPr lang="en-GB" baseline="30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638800" y="4397514"/>
            <a:ext cx="3052188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Analyses that include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2017 data!</a:t>
            </a:r>
          </a:p>
        </p:txBody>
      </p:sp>
      <p:pic>
        <p:nvPicPr>
          <p:cNvPr id="18" name="Image 17" descr="Screen Shot 2018-06-08 at 00.15.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2057400"/>
            <a:ext cx="1441450" cy="12446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171533" y="2057400"/>
            <a:ext cx="252167" cy="24622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000" dirty="0" err="1"/>
              <a:t>e</a:t>
            </a:r>
            <a:endParaRPr lang="en-GB" sz="1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158033" y="3048000"/>
            <a:ext cx="252167" cy="24622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000" dirty="0" err="1"/>
              <a:t>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30611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2E8E-1470-B64B-90B1-F619668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71400"/>
            <a:ext cx="8964488" cy="904875"/>
          </a:xfrm>
        </p:spPr>
        <p:txBody>
          <a:bodyPr/>
          <a:lstStyle/>
          <a:p>
            <a:r>
              <a:rPr lang="en-US" dirty="0"/>
              <a:t>Searches for Heavy Resonances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D76A9-CC6E-9243-BF02-6ECB8564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80552"/>
            <a:ext cx="2736304" cy="2354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9215EF-5998-CE4F-B5E0-AD6B6E48F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03" y="4371520"/>
            <a:ext cx="6276691" cy="2369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9F4F3-4223-2D47-BBBF-A08DB610B28E}"/>
              </a:ext>
            </a:extLst>
          </p:cNvPr>
          <p:cNvSpPr txBox="1"/>
          <p:nvPr/>
        </p:nvSpPr>
        <p:spPr>
          <a:xfrm>
            <a:off x="611560" y="908720"/>
            <a:ext cx="801514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Decays into bosonic and leptonic final states: combined results</a:t>
            </a:r>
          </a:p>
          <a:p>
            <a:r>
              <a:rPr lang="en-US" dirty="0">
                <a:solidFill>
                  <a:srgbClr val="0000FF"/>
                </a:solidFill>
              </a:rPr>
              <a:t>Heavy vector-boson triplet and KK graviton models for interpretation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20AF9-FB16-324A-B65E-EF9D12B4CBBD}"/>
              </a:ext>
            </a:extLst>
          </p:cNvPr>
          <p:cNvSpPr txBox="1"/>
          <p:nvPr/>
        </p:nvSpPr>
        <p:spPr>
          <a:xfrm>
            <a:off x="6142756" y="4717593"/>
            <a:ext cx="2965748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Excess: Limits in the </a:t>
            </a:r>
          </a:p>
          <a:p>
            <a:r>
              <a:rPr lang="en-US" dirty="0">
                <a:solidFill>
                  <a:srgbClr val="FF0000"/>
                </a:solidFill>
              </a:rPr>
              <a:t>range of 4.5 -5.5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 </a:t>
            </a:r>
          </a:p>
          <a:p>
            <a:r>
              <a:rPr lang="en-US" dirty="0">
                <a:solidFill>
                  <a:srgbClr val="FF0000"/>
                </a:solidFill>
              </a:rPr>
              <a:t>2.3 for KK gravitons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AABC52-8ADA-AB46-AA7D-72AA8BC1D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738" y="1556792"/>
            <a:ext cx="3642844" cy="2716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37193C-8DF1-534E-81D4-1618DC61D1DD}"/>
              </a:ext>
            </a:extLst>
          </p:cNvPr>
          <p:cNvSpPr txBox="1"/>
          <p:nvPr/>
        </p:nvSpPr>
        <p:spPr>
          <a:xfrm>
            <a:off x="539552" y="6237312"/>
            <a:ext cx="217239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arXiv:1808.02380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D25DDA-6EA0-904A-ACE8-C828996E46F6}"/>
              </a:ext>
            </a:extLst>
          </p:cNvPr>
          <p:cNvSpPr txBox="1"/>
          <p:nvPr/>
        </p:nvSpPr>
        <p:spPr>
          <a:xfrm>
            <a:off x="6576074" y="4218769"/>
            <a:ext cx="217239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arXiv:1808.02380</a:t>
            </a:r>
          </a:p>
        </p:txBody>
      </p:sp>
    </p:spTree>
    <p:extLst>
      <p:ext uri="{BB962C8B-B14F-4D97-AF65-F5344CB8AC3E}">
        <p14:creationId xmlns:p14="http://schemas.microsoft.com/office/powerpoint/2010/main" val="1588247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2E8E-1470-B64B-90B1-F619668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140171"/>
            <a:ext cx="7239000" cy="904875"/>
          </a:xfrm>
        </p:spPr>
        <p:txBody>
          <a:bodyPr/>
          <a:lstStyle/>
          <a:p>
            <a:r>
              <a:rPr lang="en-US" dirty="0"/>
              <a:t>Search for Heavy Neutrinos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134E4F-44C2-FF48-B71A-FEE426519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908720"/>
            <a:ext cx="6516790" cy="5105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EFEC7-DC9D-0B41-B360-241D3162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542" y="1124744"/>
            <a:ext cx="2232962" cy="1700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D9CF35-FEC9-7244-A9B2-02A0C506FE41}"/>
              </a:ext>
            </a:extLst>
          </p:cNvPr>
          <p:cNvSpPr txBox="1"/>
          <p:nvPr/>
        </p:nvSpPr>
        <p:spPr>
          <a:xfrm>
            <a:off x="6732240" y="3284984"/>
            <a:ext cx="2383281" cy="31700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Results interpreted</a:t>
            </a:r>
          </a:p>
          <a:p>
            <a:r>
              <a:rPr lang="en-US" dirty="0">
                <a:solidFill>
                  <a:srgbClr val="FF0000"/>
                </a:solidFill>
              </a:rPr>
              <a:t>in left-right </a:t>
            </a:r>
          </a:p>
          <a:p>
            <a:r>
              <a:rPr lang="en-US" dirty="0">
                <a:solidFill>
                  <a:srgbClr val="FF0000"/>
                </a:solidFill>
              </a:rPr>
              <a:t>symmetric models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Like-sign and </a:t>
            </a:r>
          </a:p>
          <a:p>
            <a:r>
              <a:rPr lang="en-US" dirty="0">
                <a:solidFill>
                  <a:srgbClr val="0000FF"/>
                </a:solidFill>
              </a:rPr>
              <a:t>opposite-sign </a:t>
            </a:r>
          </a:p>
          <a:p>
            <a:r>
              <a:rPr lang="en-US" dirty="0">
                <a:solidFill>
                  <a:srgbClr val="0000FF"/>
                </a:solidFill>
              </a:rPr>
              <a:t>lepton pairs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Similar limits for </a:t>
            </a:r>
          </a:p>
          <a:p>
            <a:r>
              <a:rPr lang="en-US" dirty="0">
                <a:solidFill>
                  <a:srgbClr val="FF0000"/>
                </a:solidFill>
              </a:rPr>
              <a:t>Dirac and </a:t>
            </a:r>
            <a:r>
              <a:rPr lang="en-US" dirty="0" err="1">
                <a:solidFill>
                  <a:srgbClr val="FF0000"/>
                </a:solidFill>
              </a:rPr>
              <a:t>Majorana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767E0-3302-3743-AB59-517D9B1FA4A7}"/>
              </a:ext>
            </a:extLst>
          </p:cNvPr>
          <p:cNvSpPr txBox="1"/>
          <p:nvPr/>
        </p:nvSpPr>
        <p:spPr>
          <a:xfrm>
            <a:off x="1029792" y="6176764"/>
            <a:ext cx="217239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arXiv:1809.11105</a:t>
            </a:r>
          </a:p>
        </p:txBody>
      </p:sp>
    </p:spTree>
    <p:extLst>
      <p:ext uri="{BB962C8B-B14F-4D97-AF65-F5344CB8AC3E}">
        <p14:creationId xmlns:p14="http://schemas.microsoft.com/office/powerpoint/2010/main" val="3209450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0" y="-141992"/>
            <a:ext cx="9141609" cy="904875"/>
          </a:xfrm>
        </p:spPr>
        <p:txBody>
          <a:bodyPr/>
          <a:lstStyle/>
          <a:p>
            <a:r>
              <a:rPr lang="en-GB" dirty="0"/>
              <a:t>Low Mass Diphoton Spectrum</a:t>
            </a:r>
          </a:p>
        </p:txBody>
      </p:sp>
      <p:pic>
        <p:nvPicPr>
          <p:cNvPr id="6" name="Image 5" descr="Screen Shot 2017-11-21 at 17.44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10" y="2420888"/>
            <a:ext cx="3790181" cy="358140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7" name="ZoneTexte 6"/>
          <p:cNvSpPr txBox="1"/>
          <p:nvPr/>
        </p:nvSpPr>
        <p:spPr>
          <a:xfrm>
            <a:off x="304800" y="1340768"/>
            <a:ext cx="823913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An excess is observed in the 8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data (</a:t>
            </a:r>
            <a:r>
              <a:rPr lang="en-GB" dirty="0">
                <a:solidFill>
                  <a:srgbClr val="FF0000"/>
                </a:solidFill>
              </a:rPr>
              <a:t>2σ at 97.6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r>
              <a:rPr lang="en-GB" dirty="0">
                <a:solidFill>
                  <a:srgbClr val="0000FF"/>
                </a:solidFill>
              </a:rPr>
              <a:t>) and 13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  <a:p>
            <a:r>
              <a:rPr lang="en-GB" dirty="0">
                <a:solidFill>
                  <a:srgbClr val="0000FF"/>
                </a:solidFill>
              </a:rPr>
              <a:t>(</a:t>
            </a:r>
            <a:r>
              <a:rPr lang="en-GB" dirty="0">
                <a:solidFill>
                  <a:srgbClr val="FF0000"/>
                </a:solidFill>
              </a:rPr>
              <a:t>2.9σ at 95.3 GeV</a:t>
            </a:r>
            <a:r>
              <a:rPr lang="en-GB" dirty="0">
                <a:solidFill>
                  <a:srgbClr val="0000FF"/>
                </a:solidFill>
              </a:rPr>
              <a:t>) -&gt; </a:t>
            </a:r>
            <a:r>
              <a:rPr lang="en-GB" dirty="0">
                <a:solidFill>
                  <a:srgbClr val="FF0000"/>
                </a:solidFill>
              </a:rPr>
              <a:t>Combined gives a </a:t>
            </a:r>
            <a:r>
              <a:rPr lang="en-GB">
                <a:solidFill>
                  <a:srgbClr val="FF0000"/>
                </a:solidFill>
              </a:rPr>
              <a:t>2.8σ local excess </a:t>
            </a:r>
            <a:r>
              <a:rPr lang="en-GB" dirty="0">
                <a:solidFill>
                  <a:srgbClr val="FF0000"/>
                </a:solidFill>
              </a:rPr>
              <a:t>at 95.3 GeV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200" y="914400"/>
            <a:ext cx="4092659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A search for X-&gt;</a:t>
            </a:r>
            <a:r>
              <a:rPr lang="en-GB" sz="2200" dirty="0" err="1">
                <a:solidFill>
                  <a:srgbClr val="FF0000"/>
                </a:solidFill>
                <a:latin typeface="Georgia"/>
              </a:rPr>
              <a:t>γγ</a:t>
            </a:r>
            <a:r>
              <a:rPr lang="en-GB" sz="2200" dirty="0">
                <a:solidFill>
                  <a:srgbClr val="FF0000"/>
                </a:solidFill>
              </a:rPr>
              <a:t> at low mass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8600" y="6248400"/>
            <a:ext cx="27533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What does ATLAS say?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6553200" y="2924944"/>
            <a:ext cx="609600" cy="6096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7992" y="2060848"/>
            <a:ext cx="1907456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dirty="0"/>
              <a:t>CMS-HIG-17-013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4F577DEC-E935-8743-8072-54C11D23F31A}"/>
              </a:ext>
            </a:extLst>
          </p:cNvPr>
          <p:cNvSpPr txBox="1"/>
          <p:nvPr/>
        </p:nvSpPr>
        <p:spPr>
          <a:xfrm>
            <a:off x="251520" y="5989801"/>
            <a:ext cx="8082084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Probably not </a:t>
            </a:r>
            <a:r>
              <a:rPr lang="en-GB" sz="2200" dirty="0">
                <a:solidFill>
                  <a:srgbClr val="FF0000"/>
                </a:solidFill>
                <a:sym typeface="Wingdings" pitchFamily="2" charset="2"/>
              </a:rPr>
              <a:t> </a:t>
            </a:r>
            <a:r>
              <a:rPr lang="en-GB" sz="2200" dirty="0">
                <a:solidFill>
                  <a:srgbClr val="FF0000"/>
                </a:solidFill>
              </a:rPr>
              <a:t>… ATLAS does not see the same size of effect…</a:t>
            </a:r>
          </a:p>
          <a:p>
            <a:r>
              <a:rPr lang="en-GB" sz="2200" dirty="0">
                <a:solidFill>
                  <a:srgbClr val="FF0000"/>
                </a:solidFill>
              </a:rPr>
              <a:t>Let’s see with more data in future…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493C5-2EF4-FA40-9A7E-7B4F241B2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605" y="2420888"/>
            <a:ext cx="3884851" cy="3591039"/>
          </a:xfrm>
          <a:prstGeom prst="rect">
            <a:avLst/>
          </a:prstGeom>
        </p:spPr>
      </p:pic>
      <p:sp>
        <p:nvSpPr>
          <p:cNvPr id="14" name="Ellipse 9">
            <a:extLst>
              <a:ext uri="{FF2B5EF4-FFF2-40B4-BE49-F238E27FC236}">
                <a16:creationId xmlns:a16="http://schemas.microsoft.com/office/drawing/2014/main" id="{632DB464-E7EA-884B-8273-603E911503AF}"/>
              </a:ext>
            </a:extLst>
          </p:cNvPr>
          <p:cNvSpPr/>
          <p:nvPr/>
        </p:nvSpPr>
        <p:spPr bwMode="auto">
          <a:xfrm>
            <a:off x="7236296" y="4475584"/>
            <a:ext cx="609600" cy="6096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449F50E4-2AC0-3C47-808F-9EB656D04A5B}"/>
              </a:ext>
            </a:extLst>
          </p:cNvPr>
          <p:cNvSpPr txBox="1"/>
          <p:nvPr/>
        </p:nvSpPr>
        <p:spPr>
          <a:xfrm>
            <a:off x="6141865" y="2084100"/>
            <a:ext cx="2531763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dirty="0"/>
              <a:t>ATLAS-CONF-2018-025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853395-D3E1-434F-B00B-8389B184E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65" y="2430180"/>
            <a:ext cx="3395218" cy="3376865"/>
          </a:xfrm>
          <a:prstGeom prst="rect">
            <a:avLst/>
          </a:prstGeom>
        </p:spPr>
      </p:pic>
      <p:sp>
        <p:nvSpPr>
          <p:cNvPr id="17" name="Ellipse 9">
            <a:extLst>
              <a:ext uri="{FF2B5EF4-FFF2-40B4-BE49-F238E27FC236}">
                <a16:creationId xmlns:a16="http://schemas.microsoft.com/office/drawing/2014/main" id="{9BB7CF09-85C2-EE48-9F20-54CADC92D126}"/>
              </a:ext>
            </a:extLst>
          </p:cNvPr>
          <p:cNvSpPr/>
          <p:nvPr/>
        </p:nvSpPr>
        <p:spPr bwMode="auto">
          <a:xfrm>
            <a:off x="2946305" y="3459644"/>
            <a:ext cx="609600" cy="6096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71400"/>
            <a:ext cx="7239000" cy="904875"/>
          </a:xfrm>
        </p:spPr>
        <p:txBody>
          <a:bodyPr/>
          <a:lstStyle/>
          <a:p>
            <a:r>
              <a:rPr lang="en-GB" dirty="0"/>
              <a:t>Search for New Resonances</a:t>
            </a:r>
          </a:p>
        </p:txBody>
      </p:sp>
      <p:pic>
        <p:nvPicPr>
          <p:cNvPr id="6" name="Image 5" descr="Screen Shot 2018-08-30 at 20.20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0"/>
            <a:ext cx="4546922" cy="23114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512" y="764704"/>
            <a:ext cx="858352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NMSSM Higgs inspired search in mass range 12-70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-Search for </a:t>
            </a:r>
            <a:r>
              <a:rPr lang="en-GB" dirty="0">
                <a:solidFill>
                  <a:srgbClr val="FF0000"/>
                </a:solidFill>
              </a:rPr>
              <a:t>bump</a:t>
            </a:r>
            <a:r>
              <a:rPr lang="en-GB" dirty="0">
                <a:solidFill>
                  <a:srgbClr val="0000FF"/>
                </a:solidFill>
              </a:rPr>
              <a:t> in </a:t>
            </a:r>
            <a:r>
              <a:rPr lang="en-GB" dirty="0" err="1">
                <a:solidFill>
                  <a:srgbClr val="0000FF"/>
                </a:solidFill>
              </a:rPr>
              <a:t>muon</a:t>
            </a:r>
            <a:r>
              <a:rPr lang="en-GB" dirty="0">
                <a:solidFill>
                  <a:srgbClr val="0000FF"/>
                </a:solidFill>
              </a:rPr>
              <a:t> pair </a:t>
            </a:r>
            <a:r>
              <a:rPr lang="en-GB" dirty="0">
                <a:solidFill>
                  <a:srgbClr val="FF0000"/>
                </a:solidFill>
              </a:rPr>
              <a:t>mass spectrum </a:t>
            </a:r>
            <a:r>
              <a:rPr lang="en-GB" dirty="0">
                <a:solidFill>
                  <a:srgbClr val="0000FF"/>
                </a:solidFill>
              </a:rPr>
              <a:t>with associated </a:t>
            </a:r>
            <a:r>
              <a:rPr lang="en-GB" dirty="0" err="1">
                <a:solidFill>
                  <a:srgbClr val="0000FF"/>
                </a:solidFill>
              </a:rPr>
              <a:t>b</a:t>
            </a:r>
            <a:r>
              <a:rPr lang="en-GB" dirty="0">
                <a:solidFill>
                  <a:srgbClr val="0000FF"/>
                </a:solidFill>
              </a:rPr>
              <a:t>-jets</a:t>
            </a:r>
          </a:p>
          <a:p>
            <a:r>
              <a:rPr lang="en-GB" dirty="0">
                <a:solidFill>
                  <a:srgbClr val="0000FF"/>
                </a:solidFill>
              </a:rPr>
              <a:t>-SR1: 2 </a:t>
            </a:r>
            <a:r>
              <a:rPr lang="en-GB" dirty="0" err="1">
                <a:solidFill>
                  <a:srgbClr val="0000FF"/>
                </a:solidFill>
              </a:rPr>
              <a:t>muons</a:t>
            </a:r>
            <a:r>
              <a:rPr lang="en-GB" dirty="0">
                <a:solidFill>
                  <a:srgbClr val="0000FF"/>
                </a:solidFill>
              </a:rPr>
              <a:t> + one central and one forward jets (|</a:t>
            </a:r>
            <a:r>
              <a:rPr lang="en-CA" dirty="0" err="1">
                <a:solidFill>
                  <a:srgbClr val="0000FF"/>
                </a:solidFill>
                <a:sym typeface="Symbol"/>
              </a:rPr>
              <a:t></a:t>
            </a:r>
            <a:r>
              <a:rPr lang="en-GB" dirty="0">
                <a:solidFill>
                  <a:srgbClr val="0000FF"/>
                </a:solidFill>
              </a:rPr>
              <a:t>| &gt;2.4), at least 1 </a:t>
            </a:r>
            <a:r>
              <a:rPr lang="en-GB" dirty="0" err="1">
                <a:solidFill>
                  <a:srgbClr val="0000FF"/>
                </a:solidFill>
              </a:rPr>
              <a:t>b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-SR2: 2 </a:t>
            </a:r>
            <a:r>
              <a:rPr lang="en-GB" dirty="0" err="1">
                <a:solidFill>
                  <a:srgbClr val="0000FF"/>
                </a:solidFill>
              </a:rPr>
              <a:t>muons</a:t>
            </a:r>
            <a:r>
              <a:rPr lang="en-GB" dirty="0">
                <a:solidFill>
                  <a:srgbClr val="0000FF"/>
                </a:solidFill>
              </a:rPr>
              <a:t> + 2 central and no forward jets, at least 1 </a:t>
            </a:r>
            <a:r>
              <a:rPr lang="en-GB" dirty="0" err="1">
                <a:solidFill>
                  <a:srgbClr val="0000FF"/>
                </a:solidFill>
              </a:rPr>
              <a:t>b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68605" y="692696"/>
            <a:ext cx="217539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arXiv:1808.01890</a:t>
            </a:r>
          </a:p>
        </p:txBody>
      </p:sp>
      <p:pic>
        <p:nvPicPr>
          <p:cNvPr id="10" name="Image 9" descr="Screen Shot 2018-08-30 at 20.21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630247"/>
            <a:ext cx="4495800" cy="222775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105400" y="2098591"/>
            <a:ext cx="3533439" cy="255454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Both regions are independent</a:t>
            </a:r>
          </a:p>
          <a:p>
            <a:r>
              <a:rPr lang="en-GB" dirty="0">
                <a:solidFill>
                  <a:srgbClr val="0000FF"/>
                </a:solidFill>
              </a:rPr>
              <a:t>Excess seen in the both </a:t>
            </a:r>
          </a:p>
          <a:p>
            <a:r>
              <a:rPr lang="en-GB" dirty="0">
                <a:solidFill>
                  <a:srgbClr val="0000FF"/>
                </a:solidFill>
              </a:rPr>
              <a:t>regions around 28 </a:t>
            </a:r>
            <a:r>
              <a:rPr lang="en-GB" dirty="0" err="1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/>
              <a:t> </a:t>
            </a:r>
          </a:p>
          <a:p>
            <a:r>
              <a:rPr lang="en-GB" dirty="0">
                <a:solidFill>
                  <a:srgbClr val="FF0000"/>
                </a:solidFill>
              </a:rPr>
              <a:t>SR1: 4.2</a:t>
            </a:r>
            <a:r>
              <a:rPr lang="en-CA" dirty="0" err="1">
                <a:solidFill>
                  <a:srgbClr val="FF0000"/>
                </a:solidFill>
                <a:sym typeface="Symbol"/>
              </a:rPr>
              <a:t></a:t>
            </a:r>
            <a:r>
              <a:rPr lang="en-CA" dirty="0">
                <a:solidFill>
                  <a:srgbClr val="FF0000"/>
                </a:solidFill>
                <a:sym typeface="Symbol"/>
              </a:rPr>
              <a:t>  local significance</a:t>
            </a:r>
          </a:p>
          <a:p>
            <a:r>
              <a:rPr lang="en-CA" dirty="0">
                <a:solidFill>
                  <a:srgbClr val="FF0000"/>
                </a:solidFill>
                <a:sym typeface="Symbol"/>
              </a:rPr>
              <a:t>       (~3.0 global sign.)</a:t>
            </a:r>
          </a:p>
          <a:p>
            <a:r>
              <a:rPr lang="en-CA" dirty="0">
                <a:solidFill>
                  <a:srgbClr val="FF0000"/>
                </a:solidFill>
                <a:sym typeface="Symbol"/>
              </a:rPr>
              <a:t>SR2: </a:t>
            </a:r>
            <a:r>
              <a:rPr lang="en-GB" dirty="0">
                <a:solidFill>
                  <a:srgbClr val="FF0000"/>
                </a:solidFill>
                <a:sym typeface="Symbol"/>
              </a:rPr>
              <a:t>2.9</a:t>
            </a:r>
            <a:r>
              <a:rPr lang="en-CA" dirty="0" err="1">
                <a:solidFill>
                  <a:srgbClr val="FF0000"/>
                </a:solidFill>
                <a:sym typeface="Symbol"/>
              </a:rPr>
              <a:t></a:t>
            </a:r>
            <a:r>
              <a:rPr lang="en-CA" dirty="0">
                <a:solidFill>
                  <a:srgbClr val="FF0000"/>
                </a:solidFill>
                <a:sym typeface="Symbol"/>
              </a:rPr>
              <a:t>  local significance</a:t>
            </a:r>
          </a:p>
          <a:p>
            <a:endParaRPr lang="en-CA" dirty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91680" y="2060848"/>
            <a:ext cx="1425616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8 </a:t>
            </a:r>
            <a:r>
              <a:rPr lang="en-GB" dirty="0" err="1"/>
              <a:t>TeV</a:t>
            </a:r>
            <a:r>
              <a:rPr lang="en-GB" dirty="0"/>
              <a:t> Data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088D4-752D-984E-85AC-9604B7DC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864" y="4533383"/>
            <a:ext cx="3081536" cy="2312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39A4E8-1B82-3541-9E3A-F7C362CA8842}"/>
              </a:ext>
            </a:extLst>
          </p:cNvPr>
          <p:cNvSpPr txBox="1"/>
          <p:nvPr/>
        </p:nvSpPr>
        <p:spPr>
          <a:xfrm>
            <a:off x="7668344" y="4798893"/>
            <a:ext cx="15588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The Guardian</a:t>
            </a:r>
          </a:p>
          <a:p>
            <a:r>
              <a:rPr lang="en-US" sz="1800" dirty="0"/>
              <a:t>31/10/2018</a:t>
            </a:r>
          </a:p>
        </p:txBody>
      </p:sp>
    </p:spTree>
    <p:extLst>
      <p:ext uri="{BB962C8B-B14F-4D97-AF65-F5344CB8AC3E}">
        <p14:creationId xmlns:p14="http://schemas.microsoft.com/office/powerpoint/2010/main" val="195694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088397" cy="769441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Observation of a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Higgs</a:t>
            </a: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 Particle at the LHC, after about 40 years </a:t>
            </a:r>
          </a:p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of experimental searches to find it     </a:t>
            </a:r>
            <a:endParaRPr lang="en-US" sz="2200" dirty="0">
              <a:solidFill>
                <a:srgbClr val="CC0000"/>
              </a:solidFill>
              <a:latin typeface="Arial" pitchFamily="-84" charset="0"/>
            </a:endParaRPr>
          </a:p>
        </p:txBody>
      </p:sp>
      <p:sp>
        <p:nvSpPr>
          <p:cNvPr id="663570" name="Text Box 18"/>
          <p:cNvSpPr txBox="1">
            <a:spLocks noChangeArrowheads="1"/>
          </p:cNvSpPr>
          <p:nvPr/>
        </p:nvSpPr>
        <p:spPr bwMode="auto">
          <a:xfrm>
            <a:off x="1" y="5798403"/>
            <a:ext cx="9263824" cy="800219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</a:rPr>
              <a:t>The Higgs particle was the last missing particle in the Standard Model</a:t>
            </a:r>
          </a:p>
          <a:p>
            <a:r>
              <a:rPr lang="en-US" sz="2300" dirty="0">
                <a:solidFill>
                  <a:srgbClr val="FF0000"/>
                </a:solidFill>
              </a:rPr>
              <a:t>and possibly our portal to physics Beyond the Standard Model</a:t>
            </a:r>
          </a:p>
        </p:txBody>
      </p:sp>
      <p:sp>
        <p:nvSpPr>
          <p:cNvPr id="663574" name="AutoShape 22"/>
          <p:cNvSpPr>
            <a:spLocks noChangeArrowheads="1"/>
          </p:cNvSpPr>
          <p:nvPr/>
        </p:nvSpPr>
        <p:spPr bwMode="auto">
          <a:xfrm>
            <a:off x="609600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5" name="AutoShape 23"/>
          <p:cNvSpPr>
            <a:spLocks noChangeArrowheads="1"/>
          </p:cNvSpPr>
          <p:nvPr/>
        </p:nvSpPr>
        <p:spPr bwMode="auto">
          <a:xfrm rot="10800000">
            <a:off x="2895601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7" name="Text Box 25"/>
          <p:cNvSpPr txBox="1">
            <a:spLocks noChangeArrowheads="1"/>
          </p:cNvSpPr>
          <p:nvPr/>
        </p:nvSpPr>
        <p:spPr bwMode="auto">
          <a:xfrm>
            <a:off x="76200" y="344805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proton</a:t>
            </a:r>
          </a:p>
        </p:txBody>
      </p:sp>
      <p:sp>
        <p:nvSpPr>
          <p:cNvPr id="663578" name="Text Box 26"/>
          <p:cNvSpPr txBox="1">
            <a:spLocks noChangeArrowheads="1"/>
          </p:cNvSpPr>
          <p:nvPr/>
        </p:nvSpPr>
        <p:spPr bwMode="auto">
          <a:xfrm>
            <a:off x="2743200" y="342900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proton</a:t>
            </a:r>
          </a:p>
        </p:txBody>
      </p:sp>
      <p:pic>
        <p:nvPicPr>
          <p:cNvPr id="663580" name="Picture 28" descr="Picture 11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00200"/>
            <a:ext cx="1453662" cy="3556000"/>
          </a:xfrm>
          <a:prstGeom prst="rect">
            <a:avLst/>
          </a:prstGeom>
          <a:noFill/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2012: A Milestone in Particle Physics</a:t>
            </a:r>
          </a:p>
        </p:txBody>
      </p:sp>
      <p:pic>
        <p:nvPicPr>
          <p:cNvPr id="13" name="Image 12" descr="Screen Shot 2013-05-25 at 5.46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971800"/>
            <a:ext cx="3352800" cy="274320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 bwMode="auto">
          <a:xfrm>
            <a:off x="5791200" y="4191000"/>
            <a:ext cx="609600" cy="1143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2874962"/>
            <a:ext cx="1239837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8018285" y="4191000"/>
            <a:ext cx="74471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2013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7240" y="1600200"/>
            <a:ext cx="14821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Image 4" descr="Screen Shot 2018-08-30 at 20.20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011"/>
            <a:ext cx="4876800" cy="2339589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/>
              <a:t>Search for New Resonances</a:t>
            </a:r>
          </a:p>
        </p:txBody>
      </p:sp>
      <p:pic>
        <p:nvPicPr>
          <p:cNvPr id="7" name="Image 6" descr="Screen Shot 2018-08-30 at 20.2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3464"/>
            <a:ext cx="4899101" cy="2282536"/>
          </a:xfrm>
          <a:prstGeom prst="rect">
            <a:avLst/>
          </a:prstGeom>
        </p:spPr>
      </p:pic>
      <p:pic>
        <p:nvPicPr>
          <p:cNvPr id="8" name="Image 7" descr="Screen Shot 2018-09-02 at 13.17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886200"/>
            <a:ext cx="2861408" cy="2209800"/>
          </a:xfrm>
          <a:prstGeom prst="rect">
            <a:avLst/>
          </a:prstGeom>
        </p:spPr>
      </p:pic>
      <p:pic>
        <p:nvPicPr>
          <p:cNvPr id="9" name="Image 8" descr="Screen Shot 2018-09-02 at 13.17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778000"/>
            <a:ext cx="3733800" cy="18796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181600" y="838200"/>
            <a:ext cx="156562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13 </a:t>
            </a:r>
            <a:r>
              <a:rPr lang="en-GB" dirty="0" err="1"/>
              <a:t>TeV</a:t>
            </a:r>
            <a:r>
              <a:rPr lang="en-GB" dirty="0"/>
              <a:t> Data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34000" y="1295400"/>
            <a:ext cx="326143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….No significant deviation..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68035" y="4191000"/>
            <a:ext cx="1552165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err="1"/>
              <a:t>Fiducial</a:t>
            </a:r>
            <a:r>
              <a:rPr lang="en-GB" sz="1800" dirty="0"/>
              <a:t> cross </a:t>
            </a:r>
          </a:p>
          <a:p>
            <a:r>
              <a:rPr lang="en-GB" sz="1800" dirty="0"/>
              <a:t>section and </a:t>
            </a:r>
          </a:p>
          <a:p>
            <a:r>
              <a:rPr lang="en-GB" sz="1800" dirty="0"/>
              <a:t>‘prediction’</a:t>
            </a:r>
          </a:p>
          <a:p>
            <a:r>
              <a:rPr lang="en-GB" sz="1800" dirty="0"/>
              <a:t>for 13 </a:t>
            </a:r>
            <a:r>
              <a:rPr lang="en-GB" sz="1800" dirty="0" err="1"/>
              <a:t>TeV</a:t>
            </a:r>
            <a:endParaRPr lang="en-GB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5496" y="6248400"/>
            <a:ext cx="8655959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Are the 13 </a:t>
            </a:r>
            <a:r>
              <a:rPr lang="en-GB" sz="2200" dirty="0" err="1">
                <a:solidFill>
                  <a:srgbClr val="FF0000"/>
                </a:solidFill>
              </a:rPr>
              <a:t>TeV</a:t>
            </a:r>
            <a:r>
              <a:rPr lang="en-GB" sz="2200" dirty="0">
                <a:solidFill>
                  <a:srgbClr val="FF0000"/>
                </a:solidFill>
              </a:rPr>
              <a:t> data a killjoy? </a:t>
            </a:r>
            <a:r>
              <a:rPr lang="en-GB" sz="2200" dirty="0">
                <a:solidFill>
                  <a:srgbClr val="FF0000"/>
                </a:solidFill>
                <a:sym typeface="Wingdings"/>
              </a:rPr>
              <a:t>               ATLAS results @ 8 </a:t>
            </a:r>
            <a:r>
              <a:rPr lang="en-GB" sz="2200" dirty="0" err="1">
                <a:solidFill>
                  <a:srgbClr val="FF0000"/>
                </a:solidFill>
                <a:sym typeface="Wingdings"/>
              </a:rPr>
              <a:t>TeV</a:t>
            </a:r>
            <a:r>
              <a:rPr lang="en-GB" sz="2200" dirty="0">
                <a:solidFill>
                  <a:srgbClr val="FF0000"/>
                </a:solidFill>
                <a:sym typeface="Wingdings"/>
              </a:rPr>
              <a:t>?…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81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6200" y="-152400"/>
            <a:ext cx="9372600" cy="904875"/>
          </a:xfrm>
        </p:spPr>
        <p:txBody>
          <a:bodyPr/>
          <a:lstStyle/>
          <a:p>
            <a:r>
              <a:rPr lang="en-GB" sz="3600" dirty="0"/>
              <a:t>How to Become an Ambulance Chaser?</a:t>
            </a:r>
          </a:p>
        </p:txBody>
      </p:sp>
      <p:pic>
        <p:nvPicPr>
          <p:cNvPr id="5" name="Image 4" descr="Screen Shot 2018-09-02 at 11.11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205" y="1371600"/>
            <a:ext cx="5329595" cy="3492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43000" y="5478959"/>
            <a:ext cx="6583854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Remember the 750 </a:t>
            </a:r>
            <a:r>
              <a:rPr lang="en-GB" sz="2200" dirty="0" err="1">
                <a:solidFill>
                  <a:srgbClr val="FF0000"/>
                </a:solidFill>
              </a:rPr>
              <a:t>GeV</a:t>
            </a:r>
            <a:r>
              <a:rPr lang="en-GB" sz="2200" dirty="0">
                <a:solidFill>
                  <a:srgbClr val="FF0000"/>
                </a:solidFill>
              </a:rPr>
              <a:t> bump in CMS and ATLAS??</a:t>
            </a:r>
          </a:p>
          <a:p>
            <a:r>
              <a:rPr lang="en-GB" sz="2200" dirty="0">
                <a:solidFill>
                  <a:srgbClr val="FF0000"/>
                </a:solidFill>
              </a:rPr>
              <a:t>  -&gt; End of 2015/early 2016</a:t>
            </a:r>
          </a:p>
        </p:txBody>
      </p:sp>
    </p:spTree>
    <p:extLst>
      <p:ext uri="{BB962C8B-B14F-4D97-AF65-F5344CB8AC3E}">
        <p14:creationId xmlns:p14="http://schemas.microsoft.com/office/powerpoint/2010/main" val="2491507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239000" cy="904875"/>
          </a:xfrm>
        </p:spPr>
        <p:txBody>
          <a:bodyPr/>
          <a:lstStyle/>
          <a:p>
            <a:r>
              <a:rPr lang="en-GB" dirty="0"/>
              <a:t>Exotica Searches: Limits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Image 5" descr="Screen Shot 2018-09-02 at 21.11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077200" cy="594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739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E6F0-2DDF-EB40-87A7-ED4F1369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171400"/>
            <a:ext cx="7239000" cy="904875"/>
          </a:xfrm>
        </p:spPr>
        <p:txBody>
          <a:bodyPr/>
          <a:lstStyle/>
          <a:p>
            <a:r>
              <a:rPr lang="en-US" dirty="0"/>
              <a:t>Vector-Like Quarks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9FB6F-849F-3F42-8BF9-96B55162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48730-1EFE-4E4A-926F-BCADB20F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7"/>
            <a:ext cx="2679895" cy="5449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3BE62-918E-684C-BD67-614BB6EEA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836712"/>
            <a:ext cx="7200900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04CFD9-A690-834F-B8B0-A3EF0AC3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5446165"/>
            <a:ext cx="4716016" cy="1223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E4756F-BA6A-D745-860D-329816D4F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426473"/>
            <a:ext cx="3204265" cy="38027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D9B31C-8A46-214E-B433-B60B41466AC0}"/>
              </a:ext>
            </a:extLst>
          </p:cNvPr>
          <p:cNvSpPr/>
          <p:nvPr/>
        </p:nvSpPr>
        <p:spPr bwMode="auto">
          <a:xfrm>
            <a:off x="5652120" y="1628800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9CC5AD-9D56-354F-879E-1A14BC65B0A7}"/>
              </a:ext>
            </a:extLst>
          </p:cNvPr>
          <p:cNvSpPr/>
          <p:nvPr/>
        </p:nvSpPr>
        <p:spPr bwMode="auto">
          <a:xfrm>
            <a:off x="5763795" y="2976178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17D4C-70FB-5D43-B867-BA10F6DFB0B4}"/>
              </a:ext>
            </a:extLst>
          </p:cNvPr>
          <p:cNvSpPr txBox="1"/>
          <p:nvPr/>
        </p:nvSpPr>
        <p:spPr>
          <a:xfrm>
            <a:off x="3203848" y="2642136"/>
            <a:ext cx="2507738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VLQs to tame the</a:t>
            </a:r>
          </a:p>
          <a:p>
            <a:r>
              <a:rPr lang="en-US" dirty="0">
                <a:solidFill>
                  <a:srgbClr val="0000FF"/>
                </a:solidFill>
              </a:rPr>
              <a:t>quantum corrections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VLQs: Lower limits </a:t>
            </a:r>
          </a:p>
          <a:p>
            <a:r>
              <a:rPr lang="en-US" dirty="0">
                <a:solidFill>
                  <a:srgbClr val="FF0000"/>
                </a:solidFill>
              </a:rPr>
              <a:t>presently in the </a:t>
            </a:r>
          </a:p>
          <a:p>
            <a:r>
              <a:rPr lang="en-US" dirty="0">
                <a:solidFill>
                  <a:srgbClr val="FF0000"/>
                </a:solidFill>
              </a:rPr>
              <a:t>800-900 GeV range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F647B-2928-6548-84ED-B9D09341CF83}"/>
              </a:ext>
            </a:extLst>
          </p:cNvPr>
          <p:cNvSpPr txBox="1"/>
          <p:nvPr/>
        </p:nvSpPr>
        <p:spPr>
          <a:xfrm>
            <a:off x="611560" y="6381328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7EAA90-2458-F243-B160-C0A1532DDFB0}"/>
              </a:ext>
            </a:extLst>
          </p:cNvPr>
          <p:cNvSpPr txBox="1"/>
          <p:nvPr/>
        </p:nvSpPr>
        <p:spPr>
          <a:xfrm>
            <a:off x="6998087" y="4892660"/>
            <a:ext cx="1948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✱ Composite Higgs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59948-6FD2-454A-9251-230A03C1BCDA}"/>
              </a:ext>
            </a:extLst>
          </p:cNvPr>
          <p:cNvSpPr txBox="1"/>
          <p:nvPr/>
        </p:nvSpPr>
        <p:spPr>
          <a:xfrm>
            <a:off x="4860032" y="18448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96F9F7-56C8-5A47-B7E7-A513A7EFE211}"/>
              </a:ext>
            </a:extLst>
          </p:cNvPr>
          <p:cNvSpPr txBox="1"/>
          <p:nvPr/>
        </p:nvSpPr>
        <p:spPr>
          <a:xfrm>
            <a:off x="8715574" y="155679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✱</a:t>
            </a:r>
          </a:p>
        </p:txBody>
      </p:sp>
    </p:spTree>
    <p:extLst>
      <p:ext uri="{BB962C8B-B14F-4D97-AF65-F5344CB8AC3E}">
        <p14:creationId xmlns:p14="http://schemas.microsoft.com/office/powerpoint/2010/main" val="2255750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Espace réservé du contenu 5" descr="Screen shot 2011-07-22 at 10.22.45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371600"/>
            <a:ext cx="2971800" cy="4191000"/>
          </a:xfrm>
        </p:spPr>
      </p:pic>
      <p:sp>
        <p:nvSpPr>
          <p:cNvPr id="99331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296400" cy="904875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A Global View! Generic Searches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32336" y="838201"/>
            <a:ext cx="4497265" cy="132397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  </a:t>
            </a:r>
            <a:r>
              <a:rPr lang="en-GB">
                <a:solidFill>
                  <a:srgbClr val="FF0000"/>
                </a:solidFill>
              </a:rPr>
              <a:t>Model independent search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solidFill>
                  <a:srgbClr val="0000FF"/>
                </a:solidFill>
              </a:rPr>
              <a:t>Divide events into exclusive classes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solidFill>
                  <a:srgbClr val="0000FF"/>
                </a:solidFill>
              </a:rPr>
              <a:t>Study deviations from SM predictions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 in a statistical way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6200" y="5715000"/>
            <a:ext cx="3708964" cy="954107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2.5 fb</a:t>
            </a:r>
            <a:r>
              <a:rPr lang="en-GB" baseline="30000" dirty="0">
                <a:solidFill>
                  <a:srgbClr val="0000FF"/>
                </a:solidFill>
              </a:rPr>
              <a:t>-1/</a:t>
            </a:r>
            <a:r>
              <a:rPr lang="en-GB" dirty="0">
                <a:solidFill>
                  <a:srgbClr val="0000FF"/>
                </a:solidFill>
              </a:rPr>
              <a:t>13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(&gt;700 classes)</a:t>
            </a:r>
            <a:endParaRPr lang="en-GB" baseline="30000" dirty="0">
              <a:solidFill>
                <a:srgbClr val="0000FF"/>
              </a:solidFill>
            </a:endParaRPr>
          </a:p>
          <a:p>
            <a:pPr>
              <a:buFont typeface="Symbol" pitchFamily="8" charset="2"/>
              <a:buChar char="®"/>
              <a:defRPr/>
            </a:pPr>
            <a:r>
              <a:rPr lang="en-GB" sz="1800" dirty="0">
                <a:solidFill>
                  <a:srgbClr val="FF0000"/>
                </a:solidFill>
                <a:sym typeface="Symbol"/>
              </a:rPr>
              <a:t>Checking for bumps in invariant </a:t>
            </a:r>
          </a:p>
          <a:p>
            <a:pPr>
              <a:defRPr/>
            </a:pPr>
            <a:r>
              <a:rPr lang="en-GB" sz="1800" dirty="0">
                <a:solidFill>
                  <a:srgbClr val="FF0000"/>
                </a:solidFill>
                <a:sym typeface="Symbol"/>
              </a:rPr>
              <a:t>and effective mass of objects  </a:t>
            </a:r>
            <a:r>
              <a:rPr lang="en-GB" sz="1800" dirty="0">
                <a:solidFill>
                  <a:srgbClr val="FF0000"/>
                </a:solidFill>
              </a:rPr>
              <a:t>   </a:t>
            </a:r>
            <a:endParaRPr lang="en-GB" sz="1800" baseline="30000" dirty="0">
              <a:solidFill>
                <a:srgbClr val="FF0000"/>
              </a:solidFill>
            </a:endParaRPr>
          </a:p>
        </p:txBody>
      </p:sp>
      <p:sp>
        <p:nvSpPr>
          <p:cNvPr id="99336" name="ZoneTexte 10"/>
          <p:cNvSpPr txBox="1">
            <a:spLocks noChangeArrowheads="1"/>
          </p:cNvSpPr>
          <p:nvPr/>
        </p:nvSpPr>
        <p:spPr bwMode="auto">
          <a:xfrm>
            <a:off x="304800" y="990600"/>
            <a:ext cx="1755531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CMS-EXO-10-021</a:t>
            </a:r>
          </a:p>
        </p:txBody>
      </p:sp>
      <p:pic>
        <p:nvPicPr>
          <p:cNvPr id="14" name="Image 13" descr="Screen Shot 2017-02-04 at 10.53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133600"/>
            <a:ext cx="5715000" cy="97096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28600" y="914400"/>
            <a:ext cx="196791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arXiv:1807.07447</a:t>
            </a:r>
            <a:endParaRPr lang="en-GB" sz="18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1371600"/>
            <a:ext cx="91440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Flèche vers la droite 16"/>
          <p:cNvSpPr/>
          <p:nvPr/>
        </p:nvSpPr>
        <p:spPr bwMode="auto">
          <a:xfrm>
            <a:off x="3886200" y="5867400"/>
            <a:ext cx="685800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00600" y="5867400"/>
            <a:ext cx="4217320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No significant deviation found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800600" y="6400800"/>
            <a:ext cx="421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Beyond what is expected from statistics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E6D8A-24B1-1A4D-A5D5-054C9953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176299"/>
            <a:ext cx="5580111" cy="2474718"/>
          </a:xfrm>
          <a:prstGeom prst="rect">
            <a:avLst/>
          </a:prstGeom>
        </p:spPr>
      </p:pic>
      <p:sp>
        <p:nvSpPr>
          <p:cNvPr id="20" name="ZoneTexte 12">
            <a:extLst>
              <a:ext uri="{FF2B5EF4-FFF2-40B4-BE49-F238E27FC236}">
                <a16:creationId xmlns:a16="http://schemas.microsoft.com/office/drawing/2014/main" id="{10C213DB-4B3C-A844-9C6F-20F13BF5FBF4}"/>
              </a:ext>
            </a:extLst>
          </p:cNvPr>
          <p:cNvSpPr txBox="1"/>
          <p:nvPr/>
        </p:nvSpPr>
        <p:spPr>
          <a:xfrm>
            <a:off x="7452320" y="3854347"/>
            <a:ext cx="1132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09552431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8600"/>
            <a:ext cx="9296400" cy="904875"/>
          </a:xfrm>
        </p:spPr>
        <p:txBody>
          <a:bodyPr/>
          <a:lstStyle/>
          <a:p>
            <a:r>
              <a:rPr lang="en-GB" dirty="0"/>
              <a:t>Are we leaving no stone unturned?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105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>
                <a:solidFill>
                  <a:srgbClr val="0000FF"/>
                </a:solidFill>
              </a:rPr>
              <a:t>The LHC BSM searches are indispensable and should be continued in the new energy regime and with increasing statistics (higher mass, lower couplings) </a:t>
            </a:r>
          </a:p>
          <a:p>
            <a:r>
              <a:rPr lang="en-GB" sz="2400" dirty="0">
                <a:solidFill>
                  <a:srgbClr val="0000FF"/>
                </a:solidFill>
              </a:rPr>
              <a:t>But if we still do not see more than a 2 sigma at the end of run-3, the HL-LHC will be likely mostly a precision physics machine, searching for subtle deviations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Are we looking at the right place? Time for more effort in thinking of complementary searches? </a:t>
            </a:r>
          </a:p>
        </p:txBody>
      </p:sp>
      <p:pic>
        <p:nvPicPr>
          <p:cNvPr id="4" name="Image 3" descr="Screen Shot 2015-11-09 at 02.48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862" y="4191000"/>
            <a:ext cx="3747852" cy="2743200"/>
          </a:xfrm>
          <a:prstGeom prst="rect">
            <a:avLst/>
          </a:prstGeom>
        </p:spPr>
      </p:pic>
      <p:pic>
        <p:nvPicPr>
          <p:cNvPr id="5" name="Espace réservé du contenu 3" descr="Screen Shot 2014-12-10 at 4.32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" y="4191000"/>
            <a:ext cx="384585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09600" y="4267200"/>
            <a:ext cx="399480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Are we looking at the right place?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86400" y="4267200"/>
            <a:ext cx="317852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Leave no stone unturned!!</a:t>
            </a:r>
          </a:p>
        </p:txBody>
      </p:sp>
    </p:spTree>
    <p:extLst>
      <p:ext uri="{BB962C8B-B14F-4D97-AF65-F5344CB8AC3E}">
        <p14:creationId xmlns:p14="http://schemas.microsoft.com/office/powerpoint/2010/main" val="211501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04875"/>
          </a:xfrm>
        </p:spPr>
        <p:txBody>
          <a:bodyPr/>
          <a:lstStyle/>
          <a:p>
            <a:r>
              <a:rPr lang="en-GB" dirty="0"/>
              <a:t>Searches for Long Lived Particles</a:t>
            </a:r>
          </a:p>
        </p:txBody>
      </p:sp>
      <p:pic>
        <p:nvPicPr>
          <p:cNvPr id="3" name="Image 2" descr="Screen Shot 2017-02-04 at 10.34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3886200" cy="29112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48200" y="914400"/>
            <a:ext cx="3920164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Increasing interest and effort: </a:t>
            </a:r>
          </a:p>
          <a:p>
            <a:r>
              <a:rPr lang="en-GB" dirty="0">
                <a:solidFill>
                  <a:srgbClr val="0000FF"/>
                </a:solidFill>
              </a:rPr>
              <a:t>Look for unusual signals in the </a:t>
            </a:r>
          </a:p>
          <a:p>
            <a:r>
              <a:rPr lang="en-GB" dirty="0">
                <a:solidFill>
                  <a:srgbClr val="0000FF"/>
                </a:solidFill>
              </a:rPr>
              <a:t>detector from long-lived particles  </a:t>
            </a:r>
          </a:p>
        </p:txBody>
      </p:sp>
      <p:sp>
        <p:nvSpPr>
          <p:cNvPr id="6" name="Flèche à angle droit 5"/>
          <p:cNvSpPr/>
          <p:nvPr/>
        </p:nvSpPr>
        <p:spPr bwMode="auto">
          <a:xfrm flipV="1">
            <a:off x="4191000" y="1981200"/>
            <a:ext cx="838200" cy="762000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8" name="Image 7" descr="Screen Shot 2017-02-06 at 05.53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53" y="4114800"/>
            <a:ext cx="1637347" cy="1524000"/>
          </a:xfrm>
          <a:prstGeom prst="rect">
            <a:avLst/>
          </a:prstGeom>
        </p:spPr>
      </p:pic>
      <p:pic>
        <p:nvPicPr>
          <p:cNvPr id="9" name="Image 8" descr="Screen Shot 2017-02-06 at 05.52.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14800"/>
            <a:ext cx="1828800" cy="15228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0" y="4495800"/>
            <a:ext cx="228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81400" y="5334000"/>
            <a:ext cx="304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6800" y="3733800"/>
            <a:ext cx="2248407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Present coverage?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105400" y="2362200"/>
            <a:ext cx="3962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Example</a:t>
            </a:r>
            <a:r>
              <a:rPr lang="en-GB" dirty="0">
                <a:solidFill>
                  <a:srgbClr val="0000FF"/>
                </a:solidFill>
              </a:rPr>
              <a:t> disappearing tracks -&gt;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Search</a:t>
            </a:r>
            <a:r>
              <a:rPr lang="en-GB" dirty="0">
                <a:solidFill>
                  <a:srgbClr val="0000FF"/>
                </a:solidFill>
              </a:rPr>
              <a:t> for </a:t>
            </a:r>
            <a:r>
              <a:rPr lang="en-GB" dirty="0" err="1">
                <a:solidFill>
                  <a:srgbClr val="FF0000"/>
                </a:solidFill>
              </a:rPr>
              <a:t>charginos</a:t>
            </a:r>
            <a:r>
              <a:rPr lang="en-GB" dirty="0">
                <a:solidFill>
                  <a:srgbClr val="0000FF"/>
                </a:solidFill>
              </a:rPr>
              <a:t>, almost   </a:t>
            </a:r>
          </a:p>
          <a:p>
            <a:r>
              <a:rPr lang="en-GB" dirty="0">
                <a:solidFill>
                  <a:srgbClr val="0000FF"/>
                </a:solidFill>
              </a:rPr>
              <a:t> degenerate with </a:t>
            </a:r>
            <a:r>
              <a:rPr lang="en-GB" dirty="0" err="1">
                <a:solidFill>
                  <a:srgbClr val="0000FF"/>
                </a:solidFill>
              </a:rPr>
              <a:t>neutralinos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GB" dirty="0" err="1">
                <a:solidFill>
                  <a:srgbClr val="0000FF"/>
                </a:solidFill>
              </a:rPr>
              <a:t>eg</a:t>
            </a:r>
            <a:r>
              <a:rPr lang="en-GB" dirty="0">
                <a:solidFill>
                  <a:srgbClr val="0000FF"/>
                </a:solidFill>
              </a:rPr>
              <a:t> AMSB models)</a:t>
            </a:r>
          </a:p>
          <a:p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228600" y="5754469"/>
            <a:ext cx="4564771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FF"/>
                </a:solidFill>
              </a:rPr>
              <a:t>LHC-wide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organized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study</a:t>
            </a:r>
            <a:r>
              <a:rPr lang="fr-FR">
                <a:solidFill>
                  <a:srgbClr val="0000FF"/>
                </a:solidFill>
              </a:rPr>
              <a:t> -&gt;</a:t>
            </a:r>
          </a:p>
          <a:p>
            <a:r>
              <a:rPr lang="fr-FR" sz="1600" dirty="0">
                <a:solidFill>
                  <a:srgbClr val="0000FF"/>
                </a:solidFill>
              </a:rPr>
              <a:t>https://indico.cern.ch/e/LHC_LLP_October_2017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17" name="Image 16" descr="Screen Shot 2018-01-01 at 22.30.3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657600"/>
            <a:ext cx="3084220" cy="28829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467600" y="3962400"/>
            <a:ext cx="1712945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arXiv1712.02118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32902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904875"/>
          </a:xfrm>
        </p:spPr>
        <p:txBody>
          <a:bodyPr/>
          <a:lstStyle/>
          <a:p>
            <a:r>
              <a:rPr lang="en-GB" dirty="0"/>
              <a:t>Search for Heavy Neutral Leptons</a:t>
            </a:r>
          </a:p>
        </p:txBody>
      </p:sp>
      <p:pic>
        <p:nvPicPr>
          <p:cNvPr id="4" name="Image 3" descr="Screen Shot 2016-05-03 at 17.29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315200" cy="23251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200" y="762000"/>
            <a:ext cx="9201808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dirty="0">
                <a:solidFill>
                  <a:srgbClr val="FF0000"/>
                </a:solidFill>
              </a:rPr>
              <a:t>Neutrino portal: </a:t>
            </a:r>
            <a:r>
              <a:rPr dirty="0">
                <a:solidFill>
                  <a:srgbClr val="0000FF"/>
                </a:solidFill>
                <a:latin typeface="Georgia"/>
              </a:rPr>
              <a:t>ν</a:t>
            </a:r>
            <a:r>
              <a:rPr dirty="0">
                <a:solidFill>
                  <a:srgbClr val="0000FF"/>
                </a:solidFill>
              </a:rPr>
              <a:t>MSM (Neutrino Minimal Standard Model) </a:t>
            </a:r>
          </a:p>
          <a:p>
            <a:r>
              <a:rPr dirty="0">
                <a:solidFill>
                  <a:srgbClr val="0000FF"/>
                </a:solidFill>
              </a:rPr>
              <a:t>Minimal extension of the SM fermion sector by R</a:t>
            </a:r>
            <a:r>
              <a:rPr lang="en-US" dirty="0" err="1">
                <a:solidFill>
                  <a:srgbClr val="0000FF"/>
                </a:solidFill>
              </a:rPr>
              <a:t>ight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dirty="0">
                <a:solidFill>
                  <a:srgbClr val="0000FF"/>
                </a:solidFill>
              </a:rPr>
              <a:t>H</a:t>
            </a:r>
            <a:r>
              <a:rPr lang="en-US" dirty="0" err="1">
                <a:solidFill>
                  <a:srgbClr val="0000FF"/>
                </a:solidFill>
              </a:rPr>
              <a:t>anded</a:t>
            </a:r>
            <a:r>
              <a:rPr dirty="0">
                <a:solidFill>
                  <a:srgbClr val="0000FF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HNL</a:t>
            </a:r>
            <a:r>
              <a:rPr lang="en-US" dirty="0" err="1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dirty="0">
                <a:solidFill>
                  <a:srgbClr val="0000FF"/>
                </a:solidFill>
              </a:rPr>
              <a:t> N1, N2, N3. </a:t>
            </a:r>
          </a:p>
          <a:p>
            <a:endParaRPr lang="en-GB" dirty="0"/>
          </a:p>
        </p:txBody>
      </p:sp>
      <p:pic>
        <p:nvPicPr>
          <p:cNvPr id="6" name="Image 5" descr="Screen Shot 2018-03-02 at 18.03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90" y="3810000"/>
            <a:ext cx="2842927" cy="2438400"/>
          </a:xfrm>
          <a:prstGeom prst="rect">
            <a:avLst/>
          </a:prstGeom>
        </p:spPr>
      </p:pic>
      <p:pic>
        <p:nvPicPr>
          <p:cNvPr id="7" name="Image 6" descr="Screen Shot 2018-03-02 at 18.08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3810001"/>
            <a:ext cx="4267200" cy="24792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48200" y="3745468"/>
            <a:ext cx="1777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arXiv:1802.02965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8200" y="6400800"/>
            <a:ext cx="692504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-&gt; HNL hunting also focus of the SHIP experiment proposal</a:t>
            </a:r>
          </a:p>
        </p:txBody>
      </p:sp>
    </p:spTree>
    <p:extLst>
      <p:ext uri="{BB962C8B-B14F-4D97-AF65-F5344CB8AC3E}">
        <p14:creationId xmlns:p14="http://schemas.microsoft.com/office/powerpoint/2010/main" val="434561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2E8E-1470-B64B-90B1-F619668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-171400"/>
            <a:ext cx="7239000" cy="904875"/>
          </a:xfrm>
        </p:spPr>
        <p:txBody>
          <a:bodyPr/>
          <a:lstStyle/>
          <a:p>
            <a:r>
              <a:rPr lang="en-US" dirty="0"/>
              <a:t>Multi Charged Particles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5A96DF-5822-664D-9EB8-FED1FCA98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20" y="2217737"/>
            <a:ext cx="5218826" cy="380355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5A509-0A27-BF48-BC4A-E8C0D3CB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00808"/>
            <a:ext cx="3456384" cy="2596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A66B8-B7CB-BC48-B464-1FAF6786C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24744"/>
            <a:ext cx="3530760" cy="25878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9740CB-DAB3-7C40-822C-06535E173032}"/>
              </a:ext>
            </a:extLst>
          </p:cNvPr>
          <p:cNvSpPr txBox="1"/>
          <p:nvPr/>
        </p:nvSpPr>
        <p:spPr>
          <a:xfrm>
            <a:off x="3851920" y="980728"/>
            <a:ext cx="5154553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Use central tracker and de/dx measurement</a:t>
            </a:r>
          </a:p>
          <a:p>
            <a:r>
              <a:rPr lang="en-US" dirty="0">
                <a:solidFill>
                  <a:srgbClr val="0000FF"/>
                </a:solidFill>
              </a:rPr>
              <a:t>to search for particles with electric charges</a:t>
            </a:r>
          </a:p>
          <a:p>
            <a:r>
              <a:rPr lang="en-US" dirty="0">
                <a:solidFill>
                  <a:srgbClr val="0000FF"/>
                </a:solidFill>
              </a:rPr>
              <a:t>of 2e to 7e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15A4D-6D1A-E840-A644-5CF187D2D91D}"/>
              </a:ext>
            </a:extLst>
          </p:cNvPr>
          <p:cNvSpPr txBox="1"/>
          <p:nvPr/>
        </p:nvSpPr>
        <p:spPr>
          <a:xfrm>
            <a:off x="3707904" y="6309320"/>
            <a:ext cx="53585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Exclusion between 50 GeV and 980-1220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F7F594-99A2-CA45-BF87-6E964AFEC127}"/>
              </a:ext>
            </a:extLst>
          </p:cNvPr>
          <p:cNvSpPr txBox="1"/>
          <p:nvPr/>
        </p:nvSpPr>
        <p:spPr>
          <a:xfrm>
            <a:off x="1171683" y="836712"/>
            <a:ext cx="15647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tracker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AF053F-6919-704F-BA08-FB69C25979D7}"/>
              </a:ext>
            </a:extLst>
          </p:cNvPr>
          <p:cNvSpPr txBox="1"/>
          <p:nvPr/>
        </p:nvSpPr>
        <p:spPr>
          <a:xfrm>
            <a:off x="1043608" y="3717032"/>
            <a:ext cx="14968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TRT tracker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775B61-3E70-2248-BC2E-18CD01EF238F}"/>
              </a:ext>
            </a:extLst>
          </p:cNvPr>
          <p:cNvSpPr txBox="1"/>
          <p:nvPr/>
        </p:nvSpPr>
        <p:spPr>
          <a:xfrm>
            <a:off x="6470258" y="1854721"/>
            <a:ext cx="21723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arXiv:1812.03673</a:t>
            </a:r>
          </a:p>
        </p:txBody>
      </p:sp>
    </p:spTree>
    <p:extLst>
      <p:ext uri="{BB962C8B-B14F-4D97-AF65-F5344CB8AC3E}">
        <p14:creationId xmlns:p14="http://schemas.microsoft.com/office/powerpoint/2010/main" val="3546077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686800" cy="904875"/>
          </a:xfrm>
        </p:spPr>
        <p:txBody>
          <a:bodyPr/>
          <a:lstStyle/>
          <a:p>
            <a:r>
              <a:rPr lang="en-GB" dirty="0"/>
              <a:t>Long Lived Particle Searches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Image 4" descr="Screen Shot 2018-09-02 at 21.1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96" y="908720"/>
            <a:ext cx="8136904" cy="57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0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 txBox="1">
            <a:spLocks/>
          </p:cNvSpPr>
          <p:nvPr/>
        </p:nvSpPr>
        <p:spPr bwMode="auto">
          <a:xfrm>
            <a:off x="304800" y="-762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Theorist and Experimentalists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6-08-14 at 10.01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6774045" cy="4229100"/>
          </a:xfrm>
          <a:prstGeom prst="rect">
            <a:avLst/>
          </a:prstGeom>
        </p:spPr>
      </p:pic>
      <p:pic>
        <p:nvPicPr>
          <p:cNvPr id="6" name="Image 5" descr="Screen Shot 2016-08-14 at 10.02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580" y="1524000"/>
            <a:ext cx="2615419" cy="2463800"/>
          </a:xfrm>
          <a:prstGeom prst="rect">
            <a:avLst/>
          </a:prstGeom>
        </p:spPr>
      </p:pic>
      <p:pic>
        <p:nvPicPr>
          <p:cNvPr id="7" name="Image 6" descr="Screen Shot 2016-08-14 at 10.04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717" y="3810000"/>
            <a:ext cx="2690284" cy="2362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95600" y="838200"/>
            <a:ext cx="269857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The party in 2012!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1200090"/>
            <a:ext cx="275848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A. </a:t>
            </a:r>
            <a:r>
              <a:rPr lang="en-GB" dirty="0" err="1"/>
              <a:t>Pomarol</a:t>
            </a:r>
            <a:r>
              <a:rPr lang="en-GB" dirty="0"/>
              <a:t> ICHEP2012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867400" y="914400"/>
            <a:ext cx="3231999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Not everybody at the party</a:t>
            </a:r>
          </a:p>
          <a:p>
            <a:r>
              <a:rPr lang="en-GB" dirty="0" err="1">
                <a:solidFill>
                  <a:srgbClr val="0000FF"/>
                </a:solidFill>
              </a:rPr>
              <a:t>eg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err="1">
                <a:solidFill>
                  <a:srgbClr val="0000FF"/>
                </a:solidFill>
              </a:rPr>
              <a:t>higgsless</a:t>
            </a:r>
            <a:r>
              <a:rPr lang="en-GB" dirty="0">
                <a:solidFill>
                  <a:srgbClr val="0000FF"/>
                </a:solidFill>
              </a:rPr>
              <a:t> models…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30683" y="6172200"/>
            <a:ext cx="587031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But careful about resurrections, Higgs imposters…</a:t>
            </a:r>
          </a:p>
        </p:txBody>
      </p:sp>
    </p:spTree>
    <p:extLst>
      <p:ext uri="{BB962C8B-B14F-4D97-AF65-F5344CB8AC3E}">
        <p14:creationId xmlns:p14="http://schemas.microsoft.com/office/powerpoint/2010/main" val="12617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54D63-F526-8C43-8E8E-8308A38A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8D6BF15-FEA8-3342-865B-2CE58B4C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52400"/>
            <a:ext cx="8686800" cy="904875"/>
          </a:xfrm>
        </p:spPr>
        <p:txBody>
          <a:bodyPr/>
          <a:lstStyle/>
          <a:p>
            <a:r>
              <a:rPr lang="en-GB" dirty="0"/>
              <a:t>Long Lived Particle Searches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5174ED-7DC8-C94C-A24C-D029F8B73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4" y="1490217"/>
            <a:ext cx="3808242" cy="2658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EA57C-8606-6E4F-84A5-9728576D0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136753"/>
            <a:ext cx="3775353" cy="2675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C9A52A-B1F7-CA42-931B-FFABC60DB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559349"/>
            <a:ext cx="3410627" cy="2589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D8998A-9294-F94C-BF38-1B94B161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4124150"/>
            <a:ext cx="3566816" cy="268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4D981-6144-1C44-8687-A85C0D324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836712"/>
            <a:ext cx="2962366" cy="8017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806B2-0FCE-7149-9A52-233F337C50DA}"/>
              </a:ext>
            </a:extLst>
          </p:cNvPr>
          <p:cNvSpPr txBox="1"/>
          <p:nvPr/>
        </p:nvSpPr>
        <p:spPr>
          <a:xfrm>
            <a:off x="3842296" y="919089"/>
            <a:ext cx="21723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arXiv:1810.12602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AAF96-364F-9D4B-BC25-6920C67FD322}"/>
              </a:ext>
            </a:extLst>
          </p:cNvPr>
          <p:cNvSpPr txBox="1"/>
          <p:nvPr/>
        </p:nvSpPr>
        <p:spPr>
          <a:xfrm>
            <a:off x="7308304" y="3165936"/>
            <a:ext cx="1828386" cy="155427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0000FF"/>
                </a:solidFill>
              </a:rPr>
              <a:t>Summary plots</a:t>
            </a:r>
          </a:p>
          <a:p>
            <a:r>
              <a:rPr lang="en-US" sz="1900" dirty="0">
                <a:solidFill>
                  <a:srgbClr val="0000FF"/>
                </a:solidFill>
              </a:rPr>
              <a:t>from the above</a:t>
            </a:r>
          </a:p>
          <a:p>
            <a:r>
              <a:rPr lang="en-US" sz="1900" dirty="0">
                <a:solidFill>
                  <a:srgbClr val="0000FF"/>
                </a:solidFill>
              </a:rPr>
              <a:t>reference, on</a:t>
            </a:r>
          </a:p>
          <a:p>
            <a:r>
              <a:rPr lang="en-US" sz="1900" dirty="0">
                <a:solidFill>
                  <a:srgbClr val="0000FF"/>
                </a:solidFill>
              </a:rPr>
              <a:t>the present </a:t>
            </a:r>
          </a:p>
          <a:p>
            <a:r>
              <a:rPr lang="en-US" sz="1900" dirty="0">
                <a:solidFill>
                  <a:srgbClr val="0000FF"/>
                </a:solidFill>
              </a:rPr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2535315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904875"/>
          </a:xfrm>
        </p:spPr>
        <p:txBody>
          <a:bodyPr/>
          <a:lstStyle/>
          <a:p>
            <a:r>
              <a:rPr lang="en-GB" dirty="0"/>
              <a:t>LHC White Paper in Preparation</a:t>
            </a:r>
          </a:p>
        </p:txBody>
      </p:sp>
      <p:pic>
        <p:nvPicPr>
          <p:cNvPr id="6" name="Image 5" descr="Screen Shot 2017-10-25 at 13.07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5181600" cy="1214924"/>
          </a:xfrm>
          <a:prstGeom prst="rect">
            <a:avLst/>
          </a:prstGeom>
        </p:spPr>
      </p:pic>
      <p:pic>
        <p:nvPicPr>
          <p:cNvPr id="7" name="Image 6" descr="Screen Shot 2017-11-02 at 14.22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683" y="838200"/>
            <a:ext cx="3742318" cy="24384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838200"/>
            <a:ext cx="50283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Web page: https://indico.cern.ch/event/649760</a:t>
            </a:r>
          </a:p>
        </p:txBody>
      </p:sp>
      <p:pic>
        <p:nvPicPr>
          <p:cNvPr id="10" name="Espace réservé du contenu 4" descr="Screen Shot 2017-11-23 at 15.22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2819400"/>
            <a:ext cx="580959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867400" y="3352800"/>
            <a:ext cx="3346237" cy="224676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White Paper being finalized</a:t>
            </a:r>
          </a:p>
          <a:p>
            <a:endParaRPr lang="en-GB" dirty="0"/>
          </a:p>
          <a:p>
            <a:r>
              <a:rPr lang="en-GB" dirty="0">
                <a:solidFill>
                  <a:srgbClr val="0000FF"/>
                </a:solidFill>
              </a:rPr>
              <a:t>Input from ATLAS, CMS, </a:t>
            </a:r>
          </a:p>
          <a:p>
            <a:r>
              <a:rPr lang="en-GB" dirty="0" err="1">
                <a:solidFill>
                  <a:srgbClr val="0000FF"/>
                </a:solidFill>
              </a:rPr>
              <a:t>LHCb</a:t>
            </a:r>
            <a:r>
              <a:rPr lang="en-GB" dirty="0">
                <a:solidFill>
                  <a:srgbClr val="0000FF"/>
                </a:solidFill>
              </a:rPr>
              <a:t>, proposed specialized </a:t>
            </a:r>
          </a:p>
          <a:p>
            <a:r>
              <a:rPr lang="en-GB" dirty="0">
                <a:solidFill>
                  <a:srgbClr val="0000FF"/>
                </a:solidFill>
              </a:rPr>
              <a:t>experiments and theory</a:t>
            </a:r>
          </a:p>
          <a:p>
            <a:r>
              <a:rPr lang="en-GB" dirty="0">
                <a:solidFill>
                  <a:srgbClr val="FF0000"/>
                </a:solidFill>
              </a:rPr>
              <a:t>Complete by </a:t>
            </a:r>
            <a:r>
              <a:rPr lang="en-GB" dirty="0" err="1">
                <a:solidFill>
                  <a:srgbClr val="FF0000"/>
                </a:solidFill>
              </a:rPr>
              <a:t>spirng</a:t>
            </a:r>
            <a:r>
              <a:rPr lang="en-GB" dirty="0">
                <a:solidFill>
                  <a:srgbClr val="FF0000"/>
                </a:solidFill>
              </a:rPr>
              <a:t> of 2019</a:t>
            </a:r>
          </a:p>
          <a:p>
            <a:r>
              <a:rPr lang="en-GB" dirty="0">
                <a:solidFill>
                  <a:srgbClr val="FF0000"/>
                </a:solidFill>
              </a:rPr>
              <a:t>(~ 200 pages) 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19800" y="5921514"/>
            <a:ext cx="2794931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Also meetings with </a:t>
            </a:r>
          </a:p>
          <a:p>
            <a:r>
              <a:rPr lang="en-GB" dirty="0"/>
              <a:t>LHC Dark Matter group</a:t>
            </a:r>
          </a:p>
        </p:txBody>
      </p:sp>
    </p:spTree>
    <p:extLst>
      <p:ext uri="{BB962C8B-B14F-4D97-AF65-F5344CB8AC3E}">
        <p14:creationId xmlns:p14="http://schemas.microsoft.com/office/powerpoint/2010/main" val="1403657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-142875"/>
            <a:ext cx="8884096" cy="904875"/>
          </a:xfrm>
        </p:spPr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: Tests of Lepton Universality</a:t>
            </a:r>
          </a:p>
        </p:txBody>
      </p:sp>
      <p:pic>
        <p:nvPicPr>
          <p:cNvPr id="4" name="Espace réservé du contenu 3" descr="Screen Shot 2017-11-22 at 15.19.3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896533"/>
            <a:ext cx="5334000" cy="618067"/>
          </a:xfrm>
          <a:solidFill>
            <a:srgbClr val="FF0000"/>
          </a:solidFill>
          <a:ln w="47625">
            <a:solidFill>
              <a:srgbClr val="FF0000"/>
            </a:solidFill>
          </a:ln>
        </p:spPr>
      </p:pic>
      <p:pic>
        <p:nvPicPr>
          <p:cNvPr id="5" name="Image 4" descr="Screen Shot 2017-11-22 at 15.20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533360"/>
            <a:ext cx="6832600" cy="71504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6" name="Image 5" descr="Screen Shot 2017-11-22 at 15.20.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628090"/>
            <a:ext cx="3644900" cy="2858310"/>
          </a:xfrm>
          <a:prstGeom prst="rect">
            <a:avLst/>
          </a:prstGeom>
        </p:spPr>
      </p:pic>
      <p:pic>
        <p:nvPicPr>
          <p:cNvPr id="7" name="Image 6" descr="Screen Shot 2017-11-22 at 15.20.4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624505"/>
            <a:ext cx="3797300" cy="2861895"/>
          </a:xfrm>
          <a:prstGeom prst="rect">
            <a:avLst/>
          </a:prstGeom>
        </p:spPr>
      </p:pic>
      <p:pic>
        <p:nvPicPr>
          <p:cNvPr id="8" name="Image 7" descr="Screen Shot 2017-11-22 at 15.28.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1384669"/>
            <a:ext cx="6527800" cy="367931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9" name="Image 8" descr="Screen Shot 2017-11-22 at 15.28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371600"/>
            <a:ext cx="1981200" cy="35626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15616" y="838200"/>
            <a:ext cx="70726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 few puzzling results from the </a:t>
            </a:r>
            <a:r>
              <a:rPr lang="en-GB" sz="2400" dirty="0" err="1">
                <a:solidFill>
                  <a:srgbClr val="FF0000"/>
                </a:solidFill>
              </a:rPr>
              <a:t>LHCb</a:t>
            </a:r>
            <a:r>
              <a:rPr lang="en-GB" sz="2400" dirty="0">
                <a:solidFill>
                  <a:srgbClr val="FF0000"/>
                </a:solidFill>
              </a:rPr>
              <a:t> experiment…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229600" y="5562600"/>
            <a:ext cx="44142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Arial"/>
              </a:rPr>
              <a:t>?</a:t>
            </a:r>
          </a:p>
        </p:txBody>
      </p:sp>
      <p:pic>
        <p:nvPicPr>
          <p:cNvPr id="12" name="Image 11" descr="Screen Shot 2018-06-04 at 22.13.5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6391879"/>
            <a:ext cx="1676400" cy="46612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26791" y="6400800"/>
            <a:ext cx="74145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Also: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229600" y="6287869"/>
            <a:ext cx="44142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Arial"/>
              </a:rPr>
              <a:t>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572000" y="2590800"/>
            <a:ext cx="4199948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If confirmed, independent checks </a:t>
            </a:r>
          </a:p>
          <a:p>
            <a:r>
              <a:rPr lang="en-GB" dirty="0">
                <a:solidFill>
                  <a:srgbClr val="FF0000"/>
                </a:solidFill>
              </a:rPr>
              <a:t>will become very important. </a:t>
            </a:r>
          </a:p>
          <a:p>
            <a:r>
              <a:rPr lang="en-GB" dirty="0">
                <a:solidFill>
                  <a:srgbClr val="FF0000"/>
                </a:solidFill>
              </a:rPr>
              <a:t>Belle II? -&gt;in a few years form now</a:t>
            </a:r>
          </a:p>
          <a:p>
            <a:r>
              <a:rPr lang="en-GB" dirty="0"/>
              <a:t> </a:t>
            </a:r>
          </a:p>
          <a:p>
            <a:r>
              <a:rPr lang="en-GB" dirty="0">
                <a:solidFill>
                  <a:srgbClr val="0000FF"/>
                </a:solidFill>
              </a:rPr>
              <a:t>CMS has installed a special trigger to collect an unbiased </a:t>
            </a:r>
            <a:r>
              <a:rPr lang="en-GB" dirty="0" err="1">
                <a:solidFill>
                  <a:srgbClr val="0000FF"/>
                </a:solidFill>
              </a:rPr>
              <a:t>b</a:t>
            </a:r>
            <a:r>
              <a:rPr lang="en-GB" dirty="0">
                <a:solidFill>
                  <a:srgbClr val="0000FF"/>
                </a:solidFill>
              </a:rPr>
              <a:t>-sample which is active since 2018</a:t>
            </a:r>
          </a:p>
          <a:p>
            <a:r>
              <a:rPr lang="en-GB" dirty="0">
                <a:solidFill>
                  <a:srgbClr val="FF0000"/>
                </a:solidFill>
              </a:rPr>
              <a:t>-&gt; about 10</a:t>
            </a:r>
            <a:r>
              <a:rPr lang="en-GB" baseline="30000" dirty="0">
                <a:solidFill>
                  <a:srgbClr val="FF0000"/>
                </a:solidFill>
              </a:rPr>
              <a:t>10</a:t>
            </a:r>
            <a:r>
              <a:rPr lang="en-GB" dirty="0">
                <a:solidFill>
                  <a:srgbClr val="FF0000"/>
                </a:solidFill>
              </a:rPr>
              <a:t> b-pairs collected  </a:t>
            </a:r>
          </a:p>
          <a:p>
            <a:r>
              <a:rPr lang="en-GB" dirty="0">
                <a:solidFill>
                  <a:srgbClr val="FF0000"/>
                </a:solidFill>
              </a:rPr>
              <a:t>during 2018 via parked data stream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66C36-B29E-7C46-9B59-91A01D3D7E2B}"/>
              </a:ext>
            </a:extLst>
          </p:cNvPr>
          <p:cNvSpPr txBox="1"/>
          <p:nvPr/>
        </p:nvSpPr>
        <p:spPr>
          <a:xfrm>
            <a:off x="381000" y="6391879"/>
            <a:ext cx="41635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LHCb</a:t>
            </a:r>
            <a:r>
              <a:rPr lang="en-US" dirty="0">
                <a:solidFill>
                  <a:srgbClr val="FF0000"/>
                </a:solidFill>
              </a:rPr>
              <a:t> Update eagerly awaited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 !!!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2400" y="-99392"/>
            <a:ext cx="9448800" cy="904875"/>
          </a:xfrm>
        </p:spPr>
        <p:txBody>
          <a:bodyPr/>
          <a:lstStyle/>
          <a:p>
            <a:br>
              <a:rPr lang="en-GB" sz="3800" dirty="0"/>
            </a:br>
            <a:r>
              <a:rPr lang="en-GB" sz="3800" dirty="0"/>
              <a:t>Third Generation Leptoquarks</a:t>
            </a:r>
            <a:br>
              <a:rPr lang="en-GB" dirty="0"/>
            </a:br>
            <a:endParaRPr lang="en-GB" dirty="0"/>
          </a:p>
        </p:txBody>
      </p:sp>
      <p:pic>
        <p:nvPicPr>
          <p:cNvPr id="3" name="Image 2" descr="Screen Shot 2018-06-01 at 15.35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28" y="2590800"/>
            <a:ext cx="3910071" cy="3657600"/>
          </a:xfrm>
          <a:prstGeom prst="rect">
            <a:avLst/>
          </a:prstGeom>
        </p:spPr>
      </p:pic>
      <p:pic>
        <p:nvPicPr>
          <p:cNvPr id="5" name="Image 4" descr="Screen Shot 2018-06-01 at 15.36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805570"/>
            <a:ext cx="3733800" cy="15566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62800" y="2286000"/>
            <a:ext cx="140814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EXO-17-029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609" y="1981200"/>
            <a:ext cx="2433591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Example search in the </a:t>
            </a:r>
          </a:p>
          <a:p>
            <a:r>
              <a:rPr lang="en-GB" sz="1800" dirty="0" err="1">
                <a:solidFill>
                  <a:srgbClr val="0000FF"/>
                </a:solidFill>
              </a:rPr>
              <a:t>tau-b</a:t>
            </a:r>
            <a:r>
              <a:rPr lang="en-GB" sz="1800" dirty="0">
                <a:solidFill>
                  <a:srgbClr val="0000FF"/>
                </a:solidFill>
              </a:rPr>
              <a:t> final state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24200" y="6324600"/>
            <a:ext cx="5900937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Blue region is preferred by the B-anomalies… </a:t>
            </a:r>
          </a:p>
        </p:txBody>
      </p:sp>
      <p:pic>
        <p:nvPicPr>
          <p:cNvPr id="9" name="Image 8" descr="Screen Shot 2018-06-06 at 19.00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44" y="2565400"/>
            <a:ext cx="1976656" cy="3683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8600" y="914400"/>
            <a:ext cx="480807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Candidate explanation: </a:t>
            </a:r>
            <a:r>
              <a:rPr lang="en-GB" dirty="0" err="1">
                <a:solidFill>
                  <a:srgbClr val="FF0000"/>
                </a:solidFill>
              </a:rPr>
              <a:t>Leptoquarks</a:t>
            </a:r>
            <a:r>
              <a:rPr lang="en-GB" dirty="0">
                <a:solidFill>
                  <a:srgbClr val="FF0000"/>
                </a:solidFill>
              </a:rPr>
              <a:t> with </a:t>
            </a:r>
          </a:p>
          <a:p>
            <a:r>
              <a:rPr lang="en-GB" dirty="0">
                <a:solidFill>
                  <a:srgbClr val="FF0000"/>
                </a:solidFill>
              </a:rPr>
              <a:t> couplings to second/third generation.</a:t>
            </a:r>
          </a:p>
          <a:p>
            <a:r>
              <a:rPr lang="en-GB" dirty="0">
                <a:solidFill>
                  <a:srgbClr val="0000FF"/>
                </a:solidFill>
              </a:rPr>
              <a:t>  -&gt; Check in ATLAS and CMS</a:t>
            </a:r>
          </a:p>
        </p:txBody>
      </p:sp>
      <p:pic>
        <p:nvPicPr>
          <p:cNvPr id="12" name="Image 11" descr="Screen Shot 2018-06-08 at 01.29.0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4" y="2895600"/>
            <a:ext cx="2679436" cy="32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04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52401" y="762000"/>
            <a:ext cx="8839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00FF"/>
                </a:solidFill>
              </a:rPr>
              <a:t>2016 </a:t>
            </a:r>
            <a:r>
              <a:rPr lang="en-GB" dirty="0">
                <a:solidFill>
                  <a:srgbClr val="0000FF"/>
                </a:solidFill>
              </a:rPr>
              <a:t>data analysis base on 222 kg Aluminium to “stop” the monopoles and </a:t>
            </a:r>
          </a:p>
          <a:p>
            <a:r>
              <a:rPr lang="en-GB" dirty="0">
                <a:solidFill>
                  <a:srgbClr val="0000FF"/>
                </a:solidFill>
              </a:rPr>
              <a:t>search for them with a SQUID precision magnet   (2.11fb</a:t>
            </a:r>
            <a:r>
              <a:rPr lang="en-GB" baseline="30000" dirty="0">
                <a:solidFill>
                  <a:srgbClr val="0000FF"/>
                </a:solidFill>
              </a:rPr>
              <a:t>-1</a:t>
            </a:r>
            <a:r>
              <a:rPr lang="en-GB" dirty="0">
                <a:solidFill>
                  <a:srgbClr val="0000FF"/>
                </a:solidFill>
              </a:rPr>
              <a:t>)</a:t>
            </a:r>
            <a:r>
              <a:rPr lang="en-GB" dirty="0"/>
              <a:t> </a:t>
            </a:r>
            <a:r>
              <a:rPr lang="fr-FR" sz="1800" dirty="0"/>
              <a:t>arXiv:1712.09849</a:t>
            </a:r>
            <a:endParaRPr lang="en-GB" sz="18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Monopole Searches: </a:t>
            </a:r>
            <a:r>
              <a:rPr lang="en-US" sz="3600" dirty="0" err="1">
                <a:latin typeface="Arial" charset="0"/>
              </a:rPr>
              <a:t>MoEDAL</a:t>
            </a:r>
            <a:r>
              <a:rPr lang="en-US" sz="3600" dirty="0">
                <a:latin typeface="Arial" charset="0"/>
              </a:rPr>
              <a:t> @ 13TeV</a:t>
            </a:r>
          </a:p>
        </p:txBody>
      </p:sp>
      <p:pic>
        <p:nvPicPr>
          <p:cNvPr id="11" name="Image 10" descr="Screen Shot 2016-06-12 at 14.36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4648200"/>
            <a:ext cx="3053548" cy="1981200"/>
          </a:xfrm>
          <a:prstGeom prst="rect">
            <a:avLst/>
          </a:prstGeom>
        </p:spPr>
      </p:pic>
      <p:pic>
        <p:nvPicPr>
          <p:cNvPr id="9" name="Image 8" descr="Screen Shot 2018-03-02 at 03.46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447800"/>
            <a:ext cx="8768667" cy="3124200"/>
          </a:xfrm>
          <a:prstGeom prst="rect">
            <a:avLst/>
          </a:prstGeom>
        </p:spPr>
      </p:pic>
      <p:pic>
        <p:nvPicPr>
          <p:cNvPr id="12" name="Image 11" descr="Screen Shot 2018-03-02 at 03.48.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4762500"/>
            <a:ext cx="3399295" cy="17907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48400" y="4724400"/>
            <a:ext cx="296616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Limits</a:t>
            </a:r>
            <a:r>
              <a:rPr lang="en-GB" dirty="0">
                <a:solidFill>
                  <a:srgbClr val="0000FF"/>
                </a:solidFill>
              </a:rPr>
              <a:t> for different  </a:t>
            </a:r>
          </a:p>
          <a:p>
            <a:r>
              <a:rPr lang="en-GB" dirty="0">
                <a:solidFill>
                  <a:srgbClr val="0000FF"/>
                </a:solidFill>
              </a:rPr>
              <a:t> monopole charges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FF0000"/>
                </a:solidFill>
              </a:rPr>
              <a:t>First</a:t>
            </a:r>
            <a:r>
              <a:rPr lang="en-GB" dirty="0">
                <a:solidFill>
                  <a:srgbClr val="FF0000"/>
                </a:solidFill>
              </a:rPr>
              <a:t> monopole search </a:t>
            </a:r>
          </a:p>
          <a:p>
            <a:r>
              <a:rPr lang="en-GB" dirty="0">
                <a:solidFill>
                  <a:srgbClr val="FF0000"/>
                </a:solidFill>
              </a:rPr>
              <a:t> result @LHC at 13 </a:t>
            </a:r>
            <a:r>
              <a:rPr lang="en-GB" dirty="0" err="1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 No signal (yet)..</a:t>
            </a:r>
          </a:p>
        </p:txBody>
      </p:sp>
    </p:spTree>
    <p:extLst>
      <p:ext uri="{BB962C8B-B14F-4D97-AF65-F5344CB8AC3E}">
        <p14:creationId xmlns:p14="http://schemas.microsoft.com/office/powerpoint/2010/main" val="2562424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66675"/>
            <a:ext cx="9144000" cy="904875"/>
          </a:xfrm>
        </p:spPr>
        <p:txBody>
          <a:bodyPr/>
          <a:lstStyle/>
          <a:p>
            <a:r>
              <a:rPr lang="en-GB" sz="3800" dirty="0"/>
              <a:t>Proposals for New Experiments @LHC</a:t>
            </a:r>
          </a:p>
        </p:txBody>
      </p:sp>
      <p:pic>
        <p:nvPicPr>
          <p:cNvPr id="4" name="Image 3" descr="Screen Shot 2017-11-22 at 15.50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4725144"/>
            <a:ext cx="4927600" cy="1524000"/>
          </a:xfrm>
          <a:prstGeom prst="rect">
            <a:avLst/>
          </a:prstGeom>
        </p:spPr>
      </p:pic>
      <p:pic>
        <p:nvPicPr>
          <p:cNvPr id="5" name="Image 4" descr="Screen Shot 2017-11-22 at 15.52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33" y="1196752"/>
            <a:ext cx="4672967" cy="2889250"/>
          </a:xfrm>
          <a:prstGeom prst="rect">
            <a:avLst/>
          </a:prstGeom>
        </p:spPr>
      </p:pic>
      <p:pic>
        <p:nvPicPr>
          <p:cNvPr id="6" name="Image 5" descr="Screen Shot 2017-11-22 at 15.53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813300"/>
            <a:ext cx="3911600" cy="1816100"/>
          </a:xfrm>
          <a:prstGeom prst="rect">
            <a:avLst/>
          </a:prstGeom>
        </p:spPr>
      </p:pic>
      <p:pic>
        <p:nvPicPr>
          <p:cNvPr id="7" name="Image 6" descr="Screen Shot 2015-03-18 at 5.28.3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10" y="1371600"/>
            <a:ext cx="2711790" cy="26057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4800" y="914400"/>
            <a:ext cx="262498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MilliQan</a:t>
            </a:r>
            <a:r>
              <a:rPr lang="en-GB" dirty="0">
                <a:solidFill>
                  <a:srgbClr val="FF0000"/>
                </a:solidFill>
              </a:rPr>
              <a:t>: </a:t>
            </a:r>
            <a:r>
              <a:rPr lang="en-GB" dirty="0"/>
              <a:t>searches for </a:t>
            </a:r>
          </a:p>
          <a:p>
            <a:r>
              <a:rPr lang="en-GB" dirty="0" err="1"/>
              <a:t>millicharged</a:t>
            </a:r>
            <a:r>
              <a:rPr lang="en-GB" dirty="0"/>
              <a:t> particles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67200" y="914400"/>
            <a:ext cx="411953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CODEX-</a:t>
            </a:r>
            <a:r>
              <a:rPr lang="en-GB" dirty="0" err="1">
                <a:solidFill>
                  <a:srgbClr val="FF0000"/>
                </a:solidFill>
              </a:rPr>
              <a:t>b</a:t>
            </a:r>
            <a:r>
              <a:rPr lang="en-GB" dirty="0">
                <a:solidFill>
                  <a:srgbClr val="FF0000"/>
                </a:solidFill>
              </a:rPr>
              <a:t>: </a:t>
            </a:r>
            <a:r>
              <a:rPr lang="en-GB" dirty="0"/>
              <a:t>searches for long lived</a:t>
            </a:r>
          </a:p>
          <a:p>
            <a:r>
              <a:rPr lang="en-GB" dirty="0"/>
              <a:t>weakly interacting neutral particles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4267200"/>
            <a:ext cx="415097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MATHUSLA: </a:t>
            </a:r>
            <a:r>
              <a:rPr lang="en-GB" dirty="0"/>
              <a:t>searches for long lived</a:t>
            </a:r>
          </a:p>
          <a:p>
            <a:r>
              <a:rPr lang="en-GB" dirty="0"/>
              <a:t>weakly interacting neutral particles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67200" y="4293096"/>
            <a:ext cx="361672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FASER: </a:t>
            </a:r>
            <a:r>
              <a:rPr lang="en-GB" dirty="0"/>
              <a:t>searches for long lived</a:t>
            </a:r>
          </a:p>
          <a:p>
            <a:r>
              <a:rPr lang="en-GB" dirty="0"/>
              <a:t>dark photons-like particles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12161-74C2-3F4F-B13F-DE8B8BFDE96E}"/>
              </a:ext>
            </a:extLst>
          </p:cNvPr>
          <p:cNvSpPr txBox="1"/>
          <p:nvPr/>
        </p:nvSpPr>
        <p:spPr>
          <a:xfrm>
            <a:off x="3779912" y="6341258"/>
            <a:ext cx="535877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Recent also</a:t>
            </a:r>
            <a:r>
              <a:rPr lang="en-US" dirty="0">
                <a:solidFill>
                  <a:srgbClr val="FF0000"/>
                </a:solidFill>
              </a:rPr>
              <a:t> AL3X </a:t>
            </a:r>
            <a:r>
              <a:rPr lang="en-US" dirty="0"/>
              <a:t>(re-use of ALICE for LLP)… </a:t>
            </a:r>
          </a:p>
        </p:txBody>
      </p:sp>
    </p:spTree>
    <p:extLst>
      <p:ext uri="{BB962C8B-B14F-4D97-AF65-F5344CB8AC3E}">
        <p14:creationId xmlns:p14="http://schemas.microsoft.com/office/powerpoint/2010/main" val="3759078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/>
              <a:t>LHC Outlook and Plans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3810000"/>
            <a:ext cx="453636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Approved LHC program to collect 3000 fb</a:t>
            </a:r>
            <a:r>
              <a:rPr lang="en-GB" sz="1800" baseline="30000" dirty="0">
                <a:solidFill>
                  <a:srgbClr val="0000FF"/>
                </a:solidFill>
              </a:rPr>
              <a:t>-1</a:t>
            </a:r>
          </a:p>
          <a:p>
            <a:r>
              <a:rPr lang="en-GB" sz="1800" dirty="0">
                <a:solidFill>
                  <a:srgbClr val="0000FF"/>
                </a:solidFill>
              </a:rPr>
              <a:t>in total with the LHC (HL-LHC)</a:t>
            </a:r>
          </a:p>
          <a:p>
            <a:r>
              <a:rPr lang="en-GB" sz="1800" dirty="0">
                <a:solidFill>
                  <a:srgbClr val="FF0000"/>
                </a:solidFill>
              </a:rPr>
              <a:t>Maximize the reach for searches and for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precision measurements (</a:t>
            </a:r>
            <a:r>
              <a:rPr lang="en-GB" sz="1800" dirty="0" err="1">
                <a:solidFill>
                  <a:srgbClr val="FF0000"/>
                </a:solidFill>
              </a:rPr>
              <a:t>eg</a:t>
            </a:r>
            <a:r>
              <a:rPr lang="en-GB" sz="1800" dirty="0">
                <a:solidFill>
                  <a:srgbClr val="FF0000"/>
                </a:solidFill>
              </a:rPr>
              <a:t> Higgs) </a:t>
            </a:r>
          </a:p>
        </p:txBody>
      </p:sp>
      <p:pic>
        <p:nvPicPr>
          <p:cNvPr id="25" name="Image 24" descr="Screen Shot 2017-11-26 at 12.53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5162550" cy="2955541"/>
          </a:xfrm>
          <a:prstGeom prst="rect">
            <a:avLst/>
          </a:prstGeom>
        </p:spPr>
      </p:pic>
      <p:pic>
        <p:nvPicPr>
          <p:cNvPr id="26" name="Image 25" descr="Screen Shot 2017-08-28 at 20.06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72" y="3429000"/>
            <a:ext cx="4477228" cy="3371616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5181600" y="2076271"/>
            <a:ext cx="402385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All LHC experiments plan </a:t>
            </a:r>
            <a:r>
              <a:rPr lang="en-GB" sz="1800" dirty="0">
                <a:solidFill>
                  <a:srgbClr val="FF0000"/>
                </a:solidFill>
              </a:rPr>
              <a:t>upgrades</a:t>
            </a:r>
            <a:r>
              <a:rPr lang="en-GB" sz="1800" dirty="0">
                <a:solidFill>
                  <a:srgbClr val="0000FF"/>
                </a:solidFill>
              </a:rPr>
              <a:t> </a:t>
            </a:r>
          </a:p>
          <a:p>
            <a:r>
              <a:rPr lang="en-GB" sz="1800" dirty="0">
                <a:solidFill>
                  <a:srgbClr val="0000FF"/>
                </a:solidFill>
              </a:rPr>
              <a:t>for either 2019-2020 or </a:t>
            </a:r>
            <a:r>
              <a:rPr lang="en-GB" sz="1800" dirty="0">
                <a:solidFill>
                  <a:srgbClr val="FF0000"/>
                </a:solidFill>
              </a:rPr>
              <a:t>2024-2026</a:t>
            </a:r>
          </a:p>
          <a:p>
            <a:r>
              <a:rPr lang="en-GB" sz="1800" dirty="0">
                <a:solidFill>
                  <a:srgbClr val="0000FF"/>
                </a:solidFill>
              </a:rPr>
              <a:t>for the </a:t>
            </a:r>
            <a:r>
              <a:rPr lang="en-GB" sz="1800" dirty="0">
                <a:solidFill>
                  <a:srgbClr val="FF0000"/>
                </a:solidFill>
              </a:rPr>
              <a:t>High Luminosity LHC upgrade </a:t>
            </a:r>
          </a:p>
          <a:p>
            <a:r>
              <a:rPr lang="en-GB" sz="1800" dirty="0">
                <a:solidFill>
                  <a:srgbClr val="0000FF"/>
                </a:solidFill>
              </a:rPr>
              <a:t>(ATLAS, CMS and </a:t>
            </a:r>
            <a:r>
              <a:rPr lang="en-GB" sz="1800" dirty="0" err="1">
                <a:solidFill>
                  <a:srgbClr val="0000FF"/>
                </a:solidFill>
              </a:rPr>
              <a:t>LHCb</a:t>
            </a:r>
            <a:r>
              <a:rPr lang="en-GB" sz="1800" dirty="0">
                <a:solidFill>
                  <a:srgbClr val="0000FF"/>
                </a:solidFill>
              </a:rPr>
              <a:t>, ALICE)</a:t>
            </a:r>
            <a:r>
              <a:rPr lang="en-GB" sz="1800" dirty="0"/>
              <a:t>   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79512" y="5085184"/>
            <a:ext cx="4286366" cy="163121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      LHC will run till ~2037</a:t>
            </a:r>
          </a:p>
          <a:p>
            <a:r>
              <a:rPr lang="en-GB" dirty="0">
                <a:solidFill>
                  <a:srgbClr val="FF0000"/>
                </a:solidFill>
              </a:rPr>
              <a:t>Only ~5% of the collisions delivered</a:t>
            </a:r>
          </a:p>
          <a:p>
            <a:r>
              <a:rPr lang="en-GB" dirty="0">
                <a:solidFill>
                  <a:srgbClr val="FF0000"/>
                </a:solidFill>
              </a:rPr>
              <a:t>so far…</a:t>
            </a:r>
          </a:p>
          <a:p>
            <a:r>
              <a:rPr lang="en-GB" dirty="0">
                <a:solidFill>
                  <a:srgbClr val="FF0000"/>
                </a:solidFill>
              </a:rPr>
              <a:t>Then a high energy LHC (28 </a:t>
            </a:r>
            <a:r>
              <a:rPr lang="en-GB" dirty="0" err="1">
                <a:solidFill>
                  <a:srgbClr val="FF0000"/>
                </a:solidFill>
              </a:rPr>
              <a:t>TeV</a:t>
            </a:r>
            <a:r>
              <a:rPr lang="en-GB" dirty="0">
                <a:solidFill>
                  <a:srgbClr val="FF0000"/>
                </a:solidFill>
              </a:rPr>
              <a:t>)? </a:t>
            </a:r>
          </a:p>
          <a:p>
            <a:r>
              <a:rPr lang="en-GB" dirty="0">
                <a:solidFill>
                  <a:srgbClr val="0000FF"/>
                </a:solidFill>
              </a:rPr>
              <a:t>This option is discussed @ CERN..</a:t>
            </a:r>
          </a:p>
        </p:txBody>
      </p:sp>
    </p:spTree>
    <p:extLst>
      <p:ext uri="{BB962C8B-B14F-4D97-AF65-F5344CB8AC3E}">
        <p14:creationId xmlns:p14="http://schemas.microsoft.com/office/powerpoint/2010/main" val="39449990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 bwMode="auto">
          <a:xfrm>
            <a:off x="611560" y="3933057"/>
            <a:ext cx="484632" cy="2808312"/>
          </a:xfrm>
          <a:prstGeom prst="down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4379620"/>
            <a:ext cx="1929336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effectLst/>
              </a:rPr>
              <a:t>Various options,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with increasing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amount of HW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changes, technical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challenges, cost,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and physics reach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3600" y="1001209"/>
            <a:ext cx="6758880" cy="3037391"/>
            <a:chOff x="1950775" y="561977"/>
            <a:chExt cx="6941705" cy="315505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950775" y="561977"/>
              <a:ext cx="6941705" cy="3155054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2" name="Picture 1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356" y="620688"/>
              <a:ext cx="3069650" cy="3027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527" y="620688"/>
              <a:ext cx="3016800" cy="302807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404058" y="2704564"/>
              <a:ext cx="1527982" cy="29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407742"/>
                  </a:solidFill>
                  <a:effectLst/>
                </a:rPr>
                <a:t>16 </a:t>
              </a:r>
              <a:r>
                <a:rPr lang="en-US" sz="1300" b="1" dirty="0" err="1">
                  <a:solidFill>
                    <a:srgbClr val="407742"/>
                  </a:solidFill>
                  <a:effectLst/>
                </a:rPr>
                <a:t>TeV</a:t>
              </a:r>
              <a:r>
                <a:rPr lang="en-US" sz="1300" b="1" dirty="0">
                  <a:solidFill>
                    <a:srgbClr val="407742"/>
                  </a:solidFill>
                  <a:effectLst/>
                </a:rPr>
                <a:t> </a:t>
              </a:r>
              <a:r>
                <a:rPr lang="en-US" sz="1300" dirty="0">
                  <a:solidFill>
                    <a:schemeClr val="tx1"/>
                  </a:solidFill>
                  <a:effectLst/>
                </a:rPr>
                <a:t>vs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14 </a:t>
              </a:r>
              <a:r>
                <a:rPr lang="en-US" sz="1300" b="1" dirty="0" err="1">
                  <a:solidFill>
                    <a:schemeClr val="bg1">
                      <a:lumMod val="50000"/>
                    </a:schemeClr>
                  </a:solidFill>
                  <a:effectLst/>
                </a:rPr>
                <a:t>TeV</a:t>
              </a:r>
              <a:endParaRPr lang="en-US" sz="1300" b="1" dirty="0">
                <a:solidFill>
                  <a:schemeClr val="bg1">
                    <a:lumMod val="50000"/>
                  </a:schemeClr>
                </a:solidFill>
                <a:effectLst/>
              </a:endParaRP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2252924" y="76562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 </a:t>
            </a:r>
            <a:endParaRPr lang="en-US" altLang="en-US" sz="2000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41298" y="3975318"/>
            <a:ext cx="6850302" cy="181588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srgbClr val="0000FF"/>
                </a:solidFill>
              </a:rPr>
              <a:t>WG set up to explore technical feasibility of pushing LHC energy to:</a:t>
            </a:r>
          </a:p>
          <a:p>
            <a:pPr>
              <a:buClr>
                <a:schemeClr val="tx2"/>
              </a:buCl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design value: 14 </a:t>
            </a:r>
            <a:r>
              <a:rPr lang="en-US" altLang="en-US" sz="1600" dirty="0" err="1">
                <a:solidFill>
                  <a:srgbClr val="0000FF"/>
                </a:solidFill>
              </a:rPr>
              <a:t>TeV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ultimate value: 15 </a:t>
            </a:r>
            <a:r>
              <a:rPr lang="en-US" altLang="en-US" sz="1600" dirty="0" err="1">
                <a:solidFill>
                  <a:srgbClr val="0000FF"/>
                </a:solidFill>
              </a:rPr>
              <a:t>TeV</a:t>
            </a:r>
            <a:r>
              <a:rPr lang="en-US" altLang="en-US" sz="1600" dirty="0">
                <a:solidFill>
                  <a:srgbClr val="0000FF"/>
                </a:solidFill>
              </a:rPr>
              <a:t> (corresponding to max dipole field of 9 T)</a:t>
            </a:r>
          </a:p>
          <a:p>
            <a:pP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beyond (e.g. by replacing 1/3 of dipoles with 11 T Nb</a:t>
            </a:r>
            <a:r>
              <a:rPr lang="en-US" altLang="en-US" sz="1600" baseline="-25000" dirty="0">
                <a:solidFill>
                  <a:srgbClr val="0000FF"/>
                </a:solidFill>
              </a:rPr>
              <a:t>3</a:t>
            </a:r>
            <a:r>
              <a:rPr lang="en-US" altLang="en-US" sz="1600" dirty="0">
                <a:solidFill>
                  <a:srgbClr val="0000FF"/>
                </a:solidFill>
              </a:rPr>
              <a:t>Sn magnets)  </a:t>
            </a:r>
          </a:p>
          <a:p>
            <a:pPr>
              <a:buFont typeface="Wingdings" charset="2"/>
              <a:buChar char="à"/>
            </a:pPr>
            <a:r>
              <a:rPr lang="en-US" altLang="en-US" sz="1600" dirty="0">
                <a:solidFill>
                  <a:srgbClr val="0000FF"/>
                </a:solidFill>
                <a:sym typeface="Wingdings" charset="2"/>
              </a:rPr>
              <a:t>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Identify open risks, needed tests and technical developments, trade-off </a:t>
            </a:r>
          </a:p>
          <a:p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    between energy and machine efficiency/availability</a:t>
            </a:r>
          </a:p>
          <a:p>
            <a:pPr>
              <a:buFont typeface="Wingdings" charset="2"/>
              <a:buChar char="à"/>
            </a:pP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 Report on 1) end 2016, 2) end 2017, 3) end 2018 (in time for ES)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23728" y="5808166"/>
            <a:ext cx="7020272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chemeClr val="tx1"/>
                </a:solidFill>
                <a:sym typeface="Wingdings" charset="2"/>
              </a:rPr>
              <a:t>HE-LHC</a:t>
            </a:r>
            <a:r>
              <a:rPr lang="en-US" altLang="en-US" sz="1600" dirty="0">
                <a:solidFill>
                  <a:schemeClr val="tx1"/>
                </a:solidFill>
                <a:sym typeface="Wingdings" charset="2"/>
              </a:rPr>
              <a:t> (part of FCC study): ~16 T </a:t>
            </a:r>
            <a:r>
              <a:rPr lang="en-US" altLang="en-US" sz="1600" dirty="0">
                <a:solidFill>
                  <a:schemeClr val="tx1"/>
                </a:solidFill>
              </a:rPr>
              <a:t>magnets in LHC tunnel (</a:t>
            </a:r>
            <a:r>
              <a:rPr lang="en-US" altLang="en-US" sz="1600" dirty="0">
                <a:solidFill>
                  <a:schemeClr val="tx1"/>
                </a:solidFill>
                <a:sym typeface="Wingdings" charset="2"/>
              </a:rPr>
              <a:t> √s~ 30TeV)</a:t>
            </a:r>
          </a:p>
          <a:p>
            <a:pPr marL="285750" indent="-285750">
              <a:buFont typeface="Wingdings" charset="2"/>
              <a:buChar char="q"/>
            </a:pPr>
            <a:r>
              <a:rPr lang="en-US" altLang="en-US" sz="1600" dirty="0">
                <a:solidFill>
                  <a:schemeClr val="tx1"/>
                </a:solidFill>
                <a:sym typeface="Wingdings" charset="2"/>
              </a:rPr>
              <a:t>uses existing tunnel and infrastructure; can be built at fixed budget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strong physics case if new physics from LHC/HL-LHC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powerful demonstration of the FCC-</a:t>
            </a:r>
            <a:r>
              <a:rPr lang="en-US" sz="1600" dirty="0" err="1">
                <a:solidFill>
                  <a:schemeClr val="tx1"/>
                </a:solidFill>
              </a:rPr>
              <a:t>hh</a:t>
            </a:r>
            <a:r>
              <a:rPr lang="en-US" sz="1600" dirty="0">
                <a:solidFill>
                  <a:schemeClr val="tx1"/>
                </a:solidFill>
              </a:rPr>
              <a:t> magnet technology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04458" y="2996952"/>
            <a:ext cx="1496948" cy="292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407742"/>
                </a:solidFill>
              </a:rPr>
              <a:t>28</a:t>
            </a:r>
            <a:r>
              <a:rPr lang="en-US" sz="1300" b="1" dirty="0">
                <a:solidFill>
                  <a:srgbClr val="407742"/>
                </a:solidFill>
                <a:effectLst/>
              </a:rPr>
              <a:t> </a:t>
            </a:r>
            <a:r>
              <a:rPr lang="en-US" sz="1300" b="1" dirty="0" err="1">
                <a:solidFill>
                  <a:srgbClr val="407742"/>
                </a:solidFill>
                <a:effectLst/>
              </a:rPr>
              <a:t>TeV</a:t>
            </a:r>
            <a:r>
              <a:rPr lang="en-US" sz="1300" b="1" dirty="0">
                <a:solidFill>
                  <a:srgbClr val="407742"/>
                </a:solidFill>
                <a:effectLst/>
              </a:rPr>
              <a:t> </a:t>
            </a:r>
            <a:r>
              <a:rPr lang="en-US" sz="1300" dirty="0">
                <a:solidFill>
                  <a:schemeClr val="tx1"/>
                </a:solidFill>
                <a:effectLst/>
              </a:rPr>
              <a:t>vs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effectLst/>
              </a:rPr>
              <a:t>14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TeV</a:t>
            </a:r>
            <a:endParaRPr lang="en-US" sz="1300" b="1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</a:t>
            </a:r>
            <a:r>
              <a:rPr lang="en-GB" sz="4000" kern="0" dirty="0">
                <a:cs typeface="Calibri" pitchFamily="34" charset="0"/>
              </a:rPr>
              <a:t>High-Energy LHC??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6200" y="1743670"/>
            <a:ext cx="189122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F. </a:t>
            </a:r>
            <a:r>
              <a:rPr lang="en-GB" dirty="0" err="1"/>
              <a:t>Gianotti</a:t>
            </a:r>
            <a:endParaRPr lang="en-GB" dirty="0"/>
          </a:p>
          <a:p>
            <a:r>
              <a:rPr lang="en-GB" dirty="0"/>
              <a:t>FCC meeting</a:t>
            </a:r>
          </a:p>
          <a:p>
            <a:r>
              <a:rPr lang="en-GB" dirty="0"/>
              <a:t>Rome April 2016</a:t>
            </a:r>
          </a:p>
        </p:txBody>
      </p:sp>
    </p:spTree>
    <p:extLst>
      <p:ext uri="{BB962C8B-B14F-4D97-AF65-F5344CB8AC3E}">
        <p14:creationId xmlns:p14="http://schemas.microsoft.com/office/powerpoint/2010/main" val="21840865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HL-LHC and HE-LHC</a:t>
            </a:r>
          </a:p>
        </p:txBody>
      </p:sp>
      <p:pic>
        <p:nvPicPr>
          <p:cNvPr id="9" name="Image 8" descr="Screen Shot 2013-06-04 at 6.2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20" y="3384729"/>
            <a:ext cx="6290932" cy="328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09D85-0485-C847-BB4D-88BB7E8E9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12" y="856296"/>
            <a:ext cx="7236296" cy="24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511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2E8E-1470-B64B-90B1-F619668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-171400"/>
            <a:ext cx="7239000" cy="904875"/>
          </a:xfrm>
        </p:spPr>
        <p:txBody>
          <a:bodyPr/>
          <a:lstStyle/>
          <a:p>
            <a:r>
              <a:rPr lang="en-US" dirty="0"/>
              <a:t>HL-LHC: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C046D-B1B1-E44E-A72C-17986DF3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9670"/>
            <a:ext cx="3275855" cy="553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514317-8AD0-2041-8EBE-9FA5A9232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1" y="1025407"/>
            <a:ext cx="2661479" cy="2047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25CDB-6DBA-1A4A-A717-865BABDC9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731" y="1055481"/>
            <a:ext cx="3362839" cy="2449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7EE4CB-DDE3-8544-9117-785C8139BBB4}"/>
              </a:ext>
            </a:extLst>
          </p:cNvPr>
          <p:cNvSpPr txBox="1"/>
          <p:nvPr/>
        </p:nvSpPr>
        <p:spPr>
          <a:xfrm>
            <a:off x="5652120" y="821452"/>
            <a:ext cx="216040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W-mass precision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B9841-8F4A-794E-B2AB-299EF034B39A}"/>
              </a:ext>
            </a:extLst>
          </p:cNvPr>
          <p:cNvSpPr txBox="1"/>
          <p:nvPr/>
        </p:nvSpPr>
        <p:spPr>
          <a:xfrm>
            <a:off x="323528" y="764704"/>
            <a:ext cx="29641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Higgs decay in 2 muons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2E1AB0-21F0-9C45-B1E2-64B90B326076}"/>
              </a:ext>
            </a:extLst>
          </p:cNvPr>
          <p:cNvSpPr txBox="1"/>
          <p:nvPr/>
        </p:nvSpPr>
        <p:spPr>
          <a:xfrm>
            <a:off x="3816227" y="2283487"/>
            <a:ext cx="2198230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Using low pile-up runs</a:t>
            </a:r>
          </a:p>
          <a:p>
            <a:r>
              <a:rPr lang="en-US" sz="1600" dirty="0"/>
              <a:t>~ 8-10 MeV possible </a:t>
            </a:r>
          </a:p>
          <a:p>
            <a:r>
              <a:rPr lang="en-US" sz="1600" dirty="0"/>
              <a:t>if PDFs improve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E0B7E2-4622-424F-B839-34065503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022486"/>
            <a:ext cx="2726136" cy="2790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9A7BF4-1C10-CA46-9668-1A5FED12B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180" y="3854233"/>
            <a:ext cx="2551935" cy="28777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146DF8-5D0E-BF40-B1A2-3CE5A3360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48" y="4080457"/>
            <a:ext cx="2165686" cy="26609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03454F-1AF1-904E-8D87-BF59D298CC5E}"/>
              </a:ext>
            </a:extLst>
          </p:cNvPr>
          <p:cNvSpPr txBox="1"/>
          <p:nvPr/>
        </p:nvSpPr>
        <p:spPr>
          <a:xfrm>
            <a:off x="4139952" y="3452258"/>
            <a:ext cx="214206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 HH sensitivity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1E57AB-5559-244E-96FE-EAA4FE97CB62}"/>
              </a:ext>
            </a:extLst>
          </p:cNvPr>
          <p:cNvSpPr txBox="1"/>
          <p:nvPr/>
        </p:nvSpPr>
        <p:spPr>
          <a:xfrm>
            <a:off x="323528" y="3643199"/>
            <a:ext cx="240527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Disappearing tracks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253097-6685-9946-A92A-32BFD76F7943}"/>
              </a:ext>
            </a:extLst>
          </p:cNvPr>
          <p:cNvSpPr txBox="1"/>
          <p:nvPr/>
        </p:nvSpPr>
        <p:spPr>
          <a:xfrm>
            <a:off x="6660232" y="3617398"/>
            <a:ext cx="248202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Higgs coupling </a:t>
            </a:r>
            <a:r>
              <a:rPr lang="en-US" dirty="0" err="1"/>
              <a:t>sens.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42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04800" y="-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Physics Beyond the Standard Model?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10200" y="838200"/>
            <a:ext cx="37338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 Higgs at 125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>
                <a:solidFill>
                  <a:srgbClr val="0000FF"/>
                </a:solidFill>
              </a:rPr>
              <a:t>Precise measurements of the top quark and the Higgs mass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267200"/>
            <a:ext cx="323437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New Physics inevitable?</a:t>
            </a:r>
          </a:p>
          <a:p>
            <a:r>
              <a:rPr lang="en-GB" dirty="0">
                <a:solidFill>
                  <a:schemeClr val="accent4"/>
                </a:solidFill>
              </a:rPr>
              <a:t>But at which scale/energy?</a:t>
            </a:r>
          </a:p>
        </p:txBody>
      </p:sp>
      <p:pic>
        <p:nvPicPr>
          <p:cNvPr id="15" name="Espace réservé du contenu 14" descr="Screen Shot 2015-04-17 at 10.32.3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43000"/>
            <a:ext cx="3218312" cy="3048000"/>
          </a:xfrm>
        </p:spPr>
      </p:pic>
      <p:pic>
        <p:nvPicPr>
          <p:cNvPr id="16" name="Image 15" descr="Screen Shot 2015-04-18 at 16.19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4559300" cy="393700"/>
          </a:xfrm>
          <a:prstGeom prst="rect">
            <a:avLst/>
          </a:prstGeom>
        </p:spPr>
      </p:pic>
      <p:pic>
        <p:nvPicPr>
          <p:cNvPr id="17" name="Image 16" descr="Screen Shot 2015-04-18 at 16.19.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143000"/>
            <a:ext cx="1143000" cy="2667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657600" y="1905000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arXiv:1403.6535</a:t>
            </a:r>
          </a:p>
        </p:txBody>
      </p:sp>
      <p:pic>
        <p:nvPicPr>
          <p:cNvPr id="20" name="Image 19" descr="Screen Shot 2015-04-25 at 15.45.2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286000"/>
            <a:ext cx="3336471" cy="25908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324600" y="1981200"/>
            <a:ext cx="2369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We also know that:</a:t>
            </a:r>
          </a:p>
        </p:txBody>
      </p:sp>
      <p:sp>
        <p:nvSpPr>
          <p:cNvPr id="22" name="Flèche vers la gauche 21"/>
          <p:cNvSpPr/>
          <p:nvPr/>
        </p:nvSpPr>
        <p:spPr bwMode="auto">
          <a:xfrm>
            <a:off x="4572000" y="1219200"/>
            <a:ext cx="685800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3" name="Image 22" descr="Screen Shot 2016-07-12 at 15.04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5016500"/>
            <a:ext cx="4349750" cy="17653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316788" y="5715000"/>
            <a:ext cx="13700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Searches!!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75970-D992-D143-9B8E-D65A6F29C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70" y="5041937"/>
            <a:ext cx="2085356" cy="1627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A7B96-E238-5B44-99BB-4282CD36CE26}"/>
              </a:ext>
            </a:extLst>
          </p:cNvPr>
          <p:cNvSpPr txBox="1"/>
          <p:nvPr/>
        </p:nvSpPr>
        <p:spPr>
          <a:xfrm>
            <a:off x="1691680" y="5445224"/>
            <a:ext cx="96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fermion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22893-CDBD-0446-9268-38622C46EAFA}"/>
              </a:ext>
            </a:extLst>
          </p:cNvPr>
          <p:cNvSpPr txBox="1"/>
          <p:nvPr/>
        </p:nvSpPr>
        <p:spPr>
          <a:xfrm>
            <a:off x="1763688" y="5877272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boson</a:t>
            </a:r>
          </a:p>
        </p:txBody>
      </p:sp>
      <p:pic>
        <p:nvPicPr>
          <p:cNvPr id="28" name="Espace réservé du contenu 4" descr="Screen Shot 2014-04-13 at 4.20.24 PM.png">
            <a:extLst>
              <a:ext uri="{FF2B5EF4-FFF2-40B4-BE49-F238E27FC236}">
                <a16:creationId xmlns:a16="http://schemas.microsoft.com/office/drawing/2014/main" id="{B8B83CED-793A-B245-9415-1D6F9F97F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33930" y="5051286"/>
            <a:ext cx="3720647" cy="13716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9" name="ZoneTexte 18">
            <a:extLst>
              <a:ext uri="{FF2B5EF4-FFF2-40B4-BE49-F238E27FC236}">
                <a16:creationId xmlns:a16="http://schemas.microsoft.com/office/drawing/2014/main" id="{8ADD8E31-C5F5-904C-BB89-881590CC9272}"/>
              </a:ext>
            </a:extLst>
          </p:cNvPr>
          <p:cNvSpPr txBox="1"/>
          <p:nvPr/>
        </p:nvSpPr>
        <p:spPr>
          <a:xfrm>
            <a:off x="366732" y="6314853"/>
            <a:ext cx="2191894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N. </a:t>
            </a:r>
            <a:r>
              <a:rPr lang="en-GB" dirty="0" err="1"/>
              <a:t>Arkani-Hamed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err="1">
                <a:latin typeface="Arial" charset="0"/>
              </a:rPr>
              <a:t>Summary</a:t>
            </a:r>
            <a:endParaRPr lang="fr-FR" sz="3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88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6AD3E268-318B-4D40-8509-39873DE903D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838200"/>
            <a:ext cx="9144000" cy="5791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2885" name="Espace réservé du contenu 2"/>
          <p:cNvSpPr txBox="1">
            <a:spLocks/>
          </p:cNvSpPr>
          <p:nvPr/>
        </p:nvSpPr>
        <p:spPr bwMode="auto">
          <a:xfrm>
            <a:off x="0" y="838200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Measurements of Standard Model processes show good agreement with predictions.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Precise measurements require precise calculations.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New Higgs measurements at 13 </a:t>
            </a:r>
            <a:r>
              <a:rPr lang="en-GB" sz="2400" dirty="0" err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So far the Higgs is very consistent with Standard Model expectations.  All main decay and production channels now observed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sign of new physics in the 13 </a:t>
            </a:r>
            <a:r>
              <a:rPr lang="en-GB" sz="2400" dirty="0" err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data so far…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This starts to cut into the ‘preferred regions’ for a large number of models, like SUSY. Naturalness? …There are a few 3-sigma effects…</a:t>
            </a:r>
            <a:endParaRPr lang="en-GB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Dark Matter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searches are being explored in a systematic way.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New physics in the flavour sector? New TH paradigms?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is continuing to explore the </a:t>
            </a:r>
            <a:r>
              <a:rPr lang="en-GB" sz="2400" dirty="0" err="1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Terascale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It takes on significant deviation to show the way!!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Collected ~ 150 fb</a:t>
            </a:r>
            <a:r>
              <a:rPr lang="en-GB" sz="2400" baseline="300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@ 13 </a:t>
            </a:r>
            <a:r>
              <a:rPr lang="en-GB" sz="2400" dirty="0" err="1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.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…And hopefully one day soon now: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948264" y="4739909"/>
            <a:ext cx="2226172" cy="208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151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2E8E-1470-B64B-90B1-F619668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71400"/>
            <a:ext cx="8463136" cy="904875"/>
          </a:xfrm>
        </p:spPr>
        <p:txBody>
          <a:bodyPr/>
          <a:lstStyle/>
          <a:p>
            <a:r>
              <a:rPr lang="en-US" dirty="0"/>
              <a:t>Neutral Long Lived Particles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243874-AC8E-1547-8A0C-1E9DF9BD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676" y="1883732"/>
            <a:ext cx="3694566" cy="4654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78A2BB-BEFB-5442-9725-C7D0E6C03F83}"/>
              </a:ext>
            </a:extLst>
          </p:cNvPr>
          <p:cNvSpPr txBox="1"/>
          <p:nvPr/>
        </p:nvSpPr>
        <p:spPr>
          <a:xfrm>
            <a:off x="539552" y="836712"/>
            <a:ext cx="783220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Decaying into a displaced hadronic jet in the calorimeter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the muon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CE62A-A6D0-AE4A-94C7-63C124102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44" y="2107220"/>
            <a:ext cx="2244724" cy="1397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3ECD6-2C7B-A34A-AA9C-E99027BF670A}"/>
              </a:ext>
            </a:extLst>
          </p:cNvPr>
          <p:cNvSpPr txBox="1"/>
          <p:nvPr/>
        </p:nvSpPr>
        <p:spPr>
          <a:xfrm>
            <a:off x="-36512" y="3789040"/>
            <a:ext cx="2111797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excess over</a:t>
            </a:r>
          </a:p>
          <a:p>
            <a:r>
              <a:rPr lang="en-US" dirty="0"/>
              <a:t>background seen</a:t>
            </a:r>
          </a:p>
          <a:p>
            <a:endParaRPr lang="en-US" dirty="0"/>
          </a:p>
          <a:p>
            <a:r>
              <a:rPr lang="en-US" dirty="0"/>
              <a:t>Exclusion limits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412CA5-A975-F64E-8D4B-A71C882A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821470"/>
            <a:ext cx="3240360" cy="2276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A99564-320E-8F4E-A976-367FC41E1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149080"/>
            <a:ext cx="3240360" cy="23889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A2176A-55A8-C741-8ECA-B60EA34795C4}"/>
              </a:ext>
            </a:extLst>
          </p:cNvPr>
          <p:cNvSpPr txBox="1"/>
          <p:nvPr/>
        </p:nvSpPr>
        <p:spPr>
          <a:xfrm>
            <a:off x="6588224" y="1421360"/>
            <a:ext cx="217239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arXiv:1811.07370</a:t>
            </a:r>
          </a:p>
        </p:txBody>
      </p:sp>
    </p:spTree>
    <p:extLst>
      <p:ext uri="{BB962C8B-B14F-4D97-AF65-F5344CB8AC3E}">
        <p14:creationId xmlns:p14="http://schemas.microsoft.com/office/powerpoint/2010/main" val="3214867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>
            <a:noAutofit/>
          </a:bodyPr>
          <a:lstStyle/>
          <a:p>
            <a:r>
              <a:rPr lang="en-GB" dirty="0">
                <a:effectLst/>
              </a:rPr>
              <a:t>Dijet Resonance Searches @13TeV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8392E-4636-7846-876A-96255D852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838200"/>
            <a:ext cx="671439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49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Comparison with Direct Detection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5800" y="2073042"/>
            <a:ext cx="333644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Axial-vector mediator and</a:t>
            </a:r>
          </a:p>
          <a:p>
            <a:r>
              <a:rPr lang="en-GB" dirty="0">
                <a:solidFill>
                  <a:srgbClr val="0000FF"/>
                </a:solidFill>
              </a:rPr>
              <a:t>Spin-dependent direct limits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53000" y="2073042"/>
            <a:ext cx="353807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Vector mediator and</a:t>
            </a:r>
          </a:p>
          <a:p>
            <a:r>
              <a:rPr lang="en-GB" dirty="0">
                <a:solidFill>
                  <a:srgbClr val="0000FF"/>
                </a:solidFill>
              </a:rPr>
              <a:t>Spin-independent direct limits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7504" y="869811"/>
            <a:ext cx="6414385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No signal seen in any of the “mono”-signals so far</a:t>
            </a:r>
          </a:p>
          <a:p>
            <a:r>
              <a:rPr lang="en-GB" sz="2200" dirty="0">
                <a:solidFill>
                  <a:srgbClr val="FF0000"/>
                </a:solidFill>
              </a:rPr>
              <a:t>Extend limits by search for the mediator  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1000" y="6269250"/>
            <a:ext cx="762163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Mono-jet/V &amp; Dijet searches are typically the most sensitive ones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4EBD6-176D-B249-A4F6-ABCFAEF5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00" y="2852936"/>
            <a:ext cx="4468499" cy="3306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2E8E3C-18FC-1A47-949A-A2444580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164" y="2879574"/>
            <a:ext cx="4746728" cy="3285730"/>
          </a:xfrm>
          <a:prstGeom prst="rect">
            <a:avLst/>
          </a:prstGeom>
        </p:spPr>
      </p:pic>
      <p:sp>
        <p:nvSpPr>
          <p:cNvPr id="14" name="ZoneTexte 4">
            <a:extLst>
              <a:ext uri="{FF2B5EF4-FFF2-40B4-BE49-F238E27FC236}">
                <a16:creationId xmlns:a16="http://schemas.microsoft.com/office/drawing/2014/main" id="{B305BE6E-FE0F-BC49-820E-29920070F655}"/>
              </a:ext>
            </a:extLst>
          </p:cNvPr>
          <p:cNvSpPr txBox="1"/>
          <p:nvPr/>
        </p:nvSpPr>
        <p:spPr>
          <a:xfrm>
            <a:off x="4273733" y="5842265"/>
            <a:ext cx="16665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95 % CL limits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5C651-29E8-724A-9526-AB28A5C7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38" y="764704"/>
            <a:ext cx="2496407" cy="12079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F1194A-F34B-CE42-8C4E-892FFBA4C410}"/>
              </a:ext>
            </a:extLst>
          </p:cNvPr>
          <p:cNvSpPr/>
          <p:nvPr/>
        </p:nvSpPr>
        <p:spPr bwMode="auto">
          <a:xfrm>
            <a:off x="7812360" y="836712"/>
            <a:ext cx="432048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682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Phenomenological MSSM analysis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4800" y="816114"/>
            <a:ext cx="818525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SMS don’t always fully cover signatures </a:t>
            </a:r>
          </a:p>
          <a:p>
            <a:r>
              <a:rPr lang="en-GB" dirty="0">
                <a:solidFill>
                  <a:srgbClr val="0000FF"/>
                </a:solidFill>
              </a:rPr>
              <a:t>      </a:t>
            </a:r>
            <a:r>
              <a:rPr lang="en-GB" dirty="0">
                <a:solidFill>
                  <a:srgbClr val="FF0000"/>
                </a:solidFill>
              </a:rPr>
              <a:t>-&gt; the 19 parameter phenomenological MSSM (</a:t>
            </a:r>
            <a:r>
              <a:rPr lang="en-GB" dirty="0" err="1">
                <a:solidFill>
                  <a:srgbClr val="FF0000"/>
                </a:solidFill>
              </a:rPr>
              <a:t>pMSSM</a:t>
            </a:r>
            <a:r>
              <a:rPr lang="en-GB" dirty="0">
                <a:solidFill>
                  <a:srgbClr val="FF0000"/>
                </a:solidFill>
              </a:rPr>
              <a:t>) analyses</a:t>
            </a:r>
          </a:p>
        </p:txBody>
      </p:sp>
      <p:pic>
        <p:nvPicPr>
          <p:cNvPr id="5" name="Image 4" descr="Screen Shot 2016-06-23 at 10.23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02296"/>
            <a:ext cx="3962400" cy="1550504"/>
          </a:xfrm>
          <a:prstGeom prst="rect">
            <a:avLst/>
          </a:prstGeom>
        </p:spPr>
      </p:pic>
      <p:pic>
        <p:nvPicPr>
          <p:cNvPr id="6" name="Image 5" descr="Screen Shot 2016-06-23 at 10.2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953000" cy="145519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43200" y="1524000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arXiv:1606.03577</a:t>
            </a:r>
          </a:p>
        </p:txBody>
      </p:sp>
      <p:pic>
        <p:nvPicPr>
          <p:cNvPr id="10" name="Image 9" descr="Screen Shot 2016-06-23 at 10.36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2546425" cy="2368550"/>
          </a:xfrm>
          <a:prstGeom prst="rect">
            <a:avLst/>
          </a:prstGeom>
        </p:spPr>
      </p:pic>
      <p:pic>
        <p:nvPicPr>
          <p:cNvPr id="11" name="Image 10" descr="Screen Shot 2016-06-23 at 10.37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3352800"/>
            <a:ext cx="2438400" cy="2355586"/>
          </a:xfrm>
          <a:prstGeom prst="rect">
            <a:avLst/>
          </a:prstGeom>
        </p:spPr>
      </p:pic>
      <p:pic>
        <p:nvPicPr>
          <p:cNvPr id="12" name="Image 11" descr="Screen Shot 2016-06-23 at 10.37.4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3352800"/>
            <a:ext cx="2447239" cy="23622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-9227" y="5791200"/>
            <a:ext cx="930562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10</a:t>
            </a:r>
            <a:r>
              <a:rPr lang="en-GB" baseline="30000" dirty="0">
                <a:solidFill>
                  <a:srgbClr val="0000FF"/>
                </a:solidFill>
              </a:rPr>
              <a:t>8</a:t>
            </a:r>
            <a:r>
              <a:rPr lang="en-GB" dirty="0">
                <a:solidFill>
                  <a:srgbClr val="0000FF"/>
                </a:solidFill>
              </a:rPr>
              <a:t> points sampled: Leads to softer limits on the </a:t>
            </a:r>
            <a:r>
              <a:rPr lang="en-GB" dirty="0" err="1">
                <a:solidFill>
                  <a:srgbClr val="0000FF"/>
                </a:solidFill>
              </a:rPr>
              <a:t>sparticles</a:t>
            </a:r>
            <a:r>
              <a:rPr lang="en-GB" dirty="0">
                <a:solidFill>
                  <a:srgbClr val="0000FF"/>
                </a:solidFill>
              </a:rPr>
              <a:t> masses</a:t>
            </a:r>
          </a:p>
          <a:p>
            <a:r>
              <a:rPr lang="en-GB" dirty="0" err="1">
                <a:solidFill>
                  <a:srgbClr val="FF0000"/>
                </a:solidFill>
              </a:rPr>
              <a:t>Gluinos</a:t>
            </a:r>
            <a:r>
              <a:rPr lang="en-GB" dirty="0">
                <a:solidFill>
                  <a:srgbClr val="FF0000"/>
                </a:solidFill>
              </a:rPr>
              <a:t> &gt; 500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r>
              <a:rPr lang="en-GB" dirty="0">
                <a:solidFill>
                  <a:srgbClr val="FF0000"/>
                </a:solidFill>
              </a:rPr>
              <a:t>, stops &gt; 250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r>
              <a:rPr lang="en-GB" dirty="0">
                <a:solidFill>
                  <a:srgbClr val="FF0000"/>
                </a:solidFill>
              </a:rPr>
              <a:t> =&gt; there is still low mass phase space left!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9600" y="3962400"/>
            <a:ext cx="90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0000FF"/>
                </a:solidFill>
              </a:rPr>
              <a:t>gluinos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81400" y="3962400"/>
            <a:ext cx="9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0000FF"/>
                </a:solidFill>
              </a:rPr>
              <a:t>squarks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553200" y="3962400"/>
            <a:ext cx="61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stop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510690" y="1490246"/>
            <a:ext cx="255711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ATLAS: </a:t>
            </a:r>
            <a:r>
              <a:rPr lang="fr-FR" sz="1600" dirty="0" err="1"/>
              <a:t>arXiv</a:t>
            </a:r>
            <a:r>
              <a:rPr lang="fr-FR" sz="1600" dirty="0"/>
              <a:t>: 1508.06608</a:t>
            </a:r>
            <a:endParaRPr lang="en-GB" sz="1600" dirty="0"/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id="{D0E6A863-8E69-5446-A47E-78B63F45C68F}"/>
              </a:ext>
            </a:extLst>
          </p:cNvPr>
          <p:cNvSpPr txBox="1"/>
          <p:nvPr/>
        </p:nvSpPr>
        <p:spPr>
          <a:xfrm>
            <a:off x="7696200" y="3962400"/>
            <a:ext cx="139343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Based on </a:t>
            </a:r>
          </a:p>
          <a:p>
            <a:r>
              <a:rPr lang="en-GB" dirty="0">
                <a:solidFill>
                  <a:srgbClr val="0000FF"/>
                </a:solidFill>
              </a:rPr>
              <a:t>8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data</a:t>
            </a:r>
          </a:p>
          <a:p>
            <a:r>
              <a:rPr lang="en-GB" dirty="0">
                <a:solidFill>
                  <a:srgbClr val="0000FF"/>
                </a:solidFill>
              </a:rPr>
              <a:t>limits</a:t>
            </a:r>
          </a:p>
        </p:txBody>
      </p:sp>
    </p:spTree>
    <p:extLst>
      <p:ext uri="{BB962C8B-B14F-4D97-AF65-F5344CB8AC3E}">
        <p14:creationId xmlns:p14="http://schemas.microsoft.com/office/powerpoint/2010/main" val="288115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8-03-02 at 04.30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493735" cy="3962400"/>
          </a:xfrm>
          <a:prstGeom prst="rect">
            <a:avLst/>
          </a:prstGeom>
        </p:spPr>
      </p:pic>
      <p:pic>
        <p:nvPicPr>
          <p:cNvPr id="4" name="Image 3" descr="Screen Shot 2018-03-02 at 04.33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4492620" cy="39624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Supersymmetry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: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Gluinos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5783759"/>
            <a:ext cx="89916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                              </a:t>
            </a:r>
            <a:r>
              <a:rPr lang="en-GB" sz="2400" dirty="0">
                <a:solidFill>
                  <a:srgbClr val="FF0000"/>
                </a:solidFill>
              </a:rPr>
              <a:t>No significant signal to date</a:t>
            </a:r>
          </a:p>
          <a:p>
            <a:r>
              <a:rPr lang="en-GB" dirty="0">
                <a:solidFill>
                  <a:srgbClr val="0000FF"/>
                </a:solidFill>
              </a:rPr>
              <a:t>Within the context of the SMS: </a:t>
            </a:r>
            <a:r>
              <a:rPr lang="en-GB" dirty="0">
                <a:solidFill>
                  <a:srgbClr val="FF0000"/>
                </a:solidFill>
              </a:rPr>
              <a:t>Exclude with </a:t>
            </a:r>
            <a:r>
              <a:rPr lang="en-GB" dirty="0" err="1">
                <a:solidFill>
                  <a:srgbClr val="FF0000"/>
                </a:solidFill>
              </a:rPr>
              <a:t>gluino</a:t>
            </a:r>
            <a:r>
              <a:rPr lang="en-GB" dirty="0">
                <a:solidFill>
                  <a:srgbClr val="FF0000"/>
                </a:solidFill>
              </a:rPr>
              <a:t> masses ~ 2000 </a:t>
            </a:r>
            <a:r>
              <a:rPr lang="en-GB" dirty="0" err="1">
                <a:solidFill>
                  <a:srgbClr val="FF0000"/>
                </a:solidFill>
              </a:rPr>
              <a:t>GeV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0884" y="819090"/>
            <a:ext cx="861004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</a:rPr>
              <a:t>Gluino</a:t>
            </a:r>
            <a:r>
              <a:rPr lang="en-GB" dirty="0">
                <a:solidFill>
                  <a:srgbClr val="0000FF"/>
                </a:solidFill>
              </a:rPr>
              <a:t> production with decay chains with direct decay to the lightest SUSY</a:t>
            </a:r>
          </a:p>
          <a:p>
            <a:r>
              <a:rPr lang="en-GB" dirty="0">
                <a:solidFill>
                  <a:srgbClr val="0000FF"/>
                </a:solidFill>
              </a:rPr>
              <a:t>particle or via cascade chains.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14E92-7433-7F43-9CA1-76DB35E3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20" y="1526976"/>
            <a:ext cx="4474572" cy="40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4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58373" name="Date Placeholder 3"/>
          <p:cNvSpPr txBox="1">
            <a:spLocks noGrp="1"/>
          </p:cNvSpPr>
          <p:nvPr/>
        </p:nvSpPr>
        <p:spPr bwMode="auto">
          <a:xfrm>
            <a:off x="70338" y="6543675"/>
            <a:ext cx="276078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CH" sz="1400" i="1">
                <a:solidFill>
                  <a:srgbClr val="006666"/>
                </a:solidFill>
              </a:rPr>
              <a:t>	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4" name="Footer Placeholder 4"/>
          <p:cNvSpPr txBox="1">
            <a:spLocks noGrp="1"/>
          </p:cNvSpPr>
          <p:nvPr/>
        </p:nvSpPr>
        <p:spPr bwMode="auto">
          <a:xfrm>
            <a:off x="2321169" y="6519863"/>
            <a:ext cx="6471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CH" sz="1400">
                <a:solidFill>
                  <a:schemeClr val="tx1"/>
                </a:solidFill>
              </a:rPr>
              <a:t>                     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New Physics?</a:t>
            </a:r>
          </a:p>
        </p:txBody>
      </p:sp>
      <p:pic>
        <p:nvPicPr>
          <p:cNvPr id="58377" name="Picture 3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354" y="3657600"/>
            <a:ext cx="218049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211015" y="3505200"/>
            <a:ext cx="226143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Extra Dimensions?</a:t>
            </a: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2743201" y="3581400"/>
            <a:ext cx="184177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Black Holes???</a:t>
            </a:r>
          </a:p>
        </p:txBody>
      </p:sp>
      <p:pic>
        <p:nvPicPr>
          <p:cNvPr id="58380" name="Picture 10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70339" y="876300"/>
            <a:ext cx="2511669" cy="24003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1" name="Picture 11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4853354" y="1219200"/>
            <a:ext cx="2080846" cy="20145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2" name="Picture 12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rcRect/>
              <a:stretch>
                <a:fillRect/>
              </a:stretch>
            </p:blipFill>
          </mc:Choice>
          <mc:Fallback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4783015" y="3581400"/>
            <a:ext cx="2110154" cy="20399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3" name="Text Box 13"/>
          <p:cNvSpPr txBox="1">
            <a:spLocks noChangeArrowheads="1"/>
          </p:cNvSpPr>
          <p:nvPr/>
        </p:nvSpPr>
        <p:spPr bwMode="auto">
          <a:xfrm>
            <a:off x="5064370" y="3276600"/>
            <a:ext cx="156600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Little Higgs?</a:t>
            </a:r>
          </a:p>
        </p:txBody>
      </p:sp>
      <p:sp>
        <p:nvSpPr>
          <p:cNvPr id="58384" name="Text Box 15"/>
          <p:cNvSpPr txBox="1">
            <a:spLocks noChangeArrowheads="1"/>
          </p:cNvSpPr>
          <p:nvPr/>
        </p:nvSpPr>
        <p:spPr bwMode="auto">
          <a:xfrm>
            <a:off x="4810858" y="838200"/>
            <a:ext cx="250088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ZZ/WW resonances?</a:t>
            </a:r>
          </a:p>
        </p:txBody>
      </p:sp>
      <p:pic>
        <p:nvPicPr>
          <p:cNvPr id="58385" name="Picture 16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rcRect/>
              <a:stretch>
                <a:fillRect/>
              </a:stretch>
            </p:blipFill>
          </mc:Choice>
          <mc:Fallback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7080738" y="1600201"/>
            <a:ext cx="2063262" cy="142557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7574574" y="1066800"/>
            <a:ext cx="157564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Technicolor?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2743200" y="838200"/>
            <a:ext cx="195373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Supersymmetry</a:t>
            </a:r>
          </a:p>
        </p:txBody>
      </p:sp>
      <p:sp>
        <p:nvSpPr>
          <p:cNvPr id="58388" name="Text Box 22"/>
          <p:cNvSpPr txBox="1">
            <a:spLocks noChangeArrowheads="1"/>
          </p:cNvSpPr>
          <p:nvPr/>
        </p:nvSpPr>
        <p:spPr bwMode="auto">
          <a:xfrm>
            <a:off x="685800" y="5845314"/>
            <a:ext cx="7952467" cy="70788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What </a:t>
            </a:r>
            <a:r>
              <a:rPr lang="en-US" dirty="0" err="1">
                <a:solidFill>
                  <a:srgbClr val="0000FF"/>
                </a:solidFill>
              </a:rPr>
              <a:t>stabelizes</a:t>
            </a:r>
            <a:r>
              <a:rPr lang="en-US" dirty="0">
                <a:solidFill>
                  <a:srgbClr val="0000FF"/>
                </a:solidFill>
              </a:rPr>
              <a:t> the Higgs Mass? Many ideas, not all viable any more  </a:t>
            </a:r>
          </a:p>
          <a:p>
            <a:r>
              <a:rPr lang="en-US" dirty="0">
                <a:solidFill>
                  <a:srgbClr val="FF0000"/>
                </a:solidFill>
              </a:rPr>
              <a:t>A large variety of possible signals. We have to be ready for that</a:t>
            </a:r>
          </a:p>
        </p:txBody>
      </p:sp>
      <p:pic>
        <p:nvPicPr>
          <p:cNvPr id="58389" name="Picture 23" descr="Picture 24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63508" y="3932238"/>
            <a:ext cx="218049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0" name="Text Box 25"/>
          <p:cNvSpPr txBox="1">
            <a:spLocks noChangeArrowheads="1"/>
          </p:cNvSpPr>
          <p:nvPr/>
        </p:nvSpPr>
        <p:spPr bwMode="auto">
          <a:xfrm>
            <a:off x="211016" y="762000"/>
            <a:ext cx="249148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Gauge Bosons?</a:t>
            </a:r>
          </a:p>
        </p:txBody>
      </p:sp>
      <p:sp>
        <p:nvSpPr>
          <p:cNvPr id="58391" name="Text Box 26"/>
          <p:cNvSpPr txBox="1">
            <a:spLocks noChangeArrowheads="1"/>
          </p:cNvSpPr>
          <p:nvPr/>
        </p:nvSpPr>
        <p:spPr bwMode="auto">
          <a:xfrm>
            <a:off x="7243397" y="3429000"/>
            <a:ext cx="195072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Hidden Valleys?</a:t>
            </a:r>
          </a:p>
        </p:txBody>
      </p:sp>
      <p:pic>
        <p:nvPicPr>
          <p:cNvPr id="58392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3962400"/>
            <a:ext cx="184052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602523" y="1295400"/>
          <a:ext cx="2039815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5" name="CorelPhotoPaint.Image.10" r:id="rId15" imgW="3200000" imgH="3098413" progId="">
                  <p:embed/>
                </p:oleObj>
              </mc:Choice>
              <mc:Fallback>
                <p:oleObj name="CorelPhotoPaint.Image.10" r:id="rId15" imgW="3200000" imgH="309841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2523" y="1295400"/>
                        <a:ext cx="2039815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Beyond the SM Signatures </a:t>
            </a:r>
          </a:p>
        </p:txBody>
      </p:sp>
      <p:pic>
        <p:nvPicPr>
          <p:cNvPr id="9" name="Image 8" descr="Screen shot 2012-09-16 at 1.48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022426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New Physics Hunters @ the LHC</a:t>
            </a:r>
          </a:p>
        </p:txBody>
      </p:sp>
      <p:pic>
        <p:nvPicPr>
          <p:cNvPr id="3" name="Picture 4" descr="FullDet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5334000" cy="317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Espace réservé du contenu 4" descr="Screen shot 2012-07-11 at 3.0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42632" y="3733800"/>
            <a:ext cx="487756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410200" y="1371600"/>
            <a:ext cx="274959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ATLAS experiment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77000" y="3200400"/>
            <a:ext cx="254428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CMS experiment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1000" y="4114800"/>
            <a:ext cx="357589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…And also </a:t>
            </a:r>
            <a:r>
              <a:rPr lang="en-GB" dirty="0" err="1"/>
              <a:t>LHCb</a:t>
            </a:r>
            <a:r>
              <a:rPr lang="en-GB" dirty="0"/>
              <a:t> and </a:t>
            </a:r>
            <a:r>
              <a:rPr lang="en-GB" dirty="0" err="1"/>
              <a:t>MoEDAL</a:t>
            </a:r>
            <a:endParaRPr lang="en-GB" dirty="0"/>
          </a:p>
        </p:txBody>
      </p:sp>
      <p:pic>
        <p:nvPicPr>
          <p:cNvPr id="10" name="Image 9" descr="Screen Shot 2016-06-12 at 14.36.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0"/>
            <a:ext cx="3405881" cy="220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181044</TotalTime>
  <Words>3096</Words>
  <Application>Microsoft Macintosh PowerPoint</Application>
  <PresentationFormat>On-screen Show (4:3)</PresentationFormat>
  <Paragraphs>567</Paragraphs>
  <Slides>65</Slides>
  <Notes>11</Notes>
  <HiddenSlides>7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ＭＳ Ｐゴシック</vt:lpstr>
      <vt:lpstr>Arial</vt:lpstr>
      <vt:lpstr>Calibri</vt:lpstr>
      <vt:lpstr>Comic Sans MS</vt:lpstr>
      <vt:lpstr>Georgia</vt:lpstr>
      <vt:lpstr>Helvetica</vt:lpstr>
      <vt:lpstr>Symbol</vt:lpstr>
      <vt:lpstr>Tahoma</vt:lpstr>
      <vt:lpstr>Times</vt:lpstr>
      <vt:lpstr>Times New Roman</vt:lpstr>
      <vt:lpstr>Wingdings</vt:lpstr>
      <vt:lpstr>Reunion_17_01_03</vt:lpstr>
      <vt:lpstr>CorelPhotoPaint.Image.10</vt:lpstr>
      <vt:lpstr> </vt:lpstr>
      <vt:lpstr>PowerPoint Presentation</vt:lpstr>
      <vt:lpstr>Physics case for new High Energy Machines</vt:lpstr>
      <vt:lpstr>2012: A Milestone in Particle Physics</vt:lpstr>
      <vt:lpstr>PowerPoint Presentation</vt:lpstr>
      <vt:lpstr>Physics Beyond the Standard Model?</vt:lpstr>
      <vt:lpstr>New Physics?</vt:lpstr>
      <vt:lpstr>Beyond the SM Signatures </vt:lpstr>
      <vt:lpstr>New Physics Hunters @ the LHC</vt:lpstr>
      <vt:lpstr> Searches for BSM Physics</vt:lpstr>
      <vt:lpstr>Searches for BSM Physics</vt:lpstr>
      <vt:lpstr>PowerPoint Presentation</vt:lpstr>
      <vt:lpstr>Detecting Supersymmetric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SUSY (as seen from outside HEP…) </vt:lpstr>
      <vt:lpstr>PowerPoint Presentation</vt:lpstr>
      <vt:lpstr>Dark Matter Searches at the LHC</vt:lpstr>
      <vt:lpstr>A High pT Mono-jet event</vt:lpstr>
      <vt:lpstr>Mono-object Searches in CMS</vt:lpstr>
      <vt:lpstr>Comparison with Direct Detection </vt:lpstr>
      <vt:lpstr>PowerPoint Presentation</vt:lpstr>
      <vt:lpstr>PowerPoint Presentation</vt:lpstr>
      <vt:lpstr>Dijet Resonance Searches @13TeV</vt:lpstr>
      <vt:lpstr>Search for Di-jet Resonances</vt:lpstr>
      <vt:lpstr>Search for Di-jet Resonances</vt:lpstr>
      <vt:lpstr>Are Quarks Elementary Particles?</vt:lpstr>
      <vt:lpstr>Are Quarks Elementary Particles?</vt:lpstr>
      <vt:lpstr>E.g. Di-lepton Resonance</vt:lpstr>
      <vt:lpstr>PowerPoint Presentation</vt:lpstr>
      <vt:lpstr>Searches for Heavy Resonances</vt:lpstr>
      <vt:lpstr>Search for Heavy Neutrinos </vt:lpstr>
      <vt:lpstr>Low Mass Diphoton Spectrum</vt:lpstr>
      <vt:lpstr>Search for New Resonances</vt:lpstr>
      <vt:lpstr>Search for New Resonances</vt:lpstr>
      <vt:lpstr>How to Become an Ambulance Chaser?</vt:lpstr>
      <vt:lpstr>Exotica Searches: Limits</vt:lpstr>
      <vt:lpstr>Vector-Like Quarks</vt:lpstr>
      <vt:lpstr>A Global View! Generic Searches</vt:lpstr>
      <vt:lpstr>Are we leaving no stone unturned?</vt:lpstr>
      <vt:lpstr>Searches for Long Lived Particles</vt:lpstr>
      <vt:lpstr>Search for Heavy Neutral Leptons</vt:lpstr>
      <vt:lpstr>Multi Charged Particles</vt:lpstr>
      <vt:lpstr>Long Lived Particle Searches</vt:lpstr>
      <vt:lpstr>Long Lived Particle Searches</vt:lpstr>
      <vt:lpstr>LHC White Paper in Preparation</vt:lpstr>
      <vt:lpstr>LHCb: Tests of Lepton Universality</vt:lpstr>
      <vt:lpstr> Third Generation Leptoquarks </vt:lpstr>
      <vt:lpstr>Monopole Searches: MoEDAL @ 13TeV</vt:lpstr>
      <vt:lpstr>Proposals for New Experiments @LHC</vt:lpstr>
      <vt:lpstr>LHC Outlook and Plans</vt:lpstr>
      <vt:lpstr>PowerPoint Presentation</vt:lpstr>
      <vt:lpstr>PowerPoint Presentation</vt:lpstr>
      <vt:lpstr>HL-LHC: examples</vt:lpstr>
      <vt:lpstr>Summary</vt:lpstr>
      <vt:lpstr>Neutral Long Lived Particles</vt:lpstr>
      <vt:lpstr>Dijet Resonance Searches @13TeV</vt:lpstr>
      <vt:lpstr>Comparison with Direct Detection </vt:lpstr>
      <vt:lpstr>Phenomenological MSSM analysis</vt:lpstr>
      <vt:lpstr>PowerPoint Presentation</vt:lpstr>
    </vt:vector>
  </TitlesOfParts>
  <Company>ѻ ]翘ԭੌ뿿큠ř㸠]翘ѻ盼뿿큐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Albert De Roeck</cp:lastModifiedBy>
  <cp:revision>5202</cp:revision>
  <cp:lastPrinted>2013-02-11T08:10:22Z</cp:lastPrinted>
  <dcterms:created xsi:type="dcterms:W3CDTF">2018-09-22T01:58:20Z</dcterms:created>
  <dcterms:modified xsi:type="dcterms:W3CDTF">2019-02-21T12:16:19Z</dcterms:modified>
</cp:coreProperties>
</file>