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99" r:id="rId4"/>
    <p:sldId id="298" r:id="rId5"/>
    <p:sldId id="267" r:id="rId6"/>
    <p:sldId id="300" r:id="rId7"/>
    <p:sldId id="263" r:id="rId8"/>
    <p:sldId id="259" r:id="rId9"/>
    <p:sldId id="261" r:id="rId10"/>
    <p:sldId id="313" r:id="rId11"/>
    <p:sldId id="311" r:id="rId12"/>
    <p:sldId id="288" r:id="rId13"/>
    <p:sldId id="289" r:id="rId14"/>
    <p:sldId id="310" r:id="rId15"/>
    <p:sldId id="306" r:id="rId16"/>
    <p:sldId id="301" r:id="rId17"/>
    <p:sldId id="316" r:id="rId18"/>
    <p:sldId id="268" r:id="rId19"/>
    <p:sldId id="296" r:id="rId20"/>
    <p:sldId id="303" r:id="rId21"/>
    <p:sldId id="314" r:id="rId22"/>
    <p:sldId id="297" r:id="rId23"/>
    <p:sldId id="304" r:id="rId24"/>
    <p:sldId id="309" r:id="rId25"/>
    <p:sldId id="282" r:id="rId26"/>
    <p:sldId id="275" r:id="rId27"/>
    <p:sldId id="305" r:id="rId28"/>
    <p:sldId id="307" r:id="rId29"/>
    <p:sldId id="294" r:id="rId30"/>
    <p:sldId id="312" r:id="rId31"/>
    <p:sldId id="270" r:id="rId32"/>
    <p:sldId id="271" r:id="rId33"/>
    <p:sldId id="272" r:id="rId34"/>
    <p:sldId id="318" r:id="rId35"/>
    <p:sldId id="260" r:id="rId36"/>
    <p:sldId id="278" r:id="rId37"/>
    <p:sldId id="279" r:id="rId38"/>
    <p:sldId id="280" r:id="rId39"/>
    <p:sldId id="308" r:id="rId40"/>
    <p:sldId id="295"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 Bogomyagkov" initials="AB" lastIdx="1" clrIdx="0">
    <p:extLst>
      <p:ext uri="{19B8F6BF-5375-455C-9EA6-DF929625EA0E}">
        <p15:presenceInfo xmlns:p15="http://schemas.microsoft.com/office/powerpoint/2012/main" userId="ddbe756807e15f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74907" autoAdjust="0"/>
  </p:normalViewPr>
  <p:slideViewPr>
    <p:cSldViewPr snapToGrid="0">
      <p:cViewPr varScale="1">
        <p:scale>
          <a:sx n="81" d="100"/>
          <a:sy n="81" d="100"/>
        </p:scale>
        <p:origin x="17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Лист1!$A$2:$A$14</c:f>
              <c:numCache>
                <c:formatCode>General</c:formatCode>
                <c:ptCount val="13"/>
                <c:pt idx="0">
                  <c:v>0</c:v>
                </c:pt>
                <c:pt idx="1">
                  <c:v>20</c:v>
                </c:pt>
                <c:pt idx="2">
                  <c:v>40</c:v>
                </c:pt>
                <c:pt idx="3">
                  <c:v>42</c:v>
                </c:pt>
                <c:pt idx="4">
                  <c:v>342</c:v>
                </c:pt>
                <c:pt idx="5">
                  <c:v>362</c:v>
                </c:pt>
                <c:pt idx="6">
                  <c:v>382</c:v>
                </c:pt>
                <c:pt idx="7">
                  <c:v>402</c:v>
                </c:pt>
                <c:pt idx="8">
                  <c:v>405</c:v>
                </c:pt>
                <c:pt idx="9">
                  <c:v>705</c:v>
                </c:pt>
                <c:pt idx="10">
                  <c:v>725</c:v>
                </c:pt>
                <c:pt idx="11">
                  <c:v>745</c:v>
                </c:pt>
                <c:pt idx="12">
                  <c:v>765</c:v>
                </c:pt>
              </c:numCache>
            </c:numRef>
          </c:xVal>
          <c:yVal>
            <c:numRef>
              <c:f>Лист1!$B$2:$B$14</c:f>
              <c:numCache>
                <c:formatCode>General</c:formatCode>
                <c:ptCount val="13"/>
                <c:pt idx="0">
                  <c:v>876</c:v>
                </c:pt>
                <c:pt idx="1">
                  <c:v>938</c:v>
                </c:pt>
                <c:pt idx="2">
                  <c:v>1027</c:v>
                </c:pt>
                <c:pt idx="3">
                  <c:v>0</c:v>
                </c:pt>
                <c:pt idx="4">
                  <c:v>0</c:v>
                </c:pt>
                <c:pt idx="5">
                  <c:v>934</c:v>
                </c:pt>
                <c:pt idx="6">
                  <c:v>950</c:v>
                </c:pt>
                <c:pt idx="7">
                  <c:v>1022</c:v>
                </c:pt>
                <c:pt idx="8">
                  <c:v>0</c:v>
                </c:pt>
                <c:pt idx="9">
                  <c:v>0</c:v>
                </c:pt>
                <c:pt idx="10">
                  <c:v>1020</c:v>
                </c:pt>
                <c:pt idx="11">
                  <c:v>1032</c:v>
                </c:pt>
                <c:pt idx="12">
                  <c:v>1105</c:v>
                </c:pt>
              </c:numCache>
            </c:numRef>
          </c:yVal>
          <c:smooth val="0"/>
        </c:ser>
        <c:dLbls>
          <c:showLegendKey val="0"/>
          <c:showVal val="0"/>
          <c:showCatName val="0"/>
          <c:showSerName val="0"/>
          <c:showPercent val="0"/>
          <c:showBubbleSize val="0"/>
        </c:dLbls>
        <c:axId val="-472750336"/>
        <c:axId val="-472743808"/>
      </c:scatterChart>
      <c:valAx>
        <c:axId val="-47275033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 s</a:t>
                </a:r>
                <a:endParaRPr lang="ru-RU"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472743808"/>
        <c:crosses val="autoZero"/>
        <c:crossBetween val="midCat"/>
      </c:valAx>
      <c:valAx>
        <c:axId val="-4727438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Current,</a:t>
                </a:r>
                <a:r>
                  <a:rPr lang="en-US" sz="1800" baseline="0"/>
                  <a:t> A</a:t>
                </a:r>
                <a:endParaRPr lang="ru-RU"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472750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15C99-CBDC-4B67-9A42-4B5FCCAE0833}" type="datetimeFigureOut">
              <a:rPr lang="ru-RU" smtClean="0"/>
              <a:t>26.09.2019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2739C-C7D4-4731-8DEE-ADA2739715E4}" type="slidenum">
              <a:rPr lang="ru-RU" smtClean="0"/>
              <a:t>‹#›</a:t>
            </a:fld>
            <a:endParaRPr lang="ru-RU"/>
          </a:p>
        </p:txBody>
      </p:sp>
    </p:spTree>
    <p:extLst>
      <p:ext uri="{BB962C8B-B14F-4D97-AF65-F5344CB8AC3E}">
        <p14:creationId xmlns:p14="http://schemas.microsoft.com/office/powerpoint/2010/main" val="423935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Финальный фокус С-Тау</a:t>
            </a:r>
            <a:r>
              <a:rPr lang="ru-RU" baseline="0" dirty="0" smtClean="0"/>
              <a:t> фабрики состоит из охлаждаемой </a:t>
            </a:r>
            <a:r>
              <a:rPr lang="en-US" baseline="0" dirty="0" smtClean="0"/>
              <a:t>Be </a:t>
            </a:r>
            <a:r>
              <a:rPr lang="ru-RU" baseline="0" dirty="0" smtClean="0"/>
              <a:t>вакуумной камеры, </a:t>
            </a:r>
            <a:r>
              <a:rPr lang="en-US" baseline="0" dirty="0" smtClean="0"/>
              <a:t>BPM</a:t>
            </a:r>
            <a:r>
              <a:rPr lang="ru-RU" baseline="0" dirty="0" smtClean="0"/>
              <a:t>, фланца, и криостата со сверхпроводящими магнитами. </a:t>
            </a:r>
          </a:p>
          <a:p>
            <a:r>
              <a:rPr lang="ru-RU" baseline="0" dirty="0" smtClean="0"/>
              <a:t>По порядку анти соленоид, первая  </a:t>
            </a:r>
            <a:r>
              <a:rPr lang="ru-RU" baseline="0" dirty="0" err="1" smtClean="0"/>
              <a:t>дефокусирующая</a:t>
            </a:r>
            <a:r>
              <a:rPr lang="ru-RU" baseline="0" dirty="0" smtClean="0"/>
              <a:t> линза финального фокуса, корректирующий магнит и вторая фокусирующая линза, при этом все эти линзы и корректор находятся внутри детектора. </a:t>
            </a:r>
          </a:p>
          <a:p>
            <a:r>
              <a:rPr lang="ru-RU" baseline="0" dirty="0" smtClean="0"/>
              <a:t>Для компенсации поля детектора используется экранирующий соленоид</a:t>
            </a:r>
            <a:endParaRPr lang="ru-RU" dirty="0" smtClean="0"/>
          </a:p>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8</a:t>
            </a:fld>
            <a:endParaRPr lang="ru-RU"/>
          </a:p>
        </p:txBody>
      </p:sp>
    </p:spTree>
    <p:extLst>
      <p:ext uri="{BB962C8B-B14F-4D97-AF65-F5344CB8AC3E}">
        <p14:creationId xmlns:p14="http://schemas.microsoft.com/office/powerpoint/2010/main" val="235798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Финальный фокус С-Тау</a:t>
            </a:r>
            <a:r>
              <a:rPr lang="ru-RU" baseline="0" dirty="0" smtClean="0"/>
              <a:t> фабрики состоит из охлаждаемой </a:t>
            </a:r>
            <a:r>
              <a:rPr lang="en-US" baseline="0" dirty="0" smtClean="0"/>
              <a:t>Be </a:t>
            </a:r>
            <a:r>
              <a:rPr lang="ru-RU" baseline="0" dirty="0" smtClean="0"/>
              <a:t>вакуумной камеры, </a:t>
            </a:r>
            <a:r>
              <a:rPr lang="en-US" baseline="0" dirty="0" smtClean="0"/>
              <a:t>BPM</a:t>
            </a:r>
            <a:r>
              <a:rPr lang="ru-RU" baseline="0" dirty="0" smtClean="0"/>
              <a:t>, фланца, и криостата со сверхпроводящими магнитами. </a:t>
            </a:r>
          </a:p>
          <a:p>
            <a:r>
              <a:rPr lang="ru-RU" baseline="0" dirty="0" smtClean="0"/>
              <a:t>По порядку анти соленоид, первая  </a:t>
            </a:r>
            <a:r>
              <a:rPr lang="ru-RU" baseline="0" dirty="0" err="1" smtClean="0"/>
              <a:t>дефокусирующая</a:t>
            </a:r>
            <a:r>
              <a:rPr lang="ru-RU" baseline="0" dirty="0" smtClean="0"/>
              <a:t> линза финального фокуса, корректирующий магнит и вторая фокусирующая линза, при этом все эти линзы и корректор находятся внутри детектора. </a:t>
            </a:r>
          </a:p>
          <a:p>
            <a:r>
              <a:rPr lang="ru-RU" baseline="0" dirty="0" smtClean="0"/>
              <a:t>Для компенсации поля детектора используется экранирующий соленоид</a:t>
            </a:r>
            <a:endParaRPr lang="ru-RU" dirty="0" smtClean="0"/>
          </a:p>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30</a:t>
            </a:fld>
            <a:endParaRPr lang="ru-RU"/>
          </a:p>
        </p:txBody>
      </p:sp>
    </p:spTree>
    <p:extLst>
      <p:ext uri="{BB962C8B-B14F-4D97-AF65-F5344CB8AC3E}">
        <p14:creationId xmlns:p14="http://schemas.microsoft.com/office/powerpoint/2010/main" val="64494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Финальный фокус С-Тау</a:t>
            </a:r>
            <a:r>
              <a:rPr lang="ru-RU" baseline="0" dirty="0" smtClean="0"/>
              <a:t> фабрики состоит из охлаждаемой </a:t>
            </a:r>
            <a:r>
              <a:rPr lang="en-US" baseline="0" dirty="0" smtClean="0"/>
              <a:t>Be </a:t>
            </a:r>
            <a:r>
              <a:rPr lang="ru-RU" baseline="0" dirty="0" smtClean="0"/>
              <a:t>вакуумной камеры, </a:t>
            </a:r>
            <a:r>
              <a:rPr lang="en-US" baseline="0" dirty="0" smtClean="0"/>
              <a:t>BPM</a:t>
            </a:r>
            <a:r>
              <a:rPr lang="ru-RU" baseline="0" dirty="0" smtClean="0"/>
              <a:t>, фланца, и криостата со сверхпроводящими магнитами. </a:t>
            </a:r>
          </a:p>
          <a:p>
            <a:r>
              <a:rPr lang="ru-RU" baseline="0" dirty="0" smtClean="0"/>
              <a:t>По порядку анти соленоид, первая  </a:t>
            </a:r>
            <a:r>
              <a:rPr lang="ru-RU" baseline="0" dirty="0" err="1" smtClean="0"/>
              <a:t>дефокусирующая</a:t>
            </a:r>
            <a:r>
              <a:rPr lang="ru-RU" baseline="0" dirty="0" smtClean="0"/>
              <a:t> линза финального фокуса, корректирующий магнит и вторая фокусирующая линза, при этом все эти линзы и корректор находятся внутри детектора. </a:t>
            </a:r>
          </a:p>
          <a:p>
            <a:r>
              <a:rPr lang="ru-RU" baseline="0" dirty="0" smtClean="0"/>
              <a:t>Для компенсации поля детектора используется экранирующий соленоид</a:t>
            </a:r>
            <a:endParaRPr lang="ru-RU" dirty="0" smtClean="0"/>
          </a:p>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10</a:t>
            </a:fld>
            <a:endParaRPr lang="ru-RU"/>
          </a:p>
        </p:txBody>
      </p:sp>
    </p:spTree>
    <p:extLst>
      <p:ext uri="{BB962C8B-B14F-4D97-AF65-F5344CB8AC3E}">
        <p14:creationId xmlns:p14="http://schemas.microsoft.com/office/powerpoint/2010/main" val="58460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an example of the arrangement of the meeting site, we consider such an electron-positron collider Super KEKB (Japan). Different types of this section are shown in the figure. The central part of the meeting area is a beryllium pipe with a double wall (0.4 mm and 0.6 mm thick) separated by a gap of 1 mm, in which coolant flows. In order to avoid beryllium corrosion, paraffin was chosen as the heat carrier. The fork area is made of copper and is cooled by water. In the lower figure, the connections of both the water and paraffin cooling circuits are clearly visible.</a:t>
            </a:r>
            <a:endParaRPr lang="ru-RU" dirty="0" smtClean="0"/>
          </a:p>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11</a:t>
            </a:fld>
            <a:endParaRPr lang="ru-RU"/>
          </a:p>
        </p:txBody>
      </p:sp>
    </p:spTree>
    <p:extLst>
      <p:ext uri="{BB962C8B-B14F-4D97-AF65-F5344CB8AC3E}">
        <p14:creationId xmlns:p14="http://schemas.microsoft.com/office/powerpoint/2010/main" val="244468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14</a:t>
            </a:fld>
            <a:endParaRPr lang="ru-RU"/>
          </a:p>
        </p:txBody>
      </p:sp>
    </p:spTree>
    <p:extLst>
      <p:ext uri="{BB962C8B-B14F-4D97-AF65-F5344CB8AC3E}">
        <p14:creationId xmlns:p14="http://schemas.microsoft.com/office/powerpoint/2010/main" val="28421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Финальный фокус С-Тау</a:t>
            </a:r>
            <a:r>
              <a:rPr lang="ru-RU" baseline="0" dirty="0" smtClean="0"/>
              <a:t> фабрики состоит из охлаждаемой </a:t>
            </a:r>
            <a:r>
              <a:rPr lang="en-US" baseline="0" dirty="0" smtClean="0"/>
              <a:t>Be </a:t>
            </a:r>
            <a:r>
              <a:rPr lang="ru-RU" baseline="0" dirty="0" smtClean="0"/>
              <a:t>вакуумной камеры, </a:t>
            </a:r>
            <a:r>
              <a:rPr lang="en-US" baseline="0" dirty="0" smtClean="0"/>
              <a:t>BPM</a:t>
            </a:r>
            <a:r>
              <a:rPr lang="ru-RU" baseline="0" dirty="0" smtClean="0"/>
              <a:t>, фланца, и криостата со сверхпроводящими магнитами. </a:t>
            </a:r>
          </a:p>
          <a:p>
            <a:r>
              <a:rPr lang="ru-RU" baseline="0" dirty="0" smtClean="0"/>
              <a:t>По порядку анти соленоид, первая  </a:t>
            </a:r>
            <a:r>
              <a:rPr lang="ru-RU" baseline="0" dirty="0" err="1" smtClean="0"/>
              <a:t>дефокусирующая</a:t>
            </a:r>
            <a:r>
              <a:rPr lang="ru-RU" baseline="0" dirty="0" smtClean="0"/>
              <a:t> линза финального фокуса, корректирующий магнит и вторая фокусирующая линза, при этом все эти линзы и корректор находятся внутри детектора. </a:t>
            </a:r>
          </a:p>
          <a:p>
            <a:r>
              <a:rPr lang="ru-RU" baseline="0" dirty="0" smtClean="0"/>
              <a:t>Для компенсации поля детектора используется экранирующий соленоид</a:t>
            </a:r>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15</a:t>
            </a:fld>
            <a:endParaRPr lang="ru-RU"/>
          </a:p>
        </p:txBody>
      </p:sp>
    </p:spTree>
    <p:extLst>
      <p:ext uri="{BB962C8B-B14F-4D97-AF65-F5344CB8AC3E}">
        <p14:creationId xmlns:p14="http://schemas.microsoft.com/office/powerpoint/2010/main" val="197722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Финальный фокус С-Тау</a:t>
            </a:r>
            <a:r>
              <a:rPr lang="ru-RU" baseline="0" dirty="0" smtClean="0"/>
              <a:t> фабрики состоит из охлаждаемой </a:t>
            </a:r>
            <a:r>
              <a:rPr lang="en-US" baseline="0" dirty="0" smtClean="0"/>
              <a:t>Be </a:t>
            </a:r>
            <a:r>
              <a:rPr lang="ru-RU" baseline="0" dirty="0" smtClean="0"/>
              <a:t>вакуумной камеры, </a:t>
            </a:r>
            <a:r>
              <a:rPr lang="en-US" baseline="0" dirty="0" smtClean="0"/>
              <a:t>BPM</a:t>
            </a:r>
            <a:r>
              <a:rPr lang="ru-RU" baseline="0" dirty="0" smtClean="0"/>
              <a:t>, фланца, и криостата со сверхпроводящими магнитами. </a:t>
            </a:r>
          </a:p>
          <a:p>
            <a:r>
              <a:rPr lang="ru-RU" baseline="0" dirty="0" smtClean="0"/>
              <a:t>По порядку анти соленоид, первая  </a:t>
            </a:r>
            <a:r>
              <a:rPr lang="ru-RU" baseline="0" dirty="0" err="1" smtClean="0"/>
              <a:t>дефокусирующая</a:t>
            </a:r>
            <a:r>
              <a:rPr lang="ru-RU" baseline="0" dirty="0" smtClean="0"/>
              <a:t> линза финального фокуса, корректирующий магнит и вторая фокусирующая линза, при этом все эти линзы и корректор находятся внутри детектора. </a:t>
            </a:r>
          </a:p>
          <a:p>
            <a:r>
              <a:rPr lang="ru-RU" baseline="0" dirty="0" smtClean="0"/>
              <a:t>Для компенсации поля детектора используется экранирующий соленоид</a:t>
            </a:r>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17</a:t>
            </a:fld>
            <a:endParaRPr lang="ru-RU"/>
          </a:p>
        </p:txBody>
      </p:sp>
    </p:spTree>
    <p:extLst>
      <p:ext uri="{BB962C8B-B14F-4D97-AF65-F5344CB8AC3E}">
        <p14:creationId xmlns:p14="http://schemas.microsoft.com/office/powerpoint/2010/main" val="344177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Modified</a:t>
            </a:r>
            <a:r>
              <a:rPr lang="en-US" baseline="0" dirty="0" smtClean="0"/>
              <a:t> </a:t>
            </a:r>
            <a:r>
              <a:rPr lang="en-US" dirty="0" smtClean="0"/>
              <a:t>Panofsky</a:t>
            </a:r>
            <a:r>
              <a:rPr lang="ru-RU" dirty="0" smtClean="0"/>
              <a:t> </a:t>
            </a:r>
            <a:r>
              <a:rPr lang="en-US" dirty="0" smtClean="0"/>
              <a:t>quadrupole (BINP)</a:t>
            </a:r>
          </a:p>
          <a:p>
            <a:r>
              <a:rPr lang="en-US" dirty="0" smtClean="0"/>
              <a:t>Cosine quadrupole</a:t>
            </a:r>
            <a:r>
              <a:rPr lang="en-US" baseline="0" dirty="0" smtClean="0"/>
              <a:t> with yoke (CEPC)</a:t>
            </a:r>
          </a:p>
          <a:p>
            <a:endParaRPr lang="en-US" baseline="0" dirty="0" smtClean="0"/>
          </a:p>
          <a:p>
            <a:endParaRPr lang="en-US" dirty="0" smtClean="0"/>
          </a:p>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23</a:t>
            </a:fld>
            <a:endParaRPr lang="ru-RU"/>
          </a:p>
        </p:txBody>
      </p:sp>
    </p:spTree>
    <p:extLst>
      <p:ext uri="{BB962C8B-B14F-4D97-AF65-F5344CB8AC3E}">
        <p14:creationId xmlns:p14="http://schemas.microsoft.com/office/powerpoint/2010/main" val="161937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field quality requirements become less stringent as one moves further away</a:t>
            </a:r>
          </a:p>
          <a:p>
            <a:r>
              <a:rPr lang="en-US" sz="1200" b="0" i="0" u="none" strike="noStrike" kern="1200" baseline="0" dirty="0" smtClean="0">
                <a:solidFill>
                  <a:schemeClr val="tx1"/>
                </a:solidFill>
                <a:latin typeface="+mn-lt"/>
                <a:ea typeface="+mn-ea"/>
                <a:cs typeface="+mn-cs"/>
              </a:rPr>
              <a:t>from the IP. It is planned to use the same technology for all elements. The following</a:t>
            </a:r>
          </a:p>
          <a:p>
            <a:r>
              <a:rPr lang="en-US" sz="1200" b="0" i="0" u="none" strike="noStrike" kern="1200" baseline="0" dirty="0" smtClean="0">
                <a:solidFill>
                  <a:schemeClr val="tx1"/>
                </a:solidFill>
                <a:latin typeface="+mn-lt"/>
                <a:ea typeface="+mn-ea"/>
                <a:cs typeface="+mn-cs"/>
              </a:rPr>
              <a:t>paragraphs concentrate on the most critical elements, QC1L1. These magnets are</a:t>
            </a:r>
          </a:p>
          <a:p>
            <a:r>
              <a:rPr lang="en-US" sz="1200" b="0" i="0" u="none" strike="noStrike" kern="1200" baseline="0" dirty="0" smtClean="0">
                <a:solidFill>
                  <a:schemeClr val="tx1"/>
                </a:solidFill>
                <a:latin typeface="+mn-lt"/>
                <a:ea typeface="+mn-ea"/>
                <a:cs typeface="+mn-cs"/>
              </a:rPr>
              <a:t>1.2m long. At the tip they are 66mm from their counterpart for the other beam;</a:t>
            </a:r>
          </a:p>
          <a:p>
            <a:r>
              <a:rPr lang="en-US" sz="1200" b="0" i="0" u="none" strike="noStrike" kern="1200" baseline="0" dirty="0" smtClean="0">
                <a:solidFill>
                  <a:schemeClr val="tx1"/>
                </a:solidFill>
                <a:latin typeface="+mn-lt"/>
                <a:ea typeface="+mn-ea"/>
                <a:cs typeface="+mn-cs"/>
              </a:rPr>
              <a:t>at the far end they are 102mm apart. The magnet has an inner aperture of 40mm</a:t>
            </a:r>
          </a:p>
          <a:p>
            <a:r>
              <a:rPr lang="en-US" sz="1200" b="0" i="0" u="none" strike="noStrike" kern="1200" baseline="0" dirty="0" smtClean="0">
                <a:solidFill>
                  <a:schemeClr val="tx1"/>
                </a:solidFill>
                <a:latin typeface="+mn-lt"/>
                <a:ea typeface="+mn-ea"/>
                <a:cs typeface="+mn-cs"/>
              </a:rPr>
              <a:t>diameter and an outer diameter of 64mm. The beam pipes for both electrons and</a:t>
            </a:r>
          </a:p>
          <a:p>
            <a:r>
              <a:rPr lang="en-US" sz="1200" b="0" i="0" u="none" strike="noStrike" kern="1200" baseline="0" dirty="0" smtClean="0">
                <a:solidFill>
                  <a:schemeClr val="tx1"/>
                </a:solidFill>
                <a:latin typeface="+mn-lt"/>
                <a:ea typeface="+mn-ea"/>
                <a:cs typeface="+mn-cs"/>
              </a:rPr>
              <a:t>positrons have an inner diameter of 30mm in the vicinity of QC1L1. A traditional</a:t>
            </a:r>
          </a:p>
          <a:p>
            <a:r>
              <a:rPr lang="en-US" sz="1200" b="0" i="0" u="none" strike="noStrike" kern="1200" baseline="0" dirty="0" smtClean="0">
                <a:solidFill>
                  <a:schemeClr val="tx1"/>
                </a:solidFill>
                <a:latin typeface="+mn-lt"/>
                <a:ea typeface="+mn-ea"/>
                <a:cs typeface="+mn-cs"/>
              </a:rPr>
              <a:t>CCT design has excellent field quality, but there are small edge effects, which cancel</a:t>
            </a:r>
          </a:p>
          <a:p>
            <a:r>
              <a:rPr lang="en-US" sz="1200" b="0" i="0" u="none" strike="noStrike" kern="1200" baseline="0" dirty="0" smtClean="0">
                <a:solidFill>
                  <a:schemeClr val="tx1"/>
                </a:solidFill>
                <a:latin typeface="+mn-lt"/>
                <a:ea typeface="+mn-ea"/>
                <a:cs typeface="+mn-cs"/>
              </a:rPr>
              <a:t>out if one integrates over the whole length of the magnet. However, in a region of</a:t>
            </a:r>
          </a:p>
          <a:p>
            <a:r>
              <a:rPr lang="en-US" sz="1200" b="0" i="0" u="none" strike="noStrike" kern="1200" baseline="0" dirty="0" smtClean="0">
                <a:solidFill>
                  <a:schemeClr val="tx1"/>
                </a:solidFill>
                <a:latin typeface="+mn-lt"/>
                <a:ea typeface="+mn-ea"/>
                <a:cs typeface="+mn-cs"/>
              </a:rPr>
              <a:t>rapidly varying beta function and dispersion, this cancellation alone does not ensure</a:t>
            </a:r>
          </a:p>
          <a:p>
            <a:r>
              <a:rPr lang="en-US" sz="1200" b="0" i="0" u="none" strike="noStrike" kern="1200" baseline="0" dirty="0" smtClean="0">
                <a:solidFill>
                  <a:schemeClr val="tx1"/>
                </a:solidFill>
                <a:latin typeface="+mn-lt"/>
                <a:ea typeface="+mn-ea"/>
                <a:cs typeface="+mn-cs"/>
              </a:rPr>
              <a:t>excellent performance. Therefore, the edge effects have been corrected locally using</a:t>
            </a:r>
          </a:p>
          <a:p>
            <a:r>
              <a:rPr lang="en-US" sz="1200" b="0" i="0" u="none" strike="noStrike" kern="1200" baseline="0" dirty="0" smtClean="0">
                <a:solidFill>
                  <a:schemeClr val="tx1"/>
                </a:solidFill>
                <a:latin typeface="+mn-lt"/>
                <a:ea typeface="+mn-ea"/>
                <a:cs typeface="+mn-cs"/>
              </a:rPr>
              <a:t>a novel technique based on the addition of multipole components directly in the</a:t>
            </a:r>
          </a:p>
          <a:p>
            <a:r>
              <a:rPr lang="en-US" sz="1200" b="0" i="0" u="none" strike="noStrike" kern="1200" baseline="0" dirty="0" smtClean="0">
                <a:solidFill>
                  <a:schemeClr val="tx1"/>
                </a:solidFill>
                <a:latin typeface="+mn-lt"/>
                <a:ea typeface="+mn-ea"/>
                <a:cs typeface="+mn-cs"/>
              </a:rPr>
              <a:t>CCT-quadrupole coil geometry [289].</a:t>
            </a:r>
          </a:p>
          <a:p>
            <a:r>
              <a:rPr lang="en-US" sz="1200" b="0" i="0" u="none" strike="noStrike" kern="1200" baseline="0" dirty="0" smtClean="0">
                <a:solidFill>
                  <a:schemeClr val="tx1"/>
                </a:solidFill>
                <a:latin typeface="+mn-lt"/>
                <a:ea typeface="+mn-ea"/>
                <a:cs typeface="+mn-cs"/>
              </a:rPr>
              <a:t>Furthermore, the significant amount of cross talk between the two quadrupoles</a:t>
            </a:r>
          </a:p>
          <a:p>
            <a:r>
              <a:rPr lang="en-US" sz="1200" b="0" i="0" u="none" strike="noStrike" kern="1200" baseline="0" dirty="0" smtClean="0">
                <a:solidFill>
                  <a:schemeClr val="tx1"/>
                </a:solidFill>
                <a:latin typeface="+mn-lt"/>
                <a:ea typeface="+mn-ea"/>
                <a:cs typeface="+mn-cs"/>
              </a:rPr>
              <a:t>which are sitting in close proximity has been corrected. The result is a quadrupole</a:t>
            </a:r>
          </a:p>
          <a:p>
            <a:r>
              <a:rPr lang="en-US" sz="1200" b="0" i="0" u="none" strike="noStrike" kern="1200" baseline="0" dirty="0" smtClean="0">
                <a:solidFill>
                  <a:schemeClr val="tx1"/>
                </a:solidFill>
                <a:latin typeface="+mn-lt"/>
                <a:ea typeface="+mn-ea"/>
                <a:cs typeface="+mn-cs"/>
              </a:rPr>
              <a:t>magnet with integrated multipole components of less than 10􀀀5, as can be seen in</a:t>
            </a:r>
          </a:p>
          <a:p>
            <a:r>
              <a:rPr lang="en-US" sz="1200" b="0" i="0" u="none" strike="noStrike" kern="1200" baseline="0" dirty="0" smtClean="0">
                <a:solidFill>
                  <a:schemeClr val="tx1"/>
                </a:solidFill>
                <a:latin typeface="+mn-lt"/>
                <a:ea typeface="+mn-ea"/>
                <a:cs typeface="+mn-cs"/>
              </a:rPr>
              <a:t>Table 3.6. It should be noted that these multipole values do not take into account the</a:t>
            </a:r>
          </a:p>
          <a:p>
            <a:r>
              <a:rPr lang="en-US" sz="1200" b="0" i="0" u="none" strike="noStrike" kern="1200" baseline="0" dirty="0" smtClean="0">
                <a:solidFill>
                  <a:schemeClr val="tx1"/>
                </a:solidFill>
                <a:latin typeface="+mn-lt"/>
                <a:ea typeface="+mn-ea"/>
                <a:cs typeface="+mn-cs"/>
              </a:rPr>
              <a:t>effect of imperfections like misalignments and mechanical tolerances. It is, therefore,</a:t>
            </a:r>
          </a:p>
          <a:p>
            <a:r>
              <a:rPr lang="en-US" sz="1200" b="0" i="0" u="none" strike="noStrike" kern="1200" baseline="0" dirty="0" smtClean="0">
                <a:solidFill>
                  <a:schemeClr val="tx1"/>
                </a:solidFill>
                <a:latin typeface="+mn-lt"/>
                <a:ea typeface="+mn-ea"/>
                <a:cs typeface="+mn-cs"/>
              </a:rPr>
              <a:t>assumed that cross talk and edge effects are perfectly compensated. The final field</a:t>
            </a:r>
          </a:p>
          <a:p>
            <a:r>
              <a:rPr lang="en-US" sz="1200" b="0" i="0" u="none" strike="noStrike" kern="1200" baseline="0" dirty="0" smtClean="0">
                <a:solidFill>
                  <a:schemeClr val="tx1"/>
                </a:solidFill>
                <a:latin typeface="+mn-lt"/>
                <a:ea typeface="+mn-ea"/>
                <a:cs typeface="+mn-cs"/>
              </a:rPr>
              <a:t>quality will be dominated by mechanical tolerances and misalignments.</a:t>
            </a:r>
          </a:p>
          <a:p>
            <a:r>
              <a:rPr lang="en-US" sz="1200" b="0" i="0" u="none" strike="noStrike" kern="1200" baseline="0" dirty="0" smtClean="0">
                <a:solidFill>
                  <a:schemeClr val="tx1"/>
                </a:solidFill>
                <a:latin typeface="+mn-lt"/>
                <a:ea typeface="+mn-ea"/>
                <a:cs typeface="+mn-cs"/>
              </a:rPr>
              <a:t>A misalignment analysis has also been performed. Mechanical alignment of the</a:t>
            </a:r>
          </a:p>
          <a:p>
            <a:r>
              <a:rPr lang="en-US" sz="1200" b="0" i="0" u="none" strike="noStrike" kern="1200" baseline="0" dirty="0" smtClean="0">
                <a:solidFill>
                  <a:schemeClr val="tx1"/>
                </a:solidFill>
                <a:latin typeface="+mn-lt"/>
                <a:ea typeface="+mn-ea"/>
                <a:cs typeface="+mn-cs"/>
              </a:rPr>
              <a:t>two quadrupoles (QC1L1E and QC1L1P) should be better than 30 m (a strict but</a:t>
            </a:r>
          </a:p>
          <a:p>
            <a:r>
              <a:rPr lang="en-US" sz="1200" b="0" i="0" u="none" strike="noStrike" kern="1200" baseline="0" dirty="0" smtClean="0">
                <a:solidFill>
                  <a:schemeClr val="tx1"/>
                </a:solidFill>
                <a:latin typeface="+mn-lt"/>
                <a:ea typeface="+mn-ea"/>
                <a:cs typeface="+mn-cs"/>
              </a:rPr>
              <a:t>achievable requirement for objects a few centimeters apart). The multipoles affected</a:t>
            </a:r>
          </a:p>
          <a:p>
            <a:r>
              <a:rPr lang="en-US" sz="1200" b="0" i="0" u="none" strike="noStrike" kern="1200" baseline="0" dirty="0" smtClean="0">
                <a:solidFill>
                  <a:schemeClr val="tx1"/>
                </a:solidFill>
                <a:latin typeface="+mn-lt"/>
                <a:ea typeface="+mn-ea"/>
                <a:cs typeface="+mn-cs"/>
              </a:rPr>
              <a:t>by a misalignment in x are B3 (0.8 units for a misalignment in x of 100 m). For</a:t>
            </a:r>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24</a:t>
            </a:fld>
            <a:endParaRPr lang="ru-RU"/>
          </a:p>
        </p:txBody>
      </p:sp>
    </p:spTree>
    <p:extLst>
      <p:ext uri="{BB962C8B-B14F-4D97-AF65-F5344CB8AC3E}">
        <p14:creationId xmlns:p14="http://schemas.microsoft.com/office/powerpoint/2010/main" val="158655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52739C-C7D4-4731-8DEE-ADA2739715E4}" type="slidenum">
              <a:rPr lang="ru-RU" smtClean="0"/>
              <a:t>25</a:t>
            </a:fld>
            <a:endParaRPr lang="ru-RU"/>
          </a:p>
        </p:txBody>
      </p:sp>
    </p:spTree>
    <p:extLst>
      <p:ext uri="{BB962C8B-B14F-4D97-AF65-F5344CB8AC3E}">
        <p14:creationId xmlns:p14="http://schemas.microsoft.com/office/powerpoint/2010/main" val="189315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125943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355527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347212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243624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399354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02B47D9-04ED-4F2E-8107-2E9A429FEEC2}" type="datetimeFigureOut">
              <a:rPr lang="ru-RU" smtClean="0"/>
              <a:t>26.09.2019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64453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02B47D9-04ED-4F2E-8107-2E9A429FEEC2}" type="datetimeFigureOut">
              <a:rPr lang="ru-RU" smtClean="0"/>
              <a:t>26.09.2019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98217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02B47D9-04ED-4F2E-8107-2E9A429FEEC2}" type="datetimeFigureOut">
              <a:rPr lang="ru-RU" smtClean="0"/>
              <a:t>26.09.2019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225745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02B47D9-04ED-4F2E-8107-2E9A429FEEC2}" type="datetimeFigureOut">
              <a:rPr lang="ru-RU" smtClean="0"/>
              <a:t>26.09.2019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244392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02B47D9-04ED-4F2E-8107-2E9A429FEEC2}" type="datetimeFigureOut">
              <a:rPr lang="ru-RU" smtClean="0"/>
              <a:t>26.09.2019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212675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02B47D9-04ED-4F2E-8107-2E9A429FEEC2}" type="datetimeFigureOut">
              <a:rPr lang="ru-RU" smtClean="0"/>
              <a:t>26.09.2019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E2BC35-3D05-4C6F-A976-DBAE8EF6233B}" type="slidenum">
              <a:rPr lang="ru-RU" smtClean="0"/>
              <a:t>‹#›</a:t>
            </a:fld>
            <a:endParaRPr lang="ru-RU"/>
          </a:p>
        </p:txBody>
      </p:sp>
    </p:spTree>
    <p:extLst>
      <p:ext uri="{BB962C8B-B14F-4D97-AF65-F5344CB8AC3E}">
        <p14:creationId xmlns:p14="http://schemas.microsoft.com/office/powerpoint/2010/main" val="28801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B47D9-04ED-4F2E-8107-2E9A429FEEC2}" type="datetimeFigureOut">
              <a:rPr lang="ru-RU" smtClean="0"/>
              <a:t>26.09.2019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2BC35-3D05-4C6F-A976-DBAE8EF6233B}" type="slidenum">
              <a:rPr lang="ru-RU" smtClean="0"/>
              <a:t>‹#›</a:t>
            </a:fld>
            <a:endParaRPr lang="ru-RU"/>
          </a:p>
        </p:txBody>
      </p:sp>
    </p:spTree>
    <p:extLst>
      <p:ext uri="{BB962C8B-B14F-4D97-AF65-F5344CB8AC3E}">
        <p14:creationId xmlns:p14="http://schemas.microsoft.com/office/powerpoint/2010/main" val="569174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hyperlink" Target="https://indico.cern.ch/event/803859/contributions/3343825/attachments/1807047/2949675/Bepipe_190307_Oid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t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a:t>Superconducting magnets of the final focus</a:t>
            </a:r>
            <a:endParaRPr lang="ru-RU" dirty="0"/>
          </a:p>
        </p:txBody>
      </p:sp>
      <p:sp>
        <p:nvSpPr>
          <p:cNvPr id="3" name="Подзаголовок 2"/>
          <p:cNvSpPr>
            <a:spLocks noGrp="1"/>
          </p:cNvSpPr>
          <p:nvPr>
            <p:ph type="subTitle" idx="1"/>
          </p:nvPr>
        </p:nvSpPr>
        <p:spPr/>
        <p:txBody>
          <a:bodyPr>
            <a:normAutofit/>
          </a:bodyPr>
          <a:lstStyle/>
          <a:p>
            <a:pPr algn="l"/>
            <a:r>
              <a:rPr lang="en-US" dirty="0" err="1" smtClean="0"/>
              <a:t>I.Okunev</a:t>
            </a:r>
            <a:r>
              <a:rPr lang="en-US" dirty="0" smtClean="0"/>
              <a:t>, </a:t>
            </a:r>
            <a:r>
              <a:rPr lang="en-US" dirty="0">
                <a:cs typeface="Times New Roman" panose="02020603050405020304" pitchFamily="18" charset="0"/>
                <a:sym typeface="Symbol" panose="05050102010706020507" pitchFamily="18" charset="2"/>
              </a:rPr>
              <a:t>A. </a:t>
            </a:r>
            <a:r>
              <a:rPr lang="en-US" dirty="0" err="1">
                <a:cs typeface="Times New Roman" panose="02020603050405020304" pitchFamily="18" charset="0"/>
                <a:sym typeface="Symbol" panose="05050102010706020507" pitchFamily="18" charset="2"/>
              </a:rPr>
              <a:t>Bogomyagkov</a:t>
            </a:r>
            <a:r>
              <a:rPr lang="en-US" dirty="0">
                <a:cs typeface="Times New Roman" panose="02020603050405020304" pitchFamily="18" charset="0"/>
                <a:sym typeface="Symbol" panose="05050102010706020507" pitchFamily="18" charset="2"/>
              </a:rPr>
              <a:t>, A. </a:t>
            </a:r>
            <a:r>
              <a:rPr lang="en-US" dirty="0" err="1">
                <a:cs typeface="Times New Roman" panose="02020603050405020304" pitchFamily="18" charset="0"/>
                <a:sym typeface="Symbol" panose="05050102010706020507" pitchFamily="18" charset="2"/>
              </a:rPr>
              <a:t>Krasnov</a:t>
            </a:r>
            <a:r>
              <a:rPr lang="en-US" dirty="0">
                <a:cs typeface="Times New Roman" panose="02020603050405020304" pitchFamily="18" charset="0"/>
                <a:sym typeface="Symbol" panose="05050102010706020507" pitchFamily="18" charset="2"/>
              </a:rPr>
              <a:t>, E. </a:t>
            </a:r>
            <a:r>
              <a:rPr lang="en-US" dirty="0" err="1">
                <a:cs typeface="Times New Roman" panose="02020603050405020304" pitchFamily="18" charset="0"/>
                <a:sym typeface="Symbol" panose="05050102010706020507" pitchFamily="18" charset="2"/>
              </a:rPr>
              <a:t>Levichev</a:t>
            </a:r>
            <a:r>
              <a:rPr lang="en-US" dirty="0">
                <a:cs typeface="Times New Roman" panose="02020603050405020304" pitchFamily="18" charset="0"/>
                <a:sym typeface="Symbol" panose="05050102010706020507" pitchFamily="18" charset="2"/>
              </a:rPr>
              <a:t>, S. </a:t>
            </a:r>
            <a:r>
              <a:rPr lang="en-US" dirty="0" err="1">
                <a:cs typeface="Times New Roman" panose="02020603050405020304" pitchFamily="18" charset="0"/>
                <a:sym typeface="Symbol" panose="05050102010706020507" pitchFamily="18" charset="2"/>
              </a:rPr>
              <a:t>Pivovarov</a:t>
            </a:r>
            <a:r>
              <a:rPr lang="en-US" dirty="0">
                <a:cs typeface="Times New Roman" panose="02020603050405020304" pitchFamily="18" charset="0"/>
                <a:sym typeface="Symbol" panose="05050102010706020507" pitchFamily="18" charset="2"/>
              </a:rPr>
              <a:t>, </a:t>
            </a:r>
            <a:r>
              <a:rPr lang="ru-RU" dirty="0">
                <a:cs typeface="Times New Roman" panose="02020603050405020304" pitchFamily="18" charset="0"/>
                <a:sym typeface="Symbol" panose="05050102010706020507" pitchFamily="18" charset="2"/>
              </a:rPr>
              <a:t/>
            </a:r>
            <a:br>
              <a:rPr lang="ru-RU" dirty="0">
                <a:cs typeface="Times New Roman" panose="02020603050405020304" pitchFamily="18" charset="0"/>
                <a:sym typeface="Symbol" panose="05050102010706020507" pitchFamily="18" charset="2"/>
              </a:rPr>
            </a:br>
            <a:r>
              <a:rPr lang="en-US" dirty="0" smtClean="0">
                <a:cs typeface="Times New Roman" panose="02020603050405020304" pitchFamily="18" charset="0"/>
                <a:sym typeface="Symbol" panose="05050102010706020507" pitchFamily="18" charset="2"/>
              </a:rPr>
              <a:t>T</a:t>
            </a:r>
            <a:r>
              <a:rPr lang="en-US" dirty="0">
                <a:cs typeface="Times New Roman" panose="02020603050405020304" pitchFamily="18" charset="0"/>
                <a:sym typeface="Symbol" panose="05050102010706020507" pitchFamily="18" charset="2"/>
              </a:rPr>
              <a:t>. </a:t>
            </a:r>
            <a:r>
              <a:rPr lang="en-US" dirty="0" err="1">
                <a:cs typeface="Times New Roman" panose="02020603050405020304" pitchFamily="18" charset="0"/>
                <a:sym typeface="Symbol" panose="05050102010706020507" pitchFamily="18" charset="2"/>
              </a:rPr>
              <a:t>Rybitskaya</a:t>
            </a:r>
            <a:r>
              <a:rPr lang="en-US" dirty="0">
                <a:cs typeface="Times New Roman" panose="02020603050405020304" pitchFamily="18" charset="0"/>
                <a:sym typeface="Symbol" panose="05050102010706020507" pitchFamily="18" charset="2"/>
              </a:rPr>
              <a:t>, K. </a:t>
            </a:r>
            <a:r>
              <a:rPr lang="en-US" dirty="0" err="1">
                <a:cs typeface="Times New Roman" panose="02020603050405020304" pitchFamily="18" charset="0"/>
                <a:sym typeface="Symbol" panose="05050102010706020507" pitchFamily="18" charset="2"/>
              </a:rPr>
              <a:t>Ryabchenko</a:t>
            </a:r>
            <a:r>
              <a:rPr lang="en-US" dirty="0">
                <a:cs typeface="Times New Roman" panose="02020603050405020304" pitchFamily="18" charset="0"/>
                <a:sym typeface="Symbol" panose="05050102010706020507" pitchFamily="18" charset="2"/>
              </a:rPr>
              <a:t>, S. </a:t>
            </a:r>
            <a:r>
              <a:rPr lang="en-US" dirty="0" err="1" smtClean="0">
                <a:cs typeface="Times New Roman" panose="02020603050405020304" pitchFamily="18" charset="0"/>
                <a:sym typeface="Symbol" panose="05050102010706020507" pitchFamily="18" charset="2"/>
              </a:rPr>
              <a:t>Sinyatkin</a:t>
            </a:r>
            <a:r>
              <a:rPr lang="en-US" dirty="0" smtClean="0">
                <a:cs typeface="Times New Roman" panose="02020603050405020304" pitchFamily="18" charset="0"/>
                <a:sym typeface="Symbol" panose="05050102010706020507" pitchFamily="18" charset="2"/>
              </a:rPr>
              <a:t> </a:t>
            </a:r>
            <a:r>
              <a:rPr lang="en-US" dirty="0" smtClean="0"/>
              <a:t>(BINP</a:t>
            </a:r>
            <a:r>
              <a:rPr lang="en-US" dirty="0"/>
              <a:t>)</a:t>
            </a:r>
            <a:endParaRPr lang="ru-RU" dirty="0"/>
          </a:p>
        </p:txBody>
      </p:sp>
    </p:spTree>
    <p:extLst>
      <p:ext uri="{BB962C8B-B14F-4D97-AF65-F5344CB8AC3E}">
        <p14:creationId xmlns:p14="http://schemas.microsoft.com/office/powerpoint/2010/main" val="1490724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p:cNvSpPr txBox="1">
            <a:spLocks/>
          </p:cNvSpPr>
          <p:nvPr/>
        </p:nvSpPr>
        <p:spPr>
          <a:xfrm>
            <a:off x="370894" y="290480"/>
            <a:ext cx="11519452"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IP camera</a:t>
            </a:r>
          </a:p>
        </p:txBody>
      </p:sp>
      <p:pic>
        <p:nvPicPr>
          <p:cNvPr id="41" name="Рисунок 40"/>
          <p:cNvPicPr>
            <a:picLocks noChangeAspect="1"/>
          </p:cNvPicPr>
          <p:nvPr/>
        </p:nvPicPr>
        <p:blipFill>
          <a:blip r:embed="rId3"/>
          <a:stretch>
            <a:fillRect/>
          </a:stretch>
        </p:blipFill>
        <p:spPr>
          <a:xfrm>
            <a:off x="0" y="1196015"/>
            <a:ext cx="12003314" cy="4921936"/>
          </a:xfrm>
          <a:prstGeom prst="rect">
            <a:avLst/>
          </a:prstGeom>
        </p:spPr>
      </p:pic>
      <p:sp>
        <p:nvSpPr>
          <p:cNvPr id="2" name="Овал 1"/>
          <p:cNvSpPr/>
          <p:nvPr/>
        </p:nvSpPr>
        <p:spPr>
          <a:xfrm>
            <a:off x="762000" y="3185160"/>
            <a:ext cx="3329940" cy="1112520"/>
          </a:xfrm>
          <a:prstGeom prst="ellipse">
            <a:avLst/>
          </a:prstGeom>
          <a:noFill/>
          <a:ln w="34925"/>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69879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IP camera</a:t>
            </a:r>
            <a:endParaRPr lang="ru-RU" dirty="0"/>
          </a:p>
        </p:txBody>
      </p:sp>
      <p:pic>
        <p:nvPicPr>
          <p:cNvPr id="4" name="Объект 3"/>
          <p:cNvPicPr>
            <a:picLocks noGrp="1" noChangeAspect="1"/>
          </p:cNvPicPr>
          <p:nvPr>
            <p:ph idx="1"/>
          </p:nvPr>
        </p:nvPicPr>
        <p:blipFill>
          <a:blip r:embed="rId3"/>
          <a:stretch>
            <a:fillRect/>
          </a:stretch>
        </p:blipFill>
        <p:spPr>
          <a:xfrm>
            <a:off x="4563209" y="1825625"/>
            <a:ext cx="7126942" cy="4351338"/>
          </a:xfrm>
          <a:prstGeom prst="rect">
            <a:avLst/>
          </a:prstGeom>
        </p:spPr>
      </p:pic>
      <p:sp>
        <p:nvSpPr>
          <p:cNvPr id="5" name="Прямоугольник 4"/>
          <p:cNvSpPr/>
          <p:nvPr/>
        </p:nvSpPr>
        <p:spPr>
          <a:xfrm>
            <a:off x="233548" y="2072818"/>
            <a:ext cx="4077195" cy="1938992"/>
          </a:xfrm>
          <a:prstGeom prst="rect">
            <a:avLst/>
          </a:prstGeom>
        </p:spPr>
        <p:txBody>
          <a:bodyPr wrap="square">
            <a:spAutoFit/>
          </a:bodyPr>
          <a:lstStyle/>
          <a:p>
            <a:r>
              <a:rPr lang="ru-RU" sz="2400" dirty="0" err="1"/>
              <a:t>The</a:t>
            </a:r>
            <a:r>
              <a:rPr lang="ru-RU" sz="2400" dirty="0"/>
              <a:t> </a:t>
            </a:r>
            <a:r>
              <a:rPr lang="ru-RU" sz="2400" dirty="0" err="1"/>
              <a:t>transverse</a:t>
            </a:r>
            <a:r>
              <a:rPr lang="ru-RU" sz="2400" dirty="0"/>
              <a:t> </a:t>
            </a:r>
            <a:r>
              <a:rPr lang="ru-RU" sz="2400" dirty="0" err="1"/>
              <a:t>dimensions</a:t>
            </a:r>
            <a:r>
              <a:rPr lang="ru-RU" sz="2400" dirty="0"/>
              <a:t> </a:t>
            </a:r>
            <a:r>
              <a:rPr lang="ru-RU" sz="2400" dirty="0" err="1"/>
              <a:t>of</a:t>
            </a:r>
            <a:r>
              <a:rPr lang="ru-RU" sz="2400" dirty="0"/>
              <a:t> </a:t>
            </a:r>
            <a:r>
              <a:rPr lang="ru-RU" sz="2400" dirty="0" err="1"/>
              <a:t>the</a:t>
            </a:r>
            <a:r>
              <a:rPr lang="ru-RU" sz="2400" dirty="0"/>
              <a:t> </a:t>
            </a:r>
            <a:r>
              <a:rPr lang="ru-RU" sz="2400" dirty="0" err="1"/>
              <a:t>cameras</a:t>
            </a:r>
            <a:r>
              <a:rPr lang="ru-RU" sz="2400" dirty="0"/>
              <a:t> </a:t>
            </a:r>
            <a:r>
              <a:rPr lang="ru-RU" sz="2400" dirty="0" err="1" smtClean="0"/>
              <a:t>for</a:t>
            </a:r>
            <a:r>
              <a:rPr lang="ru-RU" sz="2400" dirty="0" smtClean="0"/>
              <a:t> </a:t>
            </a:r>
            <a:r>
              <a:rPr lang="en-US" sz="2400" dirty="0" err="1" smtClean="0"/>
              <a:t>SuperKEKB</a:t>
            </a:r>
            <a:r>
              <a:rPr lang="en-US" sz="2400" dirty="0" smtClean="0"/>
              <a:t>, </a:t>
            </a:r>
            <a:r>
              <a:rPr lang="ru-RU" sz="2400" dirty="0" smtClean="0"/>
              <a:t>FCC-</a:t>
            </a:r>
            <a:r>
              <a:rPr lang="ru-RU" sz="2400" dirty="0" err="1" smtClean="0"/>
              <a:t>ee</a:t>
            </a:r>
            <a:r>
              <a:rPr lang="ru-RU" sz="2400" dirty="0" smtClean="0"/>
              <a:t> </a:t>
            </a:r>
            <a:r>
              <a:rPr lang="ru-RU" sz="2400" dirty="0" err="1"/>
              <a:t>and</a:t>
            </a:r>
            <a:r>
              <a:rPr lang="ru-RU" sz="2400" dirty="0"/>
              <a:t> </a:t>
            </a:r>
            <a:r>
              <a:rPr lang="ru-RU" sz="2400" dirty="0" err="1"/>
              <a:t>Super</a:t>
            </a:r>
            <a:r>
              <a:rPr lang="ru-RU" sz="2400" dirty="0"/>
              <a:t> </a:t>
            </a:r>
            <a:r>
              <a:rPr lang="ru-RU" sz="2400" dirty="0" smtClean="0"/>
              <a:t>C-</a:t>
            </a:r>
            <a:r>
              <a:rPr lang="el-GR" sz="2400" dirty="0" smtClean="0"/>
              <a:t>τ</a:t>
            </a:r>
            <a:r>
              <a:rPr lang="en-US" sz="2400" dirty="0" smtClean="0"/>
              <a:t> </a:t>
            </a:r>
            <a:r>
              <a:rPr lang="ru-RU" sz="2400" dirty="0" err="1" smtClean="0"/>
              <a:t>about</a:t>
            </a:r>
            <a:r>
              <a:rPr lang="ru-RU" sz="2400" dirty="0" smtClean="0"/>
              <a:t> </a:t>
            </a:r>
            <a:r>
              <a:rPr lang="ru-RU" sz="2400" dirty="0" err="1"/>
              <a:t>the</a:t>
            </a:r>
            <a:r>
              <a:rPr lang="ru-RU" sz="2400" dirty="0"/>
              <a:t> </a:t>
            </a:r>
            <a:r>
              <a:rPr lang="ru-RU" sz="2400" dirty="0" err="1"/>
              <a:t>same</a:t>
            </a:r>
            <a:r>
              <a:rPr lang="ru-RU" sz="2400" dirty="0"/>
              <a:t> </a:t>
            </a:r>
            <a:r>
              <a:rPr lang="ru-RU" sz="2400" dirty="0" smtClean="0"/>
              <a:t>– </a:t>
            </a:r>
            <a:r>
              <a:rPr lang="en-US" sz="2400" dirty="0" smtClean="0"/>
              <a:t>we try to </a:t>
            </a:r>
            <a:r>
              <a:rPr lang="ru-RU" sz="2400" dirty="0" err="1" smtClean="0"/>
              <a:t>use</a:t>
            </a:r>
            <a:r>
              <a:rPr lang="ru-RU" sz="2400" dirty="0" smtClean="0"/>
              <a:t> </a:t>
            </a:r>
            <a:r>
              <a:rPr lang="en-US" sz="2400" dirty="0" smtClean="0"/>
              <a:t>KEK </a:t>
            </a:r>
            <a:r>
              <a:rPr lang="ru-RU" sz="2400" dirty="0" err="1" smtClean="0"/>
              <a:t>solutions</a:t>
            </a:r>
            <a:endParaRPr lang="ru-RU" sz="2400" dirty="0"/>
          </a:p>
        </p:txBody>
      </p:sp>
    </p:spTree>
    <p:extLst>
      <p:ext uri="{BB962C8B-B14F-4D97-AF65-F5344CB8AC3E}">
        <p14:creationId xmlns:p14="http://schemas.microsoft.com/office/powerpoint/2010/main" val="1514270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250" y="155061"/>
            <a:ext cx="9058275" cy="406400"/>
          </a:xfrm>
        </p:spPr>
        <p:txBody>
          <a:bodyPr>
            <a:normAutofit fontScale="90000"/>
          </a:bodyPr>
          <a:lstStyle/>
          <a:p>
            <a:r>
              <a:rPr lang="en-US" dirty="0" err="1" smtClean="0"/>
              <a:t>SuperKEKB</a:t>
            </a:r>
            <a:r>
              <a:rPr lang="en-US" dirty="0" smtClean="0"/>
              <a:t> (Be beam pipe)</a:t>
            </a:r>
            <a:endParaRPr lang="ru-RU" dirty="0"/>
          </a:p>
        </p:txBody>
      </p:sp>
      <p:pic>
        <p:nvPicPr>
          <p:cNvPr id="5" name="Рисунок 4"/>
          <p:cNvPicPr>
            <a:picLocks noChangeAspect="1"/>
          </p:cNvPicPr>
          <p:nvPr/>
        </p:nvPicPr>
        <p:blipFill>
          <a:blip r:embed="rId2"/>
          <a:stretch>
            <a:fillRect/>
          </a:stretch>
        </p:blipFill>
        <p:spPr>
          <a:xfrm>
            <a:off x="6120016" y="302089"/>
            <a:ext cx="6113315" cy="4587123"/>
          </a:xfrm>
          <a:prstGeom prst="rect">
            <a:avLst/>
          </a:prstGeom>
        </p:spPr>
      </p:pic>
      <p:pic>
        <p:nvPicPr>
          <p:cNvPr id="4" name="Объект 3"/>
          <p:cNvPicPr>
            <a:picLocks noGrp="1" noChangeAspect="1"/>
          </p:cNvPicPr>
          <p:nvPr>
            <p:ph idx="1"/>
          </p:nvPr>
        </p:nvPicPr>
        <p:blipFill>
          <a:blip r:embed="rId3"/>
          <a:stretch>
            <a:fillRect/>
          </a:stretch>
        </p:blipFill>
        <p:spPr>
          <a:xfrm>
            <a:off x="1" y="2042555"/>
            <a:ext cx="6417602" cy="4815445"/>
          </a:xfrm>
          <a:prstGeom prst="rect">
            <a:avLst/>
          </a:prstGeom>
        </p:spPr>
      </p:pic>
      <p:sp>
        <p:nvSpPr>
          <p:cNvPr id="6" name="TextBox 5"/>
          <p:cNvSpPr txBox="1"/>
          <p:nvPr/>
        </p:nvSpPr>
        <p:spPr>
          <a:xfrm>
            <a:off x="6380137" y="5667213"/>
            <a:ext cx="5853194" cy="646331"/>
          </a:xfrm>
          <a:prstGeom prst="rect">
            <a:avLst/>
          </a:prstGeom>
          <a:noFill/>
        </p:spPr>
        <p:txBody>
          <a:bodyPr wrap="square" rtlCol="0">
            <a:spAutoFit/>
          </a:bodyPr>
          <a:lstStyle/>
          <a:p>
            <a:r>
              <a:rPr lang="en-US" dirty="0"/>
              <a:t>https://</a:t>
            </a:r>
            <a:r>
              <a:rPr lang="en-US" dirty="0">
                <a:hlinkClick r:id="rId4"/>
              </a:rPr>
              <a:t>indico.cern.ch/event/803859/contributions/3343825/attachments/1807047/2949675/Bepipe_190307_Oide.pdf</a:t>
            </a:r>
            <a:endParaRPr lang="ru-RU" dirty="0"/>
          </a:p>
        </p:txBody>
      </p:sp>
    </p:spTree>
    <p:extLst>
      <p:ext uri="{BB962C8B-B14F-4D97-AF65-F5344CB8AC3E}">
        <p14:creationId xmlns:p14="http://schemas.microsoft.com/office/powerpoint/2010/main" val="2439447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en-US" dirty="0" err="1"/>
              <a:t>SuperKEKB</a:t>
            </a:r>
            <a:endParaRPr lang="ru-RU" dirty="0"/>
          </a:p>
        </p:txBody>
      </p:sp>
      <p:pic>
        <p:nvPicPr>
          <p:cNvPr id="8" name="Рисунок 7"/>
          <p:cNvPicPr>
            <a:picLocks noChangeAspect="1"/>
          </p:cNvPicPr>
          <p:nvPr/>
        </p:nvPicPr>
        <p:blipFill rotWithShape="1">
          <a:blip r:embed="rId2"/>
          <a:srcRect t="-309"/>
          <a:stretch/>
        </p:blipFill>
        <p:spPr>
          <a:xfrm>
            <a:off x="6276061" y="1656215"/>
            <a:ext cx="5801401" cy="3664391"/>
          </a:xfrm>
          <a:prstGeom prst="rect">
            <a:avLst/>
          </a:prstGeom>
        </p:spPr>
      </p:pic>
      <p:pic>
        <p:nvPicPr>
          <p:cNvPr id="10" name="Рисунок 9"/>
          <p:cNvPicPr>
            <a:picLocks noChangeAspect="1"/>
          </p:cNvPicPr>
          <p:nvPr/>
        </p:nvPicPr>
        <p:blipFill>
          <a:blip r:embed="rId3"/>
          <a:stretch>
            <a:fillRect/>
          </a:stretch>
        </p:blipFill>
        <p:spPr>
          <a:xfrm>
            <a:off x="0" y="1275760"/>
            <a:ext cx="6276061" cy="4425300"/>
          </a:xfrm>
          <a:prstGeom prst="rect">
            <a:avLst/>
          </a:prstGeom>
        </p:spPr>
      </p:pic>
    </p:spTree>
    <p:extLst>
      <p:ext uri="{BB962C8B-B14F-4D97-AF65-F5344CB8AC3E}">
        <p14:creationId xmlns:p14="http://schemas.microsoft.com/office/powerpoint/2010/main" val="590879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Construction of the Vertex </a:t>
            </a:r>
            <a:r>
              <a:rPr lang="en-US" dirty="0" smtClean="0"/>
              <a:t>Detector Belle II</a:t>
            </a:r>
            <a:endParaRPr lang="ru-RU" dirty="0"/>
          </a:p>
        </p:txBody>
      </p:sp>
      <p:pic>
        <p:nvPicPr>
          <p:cNvPr id="8" name="Объект 7"/>
          <p:cNvPicPr>
            <a:picLocks noGrp="1" noChangeAspect="1"/>
          </p:cNvPicPr>
          <p:nvPr>
            <p:ph idx="1"/>
          </p:nvPr>
        </p:nvPicPr>
        <p:blipFill>
          <a:blip r:embed="rId3"/>
          <a:stretch>
            <a:fillRect/>
          </a:stretch>
        </p:blipFill>
        <p:spPr>
          <a:xfrm>
            <a:off x="0" y="1956254"/>
            <a:ext cx="6527007" cy="4351338"/>
          </a:xfrm>
          <a:prstGeom prst="rect">
            <a:avLst/>
          </a:prstGeom>
        </p:spPr>
      </p:pic>
      <p:pic>
        <p:nvPicPr>
          <p:cNvPr id="9" name="Рисунок 8"/>
          <p:cNvPicPr>
            <a:picLocks noChangeAspect="1"/>
          </p:cNvPicPr>
          <p:nvPr/>
        </p:nvPicPr>
        <p:blipFill>
          <a:blip r:embed="rId4"/>
          <a:stretch>
            <a:fillRect/>
          </a:stretch>
        </p:blipFill>
        <p:spPr>
          <a:xfrm>
            <a:off x="6611368" y="2778827"/>
            <a:ext cx="5293150" cy="3528766"/>
          </a:xfrm>
          <a:prstGeom prst="rect">
            <a:avLst/>
          </a:prstGeom>
        </p:spPr>
      </p:pic>
    </p:spTree>
    <p:extLst>
      <p:ext uri="{BB962C8B-B14F-4D97-AF65-F5344CB8AC3E}">
        <p14:creationId xmlns:p14="http://schemas.microsoft.com/office/powerpoint/2010/main" val="3770264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p:cNvSpPr txBox="1">
            <a:spLocks/>
          </p:cNvSpPr>
          <p:nvPr/>
        </p:nvSpPr>
        <p:spPr>
          <a:xfrm>
            <a:off x="370894" y="290480"/>
            <a:ext cx="11519452"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Solenoidal field on the beam path</a:t>
            </a:r>
          </a:p>
        </p:txBody>
      </p:sp>
      <p:pic>
        <p:nvPicPr>
          <p:cNvPr id="41" name="Рисунок 40"/>
          <p:cNvPicPr>
            <a:picLocks noChangeAspect="1"/>
          </p:cNvPicPr>
          <p:nvPr/>
        </p:nvPicPr>
        <p:blipFill>
          <a:blip r:embed="rId3"/>
          <a:stretch>
            <a:fillRect/>
          </a:stretch>
        </p:blipFill>
        <p:spPr>
          <a:xfrm>
            <a:off x="0" y="1196015"/>
            <a:ext cx="12003314" cy="4921936"/>
          </a:xfrm>
          <a:prstGeom prst="rect">
            <a:avLst/>
          </a:prstGeom>
        </p:spPr>
      </p:pic>
      <p:sp>
        <p:nvSpPr>
          <p:cNvPr id="4" name="Овал 3"/>
          <p:cNvSpPr/>
          <p:nvPr/>
        </p:nvSpPr>
        <p:spPr>
          <a:xfrm>
            <a:off x="4206240" y="3209544"/>
            <a:ext cx="1877568" cy="1112520"/>
          </a:xfrm>
          <a:prstGeom prst="ellipse">
            <a:avLst/>
          </a:prstGeom>
          <a:noFill/>
          <a:ln w="3492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198457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7857" y="-142875"/>
            <a:ext cx="10515600" cy="1325563"/>
          </a:xfrm>
        </p:spPr>
        <p:txBody>
          <a:bodyPr/>
          <a:lstStyle/>
          <a:p>
            <a:pPr algn="ctr"/>
            <a:r>
              <a:rPr lang="en-US" dirty="0" smtClean="0"/>
              <a:t>Solenoidal field on the beam path</a:t>
            </a:r>
            <a:endParaRPr lang="ru-RU" dirty="0"/>
          </a:p>
        </p:txBody>
      </p:sp>
      <p:pic>
        <p:nvPicPr>
          <p:cNvPr id="4" name="Объект 3"/>
          <p:cNvPicPr>
            <a:picLocks noGrp="1" noChangeAspect="1"/>
          </p:cNvPicPr>
          <p:nvPr>
            <p:ph idx="1"/>
          </p:nvPr>
        </p:nvPicPr>
        <p:blipFill>
          <a:blip r:embed="rId2"/>
          <a:stretch>
            <a:fillRect/>
          </a:stretch>
        </p:blipFill>
        <p:spPr>
          <a:xfrm>
            <a:off x="1734668" y="766081"/>
            <a:ext cx="9041977" cy="5233709"/>
          </a:xfrm>
          <a:prstGeom prst="rect">
            <a:avLst/>
          </a:prstGeom>
        </p:spPr>
      </p:pic>
      <p:sp>
        <p:nvSpPr>
          <p:cNvPr id="5" name="Прямоугольник 4"/>
          <p:cNvSpPr/>
          <p:nvPr/>
        </p:nvSpPr>
        <p:spPr>
          <a:xfrm>
            <a:off x="159655" y="5999790"/>
            <a:ext cx="11872687" cy="830997"/>
          </a:xfrm>
          <a:prstGeom prst="rect">
            <a:avLst/>
          </a:prstGeom>
        </p:spPr>
        <p:txBody>
          <a:bodyPr wrap="square">
            <a:spAutoFit/>
          </a:bodyPr>
          <a:lstStyle/>
          <a:p>
            <a:r>
              <a:rPr lang="ru-RU" sz="2400" dirty="0" err="1"/>
              <a:t>Profile</a:t>
            </a:r>
            <a:r>
              <a:rPr lang="ru-RU" sz="2400" dirty="0"/>
              <a:t> </a:t>
            </a:r>
            <a:r>
              <a:rPr lang="ru-RU" sz="2400" dirty="0" err="1"/>
              <a:t>of</a:t>
            </a:r>
            <a:r>
              <a:rPr lang="ru-RU" sz="2400" dirty="0"/>
              <a:t> </a:t>
            </a:r>
            <a:r>
              <a:rPr lang="ru-RU" sz="2400" dirty="0" err="1"/>
              <a:t>the</a:t>
            </a:r>
            <a:r>
              <a:rPr lang="ru-RU" sz="2400" dirty="0"/>
              <a:t> </a:t>
            </a:r>
            <a:r>
              <a:rPr lang="ru-RU" sz="2400" dirty="0" err="1"/>
              <a:t>solenoidal</a:t>
            </a:r>
            <a:r>
              <a:rPr lang="ru-RU" sz="2400" dirty="0"/>
              <a:t> </a:t>
            </a:r>
            <a:r>
              <a:rPr lang="ru-RU" sz="2400" dirty="0" err="1"/>
              <a:t>field</a:t>
            </a:r>
            <a:r>
              <a:rPr lang="ru-RU" sz="2400" dirty="0"/>
              <a:t> </a:t>
            </a:r>
            <a:r>
              <a:rPr lang="ru-RU" sz="2400" dirty="0" err="1"/>
              <a:t>along</a:t>
            </a:r>
            <a:r>
              <a:rPr lang="ru-RU" sz="2400" dirty="0"/>
              <a:t> </a:t>
            </a:r>
            <a:r>
              <a:rPr lang="ru-RU" sz="2400" dirty="0" err="1"/>
              <a:t>the</a:t>
            </a:r>
            <a:r>
              <a:rPr lang="ru-RU" sz="2400" dirty="0"/>
              <a:t> </a:t>
            </a:r>
            <a:r>
              <a:rPr lang="ru-RU" sz="2400" dirty="0" err="1"/>
              <a:t>beam</a:t>
            </a:r>
            <a:r>
              <a:rPr lang="ru-RU" sz="2400" dirty="0"/>
              <a:t> </a:t>
            </a:r>
            <a:r>
              <a:rPr lang="en-US" sz="2400" dirty="0" smtClean="0"/>
              <a:t>path </a:t>
            </a:r>
            <a:r>
              <a:rPr lang="ru-RU" sz="2400" dirty="0" smtClean="0"/>
              <a:t>(</a:t>
            </a:r>
            <a:r>
              <a:rPr lang="ru-RU" sz="2400" dirty="0" err="1" smtClean="0"/>
              <a:t>shown</a:t>
            </a:r>
            <a:r>
              <a:rPr lang="ru-RU" sz="2400" dirty="0" smtClean="0"/>
              <a:t> </a:t>
            </a:r>
            <a:r>
              <a:rPr lang="ru-RU" sz="2400" dirty="0" err="1"/>
              <a:t>in</a:t>
            </a:r>
            <a:r>
              <a:rPr lang="ru-RU" sz="2400" dirty="0"/>
              <a:t> </a:t>
            </a:r>
            <a:r>
              <a:rPr lang="ru-RU" sz="2400" dirty="0" err="1"/>
              <a:t>black</a:t>
            </a:r>
            <a:r>
              <a:rPr lang="ru-RU" sz="2400" dirty="0"/>
              <a:t>). </a:t>
            </a:r>
            <a:endParaRPr lang="en-US" sz="2400" dirty="0" smtClean="0"/>
          </a:p>
          <a:p>
            <a:r>
              <a:rPr lang="ru-RU" sz="2400" dirty="0" err="1" smtClean="0"/>
              <a:t>The</a:t>
            </a:r>
            <a:r>
              <a:rPr lang="ru-RU" sz="2400" dirty="0" smtClean="0"/>
              <a:t> </a:t>
            </a:r>
            <a:r>
              <a:rPr lang="ru-RU" sz="2400" dirty="0" err="1"/>
              <a:t>horizontal</a:t>
            </a:r>
            <a:r>
              <a:rPr lang="ru-RU" sz="2400" dirty="0"/>
              <a:t> </a:t>
            </a:r>
            <a:r>
              <a:rPr lang="ru-RU" sz="2400" dirty="0" err="1"/>
              <a:t>field</a:t>
            </a:r>
            <a:r>
              <a:rPr lang="ru-RU" sz="2400" dirty="0"/>
              <a:t> </a:t>
            </a:r>
            <a:r>
              <a:rPr lang="ru-RU" sz="2400" dirty="0" err="1"/>
              <a:t>on</a:t>
            </a:r>
            <a:r>
              <a:rPr lang="ru-RU" sz="2400" dirty="0"/>
              <a:t> </a:t>
            </a:r>
            <a:r>
              <a:rPr lang="ru-RU" sz="2400" dirty="0" err="1"/>
              <a:t>the</a:t>
            </a:r>
            <a:r>
              <a:rPr lang="ru-RU" sz="2400" dirty="0"/>
              <a:t> </a:t>
            </a:r>
            <a:r>
              <a:rPr lang="ru-RU" sz="2400" dirty="0" err="1"/>
              <a:t>axis</a:t>
            </a:r>
            <a:r>
              <a:rPr lang="ru-RU" sz="2400" dirty="0"/>
              <a:t> </a:t>
            </a:r>
            <a:r>
              <a:rPr lang="ru-RU" sz="2400" dirty="0" err="1"/>
              <a:t>of</a:t>
            </a:r>
            <a:r>
              <a:rPr lang="ru-RU" sz="2400" dirty="0"/>
              <a:t> </a:t>
            </a:r>
            <a:r>
              <a:rPr lang="ru-RU" sz="2400" dirty="0" err="1"/>
              <a:t>the</a:t>
            </a:r>
            <a:r>
              <a:rPr lang="ru-RU" sz="2400" dirty="0"/>
              <a:t> </a:t>
            </a:r>
            <a:r>
              <a:rPr lang="ru-RU" sz="2400" dirty="0" err="1"/>
              <a:t>beam</a:t>
            </a:r>
            <a:r>
              <a:rPr lang="ru-RU" sz="2400" dirty="0"/>
              <a:t> (</a:t>
            </a:r>
            <a:r>
              <a:rPr lang="ru-RU" sz="2400" dirty="0" err="1"/>
              <a:t>in</a:t>
            </a:r>
            <a:r>
              <a:rPr lang="ru-RU" sz="2400" dirty="0"/>
              <a:t> </a:t>
            </a:r>
            <a:r>
              <a:rPr lang="ru-RU" sz="2400" dirty="0" err="1"/>
              <a:t>red</a:t>
            </a:r>
            <a:r>
              <a:rPr lang="ru-RU" sz="2400" dirty="0"/>
              <a:t>).</a:t>
            </a:r>
          </a:p>
        </p:txBody>
      </p:sp>
    </p:spTree>
    <p:extLst>
      <p:ext uri="{BB962C8B-B14F-4D97-AF65-F5344CB8AC3E}">
        <p14:creationId xmlns:p14="http://schemas.microsoft.com/office/powerpoint/2010/main" val="1529792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p:cNvSpPr txBox="1">
            <a:spLocks/>
          </p:cNvSpPr>
          <p:nvPr/>
        </p:nvSpPr>
        <p:spPr>
          <a:xfrm>
            <a:off x="370894" y="290480"/>
            <a:ext cx="11519452"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Twin-aperture </a:t>
            </a:r>
            <a:r>
              <a:rPr lang="en-US" dirty="0"/>
              <a:t>SC quadrupole</a:t>
            </a:r>
          </a:p>
        </p:txBody>
      </p:sp>
      <p:pic>
        <p:nvPicPr>
          <p:cNvPr id="41" name="Рисунок 40"/>
          <p:cNvPicPr>
            <a:picLocks noChangeAspect="1"/>
          </p:cNvPicPr>
          <p:nvPr/>
        </p:nvPicPr>
        <p:blipFill>
          <a:blip r:embed="rId3"/>
          <a:stretch>
            <a:fillRect/>
          </a:stretch>
        </p:blipFill>
        <p:spPr>
          <a:xfrm>
            <a:off x="0" y="1196015"/>
            <a:ext cx="12003314" cy="4921936"/>
          </a:xfrm>
          <a:prstGeom prst="rect">
            <a:avLst/>
          </a:prstGeom>
        </p:spPr>
      </p:pic>
      <p:sp>
        <p:nvSpPr>
          <p:cNvPr id="4" name="Овал 3"/>
          <p:cNvSpPr/>
          <p:nvPr/>
        </p:nvSpPr>
        <p:spPr>
          <a:xfrm>
            <a:off x="5640779" y="3185160"/>
            <a:ext cx="1781299" cy="1112520"/>
          </a:xfrm>
          <a:prstGeom prst="ellipse">
            <a:avLst/>
          </a:prstGeom>
          <a:noFill/>
          <a:ln w="3492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Овал 4"/>
          <p:cNvSpPr/>
          <p:nvPr/>
        </p:nvSpPr>
        <p:spPr>
          <a:xfrm>
            <a:off x="8300853" y="2992581"/>
            <a:ext cx="2244436" cy="1531917"/>
          </a:xfrm>
          <a:prstGeom prst="ellipse">
            <a:avLst/>
          </a:prstGeom>
          <a:noFill/>
          <a:ln w="3492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951496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875" y="69850"/>
            <a:ext cx="10515600" cy="1325563"/>
          </a:xfrm>
        </p:spPr>
        <p:txBody>
          <a:bodyPr/>
          <a:lstStyle/>
          <a:p>
            <a:r>
              <a:rPr lang="en-US" dirty="0"/>
              <a:t>Iron yoke twin-aperture SC quadrupole</a:t>
            </a:r>
            <a:endParaRPr lang="ru-RU" dirty="0"/>
          </a:p>
        </p:txBody>
      </p:sp>
      <p:pic>
        <p:nvPicPr>
          <p:cNvPr id="5" name="Объект 4"/>
          <p:cNvPicPr>
            <a:picLocks noGrp="1" noChangeAspect="1"/>
          </p:cNvPicPr>
          <p:nvPr>
            <p:ph idx="1"/>
          </p:nvPr>
        </p:nvPicPr>
        <p:blipFill>
          <a:blip r:embed="rId2"/>
          <a:stretch>
            <a:fillRect/>
          </a:stretch>
        </p:blipFill>
        <p:spPr>
          <a:xfrm>
            <a:off x="6879625" y="1310352"/>
            <a:ext cx="4682364" cy="2880000"/>
          </a:xfrm>
          <a:prstGeom prst="rect">
            <a:avLst/>
          </a:prstGeom>
        </p:spPr>
      </p:pic>
      <p:pic>
        <p:nvPicPr>
          <p:cNvPr id="6" name="Рисунок 5"/>
          <p:cNvPicPr>
            <a:picLocks noChangeAspect="1"/>
          </p:cNvPicPr>
          <p:nvPr/>
        </p:nvPicPr>
        <p:blipFill rotWithShape="1">
          <a:blip r:embed="rId3"/>
          <a:srcRect l="14515" t="18671" r="25061" b="16101"/>
          <a:stretch/>
        </p:blipFill>
        <p:spPr bwMode="auto">
          <a:xfrm>
            <a:off x="7084192" y="4105290"/>
            <a:ext cx="4744497" cy="2880000"/>
          </a:xfrm>
          <a:prstGeom prst="rect">
            <a:avLst/>
          </a:prstGeom>
          <a:ln>
            <a:noFill/>
          </a:ln>
          <a:extLst>
            <a:ext uri="{53640926-AAD7-44D8-BBD7-CCE9431645EC}">
              <a14:shadowObscured xmlns:a14="http://schemas.microsoft.com/office/drawing/2010/main"/>
            </a:ext>
          </a:extLst>
        </p:spPr>
      </p:pic>
      <p:pic>
        <p:nvPicPr>
          <p:cNvPr id="7" name="Рисунок 6"/>
          <p:cNvPicPr>
            <a:picLocks noChangeAspect="1"/>
          </p:cNvPicPr>
          <p:nvPr/>
        </p:nvPicPr>
        <p:blipFill rotWithShape="1">
          <a:blip r:embed="rId4"/>
          <a:srcRect l="20426" t="23428" r="34385" b="9627"/>
          <a:stretch/>
        </p:blipFill>
        <p:spPr bwMode="auto">
          <a:xfrm>
            <a:off x="1107625" y="3771966"/>
            <a:ext cx="3456897" cy="2880000"/>
          </a:xfrm>
          <a:prstGeom prst="rect">
            <a:avLst/>
          </a:prstGeom>
          <a:ln>
            <a:noFill/>
          </a:ln>
          <a:extLst>
            <a:ext uri="{53640926-AAD7-44D8-BBD7-CCE9431645EC}">
              <a14:shadowObscured xmlns:a14="http://schemas.microsoft.com/office/drawing/2010/main"/>
            </a:ext>
          </a:extLst>
        </p:spPr>
      </p:pic>
      <p:pic>
        <p:nvPicPr>
          <p:cNvPr id="8" name="Рисунок 7"/>
          <p:cNvPicPr>
            <a:picLocks noChangeAspect="1"/>
          </p:cNvPicPr>
          <p:nvPr/>
        </p:nvPicPr>
        <p:blipFill rotWithShape="1">
          <a:blip r:embed="rId5"/>
          <a:srcRect l="31417" t="29472" r="11020" b="16226"/>
          <a:stretch/>
        </p:blipFill>
        <p:spPr bwMode="auto">
          <a:xfrm>
            <a:off x="478975" y="1225290"/>
            <a:ext cx="5427080" cy="288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566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7166" y="-112494"/>
            <a:ext cx="10515600" cy="1325563"/>
          </a:xfrm>
        </p:spPr>
        <p:txBody>
          <a:bodyPr/>
          <a:lstStyle/>
          <a:p>
            <a:r>
              <a:rPr lang="en-US" dirty="0"/>
              <a:t>Iron yoke twin-aperture SC </a:t>
            </a:r>
            <a:r>
              <a:rPr lang="en-US" dirty="0" smtClean="0"/>
              <a:t>quadrupole</a:t>
            </a:r>
            <a:endParaRPr lang="ru-RU" dirty="0"/>
          </a:p>
        </p:txBody>
      </p:sp>
      <p:pic>
        <p:nvPicPr>
          <p:cNvPr id="4" name="Рисунок 3"/>
          <p:cNvPicPr>
            <a:picLocks noChangeAspect="1"/>
          </p:cNvPicPr>
          <p:nvPr/>
        </p:nvPicPr>
        <p:blipFill>
          <a:blip r:embed="rId2"/>
          <a:stretch>
            <a:fillRect/>
          </a:stretch>
        </p:blipFill>
        <p:spPr>
          <a:xfrm>
            <a:off x="137959" y="1867515"/>
            <a:ext cx="6184183" cy="3727530"/>
          </a:xfrm>
          <a:prstGeom prst="rect">
            <a:avLst/>
          </a:prstGeom>
        </p:spPr>
      </p:pic>
      <p:pic>
        <p:nvPicPr>
          <p:cNvPr id="5" name="Рисунок 4"/>
          <p:cNvPicPr>
            <a:picLocks noChangeAspect="1"/>
          </p:cNvPicPr>
          <p:nvPr/>
        </p:nvPicPr>
        <p:blipFill>
          <a:blip r:embed="rId3"/>
          <a:stretch>
            <a:fillRect/>
          </a:stretch>
        </p:blipFill>
        <p:spPr>
          <a:xfrm>
            <a:off x="6322142" y="2143121"/>
            <a:ext cx="5704706" cy="3176318"/>
          </a:xfrm>
          <a:prstGeom prst="rect">
            <a:avLst/>
          </a:prstGeom>
        </p:spPr>
      </p:pic>
      <mc:AlternateContent xmlns:mc="http://schemas.openxmlformats.org/markup-compatibility/2006" xmlns:a14="http://schemas.microsoft.com/office/drawing/2010/main">
        <mc:Choice Requires="a14">
          <p:sp>
            <p:nvSpPr>
              <p:cNvPr id="6" name="Прямоугольник 5"/>
              <p:cNvSpPr/>
              <p:nvPr/>
            </p:nvSpPr>
            <p:spPr>
              <a:xfrm>
                <a:off x="303741" y="898715"/>
                <a:ext cx="11603337" cy="839332"/>
              </a:xfrm>
              <a:prstGeom prst="rect">
                <a:avLst/>
              </a:prstGeom>
            </p:spPr>
            <p:txBody>
              <a:bodyPr wrap="square">
                <a:spAutoFit/>
              </a:bodyPr>
              <a:lstStyle/>
              <a:p>
                <a:r>
                  <a:rPr lang="en-US" sz="2400" dirty="0" smtClean="0"/>
                  <a:t>Yoke extension reduces the third integral (skew sextupole) harmonic from </a:t>
                </a:r>
                <a14:m>
                  <m:oMath xmlns:m="http://schemas.openxmlformats.org/officeDocument/2006/math">
                    <m:r>
                      <a:rPr lang="en-US" sz="240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8</m:t>
                        </m:r>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−5</m:t>
                        </m:r>
                      </m:sup>
                    </m:sSup>
                  </m:oMath>
                </a14:m>
                <a:r>
                  <a:rPr lang="en-US" sz="2400" dirty="0" smtClean="0"/>
                  <a:t> to </a:t>
                </a:r>
                <a14:m>
                  <m:oMath xmlns:m="http://schemas.openxmlformats.org/officeDocument/2006/math">
                    <m:r>
                      <a:rPr lang="en-US" sz="2400" b="0" i="0" dirty="0" smtClean="0">
                        <a:latin typeface="Cambria Math" panose="02040503050406030204" pitchFamily="18" charset="0"/>
                      </a:rPr>
                      <m:t>−</m:t>
                    </m:r>
                    <m:r>
                      <a:rPr lang="en-US" sz="2400" i="1" dirty="0" smtClean="0">
                        <a:latin typeface="Cambria Math" panose="02040503050406030204" pitchFamily="18" charset="0"/>
                      </a:rPr>
                      <m:t>2</m:t>
                    </m:r>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−5</m:t>
                        </m:r>
                      </m:sup>
                    </m:sSup>
                  </m:oMath>
                </a14:m>
                <a:r>
                  <a:rPr lang="en-US" sz="2400" dirty="0" smtClean="0"/>
                  <a:t>. End pole chamfers reduce the sixth harmonic from </a:t>
                </a:r>
                <a14:m>
                  <m:oMath xmlns:m="http://schemas.openxmlformats.org/officeDocument/2006/math">
                    <m:r>
                      <a:rPr lang="en-US" sz="2400" i="1" dirty="0" smtClean="0">
                        <a:latin typeface="Cambria Math" panose="02040503050406030204" pitchFamily="18" charset="0"/>
                      </a:rPr>
                      <m:t>2</m:t>
                    </m:r>
                    <m:r>
                      <a:rPr lang="en-US" sz="2400" b="0" i="1" dirty="0" smtClean="0">
                        <a:latin typeface="Cambria Math" panose="02040503050406030204" pitchFamily="18" charset="0"/>
                      </a:rPr>
                      <m:t>.</m:t>
                    </m:r>
                    <m:r>
                      <a:rPr lang="en-US" sz="2400" i="1" dirty="0" smtClean="0">
                        <a:latin typeface="Cambria Math" panose="02040503050406030204" pitchFamily="18" charset="0"/>
                      </a:rPr>
                      <m:t>7</m:t>
                    </m:r>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−4</m:t>
                        </m:r>
                      </m:sup>
                    </m:sSup>
                  </m:oMath>
                </a14:m>
                <a:r>
                  <a:rPr lang="en-US" sz="2400" dirty="0" smtClean="0"/>
                  <a:t> to </a:t>
                </a:r>
                <a14:m>
                  <m:oMath xmlns:m="http://schemas.openxmlformats.org/officeDocument/2006/math">
                    <m:r>
                      <a:rPr lang="en-US" sz="2400" b="0" i="1" dirty="0" smtClean="0">
                        <a:latin typeface="Cambria Math" panose="02040503050406030204" pitchFamily="18" charset="0"/>
                      </a:rPr>
                      <m:t>1.8×</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−5</m:t>
                        </m:r>
                      </m:sup>
                    </m:sSup>
                  </m:oMath>
                </a14:m>
                <a:r>
                  <a:rPr lang="en-US" sz="2400" dirty="0" smtClean="0"/>
                  <a:t>.</a:t>
                </a: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03741" y="898715"/>
                <a:ext cx="11603337" cy="839332"/>
              </a:xfrm>
              <a:prstGeom prst="rect">
                <a:avLst/>
              </a:prstGeom>
              <a:blipFill rotWithShape="0">
                <a:blip r:embed="rId4"/>
                <a:stretch>
                  <a:fillRect l="-841" t="-5072" b="-15942"/>
                </a:stretch>
              </a:blipFill>
            </p:spPr>
            <p:txBody>
              <a:bodyPr/>
              <a:lstStyle/>
              <a:p>
                <a:r>
                  <a:rPr lang="ru-RU">
                    <a:noFill/>
                  </a:rPr>
                  <a:t> </a:t>
                </a:r>
              </a:p>
            </p:txBody>
          </p:sp>
        </mc:Fallback>
      </mc:AlternateContent>
      <p:sp>
        <p:nvSpPr>
          <p:cNvPr id="7" name="Прямоугольник 6"/>
          <p:cNvSpPr/>
          <p:nvPr/>
        </p:nvSpPr>
        <p:spPr>
          <a:xfrm>
            <a:off x="456140" y="5595045"/>
            <a:ext cx="11337653" cy="830997"/>
          </a:xfrm>
          <a:prstGeom prst="rect">
            <a:avLst/>
          </a:prstGeom>
        </p:spPr>
        <p:txBody>
          <a:bodyPr wrap="square">
            <a:spAutoFit/>
          </a:bodyPr>
          <a:lstStyle/>
          <a:p>
            <a:r>
              <a:rPr lang="en-US" sz="2400" dirty="0" smtClean="0"/>
              <a:t>We started detailed manufacturing design of the twin-aperture quadrupole and the Hall probe magnetic measurement equipment for a full scale magnetic measurement.</a:t>
            </a:r>
          </a:p>
        </p:txBody>
      </p:sp>
    </p:spTree>
    <p:extLst>
      <p:ext uri="{BB962C8B-B14F-4D97-AF65-F5344CB8AC3E}">
        <p14:creationId xmlns:p14="http://schemas.microsoft.com/office/powerpoint/2010/main" val="2932797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pPr algn="ctr"/>
            <a:r>
              <a:rPr lang="en-US" dirty="0"/>
              <a:t>F</a:t>
            </a:r>
            <a:r>
              <a:rPr lang="en-US" dirty="0" smtClean="0"/>
              <a:t>inal </a:t>
            </a:r>
            <a:r>
              <a:rPr lang="en-US" dirty="0"/>
              <a:t>focus requirements</a:t>
            </a:r>
            <a:endParaRPr lang="ru-RU" dirty="0"/>
          </a:p>
        </p:txBody>
      </p:sp>
      <p:sp>
        <p:nvSpPr>
          <p:cNvPr id="3" name="Объект 2"/>
          <p:cNvSpPr>
            <a:spLocks noGrp="1"/>
          </p:cNvSpPr>
          <p:nvPr>
            <p:ph idx="1"/>
          </p:nvPr>
        </p:nvSpPr>
        <p:spPr>
          <a:xfrm>
            <a:off x="838200" y="1325563"/>
            <a:ext cx="10515600" cy="5307466"/>
          </a:xfrm>
        </p:spPr>
        <p:txBody>
          <a:bodyPr>
            <a:normAutofit fontScale="92500" lnSpcReduction="20000"/>
          </a:bodyPr>
          <a:lstStyle/>
          <a:p>
            <a:r>
              <a:rPr lang="en-US" dirty="0" smtClean="0"/>
              <a:t>Due </a:t>
            </a:r>
            <a:r>
              <a:rPr lang="en-US" dirty="0"/>
              <a:t>to the small vertical beta function in IP, the final lenses should be placed as close as possible to IP (in our case L * = 900 mm) inside the detector. </a:t>
            </a:r>
            <a:endParaRPr lang="en-US" dirty="0" smtClean="0"/>
          </a:p>
          <a:p>
            <a:r>
              <a:rPr lang="en-US" dirty="0" smtClean="0"/>
              <a:t>Strong </a:t>
            </a:r>
            <a:r>
              <a:rPr lang="en-US" dirty="0"/>
              <a:t>focusing requires a large lens gradient (up to 100 T / </a:t>
            </a:r>
            <a:r>
              <a:rPr lang="en-US" dirty="0" smtClean="0"/>
              <a:t>m), </a:t>
            </a:r>
          </a:p>
          <a:p>
            <a:r>
              <a:rPr lang="en-US" dirty="0" smtClean="0"/>
              <a:t>The </a:t>
            </a:r>
            <a:r>
              <a:rPr lang="en-US" dirty="0"/>
              <a:t>entire system, including the cryostat, must be very </a:t>
            </a:r>
            <a:r>
              <a:rPr lang="en-US" dirty="0" smtClean="0"/>
              <a:t>compact.</a:t>
            </a:r>
            <a:endParaRPr lang="en-US" dirty="0"/>
          </a:p>
          <a:p>
            <a:r>
              <a:rPr lang="en-US" dirty="0" smtClean="0"/>
              <a:t>Two </a:t>
            </a:r>
            <a:r>
              <a:rPr lang="en-US" dirty="0"/>
              <a:t>independent lenses are required for independent beam tuning. </a:t>
            </a:r>
            <a:endParaRPr lang="en-US" dirty="0" smtClean="0"/>
          </a:p>
          <a:p>
            <a:r>
              <a:rPr lang="en-US" dirty="0" smtClean="0"/>
              <a:t>A </a:t>
            </a:r>
            <a:r>
              <a:rPr lang="en-US" dirty="0"/>
              <a:t>full intersection angle of 60 </a:t>
            </a:r>
            <a:r>
              <a:rPr lang="en-US" dirty="0" err="1"/>
              <a:t>mrad</a:t>
            </a:r>
            <a:r>
              <a:rPr lang="en-US" dirty="0"/>
              <a:t> gives a horizontal separation of 54 mm orbits at the beginning of the first lens. </a:t>
            </a:r>
          </a:p>
          <a:p>
            <a:r>
              <a:rPr lang="en-US" dirty="0"/>
              <a:t>It is </a:t>
            </a:r>
            <a:r>
              <a:rPr lang="en-US" dirty="0" smtClean="0"/>
              <a:t>necessary to compensate the </a:t>
            </a:r>
            <a:r>
              <a:rPr lang="en-US" dirty="0"/>
              <a:t>longitudinal field of the detector and </a:t>
            </a:r>
            <a:r>
              <a:rPr lang="en-US" dirty="0" smtClean="0"/>
              <a:t>to shield from the detector field the </a:t>
            </a:r>
            <a:r>
              <a:rPr lang="en-US" dirty="0"/>
              <a:t>lenses of the final </a:t>
            </a:r>
            <a:r>
              <a:rPr lang="en-US" dirty="0" smtClean="0"/>
              <a:t>focus,</a:t>
            </a:r>
            <a:endParaRPr lang="en-US" dirty="0"/>
          </a:p>
          <a:p>
            <a:r>
              <a:rPr lang="en-US" dirty="0" smtClean="0"/>
              <a:t>Due </a:t>
            </a:r>
            <a:r>
              <a:rPr lang="en-US" dirty="0"/>
              <a:t>to the large beta functions, small errors in the magnetic field of the lenses (edge ​​fields, inaccuracies in manufacturing and installation, etc.) strongly affect the dynamics. </a:t>
            </a:r>
            <a:endParaRPr lang="en-US" dirty="0" smtClean="0"/>
          </a:p>
          <a:p>
            <a:r>
              <a:rPr lang="en-US" dirty="0" smtClean="0"/>
              <a:t>It </a:t>
            </a:r>
            <a:r>
              <a:rPr lang="en-US" dirty="0"/>
              <a:t>is necessary to provide for the appropriate </a:t>
            </a:r>
            <a:r>
              <a:rPr lang="en-US" dirty="0" smtClean="0"/>
              <a:t>correction </a:t>
            </a:r>
            <a:r>
              <a:rPr lang="en-US" dirty="0"/>
              <a:t>elements - linear and non-linear.</a:t>
            </a:r>
          </a:p>
        </p:txBody>
      </p:sp>
    </p:spTree>
    <p:extLst>
      <p:ext uri="{BB962C8B-B14F-4D97-AF65-F5344CB8AC3E}">
        <p14:creationId xmlns:p14="http://schemas.microsoft.com/office/powerpoint/2010/main" val="226196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2"/>
          <p:cNvSpPr>
            <a:spLocks noGrp="1"/>
          </p:cNvSpPr>
          <p:nvPr>
            <p:ph type="title"/>
          </p:nvPr>
        </p:nvSpPr>
        <p:spPr>
          <a:xfrm>
            <a:off x="2282825" y="163513"/>
            <a:ext cx="8240713" cy="1143000"/>
          </a:xfrm>
        </p:spPr>
        <p:txBody>
          <a:bodyPr>
            <a:normAutofit fontScale="90000"/>
          </a:bodyPr>
          <a:lstStyle/>
          <a:p>
            <a:pPr algn="ctr"/>
            <a:r>
              <a:rPr lang="en-US" dirty="0"/>
              <a:t>Iron yoke twin-aperture SC quadrupole</a:t>
            </a:r>
            <a:endParaRPr lang="ru-RU" altLang="ru-RU" dirty="0" smtClean="0"/>
          </a:p>
        </p:txBody>
      </p:sp>
      <p:graphicFrame>
        <p:nvGraphicFramePr>
          <p:cNvPr id="4" name="Диаграмма 3"/>
          <p:cNvGraphicFramePr>
            <a:graphicFrameLocks/>
          </p:cNvGraphicFramePr>
          <p:nvPr/>
        </p:nvGraphicFramePr>
        <p:xfrm>
          <a:off x="5442857" y="3570514"/>
          <a:ext cx="5080681" cy="29081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p:cNvGraphicFramePr>
            <a:graphicFrameLocks noGrp="1"/>
          </p:cNvGraphicFramePr>
          <p:nvPr/>
        </p:nvGraphicFramePr>
        <p:xfrm>
          <a:off x="5554663" y="1814513"/>
          <a:ext cx="4968875" cy="854075"/>
        </p:xfrm>
        <a:graphic>
          <a:graphicData uri="http://schemas.openxmlformats.org/drawingml/2006/table">
            <a:tbl>
              <a:tblPr/>
              <a:tblGrid>
                <a:gridCol w="651657"/>
                <a:gridCol w="896026"/>
                <a:gridCol w="864233"/>
                <a:gridCol w="441870"/>
                <a:gridCol w="807129"/>
                <a:gridCol w="636682"/>
                <a:gridCol w="671278"/>
              </a:tblGrid>
              <a:tr h="640556">
                <a:tc>
                  <a:txBody>
                    <a:bodyPr/>
                    <a:lstStyle/>
                    <a:p>
                      <a:pPr>
                        <a:spcAft>
                          <a:spcPts val="0"/>
                        </a:spcAft>
                      </a:pPr>
                      <a:r>
                        <a:rPr lang="ru-RU" sz="1400" dirty="0" err="1">
                          <a:latin typeface="Times New Roman"/>
                          <a:ea typeface="Times New Roman"/>
                          <a:cs typeface="Times New Roman"/>
                        </a:rPr>
                        <a:t>Cu</a:t>
                      </a:r>
                      <a:r>
                        <a:rPr lang="ru-RU" sz="1400" dirty="0">
                          <a:latin typeface="Times New Roman"/>
                          <a:ea typeface="Times New Roman"/>
                          <a:cs typeface="Times New Roman"/>
                        </a:rPr>
                        <a:t>/</a:t>
                      </a:r>
                      <a:r>
                        <a:rPr lang="ru-RU" sz="1400" dirty="0" err="1">
                          <a:latin typeface="Times New Roman"/>
                          <a:ea typeface="Times New Roman"/>
                          <a:cs typeface="Times New Roman"/>
                        </a:rPr>
                        <a:t>Sc</a:t>
                      </a:r>
                      <a:r>
                        <a:rPr lang="ru-RU" sz="1400" dirty="0">
                          <a:latin typeface="Times New Roman"/>
                          <a:ea typeface="Times New Roman"/>
                          <a:cs typeface="Times New Roman"/>
                        </a:rPr>
                        <a:t> </a:t>
                      </a:r>
                    </a:p>
                    <a:p>
                      <a:pPr>
                        <a:spcAft>
                          <a:spcPts val="0"/>
                        </a:spcAft>
                      </a:pPr>
                      <a:r>
                        <a:rPr lang="ru-RU" sz="1400" dirty="0" err="1">
                          <a:latin typeface="Times New Roman"/>
                          <a:ea typeface="Times New Roman"/>
                          <a:cs typeface="Times New Roman"/>
                        </a:rPr>
                        <a:t>Ratio</a:t>
                      </a:r>
                      <a:r>
                        <a:rPr lang="ru-RU" sz="1400" dirty="0">
                          <a:latin typeface="Times New Roman"/>
                          <a:ea typeface="Times New Roman"/>
                          <a:cs typeface="Times New Roman"/>
                        </a:rPr>
                        <a:t> </a:t>
                      </a:r>
                    </a:p>
                    <a:p>
                      <a:pPr>
                        <a:spcAft>
                          <a:spcPts val="0"/>
                        </a:spcAft>
                      </a:pPr>
                      <a:r>
                        <a:rPr lang="ru-RU" sz="1400" dirty="0">
                          <a:latin typeface="Times New Roman"/>
                          <a:ea typeface="Times New Roman"/>
                          <a:cs typeface="Times New Roman"/>
                        </a:rPr>
                        <a:t>(</a:t>
                      </a:r>
                      <a:r>
                        <a:rPr lang="ru-RU" sz="1400" dirty="0" err="1">
                          <a:latin typeface="Times New Roman"/>
                          <a:ea typeface="Times New Roman"/>
                          <a:cs typeface="Times New Roman"/>
                        </a:rPr>
                        <a:t>nom</a:t>
                      </a:r>
                      <a:r>
                        <a:rPr lang="ru-RU" sz="1400" dirty="0">
                          <a:latin typeface="Times New Roman"/>
                          <a:ea typeface="Times New Roman"/>
                          <a:cs typeface="Times New Roman"/>
                        </a:rPr>
                        <a:t>) </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err="1">
                          <a:latin typeface="Times New Roman"/>
                          <a:ea typeface="Times New Roman"/>
                          <a:cs typeface="Times New Roman"/>
                        </a:rPr>
                        <a:t>Bare</a:t>
                      </a:r>
                      <a:r>
                        <a:rPr lang="ru-RU" sz="1400" dirty="0">
                          <a:latin typeface="Times New Roman"/>
                          <a:ea typeface="Times New Roman"/>
                          <a:cs typeface="Times New Roman"/>
                        </a:rPr>
                        <a:t> </a:t>
                      </a:r>
                      <a:r>
                        <a:rPr lang="ru-RU" sz="1400" dirty="0" err="1">
                          <a:latin typeface="Times New Roman"/>
                          <a:ea typeface="Times New Roman"/>
                          <a:cs typeface="Times New Roman"/>
                        </a:rPr>
                        <a:t>Size</a:t>
                      </a:r>
                      <a:r>
                        <a:rPr lang="ru-RU" sz="1400" dirty="0">
                          <a:latin typeface="Times New Roman"/>
                          <a:ea typeface="Times New Roman"/>
                          <a:cs typeface="Times New Roman"/>
                        </a:rPr>
                        <a:t> </a:t>
                      </a:r>
                    </a:p>
                    <a:p>
                      <a:pPr>
                        <a:spcAft>
                          <a:spcPts val="0"/>
                        </a:spcAft>
                      </a:pPr>
                      <a:r>
                        <a:rPr lang="ru-RU" sz="1400" dirty="0">
                          <a:latin typeface="Times New Roman"/>
                          <a:ea typeface="Times New Roman"/>
                          <a:cs typeface="Times New Roman"/>
                        </a:rPr>
                        <a:t>(</a:t>
                      </a:r>
                      <a:r>
                        <a:rPr lang="ru-RU" sz="1400" dirty="0" err="1">
                          <a:latin typeface="Times New Roman"/>
                          <a:ea typeface="Times New Roman"/>
                          <a:cs typeface="Times New Roman"/>
                        </a:rPr>
                        <a:t>mm</a:t>
                      </a:r>
                      <a:r>
                        <a:rPr lang="ru-RU" sz="1400" dirty="0">
                          <a:latin typeface="Times New Roman"/>
                          <a:ea typeface="Times New Roman"/>
                          <a:cs typeface="Times New Roman"/>
                        </a:rPr>
                        <a:t>)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err="1">
                          <a:latin typeface="Times New Roman"/>
                          <a:ea typeface="Times New Roman"/>
                          <a:cs typeface="Times New Roman"/>
                        </a:rPr>
                        <a:t>Ins</a:t>
                      </a:r>
                      <a:r>
                        <a:rPr lang="ru-RU" sz="1400" dirty="0">
                          <a:latin typeface="Times New Roman"/>
                          <a:ea typeface="Times New Roman"/>
                          <a:cs typeface="Times New Roman"/>
                        </a:rPr>
                        <a:t>. </a:t>
                      </a:r>
                      <a:r>
                        <a:rPr lang="ru-RU" sz="1400" dirty="0" err="1">
                          <a:latin typeface="Times New Roman"/>
                          <a:ea typeface="Times New Roman"/>
                          <a:cs typeface="Times New Roman"/>
                        </a:rPr>
                        <a:t>Size</a:t>
                      </a:r>
                      <a:endParaRPr lang="ru-RU" sz="1400" dirty="0">
                        <a:latin typeface="Times New Roman"/>
                        <a:ea typeface="Times New Roman"/>
                        <a:cs typeface="Times New Roman"/>
                      </a:endParaRPr>
                    </a:p>
                    <a:p>
                      <a:pPr>
                        <a:spcAft>
                          <a:spcPts val="0"/>
                        </a:spcAft>
                      </a:pPr>
                      <a:r>
                        <a:rPr lang="ru-RU" sz="1400" dirty="0">
                          <a:latin typeface="Times New Roman"/>
                          <a:ea typeface="Times New Roman"/>
                          <a:cs typeface="Times New Roman"/>
                        </a:rPr>
                        <a:t>(</a:t>
                      </a:r>
                      <a:r>
                        <a:rPr lang="ru-RU" sz="1400" dirty="0" err="1">
                          <a:latin typeface="Times New Roman"/>
                          <a:ea typeface="Times New Roman"/>
                          <a:cs typeface="Times New Roman"/>
                        </a:rPr>
                        <a:t>mm</a:t>
                      </a:r>
                      <a:r>
                        <a:rPr lang="ru-RU" sz="1400" dirty="0">
                          <a:latin typeface="Times New Roman"/>
                          <a:ea typeface="Times New Roman"/>
                          <a:cs typeface="Times New Roman"/>
                        </a:rPr>
                        <a:t>)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RRR</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Ic Amps</a:t>
                      </a:r>
                    </a:p>
                    <a:p>
                      <a:pPr>
                        <a:spcAft>
                          <a:spcPts val="0"/>
                        </a:spcAft>
                      </a:pPr>
                      <a:r>
                        <a:rPr lang="ru-RU" sz="1400">
                          <a:latin typeface="Times New Roman"/>
                          <a:ea typeface="Times New Roman"/>
                          <a:cs typeface="Times New Roman"/>
                        </a:rPr>
                        <a:t>(min)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Length </a:t>
                      </a:r>
                    </a:p>
                    <a:p>
                      <a:pPr>
                        <a:spcAft>
                          <a:spcPts val="0"/>
                        </a:spcAft>
                      </a:pPr>
                      <a:r>
                        <a:rPr lang="ru-RU" sz="1400">
                          <a:latin typeface="Times New Roman"/>
                          <a:ea typeface="Times New Roman"/>
                          <a:cs typeface="Times New Roman"/>
                        </a:rPr>
                        <a:t>(m)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Spool </a:t>
                      </a:r>
                    </a:p>
                    <a:p>
                      <a:pPr>
                        <a:spcAft>
                          <a:spcPts val="0"/>
                        </a:spcAft>
                      </a:pPr>
                      <a:r>
                        <a:rPr lang="ru-RU" sz="1400">
                          <a:latin typeface="Times New Roman"/>
                          <a:ea typeface="Times New Roman"/>
                          <a:cs typeface="Times New Roman"/>
                        </a:rPr>
                        <a:t>ID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519">
                <a:tc>
                  <a:txBody>
                    <a:bodyPr/>
                    <a:lstStyle/>
                    <a:p>
                      <a:pPr>
                        <a:spcAft>
                          <a:spcPts val="0"/>
                        </a:spcAft>
                      </a:pPr>
                      <a:r>
                        <a:rPr lang="ru-RU" sz="1400">
                          <a:latin typeface="Times New Roman"/>
                          <a:ea typeface="Times New Roman"/>
                          <a:cs typeface="Times New Roman"/>
                        </a:rPr>
                        <a:t>1.35:1 </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latin typeface="Times New Roman"/>
                          <a:ea typeface="Times New Roman"/>
                          <a:cs typeface="Times New Roman"/>
                        </a:rPr>
                        <a:t>1.20x0.75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a:latin typeface="Times New Roman"/>
                          <a:ea typeface="Times New Roman"/>
                          <a:cs typeface="Times New Roman"/>
                        </a:rPr>
                        <a:t>1.28x0.83</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a:latin typeface="Times New Roman"/>
                          <a:ea typeface="Times New Roman"/>
                          <a:cs typeface="Times New Roman"/>
                        </a:rPr>
                        <a:t>&gt;70</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a:latin typeface="Times New Roman"/>
                          <a:ea typeface="Times New Roman"/>
                          <a:cs typeface="Times New Roman"/>
                        </a:rPr>
                        <a:t>510@7T</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mtClean="0">
                          <a:latin typeface="Times New Roman"/>
                          <a:ea typeface="Times New Roman"/>
                          <a:cs typeface="Times New Roman"/>
                        </a:rPr>
                        <a:t>2,730</a:t>
                      </a:r>
                      <a:endParaRPr lang="ru-RU" sz="1400" dirty="0">
                        <a:latin typeface="Times New Roman"/>
                        <a:ea typeface="Times New Roman"/>
                        <a:cs typeface="Times New Roman"/>
                      </a:endParaRPr>
                    </a:p>
                  </a:txBody>
                  <a:tcPr marL="68584" marR="68584" marT="0" marB="0">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a:latin typeface="Times New Roman"/>
                          <a:ea typeface="Times New Roman"/>
                          <a:cs typeface="Times New Roman"/>
                        </a:rPr>
                        <a:t>917 </a:t>
                      </a:r>
                    </a:p>
                  </a:txBody>
                  <a:tcPr marL="68584" marR="68584" marT="0" marB="0">
                    <a:lnL w="12700" cap="flat" cmpd="sng" algn="ctr">
                      <a:solidFill>
                        <a:srgbClr val="D6D6D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6654" name="Рисунок 5"/>
          <p:cNvPicPr>
            <a:picLocks noChangeAspect="1"/>
          </p:cNvPicPr>
          <p:nvPr/>
        </p:nvPicPr>
        <p:blipFill>
          <a:blip r:embed="rId3">
            <a:extLst>
              <a:ext uri="{28A0092B-C50C-407E-A947-70E740481C1C}">
                <a14:useLocalDpi xmlns:a14="http://schemas.microsoft.com/office/drawing/2010/main" val="0"/>
              </a:ext>
            </a:extLst>
          </a:blip>
          <a:srcRect l="6548" t="1430" r="50119" b="40318"/>
          <a:stretch>
            <a:fillRect/>
          </a:stretch>
        </p:blipFill>
        <p:spPr bwMode="auto">
          <a:xfrm>
            <a:off x="1751013" y="1589088"/>
            <a:ext cx="369252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32030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8870"/>
            <a:ext cx="10515600" cy="1178667"/>
          </a:xfrm>
        </p:spPr>
        <p:txBody>
          <a:bodyPr/>
          <a:lstStyle/>
          <a:p>
            <a:pPr algn="ctr"/>
            <a:r>
              <a:rPr lang="en-US" dirty="0"/>
              <a:t>Iron yoke twin-aperture SC quadrupole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3258" y="1543792"/>
            <a:ext cx="7358742" cy="540327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30" y="1154087"/>
            <a:ext cx="3168270" cy="3136428"/>
          </a:xfrm>
          <a:prstGeom prst="rect">
            <a:avLst/>
          </a:prstGeom>
          <a:noFill/>
          <a:ln>
            <a:noFill/>
          </a:ln>
        </p:spPr>
      </p:pic>
      <p:pic>
        <p:nvPicPr>
          <p:cNvPr id="6" name="Рисунок 5"/>
          <p:cNvPicPr>
            <a:picLocks noChangeAspect="1"/>
          </p:cNvPicPr>
          <p:nvPr/>
        </p:nvPicPr>
        <p:blipFill rotWithShape="1">
          <a:blip r:embed="rId4"/>
          <a:srcRect l="31417" t="29472" r="11020" b="16226"/>
          <a:stretch/>
        </p:blipFill>
        <p:spPr bwMode="auto">
          <a:xfrm>
            <a:off x="133071" y="4067065"/>
            <a:ext cx="5427080" cy="288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4772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2263" y="115250"/>
            <a:ext cx="10515600" cy="525212"/>
          </a:xfrm>
        </p:spPr>
        <p:txBody>
          <a:bodyPr>
            <a:noAutofit/>
          </a:bodyPr>
          <a:lstStyle/>
          <a:p>
            <a:r>
              <a:rPr lang="en-US" dirty="0"/>
              <a:t>Iron yoke twin-aperture SC </a:t>
            </a:r>
            <a:r>
              <a:rPr lang="en-US" dirty="0" smtClean="0"/>
              <a:t>quadrupole</a:t>
            </a:r>
            <a:endParaRPr lang="ru-RU" dirty="0"/>
          </a:p>
        </p:txBody>
      </p:sp>
      <p:pic>
        <p:nvPicPr>
          <p:cNvPr id="4" name="Объект 11"/>
          <p:cNvPicPr>
            <a:picLocks noChangeAspect="1"/>
          </p:cNvPicPr>
          <p:nvPr/>
        </p:nvPicPr>
        <p:blipFill>
          <a:blip r:embed="rId2"/>
          <a:stretch>
            <a:fillRect/>
          </a:stretch>
        </p:blipFill>
        <p:spPr>
          <a:xfrm>
            <a:off x="78657" y="640462"/>
            <a:ext cx="8640000" cy="6113971"/>
          </a:xfrm>
          <a:prstGeom prst="rect">
            <a:avLst/>
          </a:prstGeom>
        </p:spPr>
      </p:pic>
      <p:sp>
        <p:nvSpPr>
          <p:cNvPr id="5" name="Прямоугольник 4"/>
          <p:cNvSpPr/>
          <p:nvPr/>
        </p:nvSpPr>
        <p:spPr>
          <a:xfrm>
            <a:off x="8838264" y="3006663"/>
            <a:ext cx="2940781" cy="1569660"/>
          </a:xfrm>
          <a:prstGeom prst="rect">
            <a:avLst/>
          </a:prstGeom>
        </p:spPr>
        <p:txBody>
          <a:bodyPr wrap="square">
            <a:spAutoFit/>
          </a:bodyPr>
          <a:lstStyle/>
          <a:p>
            <a:r>
              <a:rPr lang="en-US" sz="2400" dirty="0" smtClean="0"/>
              <a:t>General view drawing of the iron yoke quadrupole. Technical design is in progress.</a:t>
            </a:r>
          </a:p>
        </p:txBody>
      </p:sp>
    </p:spTree>
    <p:extLst>
      <p:ext uri="{BB962C8B-B14F-4D97-AF65-F5344CB8AC3E}">
        <p14:creationId xmlns:p14="http://schemas.microsoft.com/office/powerpoint/2010/main" val="167810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8426"/>
            <a:ext cx="10515600" cy="734972"/>
          </a:xfrm>
        </p:spPr>
        <p:txBody>
          <a:bodyPr>
            <a:normAutofit fontScale="90000"/>
          </a:bodyPr>
          <a:lstStyle/>
          <a:p>
            <a:r>
              <a:rPr lang="en-US" dirty="0"/>
              <a:t>Features of different types of two aperture lenses</a:t>
            </a:r>
            <a:endParaRPr lang="ru-RU" dirty="0"/>
          </a:p>
        </p:txBody>
      </p:sp>
      <p:pic>
        <p:nvPicPr>
          <p:cNvPr id="4" name="Объект 3"/>
          <p:cNvPicPr>
            <a:picLocks noGrp="1" noChangeAspect="1"/>
          </p:cNvPicPr>
          <p:nvPr>
            <p:ph idx="1"/>
          </p:nvPr>
        </p:nvPicPr>
        <p:blipFill>
          <a:blip r:embed="rId3"/>
          <a:stretch>
            <a:fillRect/>
          </a:stretch>
        </p:blipFill>
        <p:spPr>
          <a:xfrm>
            <a:off x="392174" y="4243348"/>
            <a:ext cx="6341679" cy="2614652"/>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39" y="833398"/>
            <a:ext cx="58203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Объект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733853" y="3210145"/>
            <a:ext cx="4924422" cy="3647855"/>
          </a:xfrm>
          <a:prstGeom prst="rect">
            <a:avLst/>
          </a:prstGeom>
        </p:spPr>
      </p:pic>
      <p:pic>
        <p:nvPicPr>
          <p:cNvPr id="7" name="Picture 4" descr="C:\Users\Fabbric\Desktop\gantry\Helical_FFAG\quadrupo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6742" y="947698"/>
            <a:ext cx="35941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537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369800" cy="889000"/>
          </a:xfrm>
        </p:spPr>
        <p:txBody>
          <a:bodyPr>
            <a:normAutofit/>
          </a:bodyPr>
          <a:lstStyle/>
          <a:p>
            <a:pPr algn="ctr"/>
            <a:r>
              <a:rPr lang="en-US" dirty="0"/>
              <a:t>The Canted Cosine Theta (CCT) technology</a:t>
            </a:r>
            <a:endParaRPr lang="ru-RU" dirty="0"/>
          </a:p>
        </p:txBody>
      </p:sp>
      <p:pic>
        <p:nvPicPr>
          <p:cNvPr id="4" name="Объект 3"/>
          <p:cNvPicPr>
            <a:picLocks noGrp="1" noChangeAspect="1"/>
          </p:cNvPicPr>
          <p:nvPr>
            <p:ph idx="1"/>
          </p:nvPr>
        </p:nvPicPr>
        <p:blipFill>
          <a:blip r:embed="rId3"/>
          <a:stretch>
            <a:fillRect/>
          </a:stretch>
        </p:blipFill>
        <p:spPr>
          <a:xfrm>
            <a:off x="4635500" y="1017930"/>
            <a:ext cx="7556500" cy="5713069"/>
          </a:xfrm>
          <a:prstGeom prst="rect">
            <a:avLst/>
          </a:prstGeom>
        </p:spPr>
      </p:pic>
      <mc:AlternateContent xmlns:mc="http://schemas.openxmlformats.org/markup-compatibility/2006" xmlns:a14="http://schemas.microsoft.com/office/drawing/2010/main">
        <mc:Choice Requires="a14">
          <p:sp>
            <p:nvSpPr>
              <p:cNvPr id="3" name="Прямоугольник 2"/>
              <p:cNvSpPr/>
              <p:nvPr/>
            </p:nvSpPr>
            <p:spPr>
              <a:xfrm>
                <a:off x="88900" y="889000"/>
                <a:ext cx="4946238" cy="5358390"/>
              </a:xfrm>
              <a:prstGeom prst="rect">
                <a:avLst/>
              </a:prstGeom>
            </p:spPr>
            <p:txBody>
              <a:bodyPr wrap="square">
                <a:spAutoFit/>
              </a:bodyPr>
              <a:lstStyle/>
              <a:p>
                <a:r>
                  <a:rPr lang="en-US" dirty="0" smtClean="0"/>
                  <a:t>CCT </a:t>
                </a:r>
                <a:r>
                  <a:rPr lang="en-US" dirty="0"/>
                  <a:t>design has excellent field </a:t>
                </a:r>
                <a:r>
                  <a:rPr lang="en-US" dirty="0" smtClean="0"/>
                  <a:t>quality</a:t>
                </a:r>
              </a:p>
              <a:p>
                <a:endParaRPr lang="en-US" dirty="0"/>
              </a:p>
              <a:p>
                <a:pPr marL="285750" indent="-285750">
                  <a:buFontTx/>
                  <a:buChar char="-"/>
                </a:pPr>
                <a:r>
                  <a:rPr lang="en-US" dirty="0" smtClean="0"/>
                  <a:t>there </a:t>
                </a:r>
                <a:r>
                  <a:rPr lang="en-US" dirty="0"/>
                  <a:t>are small edge </a:t>
                </a:r>
                <a:r>
                  <a:rPr lang="en-US" dirty="0" smtClean="0"/>
                  <a:t>effects have </a:t>
                </a:r>
                <a:r>
                  <a:rPr lang="en-US" dirty="0"/>
                  <a:t>been corrected locally </a:t>
                </a:r>
                <a:r>
                  <a:rPr lang="en-US" dirty="0" smtClean="0"/>
                  <a:t>using</a:t>
                </a:r>
              </a:p>
              <a:p>
                <a:pPr marL="285750" indent="-285750">
                  <a:buFontTx/>
                  <a:buChar char="-"/>
                </a:pPr>
                <a:r>
                  <a:rPr lang="en-US" dirty="0" smtClean="0"/>
                  <a:t>a </a:t>
                </a:r>
                <a:r>
                  <a:rPr lang="en-US" dirty="0"/>
                  <a:t>novel technique based on the addition of </a:t>
                </a:r>
                <a:r>
                  <a:rPr lang="en-US" dirty="0" smtClean="0"/>
                  <a:t>        multipole </a:t>
                </a:r>
                <a:r>
                  <a:rPr lang="en-US" dirty="0"/>
                  <a:t>components directly in </a:t>
                </a:r>
                <a:r>
                  <a:rPr lang="en-US" dirty="0" smtClean="0"/>
                  <a:t>the CCT-quadrupole </a:t>
                </a:r>
                <a:r>
                  <a:rPr lang="en-US" dirty="0"/>
                  <a:t>coil geometry </a:t>
                </a:r>
                <a:endParaRPr lang="en-US" dirty="0" smtClean="0"/>
              </a:p>
              <a:p>
                <a:r>
                  <a:rPr lang="en-US" dirty="0" smtClean="0"/>
                  <a:t> - cross </a:t>
                </a:r>
                <a:r>
                  <a:rPr lang="en-US" dirty="0"/>
                  <a:t>talk between the two quadrupoles</a:t>
                </a:r>
              </a:p>
              <a:p>
                <a:r>
                  <a:rPr lang="en-US" dirty="0"/>
                  <a:t> </a:t>
                </a:r>
                <a:r>
                  <a:rPr lang="en-US" dirty="0" smtClean="0"/>
                  <a:t>   has </a:t>
                </a:r>
                <a:r>
                  <a:rPr lang="en-US" dirty="0"/>
                  <a:t>been corrected. </a:t>
                </a:r>
                <a:endParaRPr lang="en-US" dirty="0" smtClean="0"/>
              </a:p>
              <a:p>
                <a:r>
                  <a:rPr lang="en-US" dirty="0" smtClean="0"/>
                  <a:t>The </a:t>
                </a:r>
                <a:r>
                  <a:rPr lang="en-US" dirty="0"/>
                  <a:t>result is a </a:t>
                </a:r>
                <a:r>
                  <a:rPr lang="en-US" dirty="0" smtClean="0"/>
                  <a:t>quadrupole magnet </a:t>
                </a:r>
                <a:r>
                  <a:rPr lang="en-US" dirty="0"/>
                  <a:t>with integrated multipole components of less than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a14:m>
                <a:r>
                  <a:rPr lang="en-US" dirty="0" smtClean="0"/>
                  <a:t> </a:t>
                </a:r>
              </a:p>
              <a:p>
                <a:endParaRPr lang="en-US" dirty="0"/>
              </a:p>
              <a:p>
                <a:r>
                  <a:rPr lang="en-US" dirty="0" smtClean="0"/>
                  <a:t>These </a:t>
                </a:r>
                <a:r>
                  <a:rPr lang="en-US" dirty="0"/>
                  <a:t>multipole values do not take into account </a:t>
                </a:r>
                <a:r>
                  <a:rPr lang="en-US" dirty="0" smtClean="0"/>
                  <a:t>the effect </a:t>
                </a:r>
                <a:r>
                  <a:rPr lang="en-US" dirty="0"/>
                  <a:t>of imperfections like misalignments and mechanical tolerances. It is, therefore</a:t>
                </a:r>
                <a:r>
                  <a:rPr lang="en-US" dirty="0" smtClean="0"/>
                  <a:t>, assumed </a:t>
                </a:r>
                <a:r>
                  <a:rPr lang="en-US" dirty="0"/>
                  <a:t>that cross talk and edge effects are perfectly </a:t>
                </a:r>
                <a:r>
                  <a:rPr lang="en-US" dirty="0" smtClean="0"/>
                  <a:t>  compensated. </a:t>
                </a:r>
                <a:r>
                  <a:rPr lang="en-US" dirty="0"/>
                  <a:t>The final </a:t>
                </a:r>
                <a:r>
                  <a:rPr lang="en-US" dirty="0" smtClean="0"/>
                  <a:t>field quality </a:t>
                </a:r>
                <a:r>
                  <a:rPr lang="en-US" dirty="0"/>
                  <a:t>will be dominated by mechanical tolerances and misalignments.</a:t>
                </a:r>
                <a:endParaRPr lang="ru-RU"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88900" y="889000"/>
                <a:ext cx="4946238" cy="5358390"/>
              </a:xfrm>
              <a:prstGeom prst="rect">
                <a:avLst/>
              </a:prstGeom>
              <a:blipFill rotWithShape="0">
                <a:blip r:embed="rId4"/>
                <a:stretch>
                  <a:fillRect l="-1110" t="-683" b="-910"/>
                </a:stretch>
              </a:blipFill>
            </p:spPr>
            <p:txBody>
              <a:bodyPr/>
              <a:lstStyle/>
              <a:p>
                <a:r>
                  <a:rPr lang="ru-RU">
                    <a:noFill/>
                  </a:rPr>
                  <a:t> </a:t>
                </a:r>
              </a:p>
            </p:txBody>
          </p:sp>
        </mc:Fallback>
      </mc:AlternateContent>
    </p:spTree>
    <p:extLst>
      <p:ext uri="{BB962C8B-B14F-4D97-AF65-F5344CB8AC3E}">
        <p14:creationId xmlns:p14="http://schemas.microsoft.com/office/powerpoint/2010/main" val="3496565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3"/>
          <a:srcRect l="1631" t="1317" r="1868" b="2640"/>
          <a:stretch/>
        </p:blipFill>
        <p:spPr>
          <a:xfrm>
            <a:off x="304800" y="502105"/>
            <a:ext cx="11068049" cy="6324599"/>
          </a:xfrm>
          <a:prstGeom prst="rect">
            <a:avLst/>
          </a:prstGeom>
        </p:spPr>
      </p:pic>
      <p:sp>
        <p:nvSpPr>
          <p:cNvPr id="2" name="Заголовок 1"/>
          <p:cNvSpPr>
            <a:spLocks noGrp="1"/>
          </p:cNvSpPr>
          <p:nvPr>
            <p:ph type="title"/>
          </p:nvPr>
        </p:nvSpPr>
        <p:spPr>
          <a:xfrm>
            <a:off x="66675" y="0"/>
            <a:ext cx="7515225" cy="709613"/>
          </a:xfrm>
        </p:spPr>
        <p:txBody>
          <a:bodyPr/>
          <a:lstStyle/>
          <a:p>
            <a:r>
              <a:rPr lang="en-US" dirty="0"/>
              <a:t>CEPC (IPAC19)</a:t>
            </a:r>
            <a:endParaRPr lang="ru-RU" dirty="0"/>
          </a:p>
        </p:txBody>
      </p:sp>
    </p:spTree>
    <p:extLst>
      <p:ext uri="{BB962C8B-B14F-4D97-AF65-F5344CB8AC3E}">
        <p14:creationId xmlns:p14="http://schemas.microsoft.com/office/powerpoint/2010/main" val="155105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3429000" cy="685800"/>
          </a:xfrm>
        </p:spPr>
        <p:txBody>
          <a:bodyPr>
            <a:normAutofit fontScale="90000"/>
          </a:bodyPr>
          <a:lstStyle/>
          <a:p>
            <a:r>
              <a:rPr lang="en-US" sz="3200" dirty="0" err="1"/>
              <a:t>SuperKEKB</a:t>
            </a:r>
            <a:r>
              <a:rPr lang="en-US" sz="3200" dirty="0"/>
              <a:t> IR design</a:t>
            </a:r>
          </a:p>
        </p:txBody>
      </p:sp>
      <p:sp>
        <p:nvSpPr>
          <p:cNvPr id="7" name="TextBox 6"/>
          <p:cNvSpPr txBox="1"/>
          <p:nvPr/>
        </p:nvSpPr>
        <p:spPr>
          <a:xfrm>
            <a:off x="2819400" y="1143001"/>
            <a:ext cx="2286000" cy="646331"/>
          </a:xfrm>
          <a:prstGeom prst="rect">
            <a:avLst/>
          </a:prstGeom>
          <a:noFill/>
        </p:spPr>
        <p:txBody>
          <a:bodyPr wrap="square" rtlCol="0">
            <a:spAutoFit/>
          </a:bodyPr>
          <a:lstStyle/>
          <a:p>
            <a:pPr algn="ctr"/>
            <a:r>
              <a:rPr lang="en-US" dirty="0">
                <a:latin typeface="Arial"/>
                <a:cs typeface="Arial"/>
              </a:rPr>
              <a:t>IR superconducting magnets</a:t>
            </a:r>
          </a:p>
        </p:txBody>
      </p:sp>
      <p:pic>
        <p:nvPicPr>
          <p:cNvPr id="8" name="Picture 7"/>
          <p:cNvPicPr>
            <a:picLocks noChangeAspect="1"/>
          </p:cNvPicPr>
          <p:nvPr/>
        </p:nvPicPr>
        <p:blipFill>
          <a:blip r:embed="rId2"/>
          <a:stretch>
            <a:fillRect/>
          </a:stretch>
        </p:blipFill>
        <p:spPr>
          <a:xfrm>
            <a:off x="5088002" y="533404"/>
            <a:ext cx="5579999" cy="2963695"/>
          </a:xfrm>
          <a:prstGeom prst="rect">
            <a:avLst/>
          </a:prstGeom>
        </p:spPr>
      </p:pic>
      <p:sp>
        <p:nvSpPr>
          <p:cNvPr id="29" name="Rectangle 28"/>
          <p:cNvSpPr/>
          <p:nvPr/>
        </p:nvSpPr>
        <p:spPr>
          <a:xfrm>
            <a:off x="7543800" y="5435024"/>
            <a:ext cx="2895600" cy="584776"/>
          </a:xfrm>
          <a:prstGeom prst="rect">
            <a:avLst/>
          </a:prstGeom>
        </p:spPr>
        <p:txBody>
          <a:bodyPr wrap="square">
            <a:spAutoFit/>
          </a:bodyPr>
          <a:lstStyle/>
          <a:p>
            <a:pPr algn="ctr"/>
            <a:r>
              <a:rPr lang="en-US" sz="1600" dirty="0">
                <a:latin typeface="Arial"/>
                <a:cs typeface="Arial"/>
              </a:rPr>
              <a:t>Layout of Final Focus superconducting magnets</a:t>
            </a:r>
          </a:p>
        </p:txBody>
      </p:sp>
      <p:pic>
        <p:nvPicPr>
          <p:cNvPr id="35" name="Picture 34"/>
          <p:cNvPicPr>
            <a:picLocks noChangeAspect="1"/>
          </p:cNvPicPr>
          <p:nvPr/>
        </p:nvPicPr>
        <p:blipFill>
          <a:blip r:embed="rId3"/>
          <a:stretch>
            <a:fillRect/>
          </a:stretch>
        </p:blipFill>
        <p:spPr>
          <a:xfrm>
            <a:off x="1524000" y="3390900"/>
            <a:ext cx="6299200" cy="3467100"/>
          </a:xfrm>
          <a:prstGeom prst="rect">
            <a:avLst/>
          </a:prstGeom>
        </p:spPr>
      </p:pic>
    </p:spTree>
    <p:extLst>
      <p:ext uri="{BB962C8B-B14F-4D97-AF65-F5344CB8AC3E}">
        <p14:creationId xmlns:p14="http://schemas.microsoft.com/office/powerpoint/2010/main" val="1974711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65125"/>
            <a:ext cx="6629400" cy="1325563"/>
          </a:xfrm>
        </p:spPr>
        <p:txBody>
          <a:bodyPr/>
          <a:lstStyle/>
          <a:p>
            <a:r>
              <a:rPr lang="en-US" dirty="0" smtClean="0"/>
              <a:t>SUPER KEKB</a:t>
            </a:r>
            <a:endParaRPr lang="ru-RU" dirty="0"/>
          </a:p>
        </p:txBody>
      </p:sp>
      <p:pic>
        <p:nvPicPr>
          <p:cNvPr id="4" name="Объект 3"/>
          <p:cNvPicPr>
            <a:picLocks noGrp="1" noChangeAspect="1"/>
          </p:cNvPicPr>
          <p:nvPr>
            <p:ph idx="1"/>
          </p:nvPr>
        </p:nvPicPr>
        <p:blipFill>
          <a:blip r:embed="rId2"/>
          <a:stretch>
            <a:fillRect/>
          </a:stretch>
        </p:blipFill>
        <p:spPr>
          <a:xfrm>
            <a:off x="561975" y="2840534"/>
            <a:ext cx="5219700" cy="4017466"/>
          </a:xfrm>
          <a:prstGeom prst="rect">
            <a:avLst/>
          </a:prstGeom>
        </p:spPr>
      </p:pic>
      <p:pic>
        <p:nvPicPr>
          <p:cNvPr id="5" name="Рисунок 4"/>
          <p:cNvPicPr>
            <a:picLocks noChangeAspect="1"/>
          </p:cNvPicPr>
          <p:nvPr/>
        </p:nvPicPr>
        <p:blipFill>
          <a:blip r:embed="rId3"/>
          <a:stretch>
            <a:fillRect/>
          </a:stretch>
        </p:blipFill>
        <p:spPr>
          <a:xfrm>
            <a:off x="6351787" y="2857500"/>
            <a:ext cx="5191894" cy="4000500"/>
          </a:xfrm>
          <a:prstGeom prst="rect">
            <a:avLst/>
          </a:prstGeom>
        </p:spPr>
      </p:pic>
      <p:pic>
        <p:nvPicPr>
          <p:cNvPr id="7" name="Рисунок 6"/>
          <p:cNvPicPr>
            <a:picLocks noChangeAspect="1"/>
          </p:cNvPicPr>
          <p:nvPr/>
        </p:nvPicPr>
        <p:blipFill>
          <a:blip r:embed="rId4"/>
          <a:stretch>
            <a:fillRect/>
          </a:stretch>
        </p:blipFill>
        <p:spPr>
          <a:xfrm>
            <a:off x="7058026" y="49709"/>
            <a:ext cx="5055768" cy="3193948"/>
          </a:xfrm>
          <a:prstGeom prst="rect">
            <a:avLst/>
          </a:prstGeom>
        </p:spPr>
      </p:pic>
      <p:pic>
        <p:nvPicPr>
          <p:cNvPr id="10" name="Рисунок 9"/>
          <p:cNvPicPr>
            <a:picLocks noChangeAspect="1"/>
          </p:cNvPicPr>
          <p:nvPr/>
        </p:nvPicPr>
        <p:blipFill>
          <a:blip r:embed="rId5"/>
          <a:stretch>
            <a:fillRect/>
          </a:stretch>
        </p:blipFill>
        <p:spPr>
          <a:xfrm>
            <a:off x="228600" y="1899008"/>
            <a:ext cx="4986602" cy="1344649"/>
          </a:xfrm>
          <a:prstGeom prst="rect">
            <a:avLst/>
          </a:prstGeom>
        </p:spPr>
      </p:pic>
    </p:spTree>
    <p:extLst>
      <p:ext uri="{BB962C8B-B14F-4D97-AF65-F5344CB8AC3E}">
        <p14:creationId xmlns:p14="http://schemas.microsoft.com/office/powerpoint/2010/main" val="1744251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t="10144" b="1"/>
          <a:stretch/>
        </p:blipFill>
        <p:spPr>
          <a:xfrm>
            <a:off x="2762251" y="262522"/>
            <a:ext cx="9429749" cy="6528803"/>
          </a:xfrm>
          <a:prstGeom prst="rect">
            <a:avLst/>
          </a:prstGeom>
        </p:spPr>
      </p:pic>
      <p:pic>
        <p:nvPicPr>
          <p:cNvPr id="5" name="Рисунок 4"/>
          <p:cNvPicPr>
            <a:picLocks noChangeAspect="1"/>
          </p:cNvPicPr>
          <p:nvPr/>
        </p:nvPicPr>
        <p:blipFill>
          <a:blip r:embed="rId3"/>
          <a:stretch>
            <a:fillRect/>
          </a:stretch>
        </p:blipFill>
        <p:spPr>
          <a:xfrm>
            <a:off x="145726" y="1996125"/>
            <a:ext cx="3426348" cy="966150"/>
          </a:xfrm>
          <a:prstGeom prst="rect">
            <a:avLst/>
          </a:prstGeom>
        </p:spPr>
      </p:pic>
    </p:spTree>
    <p:extLst>
      <p:ext uri="{BB962C8B-B14F-4D97-AF65-F5344CB8AC3E}">
        <p14:creationId xmlns:p14="http://schemas.microsoft.com/office/powerpoint/2010/main" val="371758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765175"/>
          </a:xfrm>
        </p:spPr>
        <p:txBody>
          <a:bodyPr/>
          <a:lstStyle/>
          <a:p>
            <a:r>
              <a:rPr lang="en-US" dirty="0"/>
              <a:t>Iron yoke twin-aperture SC </a:t>
            </a:r>
            <a:r>
              <a:rPr lang="en-US" dirty="0" smtClean="0"/>
              <a:t>quadrupole</a:t>
            </a:r>
            <a:endParaRPr lang="ru-RU" dirty="0"/>
          </a:p>
        </p:txBody>
      </p:sp>
      <p:sp>
        <p:nvSpPr>
          <p:cNvPr id="3" name="Объект 2"/>
          <p:cNvSpPr>
            <a:spLocks noGrp="1"/>
          </p:cNvSpPr>
          <p:nvPr>
            <p:ph idx="1"/>
          </p:nvPr>
        </p:nvSpPr>
        <p:spPr>
          <a:xfrm>
            <a:off x="342900" y="765174"/>
            <a:ext cx="10515600" cy="5965825"/>
          </a:xfrm>
        </p:spPr>
        <p:txBody>
          <a:bodyPr>
            <a:noAutofit/>
          </a:bodyPr>
          <a:lstStyle/>
          <a:p>
            <a:r>
              <a:rPr lang="en-US" sz="2000" dirty="0"/>
              <a:t>BINP: iron yoke twin-aperture SC FF quadrupole (Pavel </a:t>
            </a:r>
            <a:r>
              <a:rPr lang="en-US" sz="2000" dirty="0" err="1"/>
              <a:t>Vobly</a:t>
            </a:r>
            <a:r>
              <a:rPr lang="en-US" sz="2000" dirty="0"/>
              <a:t>)</a:t>
            </a:r>
          </a:p>
          <a:p>
            <a:r>
              <a:rPr lang="en-US" sz="2000" dirty="0"/>
              <a:t>FCC-</a:t>
            </a:r>
            <a:r>
              <a:rPr lang="en-US" sz="2000" dirty="0" err="1"/>
              <a:t>ee</a:t>
            </a:r>
            <a:r>
              <a:rPr lang="en-US" sz="2000" dirty="0"/>
              <a:t>: CCT technology (Eugenio </a:t>
            </a:r>
            <a:r>
              <a:rPr lang="en-US" sz="2000" dirty="0" err="1"/>
              <a:t>Paoloni</a:t>
            </a:r>
            <a:r>
              <a:rPr lang="en-US" sz="2000" dirty="0"/>
              <a:t>/Mike </a:t>
            </a:r>
            <a:r>
              <a:rPr lang="en-US" sz="2000" dirty="0" err="1"/>
              <a:t>Koratzinos</a:t>
            </a:r>
            <a:r>
              <a:rPr lang="en-US" sz="2000" dirty="0"/>
              <a:t>)</a:t>
            </a:r>
          </a:p>
          <a:p>
            <a:r>
              <a:rPr lang="en-US" sz="2000" dirty="0"/>
              <a:t>CEPC: cosine-theta regular technology</a:t>
            </a:r>
          </a:p>
          <a:p>
            <a:pPr marL="0" indent="0">
              <a:buNone/>
            </a:pPr>
            <a:endParaRPr lang="en-US" sz="2000" dirty="0"/>
          </a:p>
          <a:p>
            <a:pPr marL="0" indent="0">
              <a:buNone/>
            </a:pPr>
            <a:r>
              <a:rPr lang="en-US" sz="2000" dirty="0"/>
              <a:t>Advantages of our design (our vision):</a:t>
            </a:r>
          </a:p>
          <a:p>
            <a:pPr marL="342900" indent="-342900"/>
            <a:r>
              <a:rPr lang="en-US" sz="2000" dirty="0" smtClean="0"/>
              <a:t>Iron </a:t>
            </a:r>
            <a:r>
              <a:rPr lang="en-US" sz="2000" dirty="0"/>
              <a:t>yoke prevents field cross-talk between apertures</a:t>
            </a:r>
          </a:p>
          <a:p>
            <a:pPr marL="342900" indent="-342900"/>
            <a:r>
              <a:rPr lang="en-US" sz="2000" dirty="0"/>
              <a:t>High field quality (both local and integral) can be achieved</a:t>
            </a:r>
          </a:p>
          <a:p>
            <a:pPr marL="342900" indent="-342900"/>
            <a:r>
              <a:rPr lang="en-US" sz="2000" dirty="0"/>
              <a:t>Relative position of the apertures is of high precision</a:t>
            </a:r>
          </a:p>
          <a:p>
            <a:pPr marL="342900" indent="-342900"/>
            <a:r>
              <a:rPr lang="en-US" sz="2000" dirty="0"/>
              <a:t>Quadrupoles block is rigid and can be easily aligned</a:t>
            </a:r>
          </a:p>
          <a:p>
            <a:pPr marL="342900" indent="-342900"/>
            <a:r>
              <a:rPr lang="en-US" sz="2000" dirty="0"/>
              <a:t>Well proven technology</a:t>
            </a:r>
          </a:p>
          <a:p>
            <a:pPr marL="342900" indent="-342900"/>
            <a:r>
              <a:rPr lang="en-US" sz="2000" dirty="0"/>
              <a:t>Simple and cheap</a:t>
            </a:r>
          </a:p>
          <a:p>
            <a:pPr marL="342900" indent="-342900"/>
            <a:endParaRPr lang="en-US" sz="2000" dirty="0"/>
          </a:p>
          <a:p>
            <a:r>
              <a:rPr lang="en-US" sz="2000" dirty="0"/>
              <a:t>Disadvantage: no additional coils can be inserted; separate correctors are needed before/after the quad (not a big problem</a:t>
            </a:r>
            <a:r>
              <a:rPr lang="en-US" sz="2000" dirty="0" smtClean="0"/>
              <a:t>)</a:t>
            </a:r>
            <a:endParaRPr lang="ru-RU" sz="2000" dirty="0"/>
          </a:p>
        </p:txBody>
      </p:sp>
    </p:spTree>
    <p:extLst>
      <p:ext uri="{BB962C8B-B14F-4D97-AF65-F5344CB8AC3E}">
        <p14:creationId xmlns:p14="http://schemas.microsoft.com/office/powerpoint/2010/main" val="1630726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223656" y="1958983"/>
            <a:ext cx="749527" cy="566503"/>
          </a:xfrm>
          <a:prstGeom prst="rect">
            <a:avLst/>
          </a:prstGeom>
        </p:spPr>
      </p:pic>
      <p:sp>
        <p:nvSpPr>
          <p:cNvPr id="2" name="Заголовок 1"/>
          <p:cNvSpPr>
            <a:spLocks noGrp="1"/>
          </p:cNvSpPr>
          <p:nvPr>
            <p:ph type="title"/>
          </p:nvPr>
        </p:nvSpPr>
        <p:spPr>
          <a:xfrm>
            <a:off x="852713" y="304800"/>
            <a:ext cx="10515600" cy="783771"/>
          </a:xfrm>
        </p:spPr>
        <p:txBody>
          <a:bodyPr>
            <a:noAutofit/>
          </a:bodyPr>
          <a:lstStyle/>
          <a:p>
            <a:pPr algn="ctr"/>
            <a:r>
              <a:rPr lang="en-US" sz="5400" dirty="0" smtClean="0"/>
              <a:t>The final </a:t>
            </a:r>
            <a:r>
              <a:rPr lang="en-US" sz="5400" dirty="0"/>
              <a:t>focus </a:t>
            </a:r>
            <a:r>
              <a:rPr lang="en-US" sz="5400" dirty="0" smtClean="0"/>
              <a:t>is</a:t>
            </a:r>
            <a:r>
              <a:rPr lang="ru-RU" sz="5400" dirty="0"/>
              <a:t> </a:t>
            </a:r>
            <a:r>
              <a:rPr lang="ru-RU" sz="5400" dirty="0" smtClean="0"/>
              <a:t>…</a:t>
            </a:r>
            <a:endParaRPr lang="ru-RU" sz="5400" dirty="0"/>
          </a:p>
        </p:txBody>
      </p:sp>
      <p:sp>
        <p:nvSpPr>
          <p:cNvPr id="3" name="Объект 2"/>
          <p:cNvSpPr>
            <a:spLocks noGrp="1"/>
          </p:cNvSpPr>
          <p:nvPr>
            <p:ph idx="1"/>
          </p:nvPr>
        </p:nvSpPr>
        <p:spPr>
          <a:xfrm>
            <a:off x="188684" y="1335314"/>
            <a:ext cx="11843657" cy="5406571"/>
          </a:xfrm>
        </p:spPr>
        <p:txBody>
          <a:bodyPr>
            <a:normAutofit/>
          </a:bodyPr>
          <a:lstStyle/>
          <a:p>
            <a:pPr marL="0" indent="0">
              <a:buNone/>
            </a:pPr>
            <a:r>
              <a:rPr lang="en-US" sz="4000" dirty="0" smtClean="0"/>
              <a:t>The final focus is not only a set of individual magnets. </a:t>
            </a:r>
          </a:p>
          <a:p>
            <a:pPr marL="0" indent="0">
              <a:buNone/>
            </a:pPr>
            <a:r>
              <a:rPr lang="en-US" sz="4000" dirty="0" smtClean="0"/>
              <a:t>The final focus is a</a:t>
            </a:r>
            <a:r>
              <a:rPr lang="ru-RU" sz="4000" dirty="0" smtClean="0"/>
              <a:t> </a:t>
            </a:r>
            <a:r>
              <a:rPr lang="en-US" sz="4000" dirty="0" smtClean="0"/>
              <a:t> </a:t>
            </a:r>
            <a:r>
              <a:rPr lang="ru-RU" sz="4000" dirty="0" smtClean="0"/>
              <a:t>      </a:t>
            </a:r>
            <a:r>
              <a:rPr lang="en-US" sz="4000" dirty="0" err="1" smtClean="0"/>
              <a:t>ystem</a:t>
            </a:r>
            <a:r>
              <a:rPr lang="en-US" sz="4000" dirty="0" smtClean="0"/>
              <a:t> providing </a:t>
            </a:r>
          </a:p>
          <a:p>
            <a:r>
              <a:rPr lang="en-US" sz="3600" dirty="0" smtClean="0"/>
              <a:t>focusing </a:t>
            </a:r>
            <a:r>
              <a:rPr lang="en-US" sz="3600" dirty="0"/>
              <a:t>of a charged particle beam, </a:t>
            </a:r>
            <a:endParaRPr lang="en-US" sz="3600" dirty="0" smtClean="0"/>
          </a:p>
          <a:p>
            <a:r>
              <a:rPr lang="en-US" sz="3600" dirty="0" smtClean="0"/>
              <a:t>detector field compensation </a:t>
            </a:r>
            <a:r>
              <a:rPr lang="en-US" sz="3600" dirty="0"/>
              <a:t>and screening of the </a:t>
            </a:r>
            <a:r>
              <a:rPr lang="en-US" sz="3600" dirty="0" smtClean="0"/>
              <a:t>FF quadrupoles,</a:t>
            </a:r>
          </a:p>
          <a:p>
            <a:r>
              <a:rPr lang="en-US" sz="3600" dirty="0" smtClean="0"/>
              <a:t>mechanical alignment and </a:t>
            </a:r>
            <a:r>
              <a:rPr lang="en-US" sz="3600" dirty="0"/>
              <a:t>stability of the </a:t>
            </a:r>
            <a:r>
              <a:rPr lang="en-US" sz="3600" dirty="0" smtClean="0"/>
              <a:t>elements </a:t>
            </a:r>
            <a:r>
              <a:rPr lang="en-US" sz="3600" dirty="0"/>
              <a:t>axis, </a:t>
            </a:r>
            <a:endParaRPr lang="en-US" sz="3600" dirty="0" smtClean="0"/>
          </a:p>
          <a:p>
            <a:r>
              <a:rPr lang="en-US" sz="3600" dirty="0" smtClean="0"/>
              <a:t>linear and non linear correction</a:t>
            </a:r>
          </a:p>
          <a:p>
            <a:r>
              <a:rPr lang="en-US" sz="3600" dirty="0" smtClean="0"/>
              <a:t>vacuum</a:t>
            </a:r>
            <a:r>
              <a:rPr lang="en-US" sz="3600" dirty="0"/>
              <a:t>, </a:t>
            </a:r>
            <a:r>
              <a:rPr lang="en-US" sz="3600" dirty="0" smtClean="0"/>
              <a:t>cooling and diagnostic.</a:t>
            </a:r>
            <a:endParaRPr lang="ru-RU" sz="3600" dirty="0"/>
          </a:p>
        </p:txBody>
      </p:sp>
    </p:spTree>
    <p:extLst>
      <p:ext uri="{BB962C8B-B14F-4D97-AF65-F5344CB8AC3E}">
        <p14:creationId xmlns:p14="http://schemas.microsoft.com/office/powerpoint/2010/main" val="2761067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p:cNvSpPr txBox="1">
            <a:spLocks/>
          </p:cNvSpPr>
          <p:nvPr/>
        </p:nvSpPr>
        <p:spPr>
          <a:xfrm>
            <a:off x="370894" y="290480"/>
            <a:ext cx="11519452"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Vacuum chamber inside the cryostat</a:t>
            </a:r>
          </a:p>
        </p:txBody>
      </p:sp>
      <p:pic>
        <p:nvPicPr>
          <p:cNvPr id="41" name="Рисунок 40"/>
          <p:cNvPicPr>
            <a:picLocks noChangeAspect="1"/>
          </p:cNvPicPr>
          <p:nvPr/>
        </p:nvPicPr>
        <p:blipFill>
          <a:blip r:embed="rId3"/>
          <a:stretch>
            <a:fillRect/>
          </a:stretch>
        </p:blipFill>
        <p:spPr>
          <a:xfrm>
            <a:off x="0" y="1196015"/>
            <a:ext cx="12003314" cy="4921936"/>
          </a:xfrm>
          <a:prstGeom prst="rect">
            <a:avLst/>
          </a:prstGeom>
        </p:spPr>
      </p:pic>
      <p:sp>
        <p:nvSpPr>
          <p:cNvPr id="2" name="Скругленный прямоугольник 1"/>
          <p:cNvSpPr/>
          <p:nvPr/>
        </p:nvSpPr>
        <p:spPr>
          <a:xfrm rot="10800000">
            <a:off x="4334492" y="3431966"/>
            <a:ext cx="6044541" cy="285008"/>
          </a:xfrm>
          <a:prstGeom prst="roundRect">
            <a:avLst/>
          </a:prstGeom>
          <a:noFill/>
          <a:ln w="44450">
            <a:solidFill>
              <a:srgbClr val="FF0000"/>
            </a:solidFill>
          </a:ln>
          <a:scene3d>
            <a:camera prst="orthographicFront">
              <a:rot lat="0" lon="0" rev="120000"/>
            </a:camera>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680037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985520" y="4507920"/>
            <a:ext cx="2160240" cy="2119066"/>
            <a:chOff x="4174904" y="13103523"/>
            <a:chExt cx="4248473" cy="4413863"/>
          </a:xfrm>
        </p:grpSpPr>
        <p:grpSp>
          <p:nvGrpSpPr>
            <p:cNvPr id="5" name="Группа 4"/>
            <p:cNvGrpSpPr/>
            <p:nvPr/>
          </p:nvGrpSpPr>
          <p:grpSpPr>
            <a:xfrm>
              <a:off x="4174904" y="13103523"/>
              <a:ext cx="4248473" cy="4413863"/>
              <a:chOff x="1301776" y="2248624"/>
              <a:chExt cx="2071920" cy="2055281"/>
            </a:xfrm>
          </p:grpSpPr>
          <p:sp>
            <p:nvSpPr>
              <p:cNvPr id="12" name="Овал 11"/>
              <p:cNvSpPr/>
              <p:nvPr/>
            </p:nvSpPr>
            <p:spPr>
              <a:xfrm>
                <a:off x="1691680" y="2636912"/>
                <a:ext cx="1296144" cy="1274440"/>
              </a:xfrm>
              <a:prstGeom prst="ellipse">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1619672" y="2554223"/>
                <a:ext cx="1440160" cy="1439818"/>
              </a:xfrm>
              <a:prstGeom prst="ellipse">
                <a:avLst/>
              </a:prstGeom>
              <a:noFill/>
              <a:ln w="1301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1547664" y="2492896"/>
                <a:ext cx="1584176" cy="1577345"/>
              </a:xfrm>
              <a:prstGeom prst="ellipse">
                <a:avLst/>
              </a:prstGeom>
              <a:noFill/>
              <a:ln w="1047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1475656" y="2420888"/>
                <a:ext cx="1728192" cy="1727235"/>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1407840" y="2341750"/>
                <a:ext cx="1863824" cy="1879635"/>
              </a:xfrm>
              <a:prstGeom prst="ellipse">
                <a:avLst/>
              </a:prstGeom>
              <a:noFill/>
              <a:ln w="165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1301776" y="2248624"/>
                <a:ext cx="2071920" cy="2055281"/>
              </a:xfrm>
              <a:prstGeom prst="ellipse">
                <a:avLst/>
              </a:prstGeom>
              <a:noFill/>
              <a:ln w="254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Овал 5"/>
            <p:cNvSpPr/>
            <p:nvPr/>
          </p:nvSpPr>
          <p:spPr>
            <a:xfrm>
              <a:off x="7632297" y="15521062"/>
              <a:ext cx="181378" cy="169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975103" y="13714051"/>
              <a:ext cx="181378" cy="169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5255023" y="16369822"/>
              <a:ext cx="181378" cy="169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7400324" y="13937400"/>
              <a:ext cx="181377" cy="169875"/>
            </a:xfrm>
            <a:prstGeom prst="ellips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6900094" y="16897702"/>
              <a:ext cx="181377" cy="169875"/>
            </a:xfrm>
            <a:prstGeom prst="ellips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4611496" y="14613959"/>
              <a:ext cx="181377" cy="169875"/>
            </a:xfrm>
            <a:prstGeom prst="ellipse">
              <a:avLst/>
            </a:prstGeom>
            <a:solidFill>
              <a:schemeClr val="accent3">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p:cNvGrpSpPr/>
          <p:nvPr/>
        </p:nvGrpSpPr>
        <p:grpSpPr>
          <a:xfrm>
            <a:off x="3948462" y="4542772"/>
            <a:ext cx="175709" cy="1972255"/>
            <a:chOff x="1122960" y="5225835"/>
            <a:chExt cx="175709" cy="1972255"/>
          </a:xfrm>
        </p:grpSpPr>
        <p:sp>
          <p:nvSpPr>
            <p:cNvPr id="20" name="Прямоугольник 19"/>
            <p:cNvSpPr/>
            <p:nvPr/>
          </p:nvSpPr>
          <p:spPr>
            <a:xfrm>
              <a:off x="1133705" y="5225835"/>
              <a:ext cx="154218" cy="1321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1138806" y="5563127"/>
              <a:ext cx="144016" cy="14744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1124522" y="5915742"/>
              <a:ext cx="172584" cy="167453"/>
            </a:xfrm>
            <a:prstGeom prst="rect">
              <a:avLst/>
            </a:prstGeom>
            <a:solidFill>
              <a:schemeClr val="accent2"/>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1138806" y="6288363"/>
              <a:ext cx="144016" cy="143065"/>
            </a:xfrm>
            <a:prstGeom prst="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1122960" y="6636596"/>
              <a:ext cx="175709" cy="182598"/>
            </a:xfrm>
            <a:prstGeom prst="rect">
              <a:avLst/>
            </a:prstGeom>
            <a:solidFill>
              <a:schemeClr val="tx2"/>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1126705" y="7024363"/>
              <a:ext cx="168218" cy="173727"/>
            </a:xfrm>
            <a:prstGeom prst="rect">
              <a:avLst/>
            </a:prstGeom>
            <a:solidFill>
              <a:srgbClr val="FFC0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8" name="Заголовок 27"/>
          <p:cNvSpPr>
            <a:spLocks noGrp="1"/>
          </p:cNvSpPr>
          <p:nvPr>
            <p:ph type="title"/>
          </p:nvPr>
        </p:nvSpPr>
        <p:spPr>
          <a:xfrm>
            <a:off x="838199" y="74938"/>
            <a:ext cx="10515600" cy="749499"/>
          </a:xfrm>
        </p:spPr>
        <p:txBody>
          <a:bodyPr>
            <a:noAutofit/>
          </a:bodyPr>
          <a:lstStyle/>
          <a:p>
            <a:pPr algn="ctr"/>
            <a:r>
              <a:rPr lang="en-US" sz="4800" dirty="0"/>
              <a:t>Vacuum chamber inside the cryostat</a:t>
            </a:r>
            <a:endParaRPr lang="ru-RU" sz="4800" dirty="0"/>
          </a:p>
        </p:txBody>
      </p:sp>
      <p:sp>
        <p:nvSpPr>
          <p:cNvPr id="29" name="Объект 28"/>
          <p:cNvSpPr>
            <a:spLocks noGrp="1"/>
          </p:cNvSpPr>
          <p:nvPr>
            <p:ph idx="1"/>
          </p:nvPr>
        </p:nvSpPr>
        <p:spPr>
          <a:xfrm>
            <a:off x="152400" y="863601"/>
            <a:ext cx="11866879" cy="3753135"/>
          </a:xfrm>
        </p:spPr>
        <p:txBody>
          <a:bodyPr>
            <a:normAutofit/>
          </a:bodyPr>
          <a:lstStyle/>
          <a:p>
            <a:pPr marL="0" indent="0" algn="just">
              <a:buNone/>
            </a:pPr>
            <a:r>
              <a:rPr lang="en-US" dirty="0"/>
              <a:t>By the analogy with BELLE II, we have room temperature in the beam chamber inside the cryogenic magnetic elements. This minimizes the number of bellows assemblies, high-frequency contacts, eliminates cold-warm transitions and simplifies the task of removing heat load from the beam chamber.</a:t>
            </a:r>
            <a:endParaRPr lang="ru-RU" dirty="0"/>
          </a:p>
          <a:p>
            <a:r>
              <a:rPr lang="en-US" dirty="0"/>
              <a:t>The thermal load on the camera due to the presence of specular current and high-frequency electromagnetic radiation is 100 W / m</a:t>
            </a:r>
            <a:endParaRPr lang="ru-RU" dirty="0"/>
          </a:p>
          <a:p>
            <a:r>
              <a:rPr lang="en-US" dirty="0"/>
              <a:t>Objective: To minimize technological gaps in the multilayer chamber, without exceeding the permissible level of heat inflow to the cryogenic system</a:t>
            </a:r>
            <a:endParaRPr lang="ru-RU" dirty="0"/>
          </a:p>
          <a:p>
            <a:endParaRPr lang="ru-RU" sz="2400" dirty="0"/>
          </a:p>
        </p:txBody>
      </p:sp>
      <p:sp>
        <p:nvSpPr>
          <p:cNvPr id="30" name="Прямоугольник 29"/>
          <p:cNvSpPr/>
          <p:nvPr/>
        </p:nvSpPr>
        <p:spPr>
          <a:xfrm>
            <a:off x="4204511" y="4499349"/>
            <a:ext cx="7428689" cy="2139047"/>
          </a:xfrm>
          <a:prstGeom prst="rect">
            <a:avLst/>
          </a:prstGeom>
        </p:spPr>
        <p:txBody>
          <a:bodyPr wrap="square">
            <a:spAutoFit/>
          </a:bodyPr>
          <a:lstStyle/>
          <a:p>
            <a:pPr algn="just">
              <a:spcAft>
                <a:spcPts val="600"/>
              </a:spcAft>
            </a:pPr>
            <a:r>
              <a:rPr lang="en-US" dirty="0">
                <a:latin typeface="inherit"/>
                <a:ea typeface="Times New Roman" panose="02020603050405020304" pitchFamily="18" charset="0"/>
                <a:cs typeface="Arial" panose="020B0604020202020204" pitchFamily="34" charset="0"/>
              </a:rPr>
              <a:t>0.7 mm thick copper coated inner chamber, T = 300K</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dirty="0">
                <a:latin typeface="inherit"/>
                <a:ea typeface="Times New Roman" panose="02020603050405020304" pitchFamily="18" charset="0"/>
                <a:cs typeface="Arial" panose="020B0604020202020204" pitchFamily="34" charset="0"/>
              </a:rPr>
              <a:t>0.7 mm clearance with water flow to relieve heat load from HOM &amp; IC</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dirty="0">
                <a:latin typeface="inherit"/>
                <a:ea typeface="Times New Roman" panose="02020603050405020304" pitchFamily="18" charset="0"/>
                <a:cs typeface="Arial" panose="020B0604020202020204" pitchFamily="34" charset="0"/>
              </a:rPr>
              <a:t>0.7 mm thick pipe with mirror coating Cu or Au, T = 300K</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dirty="0">
                <a:latin typeface="inherit"/>
                <a:ea typeface="Times New Roman" panose="02020603050405020304" pitchFamily="18" charset="0"/>
                <a:cs typeface="Arial" panose="020B0604020202020204" pitchFamily="34" charset="0"/>
              </a:rPr>
              <a:t>Vacuum clearance 0.9 mm with distance heat insulators</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dirty="0">
                <a:latin typeface="inherit"/>
                <a:ea typeface="Times New Roman" panose="02020603050405020304" pitchFamily="18" charset="0"/>
                <a:cs typeface="Arial" panose="020B0604020202020204" pitchFamily="34" charset="0"/>
              </a:rPr>
              <a:t>External pipe 1 mm thick, with inner coating Cu, T = 4.2K</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dirty="0">
                <a:latin typeface="inherit"/>
                <a:ea typeface="Times New Roman" panose="02020603050405020304" pitchFamily="18" charset="0"/>
                <a:cs typeface="Arial" panose="020B0604020202020204" pitchFamily="34" charset="0"/>
              </a:rPr>
              <a:t>Superconducting coil</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184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t="8482"/>
          <a:stretch/>
        </p:blipFill>
        <p:spPr>
          <a:xfrm>
            <a:off x="0" y="10160"/>
            <a:ext cx="12192000" cy="6847840"/>
          </a:xfrm>
          <a:prstGeom prst="rect">
            <a:avLst/>
          </a:prstGeom>
        </p:spPr>
      </p:pic>
      <p:sp>
        <p:nvSpPr>
          <p:cNvPr id="2" name="Заголовок 1"/>
          <p:cNvSpPr>
            <a:spLocks noGrp="1"/>
          </p:cNvSpPr>
          <p:nvPr>
            <p:ph type="title"/>
          </p:nvPr>
        </p:nvSpPr>
        <p:spPr>
          <a:xfrm>
            <a:off x="838200" y="134998"/>
            <a:ext cx="10515600" cy="835516"/>
          </a:xfrm>
        </p:spPr>
        <p:txBody>
          <a:bodyPr/>
          <a:lstStyle/>
          <a:p>
            <a:pPr algn="ctr"/>
            <a:r>
              <a:rPr lang="en-US" dirty="0"/>
              <a:t>Three-layer beam chamber design</a:t>
            </a:r>
            <a:endParaRPr lang="ru-RU" dirty="0"/>
          </a:p>
        </p:txBody>
      </p:sp>
      <p:cxnSp>
        <p:nvCxnSpPr>
          <p:cNvPr id="22" name="Прямая со стрелкой 21"/>
          <p:cNvCxnSpPr/>
          <p:nvPr/>
        </p:nvCxnSpPr>
        <p:spPr>
          <a:xfrm>
            <a:off x="1219452" y="2331981"/>
            <a:ext cx="288032" cy="364686"/>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
          <p:cNvSpPr>
            <a:spLocks noChangeArrowheads="1"/>
          </p:cNvSpPr>
          <p:nvPr/>
        </p:nvSpPr>
        <p:spPr bwMode="auto">
          <a:xfrm>
            <a:off x="67324" y="1784932"/>
            <a:ext cx="1728192" cy="574950"/>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dirty="0">
                <a:solidFill>
                  <a:srgbClr val="3366FF"/>
                </a:solidFill>
              </a:rPr>
              <a:t>Wire</a:t>
            </a:r>
          </a:p>
          <a:p>
            <a:pPr algn="ctr">
              <a:buClr>
                <a:srgbClr val="00CC99"/>
              </a:buClr>
            </a:pPr>
            <a:r>
              <a:rPr lang="en-US" sz="1600" dirty="0">
                <a:solidFill>
                  <a:srgbClr val="3366FF"/>
                </a:solidFill>
              </a:rPr>
              <a:t>  (0.7 mm)</a:t>
            </a:r>
            <a:endParaRPr lang="en-US" sz="1600" dirty="0">
              <a:solidFill>
                <a:srgbClr val="000000"/>
              </a:solidFill>
            </a:endParaRPr>
          </a:p>
        </p:txBody>
      </p:sp>
      <p:cxnSp>
        <p:nvCxnSpPr>
          <p:cNvPr id="24" name="Прямая со стрелкой 23"/>
          <p:cNvCxnSpPr/>
          <p:nvPr/>
        </p:nvCxnSpPr>
        <p:spPr>
          <a:xfrm flipH="1">
            <a:off x="1765830" y="1786304"/>
            <a:ext cx="144016" cy="810768"/>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flipV="1">
            <a:off x="1519068" y="3426595"/>
            <a:ext cx="181112" cy="577652"/>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
          <p:cNvSpPr>
            <a:spLocks noChangeArrowheads="1"/>
          </p:cNvSpPr>
          <p:nvPr/>
        </p:nvSpPr>
        <p:spPr bwMode="auto">
          <a:xfrm>
            <a:off x="1520736" y="1421829"/>
            <a:ext cx="1584176" cy="574950"/>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dirty="0">
                <a:solidFill>
                  <a:srgbClr val="3366FF"/>
                </a:solidFill>
              </a:rPr>
              <a:t>Heat insulator</a:t>
            </a:r>
          </a:p>
          <a:p>
            <a:pPr algn="ctr">
              <a:buClr>
                <a:srgbClr val="00CC99"/>
              </a:buClr>
            </a:pPr>
            <a:r>
              <a:rPr lang="en-US" sz="1600" dirty="0">
                <a:solidFill>
                  <a:srgbClr val="3366FF"/>
                </a:solidFill>
              </a:rPr>
              <a:t>  (0.9 mm)</a:t>
            </a:r>
            <a:endParaRPr lang="en-US" sz="1600" dirty="0">
              <a:solidFill>
                <a:srgbClr val="000000"/>
              </a:solidFill>
            </a:endParaRPr>
          </a:p>
        </p:txBody>
      </p:sp>
      <p:cxnSp>
        <p:nvCxnSpPr>
          <p:cNvPr id="27" name="Прямая со стрелкой 26"/>
          <p:cNvCxnSpPr/>
          <p:nvPr/>
        </p:nvCxnSpPr>
        <p:spPr>
          <a:xfrm flipV="1">
            <a:off x="1700180" y="3359480"/>
            <a:ext cx="190672" cy="644767"/>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
          <p:cNvSpPr>
            <a:spLocks noChangeArrowheads="1"/>
          </p:cNvSpPr>
          <p:nvPr/>
        </p:nvSpPr>
        <p:spPr bwMode="auto">
          <a:xfrm>
            <a:off x="643388" y="4013625"/>
            <a:ext cx="1514537" cy="821172"/>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dirty="0">
                <a:solidFill>
                  <a:srgbClr val="3366FF"/>
                </a:solidFill>
              </a:rPr>
              <a:t>Thin-walled pipes</a:t>
            </a:r>
          </a:p>
          <a:p>
            <a:pPr algn="ctr">
              <a:buClr>
                <a:srgbClr val="00CC99"/>
              </a:buClr>
            </a:pPr>
            <a:r>
              <a:rPr lang="en-US" sz="1600" dirty="0">
                <a:solidFill>
                  <a:srgbClr val="3366FF"/>
                </a:solidFill>
              </a:rPr>
              <a:t>(0.7 mm)</a:t>
            </a:r>
            <a:endParaRPr lang="en-US" sz="1600" dirty="0">
              <a:solidFill>
                <a:srgbClr val="000000"/>
              </a:solidFill>
            </a:endParaRPr>
          </a:p>
        </p:txBody>
      </p:sp>
      <p:cxnSp>
        <p:nvCxnSpPr>
          <p:cNvPr id="29" name="Прямая со стрелкой 28"/>
          <p:cNvCxnSpPr/>
          <p:nvPr/>
        </p:nvCxnSpPr>
        <p:spPr>
          <a:xfrm flipH="1" flipV="1">
            <a:off x="3731941" y="2819060"/>
            <a:ext cx="326060" cy="451958"/>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
          <p:cNvSpPr>
            <a:spLocks noChangeArrowheads="1"/>
          </p:cNvSpPr>
          <p:nvPr/>
        </p:nvSpPr>
        <p:spPr bwMode="auto">
          <a:xfrm>
            <a:off x="3428717" y="3202798"/>
            <a:ext cx="2420272" cy="328729"/>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dirty="0">
                <a:solidFill>
                  <a:srgbClr val="3366FF"/>
                </a:solidFill>
              </a:rPr>
              <a:t>Outer pipe (1 mm)</a:t>
            </a:r>
            <a:endParaRPr lang="en-US" sz="1600" dirty="0">
              <a:solidFill>
                <a:srgbClr val="000000"/>
              </a:solidFill>
            </a:endParaRPr>
          </a:p>
        </p:txBody>
      </p:sp>
      <p:pic>
        <p:nvPicPr>
          <p:cNvPr id="3" name="Рисунок 2"/>
          <p:cNvPicPr>
            <a:picLocks noChangeAspect="1"/>
          </p:cNvPicPr>
          <p:nvPr/>
        </p:nvPicPr>
        <p:blipFill>
          <a:blip r:embed="rId3"/>
          <a:stretch>
            <a:fillRect/>
          </a:stretch>
        </p:blipFill>
        <p:spPr>
          <a:xfrm>
            <a:off x="1185624" y="1322586"/>
            <a:ext cx="4775832" cy="2167034"/>
          </a:xfrm>
          <a:prstGeom prst="rect">
            <a:avLst/>
          </a:prstGeom>
        </p:spPr>
      </p:pic>
    </p:spTree>
    <p:extLst>
      <p:ext uri="{BB962C8B-B14F-4D97-AF65-F5344CB8AC3E}">
        <p14:creationId xmlns:p14="http://schemas.microsoft.com/office/powerpoint/2010/main" val="4153831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79903" y="2929128"/>
            <a:ext cx="4592054" cy="2232248"/>
          </a:xfrm>
          <a:prstGeom prst="rect">
            <a:avLst/>
          </a:prstGeom>
        </p:spPr>
      </p:pic>
      <p:sp>
        <p:nvSpPr>
          <p:cNvPr id="2" name="Заголовок 1"/>
          <p:cNvSpPr>
            <a:spLocks noGrp="1"/>
          </p:cNvSpPr>
          <p:nvPr>
            <p:ph type="title"/>
          </p:nvPr>
        </p:nvSpPr>
        <p:spPr>
          <a:xfrm>
            <a:off x="1003852" y="-71865"/>
            <a:ext cx="10515600" cy="752586"/>
          </a:xfrm>
        </p:spPr>
        <p:txBody>
          <a:bodyPr>
            <a:normAutofit/>
          </a:bodyPr>
          <a:lstStyle/>
          <a:p>
            <a:pPr algn="ctr"/>
            <a:r>
              <a:rPr lang="en-US" dirty="0"/>
              <a:t>Vacuum chamber prototype</a:t>
            </a:r>
          </a:p>
        </p:txBody>
      </p:sp>
      <p:sp>
        <p:nvSpPr>
          <p:cNvPr id="3" name="Объект 2"/>
          <p:cNvSpPr>
            <a:spLocks noGrp="1"/>
          </p:cNvSpPr>
          <p:nvPr>
            <p:ph idx="1"/>
          </p:nvPr>
        </p:nvSpPr>
        <p:spPr>
          <a:xfrm>
            <a:off x="0" y="739825"/>
            <a:ext cx="11519452" cy="609077"/>
          </a:xfrm>
        </p:spPr>
        <p:txBody>
          <a:bodyPr/>
          <a:lstStyle/>
          <a:p>
            <a:pPr marL="0" indent="0">
              <a:buNone/>
            </a:pPr>
            <a:r>
              <a:rPr lang="en-US" dirty="0"/>
              <a:t>Stand for measuring heat gain in a three-layer vacuum chamber</a:t>
            </a:r>
            <a:endParaRPr lang="ru-RU" dirty="0"/>
          </a:p>
        </p:txBody>
      </p:sp>
      <p:pic>
        <p:nvPicPr>
          <p:cNvPr id="4" name="Рисунок 3"/>
          <p:cNvPicPr>
            <a:picLocks noChangeAspect="1"/>
          </p:cNvPicPr>
          <p:nvPr/>
        </p:nvPicPr>
        <p:blipFill rotWithShape="1">
          <a:blip r:embed="rId3"/>
          <a:srcRect r="13219"/>
          <a:stretch/>
        </p:blipFill>
        <p:spPr>
          <a:xfrm>
            <a:off x="2232248" y="1748985"/>
            <a:ext cx="4613052" cy="4686577"/>
          </a:xfrm>
          <a:prstGeom prst="rect">
            <a:avLst/>
          </a:prstGeom>
        </p:spPr>
      </p:pic>
      <p:sp>
        <p:nvSpPr>
          <p:cNvPr id="5" name="TextBox 4"/>
          <p:cNvSpPr txBox="1"/>
          <p:nvPr/>
        </p:nvSpPr>
        <p:spPr>
          <a:xfrm>
            <a:off x="6845300" y="2275537"/>
            <a:ext cx="5194300" cy="3539430"/>
          </a:xfrm>
          <a:prstGeom prst="rect">
            <a:avLst/>
          </a:prstGeom>
          <a:noFill/>
        </p:spPr>
        <p:txBody>
          <a:bodyPr wrap="square" rtlCol="0">
            <a:spAutoFit/>
          </a:bodyPr>
          <a:lstStyle/>
          <a:p>
            <a:pPr algn="just"/>
            <a:r>
              <a:rPr lang="en-US" sz="2800" dirty="0"/>
              <a:t>The thermal load on the cryogenic system will be determined in two ways: by changing the temperature of the liquid coolant and by the temperature difference on the thermal bridge between the </a:t>
            </a:r>
            <a:r>
              <a:rPr lang="en-US" sz="2800" dirty="0" err="1"/>
              <a:t>cryo</a:t>
            </a:r>
            <a:r>
              <a:rPr lang="en-US" sz="2800" dirty="0"/>
              <a:t>-cooler and the vacuum chamber</a:t>
            </a:r>
            <a:r>
              <a:rPr lang="en-US" sz="2800" dirty="0" smtClean="0"/>
              <a:t>.</a:t>
            </a:r>
            <a:endParaRPr lang="en-US" sz="2800" dirty="0"/>
          </a:p>
        </p:txBody>
      </p:sp>
    </p:spTree>
    <p:extLst>
      <p:ext uri="{BB962C8B-B14F-4D97-AF65-F5344CB8AC3E}">
        <p14:creationId xmlns:p14="http://schemas.microsoft.com/office/powerpoint/2010/main" val="3559652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Further goals and plans</a:t>
            </a:r>
            <a:endParaRPr lang="ru-RU" dirty="0"/>
          </a:p>
        </p:txBody>
      </p:sp>
      <p:sp>
        <p:nvSpPr>
          <p:cNvPr id="3" name="Объект 2"/>
          <p:cNvSpPr>
            <a:spLocks noGrp="1"/>
          </p:cNvSpPr>
          <p:nvPr>
            <p:ph idx="1"/>
          </p:nvPr>
        </p:nvSpPr>
        <p:spPr/>
        <p:txBody>
          <a:bodyPr/>
          <a:lstStyle/>
          <a:p>
            <a:r>
              <a:rPr lang="en-US" dirty="0"/>
              <a:t>Create a model of </a:t>
            </a:r>
            <a:r>
              <a:rPr lang="en-US" dirty="0" smtClean="0"/>
              <a:t>our own </a:t>
            </a:r>
            <a:r>
              <a:rPr lang="en-US" dirty="0"/>
              <a:t>IP camera</a:t>
            </a:r>
          </a:p>
          <a:p>
            <a:r>
              <a:rPr lang="en-US" dirty="0"/>
              <a:t>Develop HOM </a:t>
            </a:r>
            <a:r>
              <a:rPr lang="en-US" dirty="0" smtClean="0"/>
              <a:t>absorber(?)</a:t>
            </a:r>
            <a:endParaRPr lang="en-US" dirty="0"/>
          </a:p>
          <a:p>
            <a:r>
              <a:rPr lang="en-US" dirty="0"/>
              <a:t>Develop </a:t>
            </a:r>
            <a:r>
              <a:rPr lang="en-US" dirty="0" smtClean="0"/>
              <a:t>the </a:t>
            </a:r>
            <a:r>
              <a:rPr lang="en-US" dirty="0"/>
              <a:t>stabilization and alignment system for the cryostat inside the detector</a:t>
            </a:r>
          </a:p>
          <a:p>
            <a:r>
              <a:rPr lang="en-US" dirty="0"/>
              <a:t>Start designing the entire final focus as a single </a:t>
            </a:r>
            <a:r>
              <a:rPr lang="en-US" dirty="0" smtClean="0"/>
              <a:t>system</a:t>
            </a:r>
          </a:p>
          <a:p>
            <a:endParaRPr lang="en-US" dirty="0" smtClean="0"/>
          </a:p>
          <a:p>
            <a:r>
              <a:rPr lang="en-US" dirty="0"/>
              <a:t>D</a:t>
            </a:r>
            <a:r>
              <a:rPr lang="en-US" dirty="0" smtClean="0"/>
              <a:t>evelop </a:t>
            </a:r>
            <a:r>
              <a:rPr lang="en-US" dirty="0"/>
              <a:t>a system of magnetic measurements allowing to measure the magnetic field map inside the vacuum chamber of </a:t>
            </a:r>
            <a:r>
              <a:rPr lang="en-US" dirty="0" smtClean="0"/>
              <a:t>the cryostat </a:t>
            </a:r>
            <a:r>
              <a:rPr lang="en-US" dirty="0"/>
              <a:t>in three planes</a:t>
            </a:r>
            <a:endParaRPr lang="ru-RU" dirty="0"/>
          </a:p>
        </p:txBody>
      </p:sp>
    </p:spTree>
    <p:extLst>
      <p:ext uri="{BB962C8B-B14F-4D97-AF65-F5344CB8AC3E}">
        <p14:creationId xmlns:p14="http://schemas.microsoft.com/office/powerpoint/2010/main" val="3450017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1850" y="1709739"/>
            <a:ext cx="10515600" cy="1876610"/>
          </a:xfrm>
        </p:spPr>
        <p:txBody>
          <a:bodyPr/>
          <a:lstStyle/>
          <a:p>
            <a:pPr algn="ctr"/>
            <a:r>
              <a:rPr lang="en-US" dirty="0"/>
              <a:t>Thanks for your attention</a:t>
            </a:r>
            <a:endParaRPr lang="ru-RU" dirty="0"/>
          </a:p>
        </p:txBody>
      </p:sp>
    </p:spTree>
    <p:extLst>
      <p:ext uri="{BB962C8B-B14F-4D97-AF65-F5344CB8AC3E}">
        <p14:creationId xmlns:p14="http://schemas.microsoft.com/office/powerpoint/2010/main" val="1100357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BINP remote flange</a:t>
            </a:r>
            <a:endParaRPr lang="ru-RU" dirty="0"/>
          </a:p>
        </p:txBody>
      </p:sp>
      <p:pic>
        <p:nvPicPr>
          <p:cNvPr id="8" name="Рисунок 7"/>
          <p:cNvPicPr>
            <a:picLocks noChangeAspect="1"/>
          </p:cNvPicPr>
          <p:nvPr/>
        </p:nvPicPr>
        <p:blipFill>
          <a:blip r:embed="rId2"/>
          <a:stretch>
            <a:fillRect/>
          </a:stretch>
        </p:blipFill>
        <p:spPr>
          <a:xfrm>
            <a:off x="0" y="1807292"/>
            <a:ext cx="7538705" cy="5050708"/>
          </a:xfrm>
          <a:prstGeom prst="rect">
            <a:avLst/>
          </a:prstGeom>
        </p:spPr>
      </p:pic>
      <p:pic>
        <p:nvPicPr>
          <p:cNvPr id="7" name="Рисунок 6"/>
          <p:cNvPicPr>
            <a:picLocks noChangeAspect="1"/>
          </p:cNvPicPr>
          <p:nvPr/>
        </p:nvPicPr>
        <p:blipFill>
          <a:blip r:embed="rId3"/>
          <a:stretch>
            <a:fillRect/>
          </a:stretch>
        </p:blipFill>
        <p:spPr>
          <a:xfrm>
            <a:off x="5751256" y="502100"/>
            <a:ext cx="6440744" cy="4046261"/>
          </a:xfrm>
          <a:prstGeom prst="rect">
            <a:avLst/>
          </a:prstGeom>
        </p:spPr>
      </p:pic>
      <p:sp>
        <p:nvSpPr>
          <p:cNvPr id="5" name="Прямоугольник 4"/>
          <p:cNvSpPr/>
          <p:nvPr/>
        </p:nvSpPr>
        <p:spPr>
          <a:xfrm>
            <a:off x="7093649" y="5173989"/>
            <a:ext cx="3879151" cy="461665"/>
          </a:xfrm>
          <a:prstGeom prst="rect">
            <a:avLst/>
          </a:prstGeom>
        </p:spPr>
        <p:txBody>
          <a:bodyPr wrap="square">
            <a:spAutoFit/>
          </a:bodyPr>
          <a:lstStyle/>
          <a:p>
            <a:r>
              <a:rPr lang="en-US" sz="2400" dirty="0" smtClean="0"/>
              <a:t>Single aperture design works.</a:t>
            </a:r>
            <a:endParaRPr lang="ru-RU" sz="2400" dirty="0"/>
          </a:p>
        </p:txBody>
      </p:sp>
    </p:spTree>
    <p:extLst>
      <p:ext uri="{BB962C8B-B14F-4D97-AF65-F5344CB8AC3E}">
        <p14:creationId xmlns:p14="http://schemas.microsoft.com/office/powerpoint/2010/main" val="4081284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BINP alternative</a:t>
            </a:r>
            <a:endParaRPr lang="ru-RU" dirty="0"/>
          </a:p>
        </p:txBody>
      </p:sp>
      <p:pic>
        <p:nvPicPr>
          <p:cNvPr id="4" name="Объект 3"/>
          <p:cNvPicPr>
            <a:picLocks noGrp="1" noChangeAspect="1"/>
          </p:cNvPicPr>
          <p:nvPr>
            <p:ph idx="1"/>
          </p:nvPr>
        </p:nvPicPr>
        <p:blipFill>
          <a:blip r:embed="rId2"/>
          <a:stretch>
            <a:fillRect/>
          </a:stretch>
        </p:blipFill>
        <p:spPr>
          <a:xfrm>
            <a:off x="7872000" y="4170507"/>
            <a:ext cx="4320000" cy="2687493"/>
          </a:xfrm>
          <a:prstGeom prst="rect">
            <a:avLst/>
          </a:prstGeom>
        </p:spPr>
      </p:pic>
      <p:pic>
        <p:nvPicPr>
          <p:cNvPr id="5" name="Рисунок 4"/>
          <p:cNvPicPr>
            <a:picLocks noChangeAspect="1"/>
          </p:cNvPicPr>
          <p:nvPr/>
        </p:nvPicPr>
        <p:blipFill rotWithShape="1">
          <a:blip r:embed="rId3"/>
          <a:srcRect l="886" t="2076"/>
          <a:stretch/>
        </p:blipFill>
        <p:spPr>
          <a:xfrm>
            <a:off x="336000" y="3152140"/>
            <a:ext cx="5317405" cy="3426749"/>
          </a:xfrm>
          <a:prstGeom prst="rect">
            <a:avLst/>
          </a:prstGeom>
        </p:spPr>
      </p:pic>
      <p:pic>
        <p:nvPicPr>
          <p:cNvPr id="6" name="Рисунок 5"/>
          <p:cNvPicPr>
            <a:picLocks noChangeAspect="1"/>
          </p:cNvPicPr>
          <p:nvPr/>
        </p:nvPicPr>
        <p:blipFill>
          <a:blip r:embed="rId4"/>
          <a:stretch>
            <a:fillRect/>
          </a:stretch>
        </p:blipFill>
        <p:spPr>
          <a:xfrm>
            <a:off x="336000" y="790904"/>
            <a:ext cx="8919221" cy="1804572"/>
          </a:xfrm>
          <a:prstGeom prst="rect">
            <a:avLst/>
          </a:prstGeom>
        </p:spPr>
      </p:pic>
    </p:spTree>
    <p:extLst>
      <p:ext uri="{BB962C8B-B14F-4D97-AF65-F5344CB8AC3E}">
        <p14:creationId xmlns:p14="http://schemas.microsoft.com/office/powerpoint/2010/main" val="3848611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BINP alternative</a:t>
            </a:r>
            <a:endParaRPr lang="ru-RU" dirty="0"/>
          </a:p>
        </p:txBody>
      </p:sp>
      <p:grpSp>
        <p:nvGrpSpPr>
          <p:cNvPr id="7" name="Группа 6"/>
          <p:cNvGrpSpPr/>
          <p:nvPr/>
        </p:nvGrpSpPr>
        <p:grpSpPr>
          <a:xfrm>
            <a:off x="556105" y="1331130"/>
            <a:ext cx="5125888" cy="3600558"/>
            <a:chOff x="317345" y="467530"/>
            <a:chExt cx="5125888" cy="3600558"/>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614" t="7758" r="1855" b="24879"/>
            <a:stretch/>
          </p:blipFill>
          <p:spPr>
            <a:xfrm>
              <a:off x="317345" y="628759"/>
              <a:ext cx="5125888" cy="1881655"/>
            </a:xfrm>
            <a:prstGeom prst="rect">
              <a:avLst/>
            </a:prstGeom>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95" t="19696" r="8816" b="23754"/>
            <a:stretch/>
          </p:blipFill>
          <p:spPr>
            <a:xfrm>
              <a:off x="317345" y="2380296"/>
              <a:ext cx="5125888" cy="1687792"/>
            </a:xfrm>
            <a:prstGeom prst="rect">
              <a:avLst/>
            </a:prstGeom>
          </p:spPr>
        </p:pic>
        <p:sp>
          <p:nvSpPr>
            <p:cNvPr id="10" name="Прямоугольник 9"/>
            <p:cNvSpPr/>
            <p:nvPr/>
          </p:nvSpPr>
          <p:spPr>
            <a:xfrm>
              <a:off x="2880289" y="467530"/>
              <a:ext cx="1009379" cy="369332"/>
            </a:xfrm>
            <a:prstGeom prst="rect">
              <a:avLst/>
            </a:prstGeom>
          </p:spPr>
          <p:txBody>
            <a:bodyPr wrap="none">
              <a:spAutoFit/>
            </a:bodyPr>
            <a:lstStyle/>
            <a:p>
              <a:r>
                <a:rPr lang="en-US" dirty="0" smtClean="0">
                  <a:solidFill>
                    <a:srgbClr val="0070C0"/>
                  </a:solidFill>
                </a:rPr>
                <a:t>Top view</a:t>
              </a:r>
              <a:endParaRPr lang="ru-RU" dirty="0">
                <a:solidFill>
                  <a:srgbClr val="0070C0"/>
                </a:solidFill>
              </a:endParaRPr>
            </a:p>
          </p:txBody>
        </p:sp>
        <p:sp>
          <p:nvSpPr>
            <p:cNvPr id="11" name="Прямоугольник 10"/>
            <p:cNvSpPr/>
            <p:nvPr/>
          </p:nvSpPr>
          <p:spPr>
            <a:xfrm>
              <a:off x="3131840" y="2253572"/>
              <a:ext cx="1069973" cy="369332"/>
            </a:xfrm>
            <a:prstGeom prst="rect">
              <a:avLst/>
            </a:prstGeom>
          </p:spPr>
          <p:txBody>
            <a:bodyPr wrap="none">
              <a:spAutoFit/>
            </a:bodyPr>
            <a:lstStyle/>
            <a:p>
              <a:r>
                <a:rPr lang="en-US" dirty="0" smtClean="0">
                  <a:solidFill>
                    <a:srgbClr val="0070C0"/>
                  </a:solidFill>
                </a:rPr>
                <a:t>Side view</a:t>
              </a:r>
              <a:endParaRPr lang="ru-RU" dirty="0">
                <a:solidFill>
                  <a:srgbClr val="0070C0"/>
                </a:solidFill>
              </a:endParaRPr>
            </a:p>
          </p:txBody>
        </p:sp>
        <p:sp>
          <p:nvSpPr>
            <p:cNvPr id="12" name="Прямоугольник 11"/>
            <p:cNvSpPr/>
            <p:nvPr/>
          </p:nvSpPr>
          <p:spPr>
            <a:xfrm>
              <a:off x="2478593" y="1409042"/>
              <a:ext cx="745653" cy="307777"/>
            </a:xfrm>
            <a:prstGeom prst="rect">
              <a:avLst/>
            </a:prstGeom>
          </p:spPr>
          <p:txBody>
            <a:bodyPr wrap="none">
              <a:spAutoFit/>
            </a:bodyPr>
            <a:lstStyle/>
            <a:p>
              <a:r>
                <a:rPr lang="en-US" sz="1400" dirty="0" smtClean="0"/>
                <a:t>Anti-sol</a:t>
              </a:r>
              <a:endParaRPr lang="ru-RU" sz="1400" dirty="0"/>
            </a:p>
          </p:txBody>
        </p:sp>
        <p:sp>
          <p:nvSpPr>
            <p:cNvPr id="13" name="Прямоугольник 12"/>
            <p:cNvSpPr/>
            <p:nvPr/>
          </p:nvSpPr>
          <p:spPr>
            <a:xfrm>
              <a:off x="652063" y="1375543"/>
              <a:ext cx="506870" cy="307777"/>
            </a:xfrm>
            <a:prstGeom prst="rect">
              <a:avLst/>
            </a:prstGeom>
          </p:spPr>
          <p:txBody>
            <a:bodyPr wrap="none">
              <a:spAutoFit/>
            </a:bodyPr>
            <a:lstStyle/>
            <a:p>
              <a:r>
                <a:rPr lang="en-US" sz="1400" dirty="0" smtClean="0"/>
                <a:t>QD0</a:t>
              </a:r>
              <a:endParaRPr lang="ru-RU" sz="1400" dirty="0"/>
            </a:p>
          </p:txBody>
        </p:sp>
      </p:grpSp>
      <p:grpSp>
        <p:nvGrpSpPr>
          <p:cNvPr id="14" name="Группа 13"/>
          <p:cNvGrpSpPr/>
          <p:nvPr/>
        </p:nvGrpSpPr>
        <p:grpSpPr>
          <a:xfrm>
            <a:off x="8255787" y="2042172"/>
            <a:ext cx="3097966" cy="2519331"/>
            <a:chOff x="5858027" y="990546"/>
            <a:chExt cx="3097966" cy="2519331"/>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65750" t="17402" r="4325" b="38147"/>
            <a:stretch/>
          </p:blipFill>
          <p:spPr>
            <a:xfrm>
              <a:off x="5858027" y="990546"/>
              <a:ext cx="3097966" cy="2445763"/>
            </a:xfrm>
            <a:prstGeom prst="rect">
              <a:avLst/>
            </a:prstGeom>
          </p:spPr>
        </p:pic>
        <p:sp>
          <p:nvSpPr>
            <p:cNvPr id="16" name="Прямоугольник 15"/>
            <p:cNvSpPr/>
            <p:nvPr/>
          </p:nvSpPr>
          <p:spPr>
            <a:xfrm>
              <a:off x="6399646" y="1576179"/>
              <a:ext cx="662489" cy="307777"/>
            </a:xfrm>
            <a:prstGeom prst="rect">
              <a:avLst/>
            </a:prstGeom>
          </p:spPr>
          <p:txBody>
            <a:bodyPr wrap="none">
              <a:spAutoFit/>
            </a:bodyPr>
            <a:lstStyle/>
            <a:p>
              <a:r>
                <a:rPr lang="en-US" sz="1400" dirty="0" smtClean="0"/>
                <a:t>Flange</a:t>
              </a:r>
              <a:endParaRPr lang="ru-RU" sz="1400" dirty="0"/>
            </a:p>
          </p:txBody>
        </p:sp>
        <p:sp>
          <p:nvSpPr>
            <p:cNvPr id="17" name="Прямоугольник 16"/>
            <p:cNvSpPr/>
            <p:nvPr/>
          </p:nvSpPr>
          <p:spPr>
            <a:xfrm>
              <a:off x="6877698" y="2691088"/>
              <a:ext cx="529312" cy="307777"/>
            </a:xfrm>
            <a:prstGeom prst="rect">
              <a:avLst/>
            </a:prstGeom>
          </p:spPr>
          <p:txBody>
            <a:bodyPr wrap="none">
              <a:spAutoFit/>
            </a:bodyPr>
            <a:lstStyle/>
            <a:p>
              <a:r>
                <a:rPr lang="en-US" sz="1400" dirty="0" smtClean="0"/>
                <a:t>BPM</a:t>
              </a:r>
              <a:endParaRPr lang="ru-RU" sz="1400" dirty="0"/>
            </a:p>
          </p:txBody>
        </p:sp>
        <p:sp>
          <p:nvSpPr>
            <p:cNvPr id="18" name="Прямоугольник 17"/>
            <p:cNvSpPr/>
            <p:nvPr/>
          </p:nvSpPr>
          <p:spPr>
            <a:xfrm>
              <a:off x="7346490" y="1364221"/>
              <a:ext cx="624367" cy="523220"/>
            </a:xfrm>
            <a:prstGeom prst="rect">
              <a:avLst/>
            </a:prstGeom>
          </p:spPr>
          <p:txBody>
            <a:bodyPr wrap="square">
              <a:spAutoFit/>
            </a:bodyPr>
            <a:lstStyle/>
            <a:p>
              <a:r>
                <a:rPr lang="en-US" sz="1400" dirty="0" smtClean="0"/>
                <a:t>HOM abs</a:t>
              </a:r>
              <a:endParaRPr lang="ru-RU" sz="1400" dirty="0"/>
            </a:p>
          </p:txBody>
        </p:sp>
        <p:sp>
          <p:nvSpPr>
            <p:cNvPr id="19" name="Прямоугольник 18"/>
            <p:cNvSpPr/>
            <p:nvPr/>
          </p:nvSpPr>
          <p:spPr>
            <a:xfrm>
              <a:off x="8028384" y="3202100"/>
              <a:ext cx="763351" cy="307777"/>
            </a:xfrm>
            <a:prstGeom prst="rect">
              <a:avLst/>
            </a:prstGeom>
          </p:spPr>
          <p:txBody>
            <a:bodyPr wrap="none">
              <a:spAutoFit/>
            </a:bodyPr>
            <a:lstStyle/>
            <a:p>
              <a:r>
                <a:rPr lang="en-US" sz="1400" dirty="0" err="1" smtClean="0"/>
                <a:t>LumiCal</a:t>
              </a:r>
              <a:endParaRPr lang="ru-RU" sz="1400" dirty="0"/>
            </a:p>
          </p:txBody>
        </p:sp>
      </p:grpSp>
    </p:spTree>
    <p:extLst>
      <p:ext uri="{BB962C8B-B14F-4D97-AF65-F5344CB8AC3E}">
        <p14:creationId xmlns:p14="http://schemas.microsoft.com/office/powerpoint/2010/main" val="985270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a:stretch>
            <a:fillRect/>
          </a:stretch>
        </p:blipFill>
        <p:spPr>
          <a:xfrm>
            <a:off x="3590176" y="365125"/>
            <a:ext cx="8302492" cy="6394450"/>
          </a:xfrm>
          <a:prstGeom prst="rect">
            <a:avLst/>
          </a:prstGeom>
        </p:spPr>
      </p:pic>
      <p:pic>
        <p:nvPicPr>
          <p:cNvPr id="8" name="Рисунок 7"/>
          <p:cNvPicPr>
            <a:picLocks noChangeAspect="1"/>
          </p:cNvPicPr>
          <p:nvPr/>
        </p:nvPicPr>
        <p:blipFill>
          <a:blip r:embed="rId3"/>
          <a:stretch>
            <a:fillRect/>
          </a:stretch>
        </p:blipFill>
        <p:spPr>
          <a:xfrm>
            <a:off x="145726" y="1996125"/>
            <a:ext cx="3426348" cy="966150"/>
          </a:xfrm>
          <a:prstGeom prst="rect">
            <a:avLst/>
          </a:prstGeom>
        </p:spPr>
      </p:pic>
    </p:spTree>
    <p:extLst>
      <p:ext uri="{BB962C8B-B14F-4D97-AF65-F5344CB8AC3E}">
        <p14:creationId xmlns:p14="http://schemas.microsoft.com/office/powerpoint/2010/main" val="1695094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44"/>
            <a:ext cx="10515600" cy="1325563"/>
          </a:xfrm>
        </p:spPr>
        <p:txBody>
          <a:bodyPr/>
          <a:lstStyle/>
          <a:p>
            <a:pPr algn="ctr"/>
            <a:r>
              <a:rPr lang="en-US" dirty="0" smtClean="0"/>
              <a:t>Novosibirsk Super Charm Tau Factory </a:t>
            </a:r>
            <a:endParaRPr lang="ru-RU" dirty="0"/>
          </a:p>
        </p:txBody>
      </p:sp>
      <p:pic>
        <p:nvPicPr>
          <p:cNvPr id="8" name="Рисунок 7"/>
          <p:cNvPicPr>
            <a:picLocks noChangeAspect="1"/>
          </p:cNvPicPr>
          <p:nvPr/>
        </p:nvPicPr>
        <p:blipFill>
          <a:blip r:embed="rId2"/>
          <a:stretch>
            <a:fillRect/>
          </a:stretch>
        </p:blipFill>
        <p:spPr>
          <a:xfrm>
            <a:off x="3860799" y="823613"/>
            <a:ext cx="8083030" cy="5998782"/>
          </a:xfrm>
          <a:prstGeom prst="rect">
            <a:avLst/>
          </a:prstGeom>
        </p:spPr>
      </p:pic>
      <p:pic>
        <p:nvPicPr>
          <p:cNvPr id="7" name="Рисунок 6"/>
          <p:cNvPicPr>
            <a:picLocks noChangeAspect="1"/>
          </p:cNvPicPr>
          <p:nvPr/>
        </p:nvPicPr>
        <p:blipFill>
          <a:blip r:embed="rId3"/>
          <a:stretch>
            <a:fillRect/>
          </a:stretch>
        </p:blipFill>
        <p:spPr>
          <a:xfrm>
            <a:off x="0" y="1027906"/>
            <a:ext cx="8050180" cy="4149066"/>
          </a:xfrm>
          <a:prstGeom prst="rect">
            <a:avLst/>
          </a:prstGeom>
        </p:spPr>
      </p:pic>
    </p:spTree>
    <p:extLst>
      <p:ext uri="{BB962C8B-B14F-4D97-AF65-F5344CB8AC3E}">
        <p14:creationId xmlns:p14="http://schemas.microsoft.com/office/powerpoint/2010/main" val="3861717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371"/>
            <a:ext cx="10515600" cy="939487"/>
          </a:xfrm>
        </p:spPr>
        <p:txBody>
          <a:bodyPr/>
          <a:lstStyle/>
          <a:p>
            <a:r>
              <a:rPr lang="en-US" dirty="0"/>
              <a:t>Iron yoke twin-aperture SC </a:t>
            </a:r>
            <a:r>
              <a:rPr lang="en-US" dirty="0" smtClean="0"/>
              <a:t>quadrupole</a:t>
            </a:r>
            <a:endParaRPr lang="ru-RU" dirty="0"/>
          </a:p>
        </p:txBody>
      </p:sp>
      <p:sp>
        <p:nvSpPr>
          <p:cNvPr id="4" name="Прямоугольник 3"/>
          <p:cNvSpPr/>
          <p:nvPr/>
        </p:nvSpPr>
        <p:spPr>
          <a:xfrm>
            <a:off x="418041" y="956464"/>
            <a:ext cx="10935759" cy="830997"/>
          </a:xfrm>
          <a:prstGeom prst="rect">
            <a:avLst/>
          </a:prstGeom>
        </p:spPr>
        <p:txBody>
          <a:bodyPr wrap="square">
            <a:spAutoFit/>
          </a:bodyPr>
          <a:lstStyle/>
          <a:p>
            <a:r>
              <a:rPr lang="en-US" sz="2400" dirty="0" smtClean="0"/>
              <a:t>Intensive simulation of the twin-aperture magnetic field is underway (field distribution, field quality, influence of manufacture and assembly tolerance, etc.)</a:t>
            </a:r>
          </a:p>
        </p:txBody>
      </p:sp>
      <p:pic>
        <p:nvPicPr>
          <p:cNvPr id="5" name="Рисунок 4"/>
          <p:cNvPicPr>
            <a:picLocks noChangeAspect="1"/>
          </p:cNvPicPr>
          <p:nvPr/>
        </p:nvPicPr>
        <p:blipFill>
          <a:blip r:embed="rId2"/>
          <a:stretch>
            <a:fillRect/>
          </a:stretch>
        </p:blipFill>
        <p:spPr>
          <a:xfrm>
            <a:off x="685799" y="1884234"/>
            <a:ext cx="8499475" cy="4788729"/>
          </a:xfrm>
          <a:prstGeom prst="rect">
            <a:avLst/>
          </a:prstGeom>
        </p:spPr>
      </p:pic>
      <p:sp>
        <p:nvSpPr>
          <p:cNvPr id="6" name="Прямоугольник 5"/>
          <p:cNvSpPr/>
          <p:nvPr/>
        </p:nvSpPr>
        <p:spPr>
          <a:xfrm>
            <a:off x="2699026" y="1788067"/>
            <a:ext cx="2236510" cy="369332"/>
          </a:xfrm>
          <a:prstGeom prst="rect">
            <a:avLst/>
          </a:prstGeom>
        </p:spPr>
        <p:txBody>
          <a:bodyPr wrap="none">
            <a:spAutoFit/>
          </a:bodyPr>
          <a:lstStyle/>
          <a:p>
            <a:r>
              <a:rPr lang="ru-RU" dirty="0" smtClean="0"/>
              <a:t>3</a:t>
            </a:r>
            <a:r>
              <a:rPr lang="en-US" dirty="0" smtClean="0"/>
              <a:t>D quadrupole model</a:t>
            </a:r>
            <a:endParaRPr lang="ru-RU" dirty="0"/>
          </a:p>
        </p:txBody>
      </p:sp>
      <p:sp>
        <p:nvSpPr>
          <p:cNvPr id="7" name="Прямоугольник 6"/>
          <p:cNvSpPr/>
          <p:nvPr/>
        </p:nvSpPr>
        <p:spPr>
          <a:xfrm>
            <a:off x="5550311" y="1990613"/>
            <a:ext cx="5159102" cy="369332"/>
          </a:xfrm>
          <a:prstGeom prst="rect">
            <a:avLst/>
          </a:prstGeom>
        </p:spPr>
        <p:txBody>
          <a:bodyPr wrap="square">
            <a:spAutoFit/>
          </a:bodyPr>
          <a:lstStyle/>
          <a:p>
            <a:r>
              <a:rPr lang="en-US" dirty="0" smtClean="0"/>
              <a:t>Yoke extension to reduce the apertures cross-talk</a:t>
            </a:r>
            <a:endParaRPr lang="ru-RU" dirty="0"/>
          </a:p>
        </p:txBody>
      </p:sp>
      <p:cxnSp>
        <p:nvCxnSpPr>
          <p:cNvPr id="8" name="Прямая со стрелкой 7"/>
          <p:cNvCxnSpPr/>
          <p:nvPr/>
        </p:nvCxnSpPr>
        <p:spPr>
          <a:xfrm>
            <a:off x="5723466" y="2286000"/>
            <a:ext cx="0" cy="57573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a:blip r:embed="rId3"/>
          <a:stretch>
            <a:fillRect/>
          </a:stretch>
        </p:blipFill>
        <p:spPr>
          <a:xfrm>
            <a:off x="6909248" y="4410383"/>
            <a:ext cx="4790177" cy="2144593"/>
          </a:xfrm>
          <a:prstGeom prst="rect">
            <a:avLst/>
          </a:prstGeom>
          <a:ln>
            <a:noFill/>
          </a:ln>
          <a:effectLst>
            <a:softEdge rad="112500"/>
          </a:effectLst>
        </p:spPr>
      </p:pic>
    </p:spTree>
    <p:extLst>
      <p:ext uri="{BB962C8B-B14F-4D97-AF65-F5344CB8AC3E}">
        <p14:creationId xmlns:p14="http://schemas.microsoft.com/office/powerpoint/2010/main" val="2613870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0"/>
            <a:ext cx="10515600" cy="1325563"/>
          </a:xfrm>
        </p:spPr>
        <p:txBody>
          <a:bodyPr>
            <a:normAutofit/>
          </a:bodyPr>
          <a:lstStyle/>
          <a:p>
            <a:r>
              <a:rPr lang="en-US" sz="3600" dirty="0" smtClean="0"/>
              <a:t>SCTF Lattice and parameters</a:t>
            </a:r>
            <a:endParaRPr lang="ru-RU" sz="3600" dirty="0"/>
          </a:p>
        </p:txBody>
      </p:sp>
      <p:pic>
        <p:nvPicPr>
          <p:cNvPr id="10" name="Рисунок 9"/>
          <p:cNvPicPr>
            <a:picLocks noChangeAspect="1"/>
          </p:cNvPicPr>
          <p:nvPr/>
        </p:nvPicPr>
        <p:blipFill>
          <a:blip r:embed="rId2"/>
          <a:stretch>
            <a:fillRect/>
          </a:stretch>
        </p:blipFill>
        <p:spPr>
          <a:xfrm>
            <a:off x="0" y="1222061"/>
            <a:ext cx="5854855" cy="4917600"/>
          </a:xfrm>
          <a:prstGeom prst="rect">
            <a:avLst/>
          </a:prstGeom>
        </p:spPr>
      </p:pic>
      <p:pic>
        <p:nvPicPr>
          <p:cNvPr id="5" name="table"/>
          <p:cNvPicPr>
            <a:picLocks noChangeAspect="1"/>
          </p:cNvPicPr>
          <p:nvPr/>
        </p:nvPicPr>
        <p:blipFill>
          <a:blip r:embed="rId3"/>
          <a:stretch>
            <a:fillRect/>
          </a:stretch>
        </p:blipFill>
        <p:spPr>
          <a:xfrm>
            <a:off x="5854855" y="0"/>
            <a:ext cx="6296527" cy="6595820"/>
          </a:xfrm>
          <a:prstGeom prst="rect">
            <a:avLst/>
          </a:prstGeom>
        </p:spPr>
      </p:pic>
    </p:spTree>
    <p:extLst>
      <p:ext uri="{BB962C8B-B14F-4D97-AF65-F5344CB8AC3E}">
        <p14:creationId xmlns:p14="http://schemas.microsoft.com/office/powerpoint/2010/main" val="3932547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6448"/>
            <a:ext cx="10515600" cy="781504"/>
          </a:xfrm>
        </p:spPr>
        <p:txBody>
          <a:bodyPr/>
          <a:lstStyle/>
          <a:p>
            <a:pPr algn="ctr"/>
            <a:r>
              <a:rPr lang="en-US" dirty="0" smtClean="0"/>
              <a:t>SCTF Beam </a:t>
            </a:r>
            <a:r>
              <a:rPr lang="en-US" dirty="0"/>
              <a:t>parameters at the meeting point</a:t>
            </a:r>
            <a:endParaRPr lang="ru-RU" dirty="0"/>
          </a:p>
        </p:txBody>
      </p:sp>
      <mc:AlternateContent xmlns:mc="http://schemas.openxmlformats.org/markup-compatibility/2006" xmlns:a14="http://schemas.microsoft.com/office/drawing/2010/main">
        <mc:Choice Requires="a14">
          <p:graphicFrame>
            <p:nvGraphicFramePr>
              <p:cNvPr id="4" name="Объект 3"/>
              <p:cNvGraphicFramePr>
                <a:graphicFrameLocks noGrp="1"/>
              </p:cNvGraphicFramePr>
              <p:nvPr>
                <p:ph idx="1"/>
                <p:extLst>
                  <p:ext uri="{D42A27DB-BD31-4B8C-83A1-F6EECF244321}">
                    <p14:modId xmlns:p14="http://schemas.microsoft.com/office/powerpoint/2010/main" val="1777414416"/>
                  </p:ext>
                </p:extLst>
              </p:nvPr>
            </p:nvGraphicFramePr>
            <p:xfrm>
              <a:off x="2276928" y="1018095"/>
              <a:ext cx="7239000" cy="3167822"/>
            </p:xfrm>
            <a:graphic>
              <a:graphicData uri="http://schemas.openxmlformats.org/drawingml/2006/table">
                <a:tbl>
                  <a:tblPr firstRow="1" firstCol="1" bandRow="1">
                    <a:tableStyleId>{5C22544A-7EE6-4342-B048-85BDC9FD1C3A}</a:tableStyleId>
                  </a:tblPr>
                  <a:tblGrid>
                    <a:gridCol w="1993998"/>
                    <a:gridCol w="1219128"/>
                    <a:gridCol w="1342860"/>
                    <a:gridCol w="1341507"/>
                    <a:gridCol w="1341507"/>
                  </a:tblGrid>
                  <a:tr h="480185">
                    <a:tc>
                      <a:txBody>
                        <a:bodyPr/>
                        <a:lstStyle/>
                        <a:p>
                          <a:pPr algn="just">
                            <a:lnSpc>
                              <a:spcPct val="115000"/>
                            </a:lnSpc>
                            <a:spcAft>
                              <a:spcPts val="0"/>
                            </a:spcAft>
                          </a:pPr>
                          <a:r>
                            <a:rPr lang="ru-RU" sz="2800" dirty="0">
                              <a:effectLst/>
                            </a:rPr>
                            <a:t>Е, </a:t>
                          </a:r>
                          <a:r>
                            <a:rPr lang="en-US" sz="2800" dirty="0" smtClean="0">
                              <a:effectLst/>
                            </a:rPr>
                            <a:t>GeV</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1.5</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36712">
                    <a:tc>
                      <a:txBody>
                        <a:bodyPr/>
                        <a:lstStyle/>
                        <a:p>
                          <a:pPr algn="just">
                            <a:lnSpc>
                              <a:spcPct val="115000"/>
                            </a:lnSpc>
                            <a:spcAft>
                              <a:spcPts val="0"/>
                            </a:spcAft>
                          </a:pPr>
                          <a14:m>
                            <m:oMath xmlns:m="http://schemas.openxmlformats.org/officeDocument/2006/math">
                              <m:sSubSup>
                                <m:sSubSupPr>
                                  <m:ctrlPr>
                                    <a:rPr lang="ru-RU" sz="2800" i="1">
                                      <a:effectLst/>
                                      <a:latin typeface="Cambria Math" panose="02040503050406030204" pitchFamily="18" charset="0"/>
                                    </a:rPr>
                                  </m:ctrlPr>
                                </m:sSubSupPr>
                                <m:e>
                                  <m:r>
                                    <a:rPr lang="en-US" sz="2800">
                                      <a:effectLst/>
                                      <a:latin typeface="Cambria Math" panose="02040503050406030204" pitchFamily="18" charset="0"/>
                                    </a:rPr>
                                    <m:t>𝛽</m:t>
                                  </m:r>
                                </m:e>
                                <m:sub>
                                  <m:r>
                                    <a:rPr lang="en-US" sz="2800">
                                      <a:effectLst/>
                                      <a:latin typeface="Cambria Math" panose="02040503050406030204" pitchFamily="18" charset="0"/>
                                    </a:rPr>
                                    <m:t>𝑥</m:t>
                                  </m:r>
                                </m:sub>
                                <m:sup>
                                  <m:r>
                                    <a:rPr lang="en-US" sz="2800">
                                      <a:effectLst/>
                                      <a:latin typeface="Cambria Math" panose="02040503050406030204" pitchFamily="18" charset="0"/>
                                    </a:rPr>
                                    <m:t>∗</m:t>
                                  </m:r>
                                </m:sup>
                              </m:sSubSup>
                              <m:r>
                                <a:rPr lang="en-US" sz="2800">
                                  <a:effectLst/>
                                  <a:latin typeface="Cambria Math" panose="02040503050406030204" pitchFamily="18" charset="0"/>
                                </a:rPr>
                                <m:t>/</m:t>
                              </m:r>
                              <m:sSubSup>
                                <m:sSubSupPr>
                                  <m:ctrlPr>
                                    <a:rPr lang="ru-RU" sz="2800" i="1">
                                      <a:effectLst/>
                                      <a:latin typeface="Cambria Math" panose="02040503050406030204" pitchFamily="18" charset="0"/>
                                    </a:rPr>
                                  </m:ctrlPr>
                                </m:sSubSupPr>
                                <m:e>
                                  <m:r>
                                    <a:rPr lang="en-US" sz="2800">
                                      <a:effectLst/>
                                      <a:latin typeface="Cambria Math" panose="02040503050406030204" pitchFamily="18" charset="0"/>
                                    </a:rPr>
                                    <m:t>𝛽</m:t>
                                  </m:r>
                                </m:e>
                                <m:sub>
                                  <m:r>
                                    <a:rPr lang="en-US" sz="2800">
                                      <a:effectLst/>
                                      <a:latin typeface="Cambria Math" panose="02040503050406030204" pitchFamily="18" charset="0"/>
                                    </a:rPr>
                                    <m:t>𝑦</m:t>
                                  </m:r>
                                </m:sub>
                                <m:sup>
                                  <m:r>
                                    <a:rPr lang="en-US" sz="2800">
                                      <a:effectLst/>
                                      <a:latin typeface="Cambria Math" panose="02040503050406030204" pitchFamily="18" charset="0"/>
                                    </a:rPr>
                                    <m:t>∗</m:t>
                                  </m:r>
                                </m:sup>
                              </m:sSubSup>
                            </m:oMath>
                          </a14:m>
                          <a:r>
                            <a:rPr lang="ru-RU" sz="2800" dirty="0">
                              <a:effectLst/>
                            </a:rPr>
                            <a:t>, </a:t>
                          </a:r>
                          <a:r>
                            <a:rPr lang="en-US" sz="2800" dirty="0" smtClean="0">
                              <a:effectLst/>
                            </a:rPr>
                            <a:t>mm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ru-RU" sz="2800" dirty="0">
                              <a:effectLst/>
                            </a:rPr>
                            <a:t>50/0.5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r>
                  <a:tr h="480185">
                    <a:tc>
                      <a:txBody>
                        <a:bodyPr/>
                        <a:lstStyle/>
                        <a:p>
                          <a:pPr algn="just">
                            <a:lnSpc>
                              <a:spcPct val="115000"/>
                            </a:lnSpc>
                            <a:spcAft>
                              <a:spcPts val="0"/>
                            </a:spcAft>
                          </a:pPr>
                          <a14:m>
                            <m:oMath xmlns:m="http://schemas.openxmlformats.org/officeDocument/2006/math">
                              <m:sSub>
                                <m:sSubPr>
                                  <m:ctrlPr>
                                    <a:rPr lang="ru-RU" sz="2800" i="1">
                                      <a:effectLst/>
                                      <a:latin typeface="Cambria Math" panose="02040503050406030204" pitchFamily="18" charset="0"/>
                                    </a:rPr>
                                  </m:ctrlPr>
                                </m:sSubPr>
                                <m:e>
                                  <m:r>
                                    <a:rPr lang="ru-RU" sz="2800">
                                      <a:effectLst/>
                                      <a:latin typeface="Cambria Math" panose="02040503050406030204" pitchFamily="18" charset="0"/>
                                    </a:rPr>
                                    <m:t>𝜀</m:t>
                                  </m:r>
                                </m:e>
                                <m:sub>
                                  <m:r>
                                    <a:rPr lang="ru-RU" sz="2800">
                                      <a:effectLst/>
                                      <a:latin typeface="Cambria Math" panose="02040503050406030204" pitchFamily="18" charset="0"/>
                                    </a:rPr>
                                    <m:t>𝑥</m:t>
                                  </m:r>
                                </m:sub>
                              </m:sSub>
                            </m:oMath>
                          </a14:m>
                          <a:r>
                            <a:rPr lang="ru-RU" sz="2800" dirty="0">
                              <a:effectLst/>
                            </a:rPr>
                            <a:t>, </a:t>
                          </a:r>
                          <a:r>
                            <a:rPr lang="en-US" sz="2800" dirty="0" smtClean="0">
                              <a:effectLst/>
                            </a:rPr>
                            <a:t>nm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15</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9.5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4260">
                    <a:tc>
                      <a:txBody>
                        <a:bodyPr/>
                        <a:lstStyle/>
                        <a:p>
                          <a:pPr algn="just">
                            <a:lnSpc>
                              <a:spcPct val="115000"/>
                            </a:lnSpc>
                            <a:spcAft>
                              <a:spcPts val="0"/>
                            </a:spcAft>
                          </a:pPr>
                          <a14:m>
                            <m:oMath xmlns:m="http://schemas.openxmlformats.org/officeDocument/2006/math">
                              <m:sSub>
                                <m:sSubPr>
                                  <m:ctrlPr>
                                    <a:rPr lang="ru-RU" sz="2800" i="1">
                                      <a:effectLst/>
                                      <a:latin typeface="Cambria Math" panose="02040503050406030204" pitchFamily="18" charset="0"/>
                                    </a:rPr>
                                  </m:ctrlPr>
                                </m:sSubPr>
                                <m:e>
                                  <m:r>
                                    <a:rPr lang="ru-RU" sz="2800">
                                      <a:effectLst/>
                                      <a:latin typeface="Cambria Math" panose="02040503050406030204" pitchFamily="18" charset="0"/>
                                    </a:rPr>
                                    <m:t>𝜀</m:t>
                                  </m:r>
                                </m:e>
                                <m:sub>
                                  <m:r>
                                    <a:rPr lang="ru-RU" sz="2800">
                                      <a:effectLst/>
                                      <a:latin typeface="Cambria Math" panose="02040503050406030204" pitchFamily="18" charset="0"/>
                                    </a:rPr>
                                    <m:t>𝑦</m:t>
                                  </m:r>
                                </m:sub>
                              </m:sSub>
                            </m:oMath>
                          </a14:m>
                          <a:r>
                            <a:rPr lang="ru-RU" sz="2800" dirty="0">
                              <a:effectLst/>
                            </a:rPr>
                            <a:t>, </a:t>
                          </a:r>
                          <a:r>
                            <a:rPr lang="en-US" sz="2800" dirty="0" smtClean="0">
                              <a:effectLst/>
                            </a:rPr>
                            <a:t>nm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82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50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35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55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80185">
                    <a:tc>
                      <a:txBody>
                        <a:bodyPr/>
                        <a:lstStyle/>
                        <a:p>
                          <a:pPr algn="just">
                            <a:lnSpc>
                              <a:spcPct val="115000"/>
                            </a:lnSpc>
                            <a:spcAft>
                              <a:spcPts val="0"/>
                            </a:spcAft>
                          </a:pPr>
                          <a14:m>
                            <m:oMath xmlns:m="http://schemas.openxmlformats.org/officeDocument/2006/math">
                              <m:sSubSup>
                                <m:sSubSupPr>
                                  <m:ctrlPr>
                                    <a:rPr lang="ru-RU" sz="2800" i="1">
                                      <a:effectLst/>
                                      <a:latin typeface="Cambria Math" panose="02040503050406030204" pitchFamily="18" charset="0"/>
                                    </a:rPr>
                                  </m:ctrlPr>
                                </m:sSubSupPr>
                                <m:e>
                                  <m:r>
                                    <a:rPr lang="en-US" sz="2800">
                                      <a:effectLst/>
                                      <a:latin typeface="Cambria Math" panose="02040503050406030204" pitchFamily="18" charset="0"/>
                                    </a:rPr>
                                    <m:t>𝜎</m:t>
                                  </m:r>
                                </m:e>
                                <m:sub>
                                  <m:r>
                                    <a:rPr lang="en-US" sz="2800">
                                      <a:effectLst/>
                                      <a:latin typeface="Cambria Math" panose="02040503050406030204" pitchFamily="18" charset="0"/>
                                    </a:rPr>
                                    <m:t>𝑥</m:t>
                                  </m:r>
                                </m:sub>
                                <m:sup>
                                  <m:r>
                                    <a:rPr lang="ru-RU" sz="2800">
                                      <a:effectLst/>
                                      <a:latin typeface="Cambria Math" panose="02040503050406030204" pitchFamily="18" charset="0"/>
                                    </a:rPr>
                                    <m:t>∗</m:t>
                                  </m:r>
                                </m:sup>
                              </m:sSubSup>
                            </m:oMath>
                          </a14:m>
                          <a:r>
                            <a:rPr lang="ru-RU" sz="2800" dirty="0">
                              <a:effectLst/>
                            </a:rPr>
                            <a:t>, </a:t>
                          </a:r>
                          <a:r>
                            <a:rPr lang="ru-RU" sz="2800" dirty="0" smtClean="0">
                              <a:effectLst/>
                              <a:sym typeface="Symbol" panose="05050102010706020507" pitchFamily="18" charset="2"/>
                            </a:rPr>
                            <a:t></a:t>
                          </a:r>
                          <a:r>
                            <a:rPr lang="en-US" sz="2800" dirty="0" smtClean="0">
                              <a:effectLst/>
                            </a:rPr>
                            <a:t>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27</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22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23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4260">
                    <a:tc>
                      <a:txBody>
                        <a:bodyPr/>
                        <a:lstStyle/>
                        <a:p>
                          <a:pPr algn="just">
                            <a:lnSpc>
                              <a:spcPct val="115000"/>
                            </a:lnSpc>
                            <a:spcAft>
                              <a:spcPts val="0"/>
                            </a:spcAft>
                          </a:pPr>
                          <a14:m>
                            <m:oMath xmlns:m="http://schemas.openxmlformats.org/officeDocument/2006/math">
                              <m:sSubSup>
                                <m:sSubSupPr>
                                  <m:ctrlPr>
                                    <a:rPr lang="ru-RU" sz="2800" i="1">
                                      <a:effectLst/>
                                      <a:latin typeface="Cambria Math" panose="02040503050406030204" pitchFamily="18" charset="0"/>
                                    </a:rPr>
                                  </m:ctrlPr>
                                </m:sSubSupPr>
                                <m:e>
                                  <m:r>
                                    <a:rPr lang="en-US" sz="2800">
                                      <a:effectLst/>
                                      <a:latin typeface="Cambria Math" panose="02040503050406030204" pitchFamily="18" charset="0"/>
                                    </a:rPr>
                                    <m:t>𝜎</m:t>
                                  </m:r>
                                </m:e>
                                <m:sub>
                                  <m:r>
                                    <a:rPr lang="en-US" sz="2800">
                                      <a:effectLst/>
                                      <a:latin typeface="Cambria Math" panose="02040503050406030204" pitchFamily="18" charset="0"/>
                                    </a:rPr>
                                    <m:t>𝑦</m:t>
                                  </m:r>
                                </m:sub>
                                <m:sup>
                                  <m:r>
                                    <a:rPr lang="ru-RU" sz="2800">
                                      <a:effectLst/>
                                      <a:latin typeface="Cambria Math" panose="02040503050406030204" pitchFamily="18" charset="0"/>
                                    </a:rPr>
                                    <m:t>∗</m:t>
                                  </m:r>
                                </m:sup>
                              </m:sSubSup>
                            </m:oMath>
                          </a14:m>
                          <a:r>
                            <a:rPr lang="ru-RU" sz="2800" dirty="0">
                              <a:effectLst/>
                            </a:rPr>
                            <a:t>, </a:t>
                          </a:r>
                          <a:r>
                            <a:rPr lang="en-US" sz="2800" dirty="0" smtClean="0">
                              <a:effectLst/>
                            </a:rPr>
                            <a:t>nm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202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158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132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166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4" name="Объект 3"/>
              <p:cNvGraphicFramePr>
                <a:graphicFrameLocks noGrp="1"/>
              </p:cNvGraphicFramePr>
              <p:nvPr>
                <p:ph idx="1"/>
                <p:extLst>
                  <p:ext uri="{D42A27DB-BD31-4B8C-83A1-F6EECF244321}">
                    <p14:modId xmlns:p14="http://schemas.microsoft.com/office/powerpoint/2010/main" val="1777414416"/>
                  </p:ext>
                </p:extLst>
              </p:nvPr>
            </p:nvGraphicFramePr>
            <p:xfrm>
              <a:off x="2276928" y="1018095"/>
              <a:ext cx="7239000" cy="3157416"/>
            </p:xfrm>
            <a:graphic>
              <a:graphicData uri="http://schemas.openxmlformats.org/drawingml/2006/table">
                <a:tbl>
                  <a:tblPr firstRow="1" firstCol="1" bandRow="1">
                    <a:tableStyleId>{5C22544A-7EE6-4342-B048-85BDC9FD1C3A}</a:tableStyleId>
                  </a:tblPr>
                  <a:tblGrid>
                    <a:gridCol w="1993998"/>
                    <a:gridCol w="1219128"/>
                    <a:gridCol w="1342860"/>
                    <a:gridCol w="1341507"/>
                    <a:gridCol w="1341507"/>
                  </a:tblGrid>
                  <a:tr h="490728">
                    <a:tc>
                      <a:txBody>
                        <a:bodyPr/>
                        <a:lstStyle/>
                        <a:p>
                          <a:pPr algn="just">
                            <a:lnSpc>
                              <a:spcPct val="115000"/>
                            </a:lnSpc>
                            <a:spcAft>
                              <a:spcPts val="0"/>
                            </a:spcAft>
                          </a:pPr>
                          <a:r>
                            <a:rPr lang="ru-RU" sz="2800" dirty="0">
                              <a:effectLst/>
                            </a:rPr>
                            <a:t>Е, </a:t>
                          </a:r>
                          <a:r>
                            <a:rPr lang="en-US" sz="2800" dirty="0" smtClean="0">
                              <a:effectLst/>
                            </a:rPr>
                            <a:t>GeV</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1.5</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3</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36712">
                    <a:tc>
                      <a:txBody>
                        <a:bodyPr/>
                        <a:lstStyle/>
                        <a:p>
                          <a:endParaRPr lang="ru-RU"/>
                        </a:p>
                      </a:txBody>
                      <a:tcPr marL="68580" marR="68580" marT="0" marB="0" anchor="ctr">
                        <a:blipFill rotWithShape="0">
                          <a:blip r:embed="rId2"/>
                          <a:stretch>
                            <a:fillRect l="-305" t="-89423" r="-263720" b="-349038"/>
                          </a:stretch>
                        </a:blipFill>
                      </a:tcPr>
                    </a:tc>
                    <a:tc gridSpan="4">
                      <a:txBody>
                        <a:bodyPr/>
                        <a:lstStyle/>
                        <a:p>
                          <a:pPr algn="ctr">
                            <a:lnSpc>
                              <a:spcPct val="115000"/>
                            </a:lnSpc>
                            <a:spcAft>
                              <a:spcPts val="0"/>
                            </a:spcAft>
                          </a:pPr>
                          <a:r>
                            <a:rPr lang="ru-RU" sz="2800" dirty="0">
                              <a:effectLst/>
                            </a:rPr>
                            <a:t>50/0.5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r>
                  <a:tr h="490728">
                    <a:tc>
                      <a:txBody>
                        <a:bodyPr/>
                        <a:lstStyle/>
                        <a:p>
                          <a:endParaRPr lang="ru-RU"/>
                        </a:p>
                      </a:txBody>
                      <a:tcPr marL="68580" marR="68580" marT="0" marB="0" anchor="ctr">
                        <a:blipFill rotWithShape="0">
                          <a:blip r:embed="rId2"/>
                          <a:stretch>
                            <a:fillRect l="-305" t="-246250" r="-263720" b="-353750"/>
                          </a:stretch>
                        </a:blipFill>
                      </a:tcPr>
                    </a:tc>
                    <a:tc>
                      <a:txBody>
                        <a:bodyPr/>
                        <a:lstStyle/>
                        <a:p>
                          <a:pPr algn="ctr">
                            <a:lnSpc>
                              <a:spcPct val="115000"/>
                            </a:lnSpc>
                            <a:spcAft>
                              <a:spcPts val="0"/>
                            </a:spcAft>
                          </a:pPr>
                          <a:r>
                            <a:rPr lang="ru-RU" sz="2800">
                              <a:effectLst/>
                            </a:rPr>
                            <a:t>15</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9.5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4260">
                    <a:tc>
                      <a:txBody>
                        <a:bodyPr/>
                        <a:lstStyle/>
                        <a:p>
                          <a:endParaRPr lang="ru-RU"/>
                        </a:p>
                      </a:txBody>
                      <a:tcPr marL="68580" marR="68580" marT="0" marB="0" anchor="ctr">
                        <a:blipFill rotWithShape="0">
                          <a:blip r:embed="rId2"/>
                          <a:stretch>
                            <a:fillRect l="-305" t="-322093" r="-263720" b="-229070"/>
                          </a:stretch>
                        </a:blipFill>
                      </a:tcPr>
                    </a:tc>
                    <a:tc>
                      <a:txBody>
                        <a:bodyPr/>
                        <a:lstStyle/>
                        <a:p>
                          <a:pPr algn="ctr">
                            <a:lnSpc>
                              <a:spcPct val="115000"/>
                            </a:lnSpc>
                            <a:spcAft>
                              <a:spcPts val="0"/>
                            </a:spcAft>
                          </a:pPr>
                          <a:r>
                            <a:rPr lang="ru-RU" sz="2800" dirty="0">
                              <a:effectLst/>
                            </a:rPr>
                            <a:t>82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50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35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55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0728">
                    <a:tc>
                      <a:txBody>
                        <a:bodyPr/>
                        <a:lstStyle/>
                        <a:p>
                          <a:endParaRPr lang="ru-RU"/>
                        </a:p>
                      </a:txBody>
                      <a:tcPr marL="68580" marR="68580" marT="0" marB="0" anchor="ctr">
                        <a:blipFill rotWithShape="0">
                          <a:blip r:embed="rId2"/>
                          <a:stretch>
                            <a:fillRect l="-305" t="-448148" r="-263720" b="-143210"/>
                          </a:stretch>
                        </a:blipFill>
                      </a:tcPr>
                    </a:tc>
                    <a:tc>
                      <a:txBody>
                        <a:bodyPr/>
                        <a:lstStyle/>
                        <a:p>
                          <a:pPr algn="ctr">
                            <a:lnSpc>
                              <a:spcPct val="115000"/>
                            </a:lnSpc>
                            <a:spcAft>
                              <a:spcPts val="0"/>
                            </a:spcAft>
                          </a:pPr>
                          <a:r>
                            <a:rPr lang="ru-RU" sz="2800">
                              <a:effectLst/>
                            </a:rPr>
                            <a:t>27</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22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23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24260">
                    <a:tc>
                      <a:txBody>
                        <a:bodyPr/>
                        <a:lstStyle/>
                        <a:p>
                          <a:endParaRPr lang="ru-RU"/>
                        </a:p>
                      </a:txBody>
                      <a:tcPr marL="68580" marR="68580" marT="0" marB="0" anchor="ctr">
                        <a:blipFill rotWithShape="0">
                          <a:blip r:embed="rId2"/>
                          <a:stretch>
                            <a:fillRect l="-305" t="-516279" r="-263720" b="-34884"/>
                          </a:stretch>
                        </a:blipFill>
                      </a:tcPr>
                    </a:tc>
                    <a:tc>
                      <a:txBody>
                        <a:bodyPr/>
                        <a:lstStyle/>
                        <a:p>
                          <a:pPr algn="ctr">
                            <a:lnSpc>
                              <a:spcPct val="115000"/>
                            </a:lnSpc>
                            <a:spcAft>
                              <a:spcPts val="0"/>
                            </a:spcAft>
                          </a:pPr>
                          <a:r>
                            <a:rPr lang="ru-RU" sz="2800" dirty="0">
                              <a:effectLst/>
                            </a:rPr>
                            <a:t>202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158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a:effectLst/>
                            </a:rPr>
                            <a:t>132</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2800" dirty="0">
                              <a:effectLst/>
                            </a:rPr>
                            <a:t>166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4141365507"/>
              </p:ext>
            </p:extLst>
          </p:nvPr>
        </p:nvGraphicFramePr>
        <p:xfrm>
          <a:off x="2276928" y="4641885"/>
          <a:ext cx="7638144" cy="1472184"/>
        </p:xfrm>
        <a:graphic>
          <a:graphicData uri="http://schemas.openxmlformats.org/drawingml/2006/table">
            <a:tbl>
              <a:tblPr firstRow="1" firstCol="1" bandRow="1">
                <a:tableStyleId>{5C22544A-7EE6-4342-B048-85BDC9FD1C3A}</a:tableStyleId>
              </a:tblPr>
              <a:tblGrid>
                <a:gridCol w="1131936"/>
                <a:gridCol w="1579446"/>
                <a:gridCol w="1579446"/>
                <a:gridCol w="1579446"/>
                <a:gridCol w="1767870"/>
              </a:tblGrid>
              <a:tr h="473975">
                <a:tc>
                  <a:txBody>
                    <a:bodyPr/>
                    <a:lstStyle/>
                    <a:p>
                      <a:pPr algn="just">
                        <a:lnSpc>
                          <a:spcPct val="115000"/>
                        </a:lnSpc>
                        <a:spcAft>
                          <a:spcPts val="0"/>
                        </a:spcAft>
                      </a:pPr>
                      <a:r>
                        <a:rPr lang="ru-RU" sz="28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rPr>
                        <a:t>L*, </a:t>
                      </a:r>
                      <a:r>
                        <a:rPr lang="en-US" sz="2800" dirty="0" smtClean="0">
                          <a:effectLst/>
                        </a:rPr>
                        <a:t>mm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rPr>
                        <a:t>L, </a:t>
                      </a:r>
                      <a:r>
                        <a:rPr lang="en-US" sz="2800" dirty="0" smtClean="0">
                          <a:effectLst/>
                        </a:rPr>
                        <a:t>mm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rPr>
                        <a:t>G</a:t>
                      </a:r>
                      <a:r>
                        <a:rPr lang="en-US" sz="2800" baseline="-25000" dirty="0">
                          <a:effectLst/>
                        </a:rPr>
                        <a:t>0</a:t>
                      </a:r>
                      <a:r>
                        <a:rPr lang="en-US" sz="2800" dirty="0">
                          <a:effectLst/>
                        </a:rPr>
                        <a:t>, </a:t>
                      </a:r>
                      <a:r>
                        <a:rPr lang="en-US" sz="2800" dirty="0" smtClean="0">
                          <a:effectLst/>
                        </a:rPr>
                        <a:t>T</a:t>
                      </a:r>
                      <a:r>
                        <a:rPr lang="ru-RU" sz="2800" dirty="0" smtClean="0">
                          <a:effectLst/>
                        </a:rPr>
                        <a:t>/</a:t>
                      </a:r>
                      <a:r>
                        <a:rPr lang="en-US" sz="2800" dirty="0" smtClean="0">
                          <a:effectLst/>
                        </a:rPr>
                        <a:t>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dirty="0">
                          <a:effectLst/>
                          <a:sym typeface="Symbol" panose="05050102010706020507" pitchFamily="18" charset="2"/>
                        </a:rPr>
                        <a:t></a:t>
                      </a:r>
                      <a:r>
                        <a:rPr lang="en-US" sz="2800" baseline="-25000" dirty="0">
                          <a:effectLst/>
                        </a:rPr>
                        <a:t>beam</a:t>
                      </a:r>
                      <a:r>
                        <a:rPr lang="ru-RU" sz="2800" dirty="0">
                          <a:effectLst/>
                        </a:rPr>
                        <a:t>, </a:t>
                      </a:r>
                      <a:r>
                        <a:rPr lang="en-US" sz="2800" dirty="0" smtClean="0">
                          <a:effectLst/>
                        </a:rPr>
                        <a:t>mm</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3975">
                <a:tc>
                  <a:txBody>
                    <a:bodyPr/>
                    <a:lstStyle/>
                    <a:p>
                      <a:pPr algn="just">
                        <a:lnSpc>
                          <a:spcPct val="115000"/>
                        </a:lnSpc>
                        <a:spcAft>
                          <a:spcPts val="0"/>
                        </a:spcAft>
                      </a:pPr>
                      <a:r>
                        <a:rPr lang="en-US" sz="2800">
                          <a:effectLst/>
                        </a:rPr>
                        <a:t>QD0</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dirty="0">
                          <a:effectLst/>
                        </a:rPr>
                        <a:t>900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dirty="0">
                          <a:effectLst/>
                        </a:rPr>
                        <a:t>200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dirty="0">
                          <a:effectLst/>
                        </a:rPr>
                        <a:t>–97.7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a:effectLst/>
                        </a:rPr>
                        <a:t>38</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3975">
                <a:tc>
                  <a:txBody>
                    <a:bodyPr/>
                    <a:lstStyle/>
                    <a:p>
                      <a:pPr algn="just">
                        <a:lnSpc>
                          <a:spcPct val="115000"/>
                        </a:lnSpc>
                        <a:spcAft>
                          <a:spcPts val="0"/>
                        </a:spcAft>
                      </a:pPr>
                      <a:r>
                        <a:rPr lang="en-US" sz="2800">
                          <a:effectLst/>
                        </a:rPr>
                        <a:t>QF</a:t>
                      </a:r>
                      <a:r>
                        <a:rPr lang="ru-RU" sz="2800">
                          <a:effectLst/>
                        </a:rPr>
                        <a:t>1</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800">
                          <a:effectLst/>
                        </a:rPr>
                        <a:t>1400</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a:effectLst/>
                        </a:rPr>
                        <a:t>3</a:t>
                      </a:r>
                      <a:r>
                        <a:rPr lang="ru-RU" sz="2800">
                          <a:effectLst/>
                        </a:rPr>
                        <a:t>00</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rPr>
                        <a:t>45.0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rPr>
                        <a:t>5</a:t>
                      </a:r>
                      <a:r>
                        <a:rPr lang="ru-RU" sz="2800" dirty="0">
                          <a:effectLst/>
                        </a:rPr>
                        <a:t>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97175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7874"/>
            <a:ext cx="10515600" cy="1325563"/>
          </a:xfrm>
        </p:spPr>
        <p:txBody>
          <a:bodyPr/>
          <a:lstStyle/>
          <a:p>
            <a:pPr algn="ctr"/>
            <a:r>
              <a:rPr lang="en-US" dirty="0" smtClean="0"/>
              <a:t>SCTF FF trajectories</a:t>
            </a:r>
            <a:endParaRPr lang="ru-RU" dirty="0"/>
          </a:p>
        </p:txBody>
      </p:sp>
      <p:sp>
        <p:nvSpPr>
          <p:cNvPr id="5" name="Объект 4"/>
          <p:cNvSpPr>
            <a:spLocks noGrp="1"/>
          </p:cNvSpPr>
          <p:nvPr>
            <p:ph idx="1"/>
          </p:nvPr>
        </p:nvSpPr>
        <p:spPr>
          <a:xfrm>
            <a:off x="101600" y="1247689"/>
            <a:ext cx="3794336" cy="4929274"/>
          </a:xfrm>
        </p:spPr>
        <p:txBody>
          <a:bodyPr>
            <a:normAutofit/>
          </a:bodyPr>
          <a:lstStyle/>
          <a:p>
            <a:pPr marL="0" indent="0">
              <a:buNone/>
            </a:pPr>
            <a:r>
              <a:rPr lang="en-US" dirty="0"/>
              <a:t>The figure schematically shows the placement of the doublet </a:t>
            </a:r>
            <a:r>
              <a:rPr lang="en-US" dirty="0" smtClean="0"/>
              <a:t>of </a:t>
            </a:r>
            <a:r>
              <a:rPr lang="en-US" dirty="0"/>
              <a:t>the final focus lenses </a:t>
            </a:r>
            <a:r>
              <a:rPr lang="en-US" dirty="0" smtClean="0"/>
              <a:t>and </a:t>
            </a:r>
            <a:r>
              <a:rPr lang="en-US" dirty="0"/>
              <a:t>the envelope of the incoming and outgoing beams. Horizontal trajectories are limited by a deviation of </a:t>
            </a:r>
            <a:r>
              <a:rPr lang="ru-RU" dirty="0">
                <a:sym typeface="Symbol" panose="05050102010706020507" pitchFamily="18" charset="2"/>
              </a:rPr>
              <a:t></a:t>
            </a:r>
            <a:r>
              <a:rPr lang="en-US" dirty="0"/>
              <a:t>2</a:t>
            </a:r>
            <a:r>
              <a:rPr lang="ru-RU" dirty="0"/>
              <a:t>0</a:t>
            </a:r>
            <a:r>
              <a:rPr lang="ru-RU" dirty="0">
                <a:sym typeface="Symbol" panose="05050102010706020507" pitchFamily="18" charset="2"/>
              </a:rPr>
              <a:t></a:t>
            </a:r>
            <a:r>
              <a:rPr lang="en-US" baseline="-25000" dirty="0"/>
              <a:t>x</a:t>
            </a:r>
            <a:r>
              <a:rPr lang="en-US" dirty="0"/>
              <a:t>, vertical </a:t>
            </a:r>
            <a:r>
              <a:rPr lang="ru-RU" dirty="0" smtClean="0">
                <a:sym typeface="Symbol" panose="05050102010706020507" pitchFamily="18" charset="2"/>
              </a:rPr>
              <a:t></a:t>
            </a:r>
            <a:r>
              <a:rPr lang="ru-RU" dirty="0"/>
              <a:t>60</a:t>
            </a:r>
            <a:r>
              <a:rPr lang="ru-RU" dirty="0">
                <a:sym typeface="Symbol" panose="05050102010706020507" pitchFamily="18" charset="2"/>
              </a:rPr>
              <a:t></a:t>
            </a:r>
            <a:r>
              <a:rPr lang="en-US" baseline="-25000" dirty="0"/>
              <a:t>y</a:t>
            </a:r>
            <a:endParaRPr lang="ru-RU" dirty="0"/>
          </a:p>
        </p:txBody>
      </p:sp>
      <p:pic>
        <p:nvPicPr>
          <p:cNvPr id="6" name="Рисунок 5"/>
          <p:cNvPicPr>
            <a:picLocks noChangeAspect="1"/>
          </p:cNvPicPr>
          <p:nvPr/>
        </p:nvPicPr>
        <p:blipFill>
          <a:blip r:embed="rId2"/>
          <a:stretch>
            <a:fillRect/>
          </a:stretch>
        </p:blipFill>
        <p:spPr>
          <a:xfrm>
            <a:off x="3895936" y="939627"/>
            <a:ext cx="8173844" cy="3059385"/>
          </a:xfrm>
          <a:prstGeom prst="rect">
            <a:avLst/>
          </a:prstGeom>
        </p:spPr>
      </p:pic>
      <p:pic>
        <p:nvPicPr>
          <p:cNvPr id="7" name="Рисунок 6"/>
          <p:cNvPicPr>
            <a:picLocks noChangeAspect="1"/>
          </p:cNvPicPr>
          <p:nvPr/>
        </p:nvPicPr>
        <p:blipFill>
          <a:blip r:embed="rId3"/>
          <a:stretch>
            <a:fillRect/>
          </a:stretch>
        </p:blipFill>
        <p:spPr>
          <a:xfrm>
            <a:off x="3773715" y="3807460"/>
            <a:ext cx="8418286" cy="3112484"/>
          </a:xfrm>
          <a:prstGeom prst="rect">
            <a:avLst/>
          </a:prstGeom>
        </p:spPr>
      </p:pic>
    </p:spTree>
    <p:extLst>
      <p:ext uri="{BB962C8B-B14F-4D97-AF65-F5344CB8AC3E}">
        <p14:creationId xmlns:p14="http://schemas.microsoft.com/office/powerpoint/2010/main" val="187093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Заголовок 5"/>
          <p:cNvSpPr txBox="1">
            <a:spLocks/>
          </p:cNvSpPr>
          <p:nvPr/>
        </p:nvSpPr>
        <p:spPr>
          <a:xfrm>
            <a:off x="370894" y="290480"/>
            <a:ext cx="11519452"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Layout of the final focus </a:t>
            </a:r>
            <a:r>
              <a:rPr lang="en-US" dirty="0" smtClean="0"/>
              <a:t>area</a:t>
            </a:r>
            <a:r>
              <a:rPr lang="ru-RU" dirty="0" smtClean="0"/>
              <a:t> </a:t>
            </a:r>
            <a:r>
              <a:rPr lang="en-US" dirty="0" smtClean="0"/>
              <a:t>for SCTF</a:t>
            </a:r>
            <a:endParaRPr lang="en-US" dirty="0"/>
          </a:p>
        </p:txBody>
      </p:sp>
      <p:pic>
        <p:nvPicPr>
          <p:cNvPr id="41" name="Рисунок 40"/>
          <p:cNvPicPr>
            <a:picLocks noChangeAspect="1"/>
          </p:cNvPicPr>
          <p:nvPr/>
        </p:nvPicPr>
        <p:blipFill>
          <a:blip r:embed="rId3"/>
          <a:stretch>
            <a:fillRect/>
          </a:stretch>
        </p:blipFill>
        <p:spPr>
          <a:xfrm>
            <a:off x="0" y="1196015"/>
            <a:ext cx="12003314" cy="4921936"/>
          </a:xfrm>
          <a:prstGeom prst="rect">
            <a:avLst/>
          </a:prstGeom>
        </p:spPr>
      </p:pic>
    </p:spTree>
    <p:extLst>
      <p:ext uri="{BB962C8B-B14F-4D97-AF65-F5344CB8AC3E}">
        <p14:creationId xmlns:p14="http://schemas.microsoft.com/office/powerpoint/2010/main" val="290042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smtClean="0"/>
              <a:t>Machine-detector interface</a:t>
            </a:r>
            <a:endParaRPr lang="ru-RU" dirty="0"/>
          </a:p>
        </p:txBody>
      </p:sp>
      <p:pic>
        <p:nvPicPr>
          <p:cNvPr id="12" name="Рисунок 11"/>
          <p:cNvPicPr>
            <a:picLocks noChangeAspect="1"/>
          </p:cNvPicPr>
          <p:nvPr/>
        </p:nvPicPr>
        <p:blipFill>
          <a:blip r:embed="rId2"/>
          <a:stretch>
            <a:fillRect/>
          </a:stretch>
        </p:blipFill>
        <p:spPr>
          <a:xfrm>
            <a:off x="696000" y="742092"/>
            <a:ext cx="10800000" cy="5761476"/>
          </a:xfrm>
          <a:prstGeom prst="rect">
            <a:avLst/>
          </a:prstGeom>
        </p:spPr>
      </p:pic>
    </p:spTree>
    <p:extLst>
      <p:ext uri="{BB962C8B-B14F-4D97-AF65-F5344CB8AC3E}">
        <p14:creationId xmlns:p14="http://schemas.microsoft.com/office/powerpoint/2010/main" val="472714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18228</TotalTime>
  <Words>1921</Words>
  <Application>Microsoft Office PowerPoint</Application>
  <PresentationFormat>Широкоэкранный</PresentationFormat>
  <Paragraphs>240</Paragraphs>
  <Slides>40</Slides>
  <Notes>10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40</vt:i4>
      </vt:variant>
    </vt:vector>
  </HeadingPairs>
  <TitlesOfParts>
    <vt:vector size="48" baseType="lpstr">
      <vt:lpstr>Arial</vt:lpstr>
      <vt:lpstr>Calibri</vt:lpstr>
      <vt:lpstr>Calibri Light</vt:lpstr>
      <vt:lpstr>Cambria Math</vt:lpstr>
      <vt:lpstr>inherit</vt:lpstr>
      <vt:lpstr>Symbol</vt:lpstr>
      <vt:lpstr>Times New Roman</vt:lpstr>
      <vt:lpstr>Тема Office</vt:lpstr>
      <vt:lpstr>Superconducting magnets of the final focus</vt:lpstr>
      <vt:lpstr>Final focus requirements</vt:lpstr>
      <vt:lpstr>The final focus is …</vt:lpstr>
      <vt:lpstr>Novosibirsk Super Charm Tau Factory </vt:lpstr>
      <vt:lpstr>SCTF Lattice and parameters</vt:lpstr>
      <vt:lpstr>SCTF Beam parameters at the meeting point</vt:lpstr>
      <vt:lpstr>SCTF FF trajectories</vt:lpstr>
      <vt:lpstr>Презентация PowerPoint</vt:lpstr>
      <vt:lpstr>Machine-detector interface</vt:lpstr>
      <vt:lpstr>Презентация PowerPoint</vt:lpstr>
      <vt:lpstr>IP camera</vt:lpstr>
      <vt:lpstr>SuperKEKB (Be beam pipe)</vt:lpstr>
      <vt:lpstr>SuperKEKB</vt:lpstr>
      <vt:lpstr>Construction of the Vertex Detector Belle II</vt:lpstr>
      <vt:lpstr>Презентация PowerPoint</vt:lpstr>
      <vt:lpstr>Solenoidal field on the beam path</vt:lpstr>
      <vt:lpstr>Презентация PowerPoint</vt:lpstr>
      <vt:lpstr>Iron yoke twin-aperture SC quadrupole</vt:lpstr>
      <vt:lpstr>Iron yoke twin-aperture SC quadrupole</vt:lpstr>
      <vt:lpstr>Iron yoke twin-aperture SC quadrupole</vt:lpstr>
      <vt:lpstr>Iron yoke twin-aperture SC quadrupole</vt:lpstr>
      <vt:lpstr>Iron yoke twin-aperture SC quadrupole</vt:lpstr>
      <vt:lpstr>Features of different types of two aperture lenses</vt:lpstr>
      <vt:lpstr>The Canted Cosine Theta (CCT) technology</vt:lpstr>
      <vt:lpstr>CEPC (IPAC19)</vt:lpstr>
      <vt:lpstr>SuperKEKB IR design</vt:lpstr>
      <vt:lpstr>SUPER KEKB</vt:lpstr>
      <vt:lpstr>Презентация PowerPoint</vt:lpstr>
      <vt:lpstr>Iron yoke twin-aperture SC quadrupole</vt:lpstr>
      <vt:lpstr>Презентация PowerPoint</vt:lpstr>
      <vt:lpstr>Vacuum chamber inside the cryostat</vt:lpstr>
      <vt:lpstr>Three-layer beam chamber design</vt:lpstr>
      <vt:lpstr>Vacuum chamber prototype</vt:lpstr>
      <vt:lpstr>Further goals and plans</vt:lpstr>
      <vt:lpstr>Thanks for your attention</vt:lpstr>
      <vt:lpstr>BINP remote flange</vt:lpstr>
      <vt:lpstr>BINP alternative</vt:lpstr>
      <vt:lpstr>BINP alternative</vt:lpstr>
      <vt:lpstr>Презентация PowerPoint</vt:lpstr>
      <vt:lpstr>Iron yoke twin-aperture SC quadrupole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Superconducting magnets of the final focus</dc:title>
  <dc:creator>Ivan Okunev</dc:creator>
  <cp:lastModifiedBy>Ivan Okunev</cp:lastModifiedBy>
  <cp:revision>73</cp:revision>
  <dcterms:created xsi:type="dcterms:W3CDTF">2019-09-03T14:03:50Z</dcterms:created>
  <dcterms:modified xsi:type="dcterms:W3CDTF">2019-09-26T06:11:33Z</dcterms:modified>
</cp:coreProperties>
</file>