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93"/>
  </p:notesMasterIdLst>
  <p:sldIdLst>
    <p:sldId id="256" r:id="rId3"/>
    <p:sldId id="328" r:id="rId4"/>
    <p:sldId id="32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665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30" r:id="rId77"/>
    <p:sldId id="327" r:id="rId78"/>
    <p:sldId id="449" r:id="rId79"/>
    <p:sldId id="331" r:id="rId80"/>
    <p:sldId id="332" r:id="rId81"/>
    <p:sldId id="448" r:id="rId82"/>
    <p:sldId id="454" r:id="rId83"/>
    <p:sldId id="453" r:id="rId84"/>
    <p:sldId id="455" r:id="rId85"/>
    <p:sldId id="456" r:id="rId86"/>
    <p:sldId id="633" r:id="rId87"/>
    <p:sldId id="589" r:id="rId88"/>
    <p:sldId id="546" r:id="rId89"/>
    <p:sldId id="663" r:id="rId90"/>
    <p:sldId id="632" r:id="rId91"/>
    <p:sldId id="664" r:id="rId9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9"/>
    <p:restoredTop sz="94648"/>
  </p:normalViewPr>
  <p:slideViewPr>
    <p:cSldViewPr snapToGrid="0">
      <p:cViewPr>
        <p:scale>
          <a:sx n="93" d="100"/>
          <a:sy n="93" d="100"/>
        </p:scale>
        <p:origin x="248" y="1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Устюжанин Андрей Евгеньевич" userId="52baa730-71f1-45b5-a15c-c5a5a44242c9" providerId="ADAL" clId="{5B09F329-CFF7-B04F-AA60-270605544FE8}"/>
    <pc:docChg chg="undo custSel addSld delSld modSld sldOrd">
      <pc:chgData name="Устюжанин Андрей Евгеньевич" userId="52baa730-71f1-45b5-a15c-c5a5a44242c9" providerId="ADAL" clId="{5B09F329-CFF7-B04F-AA60-270605544FE8}" dt="2020-03-04T14:17:34.671" v="1953" actId="20577"/>
      <pc:docMkLst>
        <pc:docMk/>
      </pc:docMkLst>
      <pc:sldChg chg="modSp">
        <pc:chgData name="Устюжанин Андрей Евгеньевич" userId="52baa730-71f1-45b5-a15c-c5a5a44242c9" providerId="ADAL" clId="{5B09F329-CFF7-B04F-AA60-270605544FE8}" dt="2020-03-04T12:27:33.455" v="19" actId="20577"/>
        <pc:sldMkLst>
          <pc:docMk/>
          <pc:sldMk cId="0" sldId="256"/>
        </pc:sldMkLst>
        <pc:spChg chg="mod">
          <ac:chgData name="Устюжанин Андрей Евгеньевич" userId="52baa730-71f1-45b5-a15c-c5a5a44242c9" providerId="ADAL" clId="{5B09F329-CFF7-B04F-AA60-270605544FE8}" dt="2020-03-04T12:27:33.455" v="19" actId="20577"/>
          <ac:spMkLst>
            <pc:docMk/>
            <pc:sldMk cId="0" sldId="256"/>
            <ac:spMk id="108" creationId="{00000000-0000-0000-0000-000000000000}"/>
          </ac:spMkLst>
        </pc:spChg>
      </pc:sldChg>
      <pc:sldChg chg="modSp">
        <pc:chgData name="Устюжанин Андрей Евгеньевич" userId="52baa730-71f1-45b5-a15c-c5a5a44242c9" providerId="ADAL" clId="{5B09F329-CFF7-B04F-AA60-270605544FE8}" dt="2020-03-04T12:35:08.215" v="497" actId="20577"/>
        <pc:sldMkLst>
          <pc:docMk/>
          <pc:sldMk cId="0" sldId="274"/>
        </pc:sldMkLst>
        <pc:spChg chg="mod">
          <ac:chgData name="Устюжанин Андрей Евгеньевич" userId="52baa730-71f1-45b5-a15c-c5a5a44242c9" providerId="ADAL" clId="{5B09F329-CFF7-B04F-AA60-270605544FE8}" dt="2020-03-04T12:34:47.191" v="494" actId="57"/>
          <ac:spMkLst>
            <pc:docMk/>
            <pc:sldMk cId="0" sldId="274"/>
            <ac:spMk id="346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2:35:08.215" v="497" actId="20577"/>
          <ac:spMkLst>
            <pc:docMk/>
            <pc:sldMk cId="0" sldId="274"/>
            <ac:spMk id="348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2:34:07.126" v="490" actId="1076"/>
          <ac:spMkLst>
            <pc:docMk/>
            <pc:sldMk cId="0" sldId="274"/>
            <ac:spMk id="349" creationId="{00000000-0000-0000-0000-000000000000}"/>
          </ac:spMkLst>
        </pc:spChg>
      </pc:sldChg>
      <pc:sldChg chg="addSp delSp modSp add del">
        <pc:chgData name="Устюжанин Андрей Евгеньевич" userId="52baa730-71f1-45b5-a15c-c5a5a44242c9" providerId="ADAL" clId="{5B09F329-CFF7-B04F-AA60-270605544FE8}" dt="2020-03-04T12:41:19.479" v="631" actId="20577"/>
        <pc:sldMkLst>
          <pc:docMk/>
          <pc:sldMk cId="3494449699" sldId="328"/>
        </pc:sldMkLst>
        <pc:spChg chg="mod">
          <ac:chgData name="Устюжанин Андрей Евгеньевич" userId="52baa730-71f1-45b5-a15c-c5a5a44242c9" providerId="ADAL" clId="{5B09F329-CFF7-B04F-AA60-270605544FE8}" dt="2020-03-04T12:28:15.732" v="56" actId="255"/>
          <ac:spMkLst>
            <pc:docMk/>
            <pc:sldMk cId="3494449699" sldId="328"/>
            <ac:spMk id="2" creationId="{A1883160-F296-604F-8E2B-ACB9BF9E27DF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2:40:22.932" v="619" actId="14100"/>
          <ac:spMkLst>
            <pc:docMk/>
            <pc:sldMk cId="3494449699" sldId="328"/>
            <ac:spMk id="3" creationId="{D5548210-6C0D-A140-AC93-20CA2766FA4B}"/>
          </ac:spMkLst>
        </pc:spChg>
        <pc:spChg chg="add del mod">
          <ac:chgData name="Устюжанин Андрей Евгеньевич" userId="52baa730-71f1-45b5-a15c-c5a5a44242c9" providerId="ADAL" clId="{5B09F329-CFF7-B04F-AA60-270605544FE8}" dt="2020-03-04T12:30:02.684" v="289"/>
          <ac:spMkLst>
            <pc:docMk/>
            <pc:sldMk cId="3494449699" sldId="328"/>
            <ac:spMk id="4" creationId="{7447A0A0-033D-454A-81BE-7CDBD9CFDEE1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2:41:19.479" v="631" actId="20577"/>
          <ac:spMkLst>
            <pc:docMk/>
            <pc:sldMk cId="3494449699" sldId="328"/>
            <ac:spMk id="5" creationId="{F9FEA85A-F867-E94E-8ECE-77FCC99DD72F}"/>
          </ac:spMkLst>
        </pc:spChg>
      </pc:sldChg>
      <pc:sldChg chg="modSp add">
        <pc:chgData name="Устюжанин Андрей Евгеньевич" userId="52baa730-71f1-45b5-a15c-c5a5a44242c9" providerId="ADAL" clId="{5B09F329-CFF7-B04F-AA60-270605544FE8}" dt="2020-03-04T13:14:57.710" v="646" actId="20577"/>
        <pc:sldMkLst>
          <pc:docMk/>
          <pc:sldMk cId="52588360" sldId="329"/>
        </pc:sldMkLst>
        <pc:spChg chg="mod">
          <ac:chgData name="Устюжанин Андрей Евгеньевич" userId="52baa730-71f1-45b5-a15c-c5a5a44242c9" providerId="ADAL" clId="{5B09F329-CFF7-B04F-AA60-270605544FE8}" dt="2020-03-04T12:39:21.064" v="507" actId="20577"/>
          <ac:spMkLst>
            <pc:docMk/>
            <pc:sldMk cId="52588360" sldId="329"/>
            <ac:spMk id="2" creationId="{E8779982-4773-3A49-91D7-B4547BB3B047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14:57.710" v="646" actId="20577"/>
          <ac:spMkLst>
            <pc:docMk/>
            <pc:sldMk cId="52588360" sldId="329"/>
            <ac:spMk id="3" creationId="{7D03E849-93CF-9E40-9463-8F667F8DE596}"/>
          </ac:spMkLst>
        </pc:spChg>
      </pc:sldChg>
      <pc:sldChg chg="addSp delSp modSp add or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3047065592" sldId="330"/>
        </pc:sldMkLst>
        <pc:spChg chg="mod">
          <ac:chgData name="Устюжанин Андрей Евгеньевич" userId="52baa730-71f1-45b5-a15c-c5a5a44242c9" providerId="ADAL" clId="{5B09F329-CFF7-B04F-AA60-270605544FE8}" dt="2020-03-04T13:16:25.412" v="665" actId="20577"/>
          <ac:spMkLst>
            <pc:docMk/>
            <pc:sldMk cId="3047065592" sldId="330"/>
            <ac:spMk id="2" creationId="{B4408F81-FC17-F341-8C12-D8A620D69068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25:26.334" v="883"/>
          <ac:spMkLst>
            <pc:docMk/>
            <pc:sldMk cId="3047065592" sldId="330"/>
            <ac:spMk id="3" creationId="{24BE2A43-0FE0-594C-BA16-3081C44361EE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29:16.077" v="1032" actId="113"/>
          <ac:spMkLst>
            <pc:docMk/>
            <pc:sldMk cId="3047065592" sldId="330"/>
            <ac:spMk id="4" creationId="{F250755A-66EB-EA43-97FD-E2237F62DA1B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30:46.791" v="1095" actId="20577"/>
          <ac:spMkLst>
            <pc:docMk/>
            <pc:sldMk cId="3047065592" sldId="330"/>
            <ac:spMk id="5" creationId="{97EAC3FA-84A4-6D44-8F90-E3FC42B4773D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3047065592" sldId="330"/>
            <ac:spMk id="6" creationId="{160392A8-BBCB-5344-A7FF-18A941190F37}"/>
          </ac:spMkLst>
        </pc:spChg>
      </pc:sldChg>
      <pc:sldChg chg="addSp delSp modSp add ord">
        <pc:chgData name="Устюжанин Андрей Евгеньевич" userId="52baa730-71f1-45b5-a15c-c5a5a44242c9" providerId="ADAL" clId="{5B09F329-CFF7-B04F-AA60-270605544FE8}" dt="2020-03-04T14:11:18.644" v="1748"/>
        <pc:sldMkLst>
          <pc:docMk/>
          <pc:sldMk cId="2501785036" sldId="331"/>
        </pc:sldMkLst>
        <pc:spChg chg="mod">
          <ac:chgData name="Устюжанин Андрей Евгеньевич" userId="52baa730-71f1-45b5-a15c-c5a5a44242c9" providerId="ADAL" clId="{5B09F329-CFF7-B04F-AA60-270605544FE8}" dt="2020-03-04T13:21:23.157" v="748" actId="20577"/>
          <ac:spMkLst>
            <pc:docMk/>
            <pc:sldMk cId="2501785036" sldId="331"/>
            <ac:spMk id="2" creationId="{9ACFF221-81DB-444F-8C1E-2EC40FFC062E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34:05.613" v="1149" actId="20577"/>
          <ac:spMkLst>
            <pc:docMk/>
            <pc:sldMk cId="2501785036" sldId="331"/>
            <ac:spMk id="3" creationId="{7E3274BE-2F27-7F44-A170-FAD8616413A1}"/>
          </ac:spMkLst>
        </pc:spChg>
        <pc:spChg chg="add del">
          <ac:chgData name="Устюжанин Андрей Евгеньевич" userId="52baa730-71f1-45b5-a15c-c5a5a44242c9" providerId="ADAL" clId="{5B09F329-CFF7-B04F-AA60-270605544FE8}" dt="2020-03-04T13:41:44.410" v="1165"/>
          <ac:spMkLst>
            <pc:docMk/>
            <pc:sldMk cId="2501785036" sldId="331"/>
            <ac:spMk id="4" creationId="{F026C9E9-7B2D-6449-B8F5-2F198AACBB8A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41:51.107" v="1168" actId="1076"/>
          <ac:spMkLst>
            <pc:docMk/>
            <pc:sldMk cId="2501785036" sldId="331"/>
            <ac:spMk id="5" creationId="{1EAC3165-8991-9548-A387-ACD6FBD7C119}"/>
          </ac:spMkLst>
        </pc:spChg>
      </pc:sldChg>
      <pc:sldChg chg="addSp modSp ad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2464397942" sldId="332"/>
        </pc:sldMkLst>
        <pc:spChg chg="mod">
          <ac:chgData name="Устюжанин Андрей Евгеньевич" userId="52baa730-71f1-45b5-a15c-c5a5a44242c9" providerId="ADAL" clId="{5B09F329-CFF7-B04F-AA60-270605544FE8}" dt="2020-03-04T13:31:36.210" v="1097" actId="27636"/>
          <ac:spMkLst>
            <pc:docMk/>
            <pc:sldMk cId="2464397942" sldId="332"/>
            <ac:spMk id="9" creationId="{B23AC9C1-08B4-BE44-AA20-0A233B89B34E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31:36.228" v="1099" actId="27636"/>
          <ac:spMkLst>
            <pc:docMk/>
            <pc:sldMk cId="2464397942" sldId="332"/>
            <ac:spMk id="27" creationId="{5E394D26-94A4-6243-A854-081CCCF24801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31:36.213" v="1098" actId="27636"/>
          <ac:spMkLst>
            <pc:docMk/>
            <pc:sldMk cId="2464397942" sldId="332"/>
            <ac:spMk id="29" creationId="{AA140A7D-1A8B-2F44-839F-FE5E5B7EB60C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2464397942" sldId="332"/>
            <ac:spMk id="36" creationId="{12B82AA3-5E9B-814C-BAF3-BC39FE88006A}"/>
          </ac:spMkLst>
        </pc:spChg>
      </pc:sldChg>
      <pc:sldChg chg="delSp modSp ad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1033383779" sldId="448"/>
        </pc:sldMkLst>
        <pc:spChg chg="mod">
          <ac:chgData name="Устюжанин Андрей Евгеньевич" userId="52baa730-71f1-45b5-a15c-c5a5a44242c9" providerId="ADAL" clId="{5B09F329-CFF7-B04F-AA60-270605544FE8}" dt="2020-03-04T13:39:58.061" v="1158" actId="1076"/>
          <ac:spMkLst>
            <pc:docMk/>
            <pc:sldMk cId="1033383779" sldId="448"/>
            <ac:spMk id="3" creationId="{C4262A2F-7F01-004E-9C87-2C3F4855D38A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1033383779" sldId="448"/>
            <ac:spMk id="4" creationId="{9758A18E-9388-5F4D-BBF0-9C8232ED931E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39:53.115" v="1157" actId="14100"/>
          <ac:spMkLst>
            <pc:docMk/>
            <pc:sldMk cId="1033383779" sldId="448"/>
            <ac:spMk id="6" creationId="{0D57E715-0CAC-4745-8EFC-45121C3BDDFC}"/>
          </ac:spMkLst>
        </pc:spChg>
        <pc:picChg chg="mod">
          <ac:chgData name="Устюжанин Андрей Евгеньевич" userId="52baa730-71f1-45b5-a15c-c5a5a44242c9" providerId="ADAL" clId="{5B09F329-CFF7-B04F-AA60-270605544FE8}" dt="2020-03-04T13:39:36.921" v="1153" actId="14100"/>
          <ac:picMkLst>
            <pc:docMk/>
            <pc:sldMk cId="1033383779" sldId="448"/>
            <ac:picMk id="7" creationId="{983478B4-3602-494F-AAFC-ECE0401EBAA7}"/>
          </ac:picMkLst>
        </pc:picChg>
      </pc:sldChg>
      <pc:sldChg chg="addSp delSp modSp ad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4174288896" sldId="449"/>
        </pc:sldMkLst>
        <pc:spChg chg="del">
          <ac:chgData name="Устюжанин Андрей Евгеньевич" userId="52baa730-71f1-45b5-a15c-c5a5a44242c9" providerId="ADAL" clId="{5B09F329-CFF7-B04F-AA60-270605544FE8}" dt="2020-03-04T13:32:46.884" v="1127"/>
          <ac:spMkLst>
            <pc:docMk/>
            <pc:sldMk cId="4174288896" sldId="449"/>
            <ac:spMk id="2" creationId="{D5D57305-72F4-3C4F-8700-A0B128200C6F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32:46.884" v="1127"/>
          <ac:spMkLst>
            <pc:docMk/>
            <pc:sldMk cId="4174288896" sldId="449"/>
            <ac:spMk id="3" creationId="{80548D92-6938-5F4F-8112-00AB8260260B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32:46.884" v="1127"/>
          <ac:spMkLst>
            <pc:docMk/>
            <pc:sldMk cId="4174288896" sldId="449"/>
            <ac:spMk id="4" creationId="{9510D0A7-AAF5-124F-B6E4-FE17D111A65D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32:49.344" v="1134" actId="20577"/>
          <ac:spMkLst>
            <pc:docMk/>
            <pc:sldMk cId="4174288896" sldId="449"/>
            <ac:spMk id="5" creationId="{BE6C5CAE-B59E-8C4A-BB73-EC1E588AF588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4174288896" sldId="449"/>
            <ac:spMk id="6" creationId="{654A4268-6DF9-8D49-8DCC-4C952585F017}"/>
          </ac:spMkLst>
        </pc:spChg>
      </pc:sldChg>
      <pc:sldChg chg="addSp delSp modSp ad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3278175825" sldId="453"/>
        </pc:sldMkLst>
        <pc:spChg chg="add mod">
          <ac:chgData name="Устюжанин Андрей Евгеньевич" userId="52baa730-71f1-45b5-a15c-c5a5a44242c9" providerId="ADAL" clId="{5B09F329-CFF7-B04F-AA60-270605544FE8}" dt="2020-03-04T13:40:54.904" v="1163" actId="1076"/>
          <ac:spMkLst>
            <pc:docMk/>
            <pc:sldMk cId="3278175825" sldId="453"/>
            <ac:spMk id="3" creationId="{09DD2411-F79B-544D-851F-EF61DBFD876F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3278175825" sldId="453"/>
            <ac:spMk id="4" creationId="{CB45FF0D-3475-1345-8EAC-ED3A6FB23E22}"/>
          </ac:spMkLst>
        </pc:spChg>
      </pc:sldChg>
      <pc:sldChg chg="delSp add ord">
        <pc:chgData name="Устюжанин Андрей Евгеньевич" userId="52baa730-71f1-45b5-a15c-c5a5a44242c9" providerId="ADAL" clId="{5B09F329-CFF7-B04F-AA60-270605544FE8}" dt="2020-03-04T13:42:24.477" v="1169"/>
        <pc:sldMkLst>
          <pc:docMk/>
          <pc:sldMk cId="1642154710" sldId="454"/>
        </pc:sldMkLst>
        <pc:spChg chg="del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1642154710" sldId="454"/>
            <ac:spMk id="4" creationId="{E372712C-8C17-3E45-B101-C64AD40AC08F}"/>
          </ac:spMkLst>
        </pc:spChg>
      </pc:sldChg>
      <pc:sldChg chg="delSp modSp add">
        <pc:chgData name="Устюжанин Андрей Евгеньевич" userId="52baa730-71f1-45b5-a15c-c5a5a44242c9" providerId="ADAL" clId="{5B09F329-CFF7-B04F-AA60-270605544FE8}" dt="2020-03-04T13:42:37.954" v="1191" actId="1036"/>
        <pc:sldMkLst>
          <pc:docMk/>
          <pc:sldMk cId="965022663" sldId="455"/>
        </pc:sldMkLst>
        <pc:spChg chg="del">
          <ac:chgData name="Устюжанин Андрей Евгеньевич" userId="52baa730-71f1-45b5-a15c-c5a5a44242c9" providerId="ADAL" clId="{5B09F329-CFF7-B04F-AA60-270605544FE8}" dt="2020-03-04T13:42:24.477" v="1169"/>
          <ac:spMkLst>
            <pc:docMk/>
            <pc:sldMk cId="965022663" sldId="455"/>
            <ac:spMk id="4" creationId="{0FEFA048-384D-224F-8B3F-289573F8EFD0}"/>
          </ac:spMkLst>
        </pc:spChg>
        <pc:picChg chg="mod">
          <ac:chgData name="Устюжанин Андрей Евгеньевич" userId="52baa730-71f1-45b5-a15c-c5a5a44242c9" providerId="ADAL" clId="{5B09F329-CFF7-B04F-AA60-270605544FE8}" dt="2020-03-04T13:42:37.954" v="1191" actId="1036"/>
          <ac:picMkLst>
            <pc:docMk/>
            <pc:sldMk cId="965022663" sldId="455"/>
            <ac:picMk id="7" creationId="{2EFB1969-D736-B04E-A4AB-9121226BD7B7}"/>
          </ac:picMkLst>
        </pc:picChg>
      </pc:sldChg>
      <pc:sldChg chg="addSp delSp modSp add ord">
        <pc:chgData name="Устюжанин Андрей Евгеньевич" userId="52baa730-71f1-45b5-a15c-c5a5a44242c9" providerId="ADAL" clId="{5B09F329-CFF7-B04F-AA60-270605544FE8}" dt="2020-03-04T14:11:23.346" v="1750"/>
        <pc:sldMkLst>
          <pc:docMk/>
          <pc:sldMk cId="4278025279" sldId="456"/>
        </pc:sldMkLst>
        <pc:spChg chg="mod">
          <ac:chgData name="Устюжанин Андрей Евгеньевич" userId="52baa730-71f1-45b5-a15c-c5a5a44242c9" providerId="ADAL" clId="{5B09F329-CFF7-B04F-AA60-270605544FE8}" dt="2020-03-04T13:50:58.349" v="1280" actId="20577"/>
          <ac:spMkLst>
            <pc:docMk/>
            <pc:sldMk cId="4278025279" sldId="456"/>
            <ac:spMk id="2" creationId="{16FD13C4-3098-7442-A15A-664855465408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52:59.756" v="1392" actId="20577"/>
          <ac:spMkLst>
            <pc:docMk/>
            <pc:sldMk cId="4278025279" sldId="456"/>
            <ac:spMk id="3" creationId="{23F23E1E-27B4-EE4E-BB00-F9D7E3F299D2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49:52.767" v="1263" actId="478"/>
          <ac:spMkLst>
            <pc:docMk/>
            <pc:sldMk cId="4278025279" sldId="456"/>
            <ac:spMk id="5" creationId="{CB372C83-BDB4-C04C-BD57-4862B5ADD25F}"/>
          </ac:spMkLst>
        </pc:spChg>
        <pc:spChg chg="add del mod">
          <ac:chgData name="Устюжанин Андрей Евгеньевич" userId="52baa730-71f1-45b5-a15c-c5a5a44242c9" providerId="ADAL" clId="{5B09F329-CFF7-B04F-AA60-270605544FE8}" dt="2020-03-04T13:55:49.831" v="1399" actId="478"/>
          <ac:spMkLst>
            <pc:docMk/>
            <pc:sldMk cId="4278025279" sldId="456"/>
            <ac:spMk id="10" creationId="{781EBECD-5D31-9E4B-A981-F40EEBE92F9E}"/>
          </ac:spMkLst>
        </pc:spChg>
        <pc:picChg chg="add mod">
          <ac:chgData name="Устюжанин Андрей Евгеньевич" userId="52baa730-71f1-45b5-a15c-c5a5a44242c9" providerId="ADAL" clId="{5B09F329-CFF7-B04F-AA60-270605544FE8}" dt="2020-03-04T13:50:52.269" v="1266" actId="1076"/>
          <ac:picMkLst>
            <pc:docMk/>
            <pc:sldMk cId="4278025279" sldId="456"/>
            <ac:picMk id="6" creationId="{343CF595-4CE2-3845-82FD-992283284DF8}"/>
          </ac:picMkLst>
        </pc:picChg>
        <pc:picChg chg="add mod">
          <ac:chgData name="Устюжанин Андрей Евгеньевич" userId="52baa730-71f1-45b5-a15c-c5a5a44242c9" providerId="ADAL" clId="{5B09F329-CFF7-B04F-AA60-270605544FE8}" dt="2020-03-04T13:55:56.562" v="1412" actId="1076"/>
          <ac:picMkLst>
            <pc:docMk/>
            <pc:sldMk cId="4278025279" sldId="456"/>
            <ac:picMk id="7" creationId="{8A2148FB-DF1D-0B47-A5BD-F82BD94503FB}"/>
          </ac:picMkLst>
        </pc:picChg>
        <pc:picChg chg="add mod">
          <ac:chgData name="Устюжанин Андрей Евгеньевич" userId="52baa730-71f1-45b5-a15c-c5a5a44242c9" providerId="ADAL" clId="{5B09F329-CFF7-B04F-AA60-270605544FE8}" dt="2020-03-04T13:55:54.324" v="1411" actId="1035"/>
          <ac:picMkLst>
            <pc:docMk/>
            <pc:sldMk cId="4278025279" sldId="456"/>
            <ac:picMk id="9" creationId="{6A379418-FA67-D949-9437-096683E06AD3}"/>
          </ac:picMkLst>
        </pc:picChg>
      </pc:sldChg>
      <pc:sldChg chg="delSp modSp add ord">
        <pc:chgData name="Устюжанин Андрей Евгеньевич" userId="52baa730-71f1-45b5-a15c-c5a5a44242c9" providerId="ADAL" clId="{5B09F329-CFF7-B04F-AA60-270605544FE8}" dt="2020-03-04T14:12:27.542" v="1763"/>
        <pc:sldMkLst>
          <pc:docMk/>
          <pc:sldMk cId="2149810164" sldId="546"/>
        </pc:sldMkLst>
        <pc:spChg chg="del">
          <ac:chgData name="Устюжанин Андрей Евгеньевич" userId="52baa730-71f1-45b5-a15c-c5a5a44242c9" providerId="ADAL" clId="{5B09F329-CFF7-B04F-AA60-270605544FE8}" dt="2020-03-04T14:12:27.542" v="1763"/>
          <ac:spMkLst>
            <pc:docMk/>
            <pc:sldMk cId="2149810164" sldId="546"/>
            <ac:spMk id="4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48:43.610" v="1229" actId="14100"/>
          <ac:spMkLst>
            <pc:docMk/>
            <pc:sldMk cId="2149810164" sldId="546"/>
            <ac:spMk id="7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48:37.820" v="1228" actId="255"/>
          <ac:spMkLst>
            <pc:docMk/>
            <pc:sldMk cId="2149810164" sldId="546"/>
            <ac:spMk id="11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48:37.820" v="1228" actId="255"/>
          <ac:spMkLst>
            <pc:docMk/>
            <pc:sldMk cId="2149810164" sldId="546"/>
            <ac:spMk id="14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48:37.820" v="1228" actId="255"/>
          <ac:spMkLst>
            <pc:docMk/>
            <pc:sldMk cId="2149810164" sldId="546"/>
            <ac:spMk id="18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48:37.820" v="1228" actId="255"/>
          <ac:spMkLst>
            <pc:docMk/>
            <pc:sldMk cId="2149810164" sldId="546"/>
            <ac:spMk id="21" creationId="{00000000-0000-0000-0000-000000000000}"/>
          </ac:spMkLst>
        </pc:spChg>
      </pc:sldChg>
      <pc:sldChg chg="addSp delSp modSp add">
        <pc:chgData name="Устюжанин Андрей Евгеньевич" userId="52baa730-71f1-45b5-a15c-c5a5a44242c9" providerId="ADAL" clId="{5B09F329-CFF7-B04F-AA60-270605544FE8}" dt="2020-03-04T14:12:27.542" v="1763"/>
        <pc:sldMkLst>
          <pc:docMk/>
          <pc:sldMk cId="4048747531" sldId="589"/>
        </pc:sldMkLst>
        <pc:spChg chg="del">
          <ac:chgData name="Устюжанин Андрей Евгеньевич" userId="52baa730-71f1-45b5-a15c-c5a5a44242c9" providerId="ADAL" clId="{5B09F329-CFF7-B04F-AA60-270605544FE8}" dt="2020-03-04T14:12:27.542" v="1763"/>
          <ac:spMkLst>
            <pc:docMk/>
            <pc:sldMk cId="4048747531" sldId="589"/>
            <ac:spMk id="4" creationId="{7F4A7B77-6C79-7B47-A24F-9E168402AFA5}"/>
          </ac:spMkLst>
        </pc:spChg>
        <pc:picChg chg="add mod">
          <ac:chgData name="Устюжанин Андрей Евгеньевич" userId="52baa730-71f1-45b5-a15c-c5a5a44242c9" providerId="ADAL" clId="{5B09F329-CFF7-B04F-AA60-270605544FE8}" dt="2020-03-04T13:49:24.700" v="1233" actId="1076"/>
          <ac:picMkLst>
            <pc:docMk/>
            <pc:sldMk cId="4048747531" sldId="589"/>
            <ac:picMk id="7" creationId="{6A553539-481E-5944-9DEA-250DD1D27F68}"/>
          </ac:picMkLst>
        </pc:picChg>
      </pc:sldChg>
      <pc:sldChg chg="modSp add ord">
        <pc:chgData name="Устюжанин Андрей Евгеньевич" userId="52baa730-71f1-45b5-a15c-c5a5a44242c9" providerId="ADAL" clId="{5B09F329-CFF7-B04F-AA60-270605544FE8}" dt="2020-03-04T13:53:44.210" v="1395" actId="1076"/>
        <pc:sldMkLst>
          <pc:docMk/>
          <pc:sldMk cId="4234760313" sldId="632"/>
        </pc:sldMkLst>
        <pc:spChg chg="mod">
          <ac:chgData name="Устюжанин Андрей Евгеньевич" userId="52baa730-71f1-45b5-a15c-c5a5a44242c9" providerId="ADAL" clId="{5B09F329-CFF7-B04F-AA60-270605544FE8}" dt="2020-03-04T13:45:39.097" v="1216" actId="14100"/>
          <ac:spMkLst>
            <pc:docMk/>
            <pc:sldMk cId="4234760313" sldId="632"/>
            <ac:spMk id="3" creationId="{2ED14A88-9495-C144-AFBE-D53576937CE3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3:53:44.210" v="1395" actId="1076"/>
          <ac:spMkLst>
            <pc:docMk/>
            <pc:sldMk cId="4234760313" sldId="632"/>
            <ac:spMk id="4" creationId="{A140098B-5595-9740-99D0-6615B9C78547}"/>
          </ac:spMkLst>
        </pc:spChg>
      </pc:sldChg>
      <pc:sldChg chg="addSp delSp modSp add">
        <pc:chgData name="Устюжанин Андрей Евгеньевич" userId="52baa730-71f1-45b5-a15c-c5a5a44242c9" providerId="ADAL" clId="{5B09F329-CFF7-B04F-AA60-270605544FE8}" dt="2020-03-04T14:11:35.361" v="1762" actId="20577"/>
        <pc:sldMkLst>
          <pc:docMk/>
          <pc:sldMk cId="3558551859" sldId="633"/>
        </pc:sldMkLst>
        <pc:spChg chg="del">
          <ac:chgData name="Устюжанин Андрей Евгеньевич" userId="52baa730-71f1-45b5-a15c-c5a5a44242c9" providerId="ADAL" clId="{5B09F329-CFF7-B04F-AA60-270605544FE8}" dt="2020-03-04T13:44:43.982" v="1195"/>
          <ac:spMkLst>
            <pc:docMk/>
            <pc:sldMk cId="3558551859" sldId="633"/>
            <ac:spMk id="2" creationId="{8E5BE245-2E76-9745-AD73-84DE933B30ED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44:43.982" v="1195"/>
          <ac:spMkLst>
            <pc:docMk/>
            <pc:sldMk cId="3558551859" sldId="633"/>
            <ac:spMk id="3" creationId="{91BEF858-663E-114F-8758-73215F1B97DC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44:43.982" v="1195"/>
          <ac:spMkLst>
            <pc:docMk/>
            <pc:sldMk cId="3558551859" sldId="633"/>
            <ac:spMk id="5" creationId="{778FC6FB-1671-4B42-9552-1BBD763C22F5}"/>
          </ac:spMkLst>
        </pc:spChg>
        <pc:spChg chg="add del mod">
          <ac:chgData name="Устюжанин Андрей Евгеньевич" userId="52baa730-71f1-45b5-a15c-c5a5a44242c9" providerId="ADAL" clId="{5B09F329-CFF7-B04F-AA60-270605544FE8}" dt="2020-03-04T13:44:48.500" v="1196"/>
          <ac:spMkLst>
            <pc:docMk/>
            <pc:sldMk cId="3558551859" sldId="633"/>
            <ac:spMk id="6" creationId="{A6C264B9-9CEB-C34C-B309-2313ED3C09F4}"/>
          </ac:spMkLst>
        </pc:spChg>
        <pc:spChg chg="add del mod">
          <ac:chgData name="Устюжанин Андрей Евгеньевич" userId="52baa730-71f1-45b5-a15c-c5a5a44242c9" providerId="ADAL" clId="{5B09F329-CFF7-B04F-AA60-270605544FE8}" dt="2020-03-04T13:44:48.500" v="1196"/>
          <ac:spMkLst>
            <pc:docMk/>
            <pc:sldMk cId="3558551859" sldId="633"/>
            <ac:spMk id="7" creationId="{2F2006C1-3A45-B648-A7F2-4A0ACCDE9DB1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4:11:35.361" v="1762" actId="20577"/>
          <ac:spMkLst>
            <pc:docMk/>
            <pc:sldMk cId="3558551859" sldId="633"/>
            <ac:spMk id="8" creationId="{9F78596A-6AF6-1D41-9FD2-20F2F8980FC4}"/>
          </ac:spMkLst>
        </pc:spChg>
        <pc:picChg chg="add mod">
          <ac:chgData name="Устюжанин Андрей Евгеньевич" userId="52baa730-71f1-45b5-a15c-c5a5a44242c9" providerId="ADAL" clId="{5B09F329-CFF7-B04F-AA60-270605544FE8}" dt="2020-03-04T13:45:13.962" v="1213" actId="1076"/>
          <ac:picMkLst>
            <pc:docMk/>
            <pc:sldMk cId="3558551859" sldId="633"/>
            <ac:picMk id="10" creationId="{DC4B1C2A-0657-734B-BE62-AAC6109942E1}"/>
          </ac:picMkLst>
        </pc:picChg>
      </pc:sldChg>
      <pc:sldChg chg="delSp modSp add">
        <pc:chgData name="Устюжанин Андрей Евгеньевич" userId="52baa730-71f1-45b5-a15c-c5a5a44242c9" providerId="ADAL" clId="{5B09F329-CFF7-B04F-AA60-270605544FE8}" dt="2020-03-04T14:12:27.542" v="1763"/>
        <pc:sldMkLst>
          <pc:docMk/>
          <pc:sldMk cId="1060840224" sldId="663"/>
        </pc:sldMkLst>
        <pc:spChg chg="mod">
          <ac:chgData name="Устюжанин Андрей Евгеньевич" userId="52baa730-71f1-45b5-a15c-c5a5a44242c9" providerId="ADAL" clId="{5B09F329-CFF7-B04F-AA60-270605544FE8}" dt="2020-03-04T13:47:18.156" v="1225" actId="12"/>
          <ac:spMkLst>
            <pc:docMk/>
            <pc:sldMk cId="1060840224" sldId="663"/>
            <ac:spMk id="3" creationId="{36767A8D-9244-B242-9BF0-0ED8EEA6362B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4:12:27.542" v="1763"/>
          <ac:spMkLst>
            <pc:docMk/>
            <pc:sldMk cId="1060840224" sldId="663"/>
            <ac:spMk id="4" creationId="{A1020965-01DD-2146-970F-1C32551D70AA}"/>
          </ac:spMkLst>
        </pc:spChg>
      </pc:sldChg>
      <pc:sldChg chg="addSp delSp modSp add">
        <pc:chgData name="Устюжанин Андрей Евгеньевич" userId="52baa730-71f1-45b5-a15c-c5a5a44242c9" providerId="ADAL" clId="{5B09F329-CFF7-B04F-AA60-270605544FE8}" dt="2020-03-04T14:14:04.882" v="1776" actId="948"/>
        <pc:sldMkLst>
          <pc:docMk/>
          <pc:sldMk cId="4034125510" sldId="664"/>
        </pc:sldMkLst>
        <pc:spChg chg="del">
          <ac:chgData name="Устюжанин Андрей Евгеньевич" userId="52baa730-71f1-45b5-a15c-c5a5a44242c9" providerId="ADAL" clId="{5B09F329-CFF7-B04F-AA60-270605544FE8}" dt="2020-03-04T13:56:11.449" v="1414"/>
          <ac:spMkLst>
            <pc:docMk/>
            <pc:sldMk cId="4034125510" sldId="664"/>
            <ac:spMk id="2" creationId="{31B8F0E5-5CE5-0A4D-98DC-C6218C0B2200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56:11.449" v="1414"/>
          <ac:spMkLst>
            <pc:docMk/>
            <pc:sldMk cId="4034125510" sldId="664"/>
            <ac:spMk id="3" creationId="{9E0A40BF-274D-B64C-BC06-0A4348DD761C}"/>
          </ac:spMkLst>
        </pc:spChg>
        <pc:spChg chg="del">
          <ac:chgData name="Устюжанин Андрей Евгеньевич" userId="52baa730-71f1-45b5-a15c-c5a5a44242c9" providerId="ADAL" clId="{5B09F329-CFF7-B04F-AA60-270605544FE8}" dt="2020-03-04T13:56:11.449" v="1414"/>
          <ac:spMkLst>
            <pc:docMk/>
            <pc:sldMk cId="4034125510" sldId="664"/>
            <ac:spMk id="5" creationId="{FF57F32E-9BA3-1E4B-8E40-66744291F89D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3:56:17.980" v="1425" actId="255"/>
          <ac:spMkLst>
            <pc:docMk/>
            <pc:sldMk cId="4034125510" sldId="664"/>
            <ac:spMk id="6" creationId="{9E06048C-BAA8-8C43-B03F-0DF212378E64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4:10:19.553" v="1744" actId="20577"/>
          <ac:spMkLst>
            <pc:docMk/>
            <pc:sldMk cId="4034125510" sldId="664"/>
            <ac:spMk id="7" creationId="{297CCC92-93C8-024D-A6B6-50FAD87EB429}"/>
          </ac:spMkLst>
        </pc:spChg>
        <pc:spChg chg="add del">
          <ac:chgData name="Устюжанин Андрей Евгеньевич" userId="52baa730-71f1-45b5-a15c-c5a5a44242c9" providerId="ADAL" clId="{5B09F329-CFF7-B04F-AA60-270605544FE8}" dt="2020-03-04T13:59:27.914" v="1442" actId="478"/>
          <ac:spMkLst>
            <pc:docMk/>
            <pc:sldMk cId="4034125510" sldId="664"/>
            <ac:spMk id="8" creationId="{025012D2-F5C0-D54F-9AE2-2FA1142B193E}"/>
          </ac:spMkLst>
        </pc:spChg>
        <pc:spChg chg="add mod">
          <ac:chgData name="Устюжанин Андрей Евгеньевич" userId="52baa730-71f1-45b5-a15c-c5a5a44242c9" providerId="ADAL" clId="{5B09F329-CFF7-B04F-AA60-270605544FE8}" dt="2020-03-04T14:14:04.882" v="1776" actId="948"/>
          <ac:spMkLst>
            <pc:docMk/>
            <pc:sldMk cId="4034125510" sldId="664"/>
            <ac:spMk id="9" creationId="{E0169B24-F965-1C4F-97BD-AFB6920DA102}"/>
          </ac:spMkLst>
        </pc:spChg>
        <pc:spChg chg="add del mod">
          <ac:chgData name="Устюжанин Андрей Евгеньевич" userId="52baa730-71f1-45b5-a15c-c5a5a44242c9" providerId="ADAL" clId="{5B09F329-CFF7-B04F-AA60-270605544FE8}" dt="2020-03-04T13:59:21.673" v="1440" actId="478"/>
          <ac:spMkLst>
            <pc:docMk/>
            <pc:sldMk cId="4034125510" sldId="664"/>
            <ac:spMk id="10" creationId="{1703EC72-A46A-C748-A15C-C9D433C4E851}"/>
          </ac:spMkLst>
        </pc:spChg>
        <pc:picChg chg="add del mod">
          <ac:chgData name="Устюжанин Андрей Евгеньевич" userId="52baa730-71f1-45b5-a15c-c5a5a44242c9" providerId="ADAL" clId="{5B09F329-CFF7-B04F-AA60-270605544FE8}" dt="2020-03-04T14:02:40.810" v="1452" actId="478"/>
          <ac:picMkLst>
            <pc:docMk/>
            <pc:sldMk cId="4034125510" sldId="664"/>
            <ac:picMk id="12" creationId="{B85AA653-85B6-2A4E-83C9-15E37C8329E3}"/>
          </ac:picMkLst>
        </pc:picChg>
        <pc:picChg chg="add mod">
          <ac:chgData name="Устюжанин Андрей Евгеньевич" userId="52baa730-71f1-45b5-a15c-c5a5a44242c9" providerId="ADAL" clId="{5B09F329-CFF7-B04F-AA60-270605544FE8}" dt="2020-03-04T14:13:29.623" v="1765" actId="1076"/>
          <ac:picMkLst>
            <pc:docMk/>
            <pc:sldMk cId="4034125510" sldId="664"/>
            <ac:picMk id="14" creationId="{44F89204-D3B2-574C-9386-8BF225F5A09F}"/>
          </ac:picMkLst>
        </pc:picChg>
        <pc:picChg chg="add mod">
          <ac:chgData name="Устюжанин Андрей Евгеньевич" userId="52baa730-71f1-45b5-a15c-c5a5a44242c9" providerId="ADAL" clId="{5B09F329-CFF7-B04F-AA60-270605544FE8}" dt="2020-03-04T14:13:34.132" v="1766" actId="1076"/>
          <ac:picMkLst>
            <pc:docMk/>
            <pc:sldMk cId="4034125510" sldId="664"/>
            <ac:picMk id="15" creationId="{608524E5-7C43-8549-8D87-C618949EE886}"/>
          </ac:picMkLst>
        </pc:picChg>
        <pc:picChg chg="add mod">
          <ac:chgData name="Устюжанин Андрей Евгеньевич" userId="52baa730-71f1-45b5-a15c-c5a5a44242c9" providerId="ADAL" clId="{5B09F329-CFF7-B04F-AA60-270605544FE8}" dt="2020-03-04T14:13:40.402" v="1770" actId="1038"/>
          <ac:picMkLst>
            <pc:docMk/>
            <pc:sldMk cId="4034125510" sldId="664"/>
            <ac:picMk id="16" creationId="{59BA1A9E-5F6B-784C-9FBC-64B8FD737B18}"/>
          </ac:picMkLst>
        </pc:picChg>
      </pc:sldChg>
      <pc:sldChg chg="modSp add">
        <pc:chgData name="Устюжанин Андрей Евгеньевич" userId="52baa730-71f1-45b5-a15c-c5a5a44242c9" providerId="ADAL" clId="{5B09F329-CFF7-B04F-AA60-270605544FE8}" dt="2020-03-04T14:17:34.671" v="1953" actId="20577"/>
        <pc:sldMkLst>
          <pc:docMk/>
          <pc:sldMk cId="4075996594" sldId="665"/>
        </pc:sldMkLst>
        <pc:spChg chg="mod">
          <ac:chgData name="Устюжанин Андрей Евгеньевич" userId="52baa730-71f1-45b5-a15c-c5a5a44242c9" providerId="ADAL" clId="{5B09F329-CFF7-B04F-AA60-270605544FE8}" dt="2020-03-04T14:15:59.167" v="1863" actId="255"/>
          <ac:spMkLst>
            <pc:docMk/>
            <pc:sldMk cId="4075996594" sldId="665"/>
            <ac:spMk id="2" creationId="{8FC7676E-52B4-4D47-9532-56F3F996ABC4}"/>
          </ac:spMkLst>
        </pc:spChg>
        <pc:spChg chg="mod">
          <ac:chgData name="Устюжанин Андрей Евгеньевич" userId="52baa730-71f1-45b5-a15c-c5a5a44242c9" providerId="ADAL" clId="{5B09F329-CFF7-B04F-AA60-270605544FE8}" dt="2020-03-04T14:17:34.671" v="1953" actId="20577"/>
          <ac:spMkLst>
            <pc:docMk/>
            <pc:sldMk cId="4075996594" sldId="665"/>
            <ac:spMk id="3" creationId="{D58F8A9F-463D-F24D-AB46-A463BB0D8D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ba56201fb_5_5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5ba56201fb_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c9c10598b_0_3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5c9c10598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c9c10598b_0_4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5c9c10598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c9c10598b_0_6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5c9c10598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c9c10598b_0_6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5c9c10598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c9c10598b_0_7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5c9c10598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c9c10598b_0_9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5c9c10598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c9c10598b_0_11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5c9c10598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c9c10598b_0_11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5c9c10598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c9c10598b_0_1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5c9c10598b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c9c10598b_0_15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5c9c10598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ba56201fb_5_6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5ba56201fb_5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6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c9c10598b_0_16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5c9c10598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c9c10598b_0_1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5c9c10598b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c9c10598b_0_20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5c9c10598b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c9c10598b_0_20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5c9c10598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c9c10598b_0_21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5c9c10598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c9c10598b_0_2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5c9c10598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c9c10598b_0_25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5c9c10598b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c9c10598b_0_27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5c9c10598b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c9c10598b_0_30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5c9c10598b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c9c10598b_0_32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5c9c10598b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ba56201fb_5_7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5ba56201fb_5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6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5c9c10598b_0_34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5c9c10598b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c9c10598b_0_36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5c9c10598b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5c9c10598b_0_3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5c9c10598b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c9c10598b_0_40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5c9c10598b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c9c10598b_0_41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g5c9c10598b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5c9c10598b_0_69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5c9c10598b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c9c10598b_0_69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5c9c10598b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c9c10598b_0_70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5c9c10598b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c9c10598b_0_70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5c9c10598b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5c9c10598b_0_86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g5c9c10598b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ba56201fb_5_9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5ba56201fb_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6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9c10598b_0_86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g5c9c10598b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5c9c10598b_0_42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5c9c10598b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c9c10598b_0_53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g5c9c10598b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5c9c10598b_0_54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g5c9c10598b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5c9c10598b_0_55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g5c9c10598b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5c9c10598b_0_57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g5c9c10598b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5c9c10598b_0_59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g5c9c10598b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5c9c10598b_0_61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g5c9c10598b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5c9c10598b_0_62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g5c9c10598b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c9c10598b_0_63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g5c9c10598b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ba56201fb_5_10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5ba56201fb_5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6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5c9c10598b_0_64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5c9c10598b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c9c10598b_0_64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g5c9c10598b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5c9c10598b_0_65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5c9c10598b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5c9c10598b_0_66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g5c9c10598b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5c9c10598b_0_67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g5c9c10598b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5c9c10598b_0_44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g5c9c10598b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5c9c10598b_0_45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g5c9c10598b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5c9c10598b_0_71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g5c9c10598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5c9c10598b_0_72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5c9c10598b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5c9c10598b_0_72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g5c9c10598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c9c10598b_0_68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5c9c10598b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5c9c10598b_0_73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5c9c10598b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5c9c10598b_0_74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5c9c10598b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5c9c10598b_0_75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g5c9c10598b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5c9c10598b_0_77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g5c9c10598b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c9c10598b_0_78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g5c9c10598b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5c9c10598b_0_79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g5c9c10598b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5c9c10598b_0_80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g5c9c10598b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5c9c10598b_0_80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g5c9c10598b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5c9c10598b_0_81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g5c9c10598b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5c9c10598b_0_8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g5c9c10598b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9c10598b_0_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5c9c10598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5c9c10598b_0_83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g5c9c10598b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5c9c10598b_0_84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g5c9c10598b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5c9c10598b_0_85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5c9c10598b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c9c10598b_0_1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5c9c1059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c9c10598b_0_2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5c9c1059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491" y="685791"/>
            <a:ext cx="609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53" y="285750"/>
            <a:ext cx="8299792" cy="566738"/>
          </a:xfrm>
          <a:prstGeom prst="rect">
            <a:avLst/>
          </a:prstGeo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53" y="1143000"/>
            <a:ext cx="3863830" cy="3434358"/>
          </a:xfrm>
        </p:spPr>
        <p:txBody>
          <a:bodyPr/>
          <a:lstStyle>
            <a:lvl1pPr marL="0"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/>
            </a:lvl1pPr>
            <a:lvl2pPr marL="0" indent="-270000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 baseline="0"/>
            </a:lvl3pPr>
            <a:lvl4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/>
            </a:lvl4pPr>
            <a:lvl5pPr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Ключевая мысль</a:t>
            </a:r>
          </a:p>
          <a:p>
            <a:pPr lvl="2"/>
            <a:r>
              <a:rPr lang="ru-RU"/>
              <a:t>Маркированный список</a:t>
            </a:r>
          </a:p>
          <a:p>
            <a:pPr lvl="3"/>
            <a:r>
              <a:rPr lang="ru-RU"/>
              <a:t>Нумерованный список</a:t>
            </a:r>
          </a:p>
          <a:p>
            <a:pPr lvl="4"/>
            <a:r>
              <a:rPr lang="ru-RU"/>
              <a:t>Образец текста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Andrey Ustyuzhanin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58218" y="1142775"/>
            <a:ext cx="3863830" cy="3434358"/>
          </a:xfrm>
        </p:spPr>
        <p:txBody>
          <a:bodyPr/>
          <a:lstStyle>
            <a:lvl1pPr marL="0"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/>
            </a:lvl1pPr>
            <a:lvl2pPr marL="0" indent="-270000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 baseline="0"/>
            </a:lvl3pPr>
            <a:lvl4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/>
            </a:lvl4pPr>
            <a:lvl5pPr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 baseline="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Ключевая мысль</a:t>
            </a:r>
          </a:p>
          <a:p>
            <a:pPr lvl="2"/>
            <a:r>
              <a:rPr lang="ru-RU"/>
              <a:t>Маркированный список</a:t>
            </a:r>
          </a:p>
          <a:p>
            <a:pPr lvl="3"/>
            <a:r>
              <a:rPr lang="ru-RU"/>
              <a:t>Нумерованный список</a:t>
            </a:r>
          </a:p>
          <a:p>
            <a:pPr lvl="4"/>
            <a:r>
              <a:rPr lang="ru-RU"/>
              <a:t>Образец текста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Текст ил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53" y="285750"/>
            <a:ext cx="8299792" cy="566738"/>
          </a:xfrm>
          <a:prstGeom prst="rect">
            <a:avLst/>
          </a:prstGeom>
        </p:spPr>
        <p:txBody>
          <a:bodyPr anchor="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53" y="1143000"/>
            <a:ext cx="7298411" cy="3434358"/>
          </a:xfrm>
        </p:spPr>
        <p:txBody>
          <a:bodyPr/>
          <a:lstStyle>
            <a:lvl1pPr marL="0"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/>
            </a:lvl1pPr>
            <a:lvl2pPr marL="0" indent="-270000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SzPct val="120000"/>
              <a:buFont typeface="Impact" panose="020B0806030902050204" pitchFamily="34" charset="0"/>
              <a:buChar char="▌"/>
              <a:defRPr baseline="0"/>
            </a:lvl2pPr>
            <a:lvl3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 baseline="0"/>
            </a:lvl3pPr>
            <a:lvl4pPr marL="567000" indent="-270000">
              <a:lnSpc>
                <a:spcPts val="2250"/>
              </a:lnSpc>
              <a:spcBef>
                <a:spcPts val="1125"/>
              </a:spcBef>
              <a:spcAft>
                <a:spcPts val="0"/>
              </a:spcAft>
              <a:defRPr/>
            </a:lvl4pPr>
            <a:lvl5pPr>
              <a:lnSpc>
                <a:spcPts val="2250"/>
              </a:lnSpc>
              <a:spcBef>
                <a:spcPts val="1125"/>
              </a:spcBef>
              <a:spcAft>
                <a:spcPts val="1125"/>
              </a:spcAft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Ключевая мысль</a:t>
            </a:r>
          </a:p>
          <a:p>
            <a:pPr lvl="2"/>
            <a:r>
              <a:rPr lang="ru-RU" dirty="0"/>
              <a:t>Маркированный список</a:t>
            </a:r>
          </a:p>
          <a:p>
            <a:pPr lvl="3"/>
            <a:r>
              <a:rPr lang="ru-RU" dirty="0"/>
              <a:t>Нумерованный список</a:t>
            </a:r>
          </a:p>
          <a:p>
            <a:pPr lvl="4"/>
            <a:r>
              <a:rPr lang="ru-RU" dirty="0"/>
              <a:t>Образец текста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Andrey Ustyuzhanin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8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4015600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2"/>
          </p:nvPr>
        </p:nvSpPr>
        <p:spPr>
          <a:xfrm>
            <a:off x="4673927" y="1203631"/>
            <a:ext cx="4015600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457172" y="205014"/>
            <a:ext cx="8228763" cy="398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4673927" y="1203631"/>
            <a:ext cx="4015600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4015600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3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457172" y="2761933"/>
            <a:ext cx="8228763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8228763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57172" y="2761933"/>
            <a:ext cx="8228763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3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4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3239388" y="1203631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3"/>
          </p:nvPr>
        </p:nvSpPr>
        <p:spPr>
          <a:xfrm>
            <a:off x="6021277" y="1203631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4"/>
          </p:nvPr>
        </p:nvSpPr>
        <p:spPr>
          <a:xfrm>
            <a:off x="457172" y="2761933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5"/>
          </p:nvPr>
        </p:nvSpPr>
        <p:spPr>
          <a:xfrm>
            <a:off x="3239388" y="2761933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6"/>
          </p:nvPr>
        </p:nvSpPr>
        <p:spPr>
          <a:xfrm>
            <a:off x="6021277" y="2761933"/>
            <a:ext cx="2649310" cy="14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3" r:id="rId12"/>
    <p:sldLayoutId id="214748367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172" y="4685930"/>
            <a:ext cx="2130093" cy="35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054" y="4685930"/>
            <a:ext cx="2898142" cy="35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r>
              <a:rPr lang="en-US"/>
              <a:t>Andrey Ustyuzhanin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5842" y="4685930"/>
            <a:ext cx="2130093" cy="35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ground.tensorflow.org/#activation=tanh&amp;batchSize=10&amp;dataset=circle&amp;regDataset=reg-plane&amp;learningRate=0.03&amp;regularizationRate=0&amp;noise=0&amp;networkShape=4,2&amp;seed=0.85083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distill.pub/2017/momentu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980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rateekvishnu/xavier-and-he-normal-he-et-al-initialization-8e3d7a087528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w9kAHm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VLC/caffe/blob/master/examples/mnist/lenet.prototxt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VLC/caffe/blob/master/examples/mnist/lenet.prototxt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woj0Cd" TargetMode="Externa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bit.ly/2TPM0MG" TargetMode="Externa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900219300701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hyperlink" Target="https://bit.ly/mlhep2020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VNGoll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austyuzhanin@hse.ru" TargetMode="External"/><Relationship Id="rId7" Type="http://schemas.openxmlformats.org/officeDocument/2006/relationships/image" Target="../media/image88.tiff"/><Relationship Id="rId2" Type="http://schemas.openxmlformats.org/officeDocument/2006/relationships/hyperlink" Target="https://www.instagram.com/hse_lambd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hyperlink" Target="https://twitter.com/anaderi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/>
        </p:nvSpPr>
        <p:spPr>
          <a:xfrm>
            <a:off x="497664" y="1353289"/>
            <a:ext cx="8228763" cy="19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dirty="0"/>
              <a:t>Deep Learning 101</a:t>
            </a:r>
            <a:br>
              <a:rPr lang="ru" sz="1500" b="0" i="0" u="none" strike="noStrike" cap="none" dirty="0"/>
            </a:br>
            <a:endParaRPr lang="en-US" sz="2000" dirty="0"/>
          </a:p>
          <a:p>
            <a:pPr lvl="0" algn="ctr"/>
            <a:r>
              <a:rPr lang="en-US" sz="2000" b="0" i="0" u="none" strike="noStrike" cap="none" dirty="0"/>
              <a:t>Alexander </a:t>
            </a:r>
            <a:r>
              <a:rPr lang="en-US" sz="2000" b="0" i="0" u="none" strike="noStrike" cap="none" dirty="0" err="1"/>
              <a:t>Panin</a:t>
            </a:r>
            <a:r>
              <a:rPr lang="en-US" sz="2000" b="0" i="0" u="none" strike="noStrike" cap="none" dirty="0"/>
              <a:t>, </a:t>
            </a:r>
            <a:r>
              <a:rPr lang="en-US" sz="2000" u="sng" dirty="0"/>
              <a:t>Andrey Ustyuzhanin</a:t>
            </a:r>
            <a:br>
              <a:rPr lang="ru" sz="1500" b="0" i="0" u="none" strike="noStrike" cap="none" dirty="0"/>
            </a:br>
            <a:br>
              <a:rPr lang="ru" sz="1500" b="0" i="0" u="none" strike="noStrike" cap="none" dirty="0"/>
            </a:br>
            <a:r>
              <a:rPr lang="en-US" sz="1500" b="0" i="0" u="none" strike="noStrike" cap="none" dirty="0"/>
              <a:t>MISP, </a:t>
            </a:r>
            <a:r>
              <a:rPr lang="ru-RU" sz="1500" b="0" i="0" u="none" strike="noStrike" cap="none" dirty="0"/>
              <a:t>4</a:t>
            </a:r>
            <a:r>
              <a:rPr lang="en-US" sz="1500" b="0" i="0" u="none" strike="noStrike" cap="none" dirty="0"/>
              <a:t> March 2020</a:t>
            </a:r>
            <a:endParaRPr sz="37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A336A-6361-1248-93E5-FE437F4A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687" y="3821918"/>
            <a:ext cx="896740" cy="11372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Feature extraction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3"/>
          <p:cNvSpPr/>
          <p:nvPr/>
        </p:nvSpPr>
        <p:spPr>
          <a:xfrm>
            <a:off x="359206" y="3157265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3"/>
          <p:cNvSpPr/>
          <p:nvPr/>
        </p:nvSpPr>
        <p:spPr>
          <a:xfrm>
            <a:off x="2598694" y="2740869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Feature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Extractor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(manual)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3"/>
          <p:cNvSpPr/>
          <p:nvPr/>
        </p:nvSpPr>
        <p:spPr>
          <a:xfrm>
            <a:off x="4950189" y="2741114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Classifier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Ɵ1~W,</a:t>
            </a:r>
            <a:r>
              <a:rPr lang="ru" sz="2000"/>
              <a:t>b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3"/>
          <p:cNvSpPr/>
          <p:nvPr/>
        </p:nvSpPr>
        <p:spPr>
          <a:xfrm>
            <a:off x="7198494" y="3112686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33"/>
          <p:cNvCxnSpPr/>
          <p:nvPr/>
        </p:nvCxnSpPr>
        <p:spPr>
          <a:xfrm>
            <a:off x="1636021" y="34232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6" name="Google Shape;196;p33"/>
          <p:cNvCxnSpPr/>
          <p:nvPr/>
        </p:nvCxnSpPr>
        <p:spPr>
          <a:xfrm>
            <a:off x="3954535" y="34232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7" name="Google Shape;197;p33"/>
          <p:cNvCxnSpPr/>
          <p:nvPr/>
        </p:nvCxnSpPr>
        <p:spPr>
          <a:xfrm>
            <a:off x="6240393" y="34232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8" name="Google Shape;198;p33"/>
          <p:cNvSpPr txBox="1"/>
          <p:nvPr/>
        </p:nvSpPr>
        <p:spPr>
          <a:xfrm>
            <a:off x="248826" y="1153425"/>
            <a:ext cx="6387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Loss</a:t>
            </a:r>
            <a:r>
              <a:rPr lang="ru" sz="2700"/>
              <a:t>: same as linear/logistic regression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248832" y="2231150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220422" y="4355017"/>
            <a:ext cx="1770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Training: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55" y="4311583"/>
            <a:ext cx="22955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-17307" y="4355017"/>
            <a:ext cx="9472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 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Features would tune to your problem automa</a:t>
            </a:r>
            <a:r>
              <a:rPr lang="ru" sz="2700"/>
              <a:t>g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ically!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950" y="1139577"/>
            <a:ext cx="3623500" cy="250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What if...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What do we want, exactly?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248832" y="3403829"/>
            <a:ext cx="1770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Objective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3037579" y="3287727"/>
            <a:ext cx="4461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1" strike="noStrike"/>
              <a:t>?</a:t>
            </a:r>
            <a:endParaRPr sz="3700" b="1" strike="noStrike"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55" y="3397183"/>
            <a:ext cx="2295525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/>
          <p:nvPr/>
        </p:nvSpPr>
        <p:spPr>
          <a:xfrm>
            <a:off x="359206" y="2090465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5"/>
          <p:cNvSpPr/>
          <p:nvPr/>
        </p:nvSpPr>
        <p:spPr>
          <a:xfrm>
            <a:off x="2598694" y="1674069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Feature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Extractor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Ɵ2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4950189" y="1674314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Classifier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Ɵ1~W,b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5"/>
          <p:cNvSpPr/>
          <p:nvPr/>
        </p:nvSpPr>
        <p:spPr>
          <a:xfrm>
            <a:off x="7198494" y="2045886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35"/>
          <p:cNvCxnSpPr/>
          <p:nvPr/>
        </p:nvCxnSpPr>
        <p:spPr>
          <a:xfrm>
            <a:off x="1636021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3" name="Google Shape;223;p35"/>
          <p:cNvCxnSpPr/>
          <p:nvPr/>
        </p:nvCxnSpPr>
        <p:spPr>
          <a:xfrm>
            <a:off x="3954535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4" name="Google Shape;224;p35"/>
          <p:cNvCxnSpPr/>
          <p:nvPr/>
        </p:nvCxnSpPr>
        <p:spPr>
          <a:xfrm>
            <a:off x="6240393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5" name="Google Shape;225;p35"/>
          <p:cNvSpPr txBox="1"/>
          <p:nvPr/>
        </p:nvSpPr>
        <p:spPr>
          <a:xfrm>
            <a:off x="248832" y="1164350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What do we want, exactly?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6"/>
          <p:cNvSpPr txBox="1"/>
          <p:nvPr/>
        </p:nvSpPr>
        <p:spPr>
          <a:xfrm>
            <a:off x="248822" y="3412017"/>
            <a:ext cx="2647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Joint training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980" y="3367933"/>
            <a:ext cx="229552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/>
          <p:nvPr/>
        </p:nvSpPr>
        <p:spPr>
          <a:xfrm>
            <a:off x="359206" y="2090465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6"/>
          <p:cNvSpPr/>
          <p:nvPr/>
        </p:nvSpPr>
        <p:spPr>
          <a:xfrm>
            <a:off x="2598694" y="1674069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Feature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Extractor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Ɵ2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6"/>
          <p:cNvSpPr/>
          <p:nvPr/>
        </p:nvSpPr>
        <p:spPr>
          <a:xfrm>
            <a:off x="4950189" y="1674314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Classifier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Ɵ1~W,b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6"/>
          <p:cNvSpPr/>
          <p:nvPr/>
        </p:nvSpPr>
        <p:spPr>
          <a:xfrm>
            <a:off x="7198494" y="2045886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36"/>
          <p:cNvCxnSpPr/>
          <p:nvPr/>
        </p:nvCxnSpPr>
        <p:spPr>
          <a:xfrm>
            <a:off x="1636021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8" name="Google Shape;238;p36"/>
          <p:cNvCxnSpPr/>
          <p:nvPr/>
        </p:nvCxnSpPr>
        <p:spPr>
          <a:xfrm>
            <a:off x="3954535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9" name="Google Shape;239;p36"/>
          <p:cNvCxnSpPr/>
          <p:nvPr/>
        </p:nvCxnSpPr>
        <p:spPr>
          <a:xfrm>
            <a:off x="6240393" y="2356469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0" name="Google Shape;240;p36"/>
          <p:cNvSpPr txBox="1"/>
          <p:nvPr/>
        </p:nvSpPr>
        <p:spPr>
          <a:xfrm>
            <a:off x="248832" y="1164350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457172" y="2110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Okay, how do we extract features?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Try linear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8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8"/>
          <p:cNvSpPr/>
          <p:nvPr/>
        </p:nvSpPr>
        <p:spPr>
          <a:xfrm>
            <a:off x="259869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8"/>
          <p:cNvSpPr/>
          <p:nvPr/>
        </p:nvSpPr>
        <p:spPr>
          <a:xfrm>
            <a:off x="4950189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8"/>
          <p:cNvSpPr/>
          <p:nvPr/>
        </p:nvSpPr>
        <p:spPr>
          <a:xfrm>
            <a:off x="7198494" y="1839003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8"/>
          <p:cNvCxnSpPr/>
          <p:nvPr/>
        </p:nvCxnSpPr>
        <p:spPr>
          <a:xfrm>
            <a:off x="1636021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6" name="Google Shape;256;p38"/>
          <p:cNvCxnSpPr/>
          <p:nvPr/>
        </p:nvCxnSpPr>
        <p:spPr>
          <a:xfrm>
            <a:off x="3954535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7" name="Google Shape;257;p38"/>
          <p:cNvCxnSpPr/>
          <p:nvPr/>
        </p:nvCxnSpPr>
        <p:spPr>
          <a:xfrm>
            <a:off x="6240393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8" name="Google Shape;258;p38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Try linear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9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9"/>
          <p:cNvSpPr/>
          <p:nvPr/>
        </p:nvSpPr>
        <p:spPr>
          <a:xfrm>
            <a:off x="259869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9"/>
          <p:cNvSpPr/>
          <p:nvPr/>
        </p:nvSpPr>
        <p:spPr>
          <a:xfrm>
            <a:off x="4950189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9"/>
          <p:cNvSpPr/>
          <p:nvPr/>
        </p:nvSpPr>
        <p:spPr>
          <a:xfrm>
            <a:off x="7198494" y="1839003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39"/>
          <p:cNvCxnSpPr/>
          <p:nvPr/>
        </p:nvCxnSpPr>
        <p:spPr>
          <a:xfrm>
            <a:off x="1636021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9" name="Google Shape;269;p39"/>
          <p:cNvCxnSpPr/>
          <p:nvPr/>
        </p:nvCxnSpPr>
        <p:spPr>
          <a:xfrm>
            <a:off x="3954535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p39"/>
          <p:cNvCxnSpPr/>
          <p:nvPr/>
        </p:nvCxnSpPr>
        <p:spPr>
          <a:xfrm>
            <a:off x="6240393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1" name="Google Shape;271;p39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450" y="2939604"/>
            <a:ext cx="2326799" cy="6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664" y="2939600"/>
            <a:ext cx="2047110" cy="6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Try linear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0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0"/>
          <p:cNvSpPr/>
          <p:nvPr/>
        </p:nvSpPr>
        <p:spPr>
          <a:xfrm>
            <a:off x="259869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0"/>
          <p:cNvSpPr/>
          <p:nvPr/>
        </p:nvSpPr>
        <p:spPr>
          <a:xfrm>
            <a:off x="4950189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0"/>
          <p:cNvSpPr/>
          <p:nvPr/>
        </p:nvSpPr>
        <p:spPr>
          <a:xfrm>
            <a:off x="7198494" y="1839003"/>
            <a:ext cx="1510625" cy="619694"/>
          </a:xfrm>
          <a:custGeom>
            <a:avLst/>
            <a:gdLst/>
            <a:ahLst/>
            <a:cxnLst/>
            <a:rect l="l" t="t" r="r" b="b"/>
            <a:pathLst>
              <a:path w="4628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4205" y="2531"/>
                </a:lnTo>
                <a:cubicBezTo>
                  <a:pt x="4416" y="2531"/>
                  <a:pt x="4627" y="2320"/>
                  <a:pt x="4627" y="2109"/>
                </a:cubicBezTo>
                <a:lnTo>
                  <a:pt x="4627" y="421"/>
                </a:lnTo>
                <a:cubicBezTo>
                  <a:pt x="4627" y="210"/>
                  <a:pt x="4416" y="0"/>
                  <a:pt x="4205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40"/>
          <p:cNvCxnSpPr/>
          <p:nvPr/>
        </p:nvCxnSpPr>
        <p:spPr>
          <a:xfrm>
            <a:off x="1636021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4" name="Google Shape;284;p40"/>
          <p:cNvCxnSpPr/>
          <p:nvPr/>
        </p:nvCxnSpPr>
        <p:spPr>
          <a:xfrm>
            <a:off x="3954535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5" name="Google Shape;285;p40"/>
          <p:cNvCxnSpPr/>
          <p:nvPr/>
        </p:nvCxnSpPr>
        <p:spPr>
          <a:xfrm>
            <a:off x="6240393" y="2149586"/>
            <a:ext cx="93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6" name="Google Shape;286;p40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0"/>
          <p:cNvSpPr txBox="1"/>
          <p:nvPr/>
        </p:nvSpPr>
        <p:spPr>
          <a:xfrm>
            <a:off x="248832" y="3874620"/>
            <a:ext cx="1770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Output: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1696107" y="4604539"/>
            <a:ext cx="6801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Is it any better than logistic regression?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450" y="2939604"/>
            <a:ext cx="2326799" cy="6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0664" y="2939600"/>
            <a:ext cx="2047110" cy="6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7477" y="3722226"/>
            <a:ext cx="6193633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Try linear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477" y="1360026"/>
            <a:ext cx="6193633" cy="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4314" y="2371175"/>
            <a:ext cx="6657186" cy="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200" y="3382325"/>
            <a:ext cx="5699668" cy="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8187" y="4241075"/>
            <a:ext cx="4269450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Add nonlinearity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/>
          <p:nvPr/>
        </p:nvSpPr>
        <p:spPr>
          <a:xfrm>
            <a:off x="215654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5537002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/>
          <p:nvPr/>
        </p:nvSpPr>
        <p:spPr>
          <a:xfrm>
            <a:off x="7382016" y="1839003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42"/>
          <p:cNvCxnSpPr/>
          <p:nvPr/>
        </p:nvCxnSpPr>
        <p:spPr>
          <a:xfrm>
            <a:off x="1636021" y="2149586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1" name="Google Shape;311;p42"/>
          <p:cNvCxnSpPr/>
          <p:nvPr/>
        </p:nvCxnSpPr>
        <p:spPr>
          <a:xfrm>
            <a:off x="3400704" y="2149586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2" name="Google Shape;312;p42"/>
          <p:cNvCxnSpPr/>
          <p:nvPr/>
        </p:nvCxnSpPr>
        <p:spPr>
          <a:xfrm>
            <a:off x="6781162" y="2149586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3" name="Google Shape;313;p42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42"/>
          <p:cNvCxnSpPr/>
          <p:nvPr/>
        </p:nvCxnSpPr>
        <p:spPr>
          <a:xfrm>
            <a:off x="4902839" y="2149830"/>
            <a:ext cx="663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5" name="Google Shape;315;p42"/>
          <p:cNvSpPr/>
          <p:nvPr/>
        </p:nvSpPr>
        <p:spPr>
          <a:xfrm>
            <a:off x="3898368" y="1468655"/>
            <a:ext cx="1004475" cy="1306506"/>
          </a:xfrm>
          <a:custGeom>
            <a:avLst/>
            <a:gdLst/>
            <a:ahLst/>
            <a:cxnLst/>
            <a:rect l="l" t="t" r="r" b="b"/>
            <a:pathLst>
              <a:path w="3078" h="5336" extrusionOk="0">
                <a:moveTo>
                  <a:pt x="512" y="0"/>
                </a:moveTo>
                <a:cubicBezTo>
                  <a:pt x="256" y="0"/>
                  <a:pt x="0" y="256"/>
                  <a:pt x="0" y="512"/>
                </a:cubicBezTo>
                <a:lnTo>
                  <a:pt x="0" y="4822"/>
                </a:lnTo>
                <a:cubicBezTo>
                  <a:pt x="0" y="5078"/>
                  <a:pt x="256" y="5335"/>
                  <a:pt x="512" y="5335"/>
                </a:cubicBezTo>
                <a:lnTo>
                  <a:pt x="2564" y="5335"/>
                </a:lnTo>
                <a:cubicBezTo>
                  <a:pt x="2820" y="5335"/>
                  <a:pt x="3077" y="5078"/>
                  <a:pt x="3077" y="4822"/>
                </a:cubicBezTo>
                <a:lnTo>
                  <a:pt x="3077" y="512"/>
                </a:lnTo>
                <a:cubicBezTo>
                  <a:pt x="3077" y="256"/>
                  <a:pt x="2820" y="0"/>
                  <a:pt x="2564" y="0"/>
                </a:cubicBezTo>
                <a:lnTo>
                  <a:pt x="51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974" y="3855258"/>
            <a:ext cx="7017974" cy="93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42"/>
          <p:cNvCxnSpPr/>
          <p:nvPr/>
        </p:nvCxnSpPr>
        <p:spPr>
          <a:xfrm>
            <a:off x="4450849" y="2863932"/>
            <a:ext cx="0" cy="98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83160-F296-604F-8E2B-ACB9BF9E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Recap of the previous day</a:t>
            </a:r>
            <a:endParaRPr lang="ru-RU" sz="37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8210-6C0D-A140-AC93-20CA2766F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72" y="1063771"/>
            <a:ext cx="3842105" cy="3876219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Linear Prediction model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Loss function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Figures of Merit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Accuracy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ROC curve, AUC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Precision, Recall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Overfitting fighting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X-validation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Regularization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Logistic Regression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Feature Engineering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LHCb PID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F9FEA85A-F867-E94E-8ECE-77FCC99DD72F}"/>
              </a:ext>
            </a:extLst>
          </p:cNvPr>
          <p:cNvSpPr txBox="1">
            <a:spLocks/>
          </p:cNvSpPr>
          <p:nvPr/>
        </p:nvSpPr>
        <p:spPr>
          <a:xfrm>
            <a:off x="4299277" y="1918010"/>
            <a:ext cx="4197952" cy="211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Learning as loss minimization problem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700" dirty="0">
              <a:solidFill>
                <a:srgbClr val="FF0000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Learning as likelihood </a:t>
            </a:r>
            <a:r>
              <a:rPr lang="en-US" sz="2700">
                <a:solidFill>
                  <a:srgbClr val="FF0000"/>
                </a:solidFill>
              </a:rPr>
              <a:t>maximization problem</a:t>
            </a:r>
            <a:endParaRPr lang="en-US" sz="2700" dirty="0">
              <a:solidFill>
                <a:srgbClr val="FF0000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494449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1079" y="3342439"/>
            <a:ext cx="2643758" cy="17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2867" y="3528593"/>
            <a:ext cx="2461542" cy="140521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Add n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onlinearity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3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3"/>
          <p:cNvSpPr/>
          <p:nvPr/>
        </p:nvSpPr>
        <p:spPr>
          <a:xfrm>
            <a:off x="215654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3"/>
          <p:cNvSpPr/>
          <p:nvPr/>
        </p:nvSpPr>
        <p:spPr>
          <a:xfrm>
            <a:off x="5537002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3"/>
          <p:cNvSpPr/>
          <p:nvPr/>
        </p:nvSpPr>
        <p:spPr>
          <a:xfrm>
            <a:off x="7382016" y="1839003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9" name="Google Shape;329;p43"/>
          <p:cNvCxnSpPr/>
          <p:nvPr/>
        </p:nvCxnSpPr>
        <p:spPr>
          <a:xfrm>
            <a:off x="1636021" y="2149586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0" name="Google Shape;330;p43"/>
          <p:cNvCxnSpPr/>
          <p:nvPr/>
        </p:nvCxnSpPr>
        <p:spPr>
          <a:xfrm>
            <a:off x="3400704" y="2149586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1" name="Google Shape;331;p43"/>
          <p:cNvCxnSpPr/>
          <p:nvPr/>
        </p:nvCxnSpPr>
        <p:spPr>
          <a:xfrm>
            <a:off x="6781162" y="2149586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2" name="Google Shape;332;p43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3" name="Google Shape;333;p43"/>
          <p:cNvCxnSpPr/>
          <p:nvPr/>
        </p:nvCxnSpPr>
        <p:spPr>
          <a:xfrm>
            <a:off x="4902839" y="2149830"/>
            <a:ext cx="663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4" name="Google Shape;334;p43"/>
          <p:cNvSpPr/>
          <p:nvPr/>
        </p:nvSpPr>
        <p:spPr>
          <a:xfrm>
            <a:off x="3898368" y="1468655"/>
            <a:ext cx="1004475" cy="1306506"/>
          </a:xfrm>
          <a:custGeom>
            <a:avLst/>
            <a:gdLst/>
            <a:ahLst/>
            <a:cxnLst/>
            <a:rect l="l" t="t" r="r" b="b"/>
            <a:pathLst>
              <a:path w="3078" h="5336" extrusionOk="0">
                <a:moveTo>
                  <a:pt x="512" y="0"/>
                </a:moveTo>
                <a:cubicBezTo>
                  <a:pt x="256" y="0"/>
                  <a:pt x="0" y="256"/>
                  <a:pt x="0" y="512"/>
                </a:cubicBezTo>
                <a:lnTo>
                  <a:pt x="0" y="4822"/>
                </a:lnTo>
                <a:cubicBezTo>
                  <a:pt x="0" y="5078"/>
                  <a:pt x="256" y="5335"/>
                  <a:pt x="512" y="5335"/>
                </a:cubicBezTo>
                <a:lnTo>
                  <a:pt x="2564" y="5335"/>
                </a:lnTo>
                <a:cubicBezTo>
                  <a:pt x="2820" y="5335"/>
                  <a:pt x="3077" y="5078"/>
                  <a:pt x="3077" y="4822"/>
                </a:cubicBezTo>
                <a:lnTo>
                  <a:pt x="3077" y="512"/>
                </a:lnTo>
                <a:cubicBezTo>
                  <a:pt x="3077" y="256"/>
                  <a:pt x="2820" y="0"/>
                  <a:pt x="2564" y="0"/>
                </a:cubicBezTo>
                <a:lnTo>
                  <a:pt x="51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3"/>
          <p:cNvSpPr/>
          <p:nvPr/>
        </p:nvSpPr>
        <p:spPr>
          <a:xfrm>
            <a:off x="2612083" y="3503854"/>
            <a:ext cx="1699500" cy="96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996" y="3719645"/>
            <a:ext cx="1181789" cy="9839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3"/>
          <p:cNvSpPr txBox="1"/>
          <p:nvPr/>
        </p:nvSpPr>
        <p:spPr>
          <a:xfrm>
            <a:off x="7774530" y="3725524"/>
            <a:ext cx="11820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P(“1”)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P(“2”)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...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P(“9”)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43"/>
          <p:cNvCxnSpPr/>
          <p:nvPr/>
        </p:nvCxnSpPr>
        <p:spPr>
          <a:xfrm>
            <a:off x="1500503" y="4238181"/>
            <a:ext cx="532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9" name="Google Shape;339;p43"/>
          <p:cNvCxnSpPr/>
          <p:nvPr/>
        </p:nvCxnSpPr>
        <p:spPr>
          <a:xfrm>
            <a:off x="4570084" y="4238181"/>
            <a:ext cx="532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0" name="Google Shape;340;p43"/>
          <p:cNvCxnSpPr/>
          <p:nvPr/>
        </p:nvCxnSpPr>
        <p:spPr>
          <a:xfrm>
            <a:off x="7280459" y="4238181"/>
            <a:ext cx="532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Add n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onlinearity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1221628" y="1287890"/>
            <a:ext cx="46263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f(a) = 1/(1+e</a:t>
            </a:r>
            <a:r>
              <a:rPr lang="en-US" sz="2700" b="0" strike="noStrike" baseline="30000" dirty="0">
                <a:latin typeface="Arial"/>
                <a:ea typeface="Arial"/>
                <a:cs typeface="Arial"/>
                <a:sym typeface="Arial"/>
              </a:rPr>
              <a:t>-a</a:t>
            </a: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f(a) = tanh(a)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736" y="1997478"/>
            <a:ext cx="4100281" cy="302230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4"/>
          <p:cNvSpPr txBox="1"/>
          <p:nvPr/>
        </p:nvSpPr>
        <p:spPr>
          <a:xfrm>
            <a:off x="5059911" y="1244291"/>
            <a:ext cx="36897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f(a) = max(0,a)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f(a) = log(1+e</a:t>
            </a:r>
            <a:r>
              <a:rPr lang="ru" sz="2700" b="0" strike="noStrike" baseline="30000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4"/>
          <p:cNvSpPr txBox="1"/>
          <p:nvPr/>
        </p:nvSpPr>
        <p:spPr>
          <a:xfrm>
            <a:off x="3896112" y="4724881"/>
            <a:ext cx="3174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 dirty="0">
                <a:latin typeface="Arial"/>
                <a:ea typeface="Arial"/>
                <a:cs typeface="Arial"/>
                <a:sym typeface="Arial"/>
              </a:rPr>
              <a:t>a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4"/>
          <p:cNvSpPr txBox="1"/>
          <p:nvPr/>
        </p:nvSpPr>
        <p:spPr>
          <a:xfrm>
            <a:off x="1551445" y="2355089"/>
            <a:ext cx="5952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f(a)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Training </a:t>
            </a:r>
            <a:r>
              <a:rPr lang="ru" sz="3700"/>
              <a:t>the monster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215654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5"/>
          <p:cNvSpPr/>
          <p:nvPr/>
        </p:nvSpPr>
        <p:spPr>
          <a:xfrm>
            <a:off x="5537002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/>
          <p:nvPr/>
        </p:nvSpPr>
        <p:spPr>
          <a:xfrm>
            <a:off x="7382016" y="1839003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45"/>
          <p:cNvCxnSpPr/>
          <p:nvPr/>
        </p:nvCxnSpPr>
        <p:spPr>
          <a:xfrm>
            <a:off x="1636021" y="2149586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1" name="Google Shape;361;p45"/>
          <p:cNvCxnSpPr/>
          <p:nvPr/>
        </p:nvCxnSpPr>
        <p:spPr>
          <a:xfrm>
            <a:off x="3400704" y="2149586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2" name="Google Shape;362;p45"/>
          <p:cNvCxnSpPr/>
          <p:nvPr/>
        </p:nvCxnSpPr>
        <p:spPr>
          <a:xfrm>
            <a:off x="6781162" y="2149586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3" name="Google Shape;363;p45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5"/>
          <p:cNvSpPr txBox="1"/>
          <p:nvPr/>
        </p:nvSpPr>
        <p:spPr>
          <a:xfrm>
            <a:off x="303366" y="3193026"/>
            <a:ext cx="1770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Output: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p45"/>
          <p:cNvCxnSpPr/>
          <p:nvPr/>
        </p:nvCxnSpPr>
        <p:spPr>
          <a:xfrm>
            <a:off x="4902839" y="2149830"/>
            <a:ext cx="663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6" name="Google Shape;366;p45"/>
          <p:cNvSpPr/>
          <p:nvPr/>
        </p:nvSpPr>
        <p:spPr>
          <a:xfrm>
            <a:off x="3898368" y="1468655"/>
            <a:ext cx="1004475" cy="1306506"/>
          </a:xfrm>
          <a:custGeom>
            <a:avLst/>
            <a:gdLst/>
            <a:ahLst/>
            <a:cxnLst/>
            <a:rect l="l" t="t" r="r" b="b"/>
            <a:pathLst>
              <a:path w="3078" h="5336" extrusionOk="0">
                <a:moveTo>
                  <a:pt x="512" y="0"/>
                </a:moveTo>
                <a:cubicBezTo>
                  <a:pt x="256" y="0"/>
                  <a:pt x="0" y="256"/>
                  <a:pt x="0" y="512"/>
                </a:cubicBezTo>
                <a:lnTo>
                  <a:pt x="0" y="4822"/>
                </a:lnTo>
                <a:cubicBezTo>
                  <a:pt x="0" y="5078"/>
                  <a:pt x="256" y="5335"/>
                  <a:pt x="512" y="5335"/>
                </a:cubicBezTo>
                <a:lnTo>
                  <a:pt x="2564" y="5335"/>
                </a:lnTo>
                <a:cubicBezTo>
                  <a:pt x="2820" y="5335"/>
                  <a:pt x="3077" y="5078"/>
                  <a:pt x="3077" y="4822"/>
                </a:cubicBezTo>
                <a:lnTo>
                  <a:pt x="3077" y="512"/>
                </a:lnTo>
                <a:cubicBezTo>
                  <a:pt x="3077" y="256"/>
                  <a:pt x="2820" y="0"/>
                  <a:pt x="2564" y="0"/>
                </a:cubicBezTo>
                <a:lnTo>
                  <a:pt x="51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5"/>
          <p:cNvSpPr txBox="1"/>
          <p:nvPr/>
        </p:nvSpPr>
        <p:spPr>
          <a:xfrm>
            <a:off x="303726" y="4417725"/>
            <a:ext cx="7945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Training:                            </a:t>
            </a:r>
            <a:r>
              <a:rPr lang="ru" sz="2700" b="1" strike="noStrike"/>
              <a:t>?!</a:t>
            </a:r>
            <a:endParaRPr sz="2700" b="1" strike="noStrike"/>
          </a:p>
        </p:txBody>
      </p:sp>
      <p:pic>
        <p:nvPicPr>
          <p:cNvPr id="368" name="Google Shape;3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174" y="3078093"/>
            <a:ext cx="7017974" cy="9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Training </a:t>
            </a:r>
            <a:r>
              <a:rPr lang="ru" sz="3700"/>
              <a:t>the monster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6"/>
          <p:cNvSpPr/>
          <p:nvPr/>
        </p:nvSpPr>
        <p:spPr>
          <a:xfrm>
            <a:off x="359206" y="1883582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6"/>
          <p:cNvSpPr/>
          <p:nvPr/>
        </p:nvSpPr>
        <p:spPr>
          <a:xfrm>
            <a:off x="2156544" y="1467185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model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6"/>
          <p:cNvSpPr/>
          <p:nvPr/>
        </p:nvSpPr>
        <p:spPr>
          <a:xfrm>
            <a:off x="5537002" y="1467430"/>
            <a:ext cx="1244161" cy="1306506"/>
          </a:xfrm>
          <a:custGeom>
            <a:avLst/>
            <a:gdLst/>
            <a:ahLst/>
            <a:cxnLst/>
            <a:rect l="l" t="t" r="r" b="b"/>
            <a:pathLst>
              <a:path w="3812" h="5336" extrusionOk="0">
                <a:moveTo>
                  <a:pt x="635" y="0"/>
                </a:moveTo>
                <a:cubicBezTo>
                  <a:pt x="317" y="0"/>
                  <a:pt x="0" y="317"/>
                  <a:pt x="0" y="635"/>
                </a:cubicBezTo>
                <a:lnTo>
                  <a:pt x="0" y="4699"/>
                </a:lnTo>
                <a:cubicBezTo>
                  <a:pt x="0" y="5017"/>
                  <a:pt x="317" y="5335"/>
                  <a:pt x="635" y="5335"/>
                </a:cubicBezTo>
                <a:lnTo>
                  <a:pt x="3175" y="5335"/>
                </a:lnTo>
                <a:cubicBezTo>
                  <a:pt x="3493" y="5335"/>
                  <a:pt x="3811" y="5017"/>
                  <a:pt x="3811" y="4699"/>
                </a:cubicBezTo>
                <a:lnTo>
                  <a:pt x="3811" y="635"/>
                </a:lnTo>
                <a:cubicBezTo>
                  <a:pt x="3811" y="317"/>
                  <a:pt x="3493" y="0"/>
                  <a:pt x="3175" y="0"/>
                </a:cubicBezTo>
                <a:lnTo>
                  <a:pt x="635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Logistic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Regres-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6"/>
          <p:cNvSpPr/>
          <p:nvPr/>
        </p:nvSpPr>
        <p:spPr>
          <a:xfrm>
            <a:off x="7382016" y="1839003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46"/>
          <p:cNvCxnSpPr/>
          <p:nvPr/>
        </p:nvCxnSpPr>
        <p:spPr>
          <a:xfrm>
            <a:off x="1636021" y="2149586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9" name="Google Shape;379;p46"/>
          <p:cNvCxnSpPr/>
          <p:nvPr/>
        </p:nvCxnSpPr>
        <p:spPr>
          <a:xfrm>
            <a:off x="3400704" y="2149586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0" name="Google Shape;380;p46"/>
          <p:cNvCxnSpPr/>
          <p:nvPr/>
        </p:nvCxnSpPr>
        <p:spPr>
          <a:xfrm>
            <a:off x="6781162" y="2149586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1" name="Google Shape;381;p46"/>
          <p:cNvSpPr txBox="1"/>
          <p:nvPr/>
        </p:nvSpPr>
        <p:spPr>
          <a:xfrm>
            <a:off x="248832" y="957467"/>
            <a:ext cx="3483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6"/>
          <p:cNvSpPr txBox="1"/>
          <p:nvPr/>
        </p:nvSpPr>
        <p:spPr>
          <a:xfrm>
            <a:off x="303366" y="3193026"/>
            <a:ext cx="1770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Output: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3" name="Google Shape;383;p46"/>
          <p:cNvCxnSpPr/>
          <p:nvPr/>
        </p:nvCxnSpPr>
        <p:spPr>
          <a:xfrm>
            <a:off x="4902839" y="2149830"/>
            <a:ext cx="663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4" name="Google Shape;384;p46"/>
          <p:cNvSpPr/>
          <p:nvPr/>
        </p:nvSpPr>
        <p:spPr>
          <a:xfrm>
            <a:off x="3898368" y="1468655"/>
            <a:ext cx="1004475" cy="1306506"/>
          </a:xfrm>
          <a:custGeom>
            <a:avLst/>
            <a:gdLst/>
            <a:ahLst/>
            <a:cxnLst/>
            <a:rect l="l" t="t" r="r" b="b"/>
            <a:pathLst>
              <a:path w="3078" h="5336" extrusionOk="0">
                <a:moveTo>
                  <a:pt x="512" y="0"/>
                </a:moveTo>
                <a:cubicBezTo>
                  <a:pt x="256" y="0"/>
                  <a:pt x="0" y="256"/>
                  <a:pt x="0" y="512"/>
                </a:cubicBezTo>
                <a:lnTo>
                  <a:pt x="0" y="4822"/>
                </a:lnTo>
                <a:cubicBezTo>
                  <a:pt x="0" y="5078"/>
                  <a:pt x="256" y="5335"/>
                  <a:pt x="512" y="5335"/>
                </a:cubicBezTo>
                <a:lnTo>
                  <a:pt x="2564" y="5335"/>
                </a:lnTo>
                <a:cubicBezTo>
                  <a:pt x="2820" y="5335"/>
                  <a:pt x="3077" y="5078"/>
                  <a:pt x="3077" y="4822"/>
                </a:cubicBezTo>
                <a:lnTo>
                  <a:pt x="3077" y="512"/>
                </a:lnTo>
                <a:cubicBezTo>
                  <a:pt x="3077" y="256"/>
                  <a:pt x="2820" y="0"/>
                  <a:pt x="2564" y="0"/>
                </a:cubicBezTo>
                <a:lnTo>
                  <a:pt x="51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6"/>
          <p:cNvSpPr txBox="1"/>
          <p:nvPr/>
        </p:nvSpPr>
        <p:spPr>
          <a:xfrm>
            <a:off x="303726" y="4417725"/>
            <a:ext cx="7945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Training</a:t>
            </a:r>
            <a:r>
              <a:rPr lang="ru" sz="2700"/>
              <a:t>: gradient descent!</a:t>
            </a:r>
            <a:endParaRPr sz="2700" b="1" strike="noStrike"/>
          </a:p>
        </p:txBody>
      </p:sp>
      <p:pic>
        <p:nvPicPr>
          <p:cNvPr id="386" name="Google Shape;3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174" y="3078093"/>
            <a:ext cx="7017974" cy="9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800" y="4044325"/>
            <a:ext cx="41148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200502" y="1477963"/>
            <a:ext cx="79344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2667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TL;DR:        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backprop = chain rule*         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333" y="1952001"/>
            <a:ext cx="4513942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200502" y="1477963"/>
            <a:ext cx="79344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2667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TL;DR:        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backprop = chain rule*         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8"/>
          <p:cNvSpPr txBox="1"/>
          <p:nvPr/>
        </p:nvSpPr>
        <p:spPr>
          <a:xfrm>
            <a:off x="1223587" y="2730091"/>
            <a:ext cx="67443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* g and x can be vectors/vectors/tensors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3874" y="3216050"/>
            <a:ext cx="2441064" cy="18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8333" y="1952001"/>
            <a:ext cx="4513942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9"/>
          <p:cNvSpPr/>
          <p:nvPr/>
        </p:nvSpPr>
        <p:spPr>
          <a:xfrm>
            <a:off x="326878" y="1859333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9"/>
          <p:cNvSpPr/>
          <p:nvPr/>
        </p:nvSpPr>
        <p:spPr>
          <a:xfrm>
            <a:off x="2124215" y="1442936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9"/>
          <p:cNvSpPr/>
          <p:nvPr/>
        </p:nvSpPr>
        <p:spPr>
          <a:xfrm>
            <a:off x="7512963" y="1814754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2" name="Google Shape;412;p49"/>
          <p:cNvCxnSpPr/>
          <p:nvPr/>
        </p:nvCxnSpPr>
        <p:spPr>
          <a:xfrm>
            <a:off x="1603693" y="2125337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3" name="Google Shape;413;p49"/>
          <p:cNvCxnSpPr/>
          <p:nvPr/>
        </p:nvCxnSpPr>
        <p:spPr>
          <a:xfrm>
            <a:off x="3041824" y="2125337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4" name="Google Shape;414;p49"/>
          <p:cNvCxnSpPr/>
          <p:nvPr/>
        </p:nvCxnSpPr>
        <p:spPr>
          <a:xfrm>
            <a:off x="6912109" y="212533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5" name="Google Shape;415;p49"/>
          <p:cNvSpPr/>
          <p:nvPr/>
        </p:nvSpPr>
        <p:spPr>
          <a:xfrm>
            <a:off x="3572143" y="1444406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9"/>
          <p:cNvSpPr/>
          <p:nvPr/>
        </p:nvSpPr>
        <p:spPr>
          <a:xfrm>
            <a:off x="4834917" y="1443181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p49"/>
          <p:cNvCxnSpPr/>
          <p:nvPr/>
        </p:nvCxnSpPr>
        <p:spPr>
          <a:xfrm>
            <a:off x="4314394" y="2125582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8" name="Google Shape;418;p49"/>
          <p:cNvCxnSpPr/>
          <p:nvPr/>
        </p:nvCxnSpPr>
        <p:spPr>
          <a:xfrm>
            <a:off x="5752526" y="2125582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9" name="Google Shape;419;p49"/>
          <p:cNvSpPr/>
          <p:nvPr/>
        </p:nvSpPr>
        <p:spPr>
          <a:xfrm>
            <a:off x="6282845" y="1444651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9"/>
          <p:cNvSpPr/>
          <p:nvPr/>
        </p:nvSpPr>
        <p:spPr>
          <a:xfrm>
            <a:off x="7734038" y="3022794"/>
            <a:ext cx="875400" cy="643200"/>
          </a:xfrm>
          <a:prstGeom prst="ellipse">
            <a:avLst/>
          </a:prstGeom>
          <a:solidFill>
            <a:srgbClr val="FFFFCC"/>
          </a:solidFill>
          <a:ln w="36700" cap="flat" cmpd="sng">
            <a:solidFill>
              <a:srgbClr val="FF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800" tIns="52375" rIns="89800" bIns="52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/>
              <a:t> L</a:t>
            </a:r>
            <a:endParaRPr sz="2000" b="1" strike="noStrike"/>
          </a:p>
        </p:txBody>
      </p:sp>
      <p:cxnSp>
        <p:nvCxnSpPr>
          <p:cNvPr id="421" name="Google Shape;421;p49"/>
          <p:cNvCxnSpPr/>
          <p:nvPr/>
        </p:nvCxnSpPr>
        <p:spPr>
          <a:xfrm>
            <a:off x="8175536" y="2472415"/>
            <a:ext cx="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2" name="Google Shape;422;p49"/>
          <p:cNvSpPr/>
          <p:nvPr/>
        </p:nvSpPr>
        <p:spPr>
          <a:xfrm>
            <a:off x="327204" y="310876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p49"/>
          <p:cNvCxnSpPr/>
          <p:nvPr/>
        </p:nvCxnSpPr>
        <p:spPr>
          <a:xfrm>
            <a:off x="1540995" y="3366688"/>
            <a:ext cx="6177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24" name="Google Shape;4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934" y="3982250"/>
            <a:ext cx="5669492" cy="9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0"/>
          <p:cNvSpPr/>
          <p:nvPr/>
        </p:nvSpPr>
        <p:spPr>
          <a:xfrm>
            <a:off x="326878" y="1859333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0"/>
          <p:cNvSpPr/>
          <p:nvPr/>
        </p:nvSpPr>
        <p:spPr>
          <a:xfrm>
            <a:off x="7512963" y="1814754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p50"/>
          <p:cNvCxnSpPr/>
          <p:nvPr/>
        </p:nvCxnSpPr>
        <p:spPr>
          <a:xfrm>
            <a:off x="1603693" y="2125337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3" name="Google Shape;433;p50"/>
          <p:cNvCxnSpPr/>
          <p:nvPr/>
        </p:nvCxnSpPr>
        <p:spPr>
          <a:xfrm>
            <a:off x="3041824" y="2125337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4" name="Google Shape;434;p50"/>
          <p:cNvCxnSpPr/>
          <p:nvPr/>
        </p:nvCxnSpPr>
        <p:spPr>
          <a:xfrm>
            <a:off x="6912109" y="212533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5" name="Google Shape;435;p50"/>
          <p:cNvSpPr/>
          <p:nvPr/>
        </p:nvSpPr>
        <p:spPr>
          <a:xfrm>
            <a:off x="3572143" y="1444406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50"/>
          <p:cNvCxnSpPr/>
          <p:nvPr/>
        </p:nvCxnSpPr>
        <p:spPr>
          <a:xfrm>
            <a:off x="4314394" y="2125582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7" name="Google Shape;437;p50"/>
          <p:cNvCxnSpPr/>
          <p:nvPr/>
        </p:nvCxnSpPr>
        <p:spPr>
          <a:xfrm>
            <a:off x="5752526" y="2125582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8" name="Google Shape;438;p50"/>
          <p:cNvSpPr/>
          <p:nvPr/>
        </p:nvSpPr>
        <p:spPr>
          <a:xfrm>
            <a:off x="6282845" y="1444651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50"/>
          <p:cNvSpPr/>
          <p:nvPr/>
        </p:nvSpPr>
        <p:spPr>
          <a:xfrm>
            <a:off x="7734038" y="3022794"/>
            <a:ext cx="875400" cy="643200"/>
          </a:xfrm>
          <a:prstGeom prst="ellipse">
            <a:avLst/>
          </a:prstGeom>
          <a:solidFill>
            <a:srgbClr val="FFFFCC"/>
          </a:solidFill>
          <a:ln w="36700" cap="flat" cmpd="sng">
            <a:solidFill>
              <a:srgbClr val="FF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800" tIns="52375" rIns="89800" bIns="52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 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0" name="Google Shape;440;p50"/>
          <p:cNvCxnSpPr/>
          <p:nvPr/>
        </p:nvCxnSpPr>
        <p:spPr>
          <a:xfrm>
            <a:off x="8175536" y="2472415"/>
            <a:ext cx="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1" name="Google Shape;441;p50"/>
          <p:cNvSpPr/>
          <p:nvPr/>
        </p:nvSpPr>
        <p:spPr>
          <a:xfrm>
            <a:off x="327204" y="310876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p50"/>
          <p:cNvCxnSpPr/>
          <p:nvPr/>
        </p:nvCxnSpPr>
        <p:spPr>
          <a:xfrm>
            <a:off x="1540995" y="3366688"/>
            <a:ext cx="6177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3" name="Google Shape;443;p50"/>
          <p:cNvCxnSpPr>
            <a:stCxn id="439" idx="1"/>
          </p:cNvCxnSpPr>
          <p:nvPr/>
        </p:nvCxnSpPr>
        <p:spPr>
          <a:xfrm rot="5400000" flipH="1">
            <a:off x="6952187" y="2206938"/>
            <a:ext cx="766500" cy="1053600"/>
          </a:xfrm>
          <a:prstGeom prst="bentConnector2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4" name="Google Shape;444;p50"/>
          <p:cNvSpPr/>
          <p:nvPr/>
        </p:nvSpPr>
        <p:spPr>
          <a:xfrm>
            <a:off x="2124215" y="1442936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0"/>
          <p:cNvSpPr/>
          <p:nvPr/>
        </p:nvSpPr>
        <p:spPr>
          <a:xfrm>
            <a:off x="4834917" y="1443181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908950"/>
            <a:ext cx="8855769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0"/>
          <p:cNvSpPr/>
          <p:nvPr/>
        </p:nvSpPr>
        <p:spPr>
          <a:xfrm>
            <a:off x="2320125" y="3877625"/>
            <a:ext cx="6813300" cy="100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1"/>
          <p:cNvSpPr/>
          <p:nvPr/>
        </p:nvSpPr>
        <p:spPr>
          <a:xfrm>
            <a:off x="4834917" y="1443181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1"/>
          <p:cNvSpPr/>
          <p:nvPr/>
        </p:nvSpPr>
        <p:spPr>
          <a:xfrm>
            <a:off x="326878" y="1859333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1"/>
          <p:cNvSpPr/>
          <p:nvPr/>
        </p:nvSpPr>
        <p:spPr>
          <a:xfrm>
            <a:off x="7512963" y="1814754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p51"/>
          <p:cNvCxnSpPr/>
          <p:nvPr/>
        </p:nvCxnSpPr>
        <p:spPr>
          <a:xfrm>
            <a:off x="1603693" y="2125337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7" name="Google Shape;457;p51"/>
          <p:cNvCxnSpPr/>
          <p:nvPr/>
        </p:nvCxnSpPr>
        <p:spPr>
          <a:xfrm>
            <a:off x="3041824" y="2125337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8" name="Google Shape;458;p51"/>
          <p:cNvCxnSpPr/>
          <p:nvPr/>
        </p:nvCxnSpPr>
        <p:spPr>
          <a:xfrm>
            <a:off x="6912109" y="212533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9" name="Google Shape;459;p51"/>
          <p:cNvSpPr/>
          <p:nvPr/>
        </p:nvSpPr>
        <p:spPr>
          <a:xfrm>
            <a:off x="3572143" y="1444406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460;p51"/>
          <p:cNvCxnSpPr/>
          <p:nvPr/>
        </p:nvCxnSpPr>
        <p:spPr>
          <a:xfrm>
            <a:off x="4314394" y="2125582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1" name="Google Shape;461;p51"/>
          <p:cNvCxnSpPr/>
          <p:nvPr/>
        </p:nvCxnSpPr>
        <p:spPr>
          <a:xfrm>
            <a:off x="5752526" y="2125582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2" name="Google Shape;462;p51"/>
          <p:cNvSpPr/>
          <p:nvPr/>
        </p:nvSpPr>
        <p:spPr>
          <a:xfrm>
            <a:off x="6282845" y="1444651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1"/>
          <p:cNvSpPr/>
          <p:nvPr/>
        </p:nvSpPr>
        <p:spPr>
          <a:xfrm>
            <a:off x="7734038" y="3022794"/>
            <a:ext cx="875400" cy="643200"/>
          </a:xfrm>
          <a:prstGeom prst="ellipse">
            <a:avLst/>
          </a:prstGeom>
          <a:solidFill>
            <a:srgbClr val="FFFFCC"/>
          </a:solidFill>
          <a:ln w="36700" cap="flat" cmpd="sng">
            <a:solidFill>
              <a:srgbClr val="FF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800" tIns="52375" rIns="89800" bIns="52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 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4" name="Google Shape;464;p51"/>
          <p:cNvCxnSpPr/>
          <p:nvPr/>
        </p:nvCxnSpPr>
        <p:spPr>
          <a:xfrm>
            <a:off x="8175536" y="2472415"/>
            <a:ext cx="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5" name="Google Shape;465;p51"/>
          <p:cNvSpPr/>
          <p:nvPr/>
        </p:nvSpPr>
        <p:spPr>
          <a:xfrm>
            <a:off x="327204" y="310876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p51"/>
          <p:cNvCxnSpPr/>
          <p:nvPr/>
        </p:nvCxnSpPr>
        <p:spPr>
          <a:xfrm>
            <a:off x="1540995" y="3366688"/>
            <a:ext cx="6177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7" name="Google Shape;467;p51"/>
          <p:cNvCxnSpPr/>
          <p:nvPr/>
        </p:nvCxnSpPr>
        <p:spPr>
          <a:xfrm rot="10800000">
            <a:off x="5474362" y="2365464"/>
            <a:ext cx="2379000" cy="658800"/>
          </a:xfrm>
          <a:prstGeom prst="bentConnector3">
            <a:avLst>
              <a:gd name="adj1" fmla="val 567"/>
            </a:avLst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8" name="Google Shape;468;p51"/>
          <p:cNvSpPr/>
          <p:nvPr/>
        </p:nvSpPr>
        <p:spPr>
          <a:xfrm>
            <a:off x="3686436" y="3877631"/>
            <a:ext cx="5446800" cy="100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51"/>
          <p:cNvSpPr/>
          <p:nvPr/>
        </p:nvSpPr>
        <p:spPr>
          <a:xfrm>
            <a:off x="2124215" y="1442936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908950"/>
            <a:ext cx="8855769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1"/>
          <p:cNvSpPr/>
          <p:nvPr/>
        </p:nvSpPr>
        <p:spPr>
          <a:xfrm>
            <a:off x="4018500" y="3877625"/>
            <a:ext cx="5115000" cy="100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2124215" y="1442936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2"/>
          <p:cNvSpPr/>
          <p:nvPr/>
        </p:nvSpPr>
        <p:spPr>
          <a:xfrm>
            <a:off x="4834917" y="1443181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2"/>
          <p:cNvSpPr/>
          <p:nvPr/>
        </p:nvSpPr>
        <p:spPr>
          <a:xfrm>
            <a:off x="326878" y="1859333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2"/>
          <p:cNvSpPr/>
          <p:nvPr/>
        </p:nvSpPr>
        <p:spPr>
          <a:xfrm>
            <a:off x="7512963" y="1814754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p52"/>
          <p:cNvCxnSpPr/>
          <p:nvPr/>
        </p:nvCxnSpPr>
        <p:spPr>
          <a:xfrm>
            <a:off x="1603693" y="2125337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2" name="Google Shape;482;p52"/>
          <p:cNvCxnSpPr/>
          <p:nvPr/>
        </p:nvCxnSpPr>
        <p:spPr>
          <a:xfrm>
            <a:off x="3041824" y="2125337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p52"/>
          <p:cNvCxnSpPr/>
          <p:nvPr/>
        </p:nvCxnSpPr>
        <p:spPr>
          <a:xfrm>
            <a:off x="6912109" y="212533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4" name="Google Shape;484;p52"/>
          <p:cNvSpPr/>
          <p:nvPr/>
        </p:nvSpPr>
        <p:spPr>
          <a:xfrm>
            <a:off x="3572143" y="1444406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5" name="Google Shape;485;p52"/>
          <p:cNvCxnSpPr/>
          <p:nvPr/>
        </p:nvCxnSpPr>
        <p:spPr>
          <a:xfrm>
            <a:off x="4314394" y="2125582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6" name="Google Shape;486;p52"/>
          <p:cNvCxnSpPr/>
          <p:nvPr/>
        </p:nvCxnSpPr>
        <p:spPr>
          <a:xfrm>
            <a:off x="5752526" y="2125582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7" name="Google Shape;487;p52"/>
          <p:cNvSpPr/>
          <p:nvPr/>
        </p:nvSpPr>
        <p:spPr>
          <a:xfrm>
            <a:off x="6282845" y="1444651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2"/>
          <p:cNvSpPr/>
          <p:nvPr/>
        </p:nvSpPr>
        <p:spPr>
          <a:xfrm>
            <a:off x="7734038" y="3022794"/>
            <a:ext cx="875400" cy="643200"/>
          </a:xfrm>
          <a:prstGeom prst="ellipse">
            <a:avLst/>
          </a:prstGeom>
          <a:solidFill>
            <a:srgbClr val="FFFFCC"/>
          </a:solidFill>
          <a:ln w="36700" cap="flat" cmpd="sng">
            <a:solidFill>
              <a:srgbClr val="FF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800" tIns="52375" rIns="89800" bIns="52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 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9" name="Google Shape;489;p52"/>
          <p:cNvCxnSpPr/>
          <p:nvPr/>
        </p:nvCxnSpPr>
        <p:spPr>
          <a:xfrm>
            <a:off x="8175536" y="2472415"/>
            <a:ext cx="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0" name="Google Shape;490;p52"/>
          <p:cNvSpPr/>
          <p:nvPr/>
        </p:nvSpPr>
        <p:spPr>
          <a:xfrm>
            <a:off x="327204" y="310876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p52"/>
          <p:cNvCxnSpPr/>
          <p:nvPr/>
        </p:nvCxnSpPr>
        <p:spPr>
          <a:xfrm>
            <a:off x="1540995" y="3366688"/>
            <a:ext cx="6177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2" name="Google Shape;492;p52"/>
          <p:cNvCxnSpPr>
            <a:stCxn id="488" idx="1"/>
          </p:cNvCxnSpPr>
          <p:nvPr/>
        </p:nvCxnSpPr>
        <p:spPr>
          <a:xfrm rot="5400000" flipH="1">
            <a:off x="6501887" y="1756638"/>
            <a:ext cx="762600" cy="1958100"/>
          </a:xfrm>
          <a:prstGeom prst="bentConnector3">
            <a:avLst>
              <a:gd name="adj1" fmla="val 100517"/>
            </a:avLst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3" name="Google Shape;493;p52"/>
          <p:cNvCxnSpPr/>
          <p:nvPr/>
        </p:nvCxnSpPr>
        <p:spPr>
          <a:xfrm rot="10800000">
            <a:off x="4521345" y="2354600"/>
            <a:ext cx="1382700" cy="0"/>
          </a:xfrm>
          <a:prstGeom prst="straightConnector1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4" name="Google Shape;494;p52"/>
          <p:cNvSpPr/>
          <p:nvPr/>
        </p:nvSpPr>
        <p:spPr>
          <a:xfrm>
            <a:off x="5428587" y="3877631"/>
            <a:ext cx="3704700" cy="100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908950"/>
            <a:ext cx="8855769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2"/>
          <p:cNvSpPr/>
          <p:nvPr/>
        </p:nvSpPr>
        <p:spPr>
          <a:xfrm>
            <a:off x="5904050" y="3877625"/>
            <a:ext cx="3229500" cy="100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79982-4773-3A49-91D7-B4547BB3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Overview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3E849-93CF-9E40-9463-8F667F8DE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Introduction into Neural Networks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Deep Learning Frameworks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Outlook: HEP challenges for ML</a:t>
            </a:r>
          </a:p>
        </p:txBody>
      </p:sp>
    </p:spTree>
    <p:extLst>
      <p:ext uri="{BB962C8B-B14F-4D97-AF65-F5344CB8AC3E}">
        <p14:creationId xmlns:p14="http://schemas.microsoft.com/office/powerpoint/2010/main" val="52588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3"/>
          <p:cNvSpPr/>
          <p:nvPr/>
        </p:nvSpPr>
        <p:spPr>
          <a:xfrm>
            <a:off x="2124215" y="1442936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3"/>
          <p:cNvSpPr/>
          <p:nvPr/>
        </p:nvSpPr>
        <p:spPr>
          <a:xfrm>
            <a:off x="4834917" y="1443181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Backpropagation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3"/>
          <p:cNvSpPr/>
          <p:nvPr/>
        </p:nvSpPr>
        <p:spPr>
          <a:xfrm>
            <a:off x="326878" y="1859333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3"/>
          <p:cNvSpPr/>
          <p:nvPr/>
        </p:nvSpPr>
        <p:spPr>
          <a:xfrm>
            <a:off x="7512963" y="1814754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6" name="Google Shape;506;p53"/>
          <p:cNvCxnSpPr/>
          <p:nvPr/>
        </p:nvCxnSpPr>
        <p:spPr>
          <a:xfrm>
            <a:off x="1603693" y="2125337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7" name="Google Shape;507;p53"/>
          <p:cNvCxnSpPr/>
          <p:nvPr/>
        </p:nvCxnSpPr>
        <p:spPr>
          <a:xfrm>
            <a:off x="3041824" y="2125337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8" name="Google Shape;508;p53"/>
          <p:cNvCxnSpPr/>
          <p:nvPr/>
        </p:nvCxnSpPr>
        <p:spPr>
          <a:xfrm>
            <a:off x="6912109" y="212533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9" name="Google Shape;509;p53"/>
          <p:cNvSpPr/>
          <p:nvPr/>
        </p:nvSpPr>
        <p:spPr>
          <a:xfrm>
            <a:off x="3572143" y="1444406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53"/>
          <p:cNvCxnSpPr/>
          <p:nvPr/>
        </p:nvCxnSpPr>
        <p:spPr>
          <a:xfrm>
            <a:off x="4314394" y="2125582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1" name="Google Shape;511;p53"/>
          <p:cNvCxnSpPr/>
          <p:nvPr/>
        </p:nvCxnSpPr>
        <p:spPr>
          <a:xfrm>
            <a:off x="5752526" y="2125582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2" name="Google Shape;512;p53"/>
          <p:cNvSpPr/>
          <p:nvPr/>
        </p:nvSpPr>
        <p:spPr>
          <a:xfrm>
            <a:off x="6282845" y="1444651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3"/>
          <p:cNvSpPr/>
          <p:nvPr/>
        </p:nvSpPr>
        <p:spPr>
          <a:xfrm>
            <a:off x="7734038" y="3022794"/>
            <a:ext cx="875400" cy="643200"/>
          </a:xfrm>
          <a:prstGeom prst="ellipse">
            <a:avLst/>
          </a:prstGeom>
          <a:solidFill>
            <a:srgbClr val="FFFFCC"/>
          </a:solidFill>
          <a:ln w="36700" cap="flat" cmpd="sng">
            <a:solidFill>
              <a:srgbClr val="FF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800" tIns="52375" rIns="89800" bIns="52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 L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4" name="Google Shape;514;p53"/>
          <p:cNvCxnSpPr/>
          <p:nvPr/>
        </p:nvCxnSpPr>
        <p:spPr>
          <a:xfrm>
            <a:off x="8175536" y="2472415"/>
            <a:ext cx="0" cy="551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5" name="Google Shape;515;p53"/>
          <p:cNvSpPr/>
          <p:nvPr/>
        </p:nvSpPr>
        <p:spPr>
          <a:xfrm>
            <a:off x="327204" y="310876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6" name="Google Shape;516;p53"/>
          <p:cNvCxnSpPr/>
          <p:nvPr/>
        </p:nvCxnSpPr>
        <p:spPr>
          <a:xfrm>
            <a:off x="1540995" y="3366688"/>
            <a:ext cx="6177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7" name="Google Shape;517;p53"/>
          <p:cNvCxnSpPr>
            <a:stCxn id="513" idx="1"/>
          </p:cNvCxnSpPr>
          <p:nvPr/>
        </p:nvCxnSpPr>
        <p:spPr>
          <a:xfrm rot="5400000" flipH="1">
            <a:off x="6501887" y="1756638"/>
            <a:ext cx="762600" cy="1958100"/>
          </a:xfrm>
          <a:prstGeom prst="bentConnector3">
            <a:avLst>
              <a:gd name="adj1" fmla="val 98530"/>
            </a:avLst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8" name="Google Shape;518;p53"/>
          <p:cNvCxnSpPr/>
          <p:nvPr/>
        </p:nvCxnSpPr>
        <p:spPr>
          <a:xfrm rot="10800000">
            <a:off x="4521345" y="2354600"/>
            <a:ext cx="1382700" cy="0"/>
          </a:xfrm>
          <a:prstGeom prst="straightConnector1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9" name="Google Shape;519;p53"/>
          <p:cNvCxnSpPr/>
          <p:nvPr/>
        </p:nvCxnSpPr>
        <p:spPr>
          <a:xfrm rot="10800000">
            <a:off x="3194895" y="2354600"/>
            <a:ext cx="1382700" cy="0"/>
          </a:xfrm>
          <a:prstGeom prst="straightConnector1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0" name="Google Shape;520;p53"/>
          <p:cNvCxnSpPr/>
          <p:nvPr/>
        </p:nvCxnSpPr>
        <p:spPr>
          <a:xfrm flipH="1">
            <a:off x="2591699" y="2354600"/>
            <a:ext cx="692100" cy="324000"/>
          </a:xfrm>
          <a:prstGeom prst="straightConnector1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1" name="Google Shape;521;p53"/>
          <p:cNvCxnSpPr/>
          <p:nvPr/>
        </p:nvCxnSpPr>
        <p:spPr>
          <a:xfrm>
            <a:off x="2375986" y="2430041"/>
            <a:ext cx="216000" cy="248700"/>
          </a:xfrm>
          <a:prstGeom prst="straightConnector1">
            <a:avLst/>
          </a:prstGeom>
          <a:noFill/>
          <a:ln w="54700" cap="flat" cmpd="sng">
            <a:solidFill>
              <a:srgbClr val="FF0000"/>
            </a:solidFill>
            <a:prstDash val="solid"/>
            <a:round/>
            <a:headEnd type="triangle" w="med" len="med"/>
            <a:tailEnd type="none" w="sm" len="sm"/>
          </a:ln>
        </p:spPr>
      </p:cxnSp>
      <p:pic>
        <p:nvPicPr>
          <p:cNvPr id="522" name="Google Shape;5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908950"/>
            <a:ext cx="8855769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Matrix derivatives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4"/>
          <p:cNvSpPr txBox="1"/>
          <p:nvPr/>
        </p:nvSpPr>
        <p:spPr>
          <a:xfrm>
            <a:off x="82476" y="1255558"/>
            <a:ext cx="29730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Let’s compute: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4"/>
          <p:cNvSpPr txBox="1"/>
          <p:nvPr/>
        </p:nvSpPr>
        <p:spPr>
          <a:xfrm>
            <a:off x="70067" y="2652714"/>
            <a:ext cx="3460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Variable shapes: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4"/>
          <p:cNvSpPr txBox="1"/>
          <p:nvPr/>
        </p:nvSpPr>
        <p:spPr>
          <a:xfrm>
            <a:off x="664205" y="475181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4"/>
          <p:cNvSpPr txBox="1"/>
          <p:nvPr/>
        </p:nvSpPr>
        <p:spPr>
          <a:xfrm>
            <a:off x="4909370" y="4752064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4"/>
          <p:cNvSpPr txBox="1"/>
          <p:nvPr/>
        </p:nvSpPr>
        <p:spPr>
          <a:xfrm>
            <a:off x="3897062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[features,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54"/>
          <p:cNvSpPr txBox="1"/>
          <p:nvPr/>
        </p:nvSpPr>
        <p:spPr>
          <a:xfrm>
            <a:off x="304999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54"/>
          <p:cNvSpPr txBox="1"/>
          <p:nvPr/>
        </p:nvSpPr>
        <p:spPr>
          <a:xfrm>
            <a:off x="7097263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373" y="3154151"/>
            <a:ext cx="512375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725" y="3154149"/>
            <a:ext cx="607501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2319" y="3154152"/>
            <a:ext cx="255706" cy="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509" y="1845075"/>
            <a:ext cx="6576492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4"/>
          <p:cNvSpPr/>
          <p:nvPr/>
        </p:nvSpPr>
        <p:spPr>
          <a:xfrm>
            <a:off x="6941867" y="1880666"/>
            <a:ext cx="1907100" cy="6843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What?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00" y="4045300"/>
            <a:ext cx="2468400" cy="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888" y="4041872"/>
            <a:ext cx="2488173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Matrix derivatives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82476" y="1255558"/>
            <a:ext cx="29730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Let’s compute: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5"/>
          <p:cNvSpPr txBox="1"/>
          <p:nvPr/>
        </p:nvSpPr>
        <p:spPr>
          <a:xfrm>
            <a:off x="70067" y="2652714"/>
            <a:ext cx="3460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Variable shapes: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5"/>
          <p:cNvSpPr txBox="1"/>
          <p:nvPr/>
        </p:nvSpPr>
        <p:spPr>
          <a:xfrm>
            <a:off x="664205" y="475181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5"/>
          <p:cNvSpPr txBox="1"/>
          <p:nvPr/>
        </p:nvSpPr>
        <p:spPr>
          <a:xfrm>
            <a:off x="4909370" y="4752064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5"/>
          <p:cNvSpPr txBox="1"/>
          <p:nvPr/>
        </p:nvSpPr>
        <p:spPr>
          <a:xfrm>
            <a:off x="3897062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[features,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5"/>
          <p:cNvSpPr txBox="1"/>
          <p:nvPr/>
        </p:nvSpPr>
        <p:spPr>
          <a:xfrm>
            <a:off x="304999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5"/>
          <p:cNvSpPr txBox="1"/>
          <p:nvPr/>
        </p:nvSpPr>
        <p:spPr>
          <a:xfrm>
            <a:off x="7097263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373" y="3154151"/>
            <a:ext cx="512375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725" y="3154149"/>
            <a:ext cx="607501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2319" y="3154152"/>
            <a:ext cx="255706" cy="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509" y="1845075"/>
            <a:ext cx="6576492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5"/>
          <p:cNvSpPr/>
          <p:nvPr/>
        </p:nvSpPr>
        <p:spPr>
          <a:xfrm>
            <a:off x="6941867" y="1880666"/>
            <a:ext cx="1907100" cy="6843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What?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00" y="4045300"/>
            <a:ext cx="2468400" cy="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888" y="4041872"/>
            <a:ext cx="2488173" cy="8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5"/>
          <p:cNvSpPr txBox="1"/>
          <p:nvPr/>
        </p:nvSpPr>
        <p:spPr>
          <a:xfrm>
            <a:off x="3898368" y="1119862"/>
            <a:ext cx="45618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1" strike="noStrike">
                <a:solidFill>
                  <a:srgbClr val="00CC33"/>
                </a:solidFill>
                <a:latin typeface="Arial"/>
                <a:ea typeface="Arial"/>
                <a:cs typeface="Arial"/>
                <a:sym typeface="Arial"/>
              </a:rPr>
              <a:t>Hint: 1. figure out scalar case,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i="1" strike="noStrike">
                <a:solidFill>
                  <a:srgbClr val="00CC33"/>
                </a:solidFill>
                <a:latin typeface="Arial"/>
                <a:ea typeface="Arial"/>
                <a:cs typeface="Arial"/>
                <a:sym typeface="Arial"/>
              </a:rPr>
              <a:t>     2. match shapes for matrices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Matrix derivatives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6"/>
          <p:cNvSpPr txBox="1"/>
          <p:nvPr/>
        </p:nvSpPr>
        <p:spPr>
          <a:xfrm>
            <a:off x="82476" y="1255558"/>
            <a:ext cx="29730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Let’s compute: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6"/>
          <p:cNvSpPr txBox="1"/>
          <p:nvPr/>
        </p:nvSpPr>
        <p:spPr>
          <a:xfrm>
            <a:off x="70067" y="2652714"/>
            <a:ext cx="3460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Variable shapes: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6"/>
          <p:cNvSpPr txBox="1"/>
          <p:nvPr/>
        </p:nvSpPr>
        <p:spPr>
          <a:xfrm>
            <a:off x="664205" y="475181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56"/>
          <p:cNvSpPr txBox="1"/>
          <p:nvPr/>
        </p:nvSpPr>
        <p:spPr>
          <a:xfrm>
            <a:off x="4909370" y="4752064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6"/>
          <p:cNvSpPr txBox="1"/>
          <p:nvPr/>
        </p:nvSpPr>
        <p:spPr>
          <a:xfrm>
            <a:off x="3897062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[features,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6"/>
          <p:cNvSpPr txBox="1"/>
          <p:nvPr/>
        </p:nvSpPr>
        <p:spPr>
          <a:xfrm>
            <a:off x="304999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6"/>
          <p:cNvSpPr txBox="1"/>
          <p:nvPr/>
        </p:nvSpPr>
        <p:spPr>
          <a:xfrm>
            <a:off x="7097263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373" y="3154151"/>
            <a:ext cx="512375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725" y="3154149"/>
            <a:ext cx="607501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2319" y="3154152"/>
            <a:ext cx="255706" cy="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509" y="1845075"/>
            <a:ext cx="6576492" cy="8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00" y="4045300"/>
            <a:ext cx="2468400" cy="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888" y="4041872"/>
            <a:ext cx="2488173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Matrix derivatives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57"/>
          <p:cNvSpPr txBox="1"/>
          <p:nvPr/>
        </p:nvSpPr>
        <p:spPr>
          <a:xfrm>
            <a:off x="615876" y="1255558"/>
            <a:ext cx="29730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Let’s compute: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57"/>
          <p:cNvSpPr txBox="1"/>
          <p:nvPr/>
        </p:nvSpPr>
        <p:spPr>
          <a:xfrm>
            <a:off x="603467" y="2576514"/>
            <a:ext cx="3460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Variable shapes: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7"/>
          <p:cNvSpPr txBox="1"/>
          <p:nvPr/>
        </p:nvSpPr>
        <p:spPr>
          <a:xfrm>
            <a:off x="664205" y="475181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57"/>
          <p:cNvSpPr txBox="1"/>
          <p:nvPr/>
        </p:nvSpPr>
        <p:spPr>
          <a:xfrm>
            <a:off x="4909370" y="4752064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7"/>
          <p:cNvSpPr txBox="1"/>
          <p:nvPr/>
        </p:nvSpPr>
        <p:spPr>
          <a:xfrm>
            <a:off x="3897062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[features,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57"/>
          <p:cNvSpPr txBox="1"/>
          <p:nvPr/>
        </p:nvSpPr>
        <p:spPr>
          <a:xfrm>
            <a:off x="304999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7"/>
          <p:cNvSpPr txBox="1"/>
          <p:nvPr/>
        </p:nvSpPr>
        <p:spPr>
          <a:xfrm>
            <a:off x="7097263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253" y="1766975"/>
            <a:ext cx="6124747" cy="8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7"/>
          <p:cNvSpPr/>
          <p:nvPr/>
        </p:nvSpPr>
        <p:spPr>
          <a:xfrm>
            <a:off x="4562576" y="1742000"/>
            <a:ext cx="3579000" cy="808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What?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6373" y="3154151"/>
            <a:ext cx="512375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725" y="3154149"/>
            <a:ext cx="607501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2319" y="3154152"/>
            <a:ext cx="255706" cy="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00" y="4045300"/>
            <a:ext cx="2468400" cy="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888" y="4041872"/>
            <a:ext cx="2488173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Matrix derivatives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8"/>
          <p:cNvSpPr txBox="1"/>
          <p:nvPr/>
        </p:nvSpPr>
        <p:spPr>
          <a:xfrm>
            <a:off x="615876" y="1255558"/>
            <a:ext cx="29730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Let’s compute: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58"/>
          <p:cNvSpPr txBox="1"/>
          <p:nvPr/>
        </p:nvSpPr>
        <p:spPr>
          <a:xfrm>
            <a:off x="603467" y="2576514"/>
            <a:ext cx="3460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Variable shapes: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58"/>
          <p:cNvSpPr txBox="1"/>
          <p:nvPr/>
        </p:nvSpPr>
        <p:spPr>
          <a:xfrm>
            <a:off x="664205" y="475181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58"/>
          <p:cNvSpPr txBox="1"/>
          <p:nvPr/>
        </p:nvSpPr>
        <p:spPr>
          <a:xfrm>
            <a:off x="4909370" y="4752064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8"/>
          <p:cNvSpPr txBox="1"/>
          <p:nvPr/>
        </p:nvSpPr>
        <p:spPr>
          <a:xfrm>
            <a:off x="3897062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[features, 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58"/>
          <p:cNvSpPr txBox="1"/>
          <p:nvPr/>
        </p:nvSpPr>
        <p:spPr>
          <a:xfrm>
            <a:off x="304999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[batch size, features]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58"/>
          <p:cNvSpPr txBox="1"/>
          <p:nvPr/>
        </p:nvSpPr>
        <p:spPr>
          <a:xfrm>
            <a:off x="7097263" y="3625099"/>
            <a:ext cx="424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0" strike="noStrike">
                <a:latin typeface="Arial"/>
                <a:ea typeface="Arial"/>
                <a:cs typeface="Arial"/>
                <a:sym typeface="Arial"/>
              </a:rPr>
              <a:t>[outputs]</a:t>
            </a:r>
            <a:endParaRPr sz="2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253" y="1766975"/>
            <a:ext cx="6124747" cy="8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6373" y="3154151"/>
            <a:ext cx="512375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725" y="3154149"/>
            <a:ext cx="607501" cy="4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2319" y="3154152"/>
            <a:ext cx="255706" cy="4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100" y="4045300"/>
            <a:ext cx="2468400" cy="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888" y="4041872"/>
            <a:ext cx="2488173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Cheat sheet for seminar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400" y="1214276"/>
            <a:ext cx="6531530" cy="35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Not actual neurons :)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0"/>
          <p:cNvSpPr txBox="1"/>
          <p:nvPr/>
        </p:nvSpPr>
        <p:spPr>
          <a:xfrm>
            <a:off x="354308" y="1203141"/>
            <a:ext cx="7857000" cy="3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Neurons </a:t>
            </a:r>
            <a:r>
              <a:rPr lang="ru" sz="2700"/>
              <a:t>output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in “spikes”,</a:t>
            </a:r>
            <a:r>
              <a:rPr lang="ru" sz="2700"/>
              <a:t> </a:t>
            </a:r>
            <a:br>
              <a:rPr lang="ru" sz="2700"/>
            </a:br>
            <a:r>
              <a:rPr lang="ru" sz="2700"/>
              <a:t>   </a:t>
            </a:r>
            <a:r>
              <a:rPr lang="ru" sz="2700" b="0" i="0" u="none" strike="noStrike" cap="none">
                <a:latin typeface="Arial"/>
                <a:ea typeface="Arial"/>
                <a:cs typeface="Arial"/>
                <a:sym typeface="Arial"/>
              </a:rPr>
              <a:t>not real numbers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No one knows for sure</a:t>
            </a:r>
            <a:br>
              <a:rPr lang="ru" sz="2700" b="0" strike="noStrike">
                <a:latin typeface="Arial"/>
                <a:ea typeface="Arial"/>
                <a:cs typeface="Arial"/>
                <a:sym typeface="Arial"/>
              </a:rPr>
            </a:b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how they “train</a:t>
            </a:r>
            <a:r>
              <a:rPr lang="ru" sz="2700"/>
              <a:t>”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700"/>
              <a:t>There are other cell types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e.g. neuroglial cells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4934" y="1451999"/>
            <a:ext cx="2332800" cy="16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0800" y="3297370"/>
            <a:ext cx="2470687" cy="1733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Connectionist phrasebook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1"/>
          <p:cNvSpPr txBox="1"/>
          <p:nvPr/>
        </p:nvSpPr>
        <p:spPr>
          <a:xfrm>
            <a:off x="457172" y="1203631"/>
            <a:ext cx="82287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Layer – a building block for NNs :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24765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“Dense layer”: f(x) = Wx+b 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2476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“Nonlinearity layer”: f(x) = σ(x)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2476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Input layer, output layer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2476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A few more we gonna cover later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1905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667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Activation – layer output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079500" marR="0" lvl="2" indent="-24765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i.e. some intermediate signal in the NN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667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Backpropagation – a fancy word for “chain rule”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Connectionist phrasebook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226" y="1368726"/>
            <a:ext cx="3951525" cy="270633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2"/>
          <p:cNvSpPr txBox="1"/>
          <p:nvPr/>
        </p:nvSpPr>
        <p:spPr>
          <a:xfrm>
            <a:off x="2203567" y="4417232"/>
            <a:ext cx="50127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“Train it via backprop!”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/>
        </p:nvSpPr>
        <p:spPr>
          <a:xfrm>
            <a:off x="457498" y="1456349"/>
            <a:ext cx="8228700" cy="3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Objective function: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Optimization (</a:t>
            </a:r>
            <a:r>
              <a:rPr lang="ru" sz="2700"/>
              <a:t>exact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):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i="0" u="none" strike="noStrike" cap="none" dirty="0">
                <a:latin typeface="Arial"/>
                <a:ea typeface="Arial"/>
                <a:cs typeface="Arial"/>
                <a:sym typeface="Arial"/>
              </a:rPr>
              <a:t>Linear Regression</a:t>
            </a:r>
            <a:endParaRPr sz="37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3718765" y="1688610"/>
            <a:ext cx="2114092" cy="60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w</a:t>
            </a:r>
            <a:r>
              <a:rPr lang="ru" sz="2700" b="0" i="0" u="none" strike="noStrike" cap="none">
                <a:latin typeface="Arial"/>
                <a:ea typeface="Arial"/>
                <a:cs typeface="Arial"/>
                <a:sym typeface="Arial"/>
              </a:rPr>
              <a:t>x +b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1968777" y="1691549"/>
            <a:ext cx="739638" cy="3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x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27"/>
          <p:cNvCxnSpPr/>
          <p:nvPr/>
        </p:nvCxnSpPr>
        <p:spPr>
          <a:xfrm>
            <a:off x="2708416" y="1853699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1" name="Google Shape;121;p27"/>
          <p:cNvCxnSpPr/>
          <p:nvPr/>
        </p:nvCxnSpPr>
        <p:spPr>
          <a:xfrm>
            <a:off x="5288170" y="1853699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2" name="Google Shape;122;p27"/>
          <p:cNvSpPr txBox="1"/>
          <p:nvPr/>
        </p:nvSpPr>
        <p:spPr>
          <a:xfrm>
            <a:off x="6249210" y="1642562"/>
            <a:ext cx="1403190" cy="43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y</a:t>
            </a: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6552576" y="1590879"/>
            <a:ext cx="923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488" y="4101472"/>
            <a:ext cx="41338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624" y="2615838"/>
            <a:ext cx="4152900" cy="1079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Connectionist phrasebook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3"/>
          <p:cNvSpPr txBox="1"/>
          <p:nvPr/>
        </p:nvSpPr>
        <p:spPr>
          <a:xfrm>
            <a:off x="2452399" y="4603875"/>
            <a:ext cx="50127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How do we train it?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7617" y="1467430"/>
            <a:ext cx="5126085" cy="25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Potential caveats?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4"/>
          <p:cNvSpPr txBox="1"/>
          <p:nvPr/>
        </p:nvSpPr>
        <p:spPr>
          <a:xfrm>
            <a:off x="414720" y="1558548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Problems with deep learning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5"/>
          <p:cNvSpPr txBox="1"/>
          <p:nvPr/>
        </p:nvSpPr>
        <p:spPr>
          <a:xfrm>
            <a:off x="414720" y="1558548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56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Hardcore overfitting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190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667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No “golden standard” for architecture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190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2667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Computationally heavy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Back to neural networks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66"/>
          <p:cNvSpPr/>
          <p:nvPr/>
        </p:nvSpPr>
        <p:spPr>
          <a:xfrm>
            <a:off x="327204" y="2104517"/>
            <a:ext cx="1244161" cy="512902"/>
          </a:xfrm>
          <a:custGeom>
            <a:avLst/>
            <a:gdLst/>
            <a:ahLst/>
            <a:cxnLst/>
            <a:rect l="l" t="t" r="r" b="b"/>
            <a:pathLst>
              <a:path w="3812" h="2096" extrusionOk="0">
                <a:moveTo>
                  <a:pt x="349" y="0"/>
                </a:moveTo>
                <a:cubicBezTo>
                  <a:pt x="174" y="0"/>
                  <a:pt x="0" y="174"/>
                  <a:pt x="0" y="349"/>
                </a:cubicBezTo>
                <a:lnTo>
                  <a:pt x="0" y="1745"/>
                </a:lnTo>
                <a:cubicBezTo>
                  <a:pt x="0" y="1920"/>
                  <a:pt x="174" y="2095"/>
                  <a:pt x="349" y="2095"/>
                </a:cubicBezTo>
                <a:lnTo>
                  <a:pt x="3461" y="2095"/>
                </a:lnTo>
                <a:cubicBezTo>
                  <a:pt x="3636" y="2095"/>
                  <a:pt x="3811" y="1920"/>
                  <a:pt x="3811" y="1745"/>
                </a:cubicBezTo>
                <a:lnTo>
                  <a:pt x="3811" y="349"/>
                </a:lnTo>
                <a:cubicBezTo>
                  <a:pt x="3811" y="174"/>
                  <a:pt x="3636" y="0"/>
                  <a:pt x="3461" y="0"/>
                </a:cubicBezTo>
                <a:lnTo>
                  <a:pt x="349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X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6"/>
          <p:cNvSpPr/>
          <p:nvPr/>
        </p:nvSpPr>
        <p:spPr>
          <a:xfrm>
            <a:off x="7513289" y="2059938"/>
            <a:ext cx="1327101" cy="619694"/>
          </a:xfrm>
          <a:custGeom>
            <a:avLst/>
            <a:gdLst/>
            <a:ahLst/>
            <a:cxnLst/>
            <a:rect l="l" t="t" r="r" b="b"/>
            <a:pathLst>
              <a:path w="4065" h="2532" extrusionOk="0">
                <a:moveTo>
                  <a:pt x="421" y="0"/>
                </a:moveTo>
                <a:cubicBezTo>
                  <a:pt x="210" y="0"/>
                  <a:pt x="0" y="210"/>
                  <a:pt x="0" y="421"/>
                </a:cubicBezTo>
                <a:lnTo>
                  <a:pt x="0" y="2109"/>
                </a:lnTo>
                <a:cubicBezTo>
                  <a:pt x="0" y="2320"/>
                  <a:pt x="210" y="2531"/>
                  <a:pt x="421" y="2531"/>
                </a:cubicBezTo>
                <a:lnTo>
                  <a:pt x="3643" y="2531"/>
                </a:lnTo>
                <a:cubicBezTo>
                  <a:pt x="3853" y="2531"/>
                  <a:pt x="4064" y="2320"/>
                  <a:pt x="4064" y="2109"/>
                </a:cubicBezTo>
                <a:lnTo>
                  <a:pt x="4064" y="421"/>
                </a:lnTo>
                <a:cubicBezTo>
                  <a:pt x="4064" y="210"/>
                  <a:pt x="3853" y="0"/>
                  <a:pt x="3643" y="0"/>
                </a:cubicBezTo>
                <a:lnTo>
                  <a:pt x="421" y="0"/>
                </a:lnTo>
              </a:path>
            </a:pathLst>
          </a:custGeom>
          <a:solidFill>
            <a:srgbClr val="CCFFCC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Prediction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66"/>
          <p:cNvCxnSpPr/>
          <p:nvPr/>
        </p:nvCxnSpPr>
        <p:spPr>
          <a:xfrm>
            <a:off x="1604019" y="2370521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1" name="Google Shape;671;p66"/>
          <p:cNvCxnSpPr/>
          <p:nvPr/>
        </p:nvCxnSpPr>
        <p:spPr>
          <a:xfrm>
            <a:off x="3042151" y="2370521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2" name="Google Shape;672;p66"/>
          <p:cNvCxnSpPr/>
          <p:nvPr/>
        </p:nvCxnSpPr>
        <p:spPr>
          <a:xfrm>
            <a:off x="6912435" y="2370521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3" name="Google Shape;673;p66"/>
          <p:cNvSpPr/>
          <p:nvPr/>
        </p:nvSpPr>
        <p:spPr>
          <a:xfrm>
            <a:off x="3572470" y="1689590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4" name="Google Shape;674;p66"/>
          <p:cNvCxnSpPr/>
          <p:nvPr/>
        </p:nvCxnSpPr>
        <p:spPr>
          <a:xfrm>
            <a:off x="4314721" y="2370765"/>
            <a:ext cx="520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5" name="Google Shape;675;p66"/>
          <p:cNvCxnSpPr/>
          <p:nvPr/>
        </p:nvCxnSpPr>
        <p:spPr>
          <a:xfrm>
            <a:off x="5752852" y="2370765"/>
            <a:ext cx="49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6" name="Google Shape;676;p66"/>
          <p:cNvSpPr/>
          <p:nvPr/>
        </p:nvSpPr>
        <p:spPr>
          <a:xfrm>
            <a:off x="6283171" y="1689835"/>
            <a:ext cx="753025" cy="1306506"/>
          </a:xfrm>
          <a:custGeom>
            <a:avLst/>
            <a:gdLst/>
            <a:ahLst/>
            <a:cxnLst/>
            <a:rect l="l" t="t" r="r" b="b"/>
            <a:pathLst>
              <a:path w="2308" h="5336" extrusionOk="0">
                <a:moveTo>
                  <a:pt x="384" y="0"/>
                </a:moveTo>
                <a:cubicBezTo>
                  <a:pt x="192" y="0"/>
                  <a:pt x="0" y="192"/>
                  <a:pt x="0" y="384"/>
                </a:cubicBezTo>
                <a:lnTo>
                  <a:pt x="0" y="4950"/>
                </a:lnTo>
                <a:cubicBezTo>
                  <a:pt x="0" y="5142"/>
                  <a:pt x="192" y="5335"/>
                  <a:pt x="384" y="5335"/>
                </a:cubicBezTo>
                <a:lnTo>
                  <a:pt x="1922" y="5335"/>
                </a:lnTo>
                <a:cubicBezTo>
                  <a:pt x="2114" y="5335"/>
                  <a:pt x="2307" y="5142"/>
                  <a:pt x="2307" y="4950"/>
                </a:cubicBezTo>
                <a:lnTo>
                  <a:pt x="2307" y="384"/>
                </a:lnTo>
                <a:cubicBezTo>
                  <a:pt x="2307" y="192"/>
                  <a:pt x="2114" y="0"/>
                  <a:pt x="1922" y="0"/>
                </a:cubicBezTo>
                <a:lnTo>
                  <a:pt x="384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σ(h)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6"/>
          <p:cNvSpPr txBox="1"/>
          <p:nvPr/>
        </p:nvSpPr>
        <p:spPr>
          <a:xfrm>
            <a:off x="248832" y="1182566"/>
            <a:ext cx="1272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6"/>
          <p:cNvSpPr txBox="1"/>
          <p:nvPr/>
        </p:nvSpPr>
        <p:spPr>
          <a:xfrm>
            <a:off x="218527" y="3774800"/>
            <a:ext cx="87129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dirty="0"/>
              <a:t>   </a:t>
            </a: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Training:                                                see the </a:t>
            </a:r>
            <a:r>
              <a:rPr lang="ru" sz="2700" b="0" u="sng" strike="noStrik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demo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148" y="3297375"/>
            <a:ext cx="2799000" cy="17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6"/>
          <p:cNvSpPr/>
          <p:nvPr/>
        </p:nvSpPr>
        <p:spPr>
          <a:xfrm>
            <a:off x="2124215" y="1686700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h units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W1,b1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6"/>
          <p:cNvSpPr/>
          <p:nvPr/>
        </p:nvSpPr>
        <p:spPr>
          <a:xfrm>
            <a:off x="4834917" y="1686945"/>
            <a:ext cx="925117" cy="1306506"/>
          </a:xfrm>
          <a:custGeom>
            <a:avLst/>
            <a:gdLst/>
            <a:ahLst/>
            <a:cxnLst/>
            <a:rect l="l" t="t" r="r" b="b"/>
            <a:pathLst>
              <a:path w="2835" h="5336" extrusionOk="0">
                <a:moveTo>
                  <a:pt x="472" y="0"/>
                </a:moveTo>
                <a:cubicBezTo>
                  <a:pt x="236" y="0"/>
                  <a:pt x="0" y="236"/>
                  <a:pt x="0" y="472"/>
                </a:cubicBezTo>
                <a:lnTo>
                  <a:pt x="0" y="4862"/>
                </a:lnTo>
                <a:cubicBezTo>
                  <a:pt x="0" y="5098"/>
                  <a:pt x="236" y="5335"/>
                  <a:pt x="472" y="5335"/>
                </a:cubicBezTo>
                <a:lnTo>
                  <a:pt x="2361" y="5335"/>
                </a:lnTo>
                <a:cubicBezTo>
                  <a:pt x="2597" y="5335"/>
                  <a:pt x="2834" y="5098"/>
                  <a:pt x="2834" y="4862"/>
                </a:cubicBezTo>
                <a:lnTo>
                  <a:pt x="2834" y="472"/>
                </a:lnTo>
                <a:cubicBezTo>
                  <a:pt x="2834" y="236"/>
                  <a:pt x="2597" y="0"/>
                  <a:pt x="2361" y="0"/>
                </a:cubicBezTo>
                <a:lnTo>
                  <a:pt x="472" y="0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linear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1 unit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" sz="2000"/>
              <a:t>2</a:t>
            </a: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,b</a:t>
            </a:r>
            <a:r>
              <a:rPr lang="ru" sz="2000"/>
              <a:t>2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ru" sz="3700"/>
              <a:t>D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escent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7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688" name="Google Shape;68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9632" y="1650890"/>
            <a:ext cx="2267891" cy="243004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7"/>
          <p:cNvSpPr txBox="1"/>
          <p:nvPr/>
        </p:nvSpPr>
        <p:spPr>
          <a:xfrm>
            <a:off x="2820096" y="4479936"/>
            <a:ext cx="33177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/>
              <a:t>Can we do better?</a:t>
            </a:r>
            <a:endParaRPr sz="2700" b="1" strike="noStrike"/>
          </a:p>
        </p:txBody>
      </p:sp>
      <p:sp>
        <p:nvSpPr>
          <p:cNvPr id="690" name="Google Shape;690;p67"/>
          <p:cNvSpPr txBox="1"/>
          <p:nvPr/>
        </p:nvSpPr>
        <p:spPr>
          <a:xfrm>
            <a:off x="492439" y="1574714"/>
            <a:ext cx="4484100" cy="21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Update: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 – learning rate a&lt;&lt;1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 – loss function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00" y="1709138"/>
            <a:ext cx="41148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Newton-Raphson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8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698" name="Google Shape;69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3571" y="1493149"/>
            <a:ext cx="3049662" cy="223972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8"/>
          <p:cNvSpPr txBox="1"/>
          <p:nvPr/>
        </p:nvSpPr>
        <p:spPr>
          <a:xfrm>
            <a:off x="248832" y="1260947"/>
            <a:ext cx="32937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Parameter update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68"/>
          <p:cNvSpPr txBox="1"/>
          <p:nvPr/>
        </p:nvSpPr>
        <p:spPr>
          <a:xfrm>
            <a:off x="-497664" y="3583352"/>
            <a:ext cx="32937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Hessian: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237" y="2911101"/>
            <a:ext cx="2695800" cy="191811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8"/>
          <p:cNvSpPr txBox="1"/>
          <p:nvPr/>
        </p:nvSpPr>
        <p:spPr>
          <a:xfrm>
            <a:off x="5274696" y="4514180"/>
            <a:ext cx="3732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/>
              <a:t>Any drawbacks?</a:t>
            </a:r>
            <a:endParaRPr sz="2700" b="1" strike="noStrike"/>
          </a:p>
        </p:txBody>
      </p:sp>
      <p:pic>
        <p:nvPicPr>
          <p:cNvPr id="703" name="Google Shape;70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525" y="1687613"/>
            <a:ext cx="485775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8"/>
          <p:cNvSpPr txBox="1"/>
          <p:nvPr/>
        </p:nvSpPr>
        <p:spPr>
          <a:xfrm>
            <a:off x="5723136" y="3732872"/>
            <a:ext cx="2745000" cy="3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38761D"/>
                </a:solidFill>
              </a:rPr>
              <a:t>Green:</a:t>
            </a:r>
            <a:r>
              <a:rPr lang="ru" sz="1500">
                <a:solidFill>
                  <a:schemeClr val="dk1"/>
                </a:solidFill>
              </a:rPr>
              <a:t> Gradient Descent</a:t>
            </a:r>
            <a:br>
              <a:rPr lang="ru" sz="1500" b="1">
                <a:solidFill>
                  <a:srgbClr val="CC0000"/>
                </a:solidFill>
              </a:rPr>
            </a:br>
            <a:r>
              <a:rPr lang="ru" sz="1500" b="1" strike="noStrike">
                <a:solidFill>
                  <a:srgbClr val="CC0000"/>
                </a:solidFill>
              </a:rPr>
              <a:t>Red:</a:t>
            </a: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 Newton-Raphson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Newton-Raphson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9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711" name="Google Shape;71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3571" y="1493149"/>
            <a:ext cx="3049662" cy="2239723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9"/>
          <p:cNvSpPr txBox="1"/>
          <p:nvPr/>
        </p:nvSpPr>
        <p:spPr>
          <a:xfrm>
            <a:off x="248832" y="1260947"/>
            <a:ext cx="32937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Parameter update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69"/>
          <p:cNvSpPr txBox="1"/>
          <p:nvPr/>
        </p:nvSpPr>
        <p:spPr>
          <a:xfrm>
            <a:off x="-497664" y="3583352"/>
            <a:ext cx="32937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Hessian: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237" y="2911101"/>
            <a:ext cx="2695800" cy="191811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9"/>
          <p:cNvSpPr txBox="1"/>
          <p:nvPr/>
        </p:nvSpPr>
        <p:spPr>
          <a:xfrm>
            <a:off x="5723136" y="3732872"/>
            <a:ext cx="2745000" cy="3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38761D"/>
                </a:solidFill>
              </a:rPr>
              <a:t>Green:</a:t>
            </a:r>
            <a:r>
              <a:rPr lang="ru" sz="1500">
                <a:solidFill>
                  <a:schemeClr val="dk1"/>
                </a:solidFill>
              </a:rPr>
              <a:t> Gradient Descent</a:t>
            </a:r>
            <a:br>
              <a:rPr lang="ru" sz="1500" b="1">
                <a:solidFill>
                  <a:srgbClr val="CC0000"/>
                </a:solidFill>
              </a:rPr>
            </a:br>
            <a:r>
              <a:rPr lang="ru" sz="1500" b="1" strike="noStrike">
                <a:solidFill>
                  <a:srgbClr val="CC0000"/>
                </a:solidFill>
              </a:rPr>
              <a:t>Red:</a:t>
            </a: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 Newton-Raphson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69"/>
          <p:cNvSpPr txBox="1"/>
          <p:nvPr/>
        </p:nvSpPr>
        <p:spPr>
          <a:xfrm>
            <a:off x="4893701" y="4514175"/>
            <a:ext cx="4371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/>
              <a:t>Inverting H might</a:t>
            </a:r>
            <a:br>
              <a:rPr lang="ru" sz="2700" b="1"/>
            </a:br>
            <a:r>
              <a:rPr lang="ru" sz="2700" b="1"/>
              <a:t> be infeasible</a:t>
            </a:r>
            <a:endParaRPr sz="2700" b="1" strike="noStrike"/>
          </a:p>
        </p:txBody>
      </p:sp>
      <p:pic>
        <p:nvPicPr>
          <p:cNvPr id="717" name="Google Shape;71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525" y="1687613"/>
            <a:ext cx="48577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Stochastic gradient descent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0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70"/>
          <p:cNvSpPr txBox="1"/>
          <p:nvPr/>
        </p:nvSpPr>
        <p:spPr>
          <a:xfrm>
            <a:off x="186125" y="821950"/>
            <a:ext cx="56367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Approximate </a:t>
            </a:r>
            <a:r>
              <a:rPr lang="ru" sz="2700"/>
              <a:t>objective with samples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2734" y="1405950"/>
            <a:ext cx="2267891" cy="243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p70"/>
          <p:cNvCxnSpPr/>
          <p:nvPr/>
        </p:nvCxnSpPr>
        <p:spPr>
          <a:xfrm>
            <a:off x="7464960" y="1555363"/>
            <a:ext cx="828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727;p70"/>
          <p:cNvCxnSpPr/>
          <p:nvPr/>
        </p:nvCxnSpPr>
        <p:spPr>
          <a:xfrm rot="10800000" flipH="1">
            <a:off x="7216128" y="1742121"/>
            <a:ext cx="331800" cy="6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70"/>
          <p:cNvCxnSpPr/>
          <p:nvPr/>
        </p:nvCxnSpPr>
        <p:spPr>
          <a:xfrm rot="10800000">
            <a:off x="7216104" y="1804079"/>
            <a:ext cx="331800" cy="2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9" name="Google Shape;729;p70"/>
          <p:cNvCxnSpPr/>
          <p:nvPr/>
        </p:nvCxnSpPr>
        <p:spPr>
          <a:xfrm rot="10800000">
            <a:off x="7216104" y="2053079"/>
            <a:ext cx="33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0" name="Google Shape;730;p70"/>
          <p:cNvCxnSpPr/>
          <p:nvPr/>
        </p:nvCxnSpPr>
        <p:spPr>
          <a:xfrm rot="10800000" flipH="1">
            <a:off x="7133184" y="2053123"/>
            <a:ext cx="828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1" name="Google Shape;731;p70"/>
          <p:cNvCxnSpPr/>
          <p:nvPr/>
        </p:nvCxnSpPr>
        <p:spPr>
          <a:xfrm>
            <a:off x="7133184" y="2239723"/>
            <a:ext cx="165900" cy="124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70"/>
          <p:cNvCxnSpPr/>
          <p:nvPr/>
        </p:nvCxnSpPr>
        <p:spPr>
          <a:xfrm rot="10800000">
            <a:off x="7299204" y="2364152"/>
            <a:ext cx="248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70"/>
          <p:cNvCxnSpPr/>
          <p:nvPr/>
        </p:nvCxnSpPr>
        <p:spPr>
          <a:xfrm flipH="1">
            <a:off x="7299204" y="2364152"/>
            <a:ext cx="2487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4" name="Google Shape;734;p70"/>
          <p:cNvCxnSpPr/>
          <p:nvPr/>
        </p:nvCxnSpPr>
        <p:spPr>
          <a:xfrm>
            <a:off x="7133184" y="2364152"/>
            <a:ext cx="1659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5" name="Google Shape;735;p70"/>
          <p:cNvCxnSpPr/>
          <p:nvPr/>
        </p:nvCxnSpPr>
        <p:spPr>
          <a:xfrm flipH="1">
            <a:off x="6967284" y="2364152"/>
            <a:ext cx="165900" cy="2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6" name="Google Shape;736;p70"/>
          <p:cNvSpPr txBox="1"/>
          <p:nvPr/>
        </p:nvSpPr>
        <p:spPr>
          <a:xfrm>
            <a:off x="7489778" y="1182076"/>
            <a:ext cx="829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latin typeface="Arial"/>
                <a:ea typeface="Arial"/>
                <a:cs typeface="Arial"/>
                <a:sym typeface="Arial"/>
              </a:rPr>
              <a:t>sgd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0"/>
          <p:cNvSpPr txBox="1"/>
          <p:nvPr/>
        </p:nvSpPr>
        <p:spPr>
          <a:xfrm>
            <a:off x="5857022" y="3386528"/>
            <a:ext cx="829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gd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50" y="1900245"/>
            <a:ext cx="5484399" cy="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650" y="2815075"/>
            <a:ext cx="3322448" cy="3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Stochastic gradient descent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71"/>
          <p:cNvSpPr txBox="1"/>
          <p:nvPr/>
        </p:nvSpPr>
        <p:spPr>
          <a:xfrm>
            <a:off x="186125" y="821950"/>
            <a:ext cx="5636700" cy="4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Approximate </a:t>
            </a:r>
            <a:r>
              <a:rPr lang="ru" sz="2700"/>
              <a:t>objective with samples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Update: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2734" y="1405950"/>
            <a:ext cx="2267891" cy="2430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8" name="Google Shape;748;p71"/>
          <p:cNvCxnSpPr/>
          <p:nvPr/>
        </p:nvCxnSpPr>
        <p:spPr>
          <a:xfrm>
            <a:off x="7464960" y="1555363"/>
            <a:ext cx="828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9" name="Google Shape;749;p71"/>
          <p:cNvCxnSpPr/>
          <p:nvPr/>
        </p:nvCxnSpPr>
        <p:spPr>
          <a:xfrm rot="10800000" flipH="1">
            <a:off x="7216128" y="1742121"/>
            <a:ext cx="331800" cy="6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0" name="Google Shape;750;p71"/>
          <p:cNvCxnSpPr/>
          <p:nvPr/>
        </p:nvCxnSpPr>
        <p:spPr>
          <a:xfrm rot="10800000">
            <a:off x="7216104" y="1804079"/>
            <a:ext cx="331800" cy="2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1" name="Google Shape;751;p71"/>
          <p:cNvCxnSpPr/>
          <p:nvPr/>
        </p:nvCxnSpPr>
        <p:spPr>
          <a:xfrm rot="10800000">
            <a:off x="7216104" y="2053079"/>
            <a:ext cx="331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2" name="Google Shape;752;p71"/>
          <p:cNvCxnSpPr/>
          <p:nvPr/>
        </p:nvCxnSpPr>
        <p:spPr>
          <a:xfrm rot="10800000" flipH="1">
            <a:off x="7133184" y="2053123"/>
            <a:ext cx="828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3" name="Google Shape;753;p71"/>
          <p:cNvCxnSpPr/>
          <p:nvPr/>
        </p:nvCxnSpPr>
        <p:spPr>
          <a:xfrm>
            <a:off x="7133184" y="2239723"/>
            <a:ext cx="165900" cy="124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4" name="Google Shape;754;p71"/>
          <p:cNvCxnSpPr/>
          <p:nvPr/>
        </p:nvCxnSpPr>
        <p:spPr>
          <a:xfrm rot="10800000">
            <a:off x="7299204" y="2364152"/>
            <a:ext cx="248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5" name="Google Shape;755;p71"/>
          <p:cNvCxnSpPr/>
          <p:nvPr/>
        </p:nvCxnSpPr>
        <p:spPr>
          <a:xfrm flipH="1">
            <a:off x="7299204" y="2364152"/>
            <a:ext cx="2487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6" name="Google Shape;756;p71"/>
          <p:cNvCxnSpPr/>
          <p:nvPr/>
        </p:nvCxnSpPr>
        <p:spPr>
          <a:xfrm>
            <a:off x="7133184" y="2364152"/>
            <a:ext cx="165900" cy="18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7" name="Google Shape;757;p71"/>
          <p:cNvCxnSpPr/>
          <p:nvPr/>
        </p:nvCxnSpPr>
        <p:spPr>
          <a:xfrm flipH="1">
            <a:off x="6967284" y="2364152"/>
            <a:ext cx="165900" cy="24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8" name="Google Shape;758;p71"/>
          <p:cNvSpPr txBox="1"/>
          <p:nvPr/>
        </p:nvSpPr>
        <p:spPr>
          <a:xfrm>
            <a:off x="7489778" y="1182076"/>
            <a:ext cx="829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latin typeface="Arial"/>
                <a:ea typeface="Arial"/>
                <a:cs typeface="Arial"/>
                <a:sym typeface="Arial"/>
              </a:rPr>
              <a:t>sgd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1"/>
          <p:cNvSpPr txBox="1"/>
          <p:nvPr/>
        </p:nvSpPr>
        <p:spPr>
          <a:xfrm>
            <a:off x="5857022" y="3386528"/>
            <a:ext cx="829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gd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50" y="1900245"/>
            <a:ext cx="5484399" cy="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700" y="3855318"/>
            <a:ext cx="3322450" cy="95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50" y="2815075"/>
            <a:ext cx="3322448" cy="3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8614" y="4120556"/>
            <a:ext cx="4184350" cy="54876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1"/>
          <p:cNvSpPr txBox="1"/>
          <p:nvPr/>
        </p:nvSpPr>
        <p:spPr>
          <a:xfrm>
            <a:off x="3798700" y="4090028"/>
            <a:ext cx="1272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</a:rPr>
              <a:t>where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SGD with momentum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 txBox="1"/>
          <p:nvPr/>
        </p:nvSpPr>
        <p:spPr>
          <a:xfrm>
            <a:off x="706675" y="686924"/>
            <a:ext cx="78789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average gradient over consecutive steps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                           </a:t>
            </a:r>
            <a:r>
              <a:rPr lang="ru" sz="2700" i="1"/>
              <a:t>aka “add inertia”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75" y="2366958"/>
            <a:ext cx="30956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36" y="2976546"/>
            <a:ext cx="4345010" cy="99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75" y="4461321"/>
            <a:ext cx="34290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/>
        </p:nvSpPr>
        <p:spPr>
          <a:xfrm>
            <a:off x="457498" y="1456349"/>
            <a:ext cx="8228700" cy="3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Objective function: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Optimization (iterative):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8"/>
          <p:cNvSpPr txBox="1"/>
          <p:nvPr/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Linear Regression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3718765" y="1688610"/>
            <a:ext cx="2114092" cy="60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w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x +b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1968777" y="1691549"/>
            <a:ext cx="739638" cy="3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x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28"/>
          <p:cNvCxnSpPr/>
          <p:nvPr/>
        </p:nvCxnSpPr>
        <p:spPr>
          <a:xfrm>
            <a:off x="2708416" y="1853699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5" name="Google Shape;135;p28"/>
          <p:cNvCxnSpPr/>
          <p:nvPr/>
        </p:nvCxnSpPr>
        <p:spPr>
          <a:xfrm>
            <a:off x="5288170" y="1853699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6" name="Google Shape;136;p28"/>
          <p:cNvSpPr txBox="1"/>
          <p:nvPr/>
        </p:nvSpPr>
        <p:spPr>
          <a:xfrm>
            <a:off x="6249210" y="1642562"/>
            <a:ext cx="1403190" cy="43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y</a:t>
            </a: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6552576" y="1590879"/>
            <a:ext cx="923487" cy="21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624" y="2615838"/>
            <a:ext cx="4152900" cy="107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675" y="3793113"/>
            <a:ext cx="41148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SGD with momentum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73"/>
          <p:cNvSpPr txBox="1"/>
          <p:nvPr/>
        </p:nvSpPr>
        <p:spPr>
          <a:xfrm>
            <a:off x="706675" y="686924"/>
            <a:ext cx="78789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average gradient over consecutive steps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                           </a:t>
            </a:r>
            <a:r>
              <a:rPr lang="ru" sz="2700" i="1"/>
              <a:t>aka “add inertia”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75" y="2366958"/>
            <a:ext cx="309562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36" y="2976546"/>
            <a:ext cx="4345010" cy="99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75" y="4461321"/>
            <a:ext cx="34290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73"/>
          <p:cNvSpPr txBox="1"/>
          <p:nvPr/>
        </p:nvSpPr>
        <p:spPr>
          <a:xfrm>
            <a:off x="4922239" y="3246286"/>
            <a:ext cx="41157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</a:rPr>
              <a:t> // reuse gradient from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</a:rPr>
              <a:t>    previous steps</a:t>
            </a:r>
            <a:endParaRPr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SGD with momentum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9999" y="3582872"/>
            <a:ext cx="6612049" cy="14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74"/>
          <p:cNvSpPr txBox="1"/>
          <p:nvPr/>
        </p:nvSpPr>
        <p:spPr>
          <a:xfrm>
            <a:off x="706675" y="686924"/>
            <a:ext cx="78789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average gradient over consecutive steps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                           </a:t>
            </a:r>
            <a:r>
              <a:rPr lang="ru" sz="2700" i="1"/>
              <a:t>(see this </a:t>
            </a:r>
            <a:r>
              <a:rPr lang="ru" sz="2700" i="1" u="sng">
                <a:solidFill>
                  <a:schemeClr val="hlink"/>
                </a:solidFill>
                <a:hlinkClick r:id="rId4"/>
              </a:rPr>
              <a:t>demo</a:t>
            </a:r>
            <a:r>
              <a:rPr lang="ru" sz="2700" i="1"/>
              <a:t>)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1" name="Google Shape;79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036" y="2290746"/>
            <a:ext cx="4345010" cy="99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5625" y="2635721"/>
            <a:ext cx="34290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RMSProp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5"/>
          <p:cNvSpPr txBox="1"/>
          <p:nvPr/>
        </p:nvSpPr>
        <p:spPr>
          <a:xfrm>
            <a:off x="249475" y="1120850"/>
            <a:ext cx="88944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adapt learning rate to the slope of objective function</a:t>
            </a:r>
            <a:br>
              <a:rPr lang="ru" sz="2700"/>
            </a:br>
            <a:r>
              <a:rPr lang="ru" sz="2700"/>
              <a:t>  </a:t>
            </a:r>
            <a:r>
              <a:rPr lang="ru" sz="2700" i="1"/>
              <a:t>  large gradient = go slower, small gradient = go faster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260250"/>
            <a:ext cx="34956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822225"/>
            <a:ext cx="68389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3984275"/>
            <a:ext cx="5580332" cy="10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RMSProp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6"/>
          <p:cNvSpPr txBox="1"/>
          <p:nvPr/>
        </p:nvSpPr>
        <p:spPr>
          <a:xfrm>
            <a:off x="249475" y="1120850"/>
            <a:ext cx="88944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adapt learning rate to the slope of objective function</a:t>
            </a:r>
            <a:br>
              <a:rPr lang="ru" sz="2700"/>
            </a:br>
            <a:r>
              <a:rPr lang="ru" sz="2700"/>
              <a:t>  </a:t>
            </a:r>
            <a:r>
              <a:rPr lang="ru" sz="2700" i="1"/>
              <a:t>  large gradient = go slower, small gradient = go faster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8" name="Google Shape;80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260250"/>
            <a:ext cx="34956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822225"/>
            <a:ext cx="68389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3984275"/>
            <a:ext cx="5580332" cy="108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1" name="Google Shape;811;p76"/>
          <p:cNvCxnSpPr/>
          <p:nvPr/>
        </p:nvCxnSpPr>
        <p:spPr>
          <a:xfrm flipH="1">
            <a:off x="3366400" y="2744725"/>
            <a:ext cx="909900" cy="43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2" name="Google Shape;812;p76"/>
          <p:cNvSpPr txBox="1"/>
          <p:nvPr/>
        </p:nvSpPr>
        <p:spPr>
          <a:xfrm>
            <a:off x="4296150" y="2290175"/>
            <a:ext cx="40290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i="1">
                <a:solidFill>
                  <a:schemeClr val="dk1"/>
                </a:solidFill>
              </a:rPr>
              <a:t>moving average norm^2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Adam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7"/>
          <p:cNvSpPr txBox="1"/>
          <p:nvPr/>
        </p:nvSpPr>
        <p:spPr>
          <a:xfrm>
            <a:off x="249475" y="1120850"/>
            <a:ext cx="88944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</a:t>
            </a:r>
            <a:r>
              <a:rPr lang="ru" sz="2700"/>
              <a:t>combine momentum and rmsprop in one method</a:t>
            </a:r>
            <a:br>
              <a:rPr lang="ru" sz="2700"/>
            </a:br>
            <a:r>
              <a:rPr lang="ru" sz="2700"/>
              <a:t>  </a:t>
            </a:r>
            <a:r>
              <a:rPr lang="ru" sz="2700" i="1"/>
              <a:t>    the “default” optimizer, see the </a:t>
            </a:r>
            <a:r>
              <a:rPr lang="ru" sz="2700" i="1" u="sng">
                <a:solidFill>
                  <a:schemeClr val="hlink"/>
                </a:solidFill>
                <a:hlinkClick r:id="rId3"/>
              </a:rPr>
              <a:t>paper</a:t>
            </a:r>
            <a:r>
              <a:rPr lang="ru" sz="2700" i="1"/>
              <a:t> for details</a:t>
            </a:r>
            <a:endParaRPr sz="2700" b="0" i="1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260250"/>
            <a:ext cx="34956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2822225"/>
            <a:ext cx="68389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3984275"/>
            <a:ext cx="5580332" cy="108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77"/>
          <p:cNvCxnSpPr/>
          <p:nvPr/>
        </p:nvCxnSpPr>
        <p:spPr>
          <a:xfrm flipH="1">
            <a:off x="3366400" y="2744725"/>
            <a:ext cx="909900" cy="43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3" name="Google Shape;823;p77"/>
          <p:cNvSpPr txBox="1"/>
          <p:nvPr/>
        </p:nvSpPr>
        <p:spPr>
          <a:xfrm>
            <a:off x="4296150" y="2290175"/>
            <a:ext cx="40290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i="1">
                <a:solidFill>
                  <a:schemeClr val="dk1"/>
                </a:solidFill>
              </a:rPr>
              <a:t>moving average norm^2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TL;DR stochastic optimization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050" y="1063771"/>
            <a:ext cx="4718663" cy="377493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78"/>
          <p:cNvSpPr txBox="1"/>
          <p:nvPr/>
        </p:nvSpPr>
        <p:spPr>
          <a:xfrm>
            <a:off x="170575" y="1349600"/>
            <a:ext cx="4212000" cy="3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Tips &amp; tricks</a:t>
            </a:r>
            <a:endParaRPr sz="2700"/>
          </a:p>
          <a:p>
            <a:pPr marL="457200" marR="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ru" sz="2700"/>
              <a:t>Adam works fine</a:t>
            </a:r>
            <a:br>
              <a:rPr lang="ru" sz="2700"/>
            </a:br>
            <a:r>
              <a:rPr lang="ru" sz="2700"/>
              <a:t>out of the box</a:t>
            </a:r>
            <a:endParaRPr sz="2700"/>
          </a:p>
          <a:p>
            <a:pPr marL="457200" marR="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ru" sz="2700"/>
              <a:t>One can usually beat adam with tuned sgd+momentum</a:t>
            </a:r>
            <a:endParaRPr sz="27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Tuning may take long</a:t>
            </a:r>
            <a:endParaRPr sz="2700"/>
          </a:p>
          <a:p>
            <a:pPr marL="457200" marR="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ru" sz="2700"/>
              <a:t>Everyone has his favorite optimizer :)</a:t>
            </a:r>
            <a:br>
              <a:rPr lang="ru" sz="2700"/>
            </a:br>
            <a:endParaRPr sz="27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Stuff we won’t cover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9"/>
          <p:cNvSpPr txBox="1"/>
          <p:nvPr/>
        </p:nvSpPr>
        <p:spPr>
          <a:xfrm>
            <a:off x="0" y="1182076"/>
            <a:ext cx="90222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/>
              <a:t>First order    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ru" sz="2700">
                <a:solidFill>
                  <a:schemeClr val="dk1"/>
                </a:solidFill>
              </a:rPr>
              <a:t>Adam flavors: NAdam, Adamax, QHAdam</a:t>
            </a:r>
            <a:endParaRPr sz="2700"/>
          </a:p>
          <a:p>
            <a:pPr marL="177800" marR="0" lvl="0" indent="-177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/>
              <a:t>Adagrad, Radagrad,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Adadelta - alternative adap</a:t>
            </a:r>
            <a:r>
              <a:rPr lang="ru" sz="2700"/>
              <a:t>tive lr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/>
              <a:t>Approx second order  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BFGS,</a:t>
            </a:r>
            <a:r>
              <a:rPr lang="ru" sz="2700"/>
              <a:t>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L-BFGS</a:t>
            </a:r>
            <a:endParaRPr sz="2700"/>
          </a:p>
          <a:p>
            <a: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ru" sz="2700">
                <a:solidFill>
                  <a:schemeClr val="dk1"/>
                </a:solidFill>
              </a:rPr>
              <a:t>K-FAC</a:t>
            </a:r>
            <a:endParaRPr sz="27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Initialization, symmetry problem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450" y="1366750"/>
            <a:ext cx="3774275" cy="3549678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80"/>
          <p:cNvSpPr txBox="1"/>
          <p:nvPr/>
        </p:nvSpPr>
        <p:spPr>
          <a:xfrm>
            <a:off x="5215349" y="1946776"/>
            <a:ext cx="39117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Initialize with zeros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 </a:t>
            </a:r>
            <a:r>
              <a:rPr lang="ru" sz="2700"/>
              <a:t>:=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0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What will the first step look like?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80"/>
          <p:cNvSpPr txBox="1"/>
          <p:nvPr/>
        </p:nvSpPr>
        <p:spPr>
          <a:xfrm>
            <a:off x="986680" y="214566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80"/>
          <p:cNvSpPr txBox="1"/>
          <p:nvPr/>
        </p:nvSpPr>
        <p:spPr>
          <a:xfrm>
            <a:off x="987006" y="302744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80"/>
          <p:cNvSpPr txBox="1"/>
          <p:nvPr/>
        </p:nvSpPr>
        <p:spPr>
          <a:xfrm>
            <a:off x="987333" y="3909228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80"/>
          <p:cNvSpPr txBox="1"/>
          <p:nvPr/>
        </p:nvSpPr>
        <p:spPr>
          <a:xfrm>
            <a:off x="2475911" y="1729270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80"/>
          <p:cNvSpPr txBox="1"/>
          <p:nvPr/>
        </p:nvSpPr>
        <p:spPr>
          <a:xfrm>
            <a:off x="2476238" y="2611051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80"/>
          <p:cNvSpPr txBox="1"/>
          <p:nvPr/>
        </p:nvSpPr>
        <p:spPr>
          <a:xfrm>
            <a:off x="2476564" y="3492832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80"/>
          <p:cNvSpPr txBox="1"/>
          <p:nvPr/>
        </p:nvSpPr>
        <p:spPr>
          <a:xfrm>
            <a:off x="2476891" y="4350118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h3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80"/>
          <p:cNvSpPr txBox="1"/>
          <p:nvPr/>
        </p:nvSpPr>
        <p:spPr>
          <a:xfrm>
            <a:off x="2476891" y="3492832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80"/>
          <p:cNvSpPr txBox="1"/>
          <p:nvPr/>
        </p:nvSpPr>
        <p:spPr>
          <a:xfrm>
            <a:off x="3977706" y="258655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y0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80"/>
          <p:cNvSpPr txBox="1"/>
          <p:nvPr/>
        </p:nvSpPr>
        <p:spPr>
          <a:xfrm>
            <a:off x="3978032" y="3468338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y1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Initialization, symmetry problem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1"/>
          <p:cNvSpPr txBox="1"/>
          <p:nvPr/>
        </p:nvSpPr>
        <p:spPr>
          <a:xfrm>
            <a:off x="5215349" y="1565776"/>
            <a:ext cx="3911700" cy="28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Break the symmetry!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Initialize with random numbers!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 </a:t>
            </a:r>
            <a:r>
              <a:rPr lang="ru" sz="2700"/>
              <a:t>:=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N(0,0.</a:t>
            </a:r>
            <a:r>
              <a:rPr lang="ru" sz="2700"/>
              <a:t>0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1)?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 </a:t>
            </a:r>
            <a:r>
              <a:rPr lang="ru" sz="2700"/>
              <a:t>:=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U(</a:t>
            </a:r>
            <a:r>
              <a:rPr lang="ru" sz="2700"/>
              <a:t>-0.1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,0.1)?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ru" sz="2700" u="sng">
                <a:solidFill>
                  <a:schemeClr val="hlink"/>
                </a:solidFill>
                <a:hlinkClick r:id="rId3"/>
              </a:rPr>
              <a:t>read more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450" y="1366750"/>
            <a:ext cx="3774275" cy="3549678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81"/>
          <p:cNvSpPr txBox="1"/>
          <p:nvPr/>
        </p:nvSpPr>
        <p:spPr>
          <a:xfrm>
            <a:off x="986680" y="214566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1"/>
          <p:cNvSpPr txBox="1"/>
          <p:nvPr/>
        </p:nvSpPr>
        <p:spPr>
          <a:xfrm>
            <a:off x="987006" y="302744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1"/>
          <p:cNvSpPr txBox="1"/>
          <p:nvPr/>
        </p:nvSpPr>
        <p:spPr>
          <a:xfrm>
            <a:off x="987333" y="3909228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x2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81"/>
          <p:cNvSpPr txBox="1"/>
          <p:nvPr/>
        </p:nvSpPr>
        <p:spPr>
          <a:xfrm>
            <a:off x="2475911" y="1729270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81"/>
          <p:cNvSpPr txBox="1"/>
          <p:nvPr/>
        </p:nvSpPr>
        <p:spPr>
          <a:xfrm>
            <a:off x="2476238" y="2611051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81"/>
          <p:cNvSpPr txBox="1"/>
          <p:nvPr/>
        </p:nvSpPr>
        <p:spPr>
          <a:xfrm>
            <a:off x="2476564" y="3492832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81"/>
          <p:cNvSpPr txBox="1"/>
          <p:nvPr/>
        </p:nvSpPr>
        <p:spPr>
          <a:xfrm>
            <a:off x="2476891" y="4350118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h3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81"/>
          <p:cNvSpPr txBox="1"/>
          <p:nvPr/>
        </p:nvSpPr>
        <p:spPr>
          <a:xfrm>
            <a:off x="2476891" y="3492832"/>
            <a:ext cx="393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h2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81"/>
          <p:cNvSpPr txBox="1"/>
          <p:nvPr/>
        </p:nvSpPr>
        <p:spPr>
          <a:xfrm>
            <a:off x="3977706" y="2586557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y0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81"/>
          <p:cNvSpPr txBox="1"/>
          <p:nvPr/>
        </p:nvSpPr>
        <p:spPr>
          <a:xfrm>
            <a:off x="3978032" y="3468338"/>
            <a:ext cx="382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y1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7676E-52B4-4D47-9532-56F3F996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Recap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8F8A9F-463D-F24D-AB46-A463BB0D8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Pipeline of linear and non-linear transformation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Loss function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Back propagation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/>
              <a:t>Gradient descent-based </a:t>
            </a:r>
            <a:r>
              <a:rPr lang="en-US" sz="2000" dirty="0"/>
              <a:t>optimizer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/>
              <a:t>Tons of hacks &amp; tweaks</a:t>
            </a:r>
          </a:p>
        </p:txBody>
      </p:sp>
    </p:spTree>
    <p:extLst>
      <p:ext uri="{BB962C8B-B14F-4D97-AF65-F5344CB8AC3E}">
        <p14:creationId xmlns:p14="http://schemas.microsoft.com/office/powerpoint/2010/main" val="407599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/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Logistic Regression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1955389" y="1982537"/>
            <a:ext cx="2114092" cy="60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w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x +b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097" y="1649910"/>
            <a:ext cx="1907712" cy="1132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/>
          <p:nvPr/>
        </p:nvSpPr>
        <p:spPr>
          <a:xfrm>
            <a:off x="205401" y="1985476"/>
            <a:ext cx="739638" cy="3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29"/>
          <p:cNvCxnSpPr/>
          <p:nvPr/>
        </p:nvCxnSpPr>
        <p:spPr>
          <a:xfrm>
            <a:off x="945039" y="2147626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9" name="Google Shape;149;p29"/>
          <p:cNvCxnSpPr/>
          <p:nvPr/>
        </p:nvCxnSpPr>
        <p:spPr>
          <a:xfrm>
            <a:off x="3524793" y="2147626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0" name="Google Shape;150;p29"/>
          <p:cNvCxnSpPr/>
          <p:nvPr/>
        </p:nvCxnSpPr>
        <p:spPr>
          <a:xfrm>
            <a:off x="6561719" y="2147626"/>
            <a:ext cx="116382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" name="Google Shape;151;p29"/>
          <p:cNvSpPr txBox="1"/>
          <p:nvPr/>
        </p:nvSpPr>
        <p:spPr>
          <a:xfrm>
            <a:off x="7417283" y="1998703"/>
            <a:ext cx="1403190" cy="43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p</a:t>
            </a: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(y|</a:t>
            </a:r>
            <a:r>
              <a:rPr lang="ru" sz="2700"/>
              <a:t>x</a:t>
            </a: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 txBox="1"/>
          <p:nvPr/>
        </p:nvSpPr>
        <p:spPr>
          <a:xfrm>
            <a:off x="2959008" y="4521893"/>
            <a:ext cx="3649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/>
              <a:t>Objective function ?</a:t>
            </a:r>
            <a:endParaRPr sz="2700" b="1" strike="noStrike"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938" y="3155275"/>
            <a:ext cx="6232072" cy="8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Nuff said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2"/>
          <p:cNvSpPr txBox="1"/>
          <p:nvPr/>
        </p:nvSpPr>
        <p:spPr>
          <a:xfrm>
            <a:off x="6744" y="1752199"/>
            <a:ext cx="9022200" cy="16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>
                <a:latin typeface="Arial"/>
                <a:ea typeface="Arial"/>
                <a:cs typeface="Arial"/>
                <a:sym typeface="Arial"/>
              </a:rPr>
              <a:t>Let's go implement that!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1148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i="1" u="none" strike="noStrike" cap="none">
                <a:latin typeface="Arial"/>
                <a:ea typeface="Arial"/>
                <a:cs typeface="Arial"/>
                <a:sym typeface="Arial"/>
              </a:rPr>
              <a:t>  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7" name="Google Shape;87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4178" y="2575290"/>
            <a:ext cx="2391988" cy="228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And now let's differentiate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553" y="1405706"/>
            <a:ext cx="6843353" cy="1328305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83"/>
          <p:cNvSpPr txBox="1"/>
          <p:nvPr/>
        </p:nvSpPr>
        <p:spPr>
          <a:xfrm>
            <a:off x="1204321" y="3369872"/>
            <a:ext cx="72309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/>
              <a:t>near state-of-the-art in image classification</a:t>
            </a:r>
            <a:endParaRPr sz="2700"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5+ types of layers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parallel branches with independent losses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/>
              <a:t>few hundred megabytes of weights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83"/>
          <p:cNvSpPr/>
          <p:nvPr/>
        </p:nvSpPr>
        <p:spPr>
          <a:xfrm>
            <a:off x="8524619" y="1177177"/>
            <a:ext cx="1987500" cy="19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And now let's differentiate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1" name="Google Shape;891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553" y="1405706"/>
            <a:ext cx="6843353" cy="1328305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4"/>
          <p:cNvSpPr/>
          <p:nvPr/>
        </p:nvSpPr>
        <p:spPr>
          <a:xfrm>
            <a:off x="8524619" y="1177177"/>
            <a:ext cx="1987500" cy="19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3" name="Google Shape;893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753" y="1227145"/>
            <a:ext cx="1658728" cy="19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84"/>
          <p:cNvSpPr txBox="1"/>
          <p:nvPr/>
        </p:nvSpPr>
        <p:spPr>
          <a:xfrm>
            <a:off x="1204321" y="3369872"/>
            <a:ext cx="72309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dirty="0"/>
              <a:t>near state-of-the-art in image classification</a:t>
            </a:r>
            <a:endParaRPr sz="2700" dirty="0"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5+ types of layers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 dirty="0">
                <a:latin typeface="Arial"/>
                <a:ea typeface="Arial"/>
                <a:cs typeface="Arial"/>
                <a:sym typeface="Arial"/>
              </a:rPr>
              <a:t>parallel branches with independent losses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dirty="0"/>
              <a:t>few hundred megabytes of weights</a:t>
            </a: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553" y="1405706"/>
            <a:ext cx="6843353" cy="132830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5"/>
          <p:cNvSpPr/>
          <p:nvPr/>
        </p:nvSpPr>
        <p:spPr>
          <a:xfrm>
            <a:off x="8524619" y="1177177"/>
            <a:ext cx="1987500" cy="19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2" name="Google Shape;902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753" y="1227145"/>
            <a:ext cx="1658728" cy="19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85"/>
          <p:cNvSpPr txBox="1"/>
          <p:nvPr/>
        </p:nvSpPr>
        <p:spPr>
          <a:xfrm>
            <a:off x="1204321" y="3369872"/>
            <a:ext cx="7230900" cy="16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/>
              <a:t>near state-of-the-art in image classification</a:t>
            </a:r>
            <a:endParaRPr sz="2700"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5+ types of layers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parallel branches with independent losses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/>
              <a:t>few hundred megabytes of weights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86"/>
          <p:cNvSpPr txBox="1"/>
          <p:nvPr/>
        </p:nvSpPr>
        <p:spPr>
          <a:xfrm>
            <a:off x="453253" y="1214408"/>
            <a:ext cx="83394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Core idea: helps you define and train neural nets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86"/>
          <p:cNvSpPr/>
          <p:nvPr/>
        </p:nvSpPr>
        <p:spPr>
          <a:xfrm>
            <a:off x="1059659" y="4284230"/>
            <a:ext cx="32172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Hardware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(CPU/GPU/TPU/FPGA)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86"/>
          <p:cNvSpPr/>
          <p:nvPr/>
        </p:nvSpPr>
        <p:spPr>
          <a:xfrm>
            <a:off x="1059659" y="3310842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CUDAC++, CUDA*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86"/>
          <p:cNvSpPr/>
          <p:nvPr/>
        </p:nvSpPr>
        <p:spPr>
          <a:xfrm>
            <a:off x="1059659" y="2312960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High-level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strike="noStrike">
                <a:latin typeface="Arial"/>
                <a:ea typeface="Arial"/>
                <a:cs typeface="Arial"/>
                <a:sym typeface="Arial"/>
              </a:rPr>
              <a:t>Caffe, Theano, TF, Torch, ...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3" name="Google Shape;913;p86"/>
          <p:cNvCxnSpPr/>
          <p:nvPr/>
        </p:nvCxnSpPr>
        <p:spPr>
          <a:xfrm rot="10800000">
            <a:off x="2591837" y="4039772"/>
            <a:ext cx="0" cy="23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4" name="Google Shape;914;p86"/>
          <p:cNvCxnSpPr/>
          <p:nvPr/>
        </p:nvCxnSpPr>
        <p:spPr>
          <a:xfrm rot="10800000">
            <a:off x="2591837" y="3060260"/>
            <a:ext cx="0" cy="23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5" name="Google Shape;915;p86"/>
          <p:cNvCxnSpPr/>
          <p:nvPr/>
        </p:nvCxnSpPr>
        <p:spPr>
          <a:xfrm rot="10800000" flipH="1">
            <a:off x="4319945" y="3315949"/>
            <a:ext cx="489600" cy="367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6" name="Google Shape;916;p86"/>
          <p:cNvSpPr/>
          <p:nvPr/>
        </p:nvSpPr>
        <p:spPr>
          <a:xfrm>
            <a:off x="4847652" y="2918939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 libraries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CUDNN, cuS</a:t>
            </a:r>
            <a:r>
              <a:rPr lang="ru" sz="2000"/>
              <a:t>parse, ...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86"/>
          <p:cNvSpPr/>
          <p:nvPr/>
        </p:nvSpPr>
        <p:spPr>
          <a:xfrm>
            <a:off x="1059659" y="3310842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CUDAC++, CUDA*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86"/>
          <p:cNvSpPr/>
          <p:nvPr/>
        </p:nvSpPr>
        <p:spPr>
          <a:xfrm>
            <a:off x="4847652" y="1939183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Keras, Lasagne, </a:t>
            </a:r>
            <a:r>
              <a:rPr lang="ru" sz="2000"/>
              <a:t>Pyro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&amp; many more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9" name="Google Shape;919;p86"/>
          <p:cNvCxnSpPr/>
          <p:nvPr/>
        </p:nvCxnSpPr>
        <p:spPr>
          <a:xfrm rot="10800000" flipH="1">
            <a:off x="4319945" y="2336438"/>
            <a:ext cx="489600" cy="367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20" name="Google Shape;920;p86"/>
          <p:cNvCxnSpPr/>
          <p:nvPr/>
        </p:nvCxnSpPr>
        <p:spPr>
          <a:xfrm rot="10800000">
            <a:off x="4305446" y="2815516"/>
            <a:ext cx="504000" cy="37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87"/>
          <p:cNvSpPr txBox="1"/>
          <p:nvPr/>
        </p:nvSpPr>
        <p:spPr>
          <a:xfrm>
            <a:off x="453253" y="1214408"/>
            <a:ext cx="83394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Core idea: helps you define and train neural nets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87"/>
          <p:cNvSpPr/>
          <p:nvPr/>
        </p:nvSpPr>
        <p:spPr>
          <a:xfrm>
            <a:off x="1059659" y="4284230"/>
            <a:ext cx="32172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Hardware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(CPU/GPU/TPU/FPGA)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87"/>
          <p:cNvSpPr/>
          <p:nvPr/>
        </p:nvSpPr>
        <p:spPr>
          <a:xfrm>
            <a:off x="1059659" y="3310842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CUDAC++, CUDA*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87"/>
          <p:cNvSpPr/>
          <p:nvPr/>
        </p:nvSpPr>
        <p:spPr>
          <a:xfrm>
            <a:off x="1059659" y="2312960"/>
            <a:ext cx="3231600" cy="727500"/>
          </a:xfrm>
          <a:prstGeom prst="rect">
            <a:avLst/>
          </a:prstGeom>
          <a:solidFill>
            <a:srgbClr val="CCFFCC"/>
          </a:solidFill>
          <a:ln w="54700" cap="flat" cmpd="sng">
            <a:solidFill>
              <a:srgbClr val="00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300" tIns="59875" rIns="97300" bIns="598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High-level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strike="noStrike">
                <a:latin typeface="Arial"/>
                <a:ea typeface="Arial"/>
                <a:cs typeface="Arial"/>
                <a:sym typeface="Arial"/>
              </a:rPr>
              <a:t>Caffe, Theano, TF, Torch,...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0" name="Google Shape;930;p87"/>
          <p:cNvCxnSpPr/>
          <p:nvPr/>
        </p:nvCxnSpPr>
        <p:spPr>
          <a:xfrm rot="10800000">
            <a:off x="2591837" y="4039772"/>
            <a:ext cx="0" cy="23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1" name="Google Shape;931;p87"/>
          <p:cNvCxnSpPr/>
          <p:nvPr/>
        </p:nvCxnSpPr>
        <p:spPr>
          <a:xfrm rot="10800000">
            <a:off x="2591837" y="3060260"/>
            <a:ext cx="0" cy="23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2" name="Google Shape;932;p87"/>
          <p:cNvCxnSpPr/>
          <p:nvPr/>
        </p:nvCxnSpPr>
        <p:spPr>
          <a:xfrm rot="10800000" flipH="1">
            <a:off x="4319945" y="3315949"/>
            <a:ext cx="489600" cy="367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33" name="Google Shape;933;p87"/>
          <p:cNvSpPr/>
          <p:nvPr/>
        </p:nvSpPr>
        <p:spPr>
          <a:xfrm>
            <a:off x="4847652" y="2918939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 libraries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CUDNN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87"/>
          <p:cNvSpPr/>
          <p:nvPr/>
        </p:nvSpPr>
        <p:spPr>
          <a:xfrm>
            <a:off x="1059659" y="3310842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Low-level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CUDAC++, CUDA*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87"/>
          <p:cNvSpPr/>
          <p:nvPr/>
        </p:nvSpPr>
        <p:spPr>
          <a:xfrm>
            <a:off x="4847652" y="1939183"/>
            <a:ext cx="3231600" cy="727500"/>
          </a:xfrm>
          <a:prstGeom prst="rect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825" tIns="37425" rIns="74825" bIns="37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Keras, Lasagne, Slim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&amp; many more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6" name="Google Shape;936;p87"/>
          <p:cNvCxnSpPr/>
          <p:nvPr/>
        </p:nvCxnSpPr>
        <p:spPr>
          <a:xfrm rot="10800000" flipH="1">
            <a:off x="4319945" y="2336438"/>
            <a:ext cx="489600" cy="367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7" name="Google Shape;937;p87"/>
          <p:cNvCxnSpPr/>
          <p:nvPr/>
        </p:nvCxnSpPr>
        <p:spPr>
          <a:xfrm rot="10800000">
            <a:off x="4305446" y="2815516"/>
            <a:ext cx="504000" cy="378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38" name="Google Shape;938;p87"/>
          <p:cNvSpPr txBox="1"/>
          <p:nvPr/>
        </p:nvSpPr>
        <p:spPr>
          <a:xfrm>
            <a:off x="1138684" y="1971760"/>
            <a:ext cx="31374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solidFill>
                  <a:srgbClr val="00CC33"/>
                </a:solidFill>
                <a:latin typeface="Arial"/>
                <a:ea typeface="Arial"/>
                <a:cs typeface="Arial"/>
                <a:sym typeface="Arial"/>
              </a:rPr>
              <a:t>We'll spend next K slides here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8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88"/>
          <p:cNvSpPr txBox="1"/>
          <p:nvPr/>
        </p:nvSpPr>
        <p:spPr>
          <a:xfrm>
            <a:off x="453253" y="1214408"/>
            <a:ext cx="7567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Layer-based frameworks: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90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i="0" u="none" strike="noStrike" cap="none">
                <a:latin typeface="Arial"/>
                <a:ea typeface="Arial"/>
                <a:cs typeface="Arial"/>
                <a:sym typeface="Arial"/>
              </a:rPr>
              <a:t>Same idea as in our hand-made neural net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89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9"/>
          <p:cNvSpPr txBox="1"/>
          <p:nvPr/>
        </p:nvSpPr>
        <p:spPr>
          <a:xfrm>
            <a:off x="453253" y="1214408"/>
            <a:ext cx="75678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Layer-based frameworks: 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90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i="0" u="none" strike="noStrike" cap="none">
                <a:latin typeface="Arial"/>
                <a:ea typeface="Arial"/>
                <a:cs typeface="Arial"/>
                <a:sym typeface="Arial"/>
              </a:rPr>
              <a:t>Same idea as in our hand-made neural net</a:t>
            </a:r>
            <a:endParaRPr sz="27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841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this one - </a:t>
            </a:r>
            <a:r>
              <a:rPr lang="ru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http://bit.ly/2w9kAHm</a:t>
            </a:r>
            <a:r>
              <a:rPr lang="ru" sz="2000" b="0" i="0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1" name="Google Shape;951;p89"/>
          <p:cNvGrpSpPr/>
          <p:nvPr/>
        </p:nvGrpSpPr>
        <p:grpSpPr>
          <a:xfrm>
            <a:off x="2082448" y="2560644"/>
            <a:ext cx="5013289" cy="1943631"/>
            <a:chOff x="2295720" y="3763440"/>
            <a:chExt cx="5526721" cy="2856600"/>
          </a:xfrm>
        </p:grpSpPr>
        <p:pic>
          <p:nvPicPr>
            <p:cNvPr id="952" name="Google Shape;952;p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95720" y="3763440"/>
              <a:ext cx="5526721" cy="285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3" name="Google Shape;953;p89"/>
            <p:cNvPicPr preferRelativeResize="0"/>
            <p:nvPr/>
          </p:nvPicPr>
          <p:blipFill rotWithShape="1">
            <a:blip r:embed="rId5">
              <a:alphaModFix/>
            </a:blip>
            <a:srcRect r="11205"/>
            <a:stretch/>
          </p:blipFill>
          <p:spPr>
            <a:xfrm>
              <a:off x="4766400" y="4890600"/>
              <a:ext cx="942120" cy="1119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4" name="Google Shape;954;p89"/>
            <p:cNvSpPr/>
            <p:nvPr/>
          </p:nvSpPr>
          <p:spPr>
            <a:xfrm>
              <a:off x="4720320" y="4964040"/>
              <a:ext cx="9417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25" tIns="76025" rIns="76025" bIns="760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Layer</a:t>
              </a:r>
              <a:endParaRPr sz="12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0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0"/>
          <p:cNvSpPr/>
          <p:nvPr/>
        </p:nvSpPr>
        <p:spPr>
          <a:xfrm>
            <a:off x="555464" y="1808875"/>
            <a:ext cx="2414700" cy="29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name: "LeNet"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name: "conv1"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type: "Convolution"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bottom: "data"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top: "conv1"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param {lr_mult: 1}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param {lr_mult: 2}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convolution_param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num_output: 20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kernel_size: 5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stride: 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weight_filler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type: "xavier"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}}}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90"/>
          <p:cNvSpPr/>
          <p:nvPr/>
        </p:nvSpPr>
        <p:spPr>
          <a:xfrm>
            <a:off x="1501482" y="4669519"/>
            <a:ext cx="1081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130 lines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90"/>
          <p:cNvSpPr/>
          <p:nvPr/>
        </p:nvSpPr>
        <p:spPr>
          <a:xfrm>
            <a:off x="4106381" y="2172365"/>
            <a:ext cx="44052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3" name="Google Shape;963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4258" y="1158072"/>
            <a:ext cx="2014821" cy="55233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90"/>
          <p:cNvSpPr txBox="1"/>
          <p:nvPr/>
        </p:nvSpPr>
        <p:spPr>
          <a:xfrm>
            <a:off x="3553204" y="1960546"/>
            <a:ext cx="5058900" cy="1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You define model in config file</a:t>
            </a:r>
            <a:br>
              <a:rPr lang="ru" sz="1500"/>
            </a:br>
            <a:r>
              <a:rPr lang="ru" sz="1500"/>
              <a:t>       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by stacking layers</a:t>
            </a:r>
            <a:r>
              <a:rPr lang="ru" sz="2700"/>
              <a:t> (left)</a:t>
            </a:r>
            <a:br>
              <a:rPr lang="ru" sz="2700"/>
            </a:b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Then run</a:t>
            </a:r>
            <a:r>
              <a:rPr lang="ru" sz="2700"/>
              <a:t> 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train</a:t>
            </a:r>
            <a:r>
              <a:rPr lang="ru" sz="2700"/>
              <a:t> script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90"/>
          <p:cNvSpPr txBox="1"/>
          <p:nvPr/>
        </p:nvSpPr>
        <p:spPr>
          <a:xfrm>
            <a:off x="3762196" y="3750215"/>
            <a:ext cx="45270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latin typeface="Lucida Sans"/>
                <a:ea typeface="Lucida Sans"/>
                <a:cs typeface="Lucida Sans"/>
                <a:sym typeface="Lucida Sans"/>
              </a:rPr>
              <a:t>caffe train -solver examples/mnist/lenet_solver.prototxt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Deep learning frameworks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91"/>
          <p:cNvSpPr/>
          <p:nvPr/>
        </p:nvSpPr>
        <p:spPr>
          <a:xfrm>
            <a:off x="555464" y="1808875"/>
            <a:ext cx="2414700" cy="29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name: "LeNet"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layer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name: "conv1"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type: "Convolution"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bottom: "data"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top: "conv1"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param {lr_mult: 1}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param {lr_mult: 2}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convolution_param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num_output: 20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kernel_size: 5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stride: 1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weight_filler {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type: "xavier"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}}}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91"/>
          <p:cNvSpPr/>
          <p:nvPr/>
        </p:nvSpPr>
        <p:spPr>
          <a:xfrm>
            <a:off x="1501482" y="4669519"/>
            <a:ext cx="1081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130 lines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91"/>
          <p:cNvSpPr/>
          <p:nvPr/>
        </p:nvSpPr>
        <p:spPr>
          <a:xfrm>
            <a:off x="4106381" y="2172365"/>
            <a:ext cx="44052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Easy to deploy (C++)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lot of pre-trained models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(model zoo)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Model as protobuf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Hard to build new layers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Hard to debug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4" name="Google Shape;974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4258" y="1158072"/>
            <a:ext cx="2014821" cy="552338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91"/>
          <p:cNvSpPr txBox="1"/>
          <p:nvPr/>
        </p:nvSpPr>
        <p:spPr>
          <a:xfrm>
            <a:off x="4206306" y="4039781"/>
            <a:ext cx="3286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Still used for</a:t>
            </a:r>
            <a:br>
              <a:rPr lang="ru" sz="1500"/>
            </a:b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computer vision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/>
        </p:nvSpPr>
        <p:spPr>
          <a:xfrm>
            <a:off x="228898" y="1456349"/>
            <a:ext cx="8228700" cy="3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Model: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Objective function: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" sz="2700"/>
            </a:b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Optimization(iterative)</a:t>
            </a:r>
            <a:r>
              <a:rPr lang="ru" sz="2700"/>
              <a:t>: </a:t>
            </a:r>
            <a:r>
              <a:rPr lang="ru" sz="2700" b="1"/>
              <a:t>same as linear regression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457172" y="205014"/>
            <a:ext cx="8228763" cy="85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Logistic Regression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1955389" y="1982537"/>
            <a:ext cx="21141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w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x +b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097" y="1649910"/>
            <a:ext cx="1907713" cy="113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 txBox="1"/>
          <p:nvPr/>
        </p:nvSpPr>
        <p:spPr>
          <a:xfrm>
            <a:off x="205401" y="1985476"/>
            <a:ext cx="7395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30"/>
          <p:cNvCxnSpPr/>
          <p:nvPr/>
        </p:nvCxnSpPr>
        <p:spPr>
          <a:xfrm>
            <a:off x="945039" y="2147626"/>
            <a:ext cx="116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4" name="Google Shape;164;p30"/>
          <p:cNvCxnSpPr/>
          <p:nvPr/>
        </p:nvCxnSpPr>
        <p:spPr>
          <a:xfrm>
            <a:off x="3524793" y="2147626"/>
            <a:ext cx="116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5" name="Google Shape;165;p30"/>
          <p:cNvCxnSpPr/>
          <p:nvPr/>
        </p:nvCxnSpPr>
        <p:spPr>
          <a:xfrm>
            <a:off x="6561719" y="2147626"/>
            <a:ext cx="116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6" name="Google Shape;166;p30"/>
          <p:cNvSpPr txBox="1"/>
          <p:nvPr/>
        </p:nvSpPr>
        <p:spPr>
          <a:xfrm>
            <a:off x="7417283" y="1998703"/>
            <a:ext cx="14031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P(y)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75" y="3250660"/>
            <a:ext cx="8686824" cy="92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9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Computation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92"/>
          <p:cNvSpPr/>
          <p:nvPr/>
        </p:nvSpPr>
        <p:spPr>
          <a:xfrm>
            <a:off x="4782015" y="2853295"/>
            <a:ext cx="40293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92"/>
          <p:cNvSpPr txBox="1"/>
          <p:nvPr/>
        </p:nvSpPr>
        <p:spPr>
          <a:xfrm>
            <a:off x="1588345" y="4914458"/>
            <a:ext cx="6343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This many further slides taken from Ars Ashukha @deepbayes2017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p92"/>
          <p:cNvPicPr preferRelativeResize="0"/>
          <p:nvPr/>
        </p:nvPicPr>
        <p:blipFill rotWithShape="1">
          <a:blip r:embed="rId3">
            <a:alphaModFix/>
          </a:blip>
          <a:srcRect l="2534" t="63637" r="48158"/>
          <a:stretch/>
        </p:blipFill>
        <p:spPr>
          <a:xfrm>
            <a:off x="3282365" y="2308551"/>
            <a:ext cx="2946145" cy="1241352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92"/>
          <p:cNvSpPr txBox="1"/>
          <p:nvPr/>
        </p:nvSpPr>
        <p:spPr>
          <a:xfrm>
            <a:off x="121009" y="1527440"/>
            <a:ext cx="8339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ru" sz="2700"/>
              <a:t>does</a:t>
            </a: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 your CPU do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when you write this?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3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</a:rPr>
              <a:t>Computation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93"/>
          <p:cNvSpPr/>
          <p:nvPr/>
        </p:nvSpPr>
        <p:spPr>
          <a:xfrm>
            <a:off x="4782015" y="2853295"/>
            <a:ext cx="40293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93"/>
          <p:cNvSpPr txBox="1"/>
          <p:nvPr/>
        </p:nvSpPr>
        <p:spPr>
          <a:xfrm>
            <a:off x="1588345" y="4914458"/>
            <a:ext cx="6343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This many further slides taken from Ars Ashukha @deepbayes2017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2" name="Google Shape;992;p93"/>
          <p:cNvPicPr preferRelativeResize="0"/>
          <p:nvPr/>
        </p:nvPicPr>
        <p:blipFill rotWithShape="1">
          <a:blip r:embed="rId3">
            <a:alphaModFix/>
          </a:blip>
          <a:srcRect l="2534" t="63637" r="48158"/>
          <a:stretch/>
        </p:blipFill>
        <p:spPr>
          <a:xfrm>
            <a:off x="4893369" y="1328795"/>
            <a:ext cx="2946145" cy="124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4155" y="1347655"/>
            <a:ext cx="1680773" cy="3063697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93"/>
          <p:cNvSpPr txBox="1"/>
          <p:nvPr/>
        </p:nvSpPr>
        <p:spPr>
          <a:xfrm>
            <a:off x="4161895" y="3149917"/>
            <a:ext cx="41760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Idea: let's define </a:t>
            </a:r>
            <a:br>
              <a:rPr lang="ru" sz="1500"/>
            </a:b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this graph explicitly!</a:t>
            </a:r>
            <a:br>
              <a:rPr lang="ru" sz="1500"/>
            </a:b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94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chemeClr val="dk1"/>
                </a:solidFill>
              </a:rPr>
              <a:t>Computation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0" name="Google Shape;1000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955" y="1498782"/>
            <a:ext cx="1680773" cy="3063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4"/>
          <p:cNvSpPr/>
          <p:nvPr/>
        </p:nvSpPr>
        <p:spPr>
          <a:xfrm>
            <a:off x="4422809" y="2877789"/>
            <a:ext cx="44052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Automatic gradients!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Easy to build new layers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 can optimize the Graph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Graph is static during training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Need time to compile/optimize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Hard to debug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94"/>
          <p:cNvSpPr txBox="1"/>
          <p:nvPr/>
        </p:nvSpPr>
        <p:spPr>
          <a:xfrm>
            <a:off x="1588345" y="4914458"/>
            <a:ext cx="6343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strike="noStrike">
                <a:latin typeface="Arial"/>
                <a:ea typeface="Arial"/>
                <a:cs typeface="Arial"/>
                <a:sym typeface="Arial"/>
              </a:rPr>
              <a:t>This many further slides taken from Ars Ashukha @deepbayes2017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3" name="Google Shape;1003;p94"/>
          <p:cNvCxnSpPr/>
          <p:nvPr/>
        </p:nvCxnSpPr>
        <p:spPr>
          <a:xfrm rot="10800000" flipH="1">
            <a:off x="2553957" y="3307354"/>
            <a:ext cx="14400" cy="961200"/>
          </a:xfrm>
          <a:prstGeom prst="straightConnector1">
            <a:avLst/>
          </a:prstGeom>
          <a:noFill/>
          <a:ln w="36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4" name="Google Shape;1004;p94"/>
          <p:cNvCxnSpPr/>
          <p:nvPr/>
        </p:nvCxnSpPr>
        <p:spPr>
          <a:xfrm rot="10800000">
            <a:off x="1973090" y="2614099"/>
            <a:ext cx="561600" cy="648000"/>
          </a:xfrm>
          <a:prstGeom prst="straightConnector1">
            <a:avLst/>
          </a:prstGeom>
          <a:noFill/>
          <a:ln w="36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5" name="Google Shape;1005;p94"/>
          <p:cNvCxnSpPr/>
          <p:nvPr/>
        </p:nvCxnSpPr>
        <p:spPr>
          <a:xfrm rot="10800000">
            <a:off x="1584222" y="1674090"/>
            <a:ext cx="388800" cy="939900"/>
          </a:xfrm>
          <a:prstGeom prst="straightConnector1">
            <a:avLst/>
          </a:prstGeom>
          <a:noFill/>
          <a:ln w="36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6" name="Google Shape;1006;p94"/>
          <p:cNvCxnSpPr/>
          <p:nvPr/>
        </p:nvCxnSpPr>
        <p:spPr>
          <a:xfrm flipH="1">
            <a:off x="609676" y="4248224"/>
            <a:ext cx="627300" cy="300"/>
          </a:xfrm>
          <a:prstGeom prst="straightConnector1">
            <a:avLst/>
          </a:prstGeom>
          <a:noFill/>
          <a:ln w="36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7" name="Google Shape;1007;p94"/>
          <p:cNvSpPr txBox="1"/>
          <p:nvPr/>
        </p:nvSpPr>
        <p:spPr>
          <a:xfrm>
            <a:off x="615549" y="3952337"/>
            <a:ext cx="762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Grads</a:t>
            </a:r>
            <a:endParaRPr sz="15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450" y="993225"/>
            <a:ext cx="4992149" cy="16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95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Dynamic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95"/>
          <p:cNvSpPr txBox="1"/>
          <p:nvPr/>
        </p:nvSpPr>
        <p:spPr>
          <a:xfrm>
            <a:off x="453253" y="1214408"/>
            <a:ext cx="5592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95"/>
          <p:cNvSpPr txBox="1"/>
          <p:nvPr/>
        </p:nvSpPr>
        <p:spPr>
          <a:xfrm>
            <a:off x="2143809" y="953548"/>
            <a:ext cx="4747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841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Chainer, DyNet, Pytorch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6" name="Google Shape;101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759" y="14011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96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Dynamic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96"/>
          <p:cNvSpPr txBox="1"/>
          <p:nvPr/>
        </p:nvSpPr>
        <p:spPr>
          <a:xfrm>
            <a:off x="453253" y="1214408"/>
            <a:ext cx="5592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96"/>
          <p:cNvSpPr txBox="1"/>
          <p:nvPr/>
        </p:nvSpPr>
        <p:spPr>
          <a:xfrm>
            <a:off x="2143809" y="953548"/>
            <a:ext cx="4747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841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ru" sz="2000" b="0" strike="noStrike">
                <a:latin typeface="Arial"/>
                <a:ea typeface="Arial"/>
                <a:cs typeface="Arial"/>
                <a:sym typeface="Arial"/>
              </a:rPr>
              <a:t>Chainer, DyNet, Pytorch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96"/>
          <p:cNvSpPr/>
          <p:nvPr/>
        </p:nvSpPr>
        <p:spPr>
          <a:xfrm>
            <a:off x="2723976" y="2907182"/>
            <a:ext cx="5613600" cy="1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Can change graph on the fly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Can get value of any tensor at any time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(easy debugging)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Hard to optimize graphs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(especially large graphs)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" sz="2000" b="1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" sz="2000" b="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Still early development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Google Shape;102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079" y="1845616"/>
            <a:ext cx="2425877" cy="4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1516" y="1441712"/>
            <a:ext cx="2135623" cy="11193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96"/>
          <p:cNvSpPr txBox="1"/>
          <p:nvPr/>
        </p:nvSpPr>
        <p:spPr>
          <a:xfrm>
            <a:off x="2972695" y="4623471"/>
            <a:ext cx="3282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Researchers love the</a:t>
            </a:r>
            <a:r>
              <a:rPr lang="ru" sz="2000" b="1"/>
              <a:t>se</a:t>
            </a: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08F81-FC17-F341-8C12-D8A620D6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 err="1"/>
              <a:t>PyTorch</a:t>
            </a:r>
            <a:r>
              <a:rPr lang="en-US" sz="3700" dirty="0"/>
              <a:t> examples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50755A-66EB-EA43-97FD-E2237F62D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 b="1" dirty="0"/>
              <a:t>Builder-style definition</a:t>
            </a:r>
          </a:p>
          <a:p>
            <a:endParaRPr lang="en-US" sz="1700" dirty="0"/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m = </a:t>
            </a:r>
            <a:r>
              <a:rPr lang="en-US" sz="1700" dirty="0" err="1">
                <a:latin typeface="Courier" pitchFamily="2" charset="0"/>
              </a:rPr>
              <a:t>nn.Sequential</a:t>
            </a:r>
            <a:r>
              <a:rPr lang="en-US" sz="1700" dirty="0">
                <a:latin typeface="Courier" pitchFamily="2" charset="0"/>
              </a:rPr>
              <a:t>()</a:t>
            </a:r>
          </a:p>
          <a:p>
            <a:pPr marL="139700" indent="0">
              <a:buNone/>
            </a:pPr>
            <a:endParaRPr lang="en-US" sz="1700" dirty="0">
              <a:latin typeface="Courier" pitchFamily="2" charset="0"/>
            </a:endParaRPr>
          </a:p>
          <a:p>
            <a:pPr marL="139700" indent="0">
              <a:buNone/>
            </a:pPr>
            <a:r>
              <a:rPr lang="en-US" sz="1700" dirty="0" err="1">
                <a:latin typeface="Courier" pitchFamily="2" charset="0"/>
              </a:rPr>
              <a:t>m.add_module</a:t>
            </a:r>
            <a:r>
              <a:rPr lang="en-US" sz="1700" dirty="0">
                <a:latin typeface="Courier" pitchFamily="2" charset="0"/>
              </a:rPr>
              <a:t>(‘L1’,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 </a:t>
            </a:r>
            <a:r>
              <a:rPr lang="en-US" sz="1700" dirty="0" err="1">
                <a:latin typeface="Courier" pitchFamily="2" charset="0"/>
              </a:rPr>
              <a:t>nn.Linear</a:t>
            </a:r>
            <a:r>
              <a:rPr lang="en-US" sz="1700" dirty="0">
                <a:latin typeface="Courier" pitchFamily="2" charset="0"/>
              </a:rPr>
              <a:t>(784, 1))</a:t>
            </a:r>
          </a:p>
          <a:p>
            <a:pPr marL="139700" indent="0">
              <a:buNone/>
            </a:pPr>
            <a:endParaRPr lang="en-US" sz="1700" dirty="0">
              <a:latin typeface="Courier" pitchFamily="2" charset="0"/>
            </a:endParaRPr>
          </a:p>
          <a:p>
            <a:pPr marL="139700" indent="0">
              <a:buNone/>
            </a:pPr>
            <a:r>
              <a:rPr lang="en-US" sz="1700" dirty="0" err="1">
                <a:latin typeface="Courier" pitchFamily="2" charset="0"/>
              </a:rPr>
              <a:t>m.add_module</a:t>
            </a:r>
            <a:r>
              <a:rPr lang="en-US" sz="1700" dirty="0">
                <a:latin typeface="Courier" pitchFamily="2" charset="0"/>
              </a:rPr>
              <a:t>(‘L2’,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</a:t>
            </a:r>
            <a:r>
              <a:rPr lang="en-US" sz="1700" dirty="0" err="1">
                <a:latin typeface="Courier" pitchFamily="2" charset="0"/>
              </a:rPr>
              <a:t>nn.Sigmoid</a:t>
            </a:r>
            <a:r>
              <a:rPr lang="en-US" sz="1700" dirty="0">
                <a:latin typeface="Courier" pitchFamily="2" charset="0"/>
              </a:rPr>
              <a:t>())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EAC3FA-84A4-6D44-8F90-E3FC42B4773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532094" y="1152475"/>
            <a:ext cx="5300206" cy="3416400"/>
          </a:xfrm>
        </p:spPr>
        <p:txBody>
          <a:bodyPr/>
          <a:lstStyle/>
          <a:p>
            <a:r>
              <a:rPr lang="en-US" sz="1700" b="1" dirty="0"/>
              <a:t>Class-based definition</a:t>
            </a:r>
          </a:p>
          <a:p>
            <a:endParaRPr lang="en-US" sz="1700" dirty="0"/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import </a:t>
            </a:r>
            <a:r>
              <a:rPr lang="en-US" sz="1700" dirty="0" err="1">
                <a:latin typeface="Courier" pitchFamily="2" charset="0"/>
              </a:rPr>
              <a:t>torch.nn</a:t>
            </a:r>
            <a:r>
              <a:rPr lang="en-US" sz="1700" dirty="0">
                <a:latin typeface="Courier" pitchFamily="2" charset="0"/>
              </a:rPr>
              <a:t> as </a:t>
            </a:r>
            <a:r>
              <a:rPr lang="en-US" sz="1700" dirty="0" err="1">
                <a:latin typeface="Courier" pitchFamily="2" charset="0"/>
              </a:rPr>
              <a:t>nn</a:t>
            </a:r>
            <a:endParaRPr lang="en-US" sz="1700" dirty="0">
              <a:latin typeface="Courier" pitchFamily="2" charset="0"/>
            </a:endParaRP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import </a:t>
            </a:r>
            <a:r>
              <a:rPr lang="en-US" sz="1700" dirty="0" err="1">
                <a:latin typeface="Courier" pitchFamily="2" charset="0"/>
              </a:rPr>
              <a:t>torch.nn.functional</a:t>
            </a:r>
            <a:r>
              <a:rPr lang="en-US" sz="1700" dirty="0">
                <a:latin typeface="Courier" pitchFamily="2" charset="0"/>
              </a:rPr>
              <a:t> as F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class Model(</a:t>
            </a:r>
            <a:r>
              <a:rPr lang="en-US" sz="1700" dirty="0" err="1">
                <a:latin typeface="Courier" pitchFamily="2" charset="0"/>
              </a:rPr>
              <a:t>nn.Module</a:t>
            </a:r>
            <a:r>
              <a:rPr lang="en-US" sz="1700" dirty="0">
                <a:latin typeface="Courier" pitchFamily="2" charset="0"/>
              </a:rPr>
              <a:t>):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def __</a:t>
            </a:r>
            <a:r>
              <a:rPr lang="en-US" sz="1700" dirty="0" err="1">
                <a:latin typeface="Courier" pitchFamily="2" charset="0"/>
              </a:rPr>
              <a:t>init</a:t>
            </a:r>
            <a:r>
              <a:rPr lang="en-US" sz="1700" dirty="0">
                <a:latin typeface="Courier" pitchFamily="2" charset="0"/>
              </a:rPr>
              <a:t>__(self):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  super(Model, self).__</a:t>
            </a:r>
            <a:r>
              <a:rPr lang="en-US" sz="1700" dirty="0" err="1">
                <a:latin typeface="Courier" pitchFamily="2" charset="0"/>
              </a:rPr>
              <a:t>init</a:t>
            </a:r>
            <a:r>
              <a:rPr lang="en-US" sz="1700" dirty="0">
                <a:latin typeface="Courier" pitchFamily="2" charset="0"/>
              </a:rPr>
              <a:t>__()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  </a:t>
            </a:r>
            <a:r>
              <a:rPr lang="en-US" sz="1700" dirty="0" err="1">
                <a:latin typeface="Courier" pitchFamily="2" charset="0"/>
              </a:rPr>
              <a:t>self.linear</a:t>
            </a:r>
            <a:r>
              <a:rPr lang="en-US" sz="1700" dirty="0">
                <a:latin typeface="Courier" pitchFamily="2" charset="0"/>
              </a:rPr>
              <a:t> = </a:t>
            </a:r>
            <a:r>
              <a:rPr lang="en-US" sz="1700" dirty="0" err="1">
                <a:latin typeface="Courier" pitchFamily="2" charset="0"/>
              </a:rPr>
              <a:t>nn.Linear</a:t>
            </a:r>
            <a:r>
              <a:rPr lang="en-US" sz="1700" dirty="0">
                <a:latin typeface="Courier" pitchFamily="2" charset="0"/>
              </a:rPr>
              <a:t>(784, 1)  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  </a:t>
            </a:r>
            <a:r>
              <a:rPr lang="en-US" sz="1700" dirty="0" err="1">
                <a:latin typeface="Courier" pitchFamily="2" charset="0"/>
              </a:rPr>
              <a:t>self.sigmoid</a:t>
            </a:r>
            <a:r>
              <a:rPr lang="en-US" sz="1700" dirty="0">
                <a:latin typeface="Courier" pitchFamily="2" charset="0"/>
              </a:rPr>
              <a:t> = </a:t>
            </a:r>
            <a:r>
              <a:rPr lang="en-US" sz="1700" dirty="0" err="1">
                <a:latin typeface="Courier" pitchFamily="2" charset="0"/>
              </a:rPr>
              <a:t>nn.Sigmoid</a:t>
            </a:r>
            <a:r>
              <a:rPr lang="en-US" sz="1700" dirty="0">
                <a:latin typeface="Courier" pitchFamily="2" charset="0"/>
              </a:rPr>
              <a:t>() </a:t>
            </a:r>
          </a:p>
          <a:p>
            <a:pPr marL="139700" indent="0">
              <a:buNone/>
            </a:pPr>
            <a:endParaRPr lang="en-US" sz="1700" dirty="0">
              <a:latin typeface="Courier" pitchFamily="2" charset="0"/>
            </a:endParaRP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def forward(self, x): </a:t>
            </a:r>
          </a:p>
          <a:p>
            <a:pPr marL="139700" indent="0">
              <a:buNone/>
            </a:pPr>
            <a:r>
              <a:rPr lang="en-US" sz="1700" dirty="0">
                <a:latin typeface="Courier" pitchFamily="2" charset="0"/>
              </a:rPr>
              <a:t>    return </a:t>
            </a:r>
            <a:r>
              <a:rPr lang="en-US" sz="1700" dirty="0" err="1">
                <a:latin typeface="Courier" pitchFamily="2" charset="0"/>
              </a:rPr>
              <a:t>nn.Sigmoid</a:t>
            </a:r>
            <a:r>
              <a:rPr lang="en-US" sz="1700" dirty="0">
                <a:latin typeface="Courier" pitchFamily="2" charset="0"/>
              </a:rPr>
              <a:t>(</a:t>
            </a:r>
            <a:r>
              <a:rPr lang="en-US" sz="1700" dirty="0" err="1">
                <a:latin typeface="Courier" pitchFamily="2" charset="0"/>
              </a:rPr>
              <a:t>self.linear</a:t>
            </a:r>
            <a:r>
              <a:rPr lang="en-US" sz="1700" dirty="0">
                <a:latin typeface="Courier" pitchFamily="2" charset="0"/>
              </a:rPr>
              <a:t>(x))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392A8-BBCB-5344-A7FF-18A941190F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470655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97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Dynamic graphs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97"/>
          <p:cNvSpPr txBox="1"/>
          <p:nvPr/>
        </p:nvSpPr>
        <p:spPr>
          <a:xfrm>
            <a:off x="453253" y="1214408"/>
            <a:ext cx="5592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17780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strike="noStrik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8300" marR="0" lvl="1" indent="-139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None/>
            </a:pP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97"/>
          <p:cNvPicPr preferRelativeResize="0"/>
          <p:nvPr/>
        </p:nvPicPr>
        <p:blipFill rotWithShape="1">
          <a:blip r:embed="rId3">
            <a:alphaModFix/>
          </a:blip>
          <a:srcRect r="4177"/>
          <a:stretch/>
        </p:blipFill>
        <p:spPr>
          <a:xfrm>
            <a:off x="1316627" y="1753025"/>
            <a:ext cx="6588374" cy="21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97"/>
          <p:cNvSpPr txBox="1"/>
          <p:nvPr/>
        </p:nvSpPr>
        <p:spPr>
          <a:xfrm>
            <a:off x="2972695" y="4613428"/>
            <a:ext cx="3282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strike="noStrike">
                <a:latin typeface="Arial"/>
                <a:ea typeface="Arial"/>
                <a:cs typeface="Arial"/>
                <a:sym typeface="Arial"/>
              </a:rPr>
              <a:t>Researchers love them!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E6C5CAE-B59E-8C4A-BB73-EC1E588A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A4268-6DF9-8D49-8DCC-4C952585F0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4288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FF221-81DB-444F-8C1E-2EC40FFC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Can NN be useful in HEP (recap)?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3274BE-2F27-7F44-A170-FAD861641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Real-time event reconstruction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Real-time event selection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Data acquisition quality certification and anomaly detection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Fast simulation of events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Detector optimization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700" dirty="0"/>
              <a:t>AI Physicist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AC3165-8991-9548-A387-ACD6FBD7C119}"/>
              </a:ext>
            </a:extLst>
          </p:cNvPr>
          <p:cNvSpPr/>
          <p:nvPr/>
        </p:nvSpPr>
        <p:spPr>
          <a:xfrm>
            <a:off x="6457169" y="4326604"/>
            <a:ext cx="1797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http://bit.ly/2woj0Cd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7850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77BF9F2-2AC1-074A-8CDE-EC693DD4892A}"/>
              </a:ext>
            </a:extLst>
          </p:cNvPr>
          <p:cNvSpPr txBox="1"/>
          <p:nvPr/>
        </p:nvSpPr>
        <p:spPr>
          <a:xfrm>
            <a:off x="7600368" y="2646321"/>
            <a:ext cx="32001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700" b="1">
                <a:solidFill>
                  <a:srgbClr val="7030A0"/>
                </a:solidFill>
              </a:rPr>
              <a:t>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16CAE66-7838-5D46-B735-1B4CD650B14F}"/>
                  </a:ext>
                </a:extLst>
              </p:cNvPr>
              <p:cNvSpPr txBox="1"/>
              <p:nvPr/>
            </p:nvSpPr>
            <p:spPr>
              <a:xfrm>
                <a:off x="7333597" y="2373509"/>
                <a:ext cx="320019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7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en-CA" sz="27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16CAE66-7838-5D46-B735-1B4CD650B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597" y="2373509"/>
                <a:ext cx="320019" cy="507831"/>
              </a:xfrm>
              <a:prstGeom prst="rect">
                <a:avLst/>
              </a:prstGeom>
              <a:blipFill>
                <a:blip r:embed="rId2"/>
                <a:stretch>
                  <a:fillRect l="-37037" r="-11111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A7BD46-5CE8-EE4F-B632-800AFACF4925}"/>
              </a:ext>
            </a:extLst>
          </p:cNvPr>
          <p:cNvGrpSpPr/>
          <p:nvPr/>
        </p:nvGrpSpPr>
        <p:grpSpPr>
          <a:xfrm>
            <a:off x="2200319" y="1037030"/>
            <a:ext cx="5117634" cy="3824320"/>
            <a:chOff x="3653543" y="1041025"/>
            <a:chExt cx="6823957" cy="5099425"/>
          </a:xfrm>
        </p:grpSpPr>
        <p:pic>
          <p:nvPicPr>
            <p:cNvPr id="5" name="Grafik 4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5338F52-46D4-254B-9BED-0CCEA2D8E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3543" y="1041025"/>
              <a:ext cx="6823957" cy="509942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62AE33-F8E9-2741-8035-59A63CA3A62E}"/>
                </a:ext>
              </a:extLst>
            </p:cNvPr>
            <p:cNvSpPr/>
            <p:nvPr/>
          </p:nvSpPr>
          <p:spPr>
            <a:xfrm>
              <a:off x="6668093" y="2417700"/>
              <a:ext cx="592015" cy="586673"/>
            </a:xfrm>
            <a:prstGeom prst="ellipse">
              <a:avLst/>
            </a:prstGeom>
            <a:noFill/>
            <a:ln w="190500">
              <a:solidFill>
                <a:srgbClr val="00B050">
                  <a:alpha val="6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CEF2AE99-30BF-BD49-9DB3-2BCEBACFE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337" y="1591992"/>
            <a:ext cx="1160922" cy="1160922"/>
          </a:xfrm>
          <a:prstGeom prst="rect">
            <a:avLst/>
          </a:prstGeom>
          <a:ln w="50800">
            <a:solidFill>
              <a:srgbClr val="F13D56"/>
            </a:solidFill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AA76B70-B99E-1A42-8570-22B5CB956E6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38193" y="2172453"/>
            <a:ext cx="501144" cy="0"/>
          </a:xfrm>
          <a:prstGeom prst="straightConnector1">
            <a:avLst/>
          </a:prstGeom>
          <a:ln w="63500">
            <a:solidFill>
              <a:srgbClr val="F13D56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23AC9C1-08B4-BE44-AA20-0A233B89B34E}"/>
              </a:ext>
            </a:extLst>
          </p:cNvPr>
          <p:cNvSpPr txBox="1">
            <a:spLocks/>
          </p:cNvSpPr>
          <p:nvPr/>
        </p:nvSpPr>
        <p:spPr>
          <a:xfrm>
            <a:off x="7250986" y="909685"/>
            <a:ext cx="1806996" cy="764650"/>
          </a:xfrm>
          <a:prstGeom prst="rect">
            <a:avLst/>
          </a:prstGeom>
        </p:spPr>
        <p:txBody>
          <a:bodyPr vert="horz" lIns="68576" tIns="34288" rIns="68576" bIns="3428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/>
              <a:t>Polar coordinates</a:t>
            </a:r>
          </a:p>
          <a:p>
            <a:pPr marL="0" indent="0" algn="ctr">
              <a:buNone/>
            </a:pPr>
            <a:r>
              <a:rPr lang="en-GB" sz="1800"/>
              <a:t>64 x 64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2623929-460A-184D-9AFC-166A931F1B1B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219798" y="2752914"/>
            <a:ext cx="0" cy="499959"/>
          </a:xfrm>
          <a:prstGeom prst="straightConnector1">
            <a:avLst/>
          </a:prstGeom>
          <a:ln w="63500">
            <a:solidFill>
              <a:srgbClr val="F13D56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76B6CDBD-C2D7-2C4E-ACAE-41AE8B9D0396}"/>
              </a:ext>
            </a:extLst>
          </p:cNvPr>
          <p:cNvSpPr txBox="1">
            <a:spLocks/>
          </p:cNvSpPr>
          <p:nvPr/>
        </p:nvSpPr>
        <p:spPr>
          <a:xfrm>
            <a:off x="7102711" y="4072416"/>
            <a:ext cx="705358" cy="370608"/>
          </a:xfrm>
          <a:prstGeom prst="rect">
            <a:avLst/>
          </a:prstGeom>
        </p:spPr>
        <p:txBody>
          <a:bodyPr vert="horz" lIns="68576" tIns="34288" rIns="68576" bIns="3428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/>
              <a:t>Pion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C4D4FF25-7774-8B4A-B9D0-7E08DB056AFB}"/>
              </a:ext>
            </a:extLst>
          </p:cNvPr>
          <p:cNvSpPr txBox="1">
            <a:spLocks/>
          </p:cNvSpPr>
          <p:nvPr/>
        </p:nvSpPr>
        <p:spPr>
          <a:xfrm>
            <a:off x="3035609" y="1228456"/>
            <a:ext cx="1806996" cy="467286"/>
          </a:xfrm>
          <a:prstGeom prst="rect">
            <a:avLst/>
          </a:prstGeom>
        </p:spPr>
        <p:txBody>
          <a:bodyPr vert="horz" lIns="68576" tIns="34288" rIns="68576" bIns="3428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50" b="1"/>
              <a:t>RICH 1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58EF220-E6F3-D243-9FC6-3AC0B7758EA3}"/>
              </a:ext>
            </a:extLst>
          </p:cNvPr>
          <p:cNvSpPr>
            <a:spLocks noChangeAspect="1"/>
          </p:cNvSpPr>
          <p:nvPr/>
        </p:nvSpPr>
        <p:spPr>
          <a:xfrm>
            <a:off x="4308425" y="1818378"/>
            <a:ext cx="742452" cy="742452"/>
          </a:xfrm>
          <a:prstGeom prst="rect">
            <a:avLst/>
          </a:prstGeom>
          <a:noFill/>
          <a:ln w="38100">
            <a:solidFill>
              <a:srgbClr val="F13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539976E-3C4C-7A4F-BC8D-6EA8BC746556}"/>
              </a:ext>
            </a:extLst>
          </p:cNvPr>
          <p:cNvCxnSpPr>
            <a:cxnSpLocks/>
          </p:cNvCxnSpPr>
          <p:nvPr/>
        </p:nvCxnSpPr>
        <p:spPr>
          <a:xfrm flipV="1">
            <a:off x="4308425" y="1189905"/>
            <a:ext cx="1035047" cy="628474"/>
          </a:xfrm>
          <a:prstGeom prst="line">
            <a:avLst/>
          </a:prstGeom>
          <a:ln w="25400">
            <a:solidFill>
              <a:srgbClr val="F13D56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0BB979C-06ED-3E41-BBDE-AB688D6DEF17}"/>
              </a:ext>
            </a:extLst>
          </p:cNvPr>
          <p:cNvCxnSpPr>
            <a:cxnSpLocks/>
          </p:cNvCxnSpPr>
          <p:nvPr/>
        </p:nvCxnSpPr>
        <p:spPr>
          <a:xfrm flipV="1">
            <a:off x="5057725" y="1189905"/>
            <a:ext cx="2275872" cy="628473"/>
          </a:xfrm>
          <a:prstGeom prst="line">
            <a:avLst/>
          </a:prstGeom>
          <a:ln w="25400">
            <a:solidFill>
              <a:srgbClr val="F13D56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278997A2-77A5-794C-AD7A-769DE1424BEF}"/>
              </a:ext>
            </a:extLst>
          </p:cNvPr>
          <p:cNvCxnSpPr>
            <a:cxnSpLocks/>
          </p:cNvCxnSpPr>
          <p:nvPr/>
        </p:nvCxnSpPr>
        <p:spPr>
          <a:xfrm>
            <a:off x="5047397" y="2560830"/>
            <a:ext cx="2260929" cy="594168"/>
          </a:xfrm>
          <a:prstGeom prst="line">
            <a:avLst/>
          </a:prstGeom>
          <a:ln w="25400">
            <a:solidFill>
              <a:srgbClr val="F13D56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3D45A819-3CEE-BB4B-BA61-864ABE7FD43A}"/>
              </a:ext>
            </a:extLst>
          </p:cNvPr>
          <p:cNvCxnSpPr>
            <a:cxnSpLocks/>
          </p:cNvCxnSpPr>
          <p:nvPr/>
        </p:nvCxnSpPr>
        <p:spPr>
          <a:xfrm>
            <a:off x="4308426" y="2560829"/>
            <a:ext cx="992870" cy="594170"/>
          </a:xfrm>
          <a:prstGeom prst="line">
            <a:avLst/>
          </a:prstGeom>
          <a:ln w="25400">
            <a:solidFill>
              <a:srgbClr val="F13D56">
                <a:alpha val="4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9F6456F-7415-DE4A-84DC-B8BEEA39A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4" t="24002" r="45133" b="58302"/>
          <a:stretch/>
        </p:blipFill>
        <p:spPr>
          <a:xfrm>
            <a:off x="5343472" y="1189906"/>
            <a:ext cx="1964854" cy="1965093"/>
          </a:xfrm>
          <a:prstGeom prst="rect">
            <a:avLst/>
          </a:prstGeom>
          <a:ln w="50800">
            <a:solidFill>
              <a:srgbClr val="F13D56"/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B48423C-4A25-E74E-ADC1-255F57E39A8E}"/>
              </a:ext>
            </a:extLst>
          </p:cNvPr>
          <p:cNvSpPr txBox="1"/>
          <p:nvPr/>
        </p:nvSpPr>
        <p:spPr>
          <a:xfrm>
            <a:off x="6436160" y="2139420"/>
            <a:ext cx="32001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700" b="1">
                <a:solidFill>
                  <a:srgbClr val="7030A0"/>
                </a:solidFill>
              </a:rPr>
              <a:t>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B5208F1-EC71-004E-A004-C00A281CD488}"/>
                  </a:ext>
                </a:extLst>
              </p:cNvPr>
              <p:cNvSpPr txBox="1"/>
              <p:nvPr/>
            </p:nvSpPr>
            <p:spPr>
              <a:xfrm>
                <a:off x="6630543" y="2078169"/>
                <a:ext cx="3200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en-CA" sz="1800" b="1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B5208F1-EC71-004E-A004-C00A281C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543" y="2078169"/>
                <a:ext cx="320019" cy="369332"/>
              </a:xfrm>
              <a:prstGeom prst="rect">
                <a:avLst/>
              </a:prstGeom>
              <a:blipFill>
                <a:blip r:embed="rId5"/>
                <a:stretch>
                  <a:fillRect l="-1153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E0AF936-B8BE-E645-BFB9-384DDEFA64DC}"/>
              </a:ext>
            </a:extLst>
          </p:cNvPr>
          <p:cNvSpPr/>
          <p:nvPr/>
        </p:nvSpPr>
        <p:spPr>
          <a:xfrm>
            <a:off x="5679136" y="1547258"/>
            <a:ext cx="1334009" cy="1283499"/>
          </a:xfrm>
          <a:prstGeom prst="ellipse">
            <a:avLst/>
          </a:prstGeom>
          <a:noFill/>
          <a:ln w="444500">
            <a:solidFill>
              <a:srgbClr val="00B05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C2A3128A-DF16-8445-8EEF-5100DDFD72F4}"/>
              </a:ext>
            </a:extLst>
          </p:cNvPr>
          <p:cNvCxnSpPr>
            <a:cxnSpLocks/>
          </p:cNvCxnSpPr>
          <p:nvPr/>
        </p:nvCxnSpPr>
        <p:spPr>
          <a:xfrm>
            <a:off x="6392901" y="2205037"/>
            <a:ext cx="706485" cy="0"/>
          </a:xfrm>
          <a:prstGeom prst="line">
            <a:avLst/>
          </a:prstGeom>
          <a:ln w="25400" cmpd="sng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6235E7E0-6F5F-0C45-82D9-C0E9FF834203}"/>
              </a:ext>
            </a:extLst>
          </p:cNvPr>
          <p:cNvCxnSpPr>
            <a:cxnSpLocks/>
          </p:cNvCxnSpPr>
          <p:nvPr/>
        </p:nvCxnSpPr>
        <p:spPr>
          <a:xfrm>
            <a:off x="6377301" y="2198173"/>
            <a:ext cx="617917" cy="3232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7765819-C715-7844-8162-E8CCAA7F9A58}"/>
              </a:ext>
            </a:extLst>
          </p:cNvPr>
          <p:cNvGrpSpPr/>
          <p:nvPr/>
        </p:nvGrpSpPr>
        <p:grpSpPr>
          <a:xfrm>
            <a:off x="7559512" y="2421067"/>
            <a:ext cx="404974" cy="404974"/>
            <a:chOff x="10070900" y="3219367"/>
            <a:chExt cx="540000" cy="540000"/>
          </a:xfrm>
        </p:grpSpPr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34FD5A57-F3AC-C843-BC4C-7A67E3B4BD01}"/>
                </a:ext>
              </a:extLst>
            </p:cNvPr>
            <p:cNvCxnSpPr>
              <a:cxnSpLocks/>
            </p:cNvCxnSpPr>
            <p:nvPr/>
          </p:nvCxnSpPr>
          <p:spPr>
            <a:xfrm>
              <a:off x="10070900" y="3750658"/>
              <a:ext cx="54000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7115DA90-7130-5D40-B298-664BAD53DB72}"/>
                </a:ext>
              </a:extLst>
            </p:cNvPr>
            <p:cNvCxnSpPr>
              <a:cxnSpLocks/>
            </p:cNvCxnSpPr>
            <p:nvPr/>
          </p:nvCxnSpPr>
          <p:spPr>
            <a:xfrm>
              <a:off x="10079609" y="3219367"/>
              <a:ext cx="0" cy="54000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Inhaltsplatzhalter 1">
            <a:extLst>
              <a:ext uri="{FF2B5EF4-FFF2-40B4-BE49-F238E27FC236}">
                <a16:creationId xmlns:a16="http://schemas.microsoft.com/office/drawing/2014/main" id="{5E394D26-94A4-6243-A854-081CCCF24801}"/>
              </a:ext>
            </a:extLst>
          </p:cNvPr>
          <p:cNvSpPr txBox="1">
            <a:spLocks/>
          </p:cNvSpPr>
          <p:nvPr/>
        </p:nvSpPr>
        <p:spPr>
          <a:xfrm>
            <a:off x="139522" y="1011359"/>
            <a:ext cx="2295560" cy="39148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575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1575">
                <a:solidFill>
                  <a:srgbClr val="002060"/>
                </a:solidFill>
                <a:latin typeface="+mj-lt"/>
              </a:rPr>
              <a:t>MC data from LHCb reconstruction:</a:t>
            </a:r>
            <a:r>
              <a:rPr lang="en-GB" sz="1575" b="1">
                <a:solidFill>
                  <a:srgbClr val="002060"/>
                </a:solidFill>
                <a:latin typeface="+mj-lt"/>
              </a:rPr>
              <a:t>31K events in current dataset</a:t>
            </a:r>
            <a:r>
              <a:rPr lang="en-GB" sz="1575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en-GB" sz="1575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1575">
                <a:solidFill>
                  <a:srgbClr val="002060"/>
                </a:solidFill>
                <a:latin typeface="+mj-lt"/>
              </a:rPr>
              <a:t>Region around track centres </a:t>
            </a:r>
            <a:r>
              <a:rPr lang="en-GB" sz="1575" b="1">
                <a:solidFill>
                  <a:srgbClr val="002060"/>
                </a:solidFill>
                <a:latin typeface="+mj-lt"/>
              </a:rPr>
              <a:t>(depending on momentum range) </a:t>
            </a:r>
            <a:r>
              <a:rPr lang="en-GB" sz="1575">
                <a:solidFill>
                  <a:srgbClr val="002060"/>
                </a:solidFill>
                <a:latin typeface="+mj-lt"/>
              </a:rPr>
              <a:t>translated into polar coordinate </a:t>
            </a:r>
            <a:r>
              <a:rPr lang="en-GB" sz="1575" b="1">
                <a:solidFill>
                  <a:srgbClr val="002060"/>
                </a:solidFill>
                <a:latin typeface="+mj-lt"/>
              </a:rPr>
              <a:t>64 x 64 </a:t>
            </a:r>
            <a:r>
              <a:rPr lang="en-GB" sz="1575">
                <a:solidFill>
                  <a:srgbClr val="002060"/>
                </a:solidFill>
                <a:latin typeface="+mj-lt"/>
              </a:rPr>
              <a:t>binary pixel images</a:t>
            </a:r>
            <a:r>
              <a:rPr lang="en-GB" sz="1575" b="1">
                <a:solidFill>
                  <a:srgbClr val="002060"/>
                </a:solidFill>
                <a:latin typeface="+mj-lt"/>
              </a:rPr>
              <a:t>.</a:t>
            </a:r>
            <a:r>
              <a:rPr lang="en-GB" sz="1575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en-GB" sz="1575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en-GB" sz="1575">
                <a:solidFill>
                  <a:srgbClr val="002060"/>
                </a:solidFill>
                <a:latin typeface="+mj-lt"/>
              </a:rPr>
              <a:t>Labelled images used to train CNN. 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C8FDFD76-49B9-C340-A246-0D8F1D2D4745}"/>
              </a:ext>
            </a:extLst>
          </p:cNvPr>
          <p:cNvCxnSpPr>
            <a:cxnSpLocks/>
          </p:cNvCxnSpPr>
          <p:nvPr/>
        </p:nvCxnSpPr>
        <p:spPr>
          <a:xfrm>
            <a:off x="8578100" y="3670019"/>
            <a:ext cx="0" cy="474505"/>
          </a:xfrm>
          <a:prstGeom prst="straightConnector1">
            <a:avLst/>
          </a:prstGeom>
          <a:ln w="63500">
            <a:solidFill>
              <a:srgbClr val="F13D56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nhaltsplatzhalter 1">
            <a:extLst>
              <a:ext uri="{FF2B5EF4-FFF2-40B4-BE49-F238E27FC236}">
                <a16:creationId xmlns:a16="http://schemas.microsoft.com/office/drawing/2014/main" id="{AA140A7D-1A8B-2F44-839F-FE5E5B7EB60C}"/>
              </a:ext>
            </a:extLst>
          </p:cNvPr>
          <p:cNvSpPr txBox="1">
            <a:spLocks/>
          </p:cNvSpPr>
          <p:nvPr/>
        </p:nvSpPr>
        <p:spPr>
          <a:xfrm>
            <a:off x="8068888" y="4072416"/>
            <a:ext cx="1148166" cy="322797"/>
          </a:xfrm>
          <a:prstGeom prst="rect">
            <a:avLst/>
          </a:prstGeom>
        </p:spPr>
        <p:txBody>
          <a:bodyPr vert="horz" lIns="68576" tIns="34288" rIns="68576" bIns="34288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/>
              <a:t>Prediction</a:t>
            </a:r>
          </a:p>
        </p:txBody>
      </p:sp>
      <p:sp>
        <p:nvSpPr>
          <p:cNvPr id="30" name="Inhaltsplatzhalter 1">
            <a:extLst>
              <a:ext uri="{FF2B5EF4-FFF2-40B4-BE49-F238E27FC236}">
                <a16:creationId xmlns:a16="http://schemas.microsoft.com/office/drawing/2014/main" id="{2167B050-03F7-764B-AE5E-ECE1E9075B21}"/>
              </a:ext>
            </a:extLst>
          </p:cNvPr>
          <p:cNvSpPr txBox="1">
            <a:spLocks/>
          </p:cNvSpPr>
          <p:nvPr/>
        </p:nvSpPr>
        <p:spPr>
          <a:xfrm>
            <a:off x="7796623" y="3278326"/>
            <a:ext cx="1003636" cy="366239"/>
          </a:xfrm>
          <a:prstGeom prst="rect">
            <a:avLst/>
          </a:prstGeom>
          <a:ln w="63500">
            <a:solidFill>
              <a:srgbClr val="0057A9"/>
            </a:solidFill>
          </a:ln>
        </p:spPr>
        <p:txBody>
          <a:bodyPr vert="horz" lIns="68576" tIns="34288" rIns="68576" bIns="34288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57A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25" b="1"/>
              <a:t>CNN</a:t>
            </a:r>
          </a:p>
        </p:txBody>
      </p:sp>
      <p:sp>
        <p:nvSpPr>
          <p:cNvPr id="31" name="Bogen 30">
            <a:extLst>
              <a:ext uri="{FF2B5EF4-FFF2-40B4-BE49-F238E27FC236}">
                <a16:creationId xmlns:a16="http://schemas.microsoft.com/office/drawing/2014/main" id="{7792A590-3156-CA4B-9877-B17B82DEDE72}"/>
              </a:ext>
            </a:extLst>
          </p:cNvPr>
          <p:cNvSpPr/>
          <p:nvPr/>
        </p:nvSpPr>
        <p:spPr>
          <a:xfrm rot="1840930" flipH="1" flipV="1">
            <a:off x="7518286" y="2682832"/>
            <a:ext cx="1121565" cy="1809490"/>
          </a:xfrm>
          <a:prstGeom prst="arc">
            <a:avLst>
              <a:gd name="adj1" fmla="val 17641088"/>
              <a:gd name="adj2" fmla="val 3902963"/>
            </a:avLst>
          </a:prstGeom>
          <a:ln w="63500">
            <a:solidFill>
              <a:srgbClr val="F13D56">
                <a:alpha val="70000"/>
              </a:srgb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F10DE6A1-9FB6-4649-80DB-F071FBB8BD94}"/>
              </a:ext>
            </a:extLst>
          </p:cNvPr>
          <p:cNvCxnSpPr>
            <a:cxnSpLocks/>
          </p:cNvCxnSpPr>
          <p:nvPr/>
        </p:nvCxnSpPr>
        <p:spPr>
          <a:xfrm>
            <a:off x="7653616" y="4233815"/>
            <a:ext cx="489103" cy="0"/>
          </a:xfrm>
          <a:prstGeom prst="straightConnector1">
            <a:avLst/>
          </a:prstGeom>
          <a:ln w="38100">
            <a:solidFill>
              <a:srgbClr val="F13D56">
                <a:alpha val="7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608B43E-C7B3-E24E-9D2D-1C2DC640FF47}"/>
              </a:ext>
            </a:extLst>
          </p:cNvPr>
          <p:cNvCxnSpPr>
            <a:cxnSpLocks/>
          </p:cNvCxnSpPr>
          <p:nvPr/>
        </p:nvCxnSpPr>
        <p:spPr>
          <a:xfrm flipV="1">
            <a:off x="7877000" y="3656314"/>
            <a:ext cx="0" cy="558968"/>
          </a:xfrm>
          <a:prstGeom prst="straightConnector1">
            <a:avLst/>
          </a:prstGeom>
          <a:ln w="63500">
            <a:solidFill>
              <a:srgbClr val="F13D56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el 5">
            <a:extLst>
              <a:ext uri="{FF2B5EF4-FFF2-40B4-BE49-F238E27FC236}">
                <a16:creationId xmlns:a16="http://schemas.microsoft.com/office/drawing/2014/main" id="{07BAAF60-3BF2-004A-9455-F7D7E4ABEE7E}"/>
              </a:ext>
            </a:extLst>
          </p:cNvPr>
          <p:cNvSpPr txBox="1">
            <a:spLocks/>
          </p:cNvSpPr>
          <p:nvPr/>
        </p:nvSpPr>
        <p:spPr>
          <a:xfrm>
            <a:off x="376142" y="82103"/>
            <a:ext cx="8607017" cy="9941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>
                <a:solidFill>
                  <a:srgbClr val="002060"/>
                </a:solidFill>
              </a:rPr>
              <a:t>RICH PID using convolutional neural networks</a:t>
            </a:r>
          </a:p>
          <a:p>
            <a:r>
              <a:rPr lang="en-GB" sz="1500">
                <a:solidFill>
                  <a:srgbClr val="002060"/>
                </a:solidFill>
              </a:rPr>
              <a:t>Michele Blago, Daniel </a:t>
            </a:r>
            <a:r>
              <a:rPr lang="en-GB" sz="1500" err="1">
                <a:solidFill>
                  <a:srgbClr val="002060"/>
                </a:solidFill>
              </a:rPr>
              <a:t>Campora</a:t>
            </a:r>
            <a:r>
              <a:rPr lang="en-GB" sz="1500">
                <a:solidFill>
                  <a:srgbClr val="002060"/>
                </a:solidFill>
              </a:rPr>
              <a:t>, Chris Jones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CD886C1-E059-7A47-A37F-B2FC6A664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881" y="4591684"/>
            <a:ext cx="1565154" cy="55567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F0AA04F-F09C-5847-89F2-0AF6CA8D9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52981">
            <a:off x="7496313" y="126753"/>
            <a:ext cx="1583249" cy="756370"/>
          </a:xfrm>
          <a:prstGeom prst="rect">
            <a:avLst/>
          </a:prstGeom>
        </p:spPr>
      </p:pic>
      <p:sp>
        <p:nvSpPr>
          <p:cNvPr id="36" name="Номер слайда 35">
            <a:extLst>
              <a:ext uri="{FF2B5EF4-FFF2-40B4-BE49-F238E27FC236}">
                <a16:creationId xmlns:a16="http://schemas.microsoft.com/office/drawing/2014/main" id="{12B82AA3-5E9B-814C-BAF3-BC39FE8800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6439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/>
              <a:t>Recap: 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ru" sz="3700"/>
              <a:t>D</a:t>
            </a: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escent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1"/>
          <p:cNvSpPr/>
          <p:nvPr/>
        </p:nvSpPr>
        <p:spPr>
          <a:xfrm>
            <a:off x="3864407" y="1331489"/>
            <a:ext cx="1193886" cy="683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9632" y="1650890"/>
            <a:ext cx="2267891" cy="243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492439" y="1574714"/>
            <a:ext cx="4484100" cy="21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Update: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a – learning rate a&lt;&lt;1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L – loss function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00" y="1709138"/>
            <a:ext cx="41148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AB797-994E-0F48-96A5-B770D9A1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Simulation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262A2F-7F01-004E-9C87-2C3F4855D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53" y="852488"/>
            <a:ext cx="3121101" cy="1428750"/>
          </a:xfrm>
        </p:spPr>
        <p:txBody>
          <a:bodyPr/>
          <a:lstStyle/>
          <a:p>
            <a:r>
              <a:rPr lang="en-US" dirty="0"/>
              <a:t>Number of events to be simulated scales with the luminosity, and that the simulation time scales with pile-up, the CPU requirements will scale accordingly.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A7E3F1-E6D0-7A4B-A78B-A578D8B5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80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57E715-0CAC-4745-8EFC-45121C3BDD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16940" y="3191435"/>
            <a:ext cx="5404837" cy="1385698"/>
          </a:xfrm>
        </p:spPr>
        <p:txBody>
          <a:bodyPr/>
          <a:lstStyle/>
          <a:p>
            <a:pPr lvl="1"/>
            <a:r>
              <a:rPr lang="en-US" sz="1500" dirty="0" err="1"/>
              <a:t>ReDecay</a:t>
            </a:r>
            <a:r>
              <a:rPr lang="en-US" sz="1500" dirty="0"/>
              <a:t>: only the signal part is simulated, while the same underlying event(s) are re-used several times</a:t>
            </a:r>
          </a:p>
          <a:p>
            <a:pPr lvl="1"/>
            <a:r>
              <a:rPr lang="en-US" sz="1500" dirty="0"/>
              <a:t>Shower library, </a:t>
            </a:r>
            <a:r>
              <a:rPr lang="en-US" sz="1500" dirty="0">
                <a:hlinkClick r:id="rId2"/>
              </a:rPr>
              <a:t>https://bit.ly/2TPM0MG</a:t>
            </a:r>
            <a:r>
              <a:rPr lang="en-US" sz="1500" dirty="0"/>
              <a:t> </a:t>
            </a:r>
          </a:p>
          <a:p>
            <a:pPr lvl="1"/>
            <a:r>
              <a:rPr lang="en-US" sz="1500" dirty="0"/>
              <a:t>Generative models: use NN-based simulation</a:t>
            </a:r>
            <a:endParaRPr lang="ru-RU" sz="15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3478B4-3602-494F-AAFC-ECE0401EB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41" y="799730"/>
            <a:ext cx="5404837" cy="25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37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33880-B8D9-8F41-9B44-0A95A1EB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Calorimetry Simulation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44CA5-0D6B-9A4D-B482-CB077A66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23" y="1143000"/>
            <a:ext cx="3284477" cy="3434358"/>
          </a:xfrm>
        </p:spPr>
        <p:txBody>
          <a:bodyPr/>
          <a:lstStyle/>
          <a:p>
            <a:pPr lvl="1"/>
            <a:r>
              <a:rPr lang="en-US"/>
              <a:t>LHCb-like calorimeter 30x30</a:t>
            </a:r>
          </a:p>
          <a:p>
            <a:pPr lvl="1"/>
            <a:r>
              <a:rPr lang="en-US"/>
              <a:t>5 conditional parameters per particle (3D momentum, 2D coordinate)</a:t>
            </a:r>
          </a:p>
          <a:p>
            <a:pPr lvl="1"/>
            <a:r>
              <a:rPr lang="en-US"/>
              <a:t>Electrons from particle gun shot at 1x1 cm square at the center of the calorimeter face</a:t>
            </a:r>
          </a:p>
          <a:p>
            <a:pPr lvl="1"/>
            <a:r>
              <a:rPr lang="en-US"/>
              <a:t>Approach: use GANs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C66B47-E4E6-AC47-AE8F-698E8EC2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81</a:t>
            </a:fld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3E8721-9A77-F240-822D-EF833CFC68C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811404" y="2775802"/>
            <a:ext cx="4909627" cy="2362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1E385A-7CC7-6444-A8EE-CBEE1245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00" y="857586"/>
            <a:ext cx="3682478" cy="1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4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E659-48B1-D149-9A54-80E6459D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simulation workflow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4F15C-BB6F-B748-AC2B-71D8FA45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A65C4-4109-DE40-A458-A455FFF4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1019175"/>
            <a:ext cx="7572375" cy="31051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DD2411-F79B-544D-851F-EF61DBFD876F}"/>
              </a:ext>
            </a:extLst>
          </p:cNvPr>
          <p:cNvSpPr/>
          <p:nvPr/>
        </p:nvSpPr>
        <p:spPr>
          <a:xfrm>
            <a:off x="5408342" y="4509328"/>
            <a:ext cx="2949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Derkach et al, NIMA 2019 (01) 031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75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F7F9D-FC24-D24A-A62C-68585917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assessment and open questions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142F9A-0C9E-464E-A036-F7FD869BF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23" y="3716550"/>
            <a:ext cx="8579177" cy="860808"/>
          </a:xfrm>
        </p:spPr>
        <p:txBody>
          <a:bodyPr/>
          <a:lstStyle/>
          <a:p>
            <a:pPr lvl="1"/>
            <a:r>
              <a:rPr lang="en-US" dirty="0"/>
              <a:t>Visual similarity of raw features does not guarantee the similarity of higher-level characteristics</a:t>
            </a:r>
          </a:p>
          <a:p>
            <a:pPr lvl="1"/>
            <a:r>
              <a:rPr lang="en-US" dirty="0"/>
              <a:t>How can we make sure tails of distribution are reproduced carefully enough?</a:t>
            </a:r>
          </a:p>
          <a:p>
            <a:pPr lvl="1"/>
            <a:r>
              <a:rPr lang="en-US" dirty="0"/>
              <a:t>How can we estimate statistic and systematic uncertainty of such a model?</a:t>
            </a:r>
          </a:p>
          <a:p>
            <a:pPr lvl="1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112474-8A19-6440-9B63-EAD73813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FB1969-D736-B04E-A4AB-9121226BD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00" y="884876"/>
            <a:ext cx="6296400" cy="259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226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D13C4-3098-7442-A15A-66485546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HEP 2020 Summer School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23E1E-27B4-EE4E-BB00-F9D7E3F29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Sixth summer school</a:t>
            </a:r>
          </a:p>
          <a:p>
            <a:r>
              <a:rPr lang="en-US" dirty="0"/>
              <a:t>EPFL, Lausanne</a:t>
            </a:r>
          </a:p>
          <a:p>
            <a:r>
              <a:rPr lang="en-US" dirty="0"/>
              <a:t>16-30 July</a:t>
            </a:r>
          </a:p>
          <a:p>
            <a:r>
              <a:rPr lang="en-US" dirty="0">
                <a:hlinkClick r:id="rId2"/>
              </a:rPr>
              <a:t>https://bit.ly/mlhep202</a:t>
            </a:r>
            <a:r>
              <a:rPr lang="en-US" dirty="0">
                <a:hlinkClick r:id="rId2"/>
              </a:rPr>
              <a:t>0</a:t>
            </a:r>
            <a:r>
              <a:rPr lang="en-US" dirty="0"/>
              <a:t> </a:t>
            </a:r>
          </a:p>
          <a:p>
            <a:r>
              <a:rPr lang="en-US" dirty="0"/>
              <a:t>Registration closes 17/03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AA57AB-44CC-AA4E-8131-3B60A01A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3CF595-4CE2-3845-82FD-992283284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24" y="1143000"/>
            <a:ext cx="2855468" cy="1932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2148FB-DF1D-0B47-A5BD-F82BD9450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24" y="3558582"/>
            <a:ext cx="514604" cy="6525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379418-FA67-D949-9437-096683E06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418" y="3411860"/>
            <a:ext cx="2052574" cy="9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52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F78596A-6AF6-1D41-9FD2-20F2F898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</p:spPr>
        <p:txBody>
          <a:bodyPr/>
          <a:lstStyle/>
          <a:p>
            <a:r>
              <a:rPr lang="en-US" dirty="0"/>
              <a:t>Research at Lambda Lab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62D79A-46F2-BC4A-BFB0-BF4E70698B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85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4B1C2A-0657-734B-BE62-AAC610994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337" y="3767328"/>
            <a:ext cx="706450" cy="8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51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487321-C586-0749-8961-627BCE1A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70" y="926099"/>
            <a:ext cx="6621765" cy="39747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682A3-091D-4841-ABEA-142903F6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Co-research holistic view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E46807-4ED9-9649-8A2E-FCDE9769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553539-481E-5944-9DEA-250DD1D2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65" y="3255264"/>
            <a:ext cx="706450" cy="8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75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Co-Research Platform - Coopetition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8300" y="1032867"/>
            <a:ext cx="7870500" cy="114480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25" dirty="0">
                <a:solidFill>
                  <a:schemeClr val="tx1"/>
                </a:solidFill>
              </a:rPr>
              <a:t>Co-research coopetition platform</a:t>
            </a:r>
            <a:endParaRPr lang="ru-RU" sz="1725" dirty="0" err="1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0000" y="1675129"/>
            <a:ext cx="1476286" cy="572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Researchers</a:t>
            </a:r>
            <a:endParaRPr lang="ru-RU" sz="15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00" y="2860179"/>
            <a:ext cx="1762486" cy="1015663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Accelerate research by ML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Solve scientific challenges</a:t>
            </a:r>
            <a:endParaRPr lang="ru-RU" sz="1500" dirty="0" err="1">
              <a:solidFill>
                <a:sysClr val="windowText" lastClr="000000"/>
              </a:solidFill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>
            <a:off x="1853100" y="2247529"/>
            <a:ext cx="572400" cy="572400"/>
          </a:xfrm>
          <a:prstGeom prst="bentConnector3">
            <a:avLst/>
          </a:prstGeom>
          <a:ln w="88900">
            <a:solidFill>
              <a:schemeClr val="tx1"/>
            </a:solidFill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3489995" y="1661775"/>
            <a:ext cx="1287900" cy="572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Students</a:t>
            </a:r>
            <a:endParaRPr lang="ru-RU" sz="15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1395" y="2846825"/>
            <a:ext cx="1797505" cy="1477328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Improve practical skills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Learn to collaborate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Learn about new domains</a:t>
            </a: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 rot="5400000">
            <a:off x="3633095" y="2234175"/>
            <a:ext cx="572400" cy="572400"/>
          </a:xfrm>
          <a:prstGeom prst="bentConnector3">
            <a:avLst/>
          </a:prstGeom>
          <a:ln w="88900">
            <a:solidFill>
              <a:schemeClr val="tx1"/>
            </a:solidFill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5413091" y="1661775"/>
            <a:ext cx="1287900" cy="572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Universities</a:t>
            </a:r>
            <a:endParaRPr lang="ru-RU" sz="15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4491" y="2846825"/>
            <a:ext cx="1847214" cy="240065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Evaluate student skills more accurately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Personalize education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Improve level of graduates at scale (reduce per student expense)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5400000">
            <a:off x="5556191" y="2234175"/>
            <a:ext cx="572400" cy="572400"/>
          </a:xfrm>
          <a:prstGeom prst="bentConnector3">
            <a:avLst/>
          </a:prstGeom>
          <a:ln w="88900">
            <a:solidFill>
              <a:schemeClr val="tx1"/>
            </a:solidFill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7147800" y="1645517"/>
            <a:ext cx="1287900" cy="572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Industry</a:t>
            </a:r>
            <a:endParaRPr lang="ru-RU" sz="15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7295" y="2843424"/>
            <a:ext cx="2289600" cy="1015663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Get more qualified employees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ysClr val="windowText" lastClr="000000"/>
                </a:solidFill>
              </a:rPr>
              <a:t>Solve practical challenges</a:t>
            </a:r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 rot="5400000">
            <a:off x="7290900" y="2217917"/>
            <a:ext cx="572400" cy="572400"/>
          </a:xfrm>
          <a:prstGeom prst="bentConnector3">
            <a:avLst/>
          </a:prstGeom>
          <a:ln w="88900">
            <a:solidFill>
              <a:schemeClr val="tx1"/>
            </a:solidFill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852250" y="1223062"/>
            <a:ext cx="1000850" cy="3702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AI</a:t>
            </a:r>
            <a:endParaRPr lang="ru-RU" sz="1500" dirty="0" err="1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101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RUl4GBfnJZ3414fbDFaMuf-XnwM_PDGkaNskYIpKcickH2o5R4IjGXGtzWP1E-ss6JWG-4bdG0tpN7a6Ue-TOF0OlZzI4iYiEUZiMymGetXHfZB_ncsAUenBaD8ihX503q9hvSTl9nw">
            <a:extLst>
              <a:ext uri="{FF2B5EF4-FFF2-40B4-BE49-F238E27FC236}">
                <a16:creationId xmlns:a16="http://schemas.microsoft.com/office/drawing/2014/main" id="{B570726F-B3EE-F646-9D45-04B4CA67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91" y="0"/>
            <a:ext cx="4871139" cy="64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849DF-810D-A741-A9E4-22520C02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big lifecycle (co-research)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67A8D-9244-B242-9BF0-0ED8EEA63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23" y="1143000"/>
            <a:ext cx="4286177" cy="3434358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Inception stage</a:t>
            </a:r>
          </a:p>
          <a:p>
            <a:pPr indent="0">
              <a:buNone/>
            </a:pPr>
            <a:r>
              <a:rPr lang="en-US" dirty="0">
                <a:solidFill>
                  <a:srgbClr val="0070C0"/>
                </a:solidFill>
              </a:rPr>
              <a:t>Learning: doing papers review, study of «state-of-the-art» methods</a:t>
            </a:r>
          </a:p>
          <a:p>
            <a:pPr indent="0">
              <a:buNone/>
            </a:pPr>
            <a:r>
              <a:rPr lang="en-US" dirty="0">
                <a:solidFill>
                  <a:srgbClr val="00B050"/>
                </a:solidFill>
              </a:rPr>
              <a:t>individual solution: iterative search, model understanding and improvement</a:t>
            </a:r>
          </a:p>
          <a:p>
            <a:pPr indent="0">
              <a:buNone/>
            </a:pPr>
            <a:r>
              <a:rPr lang="en-US" dirty="0">
                <a:solidFill>
                  <a:srgbClr val="FF0000"/>
                </a:solidFill>
              </a:rPr>
              <a:t>Writing final report, slides and paper</a:t>
            </a:r>
          </a:p>
          <a:p>
            <a:pPr indent="0">
              <a:buNone/>
            </a:pPr>
            <a:r>
              <a:rPr lang="en-US" dirty="0">
                <a:solidFill>
                  <a:schemeClr val="tx1"/>
                </a:solidFill>
              </a:rPr>
              <a:t>NB: iterations may be nested on every stage.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67ABE1-C17D-A04F-A98F-CC9712D9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8402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E4A08-3642-804A-8F85-9027FEFC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Lab Project Highlights 2019/20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D14A88-9495-C144-AFBE-D53576937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23" y="1115568"/>
            <a:ext cx="7297936" cy="3785270"/>
          </a:xfrm>
        </p:spPr>
        <p:txBody>
          <a:bodyPr/>
          <a:lstStyle/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X-ray tomography 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DUNE event reconstruction speed-up by deep neural architectures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X-ray Laser simulation and tuning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Estimation of population size by genomes analysis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Study of community polarization by search/recommendation output system analysis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Leadership style identification by social network profile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AI Researcher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 Natural Language to Machine Learning corpus assembly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Improving Earth satellites position prediction by simulation tuning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Galaxy cluster mass estimation and registry update</a:t>
            </a:r>
          </a:p>
          <a:p>
            <a:pPr marL="192881" indent="-192881">
              <a:lnSpc>
                <a:spcPts val="15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</a:pPr>
            <a:r>
              <a:rPr lang="en-US" sz="1575" dirty="0">
                <a:solidFill>
                  <a:schemeClr val="tx1"/>
                </a:solidFill>
              </a:rPr>
              <a:t>Warm and cold dark matter hypothesis comparison</a:t>
            </a:r>
            <a:endParaRPr lang="ru-RU" sz="1575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13B220-49AA-F744-BB0A-A66BF201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40098B-5595-9740-99D0-6615B9C78547}"/>
              </a:ext>
            </a:extLst>
          </p:cNvPr>
          <p:cNvSpPr/>
          <p:nvPr/>
        </p:nvSpPr>
        <p:spPr>
          <a:xfrm>
            <a:off x="6679315" y="4721517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Helvetica Neue" panose="02000503000000020004" pitchFamily="2" charset="0"/>
                <a:hlinkClick r:id="rId2"/>
              </a:rPr>
              <a:t>http://bit.ly/2VNGoll</a:t>
            </a:r>
            <a:r>
              <a:rPr lang="en-US" sz="1200" dirty="0">
                <a:latin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76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/>
        </p:nvSpPr>
        <p:spPr>
          <a:xfrm>
            <a:off x="457172" y="205014"/>
            <a:ext cx="8228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0" strike="noStrike">
                <a:latin typeface="Arial"/>
                <a:ea typeface="Arial"/>
                <a:cs typeface="Arial"/>
                <a:sym typeface="Arial"/>
              </a:rPr>
              <a:t>Nonlinear dependencies</a:t>
            </a:r>
            <a:endParaRPr sz="37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278733" y="4186744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0" strike="noStrike">
                <a:latin typeface="Arial"/>
                <a:ea typeface="Arial"/>
                <a:cs typeface="Arial"/>
                <a:sym typeface="Arial"/>
              </a:rPr>
              <a:t>What we have                              What we want</a:t>
            </a:r>
            <a:endParaRPr sz="2700" b="0" strike="noStrike"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190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None/>
            </a:pPr>
            <a:endParaRPr sz="27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851" y="1435098"/>
            <a:ext cx="4230144" cy="267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56" y="1441467"/>
            <a:ext cx="3297370" cy="266469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2376373" y="4652100"/>
            <a:ext cx="39591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 strike="noStrike"/>
              <a:t>How to </a:t>
            </a:r>
            <a:r>
              <a:rPr lang="ru" sz="2700" b="1"/>
              <a:t>learn</a:t>
            </a:r>
            <a:r>
              <a:rPr lang="ru" sz="2700" b="1" strike="noStrike"/>
              <a:t> that?</a:t>
            </a:r>
            <a:endParaRPr sz="2700" b="1" strike="noStrike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E06048C-BAA8-8C43-B03F-0DF21237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Conclusion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97CCC92-93C8-024D-A6B6-50FAD87EB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200" dirty="0"/>
              <a:t>Huge demand for collaboration between ML &amp; Physics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Plenty of exciting challenges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but it requires deeper understanding of generic methods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to adapt to HEP specifics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200" dirty="0"/>
              <a:t>We are open for collaboration with your group or University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509061-57DC-964A-85C4-FC8D5F70C8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</p:spPr>
        <p:txBody>
          <a:bodyPr/>
          <a:lstStyle/>
          <a:p>
            <a:fld id="{741C03D3-FA44-40EC-9A21-1FC4FEA3E22E}" type="slidenum">
              <a:rPr lang="ru-RU" smtClean="0"/>
              <a:t>90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69B24-F965-1C4F-97BD-AFB6920DA102}"/>
              </a:ext>
            </a:extLst>
          </p:cNvPr>
          <p:cNvSpPr txBox="1"/>
          <p:nvPr/>
        </p:nvSpPr>
        <p:spPr>
          <a:xfrm>
            <a:off x="6068291" y="3251220"/>
            <a:ext cx="256636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>
                <a:solidFill>
                  <a:sysClr val="windowText" lastClr="000000"/>
                </a:solidFill>
                <a:hlinkClick r:id="rId2"/>
              </a:rPr>
              <a:t>hse_lambda</a:t>
            </a:r>
            <a:endParaRPr lang="en-US" sz="1800" dirty="0">
              <a:solidFill>
                <a:sysClr val="windowText" lastClr="000000"/>
              </a:solidFill>
              <a:hlinkClick r:id="rId3"/>
            </a:endParaRPr>
          </a:p>
          <a:p>
            <a:pPr>
              <a:spcBef>
                <a:spcPts val="300"/>
              </a:spcBef>
            </a:pPr>
            <a:endParaRPr lang="en-US" sz="1800" dirty="0">
              <a:solidFill>
                <a:sysClr val="windowText" lastClr="000000"/>
              </a:solidFill>
              <a:hlinkClick r:id="rId4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ysClr val="windowText" lastClr="000000"/>
                </a:solidFill>
                <a:hlinkClick r:id="rId4"/>
              </a:rPr>
              <a:t>anaderiRu</a:t>
            </a:r>
            <a:endParaRPr lang="en-US" sz="1800" dirty="0">
              <a:solidFill>
                <a:sysClr val="windowText" lastClr="000000"/>
              </a:solidFill>
            </a:endParaRPr>
          </a:p>
          <a:p>
            <a:pPr>
              <a:spcBef>
                <a:spcPts val="300"/>
              </a:spcBef>
            </a:pPr>
            <a:endParaRPr lang="en-US" sz="1800" dirty="0">
              <a:solidFill>
                <a:sysClr val="windowText" lastClr="000000"/>
              </a:solidFill>
              <a:hlinkClick r:id="rId3"/>
            </a:endParaRPr>
          </a:p>
          <a:p>
            <a:pPr>
              <a:spcBef>
                <a:spcPts val="300"/>
              </a:spcBef>
            </a:pP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austyuzhanin@hse.ru</a:t>
            </a: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endParaRPr lang="ru-RU" sz="1800" dirty="0" err="1"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F89204-D3B2-574C-9386-8BF225F5A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42" y="3786896"/>
            <a:ext cx="662455" cy="6624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8524E5-7C43-8549-8D87-C618949EE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616" y="3187687"/>
            <a:ext cx="594980" cy="599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BA1A9E-5F6B-784C-9FBC-64B8FD737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529" y="4326604"/>
            <a:ext cx="733233" cy="7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55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2674</Words>
  <Application>Microsoft Macintosh PowerPoint</Application>
  <PresentationFormat>Экран (16:9)</PresentationFormat>
  <Paragraphs>730</Paragraphs>
  <Slides>90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90</vt:i4>
      </vt:variant>
    </vt:vector>
  </HeadingPairs>
  <TitlesOfParts>
    <vt:vector size="100" baseType="lpstr">
      <vt:lpstr>Arial</vt:lpstr>
      <vt:lpstr>Cambria Math</vt:lpstr>
      <vt:lpstr>Courier</vt:lpstr>
      <vt:lpstr>Helvetica Neue</vt:lpstr>
      <vt:lpstr>Impact</vt:lpstr>
      <vt:lpstr>Lucida Sans</vt:lpstr>
      <vt:lpstr>Noto Sans Symbols</vt:lpstr>
      <vt:lpstr>Times New Roman</vt:lpstr>
      <vt:lpstr>Simple Light</vt:lpstr>
      <vt:lpstr>Office Theme</vt:lpstr>
      <vt:lpstr>Презентация PowerPoint</vt:lpstr>
      <vt:lpstr>Recap of the previous day</vt:lpstr>
      <vt:lpstr>Overview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Recap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PyTorch examples</vt:lpstr>
      <vt:lpstr>Презентация PowerPoint</vt:lpstr>
      <vt:lpstr>Outlook</vt:lpstr>
      <vt:lpstr>Can NN be useful in HEP (recap)?</vt:lpstr>
      <vt:lpstr>Презентация PowerPoint</vt:lpstr>
      <vt:lpstr>Fast Simulation</vt:lpstr>
      <vt:lpstr>Fast Calorimetry Simulation</vt:lpstr>
      <vt:lpstr>Typical simulation workflow</vt:lpstr>
      <vt:lpstr>Quality assessment and open questions</vt:lpstr>
      <vt:lpstr>Machine Learning for HEP 2020 Summer School</vt:lpstr>
      <vt:lpstr>Research at Lambda Lab</vt:lpstr>
      <vt:lpstr>Co-research holistic view</vt:lpstr>
      <vt:lpstr>Co-Research Platform - Coopetition</vt:lpstr>
      <vt:lpstr>Project big lifecycle (co-research)</vt:lpstr>
      <vt:lpstr>Our Lab Project Highlights 2019/20 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Устюжанин Андрей Евгеньевич</cp:lastModifiedBy>
  <cp:revision>8</cp:revision>
  <cp:lastPrinted>2020-02-13T17:33:38Z</cp:lastPrinted>
  <dcterms:modified xsi:type="dcterms:W3CDTF">2020-03-04T14:17:35Z</dcterms:modified>
</cp:coreProperties>
</file>