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5199" r:id="rId2"/>
    <p:sldId id="5202" r:id="rId3"/>
    <p:sldId id="2145707179" r:id="rId4"/>
    <p:sldId id="2145707180" r:id="rId5"/>
    <p:sldId id="464" r:id="rId6"/>
    <p:sldId id="310" r:id="rId7"/>
    <p:sldId id="314" r:id="rId8"/>
    <p:sldId id="315" r:id="rId9"/>
    <p:sldId id="316" r:id="rId10"/>
    <p:sldId id="317" r:id="rId11"/>
    <p:sldId id="318" r:id="rId12"/>
    <p:sldId id="351" r:id="rId13"/>
    <p:sldId id="352" r:id="rId14"/>
    <p:sldId id="2145707229" r:id="rId15"/>
    <p:sldId id="2145707218" r:id="rId16"/>
    <p:sldId id="2145707219" r:id="rId17"/>
    <p:sldId id="2145707220" r:id="rId18"/>
    <p:sldId id="2145707181" r:id="rId19"/>
    <p:sldId id="2145707178" r:id="rId20"/>
    <p:sldId id="2145707182" r:id="rId21"/>
    <p:sldId id="2145707226" r:id="rId22"/>
    <p:sldId id="2145707183" r:id="rId23"/>
    <p:sldId id="2145707188" r:id="rId24"/>
    <p:sldId id="2145707189" r:id="rId25"/>
    <p:sldId id="2145707185" r:id="rId26"/>
    <p:sldId id="2145707187" r:id="rId27"/>
    <p:sldId id="2145707195" r:id="rId28"/>
    <p:sldId id="2145707222" r:id="rId29"/>
    <p:sldId id="2145707221" r:id="rId30"/>
    <p:sldId id="2145707230" r:id="rId31"/>
    <p:sldId id="2145707193" r:id="rId32"/>
    <p:sldId id="2145707186" r:id="rId33"/>
    <p:sldId id="2145707190" r:id="rId34"/>
    <p:sldId id="2145707194" r:id="rId35"/>
    <p:sldId id="2145707224" r:id="rId36"/>
    <p:sldId id="2145707223" r:id="rId37"/>
    <p:sldId id="2145707225" r:id="rId38"/>
    <p:sldId id="2145707227" r:id="rId39"/>
    <p:sldId id="2145707191" r:id="rId40"/>
    <p:sldId id="2145707192" r:id="rId41"/>
    <p:sldId id="294" r:id="rId42"/>
    <p:sldId id="295" r:id="rId43"/>
    <p:sldId id="2145707228" r:id="rId44"/>
    <p:sldId id="2145707217" r:id="rId45"/>
    <p:sldId id="309" r:id="rId46"/>
    <p:sldId id="307" r:id="rId47"/>
    <p:sldId id="259" r:id="rId48"/>
    <p:sldId id="2145707196" r:id="rId49"/>
  </p:sldIdLst>
  <p:sldSz cx="13436600" cy="7562850"/>
  <p:notesSz cx="13436600" cy="7562850"/>
  <p:defaultTextStyle>
    <a:defPPr>
      <a:defRPr kern="0"/>
    </a:defPPr>
  </p:defaultTextStyle>
  <p:extLst>
    <p:ext uri="{EFAFB233-063F-42B5-8137-9DF3F51BA10A}">
      <p15:sldGuideLst xmlns:p15="http://schemas.microsoft.com/office/powerpoint/2012/main">
        <p15:guide id="1" orient="horz" pos="2382" userDrawn="1">
          <p15:clr>
            <a:srgbClr val="A4A3A4"/>
          </p15:clr>
        </p15:guide>
        <p15:guide id="2" pos="344" userDrawn="1">
          <p15:clr>
            <a:srgbClr val="A4A3A4"/>
          </p15:clr>
        </p15:guide>
        <p15:guide id="4" pos="8024" userDrawn="1">
          <p15:clr>
            <a:srgbClr val="A4A3A4"/>
          </p15:clr>
        </p15:guide>
        <p15:guide id="6" orient="horz" pos="1470" userDrawn="1">
          <p15:clr>
            <a:srgbClr val="A4A3A4"/>
          </p15:clr>
        </p15:guide>
        <p15:guide id="7" orient="horz" pos="343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B9"/>
    <a:srgbClr val="009FE3"/>
    <a:srgbClr val="80CFF1"/>
    <a:srgbClr val="71C8E6"/>
    <a:srgbClr val="0030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8" autoAdjust="0"/>
    <p:restoredTop sz="83023"/>
  </p:normalViewPr>
  <p:slideViewPr>
    <p:cSldViewPr>
      <p:cViewPr varScale="1">
        <p:scale>
          <a:sx n="93" d="100"/>
          <a:sy n="93" d="100"/>
        </p:scale>
        <p:origin x="216" y="304"/>
      </p:cViewPr>
      <p:guideLst>
        <p:guide orient="horz" pos="2382"/>
        <p:guide pos="344"/>
        <p:guide pos="8024"/>
        <p:guide orient="horz" pos="1470"/>
        <p:guide orient="horz" pos="343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822950" cy="379413"/>
          </a:xfrm>
          <a:prstGeom prst="rect">
            <a:avLst/>
          </a:prstGeom>
        </p:spPr>
        <p:txBody>
          <a:bodyPr vert="horz" lIns="91440" tIns="45720" rIns="91440" bIns="45720" rtlCol="0"/>
          <a:lstStyle>
            <a:lvl1pPr algn="l">
              <a:defRPr sz="1200"/>
            </a:lvl1pPr>
          </a:lstStyle>
          <a:p>
            <a:endParaRPr lang="en-RU"/>
          </a:p>
        </p:txBody>
      </p:sp>
      <p:sp>
        <p:nvSpPr>
          <p:cNvPr id="3" name="Date Placeholder 2"/>
          <p:cNvSpPr>
            <a:spLocks noGrp="1"/>
          </p:cNvSpPr>
          <p:nvPr>
            <p:ph type="dt" idx="1"/>
          </p:nvPr>
        </p:nvSpPr>
        <p:spPr>
          <a:xfrm>
            <a:off x="7610475" y="0"/>
            <a:ext cx="5822950" cy="379413"/>
          </a:xfrm>
          <a:prstGeom prst="rect">
            <a:avLst/>
          </a:prstGeom>
        </p:spPr>
        <p:txBody>
          <a:bodyPr vert="horz" lIns="91440" tIns="45720" rIns="91440" bIns="45720" rtlCol="0"/>
          <a:lstStyle>
            <a:lvl1pPr algn="r">
              <a:defRPr sz="1200"/>
            </a:lvl1pPr>
          </a:lstStyle>
          <a:p>
            <a:fld id="{CB5B3D21-8F4B-2E44-8208-D028CC62CA7A}" type="datetimeFigureOut">
              <a:rPr lang="en-RU" smtClean="0"/>
              <a:t>30.07.2022</a:t>
            </a:fld>
            <a:endParaRPr lang="en-RU"/>
          </a:p>
        </p:txBody>
      </p:sp>
      <p:sp>
        <p:nvSpPr>
          <p:cNvPr id="4" name="Slide Image Placeholder 3"/>
          <p:cNvSpPr>
            <a:spLocks noGrp="1" noRot="1" noChangeAspect="1"/>
          </p:cNvSpPr>
          <p:nvPr>
            <p:ph type="sldImg" idx="2"/>
          </p:nvPr>
        </p:nvSpPr>
        <p:spPr>
          <a:xfrm>
            <a:off x="4451350" y="946150"/>
            <a:ext cx="4533900" cy="2551113"/>
          </a:xfrm>
          <a:prstGeom prst="rect">
            <a:avLst/>
          </a:prstGeom>
          <a:noFill/>
          <a:ln w="12700">
            <a:solidFill>
              <a:prstClr val="black"/>
            </a:solidFill>
          </a:ln>
        </p:spPr>
        <p:txBody>
          <a:bodyPr vert="horz" lIns="91440" tIns="45720" rIns="91440" bIns="45720" rtlCol="0" anchor="ctr"/>
          <a:lstStyle/>
          <a:p>
            <a:endParaRPr lang="en-RU"/>
          </a:p>
        </p:txBody>
      </p:sp>
      <p:sp>
        <p:nvSpPr>
          <p:cNvPr id="5" name="Notes Placeholder 4"/>
          <p:cNvSpPr>
            <a:spLocks noGrp="1"/>
          </p:cNvSpPr>
          <p:nvPr>
            <p:ph type="body" sz="quarter" idx="3"/>
          </p:nvPr>
        </p:nvSpPr>
        <p:spPr>
          <a:xfrm>
            <a:off x="1343025" y="3640138"/>
            <a:ext cx="10750550" cy="29781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6" name="Footer Placeholder 5"/>
          <p:cNvSpPr>
            <a:spLocks noGrp="1"/>
          </p:cNvSpPr>
          <p:nvPr>
            <p:ph type="ftr" sz="quarter" idx="4"/>
          </p:nvPr>
        </p:nvSpPr>
        <p:spPr>
          <a:xfrm>
            <a:off x="0" y="7183438"/>
            <a:ext cx="5822950" cy="379412"/>
          </a:xfrm>
          <a:prstGeom prst="rect">
            <a:avLst/>
          </a:prstGeom>
        </p:spPr>
        <p:txBody>
          <a:bodyPr vert="horz" lIns="91440" tIns="45720" rIns="91440" bIns="45720" rtlCol="0" anchor="b"/>
          <a:lstStyle>
            <a:lvl1pPr algn="l">
              <a:defRPr sz="1200"/>
            </a:lvl1pPr>
          </a:lstStyle>
          <a:p>
            <a:endParaRPr lang="en-RU"/>
          </a:p>
        </p:txBody>
      </p:sp>
      <p:sp>
        <p:nvSpPr>
          <p:cNvPr id="7" name="Slide Number Placeholder 6"/>
          <p:cNvSpPr>
            <a:spLocks noGrp="1"/>
          </p:cNvSpPr>
          <p:nvPr>
            <p:ph type="sldNum" sz="quarter" idx="5"/>
          </p:nvPr>
        </p:nvSpPr>
        <p:spPr>
          <a:xfrm>
            <a:off x="7610475" y="7183438"/>
            <a:ext cx="5822950" cy="379412"/>
          </a:xfrm>
          <a:prstGeom prst="rect">
            <a:avLst/>
          </a:prstGeom>
        </p:spPr>
        <p:txBody>
          <a:bodyPr vert="horz" lIns="91440" tIns="45720" rIns="91440" bIns="45720" rtlCol="0" anchor="b"/>
          <a:lstStyle>
            <a:lvl1pPr algn="r">
              <a:defRPr sz="1200"/>
            </a:lvl1pPr>
          </a:lstStyle>
          <a:p>
            <a:fld id="{CB9022E1-E6EE-A14E-AA7D-7163F8323C87}" type="slidenum">
              <a:rPr lang="en-RU" smtClean="0"/>
              <a:t>‹#›</a:t>
            </a:fld>
            <a:endParaRPr lang="en-RU"/>
          </a:p>
        </p:txBody>
      </p:sp>
    </p:spTree>
    <p:extLst>
      <p:ext uri="{BB962C8B-B14F-4D97-AF65-F5344CB8AC3E}">
        <p14:creationId xmlns:p14="http://schemas.microsoft.com/office/powerpoint/2010/main" val="2939362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group of distance-preserving transformations of a Euclidean space of dimension d that preserve a fixed point</a:t>
            </a:r>
            <a:endParaRPr lang="en-RU" dirty="0"/>
          </a:p>
        </p:txBody>
      </p:sp>
      <p:sp>
        <p:nvSpPr>
          <p:cNvPr id="4" name="Slide Number Placeholder 3"/>
          <p:cNvSpPr>
            <a:spLocks noGrp="1"/>
          </p:cNvSpPr>
          <p:nvPr>
            <p:ph type="sldNum" sz="quarter" idx="5"/>
          </p:nvPr>
        </p:nvSpPr>
        <p:spPr/>
        <p:txBody>
          <a:bodyPr/>
          <a:lstStyle/>
          <a:p>
            <a:fld id="{CB9022E1-E6EE-A14E-AA7D-7163F8323C87}" type="slidenum">
              <a:rPr lang="en-RU" smtClean="0"/>
              <a:t>27</a:t>
            </a:fld>
            <a:endParaRPr lang="en-RU"/>
          </a:p>
        </p:txBody>
      </p:sp>
    </p:spTree>
    <p:extLst>
      <p:ext uri="{BB962C8B-B14F-4D97-AF65-F5344CB8AC3E}">
        <p14:creationId xmlns:p14="http://schemas.microsoft.com/office/powerpoint/2010/main" val="1930416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42362BBB-6E68-4EF8-A396-B35FCCA36194}" type="slidenum">
              <a:rPr lang="ru-RU" smtClean="0"/>
              <a:t>41</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42362BBB-6E68-4EF8-A396-B35FCCA36194}" type="slidenum">
              <a:rPr lang="ru-RU" smtClean="0"/>
              <a:t>42</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3477bd8dc_0_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3477bd8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9570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15672b8bb6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g115672b8bb6_0_2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08221" y="2344483"/>
            <a:ext cx="11426508"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016442" y="4235196"/>
            <a:ext cx="9410065" cy="1890712"/>
          </a:xfrm>
          <a:prstGeom prst="rect">
            <a:avLst/>
          </a:prstGeom>
        </p:spPr>
        <p:txBody>
          <a:bodyPr wrap="square" lIns="0" tIns="0" rIns="0" bIns="0">
            <a:spAutoFit/>
          </a:bodyPr>
          <a:lstStyle>
            <a:lvl1pPr>
              <a:defRPr/>
            </a:lvl1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 1 column">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5B86E3-8CCC-744C-92E7-3E4143E9DB22}"/>
              </a:ext>
            </a:extLst>
          </p:cNvPr>
          <p:cNvSpPr>
            <a:spLocks noGrp="1"/>
          </p:cNvSpPr>
          <p:nvPr>
            <p:ph type="title" hasCustomPrompt="1"/>
          </p:nvPr>
        </p:nvSpPr>
        <p:spPr>
          <a:xfrm>
            <a:off x="766306" y="803553"/>
            <a:ext cx="11903988" cy="427655"/>
          </a:xfrm>
          <a:prstGeom prst="rect">
            <a:avLst/>
          </a:prstGeom>
        </p:spPr>
        <p:txBody>
          <a:bodyPr vert="horz" wrap="square" lIns="0" tIns="0" rIns="0" bIns="0" rtlCol="0" anchor="t">
            <a:spAutoFit/>
          </a:bodyPr>
          <a:lstStyle>
            <a:lvl1pPr algn="l" defTabSz="1007760" rtl="0" eaLnBrk="1" latinLnBrk="0" hangingPunct="1">
              <a:lnSpc>
                <a:spcPct val="90000"/>
              </a:lnSpc>
              <a:spcBef>
                <a:spcPct val="0"/>
              </a:spcBef>
              <a:buNone/>
              <a:defRPr lang="ru-RU" sz="3086" kern="1200" dirty="0">
                <a:solidFill>
                  <a:schemeClr val="tx1"/>
                </a:solidFill>
                <a:latin typeface="Inter" panose="02000503000000020004" pitchFamily="2" charset="0"/>
                <a:ea typeface="Inter" panose="02000503000000020004" pitchFamily="2" charset="0"/>
                <a:cs typeface="Inter" panose="02000503000000020004" pitchFamily="2" charset="0"/>
              </a:defRPr>
            </a:lvl1pPr>
          </a:lstStyle>
          <a:p>
            <a:r>
              <a:rPr lang="en-US" dirty="0"/>
              <a:t>Slide title</a:t>
            </a:r>
            <a:endParaRPr lang="ru-RU" dirty="0"/>
          </a:p>
        </p:txBody>
      </p:sp>
      <p:sp>
        <p:nvSpPr>
          <p:cNvPr id="11" name="Объект 2">
            <a:extLst>
              <a:ext uri="{FF2B5EF4-FFF2-40B4-BE49-F238E27FC236}">
                <a16:creationId xmlns:a16="http://schemas.microsoft.com/office/drawing/2014/main" id="{2E23B883-50C3-134C-88BF-A7F00B8CF7B6}"/>
              </a:ext>
            </a:extLst>
          </p:cNvPr>
          <p:cNvSpPr>
            <a:spLocks noGrp="1"/>
          </p:cNvSpPr>
          <p:nvPr>
            <p:ph idx="1" hasCustomPrompt="1"/>
          </p:nvPr>
        </p:nvSpPr>
        <p:spPr>
          <a:xfrm>
            <a:off x="766306" y="1995298"/>
            <a:ext cx="11903988" cy="305340"/>
          </a:xfrm>
          <a:prstGeom prst="rect">
            <a:avLst/>
          </a:prstGeom>
        </p:spPr>
        <p:txBody>
          <a:bodyPr lIns="0" tIns="0" rIns="0" bIns="0"/>
          <a:lstStyle>
            <a:lvl1pPr marL="0" indent="0">
              <a:buFontTx/>
              <a:buNone/>
              <a:defRPr lang="ru-RU" sz="1984" kern="1200" dirty="0">
                <a:solidFill>
                  <a:schemeClr val="tx1"/>
                </a:solidFill>
                <a:latin typeface="Inter" panose="02000503000000020004" pitchFamily="2" charset="0"/>
                <a:ea typeface="Inter" panose="02000503000000020004" pitchFamily="2" charset="0"/>
                <a:cs typeface="Inter" panose="02000503000000020004" pitchFamily="2" charset="0"/>
              </a:defRPr>
            </a:lvl1pPr>
          </a:lstStyle>
          <a:p>
            <a:r>
              <a:rPr lang="en-US" dirty="0"/>
              <a:t>Text</a:t>
            </a:r>
            <a:endParaRPr lang="ru-RU" dirty="0"/>
          </a:p>
        </p:txBody>
      </p:sp>
    </p:spTree>
    <p:extLst>
      <p:ext uri="{BB962C8B-B14F-4D97-AF65-F5344CB8AC3E}">
        <p14:creationId xmlns:p14="http://schemas.microsoft.com/office/powerpoint/2010/main" val="2076745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00305B"/>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00305B"/>
                </a:solidFill>
                <a:latin typeface="Arial"/>
                <a:cs typeface="Arial"/>
              </a:defRPr>
            </a:lvl1pPr>
          </a:lstStyle>
          <a:p>
            <a:endParaRPr/>
          </a:p>
        </p:txBody>
      </p:sp>
      <p:sp>
        <p:nvSpPr>
          <p:cNvPr id="3" name="Holder 3"/>
          <p:cNvSpPr>
            <a:spLocks noGrp="1"/>
          </p:cNvSpPr>
          <p:nvPr>
            <p:ph sz="half" idx="2"/>
          </p:nvPr>
        </p:nvSpPr>
        <p:spPr>
          <a:xfrm>
            <a:off x="672147" y="1739455"/>
            <a:ext cx="5847683"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923119" y="1739455"/>
            <a:ext cx="5847683" cy="4991481"/>
          </a:xfrm>
          <a:prstGeom prst="rect">
            <a:avLst/>
          </a:prstGeom>
        </p:spPr>
        <p:txBody>
          <a:bodyPr wrap="square" lIns="0" tIns="0" rIns="0" bIns="0">
            <a:spAutoFit/>
          </a:bodyPr>
          <a:lstStyle>
            <a:lvl1pPr>
              <a:defRPr/>
            </a:lvl1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userDrawn="1"/>
        </p:nvPicPr>
        <p:blipFill>
          <a:blip r:embed="rId2" cstate="print"/>
          <a:stretch>
            <a:fillRect/>
          </a:stretch>
        </p:blipFill>
        <p:spPr>
          <a:xfrm>
            <a:off x="0" y="2214004"/>
            <a:ext cx="13439990" cy="5346001"/>
          </a:xfrm>
          <a:prstGeom prst="rect">
            <a:avLst/>
          </a:prstGeom>
        </p:spPr>
      </p:pic>
      <p:sp>
        <p:nvSpPr>
          <p:cNvPr id="2" name="Holder 2"/>
          <p:cNvSpPr>
            <a:spLocks noGrp="1"/>
          </p:cNvSpPr>
          <p:nvPr>
            <p:ph type="title"/>
          </p:nvPr>
        </p:nvSpPr>
        <p:spPr/>
        <p:txBody>
          <a:bodyPr lIns="0" tIns="0" rIns="0" bIns="0"/>
          <a:lstStyle>
            <a:lvl1pPr>
              <a:defRPr sz="3000" b="1" i="0">
                <a:solidFill>
                  <a:srgbClr val="00305B"/>
                </a:solidFill>
                <a:latin typeface="Arial"/>
                <a:cs typeface="Arial"/>
              </a:defRPr>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58026" y="654352"/>
            <a:ext cx="12520548" cy="842081"/>
          </a:xfrm>
          <a:prstGeom prst="rect">
            <a:avLst/>
          </a:prstGeom>
        </p:spPr>
        <p:txBody>
          <a:bodyPr spcFirstLastPara="1">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58026" y="1694565"/>
            <a:ext cx="12520548" cy="5023373"/>
          </a:xfrm>
          <a:prstGeom prst="rect">
            <a:avLst/>
          </a:prstGeom>
        </p:spPr>
        <p:txBody>
          <a:bodyPr spcFirstLastPara="1">
            <a:normAutofit/>
          </a:bodyPr>
          <a:lstStyle>
            <a:lvl1pPr marL="671824" lvl="0" indent="-503868">
              <a:spcBef>
                <a:spcPts val="0"/>
              </a:spcBef>
              <a:spcAft>
                <a:spcPts val="0"/>
              </a:spcAft>
              <a:buSzPts val="1800"/>
              <a:buChar char="●"/>
              <a:defRPr/>
            </a:lvl1pPr>
            <a:lvl2pPr marL="1343647" lvl="1" indent="-466544">
              <a:spcBef>
                <a:spcPts val="0"/>
              </a:spcBef>
              <a:spcAft>
                <a:spcPts val="0"/>
              </a:spcAft>
              <a:buSzPts val="1400"/>
              <a:buChar char="○"/>
              <a:defRPr/>
            </a:lvl2pPr>
            <a:lvl3pPr marL="2015470" lvl="2" indent="-466544">
              <a:spcBef>
                <a:spcPts val="0"/>
              </a:spcBef>
              <a:spcAft>
                <a:spcPts val="0"/>
              </a:spcAft>
              <a:buSzPts val="1400"/>
              <a:buChar char="■"/>
              <a:defRPr/>
            </a:lvl3pPr>
            <a:lvl4pPr marL="2687293" lvl="3" indent="-466544">
              <a:spcBef>
                <a:spcPts val="0"/>
              </a:spcBef>
              <a:spcAft>
                <a:spcPts val="0"/>
              </a:spcAft>
              <a:buSzPts val="1400"/>
              <a:buChar char="●"/>
              <a:defRPr/>
            </a:lvl4pPr>
            <a:lvl5pPr marL="3359117" lvl="4" indent="-466544">
              <a:spcBef>
                <a:spcPts val="0"/>
              </a:spcBef>
              <a:spcAft>
                <a:spcPts val="0"/>
              </a:spcAft>
              <a:buSzPts val="1400"/>
              <a:buChar char="○"/>
              <a:defRPr/>
            </a:lvl5pPr>
            <a:lvl6pPr marL="4030941" lvl="5" indent="-466544">
              <a:spcBef>
                <a:spcPts val="0"/>
              </a:spcBef>
              <a:spcAft>
                <a:spcPts val="0"/>
              </a:spcAft>
              <a:buSzPts val="1400"/>
              <a:buChar char="■"/>
              <a:defRPr/>
            </a:lvl6pPr>
            <a:lvl7pPr marL="4702763" lvl="6" indent="-466544">
              <a:spcBef>
                <a:spcPts val="0"/>
              </a:spcBef>
              <a:spcAft>
                <a:spcPts val="0"/>
              </a:spcAft>
              <a:buSzPts val="1400"/>
              <a:buChar char="●"/>
              <a:defRPr/>
            </a:lvl7pPr>
            <a:lvl8pPr marL="5374587" lvl="7" indent="-466544">
              <a:spcBef>
                <a:spcPts val="0"/>
              </a:spcBef>
              <a:spcAft>
                <a:spcPts val="0"/>
              </a:spcAft>
              <a:buSzPts val="1400"/>
              <a:buChar char="○"/>
              <a:defRPr/>
            </a:lvl8pPr>
            <a:lvl9pPr marL="6046410" lvl="8" indent="-466544">
              <a:spcBef>
                <a:spcPts val="0"/>
              </a:spcBef>
              <a:spcAft>
                <a:spcPts val="0"/>
              </a:spcAft>
              <a:buSzPts val="1400"/>
              <a:buChar char="■"/>
              <a:defRPr/>
            </a:lvl9pPr>
          </a:lstStyle>
          <a:p>
            <a:endParaRPr/>
          </a:p>
        </p:txBody>
      </p:sp>
    </p:spTree>
    <p:extLst>
      <p:ext uri="{BB962C8B-B14F-4D97-AF65-F5344CB8AC3E}">
        <p14:creationId xmlns:p14="http://schemas.microsoft.com/office/powerpoint/2010/main" val="2055212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Титульный слайд 1">
    <p:bg>
      <p:bgPr>
        <a:solidFill>
          <a:srgbClr val="F7F3ED"/>
        </a:solidFill>
        <a:effectLst/>
      </p:bgPr>
    </p:bg>
    <p:spTree>
      <p:nvGrpSpPr>
        <p:cNvPr id="1" name=""/>
        <p:cNvGrpSpPr/>
        <p:nvPr/>
      </p:nvGrpSpPr>
      <p:grpSpPr>
        <a:xfrm>
          <a:off x="0" y="0"/>
          <a:ext cx="0" cy="0"/>
          <a:chOff x="0" y="0"/>
          <a:chExt cx="0" cy="0"/>
        </a:xfrm>
      </p:grpSpPr>
      <p:sp>
        <p:nvSpPr>
          <p:cNvPr id="18" name="Заголовок 1">
            <a:extLst>
              <a:ext uri="{FF2B5EF4-FFF2-40B4-BE49-F238E27FC236}">
                <a16:creationId xmlns:a16="http://schemas.microsoft.com/office/drawing/2014/main" id="{076D9DBE-BCEC-8342-925E-232CA137D7D2}"/>
              </a:ext>
            </a:extLst>
          </p:cNvPr>
          <p:cNvSpPr>
            <a:spLocks noGrp="1"/>
          </p:cNvSpPr>
          <p:nvPr>
            <p:ph type="ctrTitle" hasCustomPrompt="1"/>
          </p:nvPr>
        </p:nvSpPr>
        <p:spPr>
          <a:xfrm>
            <a:off x="766307" y="4198963"/>
            <a:ext cx="5951994" cy="814582"/>
          </a:xfrm>
          <a:prstGeom prst="rect">
            <a:avLst/>
          </a:prstGeom>
        </p:spPr>
        <p:txBody>
          <a:bodyPr lIns="0" tIns="0" rIns="0" bIns="0" anchor="b"/>
          <a:lstStyle>
            <a:lvl1pPr marL="0" indent="0" algn="l">
              <a:lnSpc>
                <a:spcPct val="100000"/>
              </a:lnSpc>
              <a:buFont typeface="Arial" panose="020B0604020202020204" pitchFamily="34" charset="0"/>
              <a:buNone/>
              <a:defRPr sz="5290" spc="0" baseline="0">
                <a:solidFill>
                  <a:schemeClr val="tx1"/>
                </a:solidFill>
                <a:latin typeface="Inter" panose="02000503000000020004" pitchFamily="2" charset="0"/>
                <a:ea typeface="Inter" panose="02000503000000020004" pitchFamily="2" charset="0"/>
                <a:cs typeface="Inter" panose="02000503000000020004" pitchFamily="2" charset="0"/>
              </a:defRPr>
            </a:lvl1pPr>
          </a:lstStyle>
          <a:p>
            <a:r>
              <a:rPr lang="en-US" dirty="0"/>
              <a:t>Presentation</a:t>
            </a:r>
            <a:r>
              <a:rPr lang="ru-RU" dirty="0"/>
              <a:t> </a:t>
            </a:r>
            <a:r>
              <a:rPr lang="en-US" dirty="0"/>
              <a:t>title</a:t>
            </a:r>
            <a:endParaRPr lang="ru-RU" dirty="0"/>
          </a:p>
        </p:txBody>
      </p:sp>
      <p:sp>
        <p:nvSpPr>
          <p:cNvPr id="19" name="Текст 7">
            <a:extLst>
              <a:ext uri="{FF2B5EF4-FFF2-40B4-BE49-F238E27FC236}">
                <a16:creationId xmlns:a16="http://schemas.microsoft.com/office/drawing/2014/main" id="{6141876E-A9E3-464E-9E9D-7BAC698B46FC}"/>
              </a:ext>
            </a:extLst>
          </p:cNvPr>
          <p:cNvSpPr>
            <a:spLocks noGrp="1"/>
          </p:cNvSpPr>
          <p:nvPr>
            <p:ph type="body" sz="quarter" idx="10" hasCustomPrompt="1"/>
          </p:nvPr>
        </p:nvSpPr>
        <p:spPr>
          <a:xfrm>
            <a:off x="766305" y="5676990"/>
            <a:ext cx="5951995" cy="407291"/>
          </a:xfrm>
          <a:prstGeom prst="rect">
            <a:avLst/>
          </a:prstGeom>
        </p:spPr>
        <p:txBody>
          <a:bodyPr wrap="square" lIns="0" tIns="0" rIns="0" bIns="0" anchor="b">
            <a:noAutofit/>
          </a:bodyPr>
          <a:lstStyle>
            <a:lvl1pPr marL="0" indent="0">
              <a:buNone/>
              <a:defRPr sz="2645">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ru-RU" dirty="0"/>
              <a:t>Имя спикера</a:t>
            </a:r>
          </a:p>
        </p:txBody>
      </p:sp>
      <p:sp>
        <p:nvSpPr>
          <p:cNvPr id="20" name="Текст 7">
            <a:extLst>
              <a:ext uri="{FF2B5EF4-FFF2-40B4-BE49-F238E27FC236}">
                <a16:creationId xmlns:a16="http://schemas.microsoft.com/office/drawing/2014/main" id="{DB4B7830-9373-F247-85A2-E2D526818264}"/>
              </a:ext>
            </a:extLst>
          </p:cNvPr>
          <p:cNvSpPr>
            <a:spLocks noGrp="1"/>
          </p:cNvSpPr>
          <p:nvPr>
            <p:ph type="body" sz="quarter" idx="11" hasCustomPrompt="1"/>
          </p:nvPr>
        </p:nvSpPr>
        <p:spPr>
          <a:xfrm>
            <a:off x="766305" y="6243099"/>
            <a:ext cx="5951995" cy="271293"/>
          </a:xfrm>
          <a:prstGeom prst="rect">
            <a:avLst/>
          </a:prstGeom>
        </p:spPr>
        <p:txBody>
          <a:bodyPr wrap="square" lIns="0" tIns="0" rIns="0" bIns="0">
            <a:spAutoFit/>
          </a:bodyPr>
          <a:lstStyle>
            <a:lvl1pPr marL="0" indent="0">
              <a:buNone/>
              <a:defRPr sz="1763">
                <a:solidFill>
                  <a:schemeClr val="tx1"/>
                </a:solidFill>
                <a:latin typeface="Inter" panose="02000503000000020004" pitchFamily="2" charset="0"/>
                <a:ea typeface="Inter" panose="02000503000000020004" pitchFamily="2" charset="0"/>
                <a:cs typeface="Inter" panose="02000503000000020004" pitchFamily="2" charset="0"/>
              </a:defRPr>
            </a:lvl1pPr>
          </a:lstStyle>
          <a:p>
            <a:pPr lvl="0"/>
            <a:r>
              <a:rPr lang="ru-RU" dirty="0"/>
              <a:t>Должность</a:t>
            </a:r>
          </a:p>
        </p:txBody>
      </p:sp>
    </p:spTree>
    <p:extLst>
      <p:ext uri="{BB962C8B-B14F-4D97-AF65-F5344CB8AC3E}">
        <p14:creationId xmlns:p14="http://schemas.microsoft.com/office/powerpoint/2010/main" val="2821225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102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p:cSld name="Only title">
    <p:spTree>
      <p:nvGrpSpPr>
        <p:cNvPr id="1" name="Shape 57"/>
        <p:cNvGrpSpPr/>
        <p:nvPr/>
      </p:nvGrpSpPr>
      <p:grpSpPr>
        <a:xfrm>
          <a:off x="0" y="0"/>
          <a:ext cx="0" cy="0"/>
          <a:chOff x="0" y="0"/>
          <a:chExt cx="0" cy="0"/>
        </a:xfrm>
      </p:grpSpPr>
      <p:sp>
        <p:nvSpPr>
          <p:cNvPr id="58" name="Google Shape;58;p20"/>
          <p:cNvSpPr txBox="1">
            <a:spLocks noGrp="1"/>
          </p:cNvSpPr>
          <p:nvPr>
            <p:ph type="title"/>
          </p:nvPr>
        </p:nvSpPr>
        <p:spPr>
          <a:xfrm>
            <a:off x="766306" y="803553"/>
            <a:ext cx="11903988" cy="427655"/>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2800"/>
              <a:buFont typeface="Inte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0"/>
          <p:cNvSpPr txBox="1">
            <a:spLocks noGrp="1"/>
          </p:cNvSpPr>
          <p:nvPr>
            <p:ph type="sldNum" idx="12"/>
          </p:nvPr>
        </p:nvSpPr>
        <p:spPr>
          <a:xfrm>
            <a:off x="10765600" y="7177047"/>
            <a:ext cx="661751" cy="135743"/>
          </a:xfrm>
          <a:prstGeom prst="rect">
            <a:avLst/>
          </a:prstGeom>
          <a:noFill/>
          <a:ln>
            <a:noFill/>
          </a:ln>
        </p:spPr>
        <p:txBody>
          <a:bodyPr spcFirstLastPara="1" wrap="square" lIns="0" tIns="0" rIns="0" bIns="0" anchor="b" anchorCtr="0">
            <a:spAutoFit/>
          </a:bodyPr>
          <a:lstStyle>
            <a:lvl1pPr marL="0" marR="0" lvl="0" indent="0" algn="r">
              <a:lnSpc>
                <a:spcPct val="100000"/>
              </a:lnSpc>
              <a:spcBef>
                <a:spcPts val="0"/>
              </a:spcBef>
              <a:spcAft>
                <a:spcPts val="0"/>
              </a:spcAft>
              <a:buClr>
                <a:srgbClr val="000000"/>
              </a:buClr>
              <a:buSzPts val="800"/>
              <a:buFont typeface="Arial"/>
              <a:buNone/>
              <a:defRPr sz="882" b="0" i="0" u="none" strike="noStrike" cap="none">
                <a:solidFill>
                  <a:srgbClr val="888888"/>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800"/>
              <a:buFont typeface="Arial"/>
              <a:buNone/>
              <a:defRPr sz="882" b="0" i="0" u="none" strike="noStrike" cap="none">
                <a:solidFill>
                  <a:srgbClr val="888888"/>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800"/>
              <a:buFont typeface="Arial"/>
              <a:buNone/>
              <a:defRPr sz="882" b="0" i="0" u="none" strike="noStrike" cap="none">
                <a:solidFill>
                  <a:srgbClr val="888888"/>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800"/>
              <a:buFont typeface="Arial"/>
              <a:buNone/>
              <a:defRPr sz="882" b="0" i="0" u="none" strike="noStrike" cap="none">
                <a:solidFill>
                  <a:srgbClr val="888888"/>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800"/>
              <a:buFont typeface="Arial"/>
              <a:buNone/>
              <a:defRPr sz="882" b="0" i="0" u="none" strike="noStrike" cap="none">
                <a:solidFill>
                  <a:srgbClr val="888888"/>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800"/>
              <a:buFont typeface="Arial"/>
              <a:buNone/>
              <a:defRPr sz="882" b="0" i="0" u="none" strike="noStrike" cap="none">
                <a:solidFill>
                  <a:srgbClr val="888888"/>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800"/>
              <a:buFont typeface="Arial"/>
              <a:buNone/>
              <a:defRPr sz="882" b="0" i="0" u="none" strike="noStrike" cap="none">
                <a:solidFill>
                  <a:srgbClr val="888888"/>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800"/>
              <a:buFont typeface="Arial"/>
              <a:buNone/>
              <a:defRPr sz="882" b="0" i="0" u="none" strike="noStrike" cap="none">
                <a:solidFill>
                  <a:srgbClr val="888888"/>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800"/>
              <a:buFont typeface="Arial"/>
              <a:buNone/>
              <a:defRPr sz="882" b="0" i="0" u="none" strike="noStrike" cap="none">
                <a:solidFill>
                  <a:srgbClr val="888888"/>
                </a:solidFill>
                <a:latin typeface="Inter"/>
                <a:ea typeface="Inter"/>
                <a:cs typeface="Inter"/>
                <a:sym typeface="Inter"/>
              </a:defRPr>
            </a:lvl9pPr>
          </a:lstStyle>
          <a:p>
            <a:pPr rtl="0"/>
            <a:fld id="{00000000-1234-1234-1234-123412341234}" type="slidenum">
              <a:rPr lang="ru-RU" smtClean="0"/>
              <a:pPr rtl="0"/>
              <a:t>‹#›</a:t>
            </a:fld>
            <a:endParaRPr lang="ru-RU"/>
          </a:p>
        </p:txBody>
      </p:sp>
    </p:spTree>
    <p:extLst>
      <p:ext uri="{BB962C8B-B14F-4D97-AF65-F5344CB8AC3E}">
        <p14:creationId xmlns:p14="http://schemas.microsoft.com/office/powerpoint/2010/main" val="551480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07299" y="527033"/>
            <a:ext cx="12028350" cy="482600"/>
          </a:xfrm>
          <a:prstGeom prst="rect">
            <a:avLst/>
          </a:prstGeom>
        </p:spPr>
        <p:txBody>
          <a:bodyPr wrap="square" lIns="0" tIns="0" rIns="0" bIns="0">
            <a:spAutoFit/>
          </a:bodyPr>
          <a:lstStyle>
            <a:lvl1pPr>
              <a:defRPr sz="3000" b="1" i="0">
                <a:solidFill>
                  <a:srgbClr val="00305B"/>
                </a:solidFill>
                <a:latin typeface="Arial"/>
                <a:cs typeface="Arial"/>
              </a:defRPr>
            </a:lvl1pPr>
          </a:lstStyle>
          <a:p>
            <a:endParaRPr/>
          </a:p>
        </p:txBody>
      </p:sp>
      <p:sp>
        <p:nvSpPr>
          <p:cNvPr id="3" name="Holder 3"/>
          <p:cNvSpPr>
            <a:spLocks noGrp="1"/>
          </p:cNvSpPr>
          <p:nvPr>
            <p:ph type="body" idx="1"/>
          </p:nvPr>
        </p:nvSpPr>
        <p:spPr>
          <a:xfrm>
            <a:off x="672147" y="1739455"/>
            <a:ext cx="12098655" cy="4991481"/>
          </a:xfrm>
          <a:prstGeom prst="rect">
            <a:avLst/>
          </a:prstGeom>
        </p:spPr>
        <p:txBody>
          <a:bodyPr wrap="square" lIns="0" tIns="0" rIns="0" bIns="0">
            <a:spAutoFit/>
          </a:bodyPr>
          <a:lstStyle>
            <a:lvl1pPr>
              <a:defRPr/>
            </a:lvl1pPr>
          </a:lstStyle>
          <a:p>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video" Target="../media/media1.mp4"/><Relationship Id="rId7" Type="http://schemas.openxmlformats.org/officeDocument/2006/relationships/image" Target="../media/image26.png"/><Relationship Id="rId12" Type="http://schemas.openxmlformats.org/officeDocument/2006/relationships/image" Target="../media/image32.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25.pn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slideLayout" Target="../slideLayouts/slideLayout2.xml"/><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B821AC50-FA05-F24A-9B2B-A995E7087747}"/>
              </a:ext>
            </a:extLst>
          </p:cNvPr>
          <p:cNvSpPr>
            <a:spLocks noGrp="1"/>
          </p:cNvSpPr>
          <p:nvPr>
            <p:ph type="ctrTitle"/>
          </p:nvPr>
        </p:nvSpPr>
        <p:spPr>
          <a:xfrm>
            <a:off x="766307" y="2520555"/>
            <a:ext cx="11903988" cy="2492990"/>
          </a:xfrm>
        </p:spPr>
        <p:txBody>
          <a:bodyPr/>
          <a:lstStyle/>
          <a:p>
            <a:r>
              <a:rPr lang="en-GB" sz="5400" dirty="0">
                <a:latin typeface="Arial" panose="020B0604020202020204" pitchFamily="34" charset="0"/>
                <a:cs typeface="Arial" panose="020B0604020202020204" pitchFamily="34" charset="0"/>
              </a:rPr>
              <a:t>Overview of Science-Informed ML</a:t>
            </a:r>
            <a:endParaRPr lang="ru-RU" dirty="0"/>
          </a:p>
        </p:txBody>
      </p:sp>
      <p:sp>
        <p:nvSpPr>
          <p:cNvPr id="5" name="Текст 4">
            <a:extLst>
              <a:ext uri="{FF2B5EF4-FFF2-40B4-BE49-F238E27FC236}">
                <a16:creationId xmlns:a16="http://schemas.microsoft.com/office/drawing/2014/main" id="{8BD8F5B3-EAF3-1B41-B94E-47E71CCEEFBD}"/>
              </a:ext>
            </a:extLst>
          </p:cNvPr>
          <p:cNvSpPr>
            <a:spLocks noGrp="1"/>
          </p:cNvSpPr>
          <p:nvPr>
            <p:ph type="body" sz="quarter" idx="10"/>
          </p:nvPr>
        </p:nvSpPr>
        <p:spPr/>
        <p:txBody>
          <a:bodyPr/>
          <a:lstStyle/>
          <a:p>
            <a:r>
              <a:rPr lang="en-US" dirty="0"/>
              <a:t>Dr. Sci., Prof. </a:t>
            </a:r>
            <a:r>
              <a:rPr lang="en-US" b="1" dirty="0" err="1"/>
              <a:t>Evgeny</a:t>
            </a:r>
            <a:r>
              <a:rPr lang="en-US" b="1" dirty="0"/>
              <a:t> </a:t>
            </a:r>
            <a:r>
              <a:rPr lang="en-US" b="1" dirty="0" err="1"/>
              <a:t>Burnaev</a:t>
            </a:r>
            <a:endParaRPr lang="ru-RU" b="1" dirty="0"/>
          </a:p>
        </p:txBody>
      </p:sp>
      <p:sp>
        <p:nvSpPr>
          <p:cNvPr id="6" name="Текст 5">
            <a:extLst>
              <a:ext uri="{FF2B5EF4-FFF2-40B4-BE49-F238E27FC236}">
                <a16:creationId xmlns:a16="http://schemas.microsoft.com/office/drawing/2014/main" id="{37D37EA8-3A28-264F-8836-E4463C9F0C34}"/>
              </a:ext>
            </a:extLst>
          </p:cNvPr>
          <p:cNvSpPr>
            <a:spLocks noGrp="1"/>
          </p:cNvSpPr>
          <p:nvPr>
            <p:ph type="body" sz="quarter" idx="11"/>
          </p:nvPr>
        </p:nvSpPr>
        <p:spPr>
          <a:xfrm>
            <a:off x="766305" y="6243099"/>
            <a:ext cx="5951995" cy="542584"/>
          </a:xfrm>
        </p:spPr>
        <p:txBody>
          <a:bodyPr/>
          <a:lstStyle/>
          <a:p>
            <a:r>
              <a:rPr lang="en-US" dirty="0"/>
              <a:t>Head of Applied AI Center, </a:t>
            </a:r>
            <a:r>
              <a:rPr lang="en-US" dirty="0" err="1"/>
              <a:t>Skoltech</a:t>
            </a:r>
            <a:endParaRPr lang="en-US" dirty="0"/>
          </a:p>
          <a:p>
            <a:r>
              <a:rPr lang="en-US" dirty="0"/>
              <a:t>Head of Research Group, AIRI</a:t>
            </a:r>
            <a:endParaRPr lang="ru-RU" dirty="0"/>
          </a:p>
        </p:txBody>
      </p:sp>
      <p:pic>
        <p:nvPicPr>
          <p:cNvPr id="3" name="Picture 2">
            <a:extLst>
              <a:ext uri="{FF2B5EF4-FFF2-40B4-BE49-F238E27FC236}">
                <a16:creationId xmlns:a16="http://schemas.microsoft.com/office/drawing/2014/main" id="{81D155D8-D54C-F1BD-96A4-92B630C73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0485" y="6514391"/>
            <a:ext cx="2289810" cy="384810"/>
          </a:xfrm>
          <a:prstGeom prst="rect">
            <a:avLst/>
          </a:prstGeom>
        </p:spPr>
      </p:pic>
    </p:spTree>
    <p:extLst>
      <p:ext uri="{BB962C8B-B14F-4D97-AF65-F5344CB8AC3E}">
        <p14:creationId xmlns:p14="http://schemas.microsoft.com/office/powerpoint/2010/main" val="1976402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11201384" y="6422282"/>
            <a:ext cx="600000" cy="38850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algn="ctr" rtl="0"/>
            <a:fld id="{00000000-1234-1234-1234-123412341234}" type="slidenum">
              <a:rPr lang="en-US" smtClean="0"/>
              <a:pPr algn="ctr" rtl="0"/>
              <a:t>10</a:t>
            </a:fld>
            <a:endParaRPr lang="uk-U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33" y="2381"/>
            <a:ext cx="9726953" cy="7558088"/>
          </a:xfrm>
          <a:prstGeom prst="rect">
            <a:avLst/>
          </a:prstGeom>
        </p:spPr>
      </p:pic>
    </p:spTree>
    <p:extLst>
      <p:ext uri="{BB962C8B-B14F-4D97-AF65-F5344CB8AC3E}">
        <p14:creationId xmlns:p14="http://schemas.microsoft.com/office/powerpoint/2010/main" val="33572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11201384" y="6422282"/>
            <a:ext cx="600000" cy="38850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algn="ctr" rtl="0"/>
            <a:fld id="{00000000-1234-1234-1234-123412341234}" type="slidenum">
              <a:rPr lang="en-US" smtClean="0"/>
              <a:pPr algn="ctr" rtl="0"/>
              <a:t>11</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33" y="2381"/>
            <a:ext cx="9726953" cy="7558088"/>
          </a:xfrm>
          <a:prstGeom prst="rect">
            <a:avLst/>
          </a:prstGeom>
        </p:spPr>
      </p:pic>
    </p:spTree>
    <p:extLst>
      <p:ext uri="{BB962C8B-B14F-4D97-AF65-F5344CB8AC3E}">
        <p14:creationId xmlns:p14="http://schemas.microsoft.com/office/powerpoint/2010/main" val="1053284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2">
            <a:extLst>
              <a:ext uri="{FF2B5EF4-FFF2-40B4-BE49-F238E27FC236}">
                <a16:creationId xmlns:a16="http://schemas.microsoft.com/office/drawing/2014/main" id="{6215A803-DC9D-B046-BD9F-A6A90954F4C9}"/>
              </a:ext>
            </a:extLst>
          </p:cNvPr>
          <p:cNvSpPr txBox="1">
            <a:spLocks noChangeArrowheads="1"/>
          </p:cNvSpPr>
          <p:nvPr/>
        </p:nvSpPr>
        <p:spPr bwMode="auto">
          <a:xfrm>
            <a:off x="2093695" y="3452262"/>
            <a:ext cx="9333189" cy="517449"/>
          </a:xfrm>
          <a:prstGeom prst="rect">
            <a:avLst/>
          </a:prstGeom>
          <a:no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20000"/>
              </a:lnSpc>
              <a:spcBef>
                <a:spcPts val="882"/>
              </a:spcBef>
              <a:spcAft>
                <a:spcPts val="882"/>
              </a:spcAft>
              <a:defRPr/>
            </a:pPr>
            <a:r>
              <a:rPr lang="es-ES" sz="2535" b="1" dirty="0" err="1">
                <a:latin typeface="Arial" panose="020B0604020202020204" pitchFamily="34" charset="0"/>
                <a:cs typeface="Arial" panose="020B0604020202020204" pitchFamily="34" charset="0"/>
              </a:rPr>
              <a:t>unknown</a:t>
            </a:r>
            <a:r>
              <a:rPr lang="es-ES" sz="2535" dirty="0">
                <a:latin typeface="Arial" panose="020B0604020202020204" pitchFamily="34" charset="0"/>
                <a:cs typeface="Arial" panose="020B0604020202020204" pitchFamily="34" charset="0"/>
              </a:rPr>
              <a:t>     -dimensional </a:t>
            </a:r>
            <a:r>
              <a:rPr lang="es-ES" sz="2535" dirty="0" err="1">
                <a:latin typeface="Arial" panose="020B0604020202020204" pitchFamily="34" charset="0"/>
                <a:cs typeface="Arial" panose="020B0604020202020204" pitchFamily="34" charset="0"/>
              </a:rPr>
              <a:t>surface</a:t>
            </a:r>
            <a:r>
              <a:rPr lang="es-ES" sz="2535" dirty="0">
                <a:latin typeface="Arial" panose="020B0604020202020204" pitchFamily="34" charset="0"/>
                <a:cs typeface="Arial" panose="020B0604020202020204" pitchFamily="34" charset="0"/>
              </a:rPr>
              <a:t>  –  </a:t>
            </a:r>
            <a:r>
              <a:rPr lang="es-ES" sz="2535" b="1" dirty="0">
                <a:latin typeface="Arial" panose="020B0604020202020204" pitchFamily="34" charset="0"/>
                <a:cs typeface="Arial" panose="020B0604020202020204" pitchFamily="34" charset="0"/>
              </a:rPr>
              <a:t>Data </a:t>
            </a:r>
            <a:r>
              <a:rPr lang="es-ES" sz="2535" b="1" dirty="0" err="1">
                <a:latin typeface="Arial" panose="020B0604020202020204" pitchFamily="34" charset="0"/>
                <a:cs typeface="Arial" panose="020B0604020202020204" pitchFamily="34" charset="0"/>
              </a:rPr>
              <a:t>manifold</a:t>
            </a:r>
            <a:endParaRPr lang="en-US" sz="2535" dirty="0">
              <a:latin typeface="Arial" panose="020B0604020202020204" pitchFamily="34" charset="0"/>
              <a:cs typeface="Arial" panose="020B0604020202020204" pitchFamily="34" charset="0"/>
            </a:endParaRPr>
          </a:p>
        </p:txBody>
      </p:sp>
      <p:sp>
        <p:nvSpPr>
          <p:cNvPr id="6" name="Text Box 22"/>
          <p:cNvSpPr txBox="1">
            <a:spLocks noChangeArrowheads="1"/>
          </p:cNvSpPr>
          <p:nvPr/>
        </p:nvSpPr>
        <p:spPr bwMode="auto">
          <a:xfrm>
            <a:off x="2093695" y="3949776"/>
            <a:ext cx="9333189" cy="517449"/>
          </a:xfrm>
          <a:prstGeom prst="rect">
            <a:avLst/>
          </a:prstGeom>
          <a:no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20000"/>
              </a:lnSpc>
              <a:spcBef>
                <a:spcPts val="882"/>
              </a:spcBef>
              <a:spcAft>
                <a:spcPts val="882"/>
              </a:spcAft>
              <a:defRPr/>
            </a:pPr>
            <a:r>
              <a:rPr lang="en-US" sz="2535" dirty="0">
                <a:latin typeface="Arial" panose="020B0604020202020204" pitchFamily="34" charset="0"/>
                <a:cs typeface="Arial" panose="020B0604020202020204" pitchFamily="34" charset="0"/>
              </a:rPr>
              <a:t>covered by </a:t>
            </a:r>
            <a:r>
              <a:rPr lang="en-US" sz="2535" b="1" dirty="0">
                <a:latin typeface="Arial" panose="020B0604020202020204" pitchFamily="34" charset="0"/>
                <a:cs typeface="Arial" panose="020B0604020202020204" pitchFamily="34" charset="0"/>
              </a:rPr>
              <a:t>single chart </a:t>
            </a:r>
            <a:r>
              <a:rPr lang="en-US" sz="2535" dirty="0">
                <a:latin typeface="Arial" panose="020B0604020202020204" pitchFamily="34" charset="0"/>
                <a:cs typeface="Arial" panose="020B0604020202020204" pitchFamily="34" charset="0"/>
              </a:rPr>
              <a:t>     </a:t>
            </a:r>
            <a:r>
              <a:rPr lang="ru-RU" sz="2535" dirty="0">
                <a:latin typeface="Arial" panose="020B0604020202020204" pitchFamily="34" charset="0"/>
                <a:cs typeface="Arial" panose="020B0604020202020204" pitchFamily="34" charset="0"/>
              </a:rPr>
              <a:t>  </a:t>
            </a:r>
            <a:r>
              <a:rPr lang="en-US" sz="2535" dirty="0">
                <a:latin typeface="Arial" panose="020B0604020202020204" pitchFamily="34" charset="0"/>
                <a:cs typeface="Arial" panose="020B0604020202020204" pitchFamily="34" charset="0"/>
              </a:rPr>
              <a:t>defined on </a:t>
            </a:r>
            <a:r>
              <a:rPr lang="en-US" sz="2535" b="1" dirty="0">
                <a:latin typeface="Arial" panose="020B0604020202020204" pitchFamily="34" charset="0"/>
                <a:cs typeface="Arial" panose="020B0604020202020204" pitchFamily="34" charset="0"/>
              </a:rPr>
              <a:t>Coordinate space            </a:t>
            </a:r>
            <a:endParaRPr lang="en-US" sz="2535" dirty="0">
              <a:latin typeface="Arial" panose="020B0604020202020204" pitchFamily="34" charset="0"/>
              <a:cs typeface="Arial" panose="020B0604020202020204" pitchFamily="34" charset="0"/>
            </a:endParaRPr>
          </a:p>
        </p:txBody>
      </p:sp>
      <p:sp>
        <p:nvSpPr>
          <p:cNvPr id="7" name="Rectangle 6"/>
          <p:cNvSpPr/>
          <p:nvPr/>
        </p:nvSpPr>
        <p:spPr bwMode="auto">
          <a:xfrm>
            <a:off x="7846424" y="5460420"/>
            <a:ext cx="581458" cy="407006"/>
          </a:xfrm>
          <a:prstGeom prst="rect">
            <a:avLst/>
          </a:prstGeom>
          <a:noFill/>
          <a:ln w="9525" cap="flat" cmpd="sng" algn="ctr">
            <a:noFill/>
            <a:prstDash val="solid"/>
            <a:round/>
            <a:headEnd type="none" w="med" len="med"/>
            <a:tailEnd type="none" w="med" len="med"/>
          </a:ln>
          <a:effectLst/>
        </p:spPr>
        <p:txBody>
          <a:bodyPr vert="horz" wrap="square" lIns="134366" tIns="67183" rIns="134366" bIns="67183" numCol="1" rtlCol="0" anchor="t" anchorCtr="0" compatLnSpc="1">
            <a:prstTxWarp prst="textNoShape">
              <a:avLst/>
            </a:prstTxWarp>
          </a:bodyPr>
          <a:lstStyle/>
          <a:p>
            <a:pPr defTabSz="1343614" eaLnBrk="0" fontAlgn="base" hangingPunct="0">
              <a:spcBef>
                <a:spcPct val="0"/>
              </a:spcBef>
              <a:spcAft>
                <a:spcPct val="0"/>
              </a:spcAft>
            </a:pPr>
            <a:endParaRPr lang="en-US" sz="3527">
              <a:latin typeface="Times" charset="0"/>
              <a:ea typeface="ＭＳ Ｐゴシック" charset="0"/>
            </a:endParaRPr>
          </a:p>
        </p:txBody>
      </p:sp>
      <p:sp>
        <p:nvSpPr>
          <p:cNvPr id="8" name="Rectangle 7"/>
          <p:cNvSpPr/>
          <p:nvPr/>
        </p:nvSpPr>
        <p:spPr bwMode="auto">
          <a:xfrm>
            <a:off x="6810963" y="3725507"/>
            <a:ext cx="1343660" cy="281319"/>
          </a:xfrm>
          <a:prstGeom prst="rect">
            <a:avLst/>
          </a:prstGeom>
          <a:noFill/>
          <a:ln w="9525" cap="flat" cmpd="sng" algn="ctr">
            <a:noFill/>
            <a:prstDash val="solid"/>
            <a:round/>
            <a:headEnd type="none" w="med" len="med"/>
            <a:tailEnd type="none" w="med" len="med"/>
          </a:ln>
          <a:effectLst/>
        </p:spPr>
        <p:txBody>
          <a:bodyPr vert="horz" wrap="square" lIns="134366" tIns="67183" rIns="134366" bIns="67183" numCol="1" rtlCol="0" anchor="t" anchorCtr="0" compatLnSpc="1">
            <a:prstTxWarp prst="textNoShape">
              <a:avLst/>
            </a:prstTxWarp>
          </a:bodyPr>
          <a:lstStyle/>
          <a:p>
            <a:pPr defTabSz="1343614" eaLnBrk="0" fontAlgn="base" hangingPunct="0">
              <a:spcBef>
                <a:spcPct val="0"/>
              </a:spcBef>
              <a:spcAft>
                <a:spcPct val="0"/>
              </a:spcAft>
            </a:pPr>
            <a:endParaRPr lang="en-US" sz="3527">
              <a:latin typeface="Times" charset="0"/>
              <a:ea typeface="ＭＳ Ｐゴシック" charset="0"/>
            </a:endParaRPr>
          </a:p>
        </p:txBody>
      </p:sp>
      <p:pic>
        <p:nvPicPr>
          <p:cNvPr id="9" name="Picture 8">
            <a:extLst>
              <a:ext uri="{FF2B5EF4-FFF2-40B4-BE49-F238E27FC236}">
                <a16:creationId xmlns:a16="http://schemas.microsoft.com/office/drawing/2014/main" id="{D255BFEE-5229-2F41-AEF4-93C8DB0BAE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79417" y="2374562"/>
            <a:ext cx="8518373" cy="649549"/>
          </a:xfrm>
          <a:prstGeom prst="rect">
            <a:avLst/>
          </a:prstGeom>
          <a:noFill/>
        </p:spPr>
      </p:pic>
      <p:pic>
        <p:nvPicPr>
          <p:cNvPr id="10" name="Picture 9">
            <a:extLst>
              <a:ext uri="{FF2B5EF4-FFF2-40B4-BE49-F238E27FC236}">
                <a16:creationId xmlns:a16="http://schemas.microsoft.com/office/drawing/2014/main" id="{6CF7E7D1-8F48-0D49-B849-B870D4DEDE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6669" y="3611368"/>
            <a:ext cx="204699" cy="259285"/>
          </a:xfrm>
          <a:prstGeom prst="rect">
            <a:avLst/>
          </a:prstGeom>
          <a:noFill/>
        </p:spPr>
      </p:pic>
      <p:pic>
        <p:nvPicPr>
          <p:cNvPr id="11" name="Picture 10">
            <a:extLst>
              <a:ext uri="{FF2B5EF4-FFF2-40B4-BE49-F238E27FC236}">
                <a16:creationId xmlns:a16="http://schemas.microsoft.com/office/drawing/2014/main" id="{F64CE6A8-5724-2D49-BE10-CC76CE0B77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10815" y="4067894"/>
            <a:ext cx="259285" cy="368457"/>
          </a:xfrm>
          <a:prstGeom prst="rect">
            <a:avLst/>
          </a:prstGeom>
          <a:noFill/>
        </p:spPr>
      </p:pic>
      <p:pic>
        <p:nvPicPr>
          <p:cNvPr id="12" name="Picture 11">
            <a:extLst>
              <a:ext uri="{FF2B5EF4-FFF2-40B4-BE49-F238E27FC236}">
                <a16:creationId xmlns:a16="http://schemas.microsoft.com/office/drawing/2014/main" id="{C63E8485-B3D7-584E-8E56-8C9732C06C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59957" y="4056902"/>
            <a:ext cx="1405595" cy="354810"/>
          </a:xfrm>
          <a:prstGeom prst="rect">
            <a:avLst/>
          </a:prstGeom>
          <a:noFill/>
        </p:spPr>
      </p:pic>
      <p:sp>
        <p:nvSpPr>
          <p:cNvPr id="13" name="Title 1"/>
          <p:cNvSpPr txBox="1">
            <a:spLocks/>
          </p:cNvSpPr>
          <p:nvPr/>
        </p:nvSpPr>
        <p:spPr>
          <a:xfrm>
            <a:off x="1201962" y="1253067"/>
            <a:ext cx="12189152" cy="6047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527" b="1" dirty="0"/>
              <a:t>Manifold covered by a single chart </a:t>
            </a:r>
            <a:r>
              <a:rPr lang="ru-RU" sz="3527" b="1" dirty="0"/>
              <a:t> </a:t>
            </a:r>
            <a:r>
              <a:rPr lang="en-US" sz="3527" b="1" dirty="0"/>
              <a:t>(surface in        )</a:t>
            </a:r>
          </a:p>
        </p:txBody>
      </p:sp>
      <p:pic>
        <p:nvPicPr>
          <p:cNvPr id="14" name="Picture 13">
            <a:extLst>
              <a:ext uri="{FF2B5EF4-FFF2-40B4-BE49-F238E27FC236}">
                <a16:creationId xmlns:a16="http://schemas.microsoft.com/office/drawing/2014/main" id="{B053FBBA-D3AB-F24D-831B-4B03E6FE33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11982" y="1213239"/>
            <a:ext cx="732701" cy="599483"/>
          </a:xfrm>
          <a:prstGeom prst="rect">
            <a:avLst/>
          </a:prstGeom>
          <a:noFill/>
        </p:spPr>
      </p:pic>
      <p:grpSp>
        <p:nvGrpSpPr>
          <p:cNvPr id="15" name="Group 14"/>
          <p:cNvGrpSpPr/>
          <p:nvPr/>
        </p:nvGrpSpPr>
        <p:grpSpPr>
          <a:xfrm>
            <a:off x="3874569" y="4406792"/>
            <a:ext cx="6705945" cy="2673480"/>
            <a:chOff x="2715651" y="2116958"/>
            <a:chExt cx="4396363" cy="1223231"/>
          </a:xfrm>
        </p:grpSpPr>
        <p:pic>
          <p:nvPicPr>
            <p:cNvPr id="17"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5651" y="2180325"/>
              <a:ext cx="1891854" cy="115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Рисунок 4" descr="Описание: Описание: Описание: Описание: Описание: C:\Users\user\Desktop\[May-16-12]\[May-16-12]\Swissroll-LGSEr\png\a) Surfac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10166" y="2116958"/>
              <a:ext cx="1601848" cy="111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bwMode="auto">
            <a:xfrm>
              <a:off x="4534677" y="2116959"/>
              <a:ext cx="914400" cy="191446"/>
            </a:xfrm>
            <a:prstGeom prst="rect">
              <a:avLst/>
            </a:prstGeom>
            <a:solidFill>
              <a:schemeClr val="bg1"/>
            </a:solidFill>
            <a:ln w="9525" cap="flat" cmpd="sng" algn="ctr">
              <a:noFill/>
              <a:prstDash val="solid"/>
              <a:round/>
              <a:headEnd type="none" w="med" len="med"/>
              <a:tailEnd type="none" w="med" len="med"/>
            </a:ln>
            <a:effectLst/>
          </p:spPr>
          <p:txBody>
            <a:bodyPr vert="horz" wrap="square" lIns="134366" tIns="67183" rIns="134366" bIns="67183" numCol="1" rtlCol="0" anchor="t" anchorCtr="0" compatLnSpc="1">
              <a:prstTxWarp prst="textNoShape">
                <a:avLst/>
              </a:prstTxWarp>
            </a:bodyPr>
            <a:lstStyle/>
            <a:p>
              <a:pPr defTabSz="1343614" eaLnBrk="0" fontAlgn="base" hangingPunct="0">
                <a:spcBef>
                  <a:spcPct val="0"/>
                </a:spcBef>
                <a:spcAft>
                  <a:spcPct val="0"/>
                </a:spcAft>
              </a:pPr>
              <a:endParaRPr lang="en-US" sz="3527">
                <a:latin typeface="Times" charset="0"/>
                <a:ea typeface="ＭＳ Ｐゴシック" charset="0"/>
              </a:endParaRPr>
            </a:p>
          </p:txBody>
        </p:sp>
      </p:grpSp>
      <p:sp>
        <p:nvSpPr>
          <p:cNvPr id="2" name="object 2">
            <a:extLst>
              <a:ext uri="{FF2B5EF4-FFF2-40B4-BE49-F238E27FC236}">
                <a16:creationId xmlns:a16="http://schemas.microsoft.com/office/drawing/2014/main" id="{1AF4BBA0-35A1-A518-5905-28A522388440}"/>
              </a:ext>
            </a:extLst>
          </p:cNvPr>
          <p:cNvSpPr txBox="1">
            <a:spLocks/>
          </p:cNvSpPr>
          <p:nvPr/>
        </p:nvSpPr>
        <p:spPr>
          <a:xfrm>
            <a:off x="559515" y="234753"/>
            <a:ext cx="9648348" cy="505267"/>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200" dirty="0"/>
              <a:t>Manifold Learning</a:t>
            </a:r>
          </a:p>
        </p:txBody>
      </p:sp>
    </p:spTree>
    <p:extLst>
      <p:ext uri="{BB962C8B-B14F-4D97-AF65-F5344CB8AC3E}">
        <p14:creationId xmlns:p14="http://schemas.microsoft.com/office/powerpoint/2010/main" val="1771909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2126F8-8E62-F641-A8FA-6095AB3E7AC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3304" y="4953369"/>
            <a:ext cx="4953393" cy="2096868"/>
          </a:xfrm>
          <a:prstGeom prst="rect">
            <a:avLst/>
          </a:prstGeom>
          <a:noFill/>
        </p:spPr>
      </p:pic>
      <p:pic>
        <p:nvPicPr>
          <p:cNvPr id="6" name="Рисунок 6" descr="File:&lt;strong&gt;Sphere&lt;/strong&gt; - monochrome simple.svg - Wikimedia Commons">
            <a:extLst>
              <a:ext uri="{FF2B5EF4-FFF2-40B4-BE49-F238E27FC236}">
                <a16:creationId xmlns:a16="http://schemas.microsoft.com/office/drawing/2014/main" id="{894BDAE9-090A-4E92-8EFA-053BA292E3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4365" y="2721104"/>
            <a:ext cx="2149018" cy="2149018"/>
          </a:xfrm>
          <a:prstGeom prst="rect">
            <a:avLst/>
          </a:prstGeom>
          <a:noFill/>
        </p:spPr>
      </p:pic>
      <p:sp>
        <p:nvSpPr>
          <p:cNvPr id="7" name="Стрелка вправо 4">
            <a:extLst>
              <a:ext uri="{FF2B5EF4-FFF2-40B4-BE49-F238E27FC236}">
                <a16:creationId xmlns:a16="http://schemas.microsoft.com/office/drawing/2014/main" id="{185F8A6D-9525-4974-9E12-8A75CCC6C749}"/>
              </a:ext>
            </a:extLst>
          </p:cNvPr>
          <p:cNvSpPr/>
          <p:nvPr/>
        </p:nvSpPr>
        <p:spPr>
          <a:xfrm>
            <a:off x="4110481" y="3541181"/>
            <a:ext cx="4094934" cy="55314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5"/>
          </a:p>
        </p:txBody>
      </p:sp>
      <p:sp>
        <p:nvSpPr>
          <p:cNvPr id="8" name="Овал 9">
            <a:extLst>
              <a:ext uri="{FF2B5EF4-FFF2-40B4-BE49-F238E27FC236}">
                <a16:creationId xmlns:a16="http://schemas.microsoft.com/office/drawing/2014/main" id="{A230D1DD-E7F4-49F2-BECA-81489E765917}"/>
              </a:ext>
            </a:extLst>
          </p:cNvPr>
          <p:cNvSpPr/>
          <p:nvPr/>
        </p:nvSpPr>
        <p:spPr>
          <a:xfrm>
            <a:off x="2951869" y="4156362"/>
            <a:ext cx="143324" cy="1433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5"/>
          </a:p>
        </p:txBody>
      </p:sp>
      <p:sp>
        <p:nvSpPr>
          <p:cNvPr id="9" name="Овал 10">
            <a:extLst>
              <a:ext uri="{FF2B5EF4-FFF2-40B4-BE49-F238E27FC236}">
                <a16:creationId xmlns:a16="http://schemas.microsoft.com/office/drawing/2014/main" id="{4FC90070-370A-42ED-9AB9-E1B0CB18C634}"/>
              </a:ext>
            </a:extLst>
          </p:cNvPr>
          <p:cNvSpPr/>
          <p:nvPr/>
        </p:nvSpPr>
        <p:spPr>
          <a:xfrm>
            <a:off x="3340034" y="3498275"/>
            <a:ext cx="143324" cy="1433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5"/>
          </a:p>
        </p:txBody>
      </p:sp>
      <p:sp>
        <p:nvSpPr>
          <p:cNvPr id="10" name="Овал 19">
            <a:extLst>
              <a:ext uri="{FF2B5EF4-FFF2-40B4-BE49-F238E27FC236}">
                <a16:creationId xmlns:a16="http://schemas.microsoft.com/office/drawing/2014/main" id="{AA6D72FE-1D98-4B6B-8C28-203E7AC2ED68}"/>
              </a:ext>
            </a:extLst>
          </p:cNvPr>
          <p:cNvSpPr/>
          <p:nvPr/>
        </p:nvSpPr>
        <p:spPr>
          <a:xfrm>
            <a:off x="2517293" y="3485452"/>
            <a:ext cx="143324" cy="1433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5"/>
          </a:p>
        </p:txBody>
      </p:sp>
      <p:sp>
        <p:nvSpPr>
          <p:cNvPr id="11" name="Овал 20">
            <a:extLst>
              <a:ext uri="{FF2B5EF4-FFF2-40B4-BE49-F238E27FC236}">
                <a16:creationId xmlns:a16="http://schemas.microsoft.com/office/drawing/2014/main" id="{857FFE7F-B7F7-4C88-8C78-6683C269AF4A}"/>
              </a:ext>
            </a:extLst>
          </p:cNvPr>
          <p:cNvSpPr/>
          <p:nvPr/>
        </p:nvSpPr>
        <p:spPr>
          <a:xfrm>
            <a:off x="2837380" y="3779331"/>
            <a:ext cx="143324" cy="1433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5"/>
          </a:p>
        </p:txBody>
      </p:sp>
      <p:pic>
        <p:nvPicPr>
          <p:cNvPr id="12" name="Рисунок 39">
            <a:extLst>
              <a:ext uri="{FF2B5EF4-FFF2-40B4-BE49-F238E27FC236}">
                <a16:creationId xmlns:a16="http://schemas.microsoft.com/office/drawing/2014/main" id="{09529625-02EC-4D29-87ED-FF63456EC0E8}"/>
              </a:ext>
            </a:extLst>
          </p:cNvPr>
          <p:cNvPicPr>
            <a:picLocks noChangeAspect="1"/>
          </p:cNvPicPr>
          <p:nvPr>
            <p:custDataLst>
              <p:tags r:id="rId1"/>
            </p:custDataLst>
          </p:nvPr>
        </p:nvPicPr>
        <p:blipFill>
          <a:blip r:embed="rId5" cstate="email">
            <a:extLst>
              <a:ext uri="{28A0092B-C50C-407E-A947-70E740481C1C}">
                <a14:useLocalDpi xmlns:a14="http://schemas.microsoft.com/office/drawing/2010/main"/>
              </a:ext>
            </a:extLst>
          </a:blip>
          <a:stretch>
            <a:fillRect/>
          </a:stretch>
        </p:blipFill>
        <p:spPr>
          <a:xfrm>
            <a:off x="5743321" y="2909359"/>
            <a:ext cx="713359" cy="559009"/>
          </a:xfrm>
          <a:prstGeom prst="rect">
            <a:avLst/>
          </a:prstGeom>
          <a:noFill/>
        </p:spPr>
      </p:pic>
      <p:pic>
        <p:nvPicPr>
          <p:cNvPr id="13" name="Рисунок 10">
            <a:extLst>
              <a:ext uri="{FF2B5EF4-FFF2-40B4-BE49-F238E27FC236}">
                <a16:creationId xmlns:a16="http://schemas.microsoft.com/office/drawing/2014/main" id="{D21B26EA-7928-614A-B83B-48C4486160C7}"/>
              </a:ext>
            </a:extLst>
          </p:cNvPr>
          <p:cNvPicPr>
            <a:picLocks noChangeAspect="1"/>
          </p:cNvPicPr>
          <p:nvPr/>
        </p:nvPicPr>
        <p:blipFill>
          <a:blip r:embed="rId6"/>
          <a:stretch>
            <a:fillRect/>
          </a:stretch>
        </p:blipFill>
        <p:spPr>
          <a:xfrm>
            <a:off x="8378411" y="2946649"/>
            <a:ext cx="3271948" cy="1628327"/>
          </a:xfrm>
          <a:prstGeom prst="rect">
            <a:avLst/>
          </a:prstGeom>
          <a:noFill/>
        </p:spPr>
      </p:pic>
      <p:pic>
        <p:nvPicPr>
          <p:cNvPr id="14" name="Picture 13">
            <a:extLst>
              <a:ext uri="{FF2B5EF4-FFF2-40B4-BE49-F238E27FC236}">
                <a16:creationId xmlns:a16="http://schemas.microsoft.com/office/drawing/2014/main" id="{C7451F81-2412-FB4D-903D-4D351427FF2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37906" y="4853151"/>
            <a:ext cx="2547355" cy="293926"/>
          </a:xfrm>
          <a:prstGeom prst="rect">
            <a:avLst/>
          </a:prstGeom>
          <a:noFill/>
        </p:spPr>
      </p:pic>
      <p:pic>
        <p:nvPicPr>
          <p:cNvPr id="15" name="Picture 14">
            <a:extLst>
              <a:ext uri="{FF2B5EF4-FFF2-40B4-BE49-F238E27FC236}">
                <a16:creationId xmlns:a16="http://schemas.microsoft.com/office/drawing/2014/main" id="{99FB0518-9D9B-8144-BBCB-4DFCD41423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77387" y="4857276"/>
            <a:ext cx="2407391" cy="293926"/>
          </a:xfrm>
          <a:prstGeom prst="rect">
            <a:avLst/>
          </a:prstGeom>
          <a:noFill/>
        </p:spPr>
      </p:pic>
      <p:pic>
        <p:nvPicPr>
          <p:cNvPr id="17" name="Picture 16">
            <a:extLst>
              <a:ext uri="{FF2B5EF4-FFF2-40B4-BE49-F238E27FC236}">
                <a16:creationId xmlns:a16="http://schemas.microsoft.com/office/drawing/2014/main" id="{6A26D396-D51D-C046-B0E4-A123B8D2105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11392" y="2341312"/>
            <a:ext cx="1567603" cy="447887"/>
          </a:xfrm>
          <a:prstGeom prst="rect">
            <a:avLst/>
          </a:prstGeom>
          <a:noFill/>
        </p:spPr>
      </p:pic>
      <p:sp>
        <p:nvSpPr>
          <p:cNvPr id="2" name="object 2">
            <a:extLst>
              <a:ext uri="{FF2B5EF4-FFF2-40B4-BE49-F238E27FC236}">
                <a16:creationId xmlns:a16="http://schemas.microsoft.com/office/drawing/2014/main" id="{E0F5F31D-228E-6B6D-E7E8-2AF1D68FA29F}"/>
              </a:ext>
            </a:extLst>
          </p:cNvPr>
          <p:cNvSpPr txBox="1">
            <a:spLocks/>
          </p:cNvSpPr>
          <p:nvPr/>
        </p:nvSpPr>
        <p:spPr>
          <a:xfrm>
            <a:off x="559515" y="234753"/>
            <a:ext cx="9648348" cy="505267"/>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200" dirty="0"/>
              <a:t>Latent Generative Model</a:t>
            </a:r>
          </a:p>
        </p:txBody>
      </p:sp>
    </p:spTree>
    <p:extLst>
      <p:ext uri="{BB962C8B-B14F-4D97-AF65-F5344CB8AC3E}">
        <p14:creationId xmlns:p14="http://schemas.microsoft.com/office/powerpoint/2010/main" val="37990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2126F8-8E62-F641-A8FA-6095AB3E7ACA}"/>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23304" y="4953369"/>
            <a:ext cx="4953393" cy="2096868"/>
          </a:xfrm>
          <a:prstGeom prst="rect">
            <a:avLst/>
          </a:prstGeom>
          <a:noFill/>
        </p:spPr>
      </p:pic>
      <p:pic>
        <p:nvPicPr>
          <p:cNvPr id="6" name="Рисунок 6" descr="File:&lt;strong&gt;Sphere&lt;/strong&gt; - monochrome simple.svg - Wikimedia Commons">
            <a:extLst>
              <a:ext uri="{FF2B5EF4-FFF2-40B4-BE49-F238E27FC236}">
                <a16:creationId xmlns:a16="http://schemas.microsoft.com/office/drawing/2014/main" id="{894BDAE9-090A-4E92-8EFA-053BA292E3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94365" y="2721104"/>
            <a:ext cx="2149018" cy="2149018"/>
          </a:xfrm>
          <a:prstGeom prst="rect">
            <a:avLst/>
          </a:prstGeom>
          <a:noFill/>
        </p:spPr>
      </p:pic>
      <p:sp>
        <p:nvSpPr>
          <p:cNvPr id="7" name="Стрелка вправо 4">
            <a:extLst>
              <a:ext uri="{FF2B5EF4-FFF2-40B4-BE49-F238E27FC236}">
                <a16:creationId xmlns:a16="http://schemas.microsoft.com/office/drawing/2014/main" id="{185F8A6D-9525-4974-9E12-8A75CCC6C749}"/>
              </a:ext>
            </a:extLst>
          </p:cNvPr>
          <p:cNvSpPr/>
          <p:nvPr/>
        </p:nvSpPr>
        <p:spPr>
          <a:xfrm>
            <a:off x="4110481" y="3541181"/>
            <a:ext cx="4094934" cy="55314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5"/>
          </a:p>
        </p:txBody>
      </p:sp>
      <p:sp>
        <p:nvSpPr>
          <p:cNvPr id="8" name="Овал 9">
            <a:extLst>
              <a:ext uri="{FF2B5EF4-FFF2-40B4-BE49-F238E27FC236}">
                <a16:creationId xmlns:a16="http://schemas.microsoft.com/office/drawing/2014/main" id="{A230D1DD-E7F4-49F2-BECA-81489E765917}"/>
              </a:ext>
            </a:extLst>
          </p:cNvPr>
          <p:cNvSpPr/>
          <p:nvPr/>
        </p:nvSpPr>
        <p:spPr>
          <a:xfrm>
            <a:off x="2951869" y="4156362"/>
            <a:ext cx="143324" cy="1433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5"/>
          </a:p>
        </p:txBody>
      </p:sp>
      <p:sp>
        <p:nvSpPr>
          <p:cNvPr id="9" name="Овал 10">
            <a:extLst>
              <a:ext uri="{FF2B5EF4-FFF2-40B4-BE49-F238E27FC236}">
                <a16:creationId xmlns:a16="http://schemas.microsoft.com/office/drawing/2014/main" id="{4FC90070-370A-42ED-9AB9-E1B0CB18C634}"/>
              </a:ext>
            </a:extLst>
          </p:cNvPr>
          <p:cNvSpPr/>
          <p:nvPr/>
        </p:nvSpPr>
        <p:spPr>
          <a:xfrm>
            <a:off x="3340034" y="3498275"/>
            <a:ext cx="143324" cy="1433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5"/>
          </a:p>
        </p:txBody>
      </p:sp>
      <p:sp>
        <p:nvSpPr>
          <p:cNvPr id="10" name="Овал 19">
            <a:extLst>
              <a:ext uri="{FF2B5EF4-FFF2-40B4-BE49-F238E27FC236}">
                <a16:creationId xmlns:a16="http://schemas.microsoft.com/office/drawing/2014/main" id="{AA6D72FE-1D98-4B6B-8C28-203E7AC2ED68}"/>
              </a:ext>
            </a:extLst>
          </p:cNvPr>
          <p:cNvSpPr/>
          <p:nvPr/>
        </p:nvSpPr>
        <p:spPr>
          <a:xfrm>
            <a:off x="2517293" y="3485452"/>
            <a:ext cx="143324" cy="1433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5"/>
          </a:p>
        </p:txBody>
      </p:sp>
      <p:sp>
        <p:nvSpPr>
          <p:cNvPr id="11" name="Овал 20">
            <a:extLst>
              <a:ext uri="{FF2B5EF4-FFF2-40B4-BE49-F238E27FC236}">
                <a16:creationId xmlns:a16="http://schemas.microsoft.com/office/drawing/2014/main" id="{857FFE7F-B7F7-4C88-8C78-6683C269AF4A}"/>
              </a:ext>
            </a:extLst>
          </p:cNvPr>
          <p:cNvSpPr/>
          <p:nvPr/>
        </p:nvSpPr>
        <p:spPr>
          <a:xfrm>
            <a:off x="2837380" y="3779331"/>
            <a:ext cx="143324" cy="1433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55"/>
          </a:p>
        </p:txBody>
      </p:sp>
      <p:pic>
        <p:nvPicPr>
          <p:cNvPr id="12" name="Рисунок 39">
            <a:extLst>
              <a:ext uri="{FF2B5EF4-FFF2-40B4-BE49-F238E27FC236}">
                <a16:creationId xmlns:a16="http://schemas.microsoft.com/office/drawing/2014/main" id="{09529625-02EC-4D29-87ED-FF63456EC0E8}"/>
              </a:ext>
            </a:extLst>
          </p:cNvPr>
          <p:cNvPicPr>
            <a:picLocks noChangeAspect="1"/>
          </p:cNvPicPr>
          <p:nvPr>
            <p:custDataLst>
              <p:tags r:id="rId1"/>
            </p:custDataLst>
          </p:nvPr>
        </p:nvPicPr>
        <p:blipFill>
          <a:blip r:embed="rId7" cstate="email">
            <a:extLst>
              <a:ext uri="{28A0092B-C50C-407E-A947-70E740481C1C}">
                <a14:useLocalDpi xmlns:a14="http://schemas.microsoft.com/office/drawing/2010/main"/>
              </a:ext>
            </a:extLst>
          </a:blip>
          <a:stretch>
            <a:fillRect/>
          </a:stretch>
        </p:blipFill>
        <p:spPr>
          <a:xfrm>
            <a:off x="5743321" y="2909359"/>
            <a:ext cx="713359" cy="559009"/>
          </a:xfrm>
          <a:prstGeom prst="rect">
            <a:avLst/>
          </a:prstGeom>
          <a:noFill/>
        </p:spPr>
      </p:pic>
      <p:pic>
        <p:nvPicPr>
          <p:cNvPr id="14" name="Picture 13">
            <a:extLst>
              <a:ext uri="{FF2B5EF4-FFF2-40B4-BE49-F238E27FC236}">
                <a16:creationId xmlns:a16="http://schemas.microsoft.com/office/drawing/2014/main" id="{C7451F81-2412-FB4D-903D-4D351427FF2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37906" y="4853151"/>
            <a:ext cx="2547355" cy="293926"/>
          </a:xfrm>
          <a:prstGeom prst="rect">
            <a:avLst/>
          </a:prstGeom>
          <a:noFill/>
        </p:spPr>
      </p:pic>
      <p:pic>
        <p:nvPicPr>
          <p:cNvPr id="15" name="Picture 14">
            <a:extLst>
              <a:ext uri="{FF2B5EF4-FFF2-40B4-BE49-F238E27FC236}">
                <a16:creationId xmlns:a16="http://schemas.microsoft.com/office/drawing/2014/main" id="{99FB0518-9D9B-8144-BBCB-4DFCD41423E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77387" y="4857276"/>
            <a:ext cx="2407391" cy="293926"/>
          </a:xfrm>
          <a:prstGeom prst="rect">
            <a:avLst/>
          </a:prstGeom>
          <a:noFill/>
        </p:spPr>
      </p:pic>
      <p:pic>
        <p:nvPicPr>
          <p:cNvPr id="17" name="Picture 16">
            <a:extLst>
              <a:ext uri="{FF2B5EF4-FFF2-40B4-BE49-F238E27FC236}">
                <a16:creationId xmlns:a16="http://schemas.microsoft.com/office/drawing/2014/main" id="{6A26D396-D51D-C046-B0E4-A123B8D2105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311392" y="2341312"/>
            <a:ext cx="1567603" cy="447887"/>
          </a:xfrm>
          <a:prstGeom prst="rect">
            <a:avLst/>
          </a:prstGeom>
          <a:noFill/>
        </p:spPr>
      </p:pic>
      <p:pic>
        <p:nvPicPr>
          <p:cNvPr id="18" name="Picture 17">
            <a:extLst>
              <a:ext uri="{FF2B5EF4-FFF2-40B4-BE49-F238E27FC236}">
                <a16:creationId xmlns:a16="http://schemas.microsoft.com/office/drawing/2014/main" id="{C0F36B88-B9EE-2049-B71C-BE8C882CD5E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089871" y="2030837"/>
            <a:ext cx="3849026" cy="447887"/>
          </a:xfrm>
          <a:prstGeom prst="rect">
            <a:avLst/>
          </a:prstGeom>
          <a:noFill/>
        </p:spPr>
      </p:pic>
      <p:sp>
        <p:nvSpPr>
          <p:cNvPr id="21" name="Rectangle 20"/>
          <p:cNvSpPr/>
          <p:nvPr/>
        </p:nvSpPr>
        <p:spPr>
          <a:xfrm>
            <a:off x="7925318" y="1881229"/>
            <a:ext cx="4150543" cy="787245"/>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a:extLst>
              <a:ext uri="{FF2B5EF4-FFF2-40B4-BE49-F238E27FC236}">
                <a16:creationId xmlns:a16="http://schemas.microsoft.com/office/drawing/2014/main" id="{E0F5F31D-228E-6B6D-E7E8-2AF1D68FA29F}"/>
              </a:ext>
            </a:extLst>
          </p:cNvPr>
          <p:cNvSpPr txBox="1">
            <a:spLocks/>
          </p:cNvSpPr>
          <p:nvPr/>
        </p:nvSpPr>
        <p:spPr>
          <a:xfrm>
            <a:off x="559515" y="234753"/>
            <a:ext cx="9648348" cy="505267"/>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200" dirty="0"/>
              <a:t>Latent Generative Model</a:t>
            </a:r>
          </a:p>
        </p:txBody>
      </p:sp>
      <p:pic>
        <p:nvPicPr>
          <p:cNvPr id="3" name="Untitled.mp4">
            <a:hlinkClick r:id="" action="ppaction://media"/>
            <a:extLst>
              <a:ext uri="{FF2B5EF4-FFF2-40B4-BE49-F238E27FC236}">
                <a16:creationId xmlns:a16="http://schemas.microsoft.com/office/drawing/2014/main" id="{62F31B91-D1E3-E446-1A4D-D4BFA7537EA1}"/>
              </a:ext>
            </a:extLst>
          </p:cNvPr>
          <p:cNvPicPr>
            <a:picLocks noChangeAspect="1"/>
          </p:cNvPicPr>
          <p:nvPr>
            <a:videoFile r:link="rId3"/>
            <p:extLst>
              <p:ext uri="{DAA4B4D4-6D71-4841-9C94-3DE7FCFB9230}">
                <p14:media xmlns:p14="http://schemas.microsoft.com/office/powerpoint/2010/main" r:embed="rId2"/>
              </p:ext>
            </p:extLst>
          </p:nvPr>
        </p:nvPicPr>
        <p:blipFill>
          <a:blip r:embed="rId12"/>
          <a:stretch>
            <a:fillRect/>
          </a:stretch>
        </p:blipFill>
        <p:spPr>
          <a:xfrm>
            <a:off x="8485983" y="2816302"/>
            <a:ext cx="3251200" cy="1828800"/>
          </a:xfrm>
          <a:prstGeom prst="rect">
            <a:avLst/>
          </a:prstGeom>
        </p:spPr>
      </p:pic>
    </p:spTree>
    <p:extLst>
      <p:ext uri="{BB962C8B-B14F-4D97-AF65-F5344CB8AC3E}">
        <p14:creationId xmlns:p14="http://schemas.microsoft.com/office/powerpoint/2010/main" val="341854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27F09A08-A1F8-14A0-7648-1818D9D3FADD}"/>
              </a:ext>
            </a:extLst>
          </p:cNvPr>
          <p:cNvSpPr txBox="1">
            <a:spLocks/>
          </p:cNvSpPr>
          <p:nvPr/>
        </p:nvSpPr>
        <p:spPr>
          <a:xfrm>
            <a:off x="559515" y="234753"/>
            <a:ext cx="9648348" cy="505267"/>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200" dirty="0"/>
              <a:t>Generative Adversarial Network</a:t>
            </a:r>
          </a:p>
        </p:txBody>
      </p:sp>
      <p:grpSp>
        <p:nvGrpSpPr>
          <p:cNvPr id="8" name="Group 7">
            <a:extLst>
              <a:ext uri="{FF2B5EF4-FFF2-40B4-BE49-F238E27FC236}">
                <a16:creationId xmlns:a16="http://schemas.microsoft.com/office/drawing/2014/main" id="{164A1943-8005-42D6-E41B-48003A7BB876}"/>
              </a:ext>
            </a:extLst>
          </p:cNvPr>
          <p:cNvGrpSpPr/>
          <p:nvPr/>
        </p:nvGrpSpPr>
        <p:grpSpPr>
          <a:xfrm>
            <a:off x="1384300" y="4314825"/>
            <a:ext cx="7315200" cy="2767965"/>
            <a:chOff x="1384300" y="4314825"/>
            <a:chExt cx="7315200" cy="2767965"/>
          </a:xfrm>
        </p:grpSpPr>
        <p:pic>
          <p:nvPicPr>
            <p:cNvPr id="2" name="Shape 898">
              <a:extLst>
                <a:ext uri="{FF2B5EF4-FFF2-40B4-BE49-F238E27FC236}">
                  <a16:creationId xmlns:a16="http://schemas.microsoft.com/office/drawing/2014/main" id="{D4F4A90F-3768-905D-3FFF-59E205126BC2}"/>
                </a:ext>
              </a:extLst>
            </p:cNvPr>
            <p:cNvPicPr>
              <a:picLocks noChangeAspect="1"/>
            </p:cNvPicPr>
            <p:nvPr/>
          </p:nvPicPr>
          <p:blipFill rotWithShape="1">
            <a:blip r:embed="rId2">
              <a:alphaModFix/>
            </a:blip>
            <a:srcRect t="61283" r="37231"/>
            <a:stretch/>
          </p:blipFill>
          <p:spPr>
            <a:xfrm>
              <a:off x="1384300" y="4772025"/>
              <a:ext cx="6477000" cy="2310765"/>
            </a:xfrm>
            <a:prstGeom prst="rect">
              <a:avLst/>
            </a:prstGeom>
            <a:noFill/>
            <a:ln>
              <a:noFill/>
            </a:ln>
          </p:spPr>
        </p:pic>
        <p:sp>
          <p:nvSpPr>
            <p:cNvPr id="4" name="Text Box 22">
              <a:extLst>
                <a:ext uri="{FF2B5EF4-FFF2-40B4-BE49-F238E27FC236}">
                  <a16:creationId xmlns:a16="http://schemas.microsoft.com/office/drawing/2014/main" id="{4AB2CC03-CC22-8678-0906-A399CA5EA738}"/>
                </a:ext>
              </a:extLst>
            </p:cNvPr>
            <p:cNvSpPr txBox="1">
              <a:spLocks noChangeArrowheads="1"/>
            </p:cNvSpPr>
            <p:nvPr/>
          </p:nvSpPr>
          <p:spPr bwMode="auto">
            <a:xfrm>
              <a:off x="7046695" y="4314825"/>
              <a:ext cx="1652805" cy="191539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20000"/>
                </a:lnSpc>
                <a:spcBef>
                  <a:spcPts val="882"/>
                </a:spcBef>
                <a:spcAft>
                  <a:spcPts val="882"/>
                </a:spcAft>
                <a:defRPr/>
              </a:pPr>
              <a:r>
                <a:rPr lang="es-ES" sz="2535" dirty="0">
                  <a:solidFill>
                    <a:schemeClr val="bg1"/>
                  </a:solidFill>
                  <a:latin typeface="Arial" panose="020B0604020202020204" pitchFamily="34" charset="0"/>
                  <a:cs typeface="Arial" panose="020B0604020202020204" pitchFamily="34" charset="0"/>
                </a:rPr>
                <a:t>    </a:t>
              </a:r>
            </a:p>
            <a:p>
              <a:pPr eaLnBrk="1" hangingPunct="1">
                <a:lnSpc>
                  <a:spcPct val="120000"/>
                </a:lnSpc>
                <a:spcBef>
                  <a:spcPts val="882"/>
                </a:spcBef>
                <a:spcAft>
                  <a:spcPts val="882"/>
                </a:spcAft>
                <a:defRPr/>
              </a:pPr>
              <a:endParaRPr lang="es-ES" sz="2535" dirty="0">
                <a:solidFill>
                  <a:schemeClr val="bg1"/>
                </a:solidFill>
                <a:latin typeface="Arial" panose="020B0604020202020204" pitchFamily="34" charset="0"/>
                <a:cs typeface="Arial" panose="020B0604020202020204" pitchFamily="34" charset="0"/>
              </a:endParaRPr>
            </a:p>
            <a:p>
              <a:pPr eaLnBrk="1" hangingPunct="1">
                <a:lnSpc>
                  <a:spcPct val="120000"/>
                </a:lnSpc>
                <a:spcBef>
                  <a:spcPts val="882"/>
                </a:spcBef>
                <a:spcAft>
                  <a:spcPts val="882"/>
                </a:spcAft>
                <a:defRPr/>
              </a:pPr>
              <a:endParaRPr lang="en-US" sz="2535" dirty="0">
                <a:solidFill>
                  <a:schemeClr val="bg1"/>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E76C772F-347C-B5C3-1946-B681AA50FD56}"/>
              </a:ext>
            </a:extLst>
          </p:cNvPr>
          <p:cNvGrpSpPr/>
          <p:nvPr/>
        </p:nvGrpSpPr>
        <p:grpSpPr>
          <a:xfrm>
            <a:off x="2298700" y="2943224"/>
            <a:ext cx="4953000" cy="1828801"/>
            <a:chOff x="2298700" y="2943224"/>
            <a:chExt cx="4953000" cy="1828801"/>
          </a:xfrm>
        </p:grpSpPr>
        <p:pic>
          <p:nvPicPr>
            <p:cNvPr id="5" name="Shape 898">
              <a:extLst>
                <a:ext uri="{FF2B5EF4-FFF2-40B4-BE49-F238E27FC236}">
                  <a16:creationId xmlns:a16="http://schemas.microsoft.com/office/drawing/2014/main" id="{432F2732-DEB6-5F86-A428-61B1BE73C6AA}"/>
                </a:ext>
              </a:extLst>
            </p:cNvPr>
            <p:cNvPicPr>
              <a:picLocks noChangeAspect="1"/>
            </p:cNvPicPr>
            <p:nvPr/>
          </p:nvPicPr>
          <p:blipFill rotWithShape="1">
            <a:blip r:embed="rId2">
              <a:alphaModFix/>
            </a:blip>
            <a:srcRect l="8862" t="30642" r="51490" b="41270"/>
            <a:stretch/>
          </p:blipFill>
          <p:spPr>
            <a:xfrm>
              <a:off x="2298700" y="2943224"/>
              <a:ext cx="4091206" cy="1676401"/>
            </a:xfrm>
            <a:prstGeom prst="rect">
              <a:avLst/>
            </a:prstGeom>
            <a:noFill/>
            <a:ln>
              <a:noFill/>
            </a:ln>
          </p:spPr>
        </p:pic>
        <p:sp>
          <p:nvSpPr>
            <p:cNvPr id="6" name="Text Box 22">
              <a:extLst>
                <a:ext uri="{FF2B5EF4-FFF2-40B4-BE49-F238E27FC236}">
                  <a16:creationId xmlns:a16="http://schemas.microsoft.com/office/drawing/2014/main" id="{62970C03-FE19-480D-64A3-61DBDA95B11C}"/>
                </a:ext>
              </a:extLst>
            </p:cNvPr>
            <p:cNvSpPr txBox="1">
              <a:spLocks noChangeArrowheads="1"/>
            </p:cNvSpPr>
            <p:nvPr/>
          </p:nvSpPr>
          <p:spPr bwMode="auto">
            <a:xfrm>
              <a:off x="3998695" y="4008931"/>
              <a:ext cx="3253005" cy="763094"/>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20000"/>
                </a:lnSpc>
                <a:spcBef>
                  <a:spcPts val="882"/>
                </a:spcBef>
                <a:spcAft>
                  <a:spcPts val="882"/>
                </a:spcAft>
                <a:defRPr/>
              </a:pPr>
              <a:r>
                <a:rPr lang="es-ES" sz="4000" dirty="0">
                  <a:solidFill>
                    <a:schemeClr val="bg1"/>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1991973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898">
            <a:extLst>
              <a:ext uri="{FF2B5EF4-FFF2-40B4-BE49-F238E27FC236}">
                <a16:creationId xmlns:a16="http://schemas.microsoft.com/office/drawing/2014/main" id="{D4F4A90F-3768-905D-3FFF-59E205126BC2}"/>
              </a:ext>
            </a:extLst>
          </p:cNvPr>
          <p:cNvPicPr>
            <a:picLocks noChangeAspect="1"/>
          </p:cNvPicPr>
          <p:nvPr/>
        </p:nvPicPr>
        <p:blipFill rotWithShape="1">
          <a:blip r:embed="rId2">
            <a:alphaModFix/>
          </a:blip>
          <a:srcRect t="29365"/>
          <a:stretch/>
        </p:blipFill>
        <p:spPr>
          <a:xfrm>
            <a:off x="1384300" y="2867025"/>
            <a:ext cx="10318750" cy="4215765"/>
          </a:xfrm>
          <a:prstGeom prst="rect">
            <a:avLst/>
          </a:prstGeom>
          <a:noFill/>
          <a:ln>
            <a:noFill/>
          </a:ln>
        </p:spPr>
      </p:pic>
      <p:sp>
        <p:nvSpPr>
          <p:cNvPr id="3" name="object 2">
            <a:extLst>
              <a:ext uri="{FF2B5EF4-FFF2-40B4-BE49-F238E27FC236}">
                <a16:creationId xmlns:a16="http://schemas.microsoft.com/office/drawing/2014/main" id="{27F09A08-A1F8-14A0-7648-1818D9D3FADD}"/>
              </a:ext>
            </a:extLst>
          </p:cNvPr>
          <p:cNvSpPr txBox="1">
            <a:spLocks/>
          </p:cNvSpPr>
          <p:nvPr/>
        </p:nvSpPr>
        <p:spPr>
          <a:xfrm>
            <a:off x="559515" y="234753"/>
            <a:ext cx="9648348" cy="505267"/>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200" dirty="0"/>
              <a:t>Generative Adversarial Network</a:t>
            </a:r>
          </a:p>
        </p:txBody>
      </p:sp>
    </p:spTree>
    <p:extLst>
      <p:ext uri="{BB962C8B-B14F-4D97-AF65-F5344CB8AC3E}">
        <p14:creationId xmlns:p14="http://schemas.microsoft.com/office/powerpoint/2010/main" val="1371688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898">
            <a:extLst>
              <a:ext uri="{FF2B5EF4-FFF2-40B4-BE49-F238E27FC236}">
                <a16:creationId xmlns:a16="http://schemas.microsoft.com/office/drawing/2014/main" id="{D4F4A90F-3768-905D-3FFF-59E205126BC2}"/>
              </a:ext>
            </a:extLst>
          </p:cNvPr>
          <p:cNvPicPr>
            <a:picLocks noChangeAspect="1"/>
          </p:cNvPicPr>
          <p:nvPr/>
        </p:nvPicPr>
        <p:blipFill>
          <a:blip r:embed="rId2">
            <a:alphaModFix/>
          </a:blip>
          <a:stretch>
            <a:fillRect/>
          </a:stretch>
        </p:blipFill>
        <p:spPr>
          <a:xfrm>
            <a:off x="1384300" y="1114425"/>
            <a:ext cx="10318750" cy="5968365"/>
          </a:xfrm>
          <a:prstGeom prst="rect">
            <a:avLst/>
          </a:prstGeom>
          <a:noFill/>
          <a:ln>
            <a:noFill/>
          </a:ln>
        </p:spPr>
      </p:pic>
      <p:sp>
        <p:nvSpPr>
          <p:cNvPr id="3" name="object 2">
            <a:extLst>
              <a:ext uri="{FF2B5EF4-FFF2-40B4-BE49-F238E27FC236}">
                <a16:creationId xmlns:a16="http://schemas.microsoft.com/office/drawing/2014/main" id="{27F09A08-A1F8-14A0-7648-1818D9D3FADD}"/>
              </a:ext>
            </a:extLst>
          </p:cNvPr>
          <p:cNvSpPr txBox="1">
            <a:spLocks/>
          </p:cNvSpPr>
          <p:nvPr/>
        </p:nvSpPr>
        <p:spPr>
          <a:xfrm>
            <a:off x="559515" y="234753"/>
            <a:ext cx="9648348" cy="505267"/>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200" dirty="0"/>
              <a:t>Generative Adversarial Network</a:t>
            </a:r>
          </a:p>
        </p:txBody>
      </p:sp>
    </p:spTree>
    <p:extLst>
      <p:ext uri="{BB962C8B-B14F-4D97-AF65-F5344CB8AC3E}">
        <p14:creationId xmlns:p14="http://schemas.microsoft.com/office/powerpoint/2010/main" val="3055996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4" descr="data_physics.png">
            <a:extLst>
              <a:ext uri="{FF2B5EF4-FFF2-40B4-BE49-F238E27FC236}">
                <a16:creationId xmlns:a16="http://schemas.microsoft.com/office/drawing/2014/main" id="{4A155350-ABA9-6C06-BD41-02B0961DE111}"/>
              </a:ext>
            </a:extLst>
          </p:cNvPr>
          <p:cNvPicPr>
            <a:picLocks noChangeAspect="1"/>
          </p:cNvPicPr>
          <p:nvPr/>
        </p:nvPicPr>
        <p:blipFill rotWithShape="1">
          <a:blip r:embed="rId2" cstate="print"/>
          <a:srcRect b="49068"/>
          <a:stretch/>
        </p:blipFill>
        <p:spPr>
          <a:xfrm>
            <a:off x="3739669" y="4467226"/>
            <a:ext cx="6217177" cy="1066800"/>
          </a:xfrm>
          <a:prstGeom prst="rect">
            <a:avLst/>
          </a:prstGeom>
        </p:spPr>
      </p:pic>
      <p:sp>
        <p:nvSpPr>
          <p:cNvPr id="5" name="TextBox 4">
            <a:extLst>
              <a:ext uri="{FF2B5EF4-FFF2-40B4-BE49-F238E27FC236}">
                <a16:creationId xmlns:a16="http://schemas.microsoft.com/office/drawing/2014/main" id="{F16E8C6B-DEB9-7D52-FADD-F45ECB608663}"/>
              </a:ext>
            </a:extLst>
          </p:cNvPr>
          <p:cNvSpPr txBox="1"/>
          <p:nvPr/>
        </p:nvSpPr>
        <p:spPr>
          <a:xfrm>
            <a:off x="4056104" y="5469493"/>
            <a:ext cx="1349250" cy="369332"/>
          </a:xfrm>
          <a:prstGeom prst="rect">
            <a:avLst/>
          </a:prstGeom>
          <a:solidFill>
            <a:schemeClr val="bg1"/>
          </a:solidFill>
        </p:spPr>
        <p:txBody>
          <a:bodyPr wrap="square" rtlCol="0">
            <a:spAutoFit/>
          </a:bodyPr>
          <a:lstStyle/>
          <a:p>
            <a:r>
              <a:rPr lang="en-GB" b="1" dirty="0">
                <a:solidFill>
                  <a:schemeClr val="bg1"/>
                </a:solidFill>
              </a:rPr>
              <a:t>Sea waves </a:t>
            </a:r>
            <a:endParaRPr lang="x-none" b="1" dirty="0">
              <a:solidFill>
                <a:schemeClr val="bg1"/>
              </a:solidFill>
            </a:endParaRPr>
          </a:p>
        </p:txBody>
      </p:sp>
      <p:sp>
        <p:nvSpPr>
          <p:cNvPr id="6" name="object 2">
            <a:extLst>
              <a:ext uri="{FF2B5EF4-FFF2-40B4-BE49-F238E27FC236}">
                <a16:creationId xmlns:a16="http://schemas.microsoft.com/office/drawing/2014/main" id="{C56D89AA-3100-BB5C-D55D-95552AF38189}"/>
              </a:ext>
            </a:extLst>
          </p:cNvPr>
          <p:cNvSpPr txBox="1">
            <a:spLocks/>
          </p:cNvSpPr>
          <p:nvPr/>
        </p:nvSpPr>
        <p:spPr>
          <a:xfrm>
            <a:off x="559515" y="234753"/>
            <a:ext cx="9648348"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Pros and cons of ML models</a:t>
            </a:r>
            <a:endParaRPr lang="ru-RU" spc="-10" dirty="0"/>
          </a:p>
        </p:txBody>
      </p:sp>
      <p:pic>
        <p:nvPicPr>
          <p:cNvPr id="7" name="Рисунок 16" descr="nns.png">
            <a:extLst>
              <a:ext uri="{FF2B5EF4-FFF2-40B4-BE49-F238E27FC236}">
                <a16:creationId xmlns:a16="http://schemas.microsoft.com/office/drawing/2014/main" id="{0C63CAE2-E751-4EBC-242B-8FFF2DBB1C24}"/>
              </a:ext>
            </a:extLst>
          </p:cNvPr>
          <p:cNvPicPr>
            <a:picLocks noChangeAspect="1"/>
          </p:cNvPicPr>
          <p:nvPr/>
        </p:nvPicPr>
        <p:blipFill>
          <a:blip r:embed="rId3" cstate="print"/>
          <a:stretch>
            <a:fillRect/>
          </a:stretch>
        </p:blipFill>
        <p:spPr>
          <a:xfrm>
            <a:off x="10722932" y="4931631"/>
            <a:ext cx="2387456" cy="1610541"/>
          </a:xfrm>
          <a:prstGeom prst="rect">
            <a:avLst/>
          </a:prstGeom>
        </p:spPr>
      </p:pic>
      <p:sp>
        <p:nvSpPr>
          <p:cNvPr id="8" name="Content Placeholder 2">
            <a:extLst>
              <a:ext uri="{FF2B5EF4-FFF2-40B4-BE49-F238E27FC236}">
                <a16:creationId xmlns:a16="http://schemas.microsoft.com/office/drawing/2014/main" id="{7E553D28-A585-8DB7-8198-C3F3FFF2847B}"/>
              </a:ext>
            </a:extLst>
          </p:cNvPr>
          <p:cNvSpPr txBox="1">
            <a:spLocks/>
          </p:cNvSpPr>
          <p:nvPr/>
        </p:nvSpPr>
        <p:spPr>
          <a:xfrm>
            <a:off x="8297580" y="809625"/>
            <a:ext cx="5139020" cy="2642534"/>
          </a:xfrm>
          <a:prstGeom prst="rect">
            <a:avLst/>
          </a:prstGeom>
        </p:spPr>
        <p:txBody>
          <a:bodyPr>
            <a:noAutofit/>
          </a:bodyPr>
          <a:lstStyle/>
          <a:p>
            <a:pPr marL="571500" lvl="0" indent="-342900" hangingPunct="1">
              <a:spcBef>
                <a:spcPts val="1000"/>
              </a:spcBef>
              <a:buSzPct val="100000"/>
              <a:buFont typeface="Wingdings" pitchFamily="2" charset="2"/>
              <a:buChar char="ü"/>
              <a:defRPr/>
            </a:pPr>
            <a:r>
              <a:rPr lang="en-US" sz="2600" b="1" dirty="0">
                <a:solidFill>
                  <a:schemeClr val="accent1">
                    <a:lumMod val="75000"/>
                  </a:schemeClr>
                </a:solidFill>
                <a:latin typeface="Arial" panose="020B0604020202020204" pitchFamily="34" charset="0"/>
                <a:cs typeface="Arial" panose="020B0604020202020204" pitchFamily="34" charset="0"/>
              </a:rPr>
              <a:t>Universal </a:t>
            </a:r>
            <a:r>
              <a:rPr lang="en-US" sz="2600" b="1" dirty="0" err="1">
                <a:solidFill>
                  <a:schemeClr val="accent1">
                    <a:lumMod val="75000"/>
                  </a:schemeClr>
                </a:solidFill>
                <a:latin typeface="Arial" panose="020B0604020202020204" pitchFamily="34" charset="0"/>
                <a:cs typeface="Arial" panose="020B0604020202020204" pitchFamily="34" charset="0"/>
              </a:rPr>
              <a:t>approximator</a:t>
            </a:r>
            <a:endParaRPr lang="en-US" sz="2600" b="1" dirty="0">
              <a:solidFill>
                <a:schemeClr val="accent1">
                  <a:lumMod val="75000"/>
                </a:schemeClr>
              </a:solidFill>
              <a:latin typeface="Arial" panose="020B0604020202020204" pitchFamily="34" charset="0"/>
              <a:cs typeface="Arial" panose="020B0604020202020204" pitchFamily="34" charset="0"/>
            </a:endParaRPr>
          </a:p>
          <a:p>
            <a:pPr marL="571500" lvl="0" indent="-342900" hangingPunct="1">
              <a:spcBef>
                <a:spcPts val="1000"/>
              </a:spcBef>
              <a:buSzPct val="100000"/>
              <a:buFont typeface="Wingdings" pitchFamily="2" charset="2"/>
              <a:buChar char="ü"/>
              <a:defRPr/>
            </a:pPr>
            <a:r>
              <a:rPr lang="en-US" sz="2600" b="1" dirty="0">
                <a:solidFill>
                  <a:schemeClr val="accent1">
                    <a:lumMod val="75000"/>
                  </a:schemeClr>
                </a:solidFill>
                <a:latin typeface="Arial" panose="020B0604020202020204" pitchFamily="34" charset="0"/>
                <a:cs typeface="Arial" panose="020B0604020202020204" pitchFamily="34" charset="0"/>
              </a:rPr>
              <a:t>Fast on inference</a:t>
            </a:r>
          </a:p>
          <a:p>
            <a:pPr marL="571500" lvl="0" indent="-342900" hangingPunct="1">
              <a:spcBef>
                <a:spcPts val="1000"/>
              </a:spcBef>
              <a:buSzPct val="100000"/>
              <a:buFont typeface="Wingdings" pitchFamily="2" charset="2"/>
              <a:buChar char="ü"/>
              <a:defRPr/>
            </a:pPr>
            <a:r>
              <a:rPr lang="en-US" sz="2600" b="1" dirty="0">
                <a:solidFill>
                  <a:schemeClr val="accent1">
                    <a:lumMod val="75000"/>
                  </a:schemeClr>
                </a:solidFill>
                <a:latin typeface="Arial" panose="020B0604020202020204" pitchFamily="34" charset="0"/>
                <a:cs typeface="Arial" panose="020B0604020202020204" pitchFamily="34" charset="0"/>
              </a:rPr>
              <a:t>Differentiable</a:t>
            </a:r>
          </a:p>
          <a:p>
            <a:pPr marL="571500" lvl="0" indent="-342900" hangingPunct="1">
              <a:spcBef>
                <a:spcPts val="1000"/>
              </a:spcBef>
              <a:buSzPct val="100000"/>
              <a:buFont typeface="Wingdings" pitchFamily="2" charset="2"/>
              <a:buChar char="ü"/>
              <a:defRPr/>
            </a:pPr>
            <a:endParaRPr lang="en-US" sz="2600" b="1" dirty="0">
              <a:solidFill>
                <a:schemeClr val="accent1">
                  <a:lumMod val="75000"/>
                </a:schemeClr>
              </a:solidFill>
              <a:latin typeface="Arial" panose="020B0604020202020204" pitchFamily="34" charset="0"/>
              <a:cs typeface="Arial" panose="020B0604020202020204" pitchFamily="34" charset="0"/>
            </a:endParaRPr>
          </a:p>
          <a:p>
            <a:pPr marL="571500" lvl="0" indent="-342900" hangingPunct="1">
              <a:spcBef>
                <a:spcPts val="1000"/>
              </a:spcBef>
              <a:buSzPct val="100000"/>
              <a:buFont typeface="Wingdings" pitchFamily="2" charset="2"/>
              <a:buChar char="§"/>
              <a:defRPr/>
            </a:pPr>
            <a:r>
              <a:rPr lang="en-US" sz="2600" b="1" dirty="0">
                <a:solidFill>
                  <a:schemeClr val="accent2">
                    <a:lumMod val="75000"/>
                  </a:schemeClr>
                </a:solidFill>
                <a:latin typeface="Arial" panose="020B0604020202020204" pitchFamily="34" charset="0"/>
                <a:cs typeface="Arial" panose="020B0604020202020204" pitchFamily="34" charset="0"/>
              </a:rPr>
              <a:t>Slow on training</a:t>
            </a:r>
          </a:p>
          <a:p>
            <a:pPr marL="571500" lvl="0" indent="-342900" hangingPunct="1">
              <a:spcBef>
                <a:spcPts val="1000"/>
              </a:spcBef>
              <a:buSzPct val="100000"/>
              <a:buFont typeface="Wingdings" pitchFamily="2" charset="2"/>
              <a:buChar char="§"/>
              <a:defRPr/>
            </a:pPr>
            <a:r>
              <a:rPr lang="en-US" sz="2600" b="1" dirty="0">
                <a:solidFill>
                  <a:schemeClr val="accent2">
                    <a:lumMod val="75000"/>
                  </a:schemeClr>
                </a:solidFill>
                <a:latin typeface="Arial" panose="020B0604020202020204" pitchFamily="34" charset="0"/>
                <a:cs typeface="Arial" panose="020B0604020202020204" pitchFamily="34" charset="0"/>
              </a:rPr>
              <a:t>Huge datasets</a:t>
            </a:r>
          </a:p>
          <a:p>
            <a:pPr marL="571500" lvl="0" indent="-342900" hangingPunct="1">
              <a:spcBef>
                <a:spcPts val="1000"/>
              </a:spcBef>
              <a:buSzPct val="100000"/>
              <a:buFont typeface="Wingdings" pitchFamily="2" charset="2"/>
              <a:buChar char="§"/>
              <a:defRPr/>
            </a:pPr>
            <a:r>
              <a:rPr lang="en-US" sz="2600" b="1" dirty="0">
                <a:solidFill>
                  <a:schemeClr val="accent2">
                    <a:lumMod val="75000"/>
                  </a:schemeClr>
                </a:solidFill>
                <a:latin typeface="Arial" panose="020B0604020202020204" pitchFamily="34" charset="0"/>
                <a:cs typeface="Arial" panose="020B0604020202020204" pitchFamily="34" charset="0"/>
              </a:rPr>
              <a:t>Vulnerable to attacks</a:t>
            </a:r>
          </a:p>
          <a:p>
            <a:pPr marL="571500" lvl="0" indent="-342900" hangingPunct="1">
              <a:spcBef>
                <a:spcPts val="1000"/>
              </a:spcBef>
              <a:buSzPct val="100000"/>
              <a:defRPr/>
            </a:pPr>
            <a:endParaRPr lang="en-US"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4960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4" descr="data_physics.png">
            <a:extLst>
              <a:ext uri="{FF2B5EF4-FFF2-40B4-BE49-F238E27FC236}">
                <a16:creationId xmlns:a16="http://schemas.microsoft.com/office/drawing/2014/main" id="{4A155350-ABA9-6C06-BD41-02B0961DE111}"/>
              </a:ext>
            </a:extLst>
          </p:cNvPr>
          <p:cNvPicPr>
            <a:picLocks noChangeAspect="1"/>
          </p:cNvPicPr>
          <p:nvPr/>
        </p:nvPicPr>
        <p:blipFill rotWithShape="1">
          <a:blip r:embed="rId2" cstate="print"/>
          <a:srcRect t="47294"/>
          <a:stretch/>
        </p:blipFill>
        <p:spPr>
          <a:xfrm>
            <a:off x="3739669" y="5457825"/>
            <a:ext cx="6217177" cy="1103957"/>
          </a:xfrm>
          <a:prstGeom prst="rect">
            <a:avLst/>
          </a:prstGeom>
        </p:spPr>
      </p:pic>
      <p:pic>
        <p:nvPicPr>
          <p:cNvPr id="3" name="Рисунок 15" descr="WRF_eqs.png">
            <a:extLst>
              <a:ext uri="{FF2B5EF4-FFF2-40B4-BE49-F238E27FC236}">
                <a16:creationId xmlns:a16="http://schemas.microsoft.com/office/drawing/2014/main" id="{EFBE45A9-7B8E-3719-2E65-DDD873DC00BD}"/>
              </a:ext>
            </a:extLst>
          </p:cNvPr>
          <p:cNvPicPr>
            <a:picLocks noChangeAspect="1"/>
          </p:cNvPicPr>
          <p:nvPr/>
        </p:nvPicPr>
        <p:blipFill>
          <a:blip r:embed="rId3" cstate="print"/>
          <a:stretch>
            <a:fillRect/>
          </a:stretch>
        </p:blipFill>
        <p:spPr>
          <a:xfrm>
            <a:off x="834140" y="4735872"/>
            <a:ext cx="2759960" cy="2144995"/>
          </a:xfrm>
          <a:prstGeom prst="rect">
            <a:avLst/>
          </a:prstGeom>
        </p:spPr>
      </p:pic>
      <p:sp>
        <p:nvSpPr>
          <p:cNvPr id="4" name="Content Placeholder 2">
            <a:extLst>
              <a:ext uri="{FF2B5EF4-FFF2-40B4-BE49-F238E27FC236}">
                <a16:creationId xmlns:a16="http://schemas.microsoft.com/office/drawing/2014/main" id="{10298504-5531-B16E-3B7C-4A5B330B61CE}"/>
              </a:ext>
            </a:extLst>
          </p:cNvPr>
          <p:cNvSpPr txBox="1">
            <a:spLocks/>
          </p:cNvSpPr>
          <p:nvPr/>
        </p:nvSpPr>
        <p:spPr>
          <a:xfrm>
            <a:off x="698500" y="1114425"/>
            <a:ext cx="6569960" cy="4102336"/>
          </a:xfrm>
          <a:prstGeom prst="rect">
            <a:avLst/>
          </a:prstGeom>
        </p:spPr>
        <p:txBody>
          <a:bodyPr>
            <a:noAutofit/>
          </a:bodyPr>
          <a:lstStyle/>
          <a:p>
            <a:pPr marL="571500" marR="0" lvl="0" indent="-342900" algn="l" defTabSz="914400" rtl="0" eaLnBrk="1" fontAlgn="auto" latinLnBrk="0" hangingPunct="1">
              <a:spcBef>
                <a:spcPts val="1000"/>
              </a:spcBef>
              <a:spcAft>
                <a:spcPts val="0"/>
              </a:spcAft>
              <a:buClrTx/>
              <a:buSzPct val="100000"/>
              <a:buFont typeface="Wingdings" pitchFamily="2" charset="2"/>
              <a:buChar char="ü"/>
              <a:tabLst/>
              <a:defRPr/>
            </a:pPr>
            <a:r>
              <a:rPr lang="en-US" sz="2600" b="1" dirty="0">
                <a:solidFill>
                  <a:schemeClr val="accent1">
                    <a:lumMod val="75000"/>
                  </a:schemeClr>
                </a:solidFill>
                <a:latin typeface="Arial" panose="020B0604020202020204" pitchFamily="34" charset="0"/>
                <a:cs typeface="Arial" panose="020B0604020202020204" pitchFamily="34" charset="0"/>
              </a:rPr>
              <a:t>Good precision</a:t>
            </a:r>
          </a:p>
          <a:p>
            <a:pPr marL="571500" marR="0" lvl="0" indent="-342900" algn="l" defTabSz="914400" rtl="0" eaLnBrk="1" fontAlgn="auto" latinLnBrk="0" hangingPunct="1">
              <a:spcBef>
                <a:spcPts val="1000"/>
              </a:spcBef>
              <a:spcAft>
                <a:spcPts val="0"/>
              </a:spcAft>
              <a:buClrTx/>
              <a:buSzPct val="100000"/>
              <a:buFont typeface="Wingdings" pitchFamily="2" charset="2"/>
              <a:buChar char="ü"/>
              <a:tabLst/>
              <a:defRPr/>
            </a:pPr>
            <a:r>
              <a:rPr lang="en-US" sz="2600" b="1" dirty="0">
                <a:solidFill>
                  <a:schemeClr val="accent1">
                    <a:lumMod val="75000"/>
                  </a:schemeClr>
                </a:solidFill>
                <a:latin typeface="Arial" panose="020B0604020202020204" pitchFamily="34" charset="0"/>
                <a:cs typeface="Arial" panose="020B0604020202020204" pitchFamily="34" charset="0"/>
              </a:rPr>
              <a:t>No data needed</a:t>
            </a:r>
          </a:p>
          <a:p>
            <a:pPr marL="571500" marR="0" lvl="0" indent="-342900" algn="l" defTabSz="914400" rtl="0" eaLnBrk="1" fontAlgn="auto" latinLnBrk="0" hangingPunct="1">
              <a:spcBef>
                <a:spcPts val="1000"/>
              </a:spcBef>
              <a:spcAft>
                <a:spcPts val="0"/>
              </a:spcAft>
              <a:buClrTx/>
              <a:buSzPct val="100000"/>
              <a:buFont typeface="Wingdings" pitchFamily="2" charset="2"/>
              <a:buChar char="ü"/>
              <a:tabLst/>
              <a:defRPr/>
            </a:pPr>
            <a:r>
              <a:rPr lang="en-US" sz="2600" b="1" dirty="0">
                <a:solidFill>
                  <a:schemeClr val="accent1">
                    <a:lumMod val="75000"/>
                  </a:schemeClr>
                </a:solidFill>
                <a:latin typeface="Arial" panose="020B0604020202020204" pitchFamily="34" charset="0"/>
                <a:cs typeface="Arial" panose="020B0604020202020204" pitchFamily="34" charset="0"/>
              </a:rPr>
              <a:t>Interpretable</a:t>
            </a:r>
          </a:p>
          <a:p>
            <a:pPr marL="571500" marR="0" lvl="0" indent="-342900" algn="l" defTabSz="914400" rtl="0" eaLnBrk="1" fontAlgn="auto" latinLnBrk="0" hangingPunct="1">
              <a:spcBef>
                <a:spcPts val="1000"/>
              </a:spcBef>
              <a:spcAft>
                <a:spcPts val="0"/>
              </a:spcAft>
              <a:buClrTx/>
              <a:buSzPct val="100000"/>
              <a:buFont typeface="Wingdings" pitchFamily="2" charset="2"/>
              <a:buChar char="ü"/>
              <a:tabLst/>
              <a:defRPr/>
            </a:pPr>
            <a:endParaRPr lang="en-US" sz="2600" b="1" dirty="0">
              <a:solidFill>
                <a:schemeClr val="accent1">
                  <a:lumMod val="75000"/>
                </a:schemeClr>
              </a:solidFill>
              <a:latin typeface="Arial" panose="020B0604020202020204" pitchFamily="34" charset="0"/>
              <a:cs typeface="Arial" panose="020B0604020202020204" pitchFamily="34" charset="0"/>
            </a:endParaRPr>
          </a:p>
          <a:p>
            <a:pPr marL="571500" marR="0" lvl="0" indent="-342900" algn="l" defTabSz="914400" rtl="0" eaLnBrk="1" fontAlgn="auto" latinLnBrk="0" hangingPunct="1">
              <a:spcBef>
                <a:spcPts val="1000"/>
              </a:spcBef>
              <a:spcAft>
                <a:spcPts val="0"/>
              </a:spcAft>
              <a:buClrTx/>
              <a:buSzPct val="100000"/>
              <a:buFont typeface="Wingdings" pitchFamily="2" charset="2"/>
              <a:buChar char="§"/>
              <a:tabLst/>
              <a:defRPr/>
            </a:pPr>
            <a:r>
              <a:rPr lang="en-US" sz="2600" b="1" dirty="0">
                <a:solidFill>
                  <a:schemeClr val="accent2">
                    <a:lumMod val="75000"/>
                  </a:schemeClr>
                </a:solidFill>
                <a:latin typeface="Arial" panose="020B0604020202020204" pitchFamily="34" charset="0"/>
                <a:cs typeface="Arial" panose="020B0604020202020204" pitchFamily="34" charset="0"/>
              </a:rPr>
              <a:t>Intrinsic model errors</a:t>
            </a:r>
          </a:p>
          <a:p>
            <a:pPr marL="571500" marR="0" lvl="0" indent="-342900" algn="l" defTabSz="914400" rtl="0" eaLnBrk="1" fontAlgn="auto" latinLnBrk="0" hangingPunct="1">
              <a:spcBef>
                <a:spcPts val="1000"/>
              </a:spcBef>
              <a:spcAft>
                <a:spcPts val="0"/>
              </a:spcAft>
              <a:buClrTx/>
              <a:buSzPct val="100000"/>
              <a:buFont typeface="Wingdings" pitchFamily="2" charset="2"/>
              <a:buChar char="§"/>
              <a:tabLst/>
              <a:defRPr/>
            </a:pPr>
            <a:r>
              <a:rPr lang="en-US" sz="2600" b="1" dirty="0">
                <a:solidFill>
                  <a:schemeClr val="accent2">
                    <a:lumMod val="75000"/>
                  </a:schemeClr>
                </a:solidFill>
                <a:latin typeface="Arial" panose="020B0604020202020204" pitchFamily="34" charset="0"/>
                <a:cs typeface="Arial" panose="020B0604020202020204" pitchFamily="34" charset="0"/>
              </a:rPr>
              <a:t>Costly simulations</a:t>
            </a:r>
          </a:p>
        </p:txBody>
      </p:sp>
      <p:sp>
        <p:nvSpPr>
          <p:cNvPr id="5" name="TextBox 4">
            <a:extLst>
              <a:ext uri="{FF2B5EF4-FFF2-40B4-BE49-F238E27FC236}">
                <a16:creationId xmlns:a16="http://schemas.microsoft.com/office/drawing/2014/main" id="{F16E8C6B-DEB9-7D52-FADD-F45ECB608663}"/>
              </a:ext>
            </a:extLst>
          </p:cNvPr>
          <p:cNvSpPr txBox="1"/>
          <p:nvPr/>
        </p:nvSpPr>
        <p:spPr>
          <a:xfrm>
            <a:off x="8242300" y="5164693"/>
            <a:ext cx="1349250" cy="369332"/>
          </a:xfrm>
          <a:prstGeom prst="rect">
            <a:avLst/>
          </a:prstGeom>
          <a:solidFill>
            <a:schemeClr val="bg1"/>
          </a:solidFill>
        </p:spPr>
        <p:txBody>
          <a:bodyPr wrap="square" rtlCol="0">
            <a:spAutoFit/>
          </a:bodyPr>
          <a:lstStyle/>
          <a:p>
            <a:r>
              <a:rPr lang="en-GB" b="1" dirty="0">
                <a:solidFill>
                  <a:schemeClr val="bg1"/>
                </a:solidFill>
              </a:rPr>
              <a:t>Sea waves </a:t>
            </a:r>
            <a:endParaRPr lang="x-none" b="1" dirty="0">
              <a:solidFill>
                <a:schemeClr val="bg1"/>
              </a:solidFill>
            </a:endParaRPr>
          </a:p>
        </p:txBody>
      </p:sp>
      <p:sp>
        <p:nvSpPr>
          <p:cNvPr id="6" name="object 2">
            <a:extLst>
              <a:ext uri="{FF2B5EF4-FFF2-40B4-BE49-F238E27FC236}">
                <a16:creationId xmlns:a16="http://schemas.microsoft.com/office/drawing/2014/main" id="{C56D89AA-3100-BB5C-D55D-95552AF38189}"/>
              </a:ext>
            </a:extLst>
          </p:cNvPr>
          <p:cNvSpPr txBox="1">
            <a:spLocks/>
          </p:cNvSpPr>
          <p:nvPr/>
        </p:nvSpPr>
        <p:spPr>
          <a:xfrm>
            <a:off x="559515" y="234753"/>
            <a:ext cx="9648348"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Pros and cons of scientific models</a:t>
            </a:r>
            <a:endParaRPr lang="ru-RU" spc="-10" dirty="0"/>
          </a:p>
        </p:txBody>
      </p:sp>
    </p:spTree>
    <p:extLst>
      <p:ext uri="{BB962C8B-B14F-4D97-AF65-F5344CB8AC3E}">
        <p14:creationId xmlns:p14="http://schemas.microsoft.com/office/powerpoint/2010/main" val="2254392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0BFE61-B128-29EC-3FE5-6A33964ECD9F}"/>
              </a:ext>
            </a:extLst>
          </p:cNvPr>
          <p:cNvSpPr txBox="1"/>
          <p:nvPr/>
        </p:nvSpPr>
        <p:spPr>
          <a:xfrm>
            <a:off x="1231900" y="1419225"/>
            <a:ext cx="10972800" cy="3539430"/>
          </a:xfrm>
          <a:prstGeom prst="rect">
            <a:avLst/>
          </a:prstGeom>
          <a:noFill/>
        </p:spPr>
        <p:txBody>
          <a:bodyPr wrap="square">
            <a:spAutoFit/>
          </a:bodyPr>
          <a:lstStyle/>
          <a:p>
            <a:pPr marL="285750" indent="-285750">
              <a:buClr>
                <a:srgbClr val="006FB9"/>
              </a:buClr>
              <a:buFont typeface="Wingdings" pitchFamily="2" charset="2"/>
              <a:buChar char="Ø"/>
            </a:pPr>
            <a:r>
              <a:rPr lang="en-US" sz="2800" dirty="0"/>
              <a:t> “</a:t>
            </a:r>
            <a:r>
              <a:rPr lang="en-US" sz="2800" b="1" dirty="0"/>
              <a:t>Biases” in ML</a:t>
            </a:r>
          </a:p>
          <a:p>
            <a:pPr marL="285750" indent="-285750">
              <a:buClr>
                <a:srgbClr val="006FB9"/>
              </a:buClr>
              <a:buFont typeface="Wingdings" pitchFamily="2" charset="2"/>
              <a:buChar char="Ø"/>
            </a:pPr>
            <a:endParaRPr lang="en-US" sz="2800" dirty="0"/>
          </a:p>
          <a:p>
            <a:pPr marL="285750" indent="-285750">
              <a:buClr>
                <a:srgbClr val="006FB9"/>
              </a:buClr>
              <a:buFont typeface="Wingdings" pitchFamily="2" charset="2"/>
              <a:buChar char="Ø"/>
            </a:pPr>
            <a:r>
              <a:rPr lang="en-US" sz="2800" dirty="0"/>
              <a:t> Sci-ML Approaches</a:t>
            </a:r>
          </a:p>
          <a:p>
            <a:pPr marL="285750" indent="-285750">
              <a:buClr>
                <a:srgbClr val="006FB9"/>
              </a:buClr>
              <a:buFont typeface="Wingdings" pitchFamily="2" charset="2"/>
              <a:buChar char="Ø"/>
            </a:pPr>
            <a:endParaRPr lang="en-US" sz="2800" dirty="0"/>
          </a:p>
          <a:p>
            <a:pPr marL="285750" indent="-285750">
              <a:buClr>
                <a:srgbClr val="006FB9"/>
              </a:buClr>
              <a:buFont typeface="Wingdings" pitchFamily="2" charset="2"/>
              <a:buChar char="Ø"/>
            </a:pPr>
            <a:r>
              <a:rPr lang="ru-RU" sz="2800" dirty="0"/>
              <a:t> </a:t>
            </a:r>
            <a:r>
              <a:rPr lang="en-US" sz="2800" dirty="0"/>
              <a:t>Challenges of Sci-ML</a:t>
            </a:r>
          </a:p>
          <a:p>
            <a:pPr>
              <a:buClr>
                <a:srgbClr val="006FB9"/>
              </a:buClr>
            </a:pPr>
            <a:endParaRPr lang="en-US" sz="2800" dirty="0"/>
          </a:p>
          <a:p>
            <a:pPr marL="285750" indent="-285750">
              <a:buClr>
                <a:srgbClr val="006FB9"/>
              </a:buClr>
              <a:buFont typeface="Wingdings" pitchFamily="2" charset="2"/>
              <a:buChar char="Ø"/>
            </a:pPr>
            <a:r>
              <a:rPr lang="en-US" sz="2800" dirty="0"/>
              <a:t> What’s next</a:t>
            </a:r>
          </a:p>
          <a:p>
            <a:pPr marL="285750" indent="-285750">
              <a:buClr>
                <a:srgbClr val="006FB9"/>
              </a:buClr>
              <a:buFont typeface="Wingdings" pitchFamily="2" charset="2"/>
              <a:buChar char="Ø"/>
            </a:pPr>
            <a:endParaRPr lang="en-US" sz="2800" dirty="0"/>
          </a:p>
        </p:txBody>
      </p:sp>
      <p:sp>
        <p:nvSpPr>
          <p:cNvPr id="3" name="object 2">
            <a:extLst>
              <a:ext uri="{FF2B5EF4-FFF2-40B4-BE49-F238E27FC236}">
                <a16:creationId xmlns:a16="http://schemas.microsoft.com/office/drawing/2014/main" id="{250E236B-0621-06BB-676B-BA7429EF52D2}"/>
              </a:ext>
            </a:extLst>
          </p:cNvPr>
          <p:cNvSpPr txBox="1">
            <a:spLocks/>
          </p:cNvSpPr>
          <p:nvPr/>
        </p:nvSpPr>
        <p:spPr>
          <a:xfrm>
            <a:off x="559515" y="234753"/>
            <a:ext cx="9648348"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spc="-20" dirty="0"/>
              <a:t>Outline</a:t>
            </a:r>
            <a:endParaRPr lang="ru-RU" spc="-10" dirty="0"/>
          </a:p>
        </p:txBody>
      </p:sp>
      <p:sp>
        <p:nvSpPr>
          <p:cNvPr id="4" name="TextBox 3">
            <a:extLst>
              <a:ext uri="{FF2B5EF4-FFF2-40B4-BE49-F238E27FC236}">
                <a16:creationId xmlns:a16="http://schemas.microsoft.com/office/drawing/2014/main" id="{E9DCA60D-4F44-69AF-8347-89DAFA8150DB}"/>
              </a:ext>
            </a:extLst>
          </p:cNvPr>
          <p:cNvSpPr txBox="1"/>
          <p:nvPr/>
        </p:nvSpPr>
        <p:spPr>
          <a:xfrm>
            <a:off x="4838700" y="-1943100"/>
            <a:ext cx="184731" cy="369332"/>
          </a:xfrm>
          <a:prstGeom prst="rect">
            <a:avLst/>
          </a:prstGeom>
          <a:noFill/>
        </p:spPr>
        <p:txBody>
          <a:bodyPr wrap="none" rtlCol="0">
            <a:spAutoFit/>
          </a:bodyPr>
          <a:lstStyle/>
          <a:p>
            <a:endParaRPr lang="en-RU" dirty="0"/>
          </a:p>
        </p:txBody>
      </p:sp>
    </p:spTree>
    <p:extLst>
      <p:ext uri="{BB962C8B-B14F-4D97-AF65-F5344CB8AC3E}">
        <p14:creationId xmlns:p14="http://schemas.microsoft.com/office/powerpoint/2010/main" val="3414624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4" descr="data_physics.png">
            <a:extLst>
              <a:ext uri="{FF2B5EF4-FFF2-40B4-BE49-F238E27FC236}">
                <a16:creationId xmlns:a16="http://schemas.microsoft.com/office/drawing/2014/main" id="{4A155350-ABA9-6C06-BD41-02B0961DE111}"/>
              </a:ext>
            </a:extLst>
          </p:cNvPr>
          <p:cNvPicPr>
            <a:picLocks noChangeAspect="1"/>
          </p:cNvPicPr>
          <p:nvPr/>
        </p:nvPicPr>
        <p:blipFill rotWithShape="1">
          <a:blip r:embed="rId2" cstate="print"/>
          <a:srcRect t="1" b="-2408"/>
          <a:stretch/>
        </p:blipFill>
        <p:spPr>
          <a:xfrm>
            <a:off x="3739669" y="4467226"/>
            <a:ext cx="6217177" cy="2144994"/>
          </a:xfrm>
          <a:prstGeom prst="rect">
            <a:avLst/>
          </a:prstGeom>
        </p:spPr>
      </p:pic>
      <p:sp>
        <p:nvSpPr>
          <p:cNvPr id="6" name="object 2">
            <a:extLst>
              <a:ext uri="{FF2B5EF4-FFF2-40B4-BE49-F238E27FC236}">
                <a16:creationId xmlns:a16="http://schemas.microsoft.com/office/drawing/2014/main" id="{C56D89AA-3100-BB5C-D55D-95552AF38189}"/>
              </a:ext>
            </a:extLst>
          </p:cNvPr>
          <p:cNvSpPr txBox="1">
            <a:spLocks/>
          </p:cNvSpPr>
          <p:nvPr/>
        </p:nvSpPr>
        <p:spPr>
          <a:xfrm>
            <a:off x="559515" y="234753"/>
            <a:ext cx="9648348"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Why and When – always when you can!</a:t>
            </a:r>
            <a:endParaRPr lang="ru-RU" spc="-10" dirty="0"/>
          </a:p>
        </p:txBody>
      </p:sp>
      <p:pic>
        <p:nvPicPr>
          <p:cNvPr id="7" name="Рисунок 16" descr="nns.png">
            <a:extLst>
              <a:ext uri="{FF2B5EF4-FFF2-40B4-BE49-F238E27FC236}">
                <a16:creationId xmlns:a16="http://schemas.microsoft.com/office/drawing/2014/main" id="{0C63CAE2-E751-4EBC-242B-8FFF2DBB1C24}"/>
              </a:ext>
            </a:extLst>
          </p:cNvPr>
          <p:cNvPicPr>
            <a:picLocks noChangeAspect="1"/>
          </p:cNvPicPr>
          <p:nvPr/>
        </p:nvPicPr>
        <p:blipFill>
          <a:blip r:embed="rId3" cstate="print"/>
          <a:stretch>
            <a:fillRect/>
          </a:stretch>
        </p:blipFill>
        <p:spPr>
          <a:xfrm>
            <a:off x="10722932" y="4931631"/>
            <a:ext cx="2387456" cy="1610541"/>
          </a:xfrm>
          <a:prstGeom prst="rect">
            <a:avLst/>
          </a:prstGeom>
        </p:spPr>
      </p:pic>
      <p:pic>
        <p:nvPicPr>
          <p:cNvPr id="9" name="Рисунок 15" descr="WRF_eqs.png">
            <a:extLst>
              <a:ext uri="{FF2B5EF4-FFF2-40B4-BE49-F238E27FC236}">
                <a16:creationId xmlns:a16="http://schemas.microsoft.com/office/drawing/2014/main" id="{5936DADE-415D-82D7-2601-E101CBE97C1A}"/>
              </a:ext>
            </a:extLst>
          </p:cNvPr>
          <p:cNvPicPr>
            <a:picLocks noChangeAspect="1"/>
          </p:cNvPicPr>
          <p:nvPr/>
        </p:nvPicPr>
        <p:blipFill>
          <a:blip r:embed="rId4" cstate="print"/>
          <a:stretch>
            <a:fillRect/>
          </a:stretch>
        </p:blipFill>
        <p:spPr>
          <a:xfrm>
            <a:off x="834140" y="4735872"/>
            <a:ext cx="2759960" cy="2144995"/>
          </a:xfrm>
          <a:prstGeom prst="rect">
            <a:avLst/>
          </a:prstGeom>
        </p:spPr>
      </p:pic>
      <p:pic>
        <p:nvPicPr>
          <p:cNvPr id="3" name="Рисунок 12" descr="best_worlds.jpg">
            <a:extLst>
              <a:ext uri="{FF2B5EF4-FFF2-40B4-BE49-F238E27FC236}">
                <a16:creationId xmlns:a16="http://schemas.microsoft.com/office/drawing/2014/main" id="{8232D83D-CEAE-51F7-BCD5-61C66BC6BE95}"/>
              </a:ext>
            </a:extLst>
          </p:cNvPr>
          <p:cNvPicPr>
            <a:picLocks noChangeAspect="1"/>
          </p:cNvPicPr>
          <p:nvPr/>
        </p:nvPicPr>
        <p:blipFill>
          <a:blip r:embed="rId5" cstate="print"/>
          <a:stretch>
            <a:fillRect/>
          </a:stretch>
        </p:blipFill>
        <p:spPr>
          <a:xfrm>
            <a:off x="4987144" y="2093338"/>
            <a:ext cx="2716156" cy="2174700"/>
          </a:xfrm>
          <a:prstGeom prst="rect">
            <a:avLst/>
          </a:prstGeom>
        </p:spPr>
      </p:pic>
    </p:spTree>
    <p:extLst>
      <p:ext uri="{BB962C8B-B14F-4D97-AF65-F5344CB8AC3E}">
        <p14:creationId xmlns:p14="http://schemas.microsoft.com/office/powerpoint/2010/main" val="509587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0BFE61-B128-29EC-3FE5-6A33964ECD9F}"/>
              </a:ext>
            </a:extLst>
          </p:cNvPr>
          <p:cNvSpPr txBox="1"/>
          <p:nvPr/>
        </p:nvSpPr>
        <p:spPr>
          <a:xfrm>
            <a:off x="1231900" y="1419225"/>
            <a:ext cx="10972800" cy="3539430"/>
          </a:xfrm>
          <a:prstGeom prst="rect">
            <a:avLst/>
          </a:prstGeom>
          <a:noFill/>
        </p:spPr>
        <p:txBody>
          <a:bodyPr wrap="square">
            <a:spAutoFit/>
          </a:bodyPr>
          <a:lstStyle/>
          <a:p>
            <a:pPr marL="285750" indent="-285750">
              <a:buClr>
                <a:srgbClr val="006FB9"/>
              </a:buClr>
              <a:buFont typeface="Wingdings" pitchFamily="2" charset="2"/>
              <a:buChar char="Ø"/>
            </a:pPr>
            <a:r>
              <a:rPr lang="en-US" sz="2800" dirty="0"/>
              <a:t> “Biases” in ML</a:t>
            </a:r>
          </a:p>
          <a:p>
            <a:pPr marL="285750" indent="-285750">
              <a:buClr>
                <a:srgbClr val="006FB9"/>
              </a:buClr>
              <a:buFont typeface="Wingdings" pitchFamily="2" charset="2"/>
              <a:buChar char="Ø"/>
            </a:pPr>
            <a:endParaRPr lang="en-US" sz="2800" dirty="0"/>
          </a:p>
          <a:p>
            <a:pPr marL="285750" indent="-285750">
              <a:buClr>
                <a:srgbClr val="006FB9"/>
              </a:buClr>
              <a:buFont typeface="Wingdings" pitchFamily="2" charset="2"/>
              <a:buChar char="Ø"/>
            </a:pPr>
            <a:r>
              <a:rPr lang="en-US" sz="2800" dirty="0"/>
              <a:t> </a:t>
            </a:r>
            <a:r>
              <a:rPr lang="en-US" sz="2800" b="1" dirty="0"/>
              <a:t>Sci-ML Approaches</a:t>
            </a:r>
          </a:p>
          <a:p>
            <a:pPr marL="285750" indent="-285750">
              <a:buClr>
                <a:srgbClr val="006FB9"/>
              </a:buClr>
              <a:buFont typeface="Wingdings" pitchFamily="2" charset="2"/>
              <a:buChar char="Ø"/>
            </a:pPr>
            <a:endParaRPr lang="en-US" sz="2800" dirty="0"/>
          </a:p>
          <a:p>
            <a:pPr marL="285750" indent="-285750">
              <a:buClr>
                <a:srgbClr val="006FB9"/>
              </a:buClr>
              <a:buFont typeface="Wingdings" pitchFamily="2" charset="2"/>
              <a:buChar char="Ø"/>
            </a:pPr>
            <a:r>
              <a:rPr lang="ru-RU" sz="2800" dirty="0"/>
              <a:t> </a:t>
            </a:r>
            <a:r>
              <a:rPr lang="en-US" sz="2800" dirty="0"/>
              <a:t>Challenges of Sci-ML</a:t>
            </a:r>
          </a:p>
          <a:p>
            <a:pPr>
              <a:buClr>
                <a:srgbClr val="006FB9"/>
              </a:buClr>
            </a:pPr>
            <a:endParaRPr lang="en-US" sz="2800" dirty="0"/>
          </a:p>
          <a:p>
            <a:pPr marL="285750" indent="-285750">
              <a:buClr>
                <a:srgbClr val="006FB9"/>
              </a:buClr>
              <a:buFont typeface="Wingdings" pitchFamily="2" charset="2"/>
              <a:buChar char="Ø"/>
            </a:pPr>
            <a:r>
              <a:rPr lang="en-US" sz="2800" dirty="0"/>
              <a:t> What’s next</a:t>
            </a:r>
          </a:p>
          <a:p>
            <a:pPr marL="285750" indent="-285750">
              <a:buClr>
                <a:srgbClr val="006FB9"/>
              </a:buClr>
              <a:buFont typeface="Wingdings" pitchFamily="2" charset="2"/>
              <a:buChar char="Ø"/>
            </a:pPr>
            <a:endParaRPr lang="en-US" sz="2800" dirty="0"/>
          </a:p>
        </p:txBody>
      </p:sp>
      <p:sp>
        <p:nvSpPr>
          <p:cNvPr id="3" name="object 2">
            <a:extLst>
              <a:ext uri="{FF2B5EF4-FFF2-40B4-BE49-F238E27FC236}">
                <a16:creationId xmlns:a16="http://schemas.microsoft.com/office/drawing/2014/main" id="{250E236B-0621-06BB-676B-BA7429EF52D2}"/>
              </a:ext>
            </a:extLst>
          </p:cNvPr>
          <p:cNvSpPr txBox="1">
            <a:spLocks/>
          </p:cNvSpPr>
          <p:nvPr/>
        </p:nvSpPr>
        <p:spPr>
          <a:xfrm>
            <a:off x="559515" y="234753"/>
            <a:ext cx="9648348"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spc="-20" dirty="0"/>
              <a:t>Outline</a:t>
            </a:r>
            <a:endParaRPr lang="ru-RU" spc="-10" dirty="0"/>
          </a:p>
        </p:txBody>
      </p:sp>
      <p:sp>
        <p:nvSpPr>
          <p:cNvPr id="4" name="TextBox 3">
            <a:extLst>
              <a:ext uri="{FF2B5EF4-FFF2-40B4-BE49-F238E27FC236}">
                <a16:creationId xmlns:a16="http://schemas.microsoft.com/office/drawing/2014/main" id="{E9DCA60D-4F44-69AF-8347-89DAFA8150DB}"/>
              </a:ext>
            </a:extLst>
          </p:cNvPr>
          <p:cNvSpPr txBox="1"/>
          <p:nvPr/>
        </p:nvSpPr>
        <p:spPr>
          <a:xfrm>
            <a:off x="4838700" y="-1943100"/>
            <a:ext cx="184731" cy="369332"/>
          </a:xfrm>
          <a:prstGeom prst="rect">
            <a:avLst/>
          </a:prstGeom>
          <a:noFill/>
        </p:spPr>
        <p:txBody>
          <a:bodyPr wrap="none" rtlCol="0">
            <a:spAutoFit/>
          </a:bodyPr>
          <a:lstStyle/>
          <a:p>
            <a:endParaRPr lang="en-RU" dirty="0"/>
          </a:p>
        </p:txBody>
      </p:sp>
    </p:spTree>
    <p:extLst>
      <p:ext uri="{BB962C8B-B14F-4D97-AF65-F5344CB8AC3E}">
        <p14:creationId xmlns:p14="http://schemas.microsoft.com/office/powerpoint/2010/main" val="1087774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Top 6 example of machine learning">
            <a:extLst>
              <a:ext uri="{FF2B5EF4-FFF2-40B4-BE49-F238E27FC236}">
                <a16:creationId xmlns:a16="http://schemas.microsoft.com/office/drawing/2014/main" id="{8FBA2D3D-CA1D-6F8F-C3C5-84D8DEBA01D6}"/>
              </a:ext>
            </a:extLst>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 name="Рисунок 9">
            <a:extLst>
              <a:ext uri="{FF2B5EF4-FFF2-40B4-BE49-F238E27FC236}">
                <a16:creationId xmlns:a16="http://schemas.microsoft.com/office/drawing/2014/main" id="{90E39CCB-DE1A-EB46-E805-746C9A864589}"/>
              </a:ext>
            </a:extLst>
          </p:cNvPr>
          <p:cNvPicPr>
            <a:picLocks noChangeAspect="1"/>
          </p:cNvPicPr>
          <p:nvPr/>
        </p:nvPicPr>
        <p:blipFill>
          <a:blip r:embed="rId2" cstate="print"/>
          <a:stretch>
            <a:fillRect/>
          </a:stretch>
        </p:blipFill>
        <p:spPr>
          <a:xfrm>
            <a:off x="6541897" y="1181689"/>
            <a:ext cx="6424803" cy="4728210"/>
          </a:xfrm>
          <a:prstGeom prst="rect">
            <a:avLst/>
          </a:prstGeom>
        </p:spPr>
      </p:pic>
      <p:sp>
        <p:nvSpPr>
          <p:cNvPr id="7" name="TextBox 6">
            <a:extLst>
              <a:ext uri="{FF2B5EF4-FFF2-40B4-BE49-F238E27FC236}">
                <a16:creationId xmlns:a16="http://schemas.microsoft.com/office/drawing/2014/main" id="{9D8B9CFB-CFF4-7B30-B79A-FD3A32E307B8}"/>
              </a:ext>
            </a:extLst>
          </p:cNvPr>
          <p:cNvSpPr txBox="1"/>
          <p:nvPr/>
        </p:nvSpPr>
        <p:spPr>
          <a:xfrm>
            <a:off x="7269670" y="6203246"/>
            <a:ext cx="5520422"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err="1">
                <a:latin typeface="Helvetica Neue"/>
              </a:rPr>
              <a:t>Karniadakis</a:t>
            </a:r>
            <a:r>
              <a:rPr lang="en-US" sz="1400" dirty="0">
                <a:latin typeface="Helvetica Neue"/>
              </a:rPr>
              <a:t>, George </a:t>
            </a:r>
            <a:r>
              <a:rPr lang="en-US" sz="1400" dirty="0" err="1">
                <a:latin typeface="Helvetica Neue"/>
              </a:rPr>
              <a:t>Em</a:t>
            </a:r>
            <a:r>
              <a:rPr lang="en-US" sz="1400" dirty="0">
                <a:latin typeface="Helvetica Neue"/>
              </a:rPr>
              <a:t>, et al. "Physics-informed machine learning." Nature Reviews Physics 3.6 (2021): 422-440.</a:t>
            </a:r>
            <a:endParaRPr lang="ru-RU" sz="1400" dirty="0">
              <a:latin typeface="Helvetica Neue"/>
            </a:endParaRPr>
          </a:p>
        </p:txBody>
      </p:sp>
      <p:sp>
        <p:nvSpPr>
          <p:cNvPr id="8" name="object 2">
            <a:extLst>
              <a:ext uri="{FF2B5EF4-FFF2-40B4-BE49-F238E27FC236}">
                <a16:creationId xmlns:a16="http://schemas.microsoft.com/office/drawing/2014/main" id="{FF2CBFDE-09DE-007E-C56E-F97257EADE08}"/>
              </a:ext>
            </a:extLst>
          </p:cNvPr>
          <p:cNvSpPr txBox="1">
            <a:spLocks/>
          </p:cNvSpPr>
          <p:nvPr/>
        </p:nvSpPr>
        <p:spPr>
          <a:xfrm>
            <a:off x="559515" y="234753"/>
            <a:ext cx="9648348"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spc="-20" dirty="0"/>
              <a:t>Classification of approaches</a:t>
            </a:r>
            <a:endParaRPr lang="ru-RU" spc="-10" dirty="0"/>
          </a:p>
        </p:txBody>
      </p:sp>
      <p:sp>
        <p:nvSpPr>
          <p:cNvPr id="9" name="object 33">
            <a:extLst>
              <a:ext uri="{FF2B5EF4-FFF2-40B4-BE49-F238E27FC236}">
                <a16:creationId xmlns:a16="http://schemas.microsoft.com/office/drawing/2014/main" id="{0C73DCBD-2169-ED3C-A3B3-FC64320AF79C}"/>
              </a:ext>
            </a:extLst>
          </p:cNvPr>
          <p:cNvSpPr txBox="1"/>
          <p:nvPr/>
        </p:nvSpPr>
        <p:spPr>
          <a:xfrm>
            <a:off x="975700" y="1551652"/>
            <a:ext cx="5172555" cy="4913204"/>
          </a:xfrm>
          <a:prstGeom prst="rect">
            <a:avLst/>
          </a:prstGeom>
        </p:spPr>
        <p:txBody>
          <a:bodyPr vert="horz" wrap="square" lIns="0" tIns="48260" rIns="0" bIns="0" rtlCol="0">
            <a:spAutoFit/>
          </a:bodyPr>
          <a:lstStyle/>
          <a:p>
            <a:pPr marL="514010" indent="-514350">
              <a:lnSpc>
                <a:spcPct val="150000"/>
              </a:lnSpc>
              <a:spcAft>
                <a:spcPts val="200"/>
              </a:spcAft>
              <a:buClr>
                <a:schemeClr val="tx1"/>
              </a:buClr>
              <a:buFont typeface="+mj-lt"/>
              <a:buAutoNum type="arabicPeriod"/>
              <a:tabLst>
                <a:tab pos="192405" algn="l"/>
                <a:tab pos="193040" algn="l"/>
              </a:tabLst>
            </a:pPr>
            <a:r>
              <a:rPr lang="en-US" sz="3000" dirty="0">
                <a:solidFill>
                  <a:schemeClr val="tx1"/>
                </a:solidFill>
                <a:latin typeface="Arial"/>
                <a:cs typeface="Arial"/>
              </a:rPr>
              <a:t> Learn from data</a:t>
            </a:r>
            <a:endParaRPr lang="ru-RU" sz="3000" dirty="0">
              <a:solidFill>
                <a:schemeClr val="tx1"/>
              </a:solidFill>
              <a:latin typeface="Arial"/>
              <a:cs typeface="Arial"/>
            </a:endParaRPr>
          </a:p>
          <a:p>
            <a:pPr marL="514010" indent="-514350">
              <a:lnSpc>
                <a:spcPct val="150000"/>
              </a:lnSpc>
              <a:spcAft>
                <a:spcPts val="200"/>
              </a:spcAft>
              <a:buClr>
                <a:schemeClr val="tx1"/>
              </a:buClr>
              <a:buFont typeface="+mj-lt"/>
              <a:buAutoNum type="arabicPeriod"/>
              <a:tabLst>
                <a:tab pos="192405" algn="l"/>
                <a:tab pos="193040" algn="l"/>
              </a:tabLst>
            </a:pPr>
            <a:endParaRPr lang="en-US" sz="3000" dirty="0">
              <a:solidFill>
                <a:schemeClr val="tx1"/>
              </a:solidFill>
              <a:latin typeface="Arial"/>
              <a:cs typeface="Arial"/>
            </a:endParaRPr>
          </a:p>
          <a:p>
            <a:pPr marL="514010" indent="-514350">
              <a:lnSpc>
                <a:spcPct val="150000"/>
              </a:lnSpc>
              <a:spcAft>
                <a:spcPts val="200"/>
              </a:spcAft>
              <a:buClr>
                <a:schemeClr val="tx1"/>
              </a:buClr>
              <a:buFont typeface="+mj-lt"/>
              <a:buAutoNum type="arabicPeriod"/>
              <a:tabLst>
                <a:tab pos="192405" algn="l"/>
                <a:tab pos="193040" algn="l"/>
              </a:tabLst>
            </a:pPr>
            <a:r>
              <a:rPr lang="en-US" sz="3000" dirty="0">
                <a:solidFill>
                  <a:schemeClr val="tx1"/>
                </a:solidFill>
                <a:latin typeface="Arial"/>
                <a:cs typeface="Arial"/>
              </a:rPr>
              <a:t> Incorporate biases into a model structure</a:t>
            </a:r>
          </a:p>
          <a:p>
            <a:pPr marL="514010" indent="-514350">
              <a:lnSpc>
                <a:spcPct val="150000"/>
              </a:lnSpc>
              <a:spcAft>
                <a:spcPts val="200"/>
              </a:spcAft>
              <a:buClr>
                <a:schemeClr val="tx1"/>
              </a:buClr>
              <a:buFont typeface="+mj-lt"/>
              <a:buAutoNum type="arabicPeriod"/>
              <a:tabLst>
                <a:tab pos="192405" algn="l"/>
                <a:tab pos="193040" algn="l"/>
              </a:tabLst>
            </a:pPr>
            <a:endParaRPr lang="en-US" sz="3000" dirty="0">
              <a:solidFill>
                <a:schemeClr val="tx1"/>
              </a:solidFill>
              <a:latin typeface="Arial"/>
              <a:cs typeface="Arial"/>
            </a:endParaRPr>
          </a:p>
          <a:p>
            <a:pPr marL="514010" indent="-514350">
              <a:lnSpc>
                <a:spcPct val="150000"/>
              </a:lnSpc>
              <a:spcAft>
                <a:spcPts val="200"/>
              </a:spcAft>
              <a:buClr>
                <a:schemeClr val="tx1"/>
              </a:buClr>
              <a:buFont typeface="+mj-lt"/>
              <a:buAutoNum type="arabicPeriod"/>
              <a:tabLst>
                <a:tab pos="192405" algn="l"/>
                <a:tab pos="193040" algn="l"/>
              </a:tabLst>
            </a:pPr>
            <a:r>
              <a:rPr lang="en-US" sz="3000" dirty="0">
                <a:solidFill>
                  <a:schemeClr val="tx1"/>
                </a:solidFill>
                <a:latin typeface="Arial"/>
                <a:cs typeface="Arial"/>
              </a:rPr>
              <a:t> Incorporate biases into a model loss function</a:t>
            </a:r>
            <a:endParaRPr lang="ru-RU" sz="3000" dirty="0">
              <a:solidFill>
                <a:schemeClr val="tx1"/>
              </a:solidFill>
              <a:latin typeface="Arial"/>
              <a:cs typeface="Arial"/>
            </a:endParaRPr>
          </a:p>
        </p:txBody>
      </p:sp>
    </p:spTree>
    <p:extLst>
      <p:ext uri="{BB962C8B-B14F-4D97-AF65-F5344CB8AC3E}">
        <p14:creationId xmlns:p14="http://schemas.microsoft.com/office/powerpoint/2010/main" val="556275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3A3A4B6-7935-0BDE-1DE1-ABC4F9BEAA0D}"/>
              </a:ext>
            </a:extLst>
          </p:cNvPr>
          <p:cNvSpPr txBox="1">
            <a:spLocks/>
          </p:cNvSpPr>
          <p:nvPr/>
        </p:nvSpPr>
        <p:spPr>
          <a:xfrm>
            <a:off x="559514" y="234753"/>
            <a:ext cx="12050727"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1. Physics learned from data</a:t>
            </a:r>
            <a:endParaRPr lang="ru-RU" spc="-10" dirty="0"/>
          </a:p>
        </p:txBody>
      </p:sp>
      <p:sp>
        <p:nvSpPr>
          <p:cNvPr id="4" name="TextBox 3">
            <a:extLst>
              <a:ext uri="{FF2B5EF4-FFF2-40B4-BE49-F238E27FC236}">
                <a16:creationId xmlns:a16="http://schemas.microsoft.com/office/drawing/2014/main" id="{41D7E9BE-701B-E295-1F63-ADAF41E75F59}"/>
              </a:ext>
            </a:extLst>
          </p:cNvPr>
          <p:cNvSpPr txBox="1"/>
          <p:nvPr/>
        </p:nvSpPr>
        <p:spPr>
          <a:xfrm>
            <a:off x="1155700" y="1149669"/>
            <a:ext cx="11125200" cy="892552"/>
          </a:xfrm>
          <a:prstGeom prst="rect">
            <a:avLst/>
          </a:prstGeom>
          <a:noFill/>
        </p:spPr>
        <p:txBody>
          <a:bodyPr wrap="square">
            <a:spAutoFit/>
          </a:bodyPr>
          <a:lstStyle/>
          <a:p>
            <a:r>
              <a:rPr lang="en-RU" sz="2600" dirty="0">
                <a:latin typeface="Arial" panose="020B0604020202020204" pitchFamily="34" charset="0"/>
                <a:cs typeface="Arial" panose="020B0604020202020204" pitchFamily="34" charset="0"/>
              </a:rPr>
              <a:t>Train on massive amount of data (and hope) that the NN trains with good performance/generalization</a:t>
            </a:r>
          </a:p>
        </p:txBody>
      </p:sp>
      <p:pic>
        <p:nvPicPr>
          <p:cNvPr id="5" name="Picture 4">
            <a:extLst>
              <a:ext uri="{FF2B5EF4-FFF2-40B4-BE49-F238E27FC236}">
                <a16:creationId xmlns:a16="http://schemas.microsoft.com/office/drawing/2014/main" id="{8C066F6C-B4AC-5F04-E444-58EE2B1833FF}"/>
              </a:ext>
            </a:extLst>
          </p:cNvPr>
          <p:cNvPicPr>
            <a:picLocks noChangeAspect="1"/>
          </p:cNvPicPr>
          <p:nvPr/>
        </p:nvPicPr>
        <p:blipFill>
          <a:blip r:embed="rId2"/>
          <a:stretch>
            <a:fillRect/>
          </a:stretch>
        </p:blipFill>
        <p:spPr>
          <a:xfrm>
            <a:off x="0" y="2368869"/>
            <a:ext cx="13436600" cy="4460556"/>
          </a:xfrm>
          <a:prstGeom prst="rect">
            <a:avLst/>
          </a:prstGeom>
        </p:spPr>
      </p:pic>
      <p:sp>
        <p:nvSpPr>
          <p:cNvPr id="7" name="TextBox 6">
            <a:extLst>
              <a:ext uri="{FF2B5EF4-FFF2-40B4-BE49-F238E27FC236}">
                <a16:creationId xmlns:a16="http://schemas.microsoft.com/office/drawing/2014/main" id="{51CF206D-A3EA-3A58-0235-DFC016FBD0EF}"/>
              </a:ext>
            </a:extLst>
          </p:cNvPr>
          <p:cNvSpPr txBox="1"/>
          <p:nvPr/>
        </p:nvSpPr>
        <p:spPr>
          <a:xfrm>
            <a:off x="88900" y="6722699"/>
            <a:ext cx="12192000" cy="600164"/>
          </a:xfrm>
          <a:prstGeom prst="rect">
            <a:avLst/>
          </a:prstGeom>
          <a:noFill/>
        </p:spPr>
        <p:txBody>
          <a:bodyPr wrap="square">
            <a:spAutoFit/>
          </a:bodyPr>
          <a:lstStyle/>
          <a:p>
            <a:r>
              <a:rPr lang="en-RU" sz="1100" dirty="0"/>
              <a:t> [1] Raissi M, Perdikaris P, Karniadakis GE. Physics-informed neural networks: A deep learning framework for solving forward and inverse problems involving nonlinear partial differential equations. Journal of Computational Physics. 2019 Feb 1;378:686-707. </a:t>
            </a:r>
          </a:p>
          <a:p>
            <a:r>
              <a:rPr lang="en-RU" sz="1100" dirty="0"/>
              <a:t>[2] Lagaris IE, Likas A, Fotiadis DI. Artificial neural networks for solving ordinary and partial differential equations. IEEE transactions on neural networks. 1998 Sep;9(5):987-1000.</a:t>
            </a:r>
          </a:p>
        </p:txBody>
      </p:sp>
    </p:spTree>
    <p:extLst>
      <p:ext uri="{BB962C8B-B14F-4D97-AF65-F5344CB8AC3E}">
        <p14:creationId xmlns:p14="http://schemas.microsoft.com/office/powerpoint/2010/main" val="3384795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3A3A4B6-7935-0BDE-1DE1-ABC4F9BEAA0D}"/>
              </a:ext>
            </a:extLst>
          </p:cNvPr>
          <p:cNvSpPr txBox="1">
            <a:spLocks/>
          </p:cNvSpPr>
          <p:nvPr/>
        </p:nvSpPr>
        <p:spPr>
          <a:xfrm>
            <a:off x="559514" y="234753"/>
            <a:ext cx="12050727"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1. Physics learned from data</a:t>
            </a:r>
            <a:endParaRPr lang="ru-RU" spc="-10" dirty="0"/>
          </a:p>
        </p:txBody>
      </p:sp>
      <p:pic>
        <p:nvPicPr>
          <p:cNvPr id="3" name="Picture 2">
            <a:extLst>
              <a:ext uri="{FF2B5EF4-FFF2-40B4-BE49-F238E27FC236}">
                <a16:creationId xmlns:a16="http://schemas.microsoft.com/office/drawing/2014/main" id="{6D40940F-DFB7-D14F-FE58-3D441AE64096}"/>
              </a:ext>
            </a:extLst>
          </p:cNvPr>
          <p:cNvPicPr>
            <a:picLocks noChangeAspect="1"/>
          </p:cNvPicPr>
          <p:nvPr/>
        </p:nvPicPr>
        <p:blipFill>
          <a:blip r:embed="rId2"/>
          <a:stretch>
            <a:fillRect/>
          </a:stretch>
        </p:blipFill>
        <p:spPr>
          <a:xfrm>
            <a:off x="0" y="1413369"/>
            <a:ext cx="13436600" cy="4736111"/>
          </a:xfrm>
          <a:prstGeom prst="rect">
            <a:avLst/>
          </a:prstGeom>
        </p:spPr>
      </p:pic>
    </p:spTree>
    <p:extLst>
      <p:ext uri="{BB962C8B-B14F-4D97-AF65-F5344CB8AC3E}">
        <p14:creationId xmlns:p14="http://schemas.microsoft.com/office/powerpoint/2010/main" val="120645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761C7871-C930-6E3C-4F8C-C84675A5DB34}"/>
              </a:ext>
            </a:extLst>
          </p:cNvPr>
          <p:cNvSpPr txBox="1">
            <a:spLocks/>
          </p:cNvSpPr>
          <p:nvPr/>
        </p:nvSpPr>
        <p:spPr>
          <a:xfrm>
            <a:off x="559515" y="234753"/>
            <a:ext cx="9648348"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2. Model structure: Invariance / Equivariance</a:t>
            </a:r>
            <a:endParaRPr lang="ru-RU" spc="-10" dirty="0"/>
          </a:p>
        </p:txBody>
      </p:sp>
      <p:pic>
        <p:nvPicPr>
          <p:cNvPr id="8" name="Picture 7">
            <a:extLst>
              <a:ext uri="{FF2B5EF4-FFF2-40B4-BE49-F238E27FC236}">
                <a16:creationId xmlns:a16="http://schemas.microsoft.com/office/drawing/2014/main" id="{DDFBF674-E027-997C-694B-A41C8A37D46A}"/>
              </a:ext>
            </a:extLst>
          </p:cNvPr>
          <p:cNvPicPr>
            <a:picLocks noChangeAspect="1"/>
          </p:cNvPicPr>
          <p:nvPr/>
        </p:nvPicPr>
        <p:blipFill rotWithShape="1">
          <a:blip r:embed="rId2"/>
          <a:srcRect t="17758"/>
          <a:stretch/>
        </p:blipFill>
        <p:spPr>
          <a:xfrm>
            <a:off x="1238531" y="1038225"/>
            <a:ext cx="10959537" cy="6219824"/>
          </a:xfrm>
          <a:prstGeom prst="rect">
            <a:avLst/>
          </a:prstGeom>
        </p:spPr>
      </p:pic>
    </p:spTree>
    <p:extLst>
      <p:ext uri="{BB962C8B-B14F-4D97-AF65-F5344CB8AC3E}">
        <p14:creationId xmlns:p14="http://schemas.microsoft.com/office/powerpoint/2010/main" val="3800506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A65E291-2CCF-52AC-EB03-D7064D207A96}"/>
              </a:ext>
            </a:extLst>
          </p:cNvPr>
          <p:cNvSpPr txBox="1">
            <a:spLocks/>
          </p:cNvSpPr>
          <p:nvPr/>
        </p:nvSpPr>
        <p:spPr>
          <a:xfrm>
            <a:off x="88900" y="1343025"/>
            <a:ext cx="7553325" cy="5156563"/>
          </a:xfrm>
          <a:prstGeom prst="rect">
            <a:avLst/>
          </a:prstGeom>
        </p:spPr>
        <p:txBody>
          <a:bodyPr>
            <a:normAutofit/>
          </a:bodyPr>
          <a:lstStyle/>
          <a:p>
            <a:pPr marL="571500" marR="0" lvl="0" indent="-342900" algn="l" defTabSz="914400" rtl="0" eaLnBrk="1" fontAlgn="auto" latinLnBrk="0" hangingPunct="1">
              <a:lnSpc>
                <a:spcPct val="150000"/>
              </a:lnSpc>
              <a:spcBef>
                <a:spcPts val="1000"/>
              </a:spcBef>
              <a:spcAft>
                <a:spcPts val="0"/>
              </a:spcAft>
              <a:buClrTx/>
              <a:buSzPct val="100000"/>
              <a:buFont typeface="Arial"/>
              <a:buChar char="•"/>
              <a:tabLst/>
              <a:defRPr/>
            </a:pPr>
            <a:r>
              <a:rPr lang="en-US" sz="2400" dirty="0"/>
              <a:t>Simplest example – CNNs + data augmentation</a:t>
            </a:r>
          </a:p>
          <a:p>
            <a:pPr marL="571500" marR="0" lvl="0" indent="-342900" algn="l" defTabSz="914400" rtl="0" eaLnBrk="1" fontAlgn="auto" latinLnBrk="0" hangingPunct="1">
              <a:lnSpc>
                <a:spcPct val="150000"/>
              </a:lnSpc>
              <a:spcBef>
                <a:spcPts val="1000"/>
              </a:spcBef>
              <a:spcAft>
                <a:spcPts val="0"/>
              </a:spcAft>
              <a:buClrTx/>
              <a:buSzPct val="100000"/>
              <a:buFont typeface="Arial"/>
              <a:buChar char="•"/>
              <a:tabLst/>
              <a:defRPr/>
            </a:pPr>
            <a:r>
              <a:rPr lang="en-US" sz="2400" dirty="0" err="1"/>
              <a:t>Equiavariant</a:t>
            </a:r>
            <a:r>
              <a:rPr lang="en-US" sz="2400" dirty="0"/>
              <a:t> nets</a:t>
            </a:r>
          </a:p>
          <a:p>
            <a:pPr marL="571500" marR="0" lvl="0" indent="-342900" algn="l" defTabSz="914400" rtl="0" eaLnBrk="1" fontAlgn="auto" latinLnBrk="0" hangingPunct="1">
              <a:lnSpc>
                <a:spcPct val="150000"/>
              </a:lnSpc>
              <a:spcBef>
                <a:spcPts val="1000"/>
              </a:spcBef>
              <a:spcAft>
                <a:spcPts val="0"/>
              </a:spcAft>
              <a:buClrTx/>
              <a:buSzPct val="100000"/>
              <a:buFont typeface="Arial"/>
              <a:buChar char="•"/>
              <a:tabLst/>
              <a:defRPr/>
            </a:pPr>
            <a:r>
              <a:rPr lang="en-US" sz="2400" dirty="0"/>
              <a:t>Specific solutions in each case</a:t>
            </a:r>
          </a:p>
          <a:p>
            <a:pPr marL="571500" marR="0" lvl="0" indent="-342900" algn="l" defTabSz="914400" rtl="0" eaLnBrk="1" fontAlgn="auto" latinLnBrk="0" hangingPunct="1">
              <a:lnSpc>
                <a:spcPct val="150000"/>
              </a:lnSpc>
              <a:spcBef>
                <a:spcPts val="1000"/>
              </a:spcBef>
              <a:spcAft>
                <a:spcPts val="0"/>
              </a:spcAft>
              <a:buClrTx/>
              <a:buSzPct val="100000"/>
              <a:buFont typeface="Arial"/>
              <a:buChar char="•"/>
              <a:tabLst/>
              <a:defRPr/>
            </a:pPr>
            <a:endParaRPr lang="en-US" sz="2400" dirty="0"/>
          </a:p>
          <a:p>
            <a:pPr marL="571500" marR="0" lvl="0" indent="-342900" algn="l" defTabSz="914400" rtl="0" eaLnBrk="1" fontAlgn="auto" latinLnBrk="0" hangingPunct="1">
              <a:lnSpc>
                <a:spcPct val="150000"/>
              </a:lnSpc>
              <a:spcBef>
                <a:spcPts val="1000"/>
              </a:spcBef>
              <a:spcAft>
                <a:spcPts val="0"/>
              </a:spcAft>
              <a:buClrTx/>
              <a:buSzPct val="100000"/>
              <a:buFont typeface="Arial"/>
              <a:buChar char="•"/>
              <a:tabLst/>
              <a:defRPr/>
            </a:pPr>
            <a:endParaRPr lang="en-US" sz="2400" dirty="0"/>
          </a:p>
        </p:txBody>
      </p:sp>
      <p:pic>
        <p:nvPicPr>
          <p:cNvPr id="4" name="Picture 2">
            <a:extLst>
              <a:ext uri="{FF2B5EF4-FFF2-40B4-BE49-F238E27FC236}">
                <a16:creationId xmlns:a16="http://schemas.microsoft.com/office/drawing/2014/main" id="{16AE137D-815F-B617-3DFA-F7DC762CFBDA}"/>
              </a:ext>
            </a:extLst>
          </p:cNvPr>
          <p:cNvPicPr>
            <a:picLocks noChangeAspect="1" noChangeArrowheads="1"/>
          </p:cNvPicPr>
          <p:nvPr/>
        </p:nvPicPr>
        <p:blipFill>
          <a:blip r:embed="rId2" cstate="print"/>
          <a:srcRect/>
          <a:stretch>
            <a:fillRect/>
          </a:stretch>
        </p:blipFill>
        <p:spPr bwMode="auto">
          <a:xfrm>
            <a:off x="7556500" y="885826"/>
            <a:ext cx="5776827" cy="1918992"/>
          </a:xfrm>
          <a:prstGeom prst="rect">
            <a:avLst/>
          </a:prstGeom>
          <a:noFill/>
          <a:ln w="9525">
            <a:noFill/>
            <a:miter lim="800000"/>
            <a:headEnd/>
            <a:tailEnd/>
          </a:ln>
        </p:spPr>
      </p:pic>
      <p:sp>
        <p:nvSpPr>
          <p:cNvPr id="7" name="object 2">
            <a:extLst>
              <a:ext uri="{FF2B5EF4-FFF2-40B4-BE49-F238E27FC236}">
                <a16:creationId xmlns:a16="http://schemas.microsoft.com/office/drawing/2014/main" id="{761C7871-C930-6E3C-4F8C-C84675A5DB34}"/>
              </a:ext>
            </a:extLst>
          </p:cNvPr>
          <p:cNvSpPr txBox="1">
            <a:spLocks/>
          </p:cNvSpPr>
          <p:nvPr/>
        </p:nvSpPr>
        <p:spPr>
          <a:xfrm>
            <a:off x="559515" y="234753"/>
            <a:ext cx="9648348"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2. Model structure</a:t>
            </a:r>
            <a:endParaRPr lang="ru-RU" spc="-10" dirty="0"/>
          </a:p>
        </p:txBody>
      </p:sp>
      <p:sp>
        <p:nvSpPr>
          <p:cNvPr id="6" name="TextBox 5">
            <a:extLst>
              <a:ext uri="{FF2B5EF4-FFF2-40B4-BE49-F238E27FC236}">
                <a16:creationId xmlns:a16="http://schemas.microsoft.com/office/drawing/2014/main" id="{235D4B37-A41D-541A-AB51-12C3A3B333E9}"/>
              </a:ext>
            </a:extLst>
          </p:cNvPr>
          <p:cNvSpPr txBox="1"/>
          <p:nvPr/>
        </p:nvSpPr>
        <p:spPr>
          <a:xfrm>
            <a:off x="2053250" y="3864709"/>
            <a:ext cx="4534687"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dirty="0">
                <a:latin typeface="Helvetica Neue"/>
              </a:rPr>
              <a:t>NS-equations symmetries</a:t>
            </a:r>
          </a:p>
        </p:txBody>
      </p:sp>
      <p:pic>
        <p:nvPicPr>
          <p:cNvPr id="9" name="Picture 3">
            <a:extLst>
              <a:ext uri="{FF2B5EF4-FFF2-40B4-BE49-F238E27FC236}">
                <a16:creationId xmlns:a16="http://schemas.microsoft.com/office/drawing/2014/main" id="{2AB2841C-6A58-E75B-AFEB-0A2A150D3100}"/>
              </a:ext>
            </a:extLst>
          </p:cNvPr>
          <p:cNvPicPr>
            <a:picLocks noChangeAspect="1" noChangeArrowheads="1"/>
          </p:cNvPicPr>
          <p:nvPr/>
        </p:nvPicPr>
        <p:blipFill>
          <a:blip r:embed="rId3" cstate="print"/>
          <a:srcRect/>
          <a:stretch>
            <a:fillRect/>
          </a:stretch>
        </p:blipFill>
        <p:spPr bwMode="auto">
          <a:xfrm>
            <a:off x="1021404" y="4214813"/>
            <a:ext cx="5876925" cy="1571625"/>
          </a:xfrm>
          <a:prstGeom prst="rect">
            <a:avLst/>
          </a:prstGeom>
          <a:noFill/>
          <a:ln w="9525">
            <a:noFill/>
            <a:miter lim="800000"/>
            <a:headEnd/>
            <a:tailEnd/>
          </a:ln>
        </p:spPr>
      </p:pic>
      <p:pic>
        <p:nvPicPr>
          <p:cNvPr id="10" name="Picture 4">
            <a:extLst>
              <a:ext uri="{FF2B5EF4-FFF2-40B4-BE49-F238E27FC236}">
                <a16:creationId xmlns:a16="http://schemas.microsoft.com/office/drawing/2014/main" id="{0920AC3F-D2AA-F8DC-E47D-3E9A4981C891}"/>
              </a:ext>
            </a:extLst>
          </p:cNvPr>
          <p:cNvPicPr>
            <a:picLocks noChangeAspect="1" noChangeArrowheads="1"/>
          </p:cNvPicPr>
          <p:nvPr/>
        </p:nvPicPr>
        <p:blipFill>
          <a:blip r:embed="rId4" cstate="print"/>
          <a:srcRect/>
          <a:stretch>
            <a:fillRect/>
          </a:stretch>
        </p:blipFill>
        <p:spPr bwMode="auto">
          <a:xfrm>
            <a:off x="7052620" y="3572532"/>
            <a:ext cx="4686300" cy="2314575"/>
          </a:xfrm>
          <a:prstGeom prst="rect">
            <a:avLst/>
          </a:prstGeom>
          <a:noFill/>
          <a:ln w="9525">
            <a:noFill/>
            <a:miter lim="800000"/>
            <a:headEnd/>
            <a:tailEnd/>
          </a:ln>
        </p:spPr>
      </p:pic>
      <p:sp>
        <p:nvSpPr>
          <p:cNvPr id="11" name="TextBox 10">
            <a:extLst>
              <a:ext uri="{FF2B5EF4-FFF2-40B4-BE49-F238E27FC236}">
                <a16:creationId xmlns:a16="http://schemas.microsoft.com/office/drawing/2014/main" id="{A9E36A17-521A-46EB-B200-02B8FE140DF3}"/>
              </a:ext>
            </a:extLst>
          </p:cNvPr>
          <p:cNvSpPr txBox="1"/>
          <p:nvPr/>
        </p:nvSpPr>
        <p:spPr>
          <a:xfrm>
            <a:off x="2540000" y="7286625"/>
            <a:ext cx="108966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latin typeface="Inter" pitchFamily="34" charset="0"/>
                <a:ea typeface="Inter" pitchFamily="34" charset="0"/>
                <a:cs typeface="Inter" pitchFamily="34" charset="0"/>
              </a:rPr>
              <a:t>Wang, </a:t>
            </a:r>
            <a:r>
              <a:rPr lang="en-US" sz="1400" dirty="0" err="1">
                <a:latin typeface="Inter" pitchFamily="34" charset="0"/>
                <a:ea typeface="Inter" pitchFamily="34" charset="0"/>
                <a:cs typeface="Inter" pitchFamily="34" charset="0"/>
              </a:rPr>
              <a:t>Rui</a:t>
            </a:r>
            <a:r>
              <a:rPr lang="en-US" sz="1400" dirty="0">
                <a:latin typeface="Inter" pitchFamily="34" charset="0"/>
                <a:ea typeface="Inter" pitchFamily="34" charset="0"/>
                <a:cs typeface="Inter" pitchFamily="34" charset="0"/>
              </a:rPr>
              <a:t>, Robin Walters, and Rose Yu. "Incorporating symmetry into deep dynamics models for improved generalization." ICLR 2021</a:t>
            </a:r>
          </a:p>
        </p:txBody>
      </p:sp>
    </p:spTree>
    <p:extLst>
      <p:ext uri="{BB962C8B-B14F-4D97-AF65-F5344CB8AC3E}">
        <p14:creationId xmlns:p14="http://schemas.microsoft.com/office/powerpoint/2010/main" val="3755921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761C7871-C930-6E3C-4F8C-C84675A5DB34}"/>
              </a:ext>
            </a:extLst>
          </p:cNvPr>
          <p:cNvSpPr txBox="1">
            <a:spLocks/>
          </p:cNvSpPr>
          <p:nvPr/>
        </p:nvSpPr>
        <p:spPr>
          <a:xfrm>
            <a:off x="559515" y="234753"/>
            <a:ext cx="9648348"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2. Model structure</a:t>
            </a:r>
            <a:r>
              <a:rPr lang="ru-RU" spc="-20" dirty="0"/>
              <a:t>: </a:t>
            </a:r>
            <a:r>
              <a:rPr lang="en-US" spc="-20" dirty="0"/>
              <a:t>special layers</a:t>
            </a:r>
            <a:endParaRPr lang="ru-RU" spc="-10" dirty="0"/>
          </a:p>
        </p:txBody>
      </p:sp>
      <p:pic>
        <p:nvPicPr>
          <p:cNvPr id="5" name="Picture 4">
            <a:extLst>
              <a:ext uri="{FF2B5EF4-FFF2-40B4-BE49-F238E27FC236}">
                <a16:creationId xmlns:a16="http://schemas.microsoft.com/office/drawing/2014/main" id="{93A9FB5F-907B-6B3A-F9BA-365A07E14523}"/>
              </a:ext>
            </a:extLst>
          </p:cNvPr>
          <p:cNvPicPr>
            <a:picLocks noChangeAspect="1"/>
          </p:cNvPicPr>
          <p:nvPr/>
        </p:nvPicPr>
        <p:blipFill rotWithShape="1">
          <a:blip r:embed="rId3"/>
          <a:srcRect b="19872"/>
          <a:stretch/>
        </p:blipFill>
        <p:spPr>
          <a:xfrm>
            <a:off x="2552700" y="809622"/>
            <a:ext cx="7914640" cy="4524364"/>
          </a:xfrm>
          <a:prstGeom prst="rect">
            <a:avLst/>
          </a:prstGeom>
        </p:spPr>
      </p:pic>
      <p:pic>
        <p:nvPicPr>
          <p:cNvPr id="8" name="Picture 7">
            <a:extLst>
              <a:ext uri="{FF2B5EF4-FFF2-40B4-BE49-F238E27FC236}">
                <a16:creationId xmlns:a16="http://schemas.microsoft.com/office/drawing/2014/main" id="{265E7B5F-D4D0-FAB6-AEFC-59113B3276F7}"/>
              </a:ext>
            </a:extLst>
          </p:cNvPr>
          <p:cNvPicPr>
            <a:picLocks noChangeAspect="1"/>
          </p:cNvPicPr>
          <p:nvPr/>
        </p:nvPicPr>
        <p:blipFill>
          <a:blip r:embed="rId4"/>
          <a:stretch>
            <a:fillRect/>
          </a:stretch>
        </p:blipFill>
        <p:spPr>
          <a:xfrm>
            <a:off x="1612900" y="5153025"/>
            <a:ext cx="10022066" cy="2286000"/>
          </a:xfrm>
          <a:prstGeom prst="rect">
            <a:avLst/>
          </a:prstGeom>
        </p:spPr>
      </p:pic>
    </p:spTree>
    <p:extLst>
      <p:ext uri="{BB962C8B-B14F-4D97-AF65-F5344CB8AC3E}">
        <p14:creationId xmlns:p14="http://schemas.microsoft.com/office/powerpoint/2010/main" val="253039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9F9549C3-B43A-99F4-998E-1BC8A7225B74}"/>
              </a:ext>
            </a:extLst>
          </p:cNvPr>
          <p:cNvSpPr txBox="1">
            <a:spLocks/>
          </p:cNvSpPr>
          <p:nvPr/>
        </p:nvSpPr>
        <p:spPr>
          <a:xfrm>
            <a:off x="559515" y="234753"/>
            <a:ext cx="9648348"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2. Model structure</a:t>
            </a:r>
            <a:r>
              <a:rPr lang="ru-RU" spc="-20" dirty="0"/>
              <a:t>:</a:t>
            </a:r>
            <a:r>
              <a:rPr lang="en-US" spc="-20" dirty="0"/>
              <a:t> Equivariant Nets</a:t>
            </a:r>
            <a:endParaRPr lang="ru-RU" spc="-10" dirty="0"/>
          </a:p>
        </p:txBody>
      </p:sp>
      <p:pic>
        <p:nvPicPr>
          <p:cNvPr id="2" name="Picture 1">
            <a:extLst>
              <a:ext uri="{FF2B5EF4-FFF2-40B4-BE49-F238E27FC236}">
                <a16:creationId xmlns:a16="http://schemas.microsoft.com/office/drawing/2014/main" id="{3353924F-CD3F-B0F5-F162-8CB220D2CF9E}"/>
              </a:ext>
            </a:extLst>
          </p:cNvPr>
          <p:cNvPicPr>
            <a:picLocks noChangeAspect="1"/>
          </p:cNvPicPr>
          <p:nvPr/>
        </p:nvPicPr>
        <p:blipFill>
          <a:blip r:embed="rId2"/>
          <a:stretch>
            <a:fillRect/>
          </a:stretch>
        </p:blipFill>
        <p:spPr>
          <a:xfrm>
            <a:off x="1530350" y="1038225"/>
            <a:ext cx="10375900" cy="647700"/>
          </a:xfrm>
          <a:prstGeom prst="rect">
            <a:avLst/>
          </a:prstGeom>
        </p:spPr>
      </p:pic>
      <p:pic>
        <p:nvPicPr>
          <p:cNvPr id="3" name="Picture 2">
            <a:extLst>
              <a:ext uri="{FF2B5EF4-FFF2-40B4-BE49-F238E27FC236}">
                <a16:creationId xmlns:a16="http://schemas.microsoft.com/office/drawing/2014/main" id="{B1759808-B46C-0EBA-C006-33E93B73AF82}"/>
              </a:ext>
            </a:extLst>
          </p:cNvPr>
          <p:cNvPicPr>
            <a:picLocks noChangeAspect="1"/>
          </p:cNvPicPr>
          <p:nvPr/>
        </p:nvPicPr>
        <p:blipFill>
          <a:blip r:embed="rId3"/>
          <a:stretch>
            <a:fillRect/>
          </a:stretch>
        </p:blipFill>
        <p:spPr>
          <a:xfrm>
            <a:off x="2679700" y="1800225"/>
            <a:ext cx="9044748" cy="1905000"/>
          </a:xfrm>
          <a:prstGeom prst="rect">
            <a:avLst/>
          </a:prstGeom>
        </p:spPr>
      </p:pic>
      <p:sp>
        <p:nvSpPr>
          <p:cNvPr id="6" name="TextBox 5">
            <a:extLst>
              <a:ext uri="{FF2B5EF4-FFF2-40B4-BE49-F238E27FC236}">
                <a16:creationId xmlns:a16="http://schemas.microsoft.com/office/drawing/2014/main" id="{41132E93-B7BB-E155-616B-FA896BBC52A0}"/>
              </a:ext>
            </a:extLst>
          </p:cNvPr>
          <p:cNvSpPr txBox="1"/>
          <p:nvPr/>
        </p:nvSpPr>
        <p:spPr>
          <a:xfrm>
            <a:off x="2374900" y="3552825"/>
            <a:ext cx="9801860" cy="369332"/>
          </a:xfrm>
          <a:prstGeom prst="rect">
            <a:avLst/>
          </a:prstGeom>
          <a:noFill/>
        </p:spPr>
        <p:txBody>
          <a:bodyPr wrap="square">
            <a:spAutoFit/>
          </a:bodyPr>
          <a:lstStyle/>
          <a:p>
            <a:pPr algn="l"/>
            <a:r>
              <a:rPr lang="en-GB" b="1" dirty="0">
                <a:effectLst/>
                <a:latin typeface="Arial" panose="020B0604020202020204" pitchFamily="34" charset="0"/>
                <a:cs typeface="Arial" panose="020B0604020202020204" pitchFamily="34" charset="0"/>
              </a:rPr>
              <a:t>Fig. Five snapshots in heat diffusion dynamics. The spatial resolution is 50×50 pixels </a:t>
            </a:r>
            <a:endParaRPr lang="en-GB"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5F045C6-740E-5DB3-EDC1-E56E8F4D4A98}"/>
              </a:ext>
            </a:extLst>
          </p:cNvPr>
          <p:cNvSpPr txBox="1"/>
          <p:nvPr/>
        </p:nvSpPr>
        <p:spPr>
          <a:xfrm>
            <a:off x="2540000" y="7286625"/>
            <a:ext cx="108966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latin typeface="Inter" pitchFamily="34" charset="0"/>
                <a:ea typeface="Inter" pitchFamily="34" charset="0"/>
                <a:cs typeface="Inter" pitchFamily="34" charset="0"/>
              </a:rPr>
              <a:t>Wang, </a:t>
            </a:r>
            <a:r>
              <a:rPr lang="en-US" sz="1400" dirty="0" err="1">
                <a:latin typeface="Inter" pitchFamily="34" charset="0"/>
                <a:ea typeface="Inter" pitchFamily="34" charset="0"/>
                <a:cs typeface="Inter" pitchFamily="34" charset="0"/>
              </a:rPr>
              <a:t>Rui</a:t>
            </a:r>
            <a:r>
              <a:rPr lang="en-US" sz="1400" dirty="0">
                <a:latin typeface="Inter" pitchFamily="34" charset="0"/>
                <a:ea typeface="Inter" pitchFamily="34" charset="0"/>
                <a:cs typeface="Inter" pitchFamily="34" charset="0"/>
              </a:rPr>
              <a:t>, Robin Walters, and Rose Yu. "Incorporating symmetry into deep dynamics models for improved generalization." ICLR 2021</a:t>
            </a:r>
          </a:p>
        </p:txBody>
      </p:sp>
    </p:spTree>
    <p:extLst>
      <p:ext uri="{BB962C8B-B14F-4D97-AF65-F5344CB8AC3E}">
        <p14:creationId xmlns:p14="http://schemas.microsoft.com/office/powerpoint/2010/main" val="688978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9F9549C3-B43A-99F4-998E-1BC8A7225B74}"/>
              </a:ext>
            </a:extLst>
          </p:cNvPr>
          <p:cNvSpPr txBox="1">
            <a:spLocks/>
          </p:cNvSpPr>
          <p:nvPr/>
        </p:nvSpPr>
        <p:spPr>
          <a:xfrm>
            <a:off x="559515" y="234753"/>
            <a:ext cx="9648348"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2. Model structure</a:t>
            </a:r>
            <a:r>
              <a:rPr lang="ru-RU" spc="-20" dirty="0"/>
              <a:t>:</a:t>
            </a:r>
            <a:r>
              <a:rPr lang="en-US" spc="-20" dirty="0"/>
              <a:t> Equivariant Nets</a:t>
            </a:r>
            <a:endParaRPr lang="ru-RU" spc="-10" dirty="0"/>
          </a:p>
        </p:txBody>
      </p:sp>
      <p:pic>
        <p:nvPicPr>
          <p:cNvPr id="5" name="Picture 4">
            <a:extLst>
              <a:ext uri="{FF2B5EF4-FFF2-40B4-BE49-F238E27FC236}">
                <a16:creationId xmlns:a16="http://schemas.microsoft.com/office/drawing/2014/main" id="{280534EA-22C8-C701-5100-7F9A3D0D55D9}"/>
              </a:ext>
            </a:extLst>
          </p:cNvPr>
          <p:cNvPicPr>
            <a:picLocks noChangeAspect="1"/>
          </p:cNvPicPr>
          <p:nvPr/>
        </p:nvPicPr>
        <p:blipFill>
          <a:blip r:embed="rId2"/>
          <a:stretch>
            <a:fillRect/>
          </a:stretch>
        </p:blipFill>
        <p:spPr>
          <a:xfrm>
            <a:off x="1530350" y="1038225"/>
            <a:ext cx="10375900" cy="647700"/>
          </a:xfrm>
          <a:prstGeom prst="rect">
            <a:avLst/>
          </a:prstGeom>
        </p:spPr>
      </p:pic>
      <p:pic>
        <p:nvPicPr>
          <p:cNvPr id="7" name="Picture 6">
            <a:extLst>
              <a:ext uri="{FF2B5EF4-FFF2-40B4-BE49-F238E27FC236}">
                <a16:creationId xmlns:a16="http://schemas.microsoft.com/office/drawing/2014/main" id="{D59B4500-736F-C134-40F3-FE60DBA48D96}"/>
              </a:ext>
            </a:extLst>
          </p:cNvPr>
          <p:cNvPicPr>
            <a:picLocks noChangeAspect="1"/>
          </p:cNvPicPr>
          <p:nvPr/>
        </p:nvPicPr>
        <p:blipFill>
          <a:blip r:embed="rId3"/>
          <a:stretch>
            <a:fillRect/>
          </a:stretch>
        </p:blipFill>
        <p:spPr>
          <a:xfrm>
            <a:off x="2679700" y="1800225"/>
            <a:ext cx="9044748" cy="1905000"/>
          </a:xfrm>
          <a:prstGeom prst="rect">
            <a:avLst/>
          </a:prstGeom>
        </p:spPr>
      </p:pic>
      <p:sp>
        <p:nvSpPr>
          <p:cNvPr id="9" name="TextBox 8">
            <a:extLst>
              <a:ext uri="{FF2B5EF4-FFF2-40B4-BE49-F238E27FC236}">
                <a16:creationId xmlns:a16="http://schemas.microsoft.com/office/drawing/2014/main" id="{6DC5BF5B-3BC7-DC2A-44FE-9C8E17136D8F}"/>
              </a:ext>
            </a:extLst>
          </p:cNvPr>
          <p:cNvSpPr txBox="1"/>
          <p:nvPr/>
        </p:nvSpPr>
        <p:spPr>
          <a:xfrm>
            <a:off x="2374900" y="3552825"/>
            <a:ext cx="9801860" cy="369332"/>
          </a:xfrm>
          <a:prstGeom prst="rect">
            <a:avLst/>
          </a:prstGeom>
          <a:noFill/>
        </p:spPr>
        <p:txBody>
          <a:bodyPr wrap="square">
            <a:spAutoFit/>
          </a:bodyPr>
          <a:lstStyle/>
          <a:p>
            <a:pPr algn="l"/>
            <a:r>
              <a:rPr lang="en-GB" b="1" dirty="0">
                <a:effectLst/>
                <a:latin typeface="Arial" panose="020B0604020202020204" pitchFamily="34" charset="0"/>
                <a:cs typeface="Arial" panose="020B0604020202020204" pitchFamily="34" charset="0"/>
              </a:rPr>
              <a:t>Fig. Five snapshots in heat diffusion dynamics. The spatial resolution is 50×50 pixels </a:t>
            </a:r>
            <a:endParaRPr lang="en-GB"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53A2FD8-9BE4-C8BE-54E0-66BA8AA9A5E8}"/>
              </a:ext>
            </a:extLst>
          </p:cNvPr>
          <p:cNvSpPr txBox="1"/>
          <p:nvPr/>
        </p:nvSpPr>
        <p:spPr>
          <a:xfrm>
            <a:off x="241300" y="4433471"/>
            <a:ext cx="453468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dirty="0">
                <a:latin typeface="Arial" panose="020B0604020202020204" pitchFamily="34" charset="0"/>
                <a:ea typeface="Inter" pitchFamily="34" charset="0"/>
                <a:cs typeface="Arial" panose="020B0604020202020204" pitchFamily="34" charset="0"/>
              </a:rPr>
              <a:t>Heat equations symmetries</a:t>
            </a:r>
          </a:p>
        </p:txBody>
      </p:sp>
      <p:pic>
        <p:nvPicPr>
          <p:cNvPr id="11" name="Picture 10">
            <a:extLst>
              <a:ext uri="{FF2B5EF4-FFF2-40B4-BE49-F238E27FC236}">
                <a16:creationId xmlns:a16="http://schemas.microsoft.com/office/drawing/2014/main" id="{CBABF250-8874-AFCC-845F-67D29355BAD0}"/>
              </a:ext>
            </a:extLst>
          </p:cNvPr>
          <p:cNvPicPr>
            <a:picLocks noChangeAspect="1"/>
          </p:cNvPicPr>
          <p:nvPr/>
        </p:nvPicPr>
        <p:blipFill>
          <a:blip r:embed="rId4"/>
          <a:stretch>
            <a:fillRect/>
          </a:stretch>
        </p:blipFill>
        <p:spPr>
          <a:xfrm>
            <a:off x="393700" y="4883884"/>
            <a:ext cx="6986773" cy="2250341"/>
          </a:xfrm>
          <a:prstGeom prst="rect">
            <a:avLst/>
          </a:prstGeom>
        </p:spPr>
      </p:pic>
      <p:sp>
        <p:nvSpPr>
          <p:cNvPr id="15" name="TextBox 14">
            <a:extLst>
              <a:ext uri="{FF2B5EF4-FFF2-40B4-BE49-F238E27FC236}">
                <a16:creationId xmlns:a16="http://schemas.microsoft.com/office/drawing/2014/main" id="{1C5F1D74-F6D3-2E1E-7664-ED7B7F72DE87}"/>
              </a:ext>
            </a:extLst>
          </p:cNvPr>
          <p:cNvSpPr txBox="1"/>
          <p:nvPr/>
        </p:nvSpPr>
        <p:spPr>
          <a:xfrm>
            <a:off x="2540000" y="7286625"/>
            <a:ext cx="108966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latin typeface="Inter" pitchFamily="34" charset="0"/>
                <a:ea typeface="Inter" pitchFamily="34" charset="0"/>
                <a:cs typeface="Inter" pitchFamily="34" charset="0"/>
              </a:rPr>
              <a:t>Wang, </a:t>
            </a:r>
            <a:r>
              <a:rPr lang="en-US" sz="1400" dirty="0" err="1">
                <a:latin typeface="Inter" pitchFamily="34" charset="0"/>
                <a:ea typeface="Inter" pitchFamily="34" charset="0"/>
                <a:cs typeface="Inter" pitchFamily="34" charset="0"/>
              </a:rPr>
              <a:t>Rui</a:t>
            </a:r>
            <a:r>
              <a:rPr lang="en-US" sz="1400" dirty="0">
                <a:latin typeface="Inter" pitchFamily="34" charset="0"/>
                <a:ea typeface="Inter" pitchFamily="34" charset="0"/>
                <a:cs typeface="Inter" pitchFamily="34" charset="0"/>
              </a:rPr>
              <a:t>, Robin Walters, and Rose Yu. "Incorporating symmetry into deep dynamics models for improved generalization." ICLR 2021</a:t>
            </a:r>
          </a:p>
        </p:txBody>
      </p:sp>
    </p:spTree>
    <p:extLst>
      <p:ext uri="{BB962C8B-B14F-4D97-AF65-F5344CB8AC3E}">
        <p14:creationId xmlns:p14="http://schemas.microsoft.com/office/powerpoint/2010/main" val="339461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C56D89AA-3100-BB5C-D55D-95552AF38189}"/>
              </a:ext>
            </a:extLst>
          </p:cNvPr>
          <p:cNvSpPr txBox="1">
            <a:spLocks/>
          </p:cNvSpPr>
          <p:nvPr/>
        </p:nvSpPr>
        <p:spPr>
          <a:xfrm>
            <a:off x="559515" y="234753"/>
            <a:ext cx="9648348"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MLPs and Universal Function Approximators</a:t>
            </a:r>
            <a:endParaRPr lang="ru-RU" spc="-10" dirty="0"/>
          </a:p>
        </p:txBody>
      </p:sp>
      <p:pic>
        <p:nvPicPr>
          <p:cNvPr id="7" name="Picture 6">
            <a:extLst>
              <a:ext uri="{FF2B5EF4-FFF2-40B4-BE49-F238E27FC236}">
                <a16:creationId xmlns:a16="http://schemas.microsoft.com/office/drawing/2014/main" id="{BED5F97E-9DE3-53C0-7D4C-BA2E541BF1CA}"/>
              </a:ext>
            </a:extLst>
          </p:cNvPr>
          <p:cNvPicPr>
            <a:picLocks noChangeAspect="1"/>
          </p:cNvPicPr>
          <p:nvPr/>
        </p:nvPicPr>
        <p:blipFill>
          <a:blip r:embed="rId2"/>
          <a:stretch>
            <a:fillRect/>
          </a:stretch>
        </p:blipFill>
        <p:spPr>
          <a:xfrm>
            <a:off x="0" y="1148725"/>
            <a:ext cx="13436600" cy="5265399"/>
          </a:xfrm>
          <a:prstGeom prst="rect">
            <a:avLst/>
          </a:prstGeom>
        </p:spPr>
      </p:pic>
      <p:sp>
        <p:nvSpPr>
          <p:cNvPr id="10" name="TextBox 9">
            <a:extLst>
              <a:ext uri="{FF2B5EF4-FFF2-40B4-BE49-F238E27FC236}">
                <a16:creationId xmlns:a16="http://schemas.microsoft.com/office/drawing/2014/main" id="{4F60A4B3-0CE7-EF09-3933-CD6BC95CB552}"/>
              </a:ext>
            </a:extLst>
          </p:cNvPr>
          <p:cNvSpPr txBox="1"/>
          <p:nvPr/>
        </p:nvSpPr>
        <p:spPr>
          <a:xfrm>
            <a:off x="8600818" y="6170250"/>
            <a:ext cx="4518282" cy="923330"/>
          </a:xfrm>
          <a:prstGeom prst="rect">
            <a:avLst/>
          </a:prstGeom>
          <a:noFill/>
        </p:spPr>
        <p:txBody>
          <a:bodyPr wrap="square">
            <a:spAutoFit/>
          </a:bodyPr>
          <a:lstStyle/>
          <a:p>
            <a:r>
              <a:rPr lang="en-GB" sz="1800" b="1" dirty="0">
                <a:effectLst/>
                <a:latin typeface="Calibri" panose="020F0502020204030204" pitchFamily="34" charset="0"/>
              </a:rPr>
              <a:t>Theorem</a:t>
            </a:r>
            <a:r>
              <a:rPr lang="en-GB" sz="1800" dirty="0">
                <a:effectLst/>
                <a:latin typeface="Calibri" panose="020F0502020204030204" pitchFamily="34" charset="0"/>
              </a:rPr>
              <a:t>: There exists a Boolean function of </a:t>
            </a:r>
          </a:p>
          <a:p>
            <a:r>
              <a:rPr lang="en-GB" sz="1800" dirty="0">
                <a:effectLst/>
                <a:latin typeface="Calibri" panose="020F0502020204030204" pitchFamily="34" charset="0"/>
              </a:rPr>
              <a:t>d &gt; 2 variables that requires at least </a:t>
            </a:r>
            <a:r>
              <a:rPr lang="en-GB" dirty="0">
                <a:latin typeface="Calibri" panose="020F0502020204030204" pitchFamily="34" charset="0"/>
              </a:rPr>
              <a:t>2</a:t>
            </a:r>
            <a:r>
              <a:rPr lang="en-GB" baseline="30000" dirty="0">
                <a:latin typeface="Calibri" panose="020F0502020204030204" pitchFamily="34" charset="0"/>
              </a:rPr>
              <a:t>d</a:t>
            </a:r>
            <a:r>
              <a:rPr lang="en-GB" dirty="0">
                <a:latin typeface="Calibri" panose="020F0502020204030204" pitchFamily="34" charset="0"/>
              </a:rPr>
              <a:t>/d</a:t>
            </a:r>
            <a:r>
              <a:rPr lang="en-GB" sz="1800" dirty="0">
                <a:effectLst/>
                <a:latin typeface="Calibri" panose="020F0502020204030204" pitchFamily="34" charset="0"/>
              </a:rPr>
              <a:t> Boolean gates, regardless of depth! </a:t>
            </a:r>
            <a:endParaRPr lang="en-GB" dirty="0">
              <a:effectLst/>
            </a:endParaRPr>
          </a:p>
        </p:txBody>
      </p:sp>
      <p:sp>
        <p:nvSpPr>
          <p:cNvPr id="12" name="TextBox 11">
            <a:extLst>
              <a:ext uri="{FF2B5EF4-FFF2-40B4-BE49-F238E27FC236}">
                <a16:creationId xmlns:a16="http://schemas.microsoft.com/office/drawing/2014/main" id="{4E18775E-4935-9D55-2A72-770F935D2E60}"/>
              </a:ext>
            </a:extLst>
          </p:cNvPr>
          <p:cNvSpPr txBox="1"/>
          <p:nvPr/>
        </p:nvSpPr>
        <p:spPr>
          <a:xfrm>
            <a:off x="60582" y="6853607"/>
            <a:ext cx="7953118" cy="507831"/>
          </a:xfrm>
          <a:prstGeom prst="rect">
            <a:avLst/>
          </a:prstGeom>
          <a:noFill/>
        </p:spPr>
        <p:txBody>
          <a:bodyPr wrap="square">
            <a:spAutoFit/>
          </a:bodyPr>
          <a:lstStyle/>
          <a:p>
            <a:r>
              <a:rPr lang="en-RU" sz="900" dirty="0"/>
              <a:t>G. Cybenko. Approximation by superpositions of a sigmoidal function. Mathematics of Control, Signals and Systems, 2(4):303–314, 1989. </a:t>
            </a:r>
          </a:p>
          <a:p>
            <a:r>
              <a:rPr lang="en-RU" sz="900" dirty="0"/>
              <a:t>K. Hornik, M. Stinchcombe, and H. White. Multilayer feedforward networks are universal approximators. Neural Networks, 2(5):359–366, 1989. </a:t>
            </a:r>
          </a:p>
          <a:p>
            <a:r>
              <a:rPr lang="en-RU" sz="900" dirty="0"/>
              <a:t>Kriegeskorte N, Golan T. Neural network models and deep learning-a primer for biologists. arXiv preprint arXiv. 1902.</a:t>
            </a:r>
          </a:p>
        </p:txBody>
      </p:sp>
    </p:spTree>
    <p:extLst>
      <p:ext uri="{BB962C8B-B14F-4D97-AF65-F5344CB8AC3E}">
        <p14:creationId xmlns:p14="http://schemas.microsoft.com/office/powerpoint/2010/main" val="1536738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9F9549C3-B43A-99F4-998E-1BC8A7225B74}"/>
              </a:ext>
            </a:extLst>
          </p:cNvPr>
          <p:cNvSpPr txBox="1">
            <a:spLocks/>
          </p:cNvSpPr>
          <p:nvPr/>
        </p:nvSpPr>
        <p:spPr>
          <a:xfrm>
            <a:off x="559515" y="234753"/>
            <a:ext cx="9648348"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2. Model structure</a:t>
            </a:r>
            <a:r>
              <a:rPr lang="ru-RU" spc="-20" dirty="0"/>
              <a:t>:</a:t>
            </a:r>
            <a:r>
              <a:rPr lang="en-US" spc="-20" dirty="0"/>
              <a:t> Equivariant Nets</a:t>
            </a:r>
            <a:endParaRPr lang="ru-RU" spc="-10" dirty="0"/>
          </a:p>
        </p:txBody>
      </p:sp>
      <p:pic>
        <p:nvPicPr>
          <p:cNvPr id="5" name="Picture 4">
            <a:extLst>
              <a:ext uri="{FF2B5EF4-FFF2-40B4-BE49-F238E27FC236}">
                <a16:creationId xmlns:a16="http://schemas.microsoft.com/office/drawing/2014/main" id="{280534EA-22C8-C701-5100-7F9A3D0D55D9}"/>
              </a:ext>
            </a:extLst>
          </p:cNvPr>
          <p:cNvPicPr>
            <a:picLocks noChangeAspect="1"/>
          </p:cNvPicPr>
          <p:nvPr/>
        </p:nvPicPr>
        <p:blipFill>
          <a:blip r:embed="rId2"/>
          <a:stretch>
            <a:fillRect/>
          </a:stretch>
        </p:blipFill>
        <p:spPr>
          <a:xfrm>
            <a:off x="1530350" y="1038225"/>
            <a:ext cx="10375900" cy="647700"/>
          </a:xfrm>
          <a:prstGeom prst="rect">
            <a:avLst/>
          </a:prstGeom>
        </p:spPr>
      </p:pic>
      <p:pic>
        <p:nvPicPr>
          <p:cNvPr id="7" name="Picture 6">
            <a:extLst>
              <a:ext uri="{FF2B5EF4-FFF2-40B4-BE49-F238E27FC236}">
                <a16:creationId xmlns:a16="http://schemas.microsoft.com/office/drawing/2014/main" id="{D59B4500-736F-C134-40F3-FE60DBA48D96}"/>
              </a:ext>
            </a:extLst>
          </p:cNvPr>
          <p:cNvPicPr>
            <a:picLocks noChangeAspect="1"/>
          </p:cNvPicPr>
          <p:nvPr/>
        </p:nvPicPr>
        <p:blipFill>
          <a:blip r:embed="rId3"/>
          <a:stretch>
            <a:fillRect/>
          </a:stretch>
        </p:blipFill>
        <p:spPr>
          <a:xfrm>
            <a:off x="2679700" y="1800225"/>
            <a:ext cx="9044748" cy="1905000"/>
          </a:xfrm>
          <a:prstGeom prst="rect">
            <a:avLst/>
          </a:prstGeom>
        </p:spPr>
      </p:pic>
      <p:sp>
        <p:nvSpPr>
          <p:cNvPr id="9" name="TextBox 8">
            <a:extLst>
              <a:ext uri="{FF2B5EF4-FFF2-40B4-BE49-F238E27FC236}">
                <a16:creationId xmlns:a16="http://schemas.microsoft.com/office/drawing/2014/main" id="{6DC5BF5B-3BC7-DC2A-44FE-9C8E17136D8F}"/>
              </a:ext>
            </a:extLst>
          </p:cNvPr>
          <p:cNvSpPr txBox="1"/>
          <p:nvPr/>
        </p:nvSpPr>
        <p:spPr>
          <a:xfrm>
            <a:off x="2374900" y="3552825"/>
            <a:ext cx="9801860" cy="369332"/>
          </a:xfrm>
          <a:prstGeom prst="rect">
            <a:avLst/>
          </a:prstGeom>
          <a:noFill/>
        </p:spPr>
        <p:txBody>
          <a:bodyPr wrap="square">
            <a:spAutoFit/>
          </a:bodyPr>
          <a:lstStyle/>
          <a:p>
            <a:pPr algn="l"/>
            <a:r>
              <a:rPr lang="en-GB" b="1" dirty="0">
                <a:effectLst/>
                <a:latin typeface="Arial" panose="020B0604020202020204" pitchFamily="34" charset="0"/>
                <a:cs typeface="Arial" panose="020B0604020202020204" pitchFamily="34" charset="0"/>
              </a:rPr>
              <a:t>Fig. Five snapshots in heat diffusion dynamics. The spatial resolution is 50×50 pixels </a:t>
            </a:r>
            <a:endParaRPr lang="en-GB"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53A2FD8-9BE4-C8BE-54E0-66BA8AA9A5E8}"/>
              </a:ext>
            </a:extLst>
          </p:cNvPr>
          <p:cNvSpPr txBox="1"/>
          <p:nvPr/>
        </p:nvSpPr>
        <p:spPr>
          <a:xfrm>
            <a:off x="241300" y="4433471"/>
            <a:ext cx="453468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dirty="0">
                <a:latin typeface="Arial" panose="020B0604020202020204" pitchFamily="34" charset="0"/>
                <a:ea typeface="Inter" pitchFamily="34" charset="0"/>
                <a:cs typeface="Arial" panose="020B0604020202020204" pitchFamily="34" charset="0"/>
              </a:rPr>
              <a:t>Heat equations symmetries</a:t>
            </a:r>
          </a:p>
        </p:txBody>
      </p:sp>
      <p:pic>
        <p:nvPicPr>
          <p:cNvPr id="11" name="Picture 10">
            <a:extLst>
              <a:ext uri="{FF2B5EF4-FFF2-40B4-BE49-F238E27FC236}">
                <a16:creationId xmlns:a16="http://schemas.microsoft.com/office/drawing/2014/main" id="{CBABF250-8874-AFCC-845F-67D29355BAD0}"/>
              </a:ext>
            </a:extLst>
          </p:cNvPr>
          <p:cNvPicPr>
            <a:picLocks noChangeAspect="1"/>
          </p:cNvPicPr>
          <p:nvPr/>
        </p:nvPicPr>
        <p:blipFill>
          <a:blip r:embed="rId4"/>
          <a:stretch>
            <a:fillRect/>
          </a:stretch>
        </p:blipFill>
        <p:spPr>
          <a:xfrm>
            <a:off x="393700" y="4883884"/>
            <a:ext cx="6986773" cy="2250341"/>
          </a:xfrm>
          <a:prstGeom prst="rect">
            <a:avLst/>
          </a:prstGeom>
        </p:spPr>
      </p:pic>
      <p:pic>
        <p:nvPicPr>
          <p:cNvPr id="12" name="Picture 11">
            <a:extLst>
              <a:ext uri="{FF2B5EF4-FFF2-40B4-BE49-F238E27FC236}">
                <a16:creationId xmlns:a16="http://schemas.microsoft.com/office/drawing/2014/main" id="{327394DB-F0D9-DB67-E549-8575DC9B4F03}"/>
              </a:ext>
            </a:extLst>
          </p:cNvPr>
          <p:cNvPicPr>
            <a:picLocks noChangeAspect="1"/>
          </p:cNvPicPr>
          <p:nvPr/>
        </p:nvPicPr>
        <p:blipFill>
          <a:blip r:embed="rId5"/>
          <a:stretch>
            <a:fillRect/>
          </a:stretch>
        </p:blipFill>
        <p:spPr>
          <a:xfrm>
            <a:off x="6184900" y="4314825"/>
            <a:ext cx="7010400" cy="1524000"/>
          </a:xfrm>
          <a:prstGeom prst="rect">
            <a:avLst/>
          </a:prstGeom>
        </p:spPr>
      </p:pic>
      <p:sp>
        <p:nvSpPr>
          <p:cNvPr id="14" name="TextBox 13">
            <a:extLst>
              <a:ext uri="{FF2B5EF4-FFF2-40B4-BE49-F238E27FC236}">
                <a16:creationId xmlns:a16="http://schemas.microsoft.com/office/drawing/2014/main" id="{FA691CE7-EE74-31C3-EE07-5CB67F483008}"/>
              </a:ext>
            </a:extLst>
          </p:cNvPr>
          <p:cNvSpPr txBox="1"/>
          <p:nvPr/>
        </p:nvSpPr>
        <p:spPr>
          <a:xfrm>
            <a:off x="6870700" y="5825430"/>
            <a:ext cx="6565900" cy="646331"/>
          </a:xfrm>
          <a:prstGeom prst="rect">
            <a:avLst/>
          </a:prstGeom>
          <a:noFill/>
        </p:spPr>
        <p:txBody>
          <a:bodyPr wrap="square">
            <a:spAutoFit/>
          </a:bodyPr>
          <a:lstStyle/>
          <a:p>
            <a:r>
              <a:rPr lang="en-RU" b="1" dirty="0">
                <a:latin typeface="Arial" panose="020B0604020202020204" pitchFamily="34" charset="0"/>
                <a:cs typeface="Arial" panose="020B0604020202020204" pitchFamily="34" charset="0"/>
              </a:rPr>
              <a:t>The prediction RMSE and thermal energy L1 loss of the CNNs and three Equ-CNNs on three transformed test sets</a:t>
            </a:r>
          </a:p>
        </p:txBody>
      </p:sp>
      <p:sp>
        <p:nvSpPr>
          <p:cNvPr id="15" name="TextBox 14">
            <a:extLst>
              <a:ext uri="{FF2B5EF4-FFF2-40B4-BE49-F238E27FC236}">
                <a16:creationId xmlns:a16="http://schemas.microsoft.com/office/drawing/2014/main" id="{1C5F1D74-F6D3-2E1E-7664-ED7B7F72DE87}"/>
              </a:ext>
            </a:extLst>
          </p:cNvPr>
          <p:cNvSpPr txBox="1"/>
          <p:nvPr/>
        </p:nvSpPr>
        <p:spPr>
          <a:xfrm>
            <a:off x="2540000" y="7286625"/>
            <a:ext cx="108966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latin typeface="Inter" pitchFamily="34" charset="0"/>
                <a:ea typeface="Inter" pitchFamily="34" charset="0"/>
                <a:cs typeface="Inter" pitchFamily="34" charset="0"/>
              </a:rPr>
              <a:t>Wang, </a:t>
            </a:r>
            <a:r>
              <a:rPr lang="en-US" sz="1400" dirty="0" err="1">
                <a:latin typeface="Inter" pitchFamily="34" charset="0"/>
                <a:ea typeface="Inter" pitchFamily="34" charset="0"/>
                <a:cs typeface="Inter" pitchFamily="34" charset="0"/>
              </a:rPr>
              <a:t>Rui</a:t>
            </a:r>
            <a:r>
              <a:rPr lang="en-US" sz="1400" dirty="0">
                <a:latin typeface="Inter" pitchFamily="34" charset="0"/>
                <a:ea typeface="Inter" pitchFamily="34" charset="0"/>
                <a:cs typeface="Inter" pitchFamily="34" charset="0"/>
              </a:rPr>
              <a:t>, Robin Walters, and Rose Yu. "Incorporating symmetry into deep dynamics models for improved generalization." ICLR 2021</a:t>
            </a:r>
          </a:p>
        </p:txBody>
      </p:sp>
    </p:spTree>
    <p:extLst>
      <p:ext uri="{BB962C8B-B14F-4D97-AF65-F5344CB8AC3E}">
        <p14:creationId xmlns:p14="http://schemas.microsoft.com/office/powerpoint/2010/main" val="3967696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1289F9B2-A867-42B7-D9F9-9B234BF78088}"/>
              </a:ext>
            </a:extLst>
          </p:cNvPr>
          <p:cNvSpPr txBox="1">
            <a:spLocks/>
          </p:cNvSpPr>
          <p:nvPr/>
        </p:nvSpPr>
        <p:spPr>
          <a:xfrm>
            <a:off x="559515" y="234753"/>
            <a:ext cx="12877084"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3. Physics informed neural networks (PINNs): biases in a loss function</a:t>
            </a:r>
            <a:endParaRPr lang="ru-RU" spc="-10" dirty="0"/>
          </a:p>
        </p:txBody>
      </p:sp>
      <p:sp>
        <p:nvSpPr>
          <p:cNvPr id="14" name="TextBox 13">
            <a:extLst>
              <a:ext uri="{FF2B5EF4-FFF2-40B4-BE49-F238E27FC236}">
                <a16:creationId xmlns:a16="http://schemas.microsoft.com/office/drawing/2014/main" id="{78D1B1B9-D4BF-F267-5FA6-77B0C18C525D}"/>
              </a:ext>
            </a:extLst>
          </p:cNvPr>
          <p:cNvSpPr txBox="1"/>
          <p:nvPr/>
        </p:nvSpPr>
        <p:spPr>
          <a:xfrm>
            <a:off x="927100" y="1266825"/>
            <a:ext cx="12115800" cy="492443"/>
          </a:xfrm>
          <a:prstGeom prst="rect">
            <a:avLst/>
          </a:prstGeom>
          <a:noFill/>
        </p:spPr>
        <p:txBody>
          <a:bodyPr wrap="square">
            <a:spAutoFit/>
          </a:bodyPr>
          <a:lstStyle/>
          <a:p>
            <a:r>
              <a:rPr lang="en-RU" sz="2600" dirty="0">
                <a:latin typeface="Arial" panose="020B0604020202020204" pitchFamily="34" charset="0"/>
                <a:cs typeface="Arial" panose="020B0604020202020204" pitchFamily="34" charset="0"/>
              </a:rPr>
              <a:t>Use penalty methods and add the PDE residual to the loss as a soft constraint</a:t>
            </a:r>
          </a:p>
        </p:txBody>
      </p:sp>
      <p:pic>
        <p:nvPicPr>
          <p:cNvPr id="16" name="Picture 15">
            <a:extLst>
              <a:ext uri="{FF2B5EF4-FFF2-40B4-BE49-F238E27FC236}">
                <a16:creationId xmlns:a16="http://schemas.microsoft.com/office/drawing/2014/main" id="{2E949041-3D12-FE9C-DFB6-E1D33DD33116}"/>
              </a:ext>
            </a:extLst>
          </p:cNvPr>
          <p:cNvPicPr>
            <a:picLocks noChangeAspect="1"/>
          </p:cNvPicPr>
          <p:nvPr/>
        </p:nvPicPr>
        <p:blipFill rotWithShape="1">
          <a:blip r:embed="rId2"/>
          <a:srcRect b="80290"/>
          <a:stretch/>
        </p:blipFill>
        <p:spPr>
          <a:xfrm>
            <a:off x="0" y="2368869"/>
            <a:ext cx="13436600" cy="879156"/>
          </a:xfrm>
          <a:prstGeom prst="rect">
            <a:avLst/>
          </a:prstGeom>
        </p:spPr>
      </p:pic>
      <p:pic>
        <p:nvPicPr>
          <p:cNvPr id="2" name="Picture 1">
            <a:extLst>
              <a:ext uri="{FF2B5EF4-FFF2-40B4-BE49-F238E27FC236}">
                <a16:creationId xmlns:a16="http://schemas.microsoft.com/office/drawing/2014/main" id="{6FAE12A0-4D30-36DC-B4B2-B6CD56F10CAF}"/>
              </a:ext>
            </a:extLst>
          </p:cNvPr>
          <p:cNvPicPr>
            <a:picLocks noChangeAspect="1"/>
          </p:cNvPicPr>
          <p:nvPr/>
        </p:nvPicPr>
        <p:blipFill rotWithShape="1">
          <a:blip r:embed="rId2"/>
          <a:srcRect t="64126" r="50000" b="22207"/>
          <a:stretch/>
        </p:blipFill>
        <p:spPr>
          <a:xfrm>
            <a:off x="0" y="5229226"/>
            <a:ext cx="6718300" cy="609600"/>
          </a:xfrm>
          <a:prstGeom prst="rect">
            <a:avLst/>
          </a:prstGeom>
        </p:spPr>
      </p:pic>
      <p:pic>
        <p:nvPicPr>
          <p:cNvPr id="3" name="Picture 2">
            <a:extLst>
              <a:ext uri="{FF2B5EF4-FFF2-40B4-BE49-F238E27FC236}">
                <a16:creationId xmlns:a16="http://schemas.microsoft.com/office/drawing/2014/main" id="{7FC0BAB2-AA9A-01C9-F6B6-BFCB9626443D}"/>
              </a:ext>
            </a:extLst>
          </p:cNvPr>
          <p:cNvPicPr>
            <a:picLocks noChangeAspect="1"/>
          </p:cNvPicPr>
          <p:nvPr/>
        </p:nvPicPr>
        <p:blipFill rotWithShape="1">
          <a:blip r:embed="rId2"/>
          <a:srcRect l="26182" t="43626" r="50000" b="35875"/>
          <a:stretch/>
        </p:blipFill>
        <p:spPr>
          <a:xfrm>
            <a:off x="3495431" y="4010593"/>
            <a:ext cx="3200400" cy="914401"/>
          </a:xfrm>
          <a:prstGeom prst="rect">
            <a:avLst/>
          </a:prstGeom>
        </p:spPr>
      </p:pic>
      <p:pic>
        <p:nvPicPr>
          <p:cNvPr id="4" name="Picture 3">
            <a:extLst>
              <a:ext uri="{FF2B5EF4-FFF2-40B4-BE49-F238E27FC236}">
                <a16:creationId xmlns:a16="http://schemas.microsoft.com/office/drawing/2014/main" id="{24F0D3C0-8DAB-44A3-1113-9CD01D2D5991}"/>
              </a:ext>
            </a:extLst>
          </p:cNvPr>
          <p:cNvPicPr>
            <a:picLocks noChangeAspect="1"/>
          </p:cNvPicPr>
          <p:nvPr/>
        </p:nvPicPr>
        <p:blipFill>
          <a:blip r:embed="rId3"/>
          <a:stretch>
            <a:fillRect/>
          </a:stretch>
        </p:blipFill>
        <p:spPr>
          <a:xfrm>
            <a:off x="411285" y="4073526"/>
            <a:ext cx="2755900" cy="1155700"/>
          </a:xfrm>
          <a:prstGeom prst="rect">
            <a:avLst/>
          </a:prstGeom>
        </p:spPr>
      </p:pic>
      <p:pic>
        <p:nvPicPr>
          <p:cNvPr id="6" name="Picture 5">
            <a:extLst>
              <a:ext uri="{FF2B5EF4-FFF2-40B4-BE49-F238E27FC236}">
                <a16:creationId xmlns:a16="http://schemas.microsoft.com/office/drawing/2014/main" id="{12ABB018-ABC2-D7B1-8715-9352487AD8A0}"/>
              </a:ext>
            </a:extLst>
          </p:cNvPr>
          <p:cNvPicPr>
            <a:picLocks noChangeAspect="1"/>
          </p:cNvPicPr>
          <p:nvPr/>
        </p:nvPicPr>
        <p:blipFill rotWithShape="1">
          <a:blip r:embed="rId2"/>
          <a:srcRect l="50167" t="43626" b="5125"/>
          <a:stretch/>
        </p:blipFill>
        <p:spPr>
          <a:xfrm>
            <a:off x="6740770" y="4314826"/>
            <a:ext cx="6695829" cy="2286000"/>
          </a:xfrm>
          <a:prstGeom prst="rect">
            <a:avLst/>
          </a:prstGeom>
        </p:spPr>
      </p:pic>
      <p:pic>
        <p:nvPicPr>
          <p:cNvPr id="7" name="Picture 6">
            <a:extLst>
              <a:ext uri="{FF2B5EF4-FFF2-40B4-BE49-F238E27FC236}">
                <a16:creationId xmlns:a16="http://schemas.microsoft.com/office/drawing/2014/main" id="{DA4F389F-3410-7EE7-E074-55E9D4504AD0}"/>
              </a:ext>
            </a:extLst>
          </p:cNvPr>
          <p:cNvPicPr>
            <a:picLocks noChangeAspect="1"/>
          </p:cNvPicPr>
          <p:nvPr/>
        </p:nvPicPr>
        <p:blipFill>
          <a:blip r:embed="rId4"/>
          <a:stretch>
            <a:fillRect/>
          </a:stretch>
        </p:blipFill>
        <p:spPr>
          <a:xfrm>
            <a:off x="3136900" y="4537076"/>
            <a:ext cx="165100" cy="279400"/>
          </a:xfrm>
          <a:prstGeom prst="rect">
            <a:avLst/>
          </a:prstGeom>
        </p:spPr>
      </p:pic>
    </p:spTree>
    <p:extLst>
      <p:ext uri="{BB962C8B-B14F-4D97-AF65-F5344CB8AC3E}">
        <p14:creationId xmlns:p14="http://schemas.microsoft.com/office/powerpoint/2010/main" val="990519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1289F9B2-A867-42B7-D9F9-9B234BF78088}"/>
              </a:ext>
            </a:extLst>
          </p:cNvPr>
          <p:cNvSpPr txBox="1">
            <a:spLocks/>
          </p:cNvSpPr>
          <p:nvPr/>
        </p:nvSpPr>
        <p:spPr>
          <a:xfrm>
            <a:off x="559514" y="234753"/>
            <a:ext cx="12877085"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3. Physics informed neural networks (PINNs): biases in a loss function</a:t>
            </a:r>
            <a:endParaRPr lang="ru-RU" spc="-10" dirty="0"/>
          </a:p>
        </p:txBody>
      </p:sp>
      <p:sp>
        <p:nvSpPr>
          <p:cNvPr id="14" name="TextBox 13">
            <a:extLst>
              <a:ext uri="{FF2B5EF4-FFF2-40B4-BE49-F238E27FC236}">
                <a16:creationId xmlns:a16="http://schemas.microsoft.com/office/drawing/2014/main" id="{78D1B1B9-D4BF-F267-5FA6-77B0C18C525D}"/>
              </a:ext>
            </a:extLst>
          </p:cNvPr>
          <p:cNvSpPr txBox="1"/>
          <p:nvPr/>
        </p:nvSpPr>
        <p:spPr>
          <a:xfrm>
            <a:off x="927100" y="1266825"/>
            <a:ext cx="12115800" cy="492443"/>
          </a:xfrm>
          <a:prstGeom prst="rect">
            <a:avLst/>
          </a:prstGeom>
          <a:noFill/>
        </p:spPr>
        <p:txBody>
          <a:bodyPr wrap="square">
            <a:spAutoFit/>
          </a:bodyPr>
          <a:lstStyle/>
          <a:p>
            <a:r>
              <a:rPr lang="en-RU" sz="2600" dirty="0">
                <a:latin typeface="Arial" panose="020B0604020202020204" pitchFamily="34" charset="0"/>
                <a:cs typeface="Arial" panose="020B0604020202020204" pitchFamily="34" charset="0"/>
              </a:rPr>
              <a:t>Use penalty methods and add the PDE residual to the loss as a soft constraint</a:t>
            </a:r>
          </a:p>
        </p:txBody>
      </p:sp>
      <p:pic>
        <p:nvPicPr>
          <p:cNvPr id="2" name="Picture 1">
            <a:extLst>
              <a:ext uri="{FF2B5EF4-FFF2-40B4-BE49-F238E27FC236}">
                <a16:creationId xmlns:a16="http://schemas.microsoft.com/office/drawing/2014/main" id="{33CECC03-ECC6-B4C1-F0E0-6C2D11740DB5}"/>
              </a:ext>
            </a:extLst>
          </p:cNvPr>
          <p:cNvPicPr>
            <a:picLocks noChangeAspect="1"/>
          </p:cNvPicPr>
          <p:nvPr/>
        </p:nvPicPr>
        <p:blipFill>
          <a:blip r:embed="rId2"/>
          <a:stretch>
            <a:fillRect/>
          </a:stretch>
        </p:blipFill>
        <p:spPr>
          <a:xfrm>
            <a:off x="559515" y="2562225"/>
            <a:ext cx="6629400" cy="4298950"/>
          </a:xfrm>
          <a:prstGeom prst="rect">
            <a:avLst/>
          </a:prstGeom>
        </p:spPr>
      </p:pic>
      <p:pic>
        <p:nvPicPr>
          <p:cNvPr id="3" name="Picture 2">
            <a:extLst>
              <a:ext uri="{FF2B5EF4-FFF2-40B4-BE49-F238E27FC236}">
                <a16:creationId xmlns:a16="http://schemas.microsoft.com/office/drawing/2014/main" id="{C4B64215-D08C-C859-F1CA-DCE6E0195F52}"/>
              </a:ext>
            </a:extLst>
          </p:cNvPr>
          <p:cNvPicPr>
            <a:picLocks noChangeAspect="1"/>
          </p:cNvPicPr>
          <p:nvPr/>
        </p:nvPicPr>
        <p:blipFill>
          <a:blip r:embed="rId3"/>
          <a:stretch>
            <a:fillRect/>
          </a:stretch>
        </p:blipFill>
        <p:spPr>
          <a:xfrm>
            <a:off x="7286863" y="3095625"/>
            <a:ext cx="5842000" cy="2875280"/>
          </a:xfrm>
          <a:prstGeom prst="rect">
            <a:avLst/>
          </a:prstGeom>
        </p:spPr>
      </p:pic>
    </p:spTree>
    <p:extLst>
      <p:ext uri="{BB962C8B-B14F-4D97-AF65-F5344CB8AC3E}">
        <p14:creationId xmlns:p14="http://schemas.microsoft.com/office/powerpoint/2010/main" val="332302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1289F9B2-A867-42B7-D9F9-9B234BF78088}"/>
              </a:ext>
            </a:extLst>
          </p:cNvPr>
          <p:cNvSpPr txBox="1">
            <a:spLocks/>
          </p:cNvSpPr>
          <p:nvPr/>
        </p:nvSpPr>
        <p:spPr>
          <a:xfrm>
            <a:off x="559514" y="234753"/>
            <a:ext cx="12877085"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3. Physics informed neural networks (PINNs): biases in a loss function</a:t>
            </a:r>
            <a:endParaRPr lang="ru-RU" spc="-10" dirty="0"/>
          </a:p>
        </p:txBody>
      </p:sp>
      <p:pic>
        <p:nvPicPr>
          <p:cNvPr id="2" name="Picture 1">
            <a:extLst>
              <a:ext uri="{FF2B5EF4-FFF2-40B4-BE49-F238E27FC236}">
                <a16:creationId xmlns:a16="http://schemas.microsoft.com/office/drawing/2014/main" id="{AFB153FD-0BB0-9FA8-7371-35AA295C6BCE}"/>
              </a:ext>
            </a:extLst>
          </p:cNvPr>
          <p:cNvPicPr>
            <a:picLocks noChangeAspect="1"/>
          </p:cNvPicPr>
          <p:nvPr/>
        </p:nvPicPr>
        <p:blipFill rotWithShape="1">
          <a:blip r:embed="rId2"/>
          <a:srcRect b="79980"/>
          <a:stretch/>
        </p:blipFill>
        <p:spPr>
          <a:xfrm>
            <a:off x="0" y="1182962"/>
            <a:ext cx="13436600" cy="1277273"/>
          </a:xfrm>
          <a:prstGeom prst="rect">
            <a:avLst/>
          </a:prstGeom>
        </p:spPr>
      </p:pic>
      <p:sp>
        <p:nvSpPr>
          <p:cNvPr id="3" name="TextBox 2">
            <a:extLst>
              <a:ext uri="{FF2B5EF4-FFF2-40B4-BE49-F238E27FC236}">
                <a16:creationId xmlns:a16="http://schemas.microsoft.com/office/drawing/2014/main" id="{B9C5AB6B-3C3B-E7F8-8FCC-F3D7BEFB3B71}"/>
              </a:ext>
            </a:extLst>
          </p:cNvPr>
          <p:cNvSpPr txBox="1"/>
          <p:nvPr/>
        </p:nvSpPr>
        <p:spPr>
          <a:xfrm>
            <a:off x="26146" y="6379888"/>
            <a:ext cx="7225553" cy="1200329"/>
          </a:xfrm>
          <a:prstGeom prst="rect">
            <a:avLst/>
          </a:prstGeom>
          <a:solidFill>
            <a:schemeClr val="bg1"/>
          </a:solidFill>
        </p:spPr>
        <p:txBody>
          <a:bodyPr wrap="square" rtlCol="0">
            <a:spAutoFit/>
          </a:bodyPr>
          <a:lstStyle/>
          <a:p>
            <a:r>
              <a:rPr lang="en-GB" b="1" dirty="0">
                <a:solidFill>
                  <a:schemeClr val="bg1"/>
                </a:solidFill>
              </a:rPr>
              <a:t>Sea waves </a:t>
            </a:r>
          </a:p>
          <a:p>
            <a:endParaRPr lang="en-GB" b="1" dirty="0">
              <a:solidFill>
                <a:schemeClr val="bg1"/>
              </a:solidFill>
            </a:endParaRPr>
          </a:p>
          <a:p>
            <a:endParaRPr lang="en-GB" b="1" dirty="0">
              <a:solidFill>
                <a:schemeClr val="bg1"/>
              </a:solidFill>
            </a:endParaRPr>
          </a:p>
          <a:p>
            <a:endParaRPr lang="x-none" b="1" dirty="0">
              <a:solidFill>
                <a:schemeClr val="bg1"/>
              </a:solidFill>
            </a:endParaRPr>
          </a:p>
        </p:txBody>
      </p:sp>
      <p:sp>
        <p:nvSpPr>
          <p:cNvPr id="5" name="TextBox 4">
            <a:extLst>
              <a:ext uri="{FF2B5EF4-FFF2-40B4-BE49-F238E27FC236}">
                <a16:creationId xmlns:a16="http://schemas.microsoft.com/office/drawing/2014/main" id="{244716C8-0898-A91B-987E-BEE0BF288134}"/>
              </a:ext>
            </a:extLst>
          </p:cNvPr>
          <p:cNvSpPr txBox="1"/>
          <p:nvPr/>
        </p:nvSpPr>
        <p:spPr>
          <a:xfrm>
            <a:off x="12700" y="7014344"/>
            <a:ext cx="13423900" cy="577081"/>
          </a:xfrm>
          <a:prstGeom prst="rect">
            <a:avLst/>
          </a:prstGeom>
          <a:noFill/>
        </p:spPr>
        <p:txBody>
          <a:bodyPr wrap="square">
            <a:spAutoFit/>
          </a:bodyPr>
          <a:lstStyle/>
          <a:p>
            <a:r>
              <a:rPr lang="en-RU" sz="1050" dirty="0"/>
              <a:t>1)  Raissi M, Perdikaris P, Karniadakis GE. Physics-informed neural networks: A deep learning framework for solving forward and inverse problems involving nonlinear partial differential equations. Journal of Computational Physics. 2019. 2) Lagaris IE, Likas A, Fotiadis DI. Artificial neural networks for solving ordinary and partial differential equations. IEEE transactions on neural networks. 1998 Sep;9(5):987-1000. 3) </a:t>
            </a:r>
            <a:r>
              <a:rPr lang="en-US" sz="1050" dirty="0" err="1">
                <a:latin typeface="Inter" pitchFamily="34" charset="0"/>
                <a:ea typeface="Inter" pitchFamily="34" charset="0"/>
                <a:cs typeface="Inter" pitchFamily="34" charset="0"/>
              </a:rPr>
              <a:t>Karniadakis</a:t>
            </a:r>
            <a:r>
              <a:rPr lang="en-US" sz="1050" dirty="0">
                <a:latin typeface="Inter" pitchFamily="34" charset="0"/>
                <a:ea typeface="Inter" pitchFamily="34" charset="0"/>
                <a:cs typeface="Inter" pitchFamily="34" charset="0"/>
              </a:rPr>
              <a:t>, George </a:t>
            </a:r>
            <a:r>
              <a:rPr lang="en-US" sz="1050" dirty="0" err="1">
                <a:latin typeface="Inter" pitchFamily="34" charset="0"/>
                <a:ea typeface="Inter" pitchFamily="34" charset="0"/>
                <a:cs typeface="Inter" pitchFamily="34" charset="0"/>
              </a:rPr>
              <a:t>Em</a:t>
            </a:r>
            <a:r>
              <a:rPr lang="en-US" sz="1050" dirty="0">
                <a:latin typeface="Inter" pitchFamily="34" charset="0"/>
                <a:ea typeface="Inter" pitchFamily="34" charset="0"/>
                <a:cs typeface="Inter" pitchFamily="34" charset="0"/>
              </a:rPr>
              <a:t>, et al. "Physics-informed machine learning." Nature Reviews Physics 3.6 (2021): 422-440. 4) Lu, Lu, et al. "</a:t>
            </a:r>
            <a:r>
              <a:rPr lang="en-US" sz="1050" dirty="0" err="1">
                <a:latin typeface="Inter" pitchFamily="34" charset="0"/>
                <a:ea typeface="Inter" pitchFamily="34" charset="0"/>
                <a:cs typeface="Inter" pitchFamily="34" charset="0"/>
              </a:rPr>
              <a:t>DeepXDE</a:t>
            </a:r>
            <a:r>
              <a:rPr lang="en-US" sz="1050" dirty="0">
                <a:latin typeface="Inter" pitchFamily="34" charset="0"/>
                <a:ea typeface="Inter" pitchFamily="34" charset="0"/>
                <a:cs typeface="Inter" pitchFamily="34" charset="0"/>
              </a:rPr>
              <a:t>: A deep learning library for solving differential equations." SIAM Review 63.1 (2021): 208-228.</a:t>
            </a:r>
            <a:endParaRPr lang="ru-RU" sz="1050" dirty="0">
              <a:latin typeface="Inter" pitchFamily="34" charset="0"/>
              <a:ea typeface="Inter" pitchFamily="34" charset="0"/>
              <a:cs typeface="Inter" pitchFamily="34" charset="0"/>
            </a:endParaRPr>
          </a:p>
        </p:txBody>
      </p:sp>
      <p:pic>
        <p:nvPicPr>
          <p:cNvPr id="7" name="Picture 6">
            <a:extLst>
              <a:ext uri="{FF2B5EF4-FFF2-40B4-BE49-F238E27FC236}">
                <a16:creationId xmlns:a16="http://schemas.microsoft.com/office/drawing/2014/main" id="{1EC5C0B5-185E-DC03-2B9A-3DA345086AD0}"/>
              </a:ext>
            </a:extLst>
          </p:cNvPr>
          <p:cNvPicPr>
            <a:picLocks noChangeAspect="1"/>
          </p:cNvPicPr>
          <p:nvPr/>
        </p:nvPicPr>
        <p:blipFill rotWithShape="1">
          <a:blip r:embed="rId2"/>
          <a:srcRect t="20020" r="47732" b="68826"/>
          <a:stretch/>
        </p:blipFill>
        <p:spPr>
          <a:xfrm>
            <a:off x="0" y="2460236"/>
            <a:ext cx="7023100" cy="711589"/>
          </a:xfrm>
          <a:prstGeom prst="rect">
            <a:avLst/>
          </a:prstGeom>
        </p:spPr>
      </p:pic>
      <p:pic>
        <p:nvPicPr>
          <p:cNvPr id="8" name="Picture 7">
            <a:extLst>
              <a:ext uri="{FF2B5EF4-FFF2-40B4-BE49-F238E27FC236}">
                <a16:creationId xmlns:a16="http://schemas.microsoft.com/office/drawing/2014/main" id="{842C6FA8-10A6-511D-7EFF-BB9B39146749}"/>
              </a:ext>
            </a:extLst>
          </p:cNvPr>
          <p:cNvPicPr>
            <a:picLocks noChangeAspect="1"/>
          </p:cNvPicPr>
          <p:nvPr/>
        </p:nvPicPr>
        <p:blipFill rotWithShape="1">
          <a:blip r:embed="rId2"/>
          <a:srcRect l="52268" t="19981" b="73603"/>
          <a:stretch/>
        </p:blipFill>
        <p:spPr>
          <a:xfrm>
            <a:off x="7023100" y="2457702"/>
            <a:ext cx="6413500" cy="409324"/>
          </a:xfrm>
          <a:prstGeom prst="rect">
            <a:avLst/>
          </a:prstGeom>
        </p:spPr>
      </p:pic>
      <p:pic>
        <p:nvPicPr>
          <p:cNvPr id="9" name="Picture 8">
            <a:extLst>
              <a:ext uri="{FF2B5EF4-FFF2-40B4-BE49-F238E27FC236}">
                <a16:creationId xmlns:a16="http://schemas.microsoft.com/office/drawing/2014/main" id="{A51488D8-4526-4034-B567-7D606733E836}"/>
              </a:ext>
            </a:extLst>
          </p:cNvPr>
          <p:cNvPicPr>
            <a:picLocks noChangeAspect="1"/>
          </p:cNvPicPr>
          <p:nvPr/>
        </p:nvPicPr>
        <p:blipFill>
          <a:blip r:embed="rId3"/>
          <a:stretch>
            <a:fillRect/>
          </a:stretch>
        </p:blipFill>
        <p:spPr>
          <a:xfrm>
            <a:off x="2540000" y="3336925"/>
            <a:ext cx="9740900" cy="3492500"/>
          </a:xfrm>
          <a:prstGeom prst="rect">
            <a:avLst/>
          </a:prstGeom>
        </p:spPr>
      </p:pic>
    </p:spTree>
    <p:extLst>
      <p:ext uri="{BB962C8B-B14F-4D97-AF65-F5344CB8AC3E}">
        <p14:creationId xmlns:p14="http://schemas.microsoft.com/office/powerpoint/2010/main" val="3015408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33D8DE-5E4F-BA02-310F-065674D38430}"/>
              </a:ext>
            </a:extLst>
          </p:cNvPr>
          <p:cNvSpPr txBox="1">
            <a:spLocks/>
          </p:cNvSpPr>
          <p:nvPr/>
        </p:nvSpPr>
        <p:spPr>
          <a:xfrm>
            <a:off x="-63500" y="2336617"/>
            <a:ext cx="3733800" cy="2740207"/>
          </a:xfrm>
          <a:prstGeom prst="rect">
            <a:avLst/>
          </a:prstGeom>
        </p:spPr>
        <p:txBody>
          <a:bodyPr>
            <a:normAutofit fontScale="77500" lnSpcReduction="20000"/>
          </a:bodyPr>
          <a:lstStyle/>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r>
              <a:rPr lang="en-US" sz="2400" dirty="0"/>
              <a:t>Regularization</a:t>
            </a:r>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endParaRPr lang="ru-RU" sz="2400" noProof="0" dirty="0"/>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r>
              <a:rPr lang="en-US" sz="2400" noProof="0" dirty="0"/>
              <a:t>Even softer</a:t>
            </a:r>
            <a:endParaRPr lang="ru-RU" sz="2400" noProof="0" dirty="0"/>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endParaRPr lang="en-US" sz="2400" noProof="0" dirty="0"/>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r>
              <a:rPr lang="en-US" sz="2400" dirty="0"/>
              <a:t>Need specific knowledge</a:t>
            </a:r>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endParaRPr lang="en-US" sz="2400" dirty="0"/>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r>
              <a:rPr lang="en-US" sz="2400" dirty="0"/>
              <a:t>Example: FFT-loss</a:t>
            </a:r>
          </a:p>
        </p:txBody>
      </p:sp>
      <p:sp>
        <p:nvSpPr>
          <p:cNvPr id="4" name="TextBox 3">
            <a:extLst>
              <a:ext uri="{FF2B5EF4-FFF2-40B4-BE49-F238E27FC236}">
                <a16:creationId xmlns:a16="http://schemas.microsoft.com/office/drawing/2014/main" id="{3724A868-36AA-4170-5578-198D95B65D5A}"/>
              </a:ext>
            </a:extLst>
          </p:cNvPr>
          <p:cNvSpPr txBox="1"/>
          <p:nvPr/>
        </p:nvSpPr>
        <p:spPr>
          <a:xfrm>
            <a:off x="165100" y="7207448"/>
            <a:ext cx="8183015"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latin typeface="Helvetica Neue"/>
              </a:rPr>
              <a:t>Singh, </a:t>
            </a:r>
            <a:r>
              <a:rPr lang="en-US" sz="1400" dirty="0" err="1">
                <a:latin typeface="Helvetica Neue"/>
              </a:rPr>
              <a:t>Alok</a:t>
            </a:r>
            <a:r>
              <a:rPr lang="en-US" sz="1400" dirty="0">
                <a:latin typeface="Helvetica Neue"/>
              </a:rPr>
              <a:t>, Brian White, and Adrian Albert. "Numerical Weather Model Super-Resolution." (2019)</a:t>
            </a:r>
          </a:p>
        </p:txBody>
      </p:sp>
      <p:sp>
        <p:nvSpPr>
          <p:cNvPr id="7" name="object 2">
            <a:extLst>
              <a:ext uri="{FF2B5EF4-FFF2-40B4-BE49-F238E27FC236}">
                <a16:creationId xmlns:a16="http://schemas.microsoft.com/office/drawing/2014/main" id="{0C887668-04D3-2FFF-BE06-CC69D96B5FC1}"/>
              </a:ext>
            </a:extLst>
          </p:cNvPr>
          <p:cNvSpPr txBox="1">
            <a:spLocks/>
          </p:cNvSpPr>
          <p:nvPr/>
        </p:nvSpPr>
        <p:spPr>
          <a:xfrm>
            <a:off x="559514" y="234753"/>
            <a:ext cx="12330985"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3. Physics informed neural networks (PINNs): 2</a:t>
            </a:r>
            <a:r>
              <a:rPr lang="en-US" spc="-20" baseline="30000" dirty="0"/>
              <a:t>nd</a:t>
            </a:r>
            <a:r>
              <a:rPr lang="en-US" spc="-20" dirty="0"/>
              <a:t> order statistics</a:t>
            </a:r>
            <a:endParaRPr lang="ru-RU" spc="-10" dirty="0"/>
          </a:p>
        </p:txBody>
      </p:sp>
      <p:pic>
        <p:nvPicPr>
          <p:cNvPr id="8" name="Picture 7">
            <a:extLst>
              <a:ext uri="{FF2B5EF4-FFF2-40B4-BE49-F238E27FC236}">
                <a16:creationId xmlns:a16="http://schemas.microsoft.com/office/drawing/2014/main" id="{B2C1159B-6A6D-A89D-D463-5947DEC20270}"/>
              </a:ext>
            </a:extLst>
          </p:cNvPr>
          <p:cNvPicPr>
            <a:picLocks noChangeAspect="1"/>
          </p:cNvPicPr>
          <p:nvPr/>
        </p:nvPicPr>
        <p:blipFill rotWithShape="1">
          <a:blip r:embed="rId2"/>
          <a:srcRect b="75502"/>
          <a:stretch/>
        </p:blipFill>
        <p:spPr>
          <a:xfrm>
            <a:off x="3289300" y="821388"/>
            <a:ext cx="6019800" cy="1359837"/>
          </a:xfrm>
          <a:prstGeom prst="rect">
            <a:avLst/>
          </a:prstGeom>
        </p:spPr>
      </p:pic>
    </p:spTree>
    <p:extLst>
      <p:ext uri="{BB962C8B-B14F-4D97-AF65-F5344CB8AC3E}">
        <p14:creationId xmlns:p14="http://schemas.microsoft.com/office/powerpoint/2010/main" val="474134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33D8DE-5E4F-BA02-310F-065674D38430}"/>
              </a:ext>
            </a:extLst>
          </p:cNvPr>
          <p:cNvSpPr txBox="1">
            <a:spLocks/>
          </p:cNvSpPr>
          <p:nvPr/>
        </p:nvSpPr>
        <p:spPr>
          <a:xfrm>
            <a:off x="-63500" y="2336617"/>
            <a:ext cx="3733800" cy="2740207"/>
          </a:xfrm>
          <a:prstGeom prst="rect">
            <a:avLst/>
          </a:prstGeom>
        </p:spPr>
        <p:txBody>
          <a:bodyPr>
            <a:normAutofit fontScale="77500" lnSpcReduction="20000"/>
          </a:bodyPr>
          <a:lstStyle/>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r>
              <a:rPr lang="en-US" sz="2400" dirty="0"/>
              <a:t>Regularization</a:t>
            </a:r>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endParaRPr lang="ru-RU" sz="2400" noProof="0" dirty="0"/>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r>
              <a:rPr lang="en-US" sz="2400" noProof="0" dirty="0"/>
              <a:t>Even softer</a:t>
            </a:r>
            <a:endParaRPr lang="ru-RU" sz="2400" noProof="0" dirty="0"/>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endParaRPr lang="en-US" sz="2400" noProof="0" dirty="0"/>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r>
              <a:rPr lang="en-US" sz="2400" dirty="0"/>
              <a:t>Need specific knowledge</a:t>
            </a:r>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endParaRPr lang="en-US" sz="2400" dirty="0"/>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r>
              <a:rPr lang="en-US" sz="2400" dirty="0"/>
              <a:t>Example: FFT-loss</a:t>
            </a:r>
          </a:p>
        </p:txBody>
      </p:sp>
      <p:sp>
        <p:nvSpPr>
          <p:cNvPr id="4" name="TextBox 3">
            <a:extLst>
              <a:ext uri="{FF2B5EF4-FFF2-40B4-BE49-F238E27FC236}">
                <a16:creationId xmlns:a16="http://schemas.microsoft.com/office/drawing/2014/main" id="{3724A868-36AA-4170-5578-198D95B65D5A}"/>
              </a:ext>
            </a:extLst>
          </p:cNvPr>
          <p:cNvSpPr txBox="1"/>
          <p:nvPr/>
        </p:nvSpPr>
        <p:spPr>
          <a:xfrm>
            <a:off x="165100" y="7207448"/>
            <a:ext cx="8183015"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latin typeface="Helvetica Neue"/>
              </a:rPr>
              <a:t>Singh, </a:t>
            </a:r>
            <a:r>
              <a:rPr lang="en-US" sz="1400" dirty="0" err="1">
                <a:latin typeface="Helvetica Neue"/>
              </a:rPr>
              <a:t>Alok</a:t>
            </a:r>
            <a:r>
              <a:rPr lang="en-US" sz="1400" dirty="0">
                <a:latin typeface="Helvetica Neue"/>
              </a:rPr>
              <a:t>, Brian White, and Adrian Albert. "Numerical Weather Model Super-Resolution." (2019)</a:t>
            </a:r>
          </a:p>
        </p:txBody>
      </p:sp>
      <p:sp>
        <p:nvSpPr>
          <p:cNvPr id="7" name="object 2">
            <a:extLst>
              <a:ext uri="{FF2B5EF4-FFF2-40B4-BE49-F238E27FC236}">
                <a16:creationId xmlns:a16="http://schemas.microsoft.com/office/drawing/2014/main" id="{0C887668-04D3-2FFF-BE06-CC69D96B5FC1}"/>
              </a:ext>
            </a:extLst>
          </p:cNvPr>
          <p:cNvSpPr txBox="1">
            <a:spLocks/>
          </p:cNvSpPr>
          <p:nvPr/>
        </p:nvSpPr>
        <p:spPr>
          <a:xfrm>
            <a:off x="559514" y="234753"/>
            <a:ext cx="12330985"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3. Physics informed neural networks (PINNs): 2</a:t>
            </a:r>
            <a:r>
              <a:rPr lang="en-US" spc="-20" baseline="30000" dirty="0"/>
              <a:t>nd</a:t>
            </a:r>
            <a:r>
              <a:rPr lang="en-US" spc="-20" dirty="0"/>
              <a:t> order statistics</a:t>
            </a:r>
            <a:endParaRPr lang="ru-RU" spc="-10" dirty="0"/>
          </a:p>
        </p:txBody>
      </p:sp>
      <p:pic>
        <p:nvPicPr>
          <p:cNvPr id="8" name="Picture 7">
            <a:extLst>
              <a:ext uri="{FF2B5EF4-FFF2-40B4-BE49-F238E27FC236}">
                <a16:creationId xmlns:a16="http://schemas.microsoft.com/office/drawing/2014/main" id="{B2C1159B-6A6D-A89D-D463-5947DEC20270}"/>
              </a:ext>
            </a:extLst>
          </p:cNvPr>
          <p:cNvPicPr>
            <a:picLocks noChangeAspect="1"/>
          </p:cNvPicPr>
          <p:nvPr/>
        </p:nvPicPr>
        <p:blipFill rotWithShape="1">
          <a:blip r:embed="rId2"/>
          <a:srcRect l="48101" t="24498" b="31574"/>
          <a:stretch/>
        </p:blipFill>
        <p:spPr>
          <a:xfrm>
            <a:off x="6184900" y="2181225"/>
            <a:ext cx="3124200" cy="2438400"/>
          </a:xfrm>
          <a:prstGeom prst="rect">
            <a:avLst/>
          </a:prstGeom>
        </p:spPr>
      </p:pic>
    </p:spTree>
    <p:extLst>
      <p:ext uri="{BB962C8B-B14F-4D97-AF65-F5344CB8AC3E}">
        <p14:creationId xmlns:p14="http://schemas.microsoft.com/office/powerpoint/2010/main" val="3577898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33D8DE-5E4F-BA02-310F-065674D38430}"/>
              </a:ext>
            </a:extLst>
          </p:cNvPr>
          <p:cNvSpPr txBox="1">
            <a:spLocks/>
          </p:cNvSpPr>
          <p:nvPr/>
        </p:nvSpPr>
        <p:spPr>
          <a:xfrm>
            <a:off x="-63500" y="2336617"/>
            <a:ext cx="3733800" cy="2740207"/>
          </a:xfrm>
          <a:prstGeom prst="rect">
            <a:avLst/>
          </a:prstGeom>
        </p:spPr>
        <p:txBody>
          <a:bodyPr>
            <a:normAutofit fontScale="77500" lnSpcReduction="20000"/>
          </a:bodyPr>
          <a:lstStyle/>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r>
              <a:rPr lang="en-US" sz="2400" dirty="0"/>
              <a:t>Regularization</a:t>
            </a:r>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endParaRPr lang="ru-RU" sz="2400" noProof="0" dirty="0"/>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r>
              <a:rPr lang="en-US" sz="2400" noProof="0" dirty="0"/>
              <a:t>Even softer</a:t>
            </a:r>
            <a:endParaRPr lang="ru-RU" sz="2400" noProof="0" dirty="0"/>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endParaRPr lang="en-US" sz="2400" noProof="0" dirty="0"/>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r>
              <a:rPr lang="en-US" sz="2400" dirty="0"/>
              <a:t>Need specific knowledge</a:t>
            </a:r>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endParaRPr lang="en-US" sz="2400" dirty="0"/>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r>
              <a:rPr lang="en-US" sz="2400" dirty="0"/>
              <a:t>Example: FFT-loss</a:t>
            </a:r>
          </a:p>
        </p:txBody>
      </p:sp>
      <p:sp>
        <p:nvSpPr>
          <p:cNvPr id="4" name="TextBox 3">
            <a:extLst>
              <a:ext uri="{FF2B5EF4-FFF2-40B4-BE49-F238E27FC236}">
                <a16:creationId xmlns:a16="http://schemas.microsoft.com/office/drawing/2014/main" id="{3724A868-36AA-4170-5578-198D95B65D5A}"/>
              </a:ext>
            </a:extLst>
          </p:cNvPr>
          <p:cNvSpPr txBox="1"/>
          <p:nvPr/>
        </p:nvSpPr>
        <p:spPr>
          <a:xfrm>
            <a:off x="165100" y="7207448"/>
            <a:ext cx="8183015"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latin typeface="Helvetica Neue"/>
              </a:rPr>
              <a:t>Singh, </a:t>
            </a:r>
            <a:r>
              <a:rPr lang="en-US" sz="1400" dirty="0" err="1">
                <a:latin typeface="Helvetica Neue"/>
              </a:rPr>
              <a:t>Alok</a:t>
            </a:r>
            <a:r>
              <a:rPr lang="en-US" sz="1400" dirty="0">
                <a:latin typeface="Helvetica Neue"/>
              </a:rPr>
              <a:t>, Brian White, and Adrian Albert. "Numerical Weather Model Super-Resolution." (2019)</a:t>
            </a:r>
          </a:p>
        </p:txBody>
      </p:sp>
      <p:sp>
        <p:nvSpPr>
          <p:cNvPr id="7" name="object 2">
            <a:extLst>
              <a:ext uri="{FF2B5EF4-FFF2-40B4-BE49-F238E27FC236}">
                <a16:creationId xmlns:a16="http://schemas.microsoft.com/office/drawing/2014/main" id="{0C887668-04D3-2FFF-BE06-CC69D96B5FC1}"/>
              </a:ext>
            </a:extLst>
          </p:cNvPr>
          <p:cNvSpPr txBox="1">
            <a:spLocks/>
          </p:cNvSpPr>
          <p:nvPr/>
        </p:nvSpPr>
        <p:spPr>
          <a:xfrm>
            <a:off x="559514" y="234753"/>
            <a:ext cx="12330985"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3. Physics informed neural networks (PINNs): 2</a:t>
            </a:r>
            <a:r>
              <a:rPr lang="en-US" spc="-20" baseline="30000" dirty="0"/>
              <a:t>nd</a:t>
            </a:r>
            <a:r>
              <a:rPr lang="en-US" spc="-20" dirty="0"/>
              <a:t> order statistics</a:t>
            </a:r>
            <a:endParaRPr lang="ru-RU" spc="-10" dirty="0"/>
          </a:p>
        </p:txBody>
      </p:sp>
      <p:pic>
        <p:nvPicPr>
          <p:cNvPr id="8" name="Picture 7">
            <a:extLst>
              <a:ext uri="{FF2B5EF4-FFF2-40B4-BE49-F238E27FC236}">
                <a16:creationId xmlns:a16="http://schemas.microsoft.com/office/drawing/2014/main" id="{B2C1159B-6A6D-A89D-D463-5947DEC20270}"/>
              </a:ext>
            </a:extLst>
          </p:cNvPr>
          <p:cNvPicPr>
            <a:picLocks noChangeAspect="1"/>
          </p:cNvPicPr>
          <p:nvPr/>
        </p:nvPicPr>
        <p:blipFill>
          <a:blip r:embed="rId2"/>
          <a:stretch>
            <a:fillRect/>
          </a:stretch>
        </p:blipFill>
        <p:spPr>
          <a:xfrm>
            <a:off x="3289300" y="821388"/>
            <a:ext cx="6019800" cy="5550837"/>
          </a:xfrm>
          <a:prstGeom prst="rect">
            <a:avLst/>
          </a:prstGeom>
        </p:spPr>
      </p:pic>
    </p:spTree>
    <p:extLst>
      <p:ext uri="{BB962C8B-B14F-4D97-AF65-F5344CB8AC3E}">
        <p14:creationId xmlns:p14="http://schemas.microsoft.com/office/powerpoint/2010/main" val="3197860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33D8DE-5E4F-BA02-310F-065674D38430}"/>
              </a:ext>
            </a:extLst>
          </p:cNvPr>
          <p:cNvSpPr txBox="1">
            <a:spLocks/>
          </p:cNvSpPr>
          <p:nvPr/>
        </p:nvSpPr>
        <p:spPr>
          <a:xfrm>
            <a:off x="-63500" y="2336617"/>
            <a:ext cx="3733800" cy="2740207"/>
          </a:xfrm>
          <a:prstGeom prst="rect">
            <a:avLst/>
          </a:prstGeom>
        </p:spPr>
        <p:txBody>
          <a:bodyPr>
            <a:normAutofit fontScale="77500" lnSpcReduction="20000"/>
          </a:bodyPr>
          <a:lstStyle/>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r>
              <a:rPr lang="en-US" sz="2400" dirty="0"/>
              <a:t>Regularization</a:t>
            </a:r>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endParaRPr lang="ru-RU" sz="2400" noProof="0" dirty="0"/>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r>
              <a:rPr lang="en-US" sz="2400" noProof="0" dirty="0"/>
              <a:t>Even softer</a:t>
            </a:r>
            <a:endParaRPr lang="ru-RU" sz="2400" noProof="0" dirty="0"/>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endParaRPr lang="en-US" sz="2400" noProof="0" dirty="0"/>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r>
              <a:rPr lang="en-US" sz="2400" dirty="0"/>
              <a:t>Need specific knowledge</a:t>
            </a:r>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endParaRPr lang="en-US" sz="2400" dirty="0"/>
          </a:p>
          <a:p>
            <a:pPr marL="571500" marR="0" lvl="0" indent="-342900" algn="l" defTabSz="914400" rtl="0" eaLnBrk="1" fontAlgn="auto" latinLnBrk="0" hangingPunct="1">
              <a:lnSpc>
                <a:spcPct val="110000"/>
              </a:lnSpc>
              <a:spcBef>
                <a:spcPts val="1000"/>
              </a:spcBef>
              <a:spcAft>
                <a:spcPts val="0"/>
              </a:spcAft>
              <a:buClrTx/>
              <a:buSzPct val="100000"/>
              <a:buFont typeface="Arial"/>
              <a:buChar char="•"/>
              <a:tabLst/>
              <a:defRPr/>
            </a:pPr>
            <a:r>
              <a:rPr lang="en-US" sz="2400" dirty="0"/>
              <a:t>Example: FFT-loss</a:t>
            </a:r>
          </a:p>
        </p:txBody>
      </p:sp>
      <p:sp>
        <p:nvSpPr>
          <p:cNvPr id="4" name="TextBox 3">
            <a:extLst>
              <a:ext uri="{FF2B5EF4-FFF2-40B4-BE49-F238E27FC236}">
                <a16:creationId xmlns:a16="http://schemas.microsoft.com/office/drawing/2014/main" id="{3724A868-36AA-4170-5578-198D95B65D5A}"/>
              </a:ext>
            </a:extLst>
          </p:cNvPr>
          <p:cNvSpPr txBox="1"/>
          <p:nvPr/>
        </p:nvSpPr>
        <p:spPr>
          <a:xfrm>
            <a:off x="165100" y="7207448"/>
            <a:ext cx="8183015"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latin typeface="Helvetica Neue"/>
              </a:rPr>
              <a:t>Singh, </a:t>
            </a:r>
            <a:r>
              <a:rPr lang="en-US" sz="1400" dirty="0" err="1">
                <a:latin typeface="Helvetica Neue"/>
              </a:rPr>
              <a:t>Alok</a:t>
            </a:r>
            <a:r>
              <a:rPr lang="en-US" sz="1400" dirty="0">
                <a:latin typeface="Helvetica Neue"/>
              </a:rPr>
              <a:t>, Brian White, and Adrian Albert. "Numerical Weather Model Super-Resolution." (2019)</a:t>
            </a:r>
          </a:p>
        </p:txBody>
      </p:sp>
      <p:sp>
        <p:nvSpPr>
          <p:cNvPr id="7" name="object 2">
            <a:extLst>
              <a:ext uri="{FF2B5EF4-FFF2-40B4-BE49-F238E27FC236}">
                <a16:creationId xmlns:a16="http://schemas.microsoft.com/office/drawing/2014/main" id="{0C887668-04D3-2FFF-BE06-CC69D96B5FC1}"/>
              </a:ext>
            </a:extLst>
          </p:cNvPr>
          <p:cNvSpPr txBox="1">
            <a:spLocks/>
          </p:cNvSpPr>
          <p:nvPr/>
        </p:nvSpPr>
        <p:spPr>
          <a:xfrm>
            <a:off x="559514" y="234753"/>
            <a:ext cx="12330985"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3. Physics informed neural networks (PINNs): 2</a:t>
            </a:r>
            <a:r>
              <a:rPr lang="en-US" spc="-20" baseline="30000" dirty="0"/>
              <a:t>nd</a:t>
            </a:r>
            <a:r>
              <a:rPr lang="en-US" spc="-20" dirty="0"/>
              <a:t> order statistics</a:t>
            </a:r>
            <a:endParaRPr lang="ru-RU" spc="-10" dirty="0"/>
          </a:p>
        </p:txBody>
      </p:sp>
      <p:pic>
        <p:nvPicPr>
          <p:cNvPr id="8" name="Picture 7">
            <a:extLst>
              <a:ext uri="{FF2B5EF4-FFF2-40B4-BE49-F238E27FC236}">
                <a16:creationId xmlns:a16="http://schemas.microsoft.com/office/drawing/2014/main" id="{B2C1159B-6A6D-A89D-D463-5947DEC20270}"/>
              </a:ext>
            </a:extLst>
          </p:cNvPr>
          <p:cNvPicPr>
            <a:picLocks noChangeAspect="1"/>
          </p:cNvPicPr>
          <p:nvPr/>
        </p:nvPicPr>
        <p:blipFill>
          <a:blip r:embed="rId2"/>
          <a:stretch>
            <a:fillRect/>
          </a:stretch>
        </p:blipFill>
        <p:spPr>
          <a:xfrm>
            <a:off x="3289300" y="821388"/>
            <a:ext cx="6019800" cy="5550837"/>
          </a:xfrm>
          <a:prstGeom prst="rect">
            <a:avLst/>
          </a:prstGeom>
        </p:spPr>
      </p:pic>
      <p:pic>
        <p:nvPicPr>
          <p:cNvPr id="9" name="Picture 8">
            <a:extLst>
              <a:ext uri="{FF2B5EF4-FFF2-40B4-BE49-F238E27FC236}">
                <a16:creationId xmlns:a16="http://schemas.microsoft.com/office/drawing/2014/main" id="{562FCAF2-9E68-4A15-8619-6969D5F7FFD8}"/>
              </a:ext>
            </a:extLst>
          </p:cNvPr>
          <p:cNvPicPr>
            <a:picLocks noChangeAspect="1"/>
          </p:cNvPicPr>
          <p:nvPr/>
        </p:nvPicPr>
        <p:blipFill>
          <a:blip r:embed="rId3"/>
          <a:stretch>
            <a:fillRect/>
          </a:stretch>
        </p:blipFill>
        <p:spPr>
          <a:xfrm>
            <a:off x="9379690" y="1571625"/>
            <a:ext cx="3891810" cy="4028261"/>
          </a:xfrm>
          <a:prstGeom prst="rect">
            <a:avLst/>
          </a:prstGeom>
        </p:spPr>
      </p:pic>
      <p:pic>
        <p:nvPicPr>
          <p:cNvPr id="10" name="Picture 9">
            <a:extLst>
              <a:ext uri="{FF2B5EF4-FFF2-40B4-BE49-F238E27FC236}">
                <a16:creationId xmlns:a16="http://schemas.microsoft.com/office/drawing/2014/main" id="{85786766-51E6-4912-4D24-46658468CF6F}"/>
              </a:ext>
            </a:extLst>
          </p:cNvPr>
          <p:cNvPicPr>
            <a:picLocks noChangeAspect="1"/>
          </p:cNvPicPr>
          <p:nvPr/>
        </p:nvPicPr>
        <p:blipFill>
          <a:blip r:embed="rId4"/>
          <a:stretch>
            <a:fillRect/>
          </a:stretch>
        </p:blipFill>
        <p:spPr>
          <a:xfrm>
            <a:off x="955294" y="6467763"/>
            <a:ext cx="4635500" cy="444500"/>
          </a:xfrm>
          <a:prstGeom prst="rect">
            <a:avLst/>
          </a:prstGeom>
        </p:spPr>
      </p:pic>
      <p:pic>
        <p:nvPicPr>
          <p:cNvPr id="12" name="Picture 11">
            <a:extLst>
              <a:ext uri="{FF2B5EF4-FFF2-40B4-BE49-F238E27FC236}">
                <a16:creationId xmlns:a16="http://schemas.microsoft.com/office/drawing/2014/main" id="{A05F3306-7919-BECD-5960-55DC2CB799D0}"/>
              </a:ext>
            </a:extLst>
          </p:cNvPr>
          <p:cNvPicPr>
            <a:picLocks noChangeAspect="1"/>
          </p:cNvPicPr>
          <p:nvPr/>
        </p:nvPicPr>
        <p:blipFill>
          <a:blip r:embed="rId5"/>
          <a:stretch>
            <a:fillRect/>
          </a:stretch>
        </p:blipFill>
        <p:spPr>
          <a:xfrm>
            <a:off x="10032999" y="6467763"/>
            <a:ext cx="2857500" cy="457200"/>
          </a:xfrm>
          <a:prstGeom prst="rect">
            <a:avLst/>
          </a:prstGeom>
        </p:spPr>
      </p:pic>
      <p:pic>
        <p:nvPicPr>
          <p:cNvPr id="5" name="Picture 4">
            <a:extLst>
              <a:ext uri="{FF2B5EF4-FFF2-40B4-BE49-F238E27FC236}">
                <a16:creationId xmlns:a16="http://schemas.microsoft.com/office/drawing/2014/main" id="{F3A86DC1-4391-BEA0-6FC3-B9871D2FB832}"/>
              </a:ext>
            </a:extLst>
          </p:cNvPr>
          <p:cNvPicPr>
            <a:picLocks noChangeAspect="1"/>
          </p:cNvPicPr>
          <p:nvPr/>
        </p:nvPicPr>
        <p:blipFill>
          <a:blip r:embed="rId6"/>
          <a:stretch>
            <a:fillRect/>
          </a:stretch>
        </p:blipFill>
        <p:spPr>
          <a:xfrm>
            <a:off x="5628640" y="6558915"/>
            <a:ext cx="3912870" cy="346710"/>
          </a:xfrm>
          <a:prstGeom prst="rect">
            <a:avLst/>
          </a:prstGeom>
        </p:spPr>
      </p:pic>
      <p:sp>
        <p:nvSpPr>
          <p:cNvPr id="6" name="Content Placeholder 2">
            <a:extLst>
              <a:ext uri="{FF2B5EF4-FFF2-40B4-BE49-F238E27FC236}">
                <a16:creationId xmlns:a16="http://schemas.microsoft.com/office/drawing/2014/main" id="{65974841-5E5B-0745-C251-8F3AA6D353D8}"/>
              </a:ext>
            </a:extLst>
          </p:cNvPr>
          <p:cNvSpPr txBox="1">
            <a:spLocks/>
          </p:cNvSpPr>
          <p:nvPr/>
        </p:nvSpPr>
        <p:spPr>
          <a:xfrm>
            <a:off x="5232401" y="6442059"/>
            <a:ext cx="4686299" cy="539766"/>
          </a:xfrm>
          <a:prstGeom prst="rect">
            <a:avLst/>
          </a:prstGeom>
          <a:ln w="38100">
            <a:solidFill>
              <a:srgbClr val="FF0000"/>
            </a:solidFill>
          </a:ln>
        </p:spPr>
        <p:txBody>
          <a:bodyPr>
            <a:normAutofit/>
          </a:bodyPr>
          <a:lstStyle/>
          <a:p>
            <a:pPr marL="228600" marR="0" lvl="0" algn="l" defTabSz="914400" rtl="0" eaLnBrk="1" fontAlgn="auto" latinLnBrk="0" hangingPunct="1">
              <a:lnSpc>
                <a:spcPct val="110000"/>
              </a:lnSpc>
              <a:spcBef>
                <a:spcPts val="1000"/>
              </a:spcBef>
              <a:spcAft>
                <a:spcPts val="0"/>
              </a:spcAft>
              <a:buClrTx/>
              <a:buSzPct val="100000"/>
              <a:tabLst/>
              <a:defRPr/>
            </a:pPr>
            <a:endParaRPr lang="en-US" sz="2400" dirty="0"/>
          </a:p>
        </p:txBody>
      </p:sp>
    </p:spTree>
    <p:extLst>
      <p:ext uri="{BB962C8B-B14F-4D97-AF65-F5344CB8AC3E}">
        <p14:creationId xmlns:p14="http://schemas.microsoft.com/office/powerpoint/2010/main" val="3134620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0BFE61-B128-29EC-3FE5-6A33964ECD9F}"/>
              </a:ext>
            </a:extLst>
          </p:cNvPr>
          <p:cNvSpPr txBox="1"/>
          <p:nvPr/>
        </p:nvSpPr>
        <p:spPr>
          <a:xfrm>
            <a:off x="1231900" y="1419225"/>
            <a:ext cx="10972800" cy="3539430"/>
          </a:xfrm>
          <a:prstGeom prst="rect">
            <a:avLst/>
          </a:prstGeom>
          <a:noFill/>
        </p:spPr>
        <p:txBody>
          <a:bodyPr wrap="square">
            <a:spAutoFit/>
          </a:bodyPr>
          <a:lstStyle/>
          <a:p>
            <a:pPr marL="285750" indent="-285750">
              <a:buClr>
                <a:srgbClr val="006FB9"/>
              </a:buClr>
              <a:buFont typeface="Wingdings" pitchFamily="2" charset="2"/>
              <a:buChar char="Ø"/>
            </a:pPr>
            <a:r>
              <a:rPr lang="en-US" sz="2800" dirty="0"/>
              <a:t> “Biases” in ML</a:t>
            </a:r>
          </a:p>
          <a:p>
            <a:pPr marL="285750" indent="-285750">
              <a:buClr>
                <a:srgbClr val="006FB9"/>
              </a:buClr>
              <a:buFont typeface="Wingdings" pitchFamily="2" charset="2"/>
              <a:buChar char="Ø"/>
            </a:pPr>
            <a:endParaRPr lang="en-US" sz="2800" dirty="0"/>
          </a:p>
          <a:p>
            <a:pPr marL="285750" indent="-285750">
              <a:buClr>
                <a:srgbClr val="006FB9"/>
              </a:buClr>
              <a:buFont typeface="Wingdings" pitchFamily="2" charset="2"/>
              <a:buChar char="Ø"/>
            </a:pPr>
            <a:r>
              <a:rPr lang="en-US" sz="2800" dirty="0"/>
              <a:t> Sci-ML Approaches</a:t>
            </a:r>
          </a:p>
          <a:p>
            <a:pPr marL="285750" indent="-285750">
              <a:buClr>
                <a:srgbClr val="006FB9"/>
              </a:buClr>
              <a:buFont typeface="Wingdings" pitchFamily="2" charset="2"/>
              <a:buChar char="Ø"/>
            </a:pPr>
            <a:endParaRPr lang="en-US" sz="2800" dirty="0"/>
          </a:p>
          <a:p>
            <a:pPr marL="285750" indent="-285750">
              <a:buClr>
                <a:srgbClr val="006FB9"/>
              </a:buClr>
              <a:buFont typeface="Wingdings" pitchFamily="2" charset="2"/>
              <a:buChar char="Ø"/>
            </a:pPr>
            <a:r>
              <a:rPr lang="ru-RU" sz="2800" dirty="0"/>
              <a:t> </a:t>
            </a:r>
            <a:r>
              <a:rPr lang="en-US" sz="2800" b="1" dirty="0"/>
              <a:t>Challenges of Sci-ML</a:t>
            </a:r>
          </a:p>
          <a:p>
            <a:pPr>
              <a:buClr>
                <a:srgbClr val="006FB9"/>
              </a:buClr>
            </a:pPr>
            <a:endParaRPr lang="en-US" sz="2800" dirty="0"/>
          </a:p>
          <a:p>
            <a:pPr marL="285750" indent="-285750">
              <a:buClr>
                <a:srgbClr val="006FB9"/>
              </a:buClr>
              <a:buFont typeface="Wingdings" pitchFamily="2" charset="2"/>
              <a:buChar char="Ø"/>
            </a:pPr>
            <a:r>
              <a:rPr lang="en-US" sz="2800" dirty="0"/>
              <a:t> What’s next</a:t>
            </a:r>
          </a:p>
          <a:p>
            <a:pPr marL="285750" indent="-285750">
              <a:buClr>
                <a:srgbClr val="006FB9"/>
              </a:buClr>
              <a:buFont typeface="Wingdings" pitchFamily="2" charset="2"/>
              <a:buChar char="Ø"/>
            </a:pPr>
            <a:endParaRPr lang="en-US" sz="2800" dirty="0"/>
          </a:p>
        </p:txBody>
      </p:sp>
      <p:sp>
        <p:nvSpPr>
          <p:cNvPr id="3" name="object 2">
            <a:extLst>
              <a:ext uri="{FF2B5EF4-FFF2-40B4-BE49-F238E27FC236}">
                <a16:creationId xmlns:a16="http://schemas.microsoft.com/office/drawing/2014/main" id="{250E236B-0621-06BB-676B-BA7429EF52D2}"/>
              </a:ext>
            </a:extLst>
          </p:cNvPr>
          <p:cNvSpPr txBox="1">
            <a:spLocks/>
          </p:cNvSpPr>
          <p:nvPr/>
        </p:nvSpPr>
        <p:spPr>
          <a:xfrm>
            <a:off x="559515" y="234753"/>
            <a:ext cx="9648348"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spc="-20" dirty="0"/>
              <a:t>Outline</a:t>
            </a:r>
            <a:endParaRPr lang="ru-RU" spc="-10" dirty="0"/>
          </a:p>
        </p:txBody>
      </p:sp>
      <p:sp>
        <p:nvSpPr>
          <p:cNvPr id="4" name="TextBox 3">
            <a:extLst>
              <a:ext uri="{FF2B5EF4-FFF2-40B4-BE49-F238E27FC236}">
                <a16:creationId xmlns:a16="http://schemas.microsoft.com/office/drawing/2014/main" id="{E9DCA60D-4F44-69AF-8347-89DAFA8150DB}"/>
              </a:ext>
            </a:extLst>
          </p:cNvPr>
          <p:cNvSpPr txBox="1"/>
          <p:nvPr/>
        </p:nvSpPr>
        <p:spPr>
          <a:xfrm>
            <a:off x="4838700" y="-1943100"/>
            <a:ext cx="184731" cy="369332"/>
          </a:xfrm>
          <a:prstGeom prst="rect">
            <a:avLst/>
          </a:prstGeom>
          <a:noFill/>
        </p:spPr>
        <p:txBody>
          <a:bodyPr wrap="none" rtlCol="0">
            <a:spAutoFit/>
          </a:bodyPr>
          <a:lstStyle/>
          <a:p>
            <a:endParaRPr lang="en-RU" dirty="0"/>
          </a:p>
        </p:txBody>
      </p:sp>
    </p:spTree>
    <p:extLst>
      <p:ext uri="{BB962C8B-B14F-4D97-AF65-F5344CB8AC3E}">
        <p14:creationId xmlns:p14="http://schemas.microsoft.com/office/powerpoint/2010/main" val="3078637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1289F9B2-A867-42B7-D9F9-9B234BF78088}"/>
              </a:ext>
            </a:extLst>
          </p:cNvPr>
          <p:cNvSpPr txBox="1">
            <a:spLocks/>
          </p:cNvSpPr>
          <p:nvPr/>
        </p:nvSpPr>
        <p:spPr>
          <a:xfrm>
            <a:off x="559514" y="234753"/>
            <a:ext cx="12330985"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3. PINNs: Failure modes</a:t>
            </a:r>
            <a:endParaRPr lang="ru-RU" spc="-10" dirty="0"/>
          </a:p>
        </p:txBody>
      </p:sp>
      <p:sp>
        <p:nvSpPr>
          <p:cNvPr id="7" name="TextBox 6">
            <a:extLst>
              <a:ext uri="{FF2B5EF4-FFF2-40B4-BE49-F238E27FC236}">
                <a16:creationId xmlns:a16="http://schemas.microsoft.com/office/drawing/2014/main" id="{241BD152-D82F-CA03-BE1B-82ED78E1107F}"/>
              </a:ext>
            </a:extLst>
          </p:cNvPr>
          <p:cNvSpPr txBox="1"/>
          <p:nvPr/>
        </p:nvSpPr>
        <p:spPr>
          <a:xfrm>
            <a:off x="241300" y="6866432"/>
            <a:ext cx="5783581" cy="461665"/>
          </a:xfrm>
          <a:prstGeom prst="rect">
            <a:avLst/>
          </a:prstGeom>
          <a:noFill/>
        </p:spPr>
        <p:txBody>
          <a:bodyPr wrap="square">
            <a:spAutoFit/>
          </a:bodyPr>
          <a:lstStyle/>
          <a:p>
            <a:r>
              <a:rPr lang="en-RU" sz="1200" dirty="0"/>
              <a:t> Krishnapriyan* AS, Gholami* A, Zhe S, Kirby RM, Mahoney MW. Characterizing possible failure modes in physics-informed neural networks. NeurIPS, 2021.</a:t>
            </a:r>
          </a:p>
        </p:txBody>
      </p:sp>
      <p:sp>
        <p:nvSpPr>
          <p:cNvPr id="8" name="Content Placeholder 2">
            <a:extLst>
              <a:ext uri="{FF2B5EF4-FFF2-40B4-BE49-F238E27FC236}">
                <a16:creationId xmlns:a16="http://schemas.microsoft.com/office/drawing/2014/main" id="{2CF246E2-93E7-7CEC-97FD-5D0ED0AAD618}"/>
              </a:ext>
            </a:extLst>
          </p:cNvPr>
          <p:cNvSpPr txBox="1">
            <a:spLocks/>
          </p:cNvSpPr>
          <p:nvPr/>
        </p:nvSpPr>
        <p:spPr>
          <a:xfrm>
            <a:off x="277446" y="1097970"/>
            <a:ext cx="7400924" cy="1512092"/>
          </a:xfrm>
          <a:prstGeom prst="rect">
            <a:avLst/>
          </a:prstGeom>
        </p:spPr>
        <p:txBody>
          <a:bodyPr>
            <a:noAutofit/>
          </a:bodyPr>
          <a:lstStyle/>
          <a:p>
            <a:pPr marL="571500" marR="0" lvl="0" indent="-342900" algn="l" defTabSz="914400" rtl="0" eaLnBrk="1" fontAlgn="auto" latinLnBrk="0" hangingPunct="1">
              <a:lnSpc>
                <a:spcPct val="150000"/>
              </a:lnSpc>
              <a:spcBef>
                <a:spcPts val="1000"/>
              </a:spcBef>
              <a:spcAft>
                <a:spcPts val="0"/>
              </a:spcAft>
              <a:buClrTx/>
              <a:buSzPct val="100000"/>
              <a:buFont typeface="Arial"/>
              <a:buChar char="•"/>
              <a:tabLst/>
              <a:defRPr/>
            </a:pPr>
            <a:r>
              <a:rPr lang="en-US" sz="2000" dirty="0">
                <a:latin typeface="Arial" panose="020B0604020202020204" pitchFamily="34" charset="0"/>
                <a:ea typeface="Inter" pitchFamily="34" charset="0"/>
                <a:cs typeface="Arial" panose="020B0604020202020204" pitchFamily="34" charset="0"/>
              </a:rPr>
              <a:t>Unstable training for complex problems</a:t>
            </a:r>
          </a:p>
          <a:p>
            <a:pPr marL="571500" marR="0" lvl="0" indent="-342900" algn="l" defTabSz="914400" rtl="0" eaLnBrk="1" fontAlgn="auto" latinLnBrk="0" hangingPunct="1">
              <a:lnSpc>
                <a:spcPct val="150000"/>
              </a:lnSpc>
              <a:spcBef>
                <a:spcPts val="1000"/>
              </a:spcBef>
              <a:spcAft>
                <a:spcPts val="0"/>
              </a:spcAft>
              <a:buClrTx/>
              <a:buSzPct val="100000"/>
              <a:buFont typeface="Arial"/>
              <a:buChar char="•"/>
              <a:tabLst/>
              <a:defRPr/>
            </a:pPr>
            <a:r>
              <a:rPr lang="en-US" sz="2000" noProof="0" dirty="0">
                <a:latin typeface="Arial" panose="020B0604020202020204" pitchFamily="34" charset="0"/>
                <a:ea typeface="Inter" pitchFamily="34" charset="0"/>
                <a:cs typeface="Arial" panose="020B0604020202020204" pitchFamily="34" charset="0"/>
              </a:rPr>
              <a:t>Big errors</a:t>
            </a:r>
            <a:endParaRPr lang="en-US" sz="2000" dirty="0">
              <a:latin typeface="Arial" panose="020B0604020202020204" pitchFamily="34" charset="0"/>
              <a:ea typeface="Inter" pitchFamily="34" charset="0"/>
              <a:cs typeface="Arial" panose="020B0604020202020204" pitchFamily="34" charset="0"/>
            </a:endParaRPr>
          </a:p>
          <a:p>
            <a:pPr marL="571500" marR="0" lvl="0" indent="-342900" algn="l" defTabSz="914400" rtl="0" eaLnBrk="1" fontAlgn="auto" latinLnBrk="0" hangingPunct="1">
              <a:lnSpc>
                <a:spcPct val="150000"/>
              </a:lnSpc>
              <a:spcBef>
                <a:spcPts val="1000"/>
              </a:spcBef>
              <a:spcAft>
                <a:spcPts val="0"/>
              </a:spcAft>
              <a:buClrTx/>
              <a:buSzPct val="100000"/>
              <a:buFont typeface="Arial"/>
              <a:buChar char="•"/>
              <a:tabLst/>
              <a:defRPr/>
            </a:pPr>
            <a:endParaRPr lang="en-US" sz="2000" dirty="0">
              <a:latin typeface="Arial" panose="020B0604020202020204" pitchFamily="34" charset="0"/>
              <a:ea typeface="Inter" pitchFamily="34" charset="0"/>
              <a:cs typeface="Arial" panose="020B0604020202020204" pitchFamily="34" charset="0"/>
            </a:endParaRPr>
          </a:p>
        </p:txBody>
      </p:sp>
      <p:pic>
        <p:nvPicPr>
          <p:cNvPr id="9" name="Picture 8">
            <a:extLst>
              <a:ext uri="{FF2B5EF4-FFF2-40B4-BE49-F238E27FC236}">
                <a16:creationId xmlns:a16="http://schemas.microsoft.com/office/drawing/2014/main" id="{0B8BEAE3-6E16-BF6D-D8B0-FF7528699396}"/>
              </a:ext>
            </a:extLst>
          </p:cNvPr>
          <p:cNvPicPr>
            <a:picLocks noChangeAspect="1"/>
          </p:cNvPicPr>
          <p:nvPr/>
        </p:nvPicPr>
        <p:blipFill>
          <a:blip r:embed="rId2"/>
          <a:stretch>
            <a:fillRect/>
          </a:stretch>
        </p:blipFill>
        <p:spPr>
          <a:xfrm>
            <a:off x="932815" y="3476625"/>
            <a:ext cx="11881485" cy="3227070"/>
          </a:xfrm>
          <a:prstGeom prst="rect">
            <a:avLst/>
          </a:prstGeom>
        </p:spPr>
      </p:pic>
      <p:pic>
        <p:nvPicPr>
          <p:cNvPr id="14" name="Picture 2">
            <a:extLst>
              <a:ext uri="{FF2B5EF4-FFF2-40B4-BE49-F238E27FC236}">
                <a16:creationId xmlns:a16="http://schemas.microsoft.com/office/drawing/2014/main" id="{C2A19405-437C-23B3-A82E-43A8A74B2FF9}"/>
              </a:ext>
            </a:extLst>
          </p:cNvPr>
          <p:cNvPicPr>
            <a:picLocks noChangeAspect="1" noChangeArrowheads="1"/>
          </p:cNvPicPr>
          <p:nvPr/>
        </p:nvPicPr>
        <p:blipFill>
          <a:blip r:embed="rId3" cstate="print"/>
          <a:srcRect/>
          <a:stretch>
            <a:fillRect/>
          </a:stretch>
        </p:blipFill>
        <p:spPr bwMode="auto">
          <a:xfrm>
            <a:off x="7506749" y="914727"/>
            <a:ext cx="4246880" cy="1037590"/>
          </a:xfrm>
          <a:prstGeom prst="rect">
            <a:avLst/>
          </a:prstGeom>
          <a:noFill/>
          <a:ln w="9525">
            <a:noFill/>
            <a:miter lim="800000"/>
            <a:headEnd/>
            <a:tailEnd/>
          </a:ln>
        </p:spPr>
      </p:pic>
      <p:pic>
        <p:nvPicPr>
          <p:cNvPr id="15" name="Picture 2">
            <a:extLst>
              <a:ext uri="{FF2B5EF4-FFF2-40B4-BE49-F238E27FC236}">
                <a16:creationId xmlns:a16="http://schemas.microsoft.com/office/drawing/2014/main" id="{CDBA2B12-43FB-550F-0B39-EB8E1FE6831D}"/>
              </a:ext>
            </a:extLst>
          </p:cNvPr>
          <p:cNvPicPr>
            <a:picLocks noChangeAspect="1" noChangeArrowheads="1"/>
          </p:cNvPicPr>
          <p:nvPr/>
        </p:nvPicPr>
        <p:blipFill>
          <a:blip r:embed="rId4" cstate="print"/>
          <a:srcRect/>
          <a:stretch>
            <a:fillRect/>
          </a:stretch>
        </p:blipFill>
        <p:spPr bwMode="auto">
          <a:xfrm>
            <a:off x="6096000" y="2028825"/>
            <a:ext cx="6997700" cy="941070"/>
          </a:xfrm>
          <a:prstGeom prst="rect">
            <a:avLst/>
          </a:prstGeom>
          <a:noFill/>
          <a:ln w="9525">
            <a:noFill/>
            <a:miter lim="800000"/>
            <a:headEnd/>
            <a:tailEnd/>
          </a:ln>
        </p:spPr>
      </p:pic>
      <p:pic>
        <p:nvPicPr>
          <p:cNvPr id="16" name="Picture 3">
            <a:extLst>
              <a:ext uri="{FF2B5EF4-FFF2-40B4-BE49-F238E27FC236}">
                <a16:creationId xmlns:a16="http://schemas.microsoft.com/office/drawing/2014/main" id="{A91D4414-FB9D-4FE1-BEF3-BEAF6B11080B}"/>
              </a:ext>
            </a:extLst>
          </p:cNvPr>
          <p:cNvPicPr>
            <a:picLocks noChangeAspect="1" noChangeArrowheads="1"/>
          </p:cNvPicPr>
          <p:nvPr/>
        </p:nvPicPr>
        <p:blipFill>
          <a:blip r:embed="rId5" cstate="print"/>
          <a:srcRect/>
          <a:stretch>
            <a:fillRect/>
          </a:stretch>
        </p:blipFill>
        <p:spPr bwMode="auto">
          <a:xfrm>
            <a:off x="6982460" y="2988945"/>
            <a:ext cx="4536440" cy="868680"/>
          </a:xfrm>
          <a:prstGeom prst="rect">
            <a:avLst/>
          </a:prstGeom>
          <a:noFill/>
          <a:ln w="9525">
            <a:noFill/>
            <a:miter lim="800000"/>
            <a:headEnd/>
            <a:tailEnd/>
          </a:ln>
        </p:spPr>
      </p:pic>
      <p:pic>
        <p:nvPicPr>
          <p:cNvPr id="17" name="Picture 16">
            <a:extLst>
              <a:ext uri="{FF2B5EF4-FFF2-40B4-BE49-F238E27FC236}">
                <a16:creationId xmlns:a16="http://schemas.microsoft.com/office/drawing/2014/main" id="{2A9EA47A-E031-8725-8218-E2AB7DD45A2A}"/>
              </a:ext>
            </a:extLst>
          </p:cNvPr>
          <p:cNvPicPr>
            <a:picLocks noChangeAspect="1"/>
          </p:cNvPicPr>
          <p:nvPr/>
        </p:nvPicPr>
        <p:blipFill>
          <a:blip r:embed="rId6"/>
          <a:stretch>
            <a:fillRect/>
          </a:stretch>
        </p:blipFill>
        <p:spPr>
          <a:xfrm>
            <a:off x="1979832" y="2623184"/>
            <a:ext cx="1930400" cy="685800"/>
          </a:xfrm>
          <a:prstGeom prst="rect">
            <a:avLst/>
          </a:prstGeom>
        </p:spPr>
      </p:pic>
    </p:spTree>
    <p:extLst>
      <p:ext uri="{BB962C8B-B14F-4D97-AF65-F5344CB8AC3E}">
        <p14:creationId xmlns:p14="http://schemas.microsoft.com/office/powerpoint/2010/main" val="1127387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0" descr="ai_and_compute.png">
            <a:extLst>
              <a:ext uri="{FF2B5EF4-FFF2-40B4-BE49-F238E27FC236}">
                <a16:creationId xmlns:a16="http://schemas.microsoft.com/office/drawing/2014/main" id="{B78B9E3D-5ECA-9211-3FF1-98BB19F0B8E3}"/>
              </a:ext>
            </a:extLst>
          </p:cNvPr>
          <p:cNvPicPr>
            <a:picLocks noChangeAspect="1"/>
          </p:cNvPicPr>
          <p:nvPr/>
        </p:nvPicPr>
        <p:blipFill>
          <a:blip r:embed="rId2" cstate="print"/>
          <a:stretch>
            <a:fillRect/>
          </a:stretch>
        </p:blipFill>
        <p:spPr>
          <a:xfrm>
            <a:off x="5989401" y="420159"/>
            <a:ext cx="6977299" cy="3579750"/>
          </a:xfrm>
          <a:prstGeom prst="rect">
            <a:avLst/>
          </a:prstGeom>
        </p:spPr>
      </p:pic>
      <p:pic>
        <p:nvPicPr>
          <p:cNvPr id="3" name="Рисунок 11" descr="model_size_scaling.png">
            <a:extLst>
              <a:ext uri="{FF2B5EF4-FFF2-40B4-BE49-F238E27FC236}">
                <a16:creationId xmlns:a16="http://schemas.microsoft.com/office/drawing/2014/main" id="{14159762-9941-7B75-3A73-48E038C5A217}"/>
              </a:ext>
            </a:extLst>
          </p:cNvPr>
          <p:cNvPicPr>
            <a:picLocks noChangeAspect="1"/>
          </p:cNvPicPr>
          <p:nvPr/>
        </p:nvPicPr>
        <p:blipFill>
          <a:blip r:embed="rId3" cstate="print"/>
          <a:stretch>
            <a:fillRect/>
          </a:stretch>
        </p:blipFill>
        <p:spPr>
          <a:xfrm>
            <a:off x="5961760" y="4011675"/>
            <a:ext cx="6977297" cy="3579750"/>
          </a:xfrm>
          <a:prstGeom prst="rect">
            <a:avLst/>
          </a:prstGeom>
        </p:spPr>
      </p:pic>
      <p:sp>
        <p:nvSpPr>
          <p:cNvPr id="5" name="TextBox 4">
            <a:extLst>
              <a:ext uri="{FF2B5EF4-FFF2-40B4-BE49-F238E27FC236}">
                <a16:creationId xmlns:a16="http://schemas.microsoft.com/office/drawing/2014/main" id="{4A43653D-BE1F-E7D6-430D-D6E20E073DF4}"/>
              </a:ext>
            </a:extLst>
          </p:cNvPr>
          <p:cNvSpPr txBox="1"/>
          <p:nvPr/>
        </p:nvSpPr>
        <p:spPr>
          <a:xfrm>
            <a:off x="1103407" y="5432218"/>
            <a:ext cx="6723528" cy="369332"/>
          </a:xfrm>
          <a:prstGeom prst="rect">
            <a:avLst/>
          </a:prstGeom>
          <a:noFill/>
        </p:spPr>
        <p:txBody>
          <a:bodyPr wrap="square">
            <a:spAutoFit/>
          </a:bodyPr>
          <a:lstStyle/>
          <a:p>
            <a:r>
              <a:rPr lang="en-RU" dirty="0"/>
              <a:t>Extremely Overparameterized Models</a:t>
            </a:r>
          </a:p>
        </p:txBody>
      </p:sp>
      <p:sp>
        <p:nvSpPr>
          <p:cNvPr id="7" name="TextBox 6">
            <a:extLst>
              <a:ext uri="{FF2B5EF4-FFF2-40B4-BE49-F238E27FC236}">
                <a16:creationId xmlns:a16="http://schemas.microsoft.com/office/drawing/2014/main" id="{24BE5A3B-E119-01CC-9A59-899D5E5F7930}"/>
              </a:ext>
            </a:extLst>
          </p:cNvPr>
          <p:cNvSpPr txBox="1"/>
          <p:nvPr/>
        </p:nvSpPr>
        <p:spPr>
          <a:xfrm>
            <a:off x="1061572" y="2025368"/>
            <a:ext cx="7637928" cy="369332"/>
          </a:xfrm>
          <a:prstGeom prst="rect">
            <a:avLst/>
          </a:prstGeom>
          <a:noFill/>
        </p:spPr>
        <p:txBody>
          <a:bodyPr wrap="square">
            <a:spAutoFit/>
          </a:bodyPr>
          <a:lstStyle/>
          <a:p>
            <a:r>
              <a:rPr lang="en-RU" dirty="0"/>
              <a:t>Exponentially Expensive Models to Train</a:t>
            </a:r>
          </a:p>
        </p:txBody>
      </p:sp>
      <p:sp>
        <p:nvSpPr>
          <p:cNvPr id="9" name="TextBox 8">
            <a:extLst>
              <a:ext uri="{FF2B5EF4-FFF2-40B4-BE49-F238E27FC236}">
                <a16:creationId xmlns:a16="http://schemas.microsoft.com/office/drawing/2014/main" id="{A6223CF6-80DC-AEF1-B440-FF7293406A43}"/>
              </a:ext>
            </a:extLst>
          </p:cNvPr>
          <p:cNvSpPr txBox="1"/>
          <p:nvPr/>
        </p:nvSpPr>
        <p:spPr>
          <a:xfrm>
            <a:off x="165100" y="6937543"/>
            <a:ext cx="5118100" cy="461665"/>
          </a:xfrm>
          <a:prstGeom prst="rect">
            <a:avLst/>
          </a:prstGeom>
          <a:noFill/>
        </p:spPr>
        <p:txBody>
          <a:bodyPr wrap="square">
            <a:spAutoFit/>
          </a:bodyPr>
          <a:lstStyle/>
          <a:p>
            <a:r>
              <a:rPr lang="en-RU" sz="1200" dirty="0"/>
              <a:t> Amir Gholami, Zhewei Yao, Sehoon Kim, Michael W. Mahoney, Kurt Keutzer, AI and Memory Wall, Riselab Medium Blogpost, 2021.</a:t>
            </a:r>
          </a:p>
        </p:txBody>
      </p:sp>
      <p:sp>
        <p:nvSpPr>
          <p:cNvPr id="10" name="object 2">
            <a:extLst>
              <a:ext uri="{FF2B5EF4-FFF2-40B4-BE49-F238E27FC236}">
                <a16:creationId xmlns:a16="http://schemas.microsoft.com/office/drawing/2014/main" id="{3A816044-3F6C-78F3-64D8-F0C16D264C82}"/>
              </a:ext>
            </a:extLst>
          </p:cNvPr>
          <p:cNvSpPr txBox="1">
            <a:spLocks/>
          </p:cNvSpPr>
          <p:nvPr/>
        </p:nvSpPr>
        <p:spPr>
          <a:xfrm>
            <a:off x="559515" y="234753"/>
            <a:ext cx="9648348"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What works in practice?</a:t>
            </a:r>
            <a:endParaRPr lang="ru-RU" spc="-10" dirty="0"/>
          </a:p>
        </p:txBody>
      </p:sp>
      <p:sp>
        <p:nvSpPr>
          <p:cNvPr id="4" name="TextBox 3">
            <a:extLst>
              <a:ext uri="{FF2B5EF4-FFF2-40B4-BE49-F238E27FC236}">
                <a16:creationId xmlns:a16="http://schemas.microsoft.com/office/drawing/2014/main" id="{DF0DAD0F-4F2D-5158-077E-83770AFB9B5C}"/>
              </a:ext>
            </a:extLst>
          </p:cNvPr>
          <p:cNvSpPr txBox="1"/>
          <p:nvPr/>
        </p:nvSpPr>
        <p:spPr>
          <a:xfrm>
            <a:off x="468312" y="3752850"/>
            <a:ext cx="3506788" cy="461665"/>
          </a:xfrm>
          <a:prstGeom prst="rect">
            <a:avLst/>
          </a:prstGeom>
          <a:noFill/>
        </p:spPr>
        <p:txBody>
          <a:bodyPr wrap="square">
            <a:spAutoFit/>
          </a:bodyPr>
          <a:lstStyle/>
          <a:p>
            <a:r>
              <a:rPr lang="en-RU" sz="2400" b="1" dirty="0">
                <a:solidFill>
                  <a:srgbClr val="FF0000"/>
                </a:solidFill>
              </a:rPr>
              <a:t>Biases are important!!!</a:t>
            </a:r>
            <a:endParaRPr lang="en-RU" b="1" dirty="0">
              <a:solidFill>
                <a:srgbClr val="FF0000"/>
              </a:solidFill>
            </a:endParaRPr>
          </a:p>
        </p:txBody>
      </p:sp>
    </p:spTree>
    <p:extLst>
      <p:ext uri="{BB962C8B-B14F-4D97-AF65-F5344CB8AC3E}">
        <p14:creationId xmlns:p14="http://schemas.microsoft.com/office/powerpoint/2010/main" val="37346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41BD152-D82F-CA03-BE1B-82ED78E1107F}"/>
              </a:ext>
            </a:extLst>
          </p:cNvPr>
          <p:cNvSpPr txBox="1"/>
          <p:nvPr/>
        </p:nvSpPr>
        <p:spPr>
          <a:xfrm>
            <a:off x="241300" y="6866432"/>
            <a:ext cx="6723528" cy="461665"/>
          </a:xfrm>
          <a:prstGeom prst="rect">
            <a:avLst/>
          </a:prstGeom>
          <a:noFill/>
        </p:spPr>
        <p:txBody>
          <a:bodyPr wrap="square">
            <a:spAutoFit/>
          </a:bodyPr>
          <a:lstStyle/>
          <a:p>
            <a:r>
              <a:rPr lang="en-RU" sz="1200" dirty="0"/>
              <a:t> Krishnapriyan* AS, Gholami* A, Zhe S, Kirby RM, Mahoney MW. Characterizing possible failure modes in physics-informed neural networks. NeurIPS, 2021.</a:t>
            </a:r>
          </a:p>
        </p:txBody>
      </p:sp>
      <p:pic>
        <p:nvPicPr>
          <p:cNvPr id="3" name="Picture 2">
            <a:extLst>
              <a:ext uri="{FF2B5EF4-FFF2-40B4-BE49-F238E27FC236}">
                <a16:creationId xmlns:a16="http://schemas.microsoft.com/office/drawing/2014/main" id="{6CB98F2D-0BF7-E707-BEEE-62D38C990C5D}"/>
              </a:ext>
            </a:extLst>
          </p:cNvPr>
          <p:cNvPicPr>
            <a:picLocks noChangeAspect="1"/>
          </p:cNvPicPr>
          <p:nvPr/>
        </p:nvPicPr>
        <p:blipFill>
          <a:blip r:embed="rId2"/>
          <a:stretch>
            <a:fillRect/>
          </a:stretch>
        </p:blipFill>
        <p:spPr>
          <a:xfrm>
            <a:off x="1814978" y="996151"/>
            <a:ext cx="10299700" cy="5583371"/>
          </a:xfrm>
          <a:prstGeom prst="rect">
            <a:avLst/>
          </a:prstGeom>
        </p:spPr>
      </p:pic>
      <p:sp>
        <p:nvSpPr>
          <p:cNvPr id="2" name="object 2">
            <a:extLst>
              <a:ext uri="{FF2B5EF4-FFF2-40B4-BE49-F238E27FC236}">
                <a16:creationId xmlns:a16="http://schemas.microsoft.com/office/drawing/2014/main" id="{466E9547-6958-BFAE-BBA3-59568649AAAB}"/>
              </a:ext>
            </a:extLst>
          </p:cNvPr>
          <p:cNvSpPr txBox="1">
            <a:spLocks/>
          </p:cNvSpPr>
          <p:nvPr/>
        </p:nvSpPr>
        <p:spPr>
          <a:xfrm>
            <a:off x="559514" y="234753"/>
            <a:ext cx="12330985"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3. PINNs: Failure modes</a:t>
            </a:r>
            <a:endParaRPr lang="ru-RU" spc="-10" dirty="0"/>
          </a:p>
        </p:txBody>
      </p:sp>
    </p:spTree>
    <p:extLst>
      <p:ext uri="{BB962C8B-B14F-4D97-AF65-F5344CB8AC3E}">
        <p14:creationId xmlns:p14="http://schemas.microsoft.com/office/powerpoint/2010/main" val="2948423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4889500" y="4477291"/>
            <a:ext cx="7191326" cy="2580734"/>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4182876" y="1232814"/>
            <a:ext cx="8487418" cy="2814154"/>
          </a:xfrm>
          <a:prstGeom prst="rect">
            <a:avLst/>
          </a:prstGeom>
          <a:noFill/>
          <a:ln w="9525">
            <a:noFill/>
            <a:miter lim="800000"/>
            <a:headEnd/>
            <a:tailEnd/>
          </a:ln>
        </p:spPr>
      </p:pic>
      <p:pic>
        <p:nvPicPr>
          <p:cNvPr id="6" name="Picture 4"/>
          <p:cNvPicPr>
            <a:picLocks noChangeAspect="1" noChangeArrowheads="1"/>
          </p:cNvPicPr>
          <p:nvPr/>
        </p:nvPicPr>
        <p:blipFill>
          <a:blip r:embed="rId5" cstate="print"/>
          <a:srcRect/>
          <a:stretch>
            <a:fillRect/>
          </a:stretch>
        </p:blipFill>
        <p:spPr bwMode="auto">
          <a:xfrm>
            <a:off x="7465699" y="468729"/>
            <a:ext cx="3977001" cy="764085"/>
          </a:xfrm>
          <a:prstGeom prst="rect">
            <a:avLst/>
          </a:prstGeom>
          <a:noFill/>
          <a:ln w="9525">
            <a:noFill/>
            <a:miter lim="800000"/>
            <a:headEnd/>
            <a:tailEnd/>
          </a:ln>
        </p:spPr>
      </p:pic>
      <p:sp>
        <p:nvSpPr>
          <p:cNvPr id="7" name="Content Placeholder 2"/>
          <p:cNvSpPr txBox="1">
            <a:spLocks/>
          </p:cNvSpPr>
          <p:nvPr/>
        </p:nvSpPr>
        <p:spPr>
          <a:xfrm>
            <a:off x="12700" y="2639891"/>
            <a:ext cx="5677527" cy="2317909"/>
          </a:xfrm>
          <a:prstGeom prst="rect">
            <a:avLst/>
          </a:prstGeom>
        </p:spPr>
        <p:txBody>
          <a:bodyPr>
            <a:normAutofit/>
          </a:bodyPr>
          <a:lstStyle/>
          <a:p>
            <a:pPr marL="629850" indent="-377910">
              <a:lnSpc>
                <a:spcPct val="150000"/>
              </a:lnSpc>
              <a:spcBef>
                <a:spcPts val="1102"/>
              </a:spcBef>
              <a:buSzPct val="100000"/>
              <a:buFont typeface="Arial"/>
              <a:buChar char="•"/>
              <a:defRPr/>
            </a:pPr>
            <a:r>
              <a:rPr lang="en-US" sz="2000" dirty="0" err="1">
                <a:latin typeface="Arial" panose="020B0604020202020204" pitchFamily="34" charset="0"/>
                <a:ea typeface="Inter" pitchFamily="34" charset="0"/>
                <a:cs typeface="Arial" panose="020B0604020202020204" pitchFamily="34" charset="0"/>
              </a:rPr>
              <a:t>Nonsmooth</a:t>
            </a:r>
            <a:r>
              <a:rPr lang="en-US" sz="2000" dirty="0">
                <a:latin typeface="Arial" panose="020B0604020202020204" pitchFamily="34" charset="0"/>
                <a:ea typeface="Inter" pitchFamily="34" charset="0"/>
                <a:cs typeface="Arial" panose="020B0604020202020204" pitchFamily="34" charset="0"/>
              </a:rPr>
              <a:t> loss landscapes</a:t>
            </a:r>
          </a:p>
          <a:p>
            <a:pPr marL="629850" indent="-377910">
              <a:lnSpc>
                <a:spcPct val="150000"/>
              </a:lnSpc>
              <a:spcBef>
                <a:spcPts val="1102"/>
              </a:spcBef>
              <a:buSzPct val="100000"/>
              <a:buFont typeface="Arial"/>
              <a:buChar char="•"/>
              <a:defRPr/>
            </a:pPr>
            <a:r>
              <a:rPr lang="en-US" sz="2000" dirty="0">
                <a:latin typeface="Arial" panose="020B0604020202020204" pitchFamily="34" charset="0"/>
                <a:ea typeface="Inter" pitchFamily="34" charset="0"/>
                <a:cs typeface="Arial" panose="020B0604020202020204" pitchFamily="34" charset="0"/>
              </a:rPr>
              <a:t>Big terms</a:t>
            </a:r>
          </a:p>
          <a:p>
            <a:pPr marL="629850" indent="-377910">
              <a:lnSpc>
                <a:spcPct val="150000"/>
              </a:lnSpc>
              <a:spcBef>
                <a:spcPts val="1102"/>
              </a:spcBef>
              <a:buSzPct val="100000"/>
              <a:buFont typeface="Arial"/>
              <a:buChar char="•"/>
              <a:defRPr/>
            </a:pPr>
            <a:r>
              <a:rPr lang="en-US" sz="2000" dirty="0">
                <a:latin typeface="Arial" panose="020B0604020202020204" pitchFamily="34" charset="0"/>
                <a:ea typeface="Inter" pitchFamily="34" charset="0"/>
                <a:cs typeface="Arial" panose="020B0604020202020204" pitchFamily="34" charset="0"/>
              </a:rPr>
              <a:t>Bad derivative approximation</a:t>
            </a:r>
          </a:p>
        </p:txBody>
      </p:sp>
      <p:sp>
        <p:nvSpPr>
          <p:cNvPr id="10" name="object 2">
            <a:extLst>
              <a:ext uri="{FF2B5EF4-FFF2-40B4-BE49-F238E27FC236}">
                <a16:creationId xmlns:a16="http://schemas.microsoft.com/office/drawing/2014/main" id="{F40444D0-5172-F337-8941-715108EA7ACD}"/>
              </a:ext>
            </a:extLst>
          </p:cNvPr>
          <p:cNvSpPr txBox="1">
            <a:spLocks/>
          </p:cNvSpPr>
          <p:nvPr/>
        </p:nvSpPr>
        <p:spPr>
          <a:xfrm>
            <a:off x="559514" y="234753"/>
            <a:ext cx="12330985"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3. PINNs: Reasons for Failure modes</a:t>
            </a:r>
            <a:endParaRPr lang="ru-RU" spc="-1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07373" y="1671460"/>
            <a:ext cx="5344945" cy="1881365"/>
          </a:xfrm>
          <a:prstGeom prst="rect">
            <a:avLst/>
          </a:prstGeom>
        </p:spPr>
        <p:txBody>
          <a:bodyPr>
            <a:normAutofit/>
          </a:bodyPr>
          <a:lstStyle/>
          <a:p>
            <a:pPr marL="629850" indent="-377910" algn="l" defTabSz="1007760" rtl="0">
              <a:lnSpc>
                <a:spcPct val="150000"/>
              </a:lnSpc>
              <a:spcBef>
                <a:spcPts val="1102"/>
              </a:spcBef>
              <a:buSzPct val="100000"/>
              <a:buFont typeface="Arial"/>
              <a:buChar char="•"/>
              <a:defRPr/>
            </a:pPr>
            <a:r>
              <a:rPr lang="en-US" sz="2000" dirty="0">
                <a:latin typeface="Arial" panose="020B0604020202020204" pitchFamily="34" charset="0"/>
                <a:ea typeface="Inter" pitchFamily="34" charset="0"/>
                <a:cs typeface="Arial" panose="020B0604020202020204" pitchFamily="34" charset="0"/>
              </a:rPr>
              <a:t>Curriculum training</a:t>
            </a:r>
          </a:p>
          <a:p>
            <a:pPr marL="629850" indent="-377910" algn="l" defTabSz="1007760" rtl="0">
              <a:lnSpc>
                <a:spcPct val="150000"/>
              </a:lnSpc>
              <a:spcBef>
                <a:spcPts val="1102"/>
              </a:spcBef>
              <a:buSzPct val="100000"/>
              <a:buFont typeface="Arial"/>
              <a:buChar char="•"/>
              <a:defRPr/>
            </a:pPr>
            <a:r>
              <a:rPr lang="en-US" sz="2000" noProof="0" dirty="0" err="1">
                <a:latin typeface="Arial" panose="020B0604020202020204" pitchFamily="34" charset="0"/>
                <a:ea typeface="Inter" pitchFamily="34" charset="0"/>
                <a:cs typeface="Arial" panose="020B0604020202020204" pitchFamily="34" charset="0"/>
              </a:rPr>
              <a:t>Seqtoseq</a:t>
            </a:r>
            <a:endParaRPr lang="en-US" sz="2000" noProof="0" dirty="0">
              <a:latin typeface="Arial" panose="020B0604020202020204" pitchFamily="34" charset="0"/>
              <a:ea typeface="Inter" pitchFamily="34" charset="0"/>
              <a:cs typeface="Arial" panose="020B0604020202020204" pitchFamily="34" charset="0"/>
            </a:endParaRPr>
          </a:p>
          <a:p>
            <a:pPr marL="629850" indent="-377910" algn="l" defTabSz="1007760" rtl="0">
              <a:lnSpc>
                <a:spcPct val="150000"/>
              </a:lnSpc>
              <a:spcBef>
                <a:spcPts val="1102"/>
              </a:spcBef>
              <a:buSzPct val="100000"/>
              <a:buFont typeface="Arial"/>
              <a:buChar char="•"/>
              <a:defRPr/>
            </a:pPr>
            <a:r>
              <a:rPr lang="en-US" sz="2000" dirty="0">
                <a:latin typeface="Arial" panose="020B0604020202020204" pitchFamily="34" charset="0"/>
                <a:ea typeface="Inter" pitchFamily="34" charset="0"/>
                <a:cs typeface="Arial" panose="020B0604020202020204" pitchFamily="34" charset="0"/>
              </a:rPr>
              <a:t>Regularizations</a:t>
            </a:r>
          </a:p>
        </p:txBody>
      </p:sp>
      <p:pic>
        <p:nvPicPr>
          <p:cNvPr id="5" name="Picture 2"/>
          <p:cNvPicPr>
            <a:picLocks noChangeAspect="1" noChangeArrowheads="1"/>
          </p:cNvPicPr>
          <p:nvPr/>
        </p:nvPicPr>
        <p:blipFill>
          <a:blip r:embed="rId3" cstate="print"/>
          <a:srcRect/>
          <a:stretch>
            <a:fillRect/>
          </a:stretch>
        </p:blipFill>
        <p:spPr bwMode="auto">
          <a:xfrm>
            <a:off x="4203700" y="962025"/>
            <a:ext cx="8915400" cy="2615184"/>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241300" y="4240113"/>
            <a:ext cx="5902960" cy="2540000"/>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6261100" y="4543425"/>
            <a:ext cx="7130669" cy="1826006"/>
          </a:xfrm>
          <a:prstGeom prst="rect">
            <a:avLst/>
          </a:prstGeom>
          <a:noFill/>
          <a:ln w="9525">
            <a:noFill/>
            <a:miter lim="800000"/>
            <a:headEnd/>
            <a:tailEnd/>
          </a:ln>
        </p:spPr>
      </p:pic>
      <p:sp>
        <p:nvSpPr>
          <p:cNvPr id="9" name="object 2">
            <a:extLst>
              <a:ext uri="{FF2B5EF4-FFF2-40B4-BE49-F238E27FC236}">
                <a16:creationId xmlns:a16="http://schemas.microsoft.com/office/drawing/2014/main" id="{55F58912-0615-BB72-AFDC-20C3E09AEC60}"/>
              </a:ext>
            </a:extLst>
          </p:cNvPr>
          <p:cNvSpPr txBox="1">
            <a:spLocks/>
          </p:cNvSpPr>
          <p:nvPr/>
        </p:nvSpPr>
        <p:spPr>
          <a:xfrm>
            <a:off x="559514" y="234753"/>
            <a:ext cx="12330985"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pc="-20" dirty="0"/>
              <a:t>3. PINNs: Solutions</a:t>
            </a:r>
            <a:endParaRPr lang="ru-RU" spc="-1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0BFE61-B128-29EC-3FE5-6A33964ECD9F}"/>
              </a:ext>
            </a:extLst>
          </p:cNvPr>
          <p:cNvSpPr txBox="1"/>
          <p:nvPr/>
        </p:nvSpPr>
        <p:spPr>
          <a:xfrm>
            <a:off x="1231900" y="1419225"/>
            <a:ext cx="10972800" cy="3539430"/>
          </a:xfrm>
          <a:prstGeom prst="rect">
            <a:avLst/>
          </a:prstGeom>
          <a:noFill/>
        </p:spPr>
        <p:txBody>
          <a:bodyPr wrap="square">
            <a:spAutoFit/>
          </a:bodyPr>
          <a:lstStyle/>
          <a:p>
            <a:pPr marL="285750" indent="-285750">
              <a:buClr>
                <a:srgbClr val="006FB9"/>
              </a:buClr>
              <a:buFont typeface="Wingdings" pitchFamily="2" charset="2"/>
              <a:buChar char="Ø"/>
            </a:pPr>
            <a:r>
              <a:rPr lang="en-US" sz="2800" dirty="0"/>
              <a:t> “Biases” in ML</a:t>
            </a:r>
          </a:p>
          <a:p>
            <a:pPr marL="285750" indent="-285750">
              <a:buClr>
                <a:srgbClr val="006FB9"/>
              </a:buClr>
              <a:buFont typeface="Wingdings" pitchFamily="2" charset="2"/>
              <a:buChar char="Ø"/>
            </a:pPr>
            <a:endParaRPr lang="en-US" sz="2800" dirty="0"/>
          </a:p>
          <a:p>
            <a:pPr marL="285750" indent="-285750">
              <a:buClr>
                <a:srgbClr val="006FB9"/>
              </a:buClr>
              <a:buFont typeface="Wingdings" pitchFamily="2" charset="2"/>
              <a:buChar char="Ø"/>
            </a:pPr>
            <a:r>
              <a:rPr lang="en-US" sz="2800" dirty="0"/>
              <a:t> Sci-ML Approaches</a:t>
            </a:r>
          </a:p>
          <a:p>
            <a:pPr marL="285750" indent="-285750">
              <a:buClr>
                <a:srgbClr val="006FB9"/>
              </a:buClr>
              <a:buFont typeface="Wingdings" pitchFamily="2" charset="2"/>
              <a:buChar char="Ø"/>
            </a:pPr>
            <a:endParaRPr lang="en-US" sz="2800" dirty="0"/>
          </a:p>
          <a:p>
            <a:pPr marL="285750" indent="-285750">
              <a:buClr>
                <a:srgbClr val="006FB9"/>
              </a:buClr>
              <a:buFont typeface="Wingdings" pitchFamily="2" charset="2"/>
              <a:buChar char="Ø"/>
            </a:pPr>
            <a:r>
              <a:rPr lang="ru-RU" sz="2800" dirty="0"/>
              <a:t> </a:t>
            </a:r>
            <a:r>
              <a:rPr lang="en-US" sz="2800" dirty="0"/>
              <a:t>Challenges of Sci-ML</a:t>
            </a:r>
          </a:p>
          <a:p>
            <a:pPr>
              <a:buClr>
                <a:srgbClr val="006FB9"/>
              </a:buClr>
            </a:pPr>
            <a:endParaRPr lang="en-US" sz="2800" dirty="0"/>
          </a:p>
          <a:p>
            <a:pPr marL="285750" indent="-285750">
              <a:buClr>
                <a:srgbClr val="006FB9"/>
              </a:buClr>
              <a:buFont typeface="Wingdings" pitchFamily="2" charset="2"/>
              <a:buChar char="Ø"/>
            </a:pPr>
            <a:r>
              <a:rPr lang="en-US" sz="2800" dirty="0"/>
              <a:t> </a:t>
            </a:r>
            <a:r>
              <a:rPr lang="en-US" sz="2800" b="1" dirty="0"/>
              <a:t>What’s next</a:t>
            </a:r>
          </a:p>
          <a:p>
            <a:pPr marL="285750" indent="-285750">
              <a:buClr>
                <a:srgbClr val="006FB9"/>
              </a:buClr>
              <a:buFont typeface="Wingdings" pitchFamily="2" charset="2"/>
              <a:buChar char="Ø"/>
            </a:pPr>
            <a:endParaRPr lang="en-US" sz="2800" dirty="0"/>
          </a:p>
        </p:txBody>
      </p:sp>
      <p:sp>
        <p:nvSpPr>
          <p:cNvPr id="3" name="object 2">
            <a:extLst>
              <a:ext uri="{FF2B5EF4-FFF2-40B4-BE49-F238E27FC236}">
                <a16:creationId xmlns:a16="http://schemas.microsoft.com/office/drawing/2014/main" id="{250E236B-0621-06BB-676B-BA7429EF52D2}"/>
              </a:ext>
            </a:extLst>
          </p:cNvPr>
          <p:cNvSpPr txBox="1">
            <a:spLocks/>
          </p:cNvSpPr>
          <p:nvPr/>
        </p:nvSpPr>
        <p:spPr>
          <a:xfrm>
            <a:off x="559515" y="234753"/>
            <a:ext cx="9648348"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spc="-20" dirty="0"/>
              <a:t>Outline</a:t>
            </a:r>
            <a:endParaRPr lang="ru-RU" spc="-10" dirty="0"/>
          </a:p>
        </p:txBody>
      </p:sp>
      <p:sp>
        <p:nvSpPr>
          <p:cNvPr id="4" name="TextBox 3">
            <a:extLst>
              <a:ext uri="{FF2B5EF4-FFF2-40B4-BE49-F238E27FC236}">
                <a16:creationId xmlns:a16="http://schemas.microsoft.com/office/drawing/2014/main" id="{E9DCA60D-4F44-69AF-8347-89DAFA8150DB}"/>
              </a:ext>
            </a:extLst>
          </p:cNvPr>
          <p:cNvSpPr txBox="1"/>
          <p:nvPr/>
        </p:nvSpPr>
        <p:spPr>
          <a:xfrm>
            <a:off x="4838700" y="-1943100"/>
            <a:ext cx="184731" cy="369332"/>
          </a:xfrm>
          <a:prstGeom prst="rect">
            <a:avLst/>
          </a:prstGeom>
          <a:noFill/>
        </p:spPr>
        <p:txBody>
          <a:bodyPr wrap="none" rtlCol="0">
            <a:spAutoFit/>
          </a:bodyPr>
          <a:lstStyle/>
          <a:p>
            <a:endParaRPr lang="en-RU" dirty="0"/>
          </a:p>
        </p:txBody>
      </p:sp>
    </p:spTree>
    <p:extLst>
      <p:ext uri="{BB962C8B-B14F-4D97-AF65-F5344CB8AC3E}">
        <p14:creationId xmlns:p14="http://schemas.microsoft.com/office/powerpoint/2010/main" val="2741202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9" name="Google Shape;159;p26"/>
          <p:cNvSpPr txBox="1">
            <a:spLocks noGrp="1"/>
          </p:cNvSpPr>
          <p:nvPr>
            <p:ph type="body" idx="1"/>
          </p:nvPr>
        </p:nvSpPr>
        <p:spPr>
          <a:xfrm>
            <a:off x="1473618" y="1269738"/>
            <a:ext cx="11569282" cy="3273687"/>
          </a:xfrm>
          <a:prstGeom prst="rect">
            <a:avLst/>
          </a:prstGeom>
        </p:spPr>
        <p:txBody>
          <a:bodyPr spcFirstLastPara="1" wrap="square" lIns="100821" tIns="100821" rIns="100821" bIns="100821" anchor="t" anchorCtr="0">
            <a:noAutofit/>
          </a:bodyPr>
          <a:lstStyle/>
          <a:p>
            <a:pPr marL="591380" indent="-514350" algn="l" rtl="0">
              <a:lnSpc>
                <a:spcPct val="115000"/>
              </a:lnSpc>
              <a:buSzPct val="100000"/>
              <a:buFont typeface="+mj-lt"/>
              <a:buAutoNum type="arabicPeriod"/>
            </a:pPr>
            <a:endParaRPr lang="en-GB" sz="3200" dirty="0">
              <a:latin typeface="Arial" panose="020B0604020202020204" pitchFamily="34" charset="0"/>
              <a:cs typeface="Arial" panose="020B0604020202020204" pitchFamily="34" charset="0"/>
            </a:endParaRPr>
          </a:p>
          <a:p>
            <a:pPr marL="591380" indent="-514350" algn="l" rtl="0">
              <a:lnSpc>
                <a:spcPct val="115000"/>
              </a:lnSpc>
              <a:buSzPct val="100000"/>
              <a:buFont typeface="+mj-lt"/>
              <a:buAutoNum type="arabicPeriod"/>
            </a:pPr>
            <a:r>
              <a:rPr lang="en-GB" sz="3200" dirty="0">
                <a:latin typeface="Arial" panose="020B0604020202020204" pitchFamily="34" charset="0"/>
                <a:cs typeface="Arial" panose="020B0604020202020204" pitchFamily="34" charset="0"/>
              </a:rPr>
              <a:t>Seminar based on Sci-ML problem</a:t>
            </a:r>
          </a:p>
          <a:p>
            <a:pPr marL="591380" indent="-514350" algn="l" rtl="0">
              <a:lnSpc>
                <a:spcPct val="115000"/>
              </a:lnSpc>
              <a:buSzPct val="100000"/>
              <a:buFont typeface="+mj-lt"/>
              <a:buAutoNum type="arabicPeriod"/>
            </a:pPr>
            <a:endParaRPr lang="en-GB" sz="3200" dirty="0">
              <a:latin typeface="Arial" panose="020B0604020202020204" pitchFamily="34" charset="0"/>
              <a:cs typeface="Arial" panose="020B0604020202020204" pitchFamily="34" charset="0"/>
            </a:endParaRPr>
          </a:p>
          <a:p>
            <a:pPr marL="591380" indent="-514350" algn="l" rtl="0">
              <a:lnSpc>
                <a:spcPct val="115000"/>
              </a:lnSpc>
              <a:buSzPct val="100000"/>
              <a:buFont typeface="+mj-lt"/>
              <a:buAutoNum type="arabicPeriod"/>
            </a:pPr>
            <a:r>
              <a:rPr lang="en-GB" sz="3200" dirty="0">
                <a:latin typeface="Arial" panose="020B0604020202020204" pitchFamily="34" charset="0"/>
                <a:cs typeface="Arial" panose="020B0604020202020204" pitchFamily="34" charset="0"/>
              </a:rPr>
              <a:t>Lecture on </a:t>
            </a:r>
            <a:r>
              <a:rPr lang="en-US" sz="3200" dirty="0">
                <a:latin typeface="Arial" panose="020B0604020202020204" pitchFamily="34" charset="0"/>
                <a:cs typeface="Arial" panose="020B0604020202020204" pitchFamily="34" charset="0"/>
              </a:rPr>
              <a:t>Applied Use-Cases of Sci-ML</a:t>
            </a:r>
            <a:endParaRPr lang="en-GB" sz="3200" dirty="0">
              <a:latin typeface="Arial" panose="020B0604020202020204" pitchFamily="34" charset="0"/>
              <a:cs typeface="Arial" panose="020B0604020202020204" pitchFamily="34" charset="0"/>
            </a:endParaRPr>
          </a:p>
          <a:p>
            <a:pPr marL="1263203" lvl="1" indent="-514350" algn="l" rtl="0">
              <a:lnSpc>
                <a:spcPct val="115000"/>
              </a:lnSpc>
              <a:buSzPct val="100000"/>
              <a:buFont typeface="Wingdings" pitchFamily="2" charset="2"/>
              <a:buChar char="ü"/>
            </a:pPr>
            <a:r>
              <a:rPr lang="en-GB" sz="3200" dirty="0">
                <a:latin typeface="Arial" panose="020B0604020202020204" pitchFamily="34" charset="0"/>
                <a:cs typeface="Arial" panose="020B0604020202020204" pitchFamily="34" charset="0"/>
              </a:rPr>
              <a:t>Super-resolution of weather forecasts</a:t>
            </a:r>
          </a:p>
          <a:p>
            <a:pPr marL="1263203" lvl="1" indent="-514350" algn="l" rtl="0">
              <a:lnSpc>
                <a:spcPct val="115000"/>
              </a:lnSpc>
              <a:buSzPct val="100000"/>
              <a:buFont typeface="Wingdings" pitchFamily="2" charset="2"/>
              <a:buChar char="ü"/>
            </a:pPr>
            <a:r>
              <a:rPr lang="en-GB" sz="3200" spc="-20" dirty="0">
                <a:latin typeface="Arial" panose="020B0604020202020204" pitchFamily="34" charset="0"/>
                <a:cs typeface="Arial" panose="020B0604020202020204" pitchFamily="34" charset="0"/>
              </a:rPr>
              <a:t>Sea Ice Regional Forecasting</a:t>
            </a:r>
            <a:endParaRPr lang="en-GB" sz="3200" dirty="0">
              <a:latin typeface="Arial" panose="020B0604020202020204" pitchFamily="34" charset="0"/>
              <a:cs typeface="Arial" panose="020B0604020202020204" pitchFamily="34" charset="0"/>
            </a:endParaRPr>
          </a:p>
          <a:p>
            <a:pPr marL="1263203" lvl="1" indent="-514350" algn="l" rtl="0">
              <a:lnSpc>
                <a:spcPct val="115000"/>
              </a:lnSpc>
              <a:buSzPct val="100000"/>
              <a:buFont typeface="Wingdings" pitchFamily="2" charset="2"/>
              <a:buChar char="ü"/>
            </a:pPr>
            <a:r>
              <a:rPr lang="en-GB" sz="3200" dirty="0">
                <a:latin typeface="Arial" panose="020B0604020202020204" pitchFamily="34" charset="0"/>
                <a:cs typeface="Arial" panose="020B0604020202020204" pitchFamily="34" charset="0"/>
              </a:rPr>
              <a:t>Fusion of heterogeneous data for </a:t>
            </a:r>
            <a:r>
              <a:rPr lang="en-GB" sz="3200" dirty="0" err="1">
                <a:latin typeface="Arial" panose="020B0604020202020204" pitchFamily="34" charset="0"/>
                <a:cs typeface="Arial" panose="020B0604020202020204" pitchFamily="34" charset="0"/>
              </a:rPr>
              <a:t>modeling</a:t>
            </a:r>
            <a:r>
              <a:rPr lang="en-GB" sz="3200" dirty="0">
                <a:latin typeface="Arial" panose="020B0604020202020204" pitchFamily="34" charset="0"/>
                <a:cs typeface="Arial" panose="020B0604020202020204" pitchFamily="34" charset="0"/>
              </a:rPr>
              <a:t> of oil-fields. Geological realism</a:t>
            </a:r>
          </a:p>
        </p:txBody>
      </p:sp>
      <p:sp>
        <p:nvSpPr>
          <p:cNvPr id="4" name="object 2">
            <a:extLst>
              <a:ext uri="{FF2B5EF4-FFF2-40B4-BE49-F238E27FC236}">
                <a16:creationId xmlns:a16="http://schemas.microsoft.com/office/drawing/2014/main" id="{755FD428-1533-4CE5-BF46-444C1E6738BC}"/>
              </a:ext>
            </a:extLst>
          </p:cNvPr>
          <p:cNvSpPr txBox="1">
            <a:spLocks/>
          </p:cNvSpPr>
          <p:nvPr/>
        </p:nvSpPr>
        <p:spPr>
          <a:xfrm>
            <a:off x="715558" y="311250"/>
            <a:ext cx="8897864" cy="474489"/>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GB" spc="-20" dirty="0"/>
              <a:t>What’s next?</a:t>
            </a:r>
            <a:endParaRPr lang="ru-RU" spc="-10" dirty="0"/>
          </a:p>
        </p:txBody>
      </p:sp>
    </p:spTree>
    <p:extLst>
      <p:ext uri="{BB962C8B-B14F-4D97-AF65-F5344CB8AC3E}">
        <p14:creationId xmlns:p14="http://schemas.microsoft.com/office/powerpoint/2010/main" val="361672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175402-ED7E-D0D2-A5D2-76E85E720B17}"/>
              </a:ext>
            </a:extLst>
          </p:cNvPr>
          <p:cNvPicPr>
            <a:picLocks noChangeAspect="1"/>
          </p:cNvPicPr>
          <p:nvPr/>
        </p:nvPicPr>
        <p:blipFill rotWithShape="1">
          <a:blip r:embed="rId2"/>
          <a:srcRect t="23787"/>
          <a:stretch/>
        </p:blipFill>
        <p:spPr>
          <a:xfrm>
            <a:off x="1612900" y="1266825"/>
            <a:ext cx="11156585" cy="5988844"/>
          </a:xfrm>
          <a:prstGeom prst="rect">
            <a:avLst/>
          </a:prstGeom>
        </p:spPr>
      </p:pic>
      <p:sp>
        <p:nvSpPr>
          <p:cNvPr id="3" name="object 2">
            <a:extLst>
              <a:ext uri="{FF2B5EF4-FFF2-40B4-BE49-F238E27FC236}">
                <a16:creationId xmlns:a16="http://schemas.microsoft.com/office/drawing/2014/main" id="{B450A974-43C3-90D4-817E-021B82B803E4}"/>
              </a:ext>
            </a:extLst>
          </p:cNvPr>
          <p:cNvSpPr txBox="1">
            <a:spLocks/>
          </p:cNvSpPr>
          <p:nvPr/>
        </p:nvSpPr>
        <p:spPr>
          <a:xfrm>
            <a:off x="559514" y="234753"/>
            <a:ext cx="12877086" cy="505267"/>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200" dirty="0"/>
              <a:t>Advanced Techniques: Optimal Transport for Generative Models</a:t>
            </a:r>
          </a:p>
        </p:txBody>
      </p:sp>
    </p:spTree>
    <p:extLst>
      <p:ext uri="{BB962C8B-B14F-4D97-AF65-F5344CB8AC3E}">
        <p14:creationId xmlns:p14="http://schemas.microsoft.com/office/powerpoint/2010/main" val="1373348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3266B-112E-49EF-5686-CA23FCE048B0}"/>
              </a:ext>
            </a:extLst>
          </p:cNvPr>
          <p:cNvPicPr>
            <a:picLocks noChangeAspect="1"/>
          </p:cNvPicPr>
          <p:nvPr/>
        </p:nvPicPr>
        <p:blipFill rotWithShape="1">
          <a:blip r:embed="rId2"/>
          <a:srcRect t="17738"/>
          <a:stretch/>
        </p:blipFill>
        <p:spPr>
          <a:xfrm>
            <a:off x="1346913" y="1343025"/>
            <a:ext cx="10742775" cy="6217444"/>
          </a:xfrm>
          <a:prstGeom prst="rect">
            <a:avLst/>
          </a:prstGeom>
        </p:spPr>
      </p:pic>
      <p:sp>
        <p:nvSpPr>
          <p:cNvPr id="3" name="object 2">
            <a:extLst>
              <a:ext uri="{FF2B5EF4-FFF2-40B4-BE49-F238E27FC236}">
                <a16:creationId xmlns:a16="http://schemas.microsoft.com/office/drawing/2014/main" id="{31F5426F-615B-9FEC-D3D5-5BA174688875}"/>
              </a:ext>
            </a:extLst>
          </p:cNvPr>
          <p:cNvSpPr txBox="1">
            <a:spLocks/>
          </p:cNvSpPr>
          <p:nvPr/>
        </p:nvSpPr>
        <p:spPr>
          <a:xfrm>
            <a:off x="559515" y="234753"/>
            <a:ext cx="9648348" cy="505267"/>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200" dirty="0"/>
              <a:t>Advanced Techniques: OT</a:t>
            </a:r>
          </a:p>
        </p:txBody>
      </p:sp>
    </p:spTree>
    <p:extLst>
      <p:ext uri="{BB962C8B-B14F-4D97-AF65-F5344CB8AC3E}">
        <p14:creationId xmlns:p14="http://schemas.microsoft.com/office/powerpoint/2010/main" val="5894568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4" name="Google Shape;204;g115672b8bb6_0_21"/>
          <p:cNvPicPr preferRelativeResize="0"/>
          <p:nvPr/>
        </p:nvPicPr>
        <p:blipFill rotWithShape="1">
          <a:blip r:embed="rId3">
            <a:alphaModFix/>
          </a:blip>
          <a:srcRect/>
          <a:stretch/>
        </p:blipFill>
        <p:spPr>
          <a:xfrm>
            <a:off x="2439076" y="2247828"/>
            <a:ext cx="4101762" cy="3371937"/>
          </a:xfrm>
          <a:prstGeom prst="rect">
            <a:avLst/>
          </a:prstGeom>
          <a:noFill/>
          <a:ln>
            <a:noFill/>
          </a:ln>
        </p:spPr>
      </p:pic>
      <p:pic>
        <p:nvPicPr>
          <p:cNvPr id="205" name="Google Shape;205;g115672b8bb6_0_21"/>
          <p:cNvPicPr preferRelativeResize="0"/>
          <p:nvPr/>
        </p:nvPicPr>
        <p:blipFill rotWithShape="1">
          <a:blip r:embed="rId4">
            <a:alphaModFix/>
          </a:blip>
          <a:srcRect/>
          <a:stretch/>
        </p:blipFill>
        <p:spPr>
          <a:xfrm>
            <a:off x="6949568" y="3564119"/>
            <a:ext cx="2903886" cy="2060660"/>
          </a:xfrm>
          <a:prstGeom prst="rect">
            <a:avLst/>
          </a:prstGeom>
          <a:noFill/>
          <a:ln>
            <a:noFill/>
          </a:ln>
        </p:spPr>
      </p:pic>
      <p:pic>
        <p:nvPicPr>
          <p:cNvPr id="206" name="Google Shape;206;g115672b8bb6_0_21"/>
          <p:cNvPicPr preferRelativeResize="0"/>
          <p:nvPr/>
        </p:nvPicPr>
        <p:blipFill rotWithShape="1">
          <a:blip r:embed="rId5">
            <a:alphaModFix/>
          </a:blip>
          <a:srcRect/>
          <a:stretch/>
        </p:blipFill>
        <p:spPr>
          <a:xfrm>
            <a:off x="6949575" y="2252817"/>
            <a:ext cx="2903883" cy="1174465"/>
          </a:xfrm>
          <a:prstGeom prst="rect">
            <a:avLst/>
          </a:prstGeom>
          <a:noFill/>
          <a:ln>
            <a:noFill/>
          </a:ln>
        </p:spPr>
      </p:pic>
      <p:pic>
        <p:nvPicPr>
          <p:cNvPr id="207" name="Google Shape;207;g115672b8bb6_0_21"/>
          <p:cNvPicPr preferRelativeResize="0"/>
          <p:nvPr/>
        </p:nvPicPr>
        <p:blipFill rotWithShape="1">
          <a:blip r:embed="rId6">
            <a:alphaModFix/>
          </a:blip>
          <a:srcRect/>
          <a:stretch/>
        </p:blipFill>
        <p:spPr>
          <a:xfrm>
            <a:off x="9979993" y="2575619"/>
            <a:ext cx="2679724" cy="2534476"/>
          </a:xfrm>
          <a:prstGeom prst="rect">
            <a:avLst/>
          </a:prstGeom>
          <a:noFill/>
          <a:ln>
            <a:noFill/>
          </a:ln>
        </p:spPr>
      </p:pic>
      <p:pic>
        <p:nvPicPr>
          <p:cNvPr id="208" name="Google Shape;208;g115672b8bb6_0_21"/>
          <p:cNvPicPr preferRelativeResize="0"/>
          <p:nvPr/>
        </p:nvPicPr>
        <p:blipFill rotWithShape="1">
          <a:blip r:embed="rId7">
            <a:alphaModFix/>
          </a:blip>
          <a:srcRect/>
          <a:stretch/>
        </p:blipFill>
        <p:spPr>
          <a:xfrm>
            <a:off x="682328" y="3794311"/>
            <a:ext cx="1666283" cy="1751141"/>
          </a:xfrm>
          <a:prstGeom prst="rect">
            <a:avLst/>
          </a:prstGeom>
          <a:noFill/>
          <a:ln>
            <a:noFill/>
          </a:ln>
        </p:spPr>
      </p:pic>
      <p:pic>
        <p:nvPicPr>
          <p:cNvPr id="209" name="Google Shape;209;g115672b8bb6_0_21"/>
          <p:cNvPicPr preferRelativeResize="0"/>
          <p:nvPr/>
        </p:nvPicPr>
        <p:blipFill rotWithShape="1">
          <a:blip r:embed="rId8">
            <a:alphaModFix/>
          </a:blip>
          <a:srcRect/>
          <a:stretch/>
        </p:blipFill>
        <p:spPr>
          <a:xfrm>
            <a:off x="682327" y="2273633"/>
            <a:ext cx="1666282" cy="1223919"/>
          </a:xfrm>
          <a:prstGeom prst="rect">
            <a:avLst/>
          </a:prstGeom>
          <a:noFill/>
          <a:ln>
            <a:noFill/>
          </a:ln>
        </p:spPr>
      </p:pic>
      <p:sp>
        <p:nvSpPr>
          <p:cNvPr id="210" name="Google Shape;210;g115672b8bb6_0_21"/>
          <p:cNvSpPr txBox="1"/>
          <p:nvPr/>
        </p:nvSpPr>
        <p:spPr>
          <a:xfrm>
            <a:off x="1470179" y="1495425"/>
            <a:ext cx="4298125" cy="508824"/>
          </a:xfrm>
          <a:prstGeom prst="rect">
            <a:avLst/>
          </a:prstGeom>
          <a:noFill/>
          <a:ln>
            <a:noFill/>
          </a:ln>
        </p:spPr>
        <p:txBody>
          <a:bodyPr spcFirstLastPara="1" wrap="square" lIns="100758" tIns="100758" rIns="100758" bIns="100758" anchor="t" anchorCtr="0">
            <a:spAutoFit/>
          </a:bodyPr>
          <a:lstStyle/>
          <a:p>
            <a:pPr algn="l" rtl="0">
              <a:buClr>
                <a:srgbClr val="000000"/>
              </a:buClr>
              <a:buSzPts val="1800"/>
            </a:pPr>
            <a:r>
              <a:rPr lang="ru-RU" sz="1984" b="1">
                <a:solidFill>
                  <a:srgbClr val="000000"/>
                </a:solidFill>
                <a:latin typeface="Inter"/>
                <a:ea typeface="Inter"/>
                <a:cs typeface="Inter"/>
                <a:sym typeface="Inter"/>
              </a:rPr>
              <a:t>T</a:t>
            </a:r>
            <a:r>
              <a:rPr lang="ru-RU" sz="1984" b="1">
                <a:latin typeface="Inter"/>
                <a:ea typeface="Inter"/>
                <a:cs typeface="Inter"/>
                <a:sym typeface="Inter"/>
              </a:rPr>
              <a:t>opological Data Analysis (TDA)</a:t>
            </a:r>
            <a:endParaRPr sz="1984" b="1">
              <a:solidFill>
                <a:srgbClr val="000000"/>
              </a:solidFill>
              <a:latin typeface="Inter"/>
              <a:ea typeface="Inter"/>
              <a:cs typeface="Inter"/>
              <a:sym typeface="Inter"/>
            </a:endParaRPr>
          </a:p>
        </p:txBody>
      </p:sp>
      <p:sp>
        <p:nvSpPr>
          <p:cNvPr id="211" name="Google Shape;211;g115672b8bb6_0_21"/>
          <p:cNvSpPr txBox="1"/>
          <p:nvPr/>
        </p:nvSpPr>
        <p:spPr>
          <a:xfrm>
            <a:off x="8212284" y="1506501"/>
            <a:ext cx="3131349" cy="508824"/>
          </a:xfrm>
          <a:prstGeom prst="rect">
            <a:avLst/>
          </a:prstGeom>
          <a:noFill/>
          <a:ln>
            <a:noFill/>
          </a:ln>
        </p:spPr>
        <p:txBody>
          <a:bodyPr spcFirstLastPara="1" wrap="square" lIns="100758" tIns="100758" rIns="100758" bIns="100758" anchor="t" anchorCtr="0">
            <a:spAutoFit/>
          </a:bodyPr>
          <a:lstStyle/>
          <a:p>
            <a:pPr algn="ctr" rtl="0">
              <a:buClr>
                <a:srgbClr val="000000"/>
              </a:buClr>
              <a:buSzPts val="1800"/>
            </a:pPr>
            <a:r>
              <a:rPr lang="ru-RU" sz="1984" b="1">
                <a:solidFill>
                  <a:srgbClr val="000000"/>
                </a:solidFill>
                <a:latin typeface="Inter"/>
                <a:ea typeface="Inter"/>
                <a:cs typeface="Inter"/>
                <a:sym typeface="Inter"/>
              </a:rPr>
              <a:t>O</a:t>
            </a:r>
            <a:r>
              <a:rPr lang="ru-RU" sz="1984" b="1">
                <a:latin typeface="Inter"/>
                <a:ea typeface="Inter"/>
                <a:cs typeface="Inter"/>
                <a:sym typeface="Inter"/>
              </a:rPr>
              <a:t>ptimal Transport (OT)</a:t>
            </a:r>
            <a:endParaRPr sz="1984" b="1">
              <a:solidFill>
                <a:srgbClr val="000000"/>
              </a:solidFill>
              <a:latin typeface="Inter"/>
              <a:ea typeface="Inter"/>
              <a:cs typeface="Inter"/>
              <a:sym typeface="Inter"/>
            </a:endParaRPr>
          </a:p>
        </p:txBody>
      </p:sp>
      <p:cxnSp>
        <p:nvCxnSpPr>
          <p:cNvPr id="212" name="Google Shape;212;g115672b8bb6_0_21"/>
          <p:cNvCxnSpPr/>
          <p:nvPr/>
        </p:nvCxnSpPr>
        <p:spPr>
          <a:xfrm>
            <a:off x="6666833" y="1795223"/>
            <a:ext cx="0" cy="4923337"/>
          </a:xfrm>
          <a:prstGeom prst="straightConnector1">
            <a:avLst/>
          </a:prstGeom>
          <a:noFill/>
          <a:ln w="9525" cap="flat" cmpd="sng">
            <a:solidFill>
              <a:schemeClr val="dk2"/>
            </a:solidFill>
            <a:prstDash val="solid"/>
            <a:round/>
            <a:headEnd type="none" w="med" len="med"/>
            <a:tailEnd type="none" w="med" len="med"/>
          </a:ln>
        </p:spPr>
      </p:cxnSp>
      <p:sp>
        <p:nvSpPr>
          <p:cNvPr id="213" name="Google Shape;213;g115672b8bb6_0_21"/>
          <p:cNvSpPr txBox="1"/>
          <p:nvPr/>
        </p:nvSpPr>
        <p:spPr>
          <a:xfrm>
            <a:off x="897399" y="5991225"/>
            <a:ext cx="5077408" cy="474777"/>
          </a:xfrm>
          <a:prstGeom prst="rect">
            <a:avLst/>
          </a:prstGeom>
          <a:noFill/>
          <a:ln>
            <a:noFill/>
          </a:ln>
        </p:spPr>
        <p:txBody>
          <a:bodyPr spcFirstLastPara="1" wrap="square" lIns="100758" tIns="100758" rIns="100758" bIns="100758" anchor="t" anchorCtr="0">
            <a:spAutoFit/>
          </a:bodyPr>
          <a:lstStyle/>
          <a:p>
            <a:pPr algn="ctr" rtl="0"/>
            <a:r>
              <a:rPr lang="ru-RU" sz="1763">
                <a:latin typeface="Inter"/>
                <a:ea typeface="Inter"/>
                <a:cs typeface="Inter"/>
                <a:sym typeface="Inter"/>
              </a:rPr>
              <a:t>To work with high-dimensional </a:t>
            </a:r>
            <a:r>
              <a:rPr lang="ru-RU" sz="1763" b="1">
                <a:solidFill>
                  <a:schemeClr val="accent1"/>
                </a:solidFill>
                <a:latin typeface="Inter"/>
                <a:ea typeface="Inter"/>
                <a:cs typeface="Inter"/>
                <a:sym typeface="Inter"/>
              </a:rPr>
              <a:t>manifolds</a:t>
            </a:r>
            <a:endParaRPr sz="1763" b="1">
              <a:solidFill>
                <a:schemeClr val="accent1"/>
              </a:solidFill>
              <a:latin typeface="Inter"/>
              <a:ea typeface="Inter"/>
              <a:cs typeface="Inter"/>
              <a:sym typeface="Inter"/>
            </a:endParaRPr>
          </a:p>
        </p:txBody>
      </p:sp>
      <p:sp>
        <p:nvSpPr>
          <p:cNvPr id="214" name="Google Shape;214;g115672b8bb6_0_21"/>
          <p:cNvSpPr txBox="1"/>
          <p:nvPr/>
        </p:nvSpPr>
        <p:spPr>
          <a:xfrm>
            <a:off x="7414321" y="5991225"/>
            <a:ext cx="5077408" cy="474777"/>
          </a:xfrm>
          <a:prstGeom prst="rect">
            <a:avLst/>
          </a:prstGeom>
          <a:noFill/>
          <a:ln>
            <a:noFill/>
          </a:ln>
        </p:spPr>
        <p:txBody>
          <a:bodyPr spcFirstLastPara="1" wrap="square" lIns="100758" tIns="100758" rIns="100758" bIns="100758" anchor="t" anchorCtr="0">
            <a:spAutoFit/>
          </a:bodyPr>
          <a:lstStyle/>
          <a:p>
            <a:pPr algn="ctr" rtl="0"/>
            <a:r>
              <a:rPr lang="ru-RU" sz="1763">
                <a:latin typeface="Inter"/>
                <a:ea typeface="Inter"/>
                <a:cs typeface="Inter"/>
                <a:sym typeface="Inter"/>
              </a:rPr>
              <a:t>To handle </a:t>
            </a:r>
            <a:r>
              <a:rPr lang="ru-RU" sz="1763" b="1">
                <a:solidFill>
                  <a:schemeClr val="accent1"/>
                </a:solidFill>
                <a:latin typeface="Inter"/>
                <a:ea typeface="Inter"/>
                <a:cs typeface="Inter"/>
                <a:sym typeface="Inter"/>
              </a:rPr>
              <a:t>probability distributions</a:t>
            </a:r>
            <a:r>
              <a:rPr lang="ru-RU" sz="1763">
                <a:solidFill>
                  <a:schemeClr val="dk1"/>
                </a:solidFill>
                <a:latin typeface="Inter"/>
                <a:ea typeface="Inter"/>
                <a:cs typeface="Inter"/>
                <a:sym typeface="Inter"/>
              </a:rPr>
              <a:t> on them</a:t>
            </a:r>
            <a:endParaRPr sz="1763">
              <a:solidFill>
                <a:schemeClr val="dk1"/>
              </a:solidFill>
              <a:latin typeface="Inter"/>
              <a:ea typeface="Inter"/>
              <a:cs typeface="Inter"/>
              <a:sym typeface="Inter"/>
            </a:endParaRPr>
          </a:p>
        </p:txBody>
      </p:sp>
      <p:sp>
        <p:nvSpPr>
          <p:cNvPr id="2" name="Google Shape;183;g13318139568_0_18">
            <a:extLst>
              <a:ext uri="{FF2B5EF4-FFF2-40B4-BE49-F238E27FC236}">
                <a16:creationId xmlns:a16="http://schemas.microsoft.com/office/drawing/2014/main" id="{E99F4CE4-0206-062E-98C4-882D4D0AD23A}"/>
              </a:ext>
            </a:extLst>
          </p:cNvPr>
          <p:cNvSpPr txBox="1">
            <a:spLocks/>
          </p:cNvSpPr>
          <p:nvPr/>
        </p:nvSpPr>
        <p:spPr>
          <a:xfrm>
            <a:off x="766223" y="456242"/>
            <a:ext cx="11904153" cy="4154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1"/>
              </a:buClr>
              <a:buSzPts val="2800"/>
              <a:buFont typeface="Inter"/>
              <a:buNone/>
              <a:defRPr sz="3000" b="1" i="0">
                <a:solidFill>
                  <a:srgbClr val="00305B"/>
                </a:solidFill>
                <a:latin typeface="Arial"/>
                <a:ea typeface="+mj-ea"/>
                <a:cs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rtl="0"/>
            <a:r>
              <a:rPr lang="en-US" sz="2800" dirty="0"/>
              <a:t>Advanced Techniques: </a:t>
            </a:r>
            <a:r>
              <a:rPr lang="en-US" dirty="0"/>
              <a:t>Topological Data Analysis and OT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305754E4-4103-9EE5-253C-8C9A07FA9827}"/>
              </a:ext>
            </a:extLst>
          </p:cNvPr>
          <p:cNvSpPr txBox="1">
            <a:spLocks/>
          </p:cNvSpPr>
          <p:nvPr/>
        </p:nvSpPr>
        <p:spPr>
          <a:xfrm>
            <a:off x="5270500" y="3498014"/>
            <a:ext cx="6019800" cy="566822"/>
          </a:xfrm>
          <a:prstGeom prst="rect">
            <a:avLst/>
          </a:prstGeom>
        </p:spPr>
        <p:txBody>
          <a:bodyPr spcFirstLastPara="1" vert="horz" wrap="square" lIns="0" tIns="12700" rIns="0" bIns="0" rtlCol="0">
            <a:spAutoFit/>
          </a:bodyPr>
          <a:lstStyle>
            <a:lvl1pPr lvl="0">
              <a:spcBef>
                <a:spcPts val="0"/>
              </a:spcBef>
              <a:spcAft>
                <a:spcPts val="0"/>
              </a:spcAft>
              <a:buSzPts val="2800"/>
              <a:buNone/>
              <a:defRPr sz="3000" b="1" i="0">
                <a:solidFill>
                  <a:srgbClr val="00305B"/>
                </a:solidFill>
                <a:latin typeface="Arial"/>
                <a:ea typeface="+mj-ea"/>
                <a:cs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sz="3600" spc="-20" dirty="0"/>
              <a:t>Questions?</a:t>
            </a:r>
            <a:endParaRPr lang="ru-RU" sz="3600" spc="-10" dirty="0"/>
          </a:p>
        </p:txBody>
      </p:sp>
      <p:sp>
        <p:nvSpPr>
          <p:cNvPr id="2" name="TextBox 1">
            <a:extLst>
              <a:ext uri="{FF2B5EF4-FFF2-40B4-BE49-F238E27FC236}">
                <a16:creationId xmlns:a16="http://schemas.microsoft.com/office/drawing/2014/main" id="{AFBCB7EB-BCB6-D4A1-8A84-89E5F3E5E522}"/>
              </a:ext>
            </a:extLst>
          </p:cNvPr>
          <p:cNvSpPr txBox="1"/>
          <p:nvPr/>
        </p:nvSpPr>
        <p:spPr>
          <a:xfrm>
            <a:off x="469900" y="5123284"/>
            <a:ext cx="10134600" cy="2107525"/>
          </a:xfrm>
          <a:prstGeom prst="rect">
            <a:avLst/>
          </a:prstGeom>
          <a:noFill/>
        </p:spPr>
        <p:txBody>
          <a:bodyPr wrap="square">
            <a:spAutoFit/>
          </a:bodyPr>
          <a:lstStyle/>
          <a:p>
            <a:r>
              <a:rPr lang="en-RU" sz="1400" b="1" dirty="0"/>
              <a:t>Additional references used when preparing the slides</a:t>
            </a:r>
            <a:r>
              <a:rPr lang="en-RU" sz="1400" dirty="0"/>
              <a:t>:</a:t>
            </a:r>
          </a:p>
          <a:p>
            <a:pPr marL="228600" indent="-228600">
              <a:buFont typeface="+mj-lt"/>
              <a:buAutoNum type="arabicPeriod"/>
            </a:pPr>
            <a:r>
              <a:rPr lang="en-GB" sz="1400" dirty="0"/>
              <a:t>Rethinking Physics Informed Neural Networks  Amir </a:t>
            </a:r>
            <a:r>
              <a:rPr lang="en-GB" sz="1400" dirty="0" err="1"/>
              <a:t>Gholami</a:t>
            </a:r>
            <a:r>
              <a:rPr lang="en-GB" sz="1400" dirty="0"/>
              <a:t>, Research scientist, UC Berkeley</a:t>
            </a:r>
          </a:p>
          <a:p>
            <a:pPr marL="228600" indent="-228600">
              <a:buFont typeface="+mj-lt"/>
              <a:buAutoNum type="arabicPeriod"/>
            </a:pPr>
            <a:r>
              <a:rPr lang="en-GB" sz="1400" dirty="0"/>
              <a:t>Physics-inspired equivariant machine learning. </a:t>
            </a:r>
            <a:r>
              <a:rPr lang="en-GB" sz="1400" dirty="0" err="1"/>
              <a:t>Dr.</a:t>
            </a:r>
            <a:r>
              <a:rPr lang="en-GB" sz="1400" dirty="0"/>
              <a:t> Soledad Villar, Prof. Mathematical Institute for Data Science at Johns Hopkins University (USA)</a:t>
            </a:r>
          </a:p>
          <a:p>
            <a:pPr marL="228600" indent="-228600">
              <a:buFont typeface="+mj-lt"/>
              <a:buAutoNum type="arabicPeriod"/>
            </a:pPr>
            <a:r>
              <a:rPr lang="en-GB" sz="1400" dirty="0"/>
              <a:t>Physics-Informed Neural Networks (PINNs). George </a:t>
            </a:r>
            <a:r>
              <a:rPr lang="en-GB" sz="1400" dirty="0" err="1"/>
              <a:t>Em</a:t>
            </a:r>
            <a:r>
              <a:rPr lang="en-GB" sz="1400" dirty="0"/>
              <a:t> </a:t>
            </a:r>
            <a:r>
              <a:rPr lang="en-GB" sz="1400" dirty="0" err="1"/>
              <a:t>Karniadakis</a:t>
            </a:r>
            <a:r>
              <a:rPr lang="en-GB" sz="1400" dirty="0"/>
              <a:t>, Division of Applied Mathematics, Brown University (also @MIT &amp; PNNL)</a:t>
            </a:r>
          </a:p>
          <a:p>
            <a:pPr marL="228600" indent="-228600">
              <a:buFont typeface="+mj-lt"/>
              <a:buAutoNum type="arabicPeriod"/>
            </a:pPr>
            <a:r>
              <a:rPr lang="en-GB" sz="1400" dirty="0"/>
              <a:t>A short intro to Physics-informed Machine Learning. Andrea Panizza</a:t>
            </a:r>
          </a:p>
          <a:p>
            <a:pPr marL="228600" indent="-228600">
              <a:buFont typeface="+mj-lt"/>
              <a:buAutoNum type="arabicPeriod"/>
            </a:pPr>
            <a:r>
              <a:rPr lang="en-GB" sz="1400" dirty="0"/>
              <a:t> CS598: Physics-Informed Neural Networks: A deep learning framework for solving forward and inverse problems involving nonlinear PDEs. M. </a:t>
            </a:r>
            <a:r>
              <a:rPr lang="en-GB" sz="1400" dirty="0" err="1"/>
              <a:t>Raissi</a:t>
            </a:r>
            <a:r>
              <a:rPr lang="en-GB" sz="1400" dirty="0"/>
              <a:t>, P. </a:t>
            </a:r>
            <a:r>
              <a:rPr lang="en-GB" sz="1400" dirty="0" err="1"/>
              <a:t>Perdikaris</a:t>
            </a:r>
            <a:r>
              <a:rPr lang="en-GB" sz="1400" dirty="0"/>
              <a:t>, GE. </a:t>
            </a:r>
            <a:r>
              <a:rPr lang="en-GB" sz="1400" dirty="0" err="1"/>
              <a:t>Karniadakis</a:t>
            </a:r>
            <a:endParaRPr lang="en-RU" sz="1400" dirty="0"/>
          </a:p>
        </p:txBody>
      </p:sp>
    </p:spTree>
    <p:extLst>
      <p:ext uri="{BB962C8B-B14F-4D97-AF65-F5344CB8AC3E}">
        <p14:creationId xmlns:p14="http://schemas.microsoft.com/office/powerpoint/2010/main" val="660937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627" y="794976"/>
            <a:ext cx="9776711" cy="2133846"/>
          </a:xfrm>
          <a:prstGeom prst="rect">
            <a:avLst/>
          </a:prstGeom>
        </p:spPr>
      </p:pic>
      <p:pic>
        <p:nvPicPr>
          <p:cNvPr id="8" name="Picture 8" descr="https://latex.codecogs.com/png.latex?%5Cbg_white%20%5CLARGE%20%5Cmathbf%7Ba%7D%5E%7B%282%29%7D%20%3D%20%5Csigma%28%5Cmathbf%7Bz%7D%5E%7B%282%29%7D%29%2C%5C%2C%5Csigma%28t%29%20%3D%20%5Cmax%280%2Ct%29%5C%2C%28%5Cmbox%7BReLU%7D%29"/>
          <p:cNvPicPr>
            <a:picLocks noChangeAspect="1" noChangeArrowheads="1"/>
          </p:cNvPicPr>
          <p:nvPr/>
        </p:nvPicPr>
        <p:blipFill rotWithShape="1">
          <a:blip r:embed="rId3">
            <a:extLst>
              <a:ext uri="{28A0092B-C50C-407E-A947-70E740481C1C}">
                <a14:useLocalDpi xmlns:a14="http://schemas.microsoft.com/office/drawing/2010/main" val="0"/>
              </a:ext>
            </a:extLst>
          </a:blip>
          <a:srcRect l="37756" t="19333"/>
          <a:stretch/>
        </p:blipFill>
        <p:spPr bwMode="auto">
          <a:xfrm>
            <a:off x="5115847" y="2928821"/>
            <a:ext cx="3060271" cy="303243"/>
          </a:xfrm>
          <a:prstGeom prst="rect">
            <a:avLst/>
          </a:prstGeom>
          <a:noFill/>
          <a:extLst>
            <a:ext uri="{909E8E84-426E-40DD-AFC4-6F175D3DCCD1}">
              <a14:hiddenFill xmlns:a14="http://schemas.microsoft.com/office/drawing/2010/main">
                <a:solidFill>
                  <a:srgbClr val="FFFFFF"/>
                </a:solidFill>
              </a14:hiddenFill>
            </a:ext>
          </a:extLst>
        </p:spPr>
      </p:pic>
      <p:sp>
        <p:nvSpPr>
          <p:cNvPr id="2" name="Perceptual Depth SR (ICCV 2019)">
            <a:extLst>
              <a:ext uri="{FF2B5EF4-FFF2-40B4-BE49-F238E27FC236}">
                <a16:creationId xmlns:a16="http://schemas.microsoft.com/office/drawing/2014/main" id="{50F69852-6267-894A-10BF-71E174285708}"/>
              </a:ext>
            </a:extLst>
          </p:cNvPr>
          <p:cNvSpPr txBox="1">
            <a:spLocks/>
          </p:cNvSpPr>
          <p:nvPr/>
        </p:nvSpPr>
        <p:spPr>
          <a:xfrm>
            <a:off x="671831" y="195560"/>
            <a:ext cx="11948303" cy="461665"/>
          </a:xfrm>
          <a:prstGeom prst="rect">
            <a:avLst/>
          </a:prstGeom>
        </p:spPr>
        <p:txBody>
          <a:bodyPr wrap="square" lIns="0" tIns="0" rIns="0" bIns="0">
            <a:spAutoFit/>
          </a:bodyPr>
          <a:lstStyle>
            <a:lvl1pPr>
              <a:defRPr sz="3000" b="1" i="0">
                <a:solidFill>
                  <a:srgbClr val="00305B"/>
                </a:solidFill>
                <a:latin typeface="Arial"/>
                <a:ea typeface="+mj-ea"/>
                <a:cs typeface="Arial"/>
              </a:defRPr>
            </a:lvl1pPr>
          </a:lstStyle>
          <a:p>
            <a:r>
              <a:rPr lang="en-US" dirty="0"/>
              <a:t>Convolutional Neural Networks for Image Processing</a:t>
            </a:r>
          </a:p>
        </p:txBody>
      </p:sp>
      <p:pic>
        <p:nvPicPr>
          <p:cNvPr id="4" name="Picture 3">
            <a:extLst>
              <a:ext uri="{FF2B5EF4-FFF2-40B4-BE49-F238E27FC236}">
                <a16:creationId xmlns:a16="http://schemas.microsoft.com/office/drawing/2014/main" id="{C030574D-8E0F-49E2-A993-536699DDB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500" y="4010025"/>
            <a:ext cx="5630570" cy="1979191"/>
          </a:xfrm>
          <a:prstGeom prst="rect">
            <a:avLst/>
          </a:prstGeom>
        </p:spPr>
      </p:pic>
    </p:spTree>
    <p:extLst>
      <p:ext uri="{BB962C8B-B14F-4D97-AF65-F5344CB8AC3E}">
        <p14:creationId xmlns:p14="http://schemas.microsoft.com/office/powerpoint/2010/main" val="1594235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11201384" y="6422282"/>
            <a:ext cx="600000" cy="38850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algn="ctr" rtl="0"/>
            <a:fld id="{00000000-1234-1234-1234-123412341234}" type="slidenum">
              <a:rPr lang="en-US" smtClean="0"/>
              <a:pPr algn="ctr" rtl="0"/>
              <a:t>6</a:t>
            </a:fld>
            <a:endParaRPr lang="uk-UA"/>
          </a:p>
        </p:txBody>
      </p:sp>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37474" y="383544"/>
            <a:ext cx="1691915" cy="1671652"/>
          </a:xfrm>
          <a:prstGeom prst="rect">
            <a:avLst/>
          </a:prstGeom>
        </p:spPr>
      </p:pic>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3330" y="4108008"/>
            <a:ext cx="1714898" cy="1714898"/>
          </a:xfrm>
          <a:prstGeom prst="rect">
            <a:avLst/>
          </a:prstGeom>
        </p:spPr>
      </p:pic>
      <p:sp>
        <p:nvSpPr>
          <p:cNvPr id="20" name="Rectangle 19"/>
          <p:cNvSpPr/>
          <p:nvPr/>
        </p:nvSpPr>
        <p:spPr>
          <a:xfrm>
            <a:off x="2139730" y="1433221"/>
            <a:ext cx="1648647" cy="1648379"/>
          </a:xfrm>
          <a:prstGeom prst="rect">
            <a:avLst/>
          </a:prstGeom>
          <a:ln>
            <a:noFill/>
          </a:ln>
        </p:spPr>
        <p:style>
          <a:lnRef idx="2">
            <a:schemeClr val="accent6"/>
          </a:lnRef>
          <a:fillRef idx="100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9318814" y="332595"/>
            <a:ext cx="1710576" cy="1722600"/>
          </a:xfrm>
          <a:prstGeom prst="rect">
            <a:avLst/>
          </a:prstGeom>
          <a:ln>
            <a:noFill/>
          </a:ln>
        </p:spPr>
        <p:style>
          <a:lnRef idx="2">
            <a:schemeClr val="accent6"/>
          </a:lnRef>
          <a:fillRef idx="100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10553330" y="4057059"/>
            <a:ext cx="1881720" cy="1765846"/>
          </a:xfrm>
          <a:prstGeom prst="rect">
            <a:avLst/>
          </a:prstGeom>
          <a:ln>
            <a:noFill/>
          </a:ln>
        </p:spPr>
        <p:style>
          <a:lnRef idx="2">
            <a:schemeClr val="accent6"/>
          </a:lnRef>
          <a:fillRef idx="100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2158390" y="5380942"/>
            <a:ext cx="2009172" cy="1699328"/>
          </a:xfrm>
          <a:prstGeom prst="rect">
            <a:avLst/>
          </a:prstGeom>
          <a:ln>
            <a:noFill/>
          </a:ln>
        </p:spPr>
        <p:style>
          <a:lnRef idx="2">
            <a:schemeClr val="accent6"/>
          </a:lnRef>
          <a:fillRef idx="100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533" y="2381"/>
            <a:ext cx="9726953" cy="7558088"/>
          </a:xfrm>
          <a:prstGeom prst="rect">
            <a:avLst/>
          </a:prstGeom>
        </p:spPr>
      </p:pic>
    </p:spTree>
    <p:extLst>
      <p:ext uri="{BB962C8B-B14F-4D97-AF65-F5344CB8AC3E}">
        <p14:creationId xmlns:p14="http://schemas.microsoft.com/office/powerpoint/2010/main" val="1562186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11201384" y="6422282"/>
            <a:ext cx="600000" cy="38850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algn="ctr" rtl="0"/>
            <a:fld id="{00000000-1234-1234-1234-123412341234}" type="slidenum">
              <a:rPr lang="en-US" smtClean="0"/>
              <a:pPr algn="ctr" rtl="0"/>
              <a:t>7</a:t>
            </a:fld>
            <a:endParaRPr lang="uk-UA"/>
          </a:p>
        </p:txBody>
      </p:sp>
      <p:pic>
        <p:nvPicPr>
          <p:cNvPr id="18" name="Picture 1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37474" y="383544"/>
            <a:ext cx="1691915" cy="1671652"/>
          </a:xfrm>
          <a:prstGeom prst="rect">
            <a:avLst/>
          </a:prstGeom>
        </p:spPr>
      </p:pic>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3330" y="4108008"/>
            <a:ext cx="1714898" cy="1714898"/>
          </a:xfrm>
          <a:prstGeom prst="rect">
            <a:avLst/>
          </a:prstGeom>
        </p:spPr>
      </p:pic>
      <p:sp>
        <p:nvSpPr>
          <p:cNvPr id="21" name="Rectangle 20"/>
          <p:cNvSpPr/>
          <p:nvPr/>
        </p:nvSpPr>
        <p:spPr>
          <a:xfrm>
            <a:off x="9318814" y="332595"/>
            <a:ext cx="1710576" cy="1722600"/>
          </a:xfrm>
          <a:prstGeom prst="rect">
            <a:avLst/>
          </a:prstGeom>
          <a:ln>
            <a:noFill/>
          </a:ln>
        </p:spPr>
        <p:style>
          <a:lnRef idx="2">
            <a:schemeClr val="accent6"/>
          </a:lnRef>
          <a:fillRef idx="100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10553330" y="4057059"/>
            <a:ext cx="1881720" cy="1765846"/>
          </a:xfrm>
          <a:prstGeom prst="rect">
            <a:avLst/>
          </a:prstGeom>
          <a:ln>
            <a:noFill/>
          </a:ln>
        </p:spPr>
        <p:style>
          <a:lnRef idx="2">
            <a:schemeClr val="accent6"/>
          </a:lnRef>
          <a:fillRef idx="100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2158390" y="5380942"/>
            <a:ext cx="2009172" cy="1699328"/>
          </a:xfrm>
          <a:prstGeom prst="rect">
            <a:avLst/>
          </a:prstGeom>
          <a:ln>
            <a:noFill/>
          </a:ln>
        </p:spPr>
        <p:style>
          <a:lnRef idx="2">
            <a:schemeClr val="accent6"/>
          </a:lnRef>
          <a:fillRef idx="100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533" y="2381"/>
            <a:ext cx="9726953" cy="7558088"/>
          </a:xfrm>
          <a:prstGeom prst="rect">
            <a:avLst/>
          </a:prstGeom>
        </p:spPr>
      </p:pic>
    </p:spTree>
    <p:extLst>
      <p:ext uri="{BB962C8B-B14F-4D97-AF65-F5344CB8AC3E}">
        <p14:creationId xmlns:p14="http://schemas.microsoft.com/office/powerpoint/2010/main" val="855173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11201384" y="6422282"/>
            <a:ext cx="600000" cy="38850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algn="ctr" rtl="0"/>
            <a:fld id="{00000000-1234-1234-1234-123412341234}" type="slidenum">
              <a:rPr lang="en-US" smtClean="0"/>
              <a:pPr algn="ctr" rtl="0"/>
              <a:t>8</a:t>
            </a:fld>
            <a:endParaRPr lang="uk-UA"/>
          </a:p>
        </p:txBody>
      </p:sp>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53330" y="4108008"/>
            <a:ext cx="1714898" cy="1714898"/>
          </a:xfrm>
          <a:prstGeom prst="rect">
            <a:avLst/>
          </a:prstGeom>
        </p:spPr>
      </p:pic>
      <p:sp>
        <p:nvSpPr>
          <p:cNvPr id="22" name="Rectangle 21"/>
          <p:cNvSpPr/>
          <p:nvPr/>
        </p:nvSpPr>
        <p:spPr>
          <a:xfrm>
            <a:off x="10553330" y="4057059"/>
            <a:ext cx="1881720" cy="1765846"/>
          </a:xfrm>
          <a:prstGeom prst="rect">
            <a:avLst/>
          </a:prstGeom>
          <a:ln>
            <a:noFill/>
          </a:ln>
        </p:spPr>
        <p:style>
          <a:lnRef idx="2">
            <a:schemeClr val="accent6"/>
          </a:lnRef>
          <a:fillRef idx="100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2158390" y="5380942"/>
            <a:ext cx="2009172" cy="1699328"/>
          </a:xfrm>
          <a:prstGeom prst="rect">
            <a:avLst/>
          </a:prstGeom>
          <a:ln>
            <a:noFill/>
          </a:ln>
        </p:spPr>
        <p:style>
          <a:lnRef idx="2">
            <a:schemeClr val="accent6"/>
          </a:lnRef>
          <a:fillRef idx="100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33" y="2381"/>
            <a:ext cx="9726953" cy="7558088"/>
          </a:xfrm>
          <a:prstGeom prst="rect">
            <a:avLst/>
          </a:prstGeom>
        </p:spPr>
      </p:pic>
    </p:spTree>
    <p:extLst>
      <p:ext uri="{BB962C8B-B14F-4D97-AF65-F5344CB8AC3E}">
        <p14:creationId xmlns:p14="http://schemas.microsoft.com/office/powerpoint/2010/main" val="717001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11201384" y="6422282"/>
            <a:ext cx="600000" cy="388500"/>
          </a:xfrm>
          <a:prstGeom prst="ellipse">
            <a:avLst/>
          </a:prstGeom>
          <a:noFill/>
          <a:ln w="19050" cap="flat" cmpd="sng">
            <a:solidFill>
              <a:srgbClr val="FFFFFF"/>
            </a:solidFill>
            <a:prstDash val="solid"/>
            <a:round/>
            <a:headEnd type="none" w="sm" len="sm"/>
            <a:tailEnd type="none" w="sm" len="sm"/>
          </a:ln>
        </p:spPr>
        <p:txBody>
          <a:bodyPr spcFirstLastPara="1" wrap="square" lIns="9125" tIns="9125" rIns="9125" bIns="91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algn="ctr" rtl="0"/>
            <a:fld id="{00000000-1234-1234-1234-123412341234}" type="slidenum">
              <a:rPr lang="en-US" smtClean="0"/>
              <a:pPr algn="ctr" rtl="0"/>
              <a:t>9</a:t>
            </a:fld>
            <a:endParaRPr lang="uk-UA"/>
          </a:p>
        </p:txBody>
      </p:sp>
      <p:pic>
        <p:nvPicPr>
          <p:cNvPr id="19" name="Picture 1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53330" y="4108008"/>
            <a:ext cx="1714898" cy="1714898"/>
          </a:xfrm>
          <a:prstGeom prst="rect">
            <a:avLst/>
          </a:prstGeom>
        </p:spPr>
      </p:pic>
      <p:sp>
        <p:nvSpPr>
          <p:cNvPr id="22" name="Rectangle 21"/>
          <p:cNvSpPr/>
          <p:nvPr/>
        </p:nvSpPr>
        <p:spPr>
          <a:xfrm>
            <a:off x="10553330" y="4057059"/>
            <a:ext cx="1881720" cy="1765846"/>
          </a:xfrm>
          <a:prstGeom prst="rect">
            <a:avLst/>
          </a:prstGeom>
          <a:ln>
            <a:noFill/>
          </a:ln>
        </p:spPr>
        <p:style>
          <a:lnRef idx="2">
            <a:schemeClr val="accent6"/>
          </a:lnRef>
          <a:fillRef idx="1001">
            <a:schemeClr val="lt1"/>
          </a:fillRef>
          <a:effectRef idx="0">
            <a:schemeClr val="accent6"/>
          </a:effectRef>
          <a:fontRef idx="minor">
            <a:schemeClr val="dk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533" y="2381"/>
            <a:ext cx="9726953" cy="7558088"/>
          </a:xfrm>
          <a:prstGeom prst="rect">
            <a:avLst/>
          </a:prstGeom>
        </p:spPr>
      </p:pic>
    </p:spTree>
    <p:extLst>
      <p:ext uri="{BB962C8B-B14F-4D97-AF65-F5344CB8AC3E}">
        <p14:creationId xmlns:p14="http://schemas.microsoft.com/office/powerpoint/2010/main" val="10427596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80,26118"/>
  <p:tag name="ORIGINALWIDTH" val="102,7643"/>
  <p:tag name="LATEXADDIN" val="\documentclass{article}&#10;\usepackage{amsmath}&#10;\usepackage{amssymb}&#10;\pagestyle{empty}&#10;\def\E{\mathbb{E}}&#10;\def\KL{\text{KL}}&#10;\newcommand\pd[2]{{\frac{\partial #1}{\partial #2}}}&#10;&#10;\begin{document}&#10;&#10;$$&#10;g_\theta&#10;$$&#10;&#10;&#10;\end{document}"/>
  <p:tag name="IGUANATEXSIZE" val="20"/>
  <p:tag name="IGUANATEXCURSOR" val="198"/>
  <p:tag name="TRANSPARENCY" val="True"/>
  <p:tag name="FILENAME" val=""/>
  <p:tag name="LATEXENGINEID" val="1"/>
  <p:tag name="TEMPFOLDER" val="c:\temp\IguanaTex\"/>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80,26118"/>
  <p:tag name="ORIGINALWIDTH" val="102,7643"/>
  <p:tag name="LATEXADDIN" val="\documentclass{article}&#10;\usepackage{amsmath}&#10;\usepackage{amssymb}&#10;\pagestyle{empty}&#10;\def\E{\mathbb{E}}&#10;\def\KL{\text{KL}}&#10;\newcommand\pd[2]{{\frac{\partial #1}{\partial #2}}}&#10;&#10;\begin{document}&#10;&#10;$$&#10;g_\theta&#10;$$&#10;&#10;&#10;\end{document}"/>
  <p:tag name="IGUANATEXSIZE" val="20"/>
  <p:tag name="IGUANATEXCURSOR" val="198"/>
  <p:tag name="TRANSPARENCY" val="True"/>
  <p:tag name="FILENAME" val=""/>
  <p:tag name="LATEXENGINEID" val="1"/>
  <p:tag name="TEMPFOLDER" val="c:\temp\IguanaTex\"/>
  <p:tag name="LATEXFORMHEIGHT" val="312"/>
  <p:tag name="LATEXFORMWIDTH" val="384"/>
  <p:tag name="LATEXFORMWRAP" val="True"/>
  <p:tag name="BITMAPVECTOR"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2661</TotalTime>
  <Words>1405</Words>
  <Application>Microsoft Macintosh PowerPoint</Application>
  <PresentationFormat>Custom</PresentationFormat>
  <Paragraphs>199</Paragraphs>
  <Slides>48</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Calibri</vt:lpstr>
      <vt:lpstr>Helvetica Neue</vt:lpstr>
      <vt:lpstr>Inter</vt:lpstr>
      <vt:lpstr>Times</vt:lpstr>
      <vt:lpstr>Wingdings</vt:lpstr>
      <vt:lpstr>Office Theme</vt:lpstr>
      <vt:lpstr>Overview of Science-Informed ML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Ионкина Елена Юрьевна</dc:creator>
  <cp:lastModifiedBy>Microsoft Office User</cp:lastModifiedBy>
  <cp:revision>403</cp:revision>
  <dcterms:created xsi:type="dcterms:W3CDTF">2022-04-13T16:12:22Z</dcterms:created>
  <dcterms:modified xsi:type="dcterms:W3CDTF">2022-07-30T19:14:46Z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2022-04-13T00:00:00Z</vt:filetime>
  </property>
  <property fmtid="{D5CDD505-2E9C-101B-9397-08002B2CF9AE}" pid="3" name="Creator">
    <vt:lpwstr>Adobe InDesign 16.4 (Macintosh)</vt:lpwstr>
  </property>
  <property fmtid="{D5CDD505-2E9C-101B-9397-08002B2CF9AE}" pid="4" name="LastSaved">
    <vt:filetime>2022-04-13T00:00:00Z</vt:filetime>
  </property>
</Properties>
</file>