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1079" r:id="rId2"/>
    <p:sldId id="1081" r:id="rId3"/>
    <p:sldId id="1116" r:id="rId4"/>
    <p:sldId id="3356" r:id="rId5"/>
    <p:sldId id="3353" r:id="rId6"/>
    <p:sldId id="280" r:id="rId7"/>
    <p:sldId id="3358" r:id="rId8"/>
    <p:sldId id="1095" r:id="rId9"/>
    <p:sldId id="3355" r:id="rId10"/>
    <p:sldId id="1082" r:id="rId11"/>
    <p:sldId id="1135" r:id="rId12"/>
    <p:sldId id="1084" r:id="rId13"/>
    <p:sldId id="1086" r:id="rId14"/>
    <p:sldId id="1087" r:id="rId15"/>
    <p:sldId id="290" r:id="rId16"/>
    <p:sldId id="1093" r:id="rId17"/>
    <p:sldId id="1088" r:id="rId18"/>
    <p:sldId id="1094" r:id="rId19"/>
    <p:sldId id="1128" r:id="rId20"/>
    <p:sldId id="3354" r:id="rId21"/>
    <p:sldId id="287" r:id="rId22"/>
    <p:sldId id="3360" r:id="rId23"/>
    <p:sldId id="1134" r:id="rId24"/>
    <p:sldId id="3361" r:id="rId25"/>
    <p:sldId id="3349" r:id="rId26"/>
    <p:sldId id="3351" r:id="rId27"/>
    <p:sldId id="416" r:id="rId28"/>
    <p:sldId id="1132" r:id="rId29"/>
    <p:sldId id="1090" r:id="rId30"/>
    <p:sldId id="1137" r:id="rId31"/>
    <p:sldId id="1136" r:id="rId32"/>
    <p:sldId id="1091" r:id="rId33"/>
    <p:sldId id="3352" r:id="rId34"/>
    <p:sldId id="1096" r:id="rId35"/>
    <p:sldId id="3362" r:id="rId36"/>
    <p:sldId id="1097" r:id="rId37"/>
    <p:sldId id="1098" r:id="rId38"/>
    <p:sldId id="1099" r:id="rId39"/>
    <p:sldId id="1138" r:id="rId40"/>
    <p:sldId id="3363" r:id="rId41"/>
    <p:sldId id="1100" r:id="rId42"/>
    <p:sldId id="1101" r:id="rId43"/>
    <p:sldId id="1139" r:id="rId44"/>
    <p:sldId id="298" r:id="rId45"/>
    <p:sldId id="1140" r:id="rId46"/>
    <p:sldId id="1102" r:id="rId47"/>
    <p:sldId id="1103" r:id="rId48"/>
    <p:sldId id="3359" r:id="rId49"/>
    <p:sldId id="1141" r:id="rId50"/>
    <p:sldId id="1150" r:id="rId51"/>
    <p:sldId id="1131" r:id="rId52"/>
    <p:sldId id="3101" r:id="rId53"/>
    <p:sldId id="3034" r:id="rId54"/>
    <p:sldId id="1104" r:id="rId55"/>
    <p:sldId id="1105" r:id="rId56"/>
    <p:sldId id="499" r:id="rId57"/>
    <p:sldId id="1133" r:id="rId58"/>
  </p:sldIdLst>
  <p:sldSz cx="9906000" cy="6858000" type="A4"/>
  <p:notesSz cx="6858000" cy="9144000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0" clrIdx="0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097" autoAdjust="0"/>
    <p:restoredTop sz="94672" autoAdjust="0"/>
  </p:normalViewPr>
  <p:slideViewPr>
    <p:cSldViewPr>
      <p:cViewPr varScale="1">
        <p:scale>
          <a:sx n="127" d="100"/>
          <a:sy n="127" d="100"/>
        </p:scale>
        <p:origin x="65" y="51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731" y="-10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BE9639F-457D-4DD1-963A-1A3C46215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4952C-D1E9-438C-8431-8A367018DB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0463-1797-4C11-910E-5A8A9D7B41E9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BA7F9C-76A6-4BE4-9AE2-ACFC1712A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B993D-8656-4D23-8177-B545E715D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3F15D-427B-464D-A3F3-0C061A7CA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40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3A4EC-4B71-44DE-A387-366C03E05821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151F-D67D-4185-AA95-2D86D9C43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2F61DD-D0CF-4295-9F43-501A9FC2B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529AE-8E07-4738-A3D3-D0B9B263510A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C39EE5C-405A-4B56-8CD0-8DF78274C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798513"/>
            <a:ext cx="4624388" cy="3201987"/>
          </a:xfrm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138290C-C8E2-4BF4-93C1-248AA940B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3852863"/>
          </a:xfrm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87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876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C7C7EE-056D-440F-9489-0F854D4F4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2D5EF-67AF-4FB2-A349-049662B5E456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261DEBD8-E06E-4DD6-BC59-07A5C05C6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FA8B789-AE01-455D-BDBD-2D8704F35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D0BD7E-9B5D-4F40-8BDA-E1F92BADD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DC40E-3C96-4EB9-8DEE-83E2DF330519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2CCA13E9-CA8C-4BAA-B971-71900E561B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863090EF-166D-48C7-A9C6-0D668BF4D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3040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D0BD7E-9B5D-4F40-8BDA-E1F92BADD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DC40E-3C96-4EB9-8DEE-83E2DF330519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2CCA13E9-CA8C-4BAA-B971-71900E561B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863090EF-166D-48C7-A9C6-0D668BF4D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26FDA1-19CD-470B-AB4F-016DB36D85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9AF68-4F85-4219-B403-9D0CFD96BE9D}" type="slidenum">
              <a:rPr lang="en-US" altLang="ru-RU"/>
              <a:pPr/>
              <a:t>27</a:t>
            </a:fld>
            <a:endParaRPr lang="en-US" altLang="ru-RU"/>
          </a:p>
        </p:txBody>
      </p:sp>
      <p:sp>
        <p:nvSpPr>
          <p:cNvPr id="370690" name="Rectangle 2">
            <a:extLst>
              <a:ext uri="{FF2B5EF4-FFF2-40B4-BE49-F238E27FC236}">
                <a16:creationId xmlns:a16="http://schemas.microsoft.com/office/drawing/2014/main" id="{D37AB1F9-9FCF-4FE5-B2BA-5B60B0723D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>
            <a:extLst>
              <a:ext uri="{FF2B5EF4-FFF2-40B4-BE49-F238E27FC236}">
                <a16:creationId xmlns:a16="http://schemas.microsoft.com/office/drawing/2014/main" id="{E6930312-04E0-4162-B8C4-507D27741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2DD700-5017-4166-A8F4-F8A1120C10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69834-5112-43FA-96A3-14DA2FDF107B}" type="slidenum">
              <a:rPr lang="en-US" altLang="ru-RU"/>
              <a:pPr/>
              <a:t>31</a:t>
            </a:fld>
            <a:endParaRPr lang="en-US" altLang="ru-RU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A1651D17-19E3-49F6-BF7F-9ED7A8C101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0D4D0874-E4EB-426B-B8CD-0FD08A019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0F0D8F-6E6B-4AB3-AE91-B7AAF8CFA7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1B919F-F840-4E65-92E0-5F55538B942A}" type="slidenum">
              <a:rPr lang="en-US" altLang="ru-RU"/>
              <a:pPr/>
              <a:t>44</a:t>
            </a:fld>
            <a:endParaRPr lang="en-US" altLang="ru-RU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D14430A6-4354-4FE0-BE6D-CEBD1A2AD6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685800"/>
            <a:ext cx="4949825" cy="3427413"/>
          </a:xfrm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846B2F6E-4D60-44A2-992E-A77EC98F3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 lIns="86486" tIns="43242" rIns="86486" bIns="43242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8C822-C8B8-7A4A-B818-979F395706A9}" type="slidenum">
              <a:rPr lang="fr-FR"/>
              <a:pPr/>
              <a:t>52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30355-3AAF-774C-A603-CC7EDDE08DEF}" type="slidenum">
              <a:rPr lang="fr-FR">
                <a:latin typeface="Times New Roman" pitchFamily="-84" charset="0"/>
              </a:rPr>
              <a:pPr/>
              <a:t>53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4213"/>
            <a:ext cx="4953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12C-882D-4FBE-8345-398E95E3EB8A}" type="datetime1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51A2D-0880-4E07-BF5C-9DDA6228D9B7}" type="datetime1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C7DD-9800-4D21-8757-276A2844EA2E}" type="datetime1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32920" y="6489696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CB9E14C5-0291-46B6-B9CB-F5F8960E627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20023" y="6492875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1B657-1E47-4751-AA7A-E9C031DD683F}" type="datetime1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E37B-1063-4800-A509-63976D06AEB1}" type="datetime1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5"/>
            <a:ext cx="437859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52A9C-9DAE-4291-AA73-886AC703C9BA}" type="datetime1">
              <a:rPr lang="ru-RU" smtClean="0"/>
              <a:t>01.08.2022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8774-228A-49D8-8263-A0044DD71ED2}" type="datetime1">
              <a:rPr lang="ru-RU" smtClean="0"/>
              <a:t>01.08.2022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E429-D65B-48AA-BD81-DDDF3F471CAD}" type="datetime1">
              <a:rPr lang="ru-RU" smtClean="0"/>
              <a:t>01.08.2022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3051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573-BD02-46C2-B1B8-4ADC8F3B5D34}" type="datetime1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686-B3B0-490C-BECB-178A3BAF79C6}" type="datetime1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1721F-B896-4879-B49F-24ECDE59178B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314" name="Picture 2" descr="Photo | Joint Institute for Nuclear Research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85448" y="5"/>
            <a:ext cx="920552" cy="764703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850C48-4348-4236-AB7F-85FF503809B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552" y="1"/>
            <a:ext cx="666104" cy="6206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296" rtl="0" eaLnBrk="1" latinLnBrk="0" hangingPunct="1">
        <a:spcBef>
          <a:spcPct val="0"/>
        </a:spcBef>
        <a:buNone/>
        <a:defRPr sz="38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hmatov@cern.ch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shmatov@jinr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df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4.png"/><Relationship Id="rId4" Type="http://schemas.openxmlformats.org/officeDocument/2006/relationships/image" Target="../media/image63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81.png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80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d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7.png"/><Relationship Id="rId5" Type="http://schemas.openxmlformats.org/officeDocument/2006/relationships/image" Target="../media/image95.jpeg"/><Relationship Id="rId10" Type="http://schemas.openxmlformats.org/officeDocument/2006/relationships/image" Target="../media/image113.pdf"/><Relationship Id="rId4" Type="http://schemas.openxmlformats.org/officeDocument/2006/relationships/image" Target="../media/image94.jpeg"/><Relationship Id="rId9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6" descr="hadron">
            <a:extLst>
              <a:ext uri="{FF2B5EF4-FFF2-40B4-BE49-F238E27FC236}">
                <a16:creationId xmlns:a16="http://schemas.microsoft.com/office/drawing/2014/main" id="{E9A3274B-82E6-44D6-BB8E-AAD59F84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4"/>
            <a:ext cx="9906000" cy="68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9">
            <a:extLst>
              <a:ext uri="{FF2B5EF4-FFF2-40B4-BE49-F238E27FC236}">
                <a16:creationId xmlns:a16="http://schemas.microsoft.com/office/drawing/2014/main" id="{89E759EB-822F-4B7C-80AA-F264E597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4437064"/>
            <a:ext cx="76962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kumimoji="0" lang="ru-RU" altLang="ru-RU" sz="2000" i="1" dirty="0">
                <a:solidFill>
                  <a:schemeClr val="bg1"/>
                </a:solidFill>
              </a:rPr>
            </a:br>
            <a:endParaRPr kumimoji="0" lang="ru-RU" altLang="ru-RU" sz="2000" i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kumimoji="0" lang="en-US" altLang="ru-RU" sz="2000" i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ru-RU" altLang="ru-RU" sz="2000" i="1" dirty="0">
                <a:solidFill>
                  <a:schemeClr val="bg1"/>
                </a:solidFill>
              </a:rPr>
              <a:t> </a:t>
            </a:r>
            <a:r>
              <a:rPr lang="en-US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MISP2022</a:t>
            </a:r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24 July - 2 August</a:t>
            </a:r>
            <a:endParaRPr lang="en-A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4D5AB-EA41-40E9-ABCF-9387FE2D3EBF}"/>
              </a:ext>
            </a:extLst>
          </p:cNvPr>
          <p:cNvSpPr txBox="1">
            <a:spLocks noChangeArrowheads="1"/>
          </p:cNvSpPr>
          <p:nvPr/>
        </p:nvSpPr>
        <p:spPr>
          <a:xfrm>
            <a:off x="2028739" y="1771179"/>
            <a:ext cx="5832648" cy="888266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Physics at Energy Frontier</a:t>
            </a:r>
            <a:endParaRPr lang="en-US" altLang="ru-RU" sz="3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8249F1D-84E0-4803-811B-3D6986571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05" y="2715651"/>
            <a:ext cx="8535326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Sergei </a:t>
            </a:r>
            <a:r>
              <a:rPr lang="en-US" altLang="ru-RU" sz="2000" dirty="0" err="1">
                <a:solidFill>
                  <a:schemeClr val="bg1"/>
                </a:solidFill>
                <a:cs typeface="Arial" pitchFamily="34" charset="0"/>
              </a:rPr>
              <a:t>Shmatov</a:t>
            </a:r>
            <a:r>
              <a:rPr lang="ru-RU" altLang="ru-RU" sz="2000" dirty="0">
                <a:solidFill>
                  <a:schemeClr val="bg1"/>
                </a:solidFill>
                <a:cs typeface="Arial" pitchFamily="34" charset="0"/>
              </a:rPr>
              <a:t> (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LHEP JINR, </a:t>
            </a:r>
            <a:r>
              <a:rPr lang="en-US" altLang="ru-RU" sz="2000" dirty="0" err="1">
                <a:solidFill>
                  <a:schemeClr val="bg1"/>
                </a:solidFill>
                <a:cs typeface="Arial" pitchFamily="34" charset="0"/>
              </a:rPr>
              <a:t>Dubna</a:t>
            </a:r>
            <a:r>
              <a:rPr lang="ru-RU" altLang="ru-RU" sz="2000" dirty="0">
                <a:solidFill>
                  <a:schemeClr val="bg1"/>
                </a:solidFill>
                <a:cs typeface="Arial" pitchFamily="34" charset="0"/>
              </a:rPr>
              <a:t>)</a:t>
            </a:r>
            <a:endParaRPr lang="en-US" altLang="ru-RU" sz="2000" dirty="0">
              <a:solidFill>
                <a:schemeClr val="bg1"/>
              </a:solidFill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shmatov@cern.ch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    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shmatov@jinr.ru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  </a:t>
            </a:r>
            <a:endParaRPr lang="ru-RU" altLang="ru-RU" sz="20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B68240-D16A-495B-9233-986960EB6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552" y="-7917"/>
            <a:ext cx="4680520" cy="14927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66480-0B29-426A-8496-CB977A5AE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744" y="-15133"/>
            <a:ext cx="5337256" cy="1492702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D361F5D4-67C3-4B05-A056-5B943B00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26.07.2022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F89CDD-1A46-409B-A7DE-B0F7E127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25C7519-6C81-4D61-BB58-29961829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E6FB4A9-DB24-4E2B-96FD-19C1AF0A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04" y="456750"/>
            <a:ext cx="8281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Do we really need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more and more accelerator facilities?</a:t>
            </a:r>
          </a:p>
        </p:txBody>
      </p:sp>
      <p:pic>
        <p:nvPicPr>
          <p:cNvPr id="8" name="Picture 2" descr="http://www.fnal.gov/pub/today/archive/archive_2014/images/beyond-standard-model-mug.jpg">
            <a:extLst>
              <a:ext uri="{FF2B5EF4-FFF2-40B4-BE49-F238E27FC236}">
                <a16:creationId xmlns:a16="http://schemas.microsoft.com/office/drawing/2014/main" id="{240E266E-E9DE-4283-9D5E-D94656831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060575"/>
            <a:ext cx="6192837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43ECD555-6CEB-43CD-B223-438A4944E361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9CCFFD-B105-4B31-B004-1DDB2674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07CE4E93-767E-4454-A6A9-6C397C2D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80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we had before LHC?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Изображение 2">
            <a:extLst>
              <a:ext uri="{FF2B5EF4-FFF2-40B4-BE49-F238E27FC236}">
                <a16:creationId xmlns:a16="http://schemas.microsoft.com/office/drawing/2014/main" id="{D8763322-FC80-4115-A999-CE7FF695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96" y="620686"/>
            <a:ext cx="5147763" cy="504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2">
            <a:extLst>
              <a:ext uri="{FF2B5EF4-FFF2-40B4-BE49-F238E27FC236}">
                <a16:creationId xmlns:a16="http://schemas.microsoft.com/office/drawing/2014/main" id="{A42DFE55-5A73-4CFC-89C3-4A6736FE0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407" y="5945503"/>
            <a:ext cx="612318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b="0" dirty="0">
                <a:solidFill>
                  <a:srgbClr val="002060"/>
                </a:solidFill>
                <a:latin typeface="+mn-lt"/>
              </a:rPr>
              <a:t>SM is fully completed, expect for Higgs boson</a:t>
            </a:r>
          </a:p>
        </p:txBody>
      </p:sp>
      <p:sp>
        <p:nvSpPr>
          <p:cNvPr id="16" name="Дата 3">
            <a:extLst>
              <a:ext uri="{FF2B5EF4-FFF2-40B4-BE49-F238E27FC236}">
                <a16:creationId xmlns:a16="http://schemas.microsoft.com/office/drawing/2014/main" id="{92551DD0-D290-4C19-8D9D-FF19ACF0E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385E4489-A8FF-4AD0-AC85-59FCA1D865F0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39DBD9C2-1C96-4E3D-897F-4B7FC0E6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974D0D6F-0E15-4883-A0C8-9B8EE1B7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005BCE5-F4CB-4DD9-BCBA-A60784033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813" y="784448"/>
            <a:ext cx="4216400" cy="48768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185971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F7DB4865-7473-4D68-816B-338380EC86AD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783D5-75F1-452B-A5B1-7BC5DA52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Is the Standard Model as Good as it Looks? or…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D4BFCE5-D5E0-4C4D-9D69-646885FD5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620688"/>
            <a:ext cx="6430243" cy="17872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kumimoji="0"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What about a mass generation mechanism?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Higgs bosons? (Now – Yes)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ru-RU" sz="800" b="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ru-RU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kumimoji="0"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Three generation of particles: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why 3 (they can not be </a:t>
            </a:r>
            <a:r>
              <a:rPr kumimoji="0" lang="en-US" altLang="ru-RU" sz="20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fixed in the framework of SM)?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20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why do we need all of them?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1428A8B-E706-48EC-88E3-6F836EF4E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5" y="4614948"/>
            <a:ext cx="6600140" cy="1910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Yukawa </a:t>
            </a:r>
            <a:r>
              <a:rPr kumimoji="0" lang="en-US" altLang="ru-RU" sz="2200" dirty="0" err="1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hierachy</a:t>
            </a: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(explanation of mass patterns for quarks and leptons)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80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A lot of free parameters: gauge couplings, Yukawa coupling constants, CKM-mixing angles, Higgs vacuum expectation value, </a:t>
            </a:r>
            <a:r>
              <a:rPr kumimoji="0" lang="en-US" altLang="ru-RU" sz="2200" dirty="0" err="1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etc</a:t>
            </a: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(in total, 26)</a:t>
            </a:r>
          </a:p>
        </p:txBody>
      </p:sp>
      <p:pic>
        <p:nvPicPr>
          <p:cNvPr id="18" name="Picture 4" descr="muon_order">
            <a:extLst>
              <a:ext uri="{FF2B5EF4-FFF2-40B4-BE49-F238E27FC236}">
                <a16:creationId xmlns:a16="http://schemas.microsoft.com/office/drawing/2014/main" id="{D95611B8-40C6-4F5B-938F-A0CDF7DE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2444353"/>
            <a:ext cx="3429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Higgs potential">
            <a:extLst>
              <a:ext uri="{FF2B5EF4-FFF2-40B4-BE49-F238E27FC236}">
                <a16:creationId xmlns:a16="http://schemas.microsoft.com/office/drawing/2014/main" id="{598884C0-574E-4EF4-A2DD-DD9482494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90" y="836712"/>
            <a:ext cx="24590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generations">
            <a:extLst>
              <a:ext uri="{FF2B5EF4-FFF2-40B4-BE49-F238E27FC236}">
                <a16:creationId xmlns:a16="http://schemas.microsoft.com/office/drawing/2014/main" id="{CEF05507-7B23-4342-9424-01D14CD9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513" y="2900448"/>
            <a:ext cx="27320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9">
            <a:extLst>
              <a:ext uri="{FF2B5EF4-FFF2-40B4-BE49-F238E27FC236}">
                <a16:creationId xmlns:a16="http://schemas.microsoft.com/office/drawing/2014/main" id="{722A6930-C088-460A-B670-C7759D614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296" y="2708920"/>
            <a:ext cx="838200" cy="3962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40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8902CEFB-6996-4607-8BF1-3B63355F2413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783D5-75F1-452B-A5B1-7BC5DA52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64" y="3191"/>
            <a:ext cx="9144000" cy="97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… why do we believe in something </a:t>
            </a:r>
            <a:endParaRPr lang="ru-RU" altLang="ru-RU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beyond Standard Model?  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8F7970-1105-4667-B5AC-33450655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9" y="971981"/>
            <a:ext cx="9039225" cy="252902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 lIns="90000" tIns="46800" rIns="90000" bIns="46800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Where is a gravity?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ru-RU" altLang="ru-RU" sz="500" b="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Hierarchy problem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fine tuning of </a:t>
            </a:r>
            <a:r>
              <a:rPr lang="en-US" altLang="ru-RU" sz="1800" b="0" dirty="0" err="1">
                <a:solidFill>
                  <a:srgbClr val="002060"/>
                </a:solidFill>
                <a:latin typeface="+mn-lt"/>
              </a:rPr>
              <a:t>higgs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 mass is needed  to “neutralize” contribution from 			high order corrections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huge gap between Electroweak (10</a:t>
            </a:r>
            <a:r>
              <a:rPr lang="en-US" altLang="ru-RU" sz="1800" b="0" baseline="30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 GeV) and Planck scale (10</a:t>
            </a:r>
            <a:r>
              <a:rPr lang="en-US" altLang="ru-RU" sz="1800" b="0" baseline="30000" dirty="0">
                <a:solidFill>
                  <a:srgbClr val="002060"/>
                </a:solidFill>
                <a:latin typeface="+mn-lt"/>
              </a:rPr>
              <a:t>19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 GeV) scales), Gravity/EW ~ 10</a:t>
            </a:r>
            <a:r>
              <a:rPr lang="en-US" altLang="ru-RU" sz="1800" b="0" baseline="30000" dirty="0">
                <a:solidFill>
                  <a:srgbClr val="002060"/>
                </a:solidFill>
                <a:latin typeface="+mn-lt"/>
              </a:rPr>
              <a:t>19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/10</a:t>
            </a:r>
            <a:r>
              <a:rPr lang="en-US" altLang="ru-RU" sz="1800" b="0" baseline="30000" dirty="0">
                <a:solidFill>
                  <a:srgbClr val="002060"/>
                </a:solidFill>
                <a:latin typeface="+mn-lt"/>
              </a:rPr>
              <a:t>2 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GeV?</a:t>
            </a:r>
            <a:r>
              <a:rPr lang="en-US" altLang="ru-RU" sz="18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altLang="ru-RU" sz="800" b="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Unification of Forces</a:t>
            </a:r>
            <a:endParaRPr lang="en-US" altLang="ru-RU" sz="2000" b="0" dirty="0">
              <a:solidFill>
                <a:srgbClr val="184B81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58FF684-92A6-4F98-8E26-8E7F3B1B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2" y="3573487"/>
            <a:ext cx="43418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 ">
            <a:extLst>
              <a:ext uri="{FF2B5EF4-FFF2-40B4-BE49-F238E27FC236}">
                <a16:creationId xmlns:a16="http://schemas.microsoft.com/office/drawing/2014/main" id="{3EEE2963-1ABC-44AB-8660-B93BF648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89" y="3348186"/>
            <a:ext cx="40671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5156C-B984-4E94-88CF-C97425764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296" y="1124744"/>
            <a:ext cx="21621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9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EE3C95AD-6B78-4EFA-9D3F-19F8D037B729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783D5-75F1-452B-A5B1-7BC5DA52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Related 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</a:t>
            </a:r>
            <a:r>
              <a:rPr lang="en-US" altLang="ru-RU" sz="30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osmological</a:t>
            </a: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and Astrophysical Problems 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25136A-17BF-4151-9600-1C4E79FEB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908720"/>
            <a:ext cx="4812979" cy="92551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500" b="0" dirty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2060"/>
                </a:solidFill>
                <a:ea typeface="MS PGothic" charset="0"/>
                <a:cs typeface="MS PGothic" charset="0"/>
              </a:rPr>
              <a:t>Dark Matter: what does it consist of?</a:t>
            </a:r>
          </a:p>
          <a:p>
            <a:pPr>
              <a:defRPr/>
            </a:pPr>
            <a:r>
              <a:rPr lang="en-US" sz="500" b="0" dirty="0">
                <a:solidFill>
                  <a:srgbClr val="002060"/>
                </a:solidFill>
                <a:ea typeface="MS PGothic" charset="0"/>
                <a:cs typeface="MS PGothic" charset="0"/>
              </a:rPr>
              <a:t> </a:t>
            </a:r>
            <a:endParaRPr lang="ru-RU" sz="500" b="0" dirty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2060"/>
                </a:solidFill>
                <a:ea typeface="MS PGothic" charset="0"/>
                <a:cs typeface="MS PGothic" charset="0"/>
              </a:rPr>
              <a:t>CP-violation in Early Universe</a:t>
            </a:r>
            <a:endParaRPr lang="en-US" sz="2000" b="0" dirty="0">
              <a:solidFill>
                <a:srgbClr val="184B8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8" name="Picture 4" descr="DarkMatterPie">
            <a:extLst>
              <a:ext uri="{FF2B5EF4-FFF2-40B4-BE49-F238E27FC236}">
                <a16:creationId xmlns:a16="http://schemas.microsoft.com/office/drawing/2014/main" id="{A8C7EF2D-013F-4C30-80CD-5E797B8F3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5118" y="1052736"/>
            <a:ext cx="4812978" cy="2585145"/>
          </a:xfrm>
          <a:prstGeom prst="rect">
            <a:avLst/>
          </a:prstGeom>
          <a:noFill/>
        </p:spPr>
      </p:pic>
      <p:pic>
        <p:nvPicPr>
          <p:cNvPr id="10" name="Picture 5" descr="matter_universe">
            <a:extLst>
              <a:ext uri="{FF2B5EF4-FFF2-40B4-BE49-F238E27FC236}">
                <a16:creationId xmlns:a16="http://schemas.microsoft.com/office/drawing/2014/main" id="{C5BBAB22-C72C-454C-94B9-E96182A89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480561"/>
            <a:ext cx="3096344" cy="298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2F58A1B8-D838-4F1A-92A7-546F1E64D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36" y="5805264"/>
            <a:ext cx="74882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2400" dirty="0">
                <a:solidFill>
                  <a:srgbClr val="FF0000"/>
                </a:solidFill>
                <a:latin typeface="+mn-lt"/>
              </a:rPr>
              <a:t>Well, the Standard Model is not a ultimate theory!  </a:t>
            </a:r>
            <a:endParaRPr kumimoji="0" lang="ru-RU" altLang="ru-RU" sz="2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397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531DB08F-90F2-4BB2-8238-3A9E4BAE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7965-9BB7-47F8-9127-D5F2A4DEB498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C74687BC-D7B3-4F40-B343-698477601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9560"/>
            <a:ext cx="8458200" cy="1219200"/>
          </a:xfrm>
        </p:spPr>
        <p:txBody>
          <a:bodyPr/>
          <a:lstStyle/>
          <a:p>
            <a:pPr algn="l"/>
            <a:r>
              <a:rPr lang="en-US" altLang="zh-CN" sz="3600">
                <a:ea typeface="SimSun" panose="02010600030101010101" pitchFamily="2" charset="-122"/>
              </a:rPr>
              <a:t>The 11 Greatest Unanswered</a:t>
            </a:r>
            <a:r>
              <a:rPr lang="zh-CN" altLang="en-US" sz="3600">
                <a:ea typeface="SimSun" panose="02010600030101010101" pitchFamily="2" charset="-122"/>
              </a:rPr>
              <a:t> </a:t>
            </a:r>
            <a:r>
              <a:rPr lang="en-US" altLang="zh-CN" sz="3600">
                <a:ea typeface="SimSun" panose="02010600030101010101" pitchFamily="2" charset="-122"/>
              </a:rPr>
              <a:t>Questions of Physics (Discover, 2002) -6 are LHC related</a:t>
            </a:r>
            <a:endParaRPr lang="zh-CN" altLang="en-US" sz="3600">
              <a:solidFill>
                <a:srgbClr val="CC0066"/>
              </a:solidFill>
              <a:ea typeface="SimSun" panose="02010600030101010101" pitchFamily="2" charset="-122"/>
            </a:endParaRPr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20519C87-F664-4552-9740-E69999B6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0" y="1412776"/>
            <a:ext cx="39973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6" name="Rectangle 4">
            <a:extLst>
              <a:ext uri="{FF2B5EF4-FFF2-40B4-BE49-F238E27FC236}">
                <a16:creationId xmlns:a16="http://schemas.microsoft.com/office/drawing/2014/main" id="{278696B0-B295-4F87-87FE-7FD970B37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64" y="1488976"/>
            <a:ext cx="44958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zh-CN" sz="1800" dirty="0">
                <a:ea typeface="SimSun" panose="02010600030101010101" pitchFamily="2" charset="-122"/>
              </a:rPr>
              <a:t>What is dark matter ?</a:t>
            </a:r>
          </a:p>
          <a:p>
            <a:pPr>
              <a:buFontTx/>
              <a:buAutoNum type="arabicPeriod"/>
            </a:pPr>
            <a:r>
              <a:rPr lang="en-US" altLang="zh-CN" sz="1800" dirty="0">
                <a:ea typeface="SimSun" panose="02010600030101010101" pitchFamily="2" charset="-122"/>
              </a:rPr>
              <a:t>What is dark energy ?</a:t>
            </a:r>
          </a:p>
          <a:p>
            <a:pPr>
              <a:buFontTx/>
              <a:buAutoNum type="arabicPeriod"/>
            </a:pPr>
            <a:r>
              <a:rPr lang="en-US" altLang="zh-CN" sz="1800" dirty="0">
                <a:ea typeface="SimSun" panose="02010600030101010101" pitchFamily="2" charset="-122"/>
              </a:rPr>
              <a:t>How were the heavy elements from 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iron to uranium made ?</a:t>
            </a:r>
          </a:p>
          <a:p>
            <a:pPr>
              <a:buFontTx/>
              <a:buAutoNum type="arabicPeriod" startAt="4"/>
            </a:pPr>
            <a:r>
              <a:rPr lang="en-US" altLang="zh-CN" sz="1800" dirty="0">
                <a:ea typeface="SimSun" panose="02010600030101010101" pitchFamily="2" charset="-122"/>
              </a:rPr>
              <a:t>Do neutrinos have mass ?</a:t>
            </a:r>
          </a:p>
          <a:p>
            <a:pPr>
              <a:buFontTx/>
              <a:buAutoNum type="arabicPeriod" startAt="4"/>
            </a:pPr>
            <a:r>
              <a:rPr lang="en-US" altLang="zh-CN" sz="1800" dirty="0">
                <a:ea typeface="SimSun" panose="02010600030101010101" pitchFamily="2" charset="-122"/>
              </a:rPr>
              <a:t>Where do ultrahigh-energy particles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come from ?</a:t>
            </a:r>
          </a:p>
          <a:p>
            <a:pPr>
              <a:buFontTx/>
              <a:buAutoNum type="arabicPeriod" startAt="6"/>
            </a:pPr>
            <a:r>
              <a:rPr lang="en-US" altLang="zh-CN" sz="1800" dirty="0">
                <a:ea typeface="SimSun" panose="02010600030101010101" pitchFamily="2" charset="-122"/>
              </a:rPr>
              <a:t>Is a new theory of light and matter needed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to explain what happens at very high 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energies and temperatures ?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7.   Are there new state of matter at ultrahigh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temperate and </a:t>
            </a:r>
            <a:r>
              <a:rPr lang="en-US" altLang="zh-CN" sz="1800" dirty="0" err="1">
                <a:ea typeface="SimSun" panose="02010600030101010101" pitchFamily="2" charset="-122"/>
              </a:rPr>
              <a:t>dentisity</a:t>
            </a:r>
            <a:r>
              <a:rPr lang="en-US" altLang="zh-CN" sz="1800" dirty="0">
                <a:ea typeface="SimSun" panose="02010600030101010101" pitchFamily="2" charset="-122"/>
              </a:rPr>
              <a:t> ?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8.   Are protons unstable ?</a:t>
            </a:r>
          </a:p>
          <a:p>
            <a:pPr>
              <a:buFontTx/>
              <a:buAutoNum type="arabicPeriod" startAt="9"/>
            </a:pPr>
            <a:r>
              <a:rPr lang="en-US" altLang="zh-CN" sz="1800" dirty="0">
                <a:ea typeface="SimSun" panose="02010600030101010101" pitchFamily="2" charset="-122"/>
              </a:rPr>
              <a:t>What is gravity ?</a:t>
            </a:r>
          </a:p>
          <a:p>
            <a:pPr>
              <a:buFontTx/>
              <a:buAutoNum type="arabicPeriod" startAt="9"/>
            </a:pPr>
            <a:r>
              <a:rPr lang="en-US" altLang="zh-CN" sz="1800" dirty="0">
                <a:ea typeface="SimSun" panose="02010600030101010101" pitchFamily="2" charset="-122"/>
              </a:rPr>
              <a:t> Are there additional dimensions ?</a:t>
            </a:r>
          </a:p>
          <a:p>
            <a:pPr>
              <a:buFontTx/>
              <a:buAutoNum type="arabicPeriod" startAt="9"/>
            </a:pPr>
            <a:r>
              <a:rPr lang="en-US" altLang="zh-CN" sz="1800" dirty="0">
                <a:ea typeface="SimSun" panose="02010600030101010101" pitchFamily="2" charset="-122"/>
              </a:rPr>
              <a:t> How did the universe begin ?</a:t>
            </a:r>
          </a:p>
        </p:txBody>
      </p:sp>
      <p:sp>
        <p:nvSpPr>
          <p:cNvPr id="100357" name="Line 5">
            <a:extLst>
              <a:ext uri="{FF2B5EF4-FFF2-40B4-BE49-F238E27FC236}">
                <a16:creationId xmlns:a16="http://schemas.microsoft.com/office/drawing/2014/main" id="{448D22E0-863F-4331-909D-0FBFB5B13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1869976"/>
            <a:ext cx="2362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58" name="Line 6">
            <a:extLst>
              <a:ext uri="{FF2B5EF4-FFF2-40B4-BE49-F238E27FC236}">
                <a16:creationId xmlns:a16="http://schemas.microsoft.com/office/drawing/2014/main" id="{71C5FFEB-CCDD-4A74-AAF6-279DFBDED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5756176"/>
            <a:ext cx="3581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59" name="Line 7">
            <a:extLst>
              <a:ext uri="{FF2B5EF4-FFF2-40B4-BE49-F238E27FC236}">
                <a16:creationId xmlns:a16="http://schemas.microsoft.com/office/drawing/2014/main" id="{23EA3634-6B2D-40FD-A492-63639FD1A1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5451376"/>
            <a:ext cx="2514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0" name="Line 8">
            <a:extLst>
              <a:ext uri="{FF2B5EF4-FFF2-40B4-BE49-F238E27FC236}">
                <a16:creationId xmlns:a16="http://schemas.microsoft.com/office/drawing/2014/main" id="{DA500915-7D82-4568-A878-8A5852CCE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3012976"/>
            <a:ext cx="281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1" name="Line 9">
            <a:extLst>
              <a:ext uri="{FF2B5EF4-FFF2-40B4-BE49-F238E27FC236}">
                <a16:creationId xmlns:a16="http://schemas.microsoft.com/office/drawing/2014/main" id="{52F18EE8-825B-473E-B74B-26EA57014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6060976"/>
            <a:ext cx="3581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2" name="Line 10">
            <a:extLst>
              <a:ext uri="{FF2B5EF4-FFF2-40B4-BE49-F238E27FC236}">
                <a16:creationId xmlns:a16="http://schemas.microsoft.com/office/drawing/2014/main" id="{FC368E36-4275-4565-B218-5C4CD419C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2174776"/>
            <a:ext cx="2362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FC394257-7EC5-417B-92A2-E1B2D32A0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14" name="Дата 3">
            <a:extLst>
              <a:ext uri="{FF2B5EF4-FFF2-40B4-BE49-F238E27FC236}">
                <a16:creationId xmlns:a16="http://schemas.microsoft.com/office/drawing/2014/main" id="{5731824A-C3D3-478C-99DA-18619DA3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EE3C95AD-6B78-4EFA-9D3F-19F8D037B729}" type="datetime1">
              <a:rPr lang="ru-RU" smtClean="0"/>
              <a:t>01.08.2022</a:t>
            </a:fld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E6FB4A9-DB24-4E2B-96FD-19C1AF0A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74" y="188640"/>
            <a:ext cx="8281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do we hope to see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beyond the SM?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027B32B6-56F1-4EBB-9727-0D11C248F56B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9CCFFD-B105-4B31-B004-1DDB2674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07CE4E93-767E-4454-A6A9-6C397C2D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C31E5-465A-4F3A-98B1-0BB2619F9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4" y="1388969"/>
            <a:ext cx="7122048" cy="51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8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B3636B76-39A0-4662-AD67-F8712F9BEF39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How we can escape beyond the Standard Model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SU(3)</a:t>
            </a:r>
            <a:r>
              <a:rPr lang="ru-RU" altLang="ru-RU" sz="3000" b="1" baseline="-250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</a:t>
            </a: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×SU(2) ×U(1)?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33FEE-3021-4A27-9338-9E791EE16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64" y="955854"/>
            <a:ext cx="902811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</a:rPr>
              <a:t>Simplest extension of SM</a:t>
            </a:r>
            <a:r>
              <a:rPr kumimoji="0" lang="ru-RU" altLang="ru-RU" sz="22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2200" dirty="0">
                <a:solidFill>
                  <a:srgbClr val="002060"/>
                </a:solidFill>
                <a:latin typeface="+mn-lt"/>
              </a:rPr>
              <a:t>based on SM gauge group</a:t>
            </a:r>
            <a:r>
              <a:rPr kumimoji="0" lang="ru-RU" altLang="ru-RU" sz="22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4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generation of fermions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,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q*, l*…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ru-RU" altLang="ru-RU" sz="5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</a:rPr>
              <a:t>Extended gauge sector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ExQCD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(colorons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,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axigluons,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diquarks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etc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ExEW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 (W’, Z’,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…)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GUT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(leptoquarks)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ru-RU" altLang="ru-RU" sz="500" b="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b="0" dirty="0">
                <a:solidFill>
                  <a:srgbClr val="002060"/>
                </a:solidFill>
                <a:latin typeface="+mn-lt"/>
              </a:rPr>
              <a:t>Extended Higgs Sector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Higgs Doublet Models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HDM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Higgs in ED, Higgs-</a:t>
            </a:r>
            <a:r>
              <a:rPr kumimoji="0" lang="en-US" altLang="ru-RU" sz="1800" b="0" dirty="0" err="1">
                <a:solidFill>
                  <a:srgbClr val="002060"/>
                </a:solidFill>
                <a:latin typeface="+mn-lt"/>
              </a:rPr>
              <a:t>Radion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 mixing, composite Higgs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RS type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b="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b="0" dirty="0">
                <a:solidFill>
                  <a:srgbClr val="002060"/>
                </a:solidFill>
                <a:latin typeface="+mn-lt"/>
              </a:rPr>
              <a:t> Hierarchy problem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SUSY (s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-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particles, LSP 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из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RPV/split/GM SUSY…)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Extra dimensions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(ED)</a:t>
            </a:r>
          </a:p>
          <a:p>
            <a:pPr lvl="2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КК-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modes of particles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SM,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KKPV, FCNC…</a:t>
            </a:r>
            <a:endParaRPr kumimoji="0" lang="ru-RU" altLang="ru-RU" sz="1800" b="0" dirty="0">
              <a:solidFill>
                <a:srgbClr val="002060"/>
              </a:solidFill>
              <a:latin typeface="+mn-lt"/>
            </a:endParaRPr>
          </a:p>
          <a:p>
            <a:pPr lvl="2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microscopic black holes 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(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semi-classical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,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string balls, quantum black holes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Technicolor (</a:t>
            </a:r>
            <a:r>
              <a:rPr kumimoji="0" lang="en-US" altLang="ru-RU" sz="1800" b="0" dirty="0" err="1">
                <a:solidFill>
                  <a:srgbClr val="002060"/>
                </a:solidFill>
                <a:latin typeface="+mn-lt"/>
              </a:rPr>
              <a:t>technibosons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 and </a:t>
            </a:r>
            <a:r>
              <a:rPr kumimoji="0" lang="en-US" altLang="ru-RU" sz="1800" b="0" dirty="0" err="1">
                <a:solidFill>
                  <a:srgbClr val="002060"/>
                </a:solidFill>
                <a:latin typeface="+mn-lt"/>
              </a:rPr>
              <a:t>technifermions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,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leptoquarks …)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Compositeness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b="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b="0" dirty="0">
                <a:solidFill>
                  <a:srgbClr val="002060"/>
                </a:solidFill>
                <a:latin typeface="+mn-lt"/>
              </a:rPr>
              <a:t>Dark Matter (EFT)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866D4AE-3EB1-46D9-9E9E-2DC8F6DC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1A069-5C83-4020-B65F-1DE726E3FC6B}"/>
              </a:ext>
            </a:extLst>
          </p:cNvPr>
          <p:cNvSpPr txBox="1"/>
          <p:nvPr/>
        </p:nvSpPr>
        <p:spPr>
          <a:xfrm rot="19860108">
            <a:off x="420063" y="2406080"/>
            <a:ext cx="8470845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Will be discussed after tomorrow</a:t>
            </a:r>
          </a:p>
        </p:txBody>
      </p:sp>
    </p:spTree>
    <p:extLst>
      <p:ext uri="{BB962C8B-B14F-4D97-AF65-F5344CB8AC3E}">
        <p14:creationId xmlns:p14="http://schemas.microsoft.com/office/powerpoint/2010/main" val="2476375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E6FB4A9-DB24-4E2B-96FD-19C1AF0A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04" y="401606"/>
            <a:ext cx="8281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How do we intend to observe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all this?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3A70A97D-27B4-4330-84BC-B2D205C3D3CC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9CCFFD-B105-4B31-B004-1DDB2674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DACA1-BB25-4385-AF8F-B81F713D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8" name="Picture 2" descr="276332S03">
            <a:extLst>
              <a:ext uri="{FF2B5EF4-FFF2-40B4-BE49-F238E27FC236}">
                <a16:creationId xmlns:a16="http://schemas.microsoft.com/office/drawing/2014/main" id="{06BCC953-EA64-43AE-8E7E-B5F41DED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370" y="1988840"/>
            <a:ext cx="4828630" cy="375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FEB0A4-CFE1-4EF3-9076-9F24FA7A6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38" y="2174872"/>
            <a:ext cx="456622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07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BB9F4197-44E7-4859-A5A4-FB96CB479174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783D5-75F1-452B-A5B1-7BC5DA52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Fixed Target or Colliders?</a:t>
            </a:r>
          </a:p>
        </p:txBody>
      </p:sp>
      <p:pic>
        <p:nvPicPr>
          <p:cNvPr id="14" name="Espace réservé du contenu 4" descr="Screen Shot 2013-09-24 at 11.19.29 AM.png">
            <a:extLst>
              <a:ext uri="{FF2B5EF4-FFF2-40B4-BE49-F238E27FC236}">
                <a16:creationId xmlns:a16="http://schemas.microsoft.com/office/drawing/2014/main" id="{44ECA820-3B3A-4286-8D03-59976DEB9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1612" y="3427511"/>
            <a:ext cx="3670788" cy="1714500"/>
          </a:xfrm>
        </p:spPr>
      </p:pic>
      <p:pic>
        <p:nvPicPr>
          <p:cNvPr id="15" name="Image 5" descr="Screen Shot 2013-09-24 at 11.19.03 AM.png">
            <a:extLst>
              <a:ext uri="{FF2B5EF4-FFF2-40B4-BE49-F238E27FC236}">
                <a16:creationId xmlns:a16="http://schemas.microsoft.com/office/drawing/2014/main" id="{BD7345B3-3637-43D2-8E96-326FDE7A4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912" y="2055911"/>
            <a:ext cx="32516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8">
            <a:extLst>
              <a:ext uri="{FF2B5EF4-FFF2-40B4-BE49-F238E27FC236}">
                <a16:creationId xmlns:a16="http://schemas.microsoft.com/office/drawing/2014/main" id="{621E8A49-81D0-462F-B782-484B129752DD}"/>
              </a:ext>
            </a:extLst>
          </p:cNvPr>
          <p:cNvSpPr txBox="1"/>
          <p:nvPr/>
        </p:nvSpPr>
        <p:spPr>
          <a:xfrm>
            <a:off x="457201" y="836712"/>
            <a:ext cx="3120791" cy="1077218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  <a:latin typeface="Arial" pitchFamily="-84" charset="0"/>
              </a:rPr>
              <a:t>First High Energy Physics </a:t>
            </a:r>
          </a:p>
          <a:p>
            <a:pPr>
              <a:defRPr/>
            </a:pPr>
            <a:r>
              <a:rPr lang="en-GB" dirty="0">
                <a:solidFill>
                  <a:srgbClr val="0000FF"/>
                </a:solidFill>
                <a:latin typeface="Arial" pitchFamily="-84" charset="0"/>
              </a:rPr>
              <a:t>Experiments: </a:t>
            </a:r>
          </a:p>
          <a:p>
            <a:pPr>
              <a:defRPr/>
            </a:pPr>
            <a:r>
              <a:rPr lang="en-GB" sz="2400" dirty="0">
                <a:solidFill>
                  <a:srgbClr val="FF0000"/>
                </a:solidFill>
                <a:latin typeface="Arial" pitchFamily="-84" charset="0"/>
              </a:rPr>
              <a:t>Beam on fixed target!</a:t>
            </a: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id="{FDB34EF2-D7A1-485B-83D2-257AA554D9B0}"/>
              </a:ext>
            </a:extLst>
          </p:cNvPr>
          <p:cNvSpPr txBox="1"/>
          <p:nvPr/>
        </p:nvSpPr>
        <p:spPr>
          <a:xfrm>
            <a:off x="253006" y="5027711"/>
            <a:ext cx="3709394" cy="40011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  </a:t>
            </a:r>
            <a:r>
              <a:rPr lang="en-GB" dirty="0">
                <a:solidFill>
                  <a:srgbClr val="0000FF"/>
                </a:solidFill>
                <a:latin typeface="Arial" pitchFamily="-84" charset="0"/>
              </a:rPr>
              <a:t>Rutherford experiment (1909)</a:t>
            </a:r>
          </a:p>
        </p:txBody>
      </p:sp>
      <p:sp>
        <p:nvSpPr>
          <p:cNvPr id="18" name="ZoneTexte 10">
            <a:extLst>
              <a:ext uri="{FF2B5EF4-FFF2-40B4-BE49-F238E27FC236}">
                <a16:creationId xmlns:a16="http://schemas.microsoft.com/office/drawing/2014/main" id="{6C939E8E-5CA5-4767-AC99-D02633E6A302}"/>
              </a:ext>
            </a:extLst>
          </p:cNvPr>
          <p:cNvSpPr txBox="1"/>
          <p:nvPr/>
        </p:nvSpPr>
        <p:spPr>
          <a:xfrm>
            <a:off x="5029200" y="836712"/>
            <a:ext cx="3373014" cy="1077218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    </a:t>
            </a:r>
            <a:r>
              <a:rPr lang="en-GB">
                <a:solidFill>
                  <a:srgbClr val="0000FF"/>
                </a:solidFill>
                <a:latin typeface="Arial" pitchFamily="-84" charset="0"/>
              </a:rPr>
              <a:t>High Energy Physics 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Experiments since mid 70’s: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     </a:t>
            </a:r>
            <a:r>
              <a:rPr lang="en-GB" sz="2400">
                <a:solidFill>
                  <a:srgbClr val="FF0000"/>
                </a:solidFill>
                <a:latin typeface="Arial" pitchFamily="-84" charset="0"/>
              </a:rPr>
              <a:t>Colliding beams!</a:t>
            </a:r>
          </a:p>
        </p:txBody>
      </p:sp>
      <p:sp>
        <p:nvSpPr>
          <p:cNvPr id="19" name="ZoneTexte 11">
            <a:extLst>
              <a:ext uri="{FF2B5EF4-FFF2-40B4-BE49-F238E27FC236}">
                <a16:creationId xmlns:a16="http://schemas.microsoft.com/office/drawing/2014/main" id="{1CF07AED-6118-4FFC-93B6-6A26826E3611}"/>
              </a:ext>
            </a:extLst>
          </p:cNvPr>
          <p:cNvSpPr txBox="1"/>
          <p:nvPr/>
        </p:nvSpPr>
        <p:spPr>
          <a:xfrm>
            <a:off x="4575563" y="5572779"/>
            <a:ext cx="4339837" cy="36933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Centre of mass energy squared </a:t>
            </a:r>
            <a:r>
              <a:rPr lang="en-GB" sz="1800" dirty="0" err="1">
                <a:solidFill>
                  <a:srgbClr val="0000FF"/>
                </a:solidFill>
                <a:latin typeface="Arial" pitchFamily="-84" charset="0"/>
              </a:rPr>
              <a:t>s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=4E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1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E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2</a:t>
            </a:r>
          </a:p>
        </p:txBody>
      </p:sp>
      <p:pic>
        <p:nvPicPr>
          <p:cNvPr id="20" name="Image 12" descr="Screen Shot 2013-09-24 at 9.04.13 PM.png">
            <a:extLst>
              <a:ext uri="{FF2B5EF4-FFF2-40B4-BE49-F238E27FC236}">
                <a16:creationId xmlns:a16="http://schemas.microsoft.com/office/drawing/2014/main" id="{7FEB28A2-3F0E-4509-B69C-9C0F6E6F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903511"/>
            <a:ext cx="3154974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13">
            <a:extLst>
              <a:ext uri="{FF2B5EF4-FFF2-40B4-BE49-F238E27FC236}">
                <a16:creationId xmlns:a16="http://schemas.microsoft.com/office/drawing/2014/main" id="{160C048F-C11F-4EC4-971E-1335FBEA2B5A}"/>
              </a:ext>
            </a:extLst>
          </p:cNvPr>
          <p:cNvSpPr txBox="1"/>
          <p:nvPr/>
        </p:nvSpPr>
        <p:spPr>
          <a:xfrm>
            <a:off x="2024642" y="6013549"/>
            <a:ext cx="6377467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FF0000"/>
                </a:solidFill>
                <a:latin typeface="Arial" pitchFamily="-84" charset="0"/>
              </a:rPr>
              <a:t>…plus secondary beams such as neutrinos…</a:t>
            </a:r>
          </a:p>
        </p:txBody>
      </p:sp>
      <p:sp>
        <p:nvSpPr>
          <p:cNvPr id="22" name="ZoneTexte 12">
            <a:extLst>
              <a:ext uri="{FF2B5EF4-FFF2-40B4-BE49-F238E27FC236}">
                <a16:creationId xmlns:a16="http://schemas.microsoft.com/office/drawing/2014/main" id="{1F3818A2-C7A2-44A6-9BAA-367CC8C07921}"/>
              </a:ext>
            </a:extLst>
          </p:cNvPr>
          <p:cNvSpPr txBox="1"/>
          <p:nvPr/>
        </p:nvSpPr>
        <p:spPr>
          <a:xfrm>
            <a:off x="84233" y="5561111"/>
            <a:ext cx="437815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Centre of mass energy squared </a:t>
            </a:r>
            <a:r>
              <a:rPr lang="en-GB" sz="1800" dirty="0" err="1">
                <a:solidFill>
                  <a:srgbClr val="0000FF"/>
                </a:solidFill>
                <a:latin typeface="Arial" pitchFamily="-84" charset="0"/>
              </a:rPr>
              <a:t>s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=2E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1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m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2</a:t>
            </a:r>
            <a:endParaRPr lang="en-GB" sz="1800" baseline="-25000" dirty="0"/>
          </a:p>
        </p:txBody>
      </p:sp>
    </p:spTree>
    <p:extLst>
      <p:ext uri="{BB962C8B-B14F-4D97-AF65-F5344CB8AC3E}">
        <p14:creationId xmlns:p14="http://schemas.microsoft.com/office/powerpoint/2010/main" val="200606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3">
            <a:extLst>
              <a:ext uri="{FF2B5EF4-FFF2-40B4-BE49-F238E27FC236}">
                <a16:creationId xmlns:a16="http://schemas.microsoft.com/office/drawing/2014/main" id="{2FC8A3C9-745F-43A6-9DF1-EA1AE8C7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764704"/>
            <a:ext cx="9073008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Lecture 1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HEP Experiments at accelerator facilities</a:t>
            </a:r>
          </a:p>
          <a:p>
            <a:pPr marL="914400" lvl="1" indent="-457200">
              <a:spcBef>
                <a:spcPct val="0"/>
              </a:spcBef>
              <a:buFont typeface="Wingdings" charset="0"/>
              <a:buChar char="ü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Why we need accelerator facilities?</a:t>
            </a:r>
          </a:p>
          <a:p>
            <a:pPr marL="914400" lvl="1" indent="-457200">
              <a:spcBef>
                <a:spcPct val="0"/>
              </a:spcBef>
              <a:buFont typeface="Wingdings" charset="0"/>
              <a:buChar char="ü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Do we need more and more new accelerator facilities?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LHC and Experiments at the LHC</a:t>
            </a:r>
          </a:p>
          <a:p>
            <a:pPr marL="914400" lvl="1" indent="-457200">
              <a:buFont typeface="Wingdings" charset="0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Hot points of particle physics vs LHC   </a:t>
            </a:r>
            <a:endParaRPr lang="ru-RU" sz="2000" dirty="0">
              <a:solidFill>
                <a:srgbClr val="002060"/>
              </a:solidFill>
              <a:ea typeface="Arial" charset="0"/>
            </a:endParaRPr>
          </a:p>
          <a:p>
            <a:pPr marL="914400" lvl="1" indent="-457200">
              <a:buFont typeface="Wingdings" charset="0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Conception, design, construction</a:t>
            </a:r>
          </a:p>
          <a:p>
            <a:pPr marL="914400" lvl="1" indent="-457200">
              <a:buFont typeface="Wingdings" charset="0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Challenges and solutions </a:t>
            </a:r>
          </a:p>
          <a:p>
            <a:pPr marL="457200" indent="-457200">
              <a:defRPr/>
            </a:pPr>
            <a:endParaRPr lang="en-US" sz="2000" dirty="0">
              <a:solidFill>
                <a:srgbClr val="002060"/>
              </a:solidFill>
              <a:ea typeface="Arial" charset="0"/>
            </a:endParaRPr>
          </a:p>
          <a:p>
            <a:pPr marL="457200" indent="-457200"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Lecture 2 (recent experimental results)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Standard Model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Higgs Physics</a:t>
            </a:r>
          </a:p>
          <a:p>
            <a:pPr marL="457200" lvl="1">
              <a:defRPr/>
            </a:pPr>
            <a:endParaRPr lang="en-US" sz="2000" dirty="0">
              <a:solidFill>
                <a:srgbClr val="002060"/>
              </a:solidFill>
              <a:ea typeface="Arial" charset="0"/>
            </a:endParaRPr>
          </a:p>
          <a:p>
            <a:pPr marL="52"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Lecture 3 (recent experimental results)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Physics beyond the SM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LHC Prospects and Plans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Beyond the LHC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endParaRPr lang="en-US" sz="1000" dirty="0">
              <a:solidFill>
                <a:srgbClr val="002060"/>
              </a:solidFill>
              <a:latin typeface="Arial" charset="0"/>
              <a:ea typeface="Arial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72F194-86CE-4FA6-8159-402EA3CB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0E69BD0A-9099-473E-89BC-4D769A24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F6C2E9A0-45C4-4418-967E-BA62C5B29D06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FB4EBB1-5C90-4FAD-AE59-E0DB38259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6EE2C4DA-53CE-46DC-8492-667B3C40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B2413038-7E9C-493F-B723-18DCC245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09EB-B99A-4058-90C0-51108524F6AF}" type="slidenum">
              <a:rPr lang="en-US" altLang="ru-RU"/>
              <a:pPr/>
              <a:t>20</a:t>
            </a:fld>
            <a:endParaRPr lang="en-US" alt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2A38B7-A8AC-456F-BCEE-4D5142C1C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-1559"/>
            <a:ext cx="5840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85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B2413038-7E9C-493F-B723-18DCC245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09EB-B99A-4058-90C0-51108524F6AF}" type="slidenum">
              <a:rPr lang="en-US" altLang="ru-RU"/>
              <a:pPr/>
              <a:t>21</a:t>
            </a:fld>
            <a:endParaRPr lang="en-US" altLang="ru-RU"/>
          </a:p>
        </p:txBody>
      </p:sp>
      <p:pic>
        <p:nvPicPr>
          <p:cNvPr id="94212" name="Picture 4" descr="cern01b">
            <a:extLst>
              <a:ext uri="{FF2B5EF4-FFF2-40B4-BE49-F238E27FC236}">
                <a16:creationId xmlns:a16="http://schemas.microsoft.com/office/drawing/2014/main" id="{6541857B-777F-4F3D-A8E0-0CE99040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46194" r="32480" b="46402"/>
          <a:stretch>
            <a:fillRect/>
          </a:stretch>
        </p:blipFill>
        <p:spPr bwMode="auto">
          <a:xfrm>
            <a:off x="838200" y="2914650"/>
            <a:ext cx="4191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2">
            <a:extLst>
              <a:ext uri="{FF2B5EF4-FFF2-40B4-BE49-F238E27FC236}">
                <a16:creationId xmlns:a16="http://schemas.microsoft.com/office/drawing/2014/main" id="{08C52DB4-09AD-4C7E-9943-B77DD1378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2520" y="0"/>
            <a:ext cx="8352928" cy="6207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  <p:txBody>
          <a:bodyPr/>
          <a:lstStyle/>
          <a:p>
            <a:r>
              <a:rPr lang="en-US" altLang="ru-RU" sz="3000" dirty="0"/>
              <a:t>Why </a:t>
            </a:r>
            <a:r>
              <a:rPr lang="en-US" altLang="zh-CN" sz="3000" dirty="0">
                <a:ea typeface="SimSun" panose="02010600030101010101" pitchFamily="2" charset="-122"/>
              </a:rPr>
              <a:t>H</a:t>
            </a:r>
            <a:r>
              <a:rPr lang="en-US" altLang="ru-RU" sz="3000" dirty="0"/>
              <a:t>adron</a:t>
            </a:r>
            <a:r>
              <a:rPr lang="en-US" altLang="zh-CN" sz="3000" dirty="0">
                <a:ea typeface="SimSun" panose="02010600030101010101" pitchFamily="2" charset="-122"/>
              </a:rPr>
              <a:t> (pp)</a:t>
            </a:r>
            <a:r>
              <a:rPr lang="zh-CN" altLang="en-US" sz="3000" dirty="0">
                <a:ea typeface="SimSun" panose="02010600030101010101" pitchFamily="2" charset="-122"/>
              </a:rPr>
              <a:t> </a:t>
            </a:r>
            <a:r>
              <a:rPr lang="en-US" altLang="zh-CN" sz="3000" dirty="0">
                <a:ea typeface="SimSun" panose="02010600030101010101" pitchFamily="2" charset="-122"/>
              </a:rPr>
              <a:t>C</a:t>
            </a:r>
            <a:r>
              <a:rPr lang="en-US" altLang="ru-RU" sz="3000" dirty="0"/>
              <a:t>ollider?</a:t>
            </a:r>
            <a:r>
              <a:rPr lang="de-DE" altLang="ru-RU" sz="3000" dirty="0"/>
              <a:t> </a:t>
            </a: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4C2A5FD2-1997-4112-8A5F-EA931D7AE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2239964"/>
            <a:ext cx="3987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altLang="zh-CN" sz="3200">
                <a:ea typeface="SimSun" panose="02010600030101010101" pitchFamily="2" charset="-122"/>
              </a:rPr>
              <a:t>Synchrotron Radiation:</a:t>
            </a:r>
            <a:endParaRPr lang="en-US" altLang="ru-RU" sz="3200">
              <a:latin typeface="Comic Sans MS" panose="030F0702030302020204" pitchFamily="66" charset="0"/>
            </a:endParaRPr>
          </a:p>
        </p:txBody>
      </p:sp>
      <p:pic>
        <p:nvPicPr>
          <p:cNvPr id="94213" name="Picture 5" descr="cern01b">
            <a:extLst>
              <a:ext uri="{FF2B5EF4-FFF2-40B4-BE49-F238E27FC236}">
                <a16:creationId xmlns:a16="http://schemas.microsoft.com/office/drawing/2014/main" id="{8C62D2DD-1905-442A-94B8-502E9DD45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78751" r="32480" b="13875"/>
          <a:stretch>
            <a:fillRect/>
          </a:stretch>
        </p:blipFill>
        <p:spPr bwMode="auto">
          <a:xfrm>
            <a:off x="1773238" y="5334001"/>
            <a:ext cx="4398962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id="{BD01F476-F1E8-4DD9-B314-0B6ABBC99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477964"/>
            <a:ext cx="71262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altLang="zh-CN" sz="3200" dirty="0">
                <a:ea typeface="SimSun" panose="02010600030101010101" pitchFamily="2" charset="-122"/>
              </a:rPr>
              <a:t>Electron-Position Collider: clean signature</a:t>
            </a:r>
            <a:endParaRPr lang="en-US" altLang="ru-RU" sz="3200" dirty="0">
              <a:latin typeface="Comic Sans MS" panose="030F0702030302020204" pitchFamily="66" charset="0"/>
            </a:endParaRPr>
          </a:p>
        </p:txBody>
      </p:sp>
      <p:sp>
        <p:nvSpPr>
          <p:cNvPr id="94216" name="Text Box 8">
            <a:extLst>
              <a:ext uri="{FF2B5EF4-FFF2-40B4-BE49-F238E27FC236}">
                <a16:creationId xmlns:a16="http://schemas.microsoft.com/office/drawing/2014/main" id="{25FC09CB-AAC9-4EC8-A64F-809BEAC2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4144964"/>
            <a:ext cx="6567801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altLang="zh-CN" sz="3200">
                <a:solidFill>
                  <a:schemeClr val="accent2"/>
                </a:solidFill>
                <a:ea typeface="SimSun" panose="02010600030101010101" pitchFamily="2" charset="-122"/>
              </a:rPr>
              <a:t>CERN LEP </a:t>
            </a:r>
            <a:r>
              <a:rPr lang="zh-CN" altLang="en-US" sz="3200">
                <a:solidFill>
                  <a:schemeClr val="accent2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3200">
                <a:solidFill>
                  <a:schemeClr val="accent2"/>
                </a:solidFill>
                <a:ea typeface="SimSun" panose="02010600030101010101" pitchFamily="2" charset="-122"/>
              </a:rPr>
              <a:t>R=4.5km, E</a:t>
            </a:r>
            <a:r>
              <a:rPr lang="en-US" altLang="zh-CN" sz="3200" baseline="-25000">
                <a:solidFill>
                  <a:schemeClr val="accent2"/>
                </a:solidFill>
                <a:ea typeface="SimSun" panose="02010600030101010101" pitchFamily="2" charset="-122"/>
              </a:rPr>
              <a:t>beam</a:t>
            </a:r>
            <a:r>
              <a:rPr lang="zh-CN" altLang="en-US" sz="3200">
                <a:solidFill>
                  <a:schemeClr val="accent2"/>
                </a:solidFill>
                <a:ea typeface="SimSun" panose="02010600030101010101" pitchFamily="2" charset="-122"/>
              </a:rPr>
              <a:t> </a:t>
            </a:r>
            <a:r>
              <a:rPr lang="en-US" altLang="zh-CN" sz="3200">
                <a:solidFill>
                  <a:schemeClr val="accent2"/>
                </a:solidFill>
                <a:ea typeface="SimSun" panose="02010600030101010101" pitchFamily="2" charset="-122"/>
              </a:rPr>
              <a:t>~ 100 GeV</a:t>
            </a:r>
          </a:p>
        </p:txBody>
      </p:sp>
      <p:sp>
        <p:nvSpPr>
          <p:cNvPr id="94217" name="Text Box 9">
            <a:extLst>
              <a:ext uri="{FF2B5EF4-FFF2-40B4-BE49-F238E27FC236}">
                <a16:creationId xmlns:a16="http://schemas.microsoft.com/office/drawing/2014/main" id="{3F3C4DB1-ADA8-48AD-84E0-E83EC25AA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4724401"/>
            <a:ext cx="6747338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altLang="zh-CN" sz="3200">
                <a:solidFill>
                  <a:schemeClr val="accent2"/>
                </a:solidFill>
                <a:ea typeface="SimSun" panose="02010600030101010101" pitchFamily="2" charset="-122"/>
              </a:rPr>
              <a:t>CERN LHC</a:t>
            </a:r>
            <a:r>
              <a:rPr lang="zh-CN" altLang="en-US" sz="3200">
                <a:solidFill>
                  <a:schemeClr val="accent2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3200">
                <a:solidFill>
                  <a:schemeClr val="accent2"/>
                </a:solidFill>
                <a:ea typeface="SimSun" panose="02010600030101010101" pitchFamily="2" charset="-122"/>
              </a:rPr>
              <a:t>R=4.5km, E</a:t>
            </a:r>
            <a:r>
              <a:rPr lang="en-US" altLang="zh-CN" sz="3200" baseline="-25000">
                <a:solidFill>
                  <a:schemeClr val="accent2"/>
                </a:solidFill>
                <a:ea typeface="SimSun" panose="02010600030101010101" pitchFamily="2" charset="-122"/>
              </a:rPr>
              <a:t>beam</a:t>
            </a:r>
            <a:r>
              <a:rPr lang="en-US" altLang="zh-CN" sz="3200">
                <a:solidFill>
                  <a:schemeClr val="accent2"/>
                </a:solidFill>
                <a:ea typeface="SimSun" panose="02010600030101010101" pitchFamily="2" charset="-122"/>
              </a:rPr>
              <a:t> ~ 7000 GeV</a:t>
            </a:r>
          </a:p>
        </p:txBody>
      </p:sp>
      <p:pic>
        <p:nvPicPr>
          <p:cNvPr id="94218" name="Picture 10">
            <a:extLst>
              <a:ext uri="{FF2B5EF4-FFF2-40B4-BE49-F238E27FC236}">
                <a16:creationId xmlns:a16="http://schemas.microsoft.com/office/drawing/2014/main" id="{7A8B8579-2C2E-4F6D-B282-8762F63E8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30480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F5A3F952-B51B-4FE5-806F-C0C72BE1129B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How much energy do we really need?</a:t>
            </a: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AD31885B-C855-4EC6-BDBD-BF929583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24" name="Прямоугольник 3">
            <a:extLst>
              <a:ext uri="{FF2B5EF4-FFF2-40B4-BE49-F238E27FC236}">
                <a16:creationId xmlns:a16="http://schemas.microsoft.com/office/drawing/2014/main" id="{533C7EF3-DAB1-4DF2-9C05-1B731A38C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776824"/>
            <a:ext cx="95758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The simplest answer is .. as much as possible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construction restriction, technologies, price..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) </a:t>
            </a:r>
            <a:endParaRPr kumimoji="0" lang="en-US" altLang="ru-RU" sz="20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ru-RU" altLang="ru-RU" sz="20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Different approach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is .. more than Tevatron energy of 1.8 </a:t>
            </a:r>
            <a:r>
              <a:rPr kumimoji="0" lang="en-US" altLang="ru-RU" sz="2000" dirty="0" err="1">
                <a:solidFill>
                  <a:srgbClr val="002060"/>
                </a:solidFill>
                <a:latin typeface="+mn-lt"/>
              </a:rPr>
              <a:t>TeV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 (vague claim)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20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Real life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Higgs boson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m</a:t>
            </a:r>
            <a:r>
              <a:rPr kumimoji="0" lang="en-US" altLang="ru-RU" sz="1800" baseline="-25000" dirty="0">
                <a:solidFill>
                  <a:srgbClr val="002060"/>
                </a:solidFill>
                <a:latin typeface="+mn-lt"/>
              </a:rPr>
              <a:t>H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&lt; 1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TeV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from theory (SM unitarity requires)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m</a:t>
            </a:r>
            <a:r>
              <a:rPr kumimoji="0" lang="en-US" altLang="ru-RU" sz="1800" baseline="-25000" dirty="0">
                <a:solidFill>
                  <a:srgbClr val="002060"/>
                </a:solidFill>
                <a:latin typeface="+mn-lt"/>
              </a:rPr>
              <a:t>H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&gt; 114.1 GeV from LEP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kumimoji="0" lang="pt-BR" sz="1800" dirty="0">
                <a:solidFill>
                  <a:srgbClr val="002060"/>
                </a:solidFill>
                <a:latin typeface="+mn-lt"/>
              </a:rPr>
              <a:t>156 &lt;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m</a:t>
            </a:r>
            <a:r>
              <a:rPr kumimoji="0" lang="en-US" altLang="ru-RU" sz="1800" baseline="-25000" dirty="0">
                <a:solidFill>
                  <a:srgbClr val="002060"/>
                </a:solidFill>
                <a:latin typeface="+mn-lt"/>
              </a:rPr>
              <a:t>H  </a:t>
            </a:r>
            <a:r>
              <a:rPr kumimoji="0" lang="pt-BR" sz="1800" dirty="0">
                <a:solidFill>
                  <a:srgbClr val="002060"/>
                </a:solidFill>
                <a:latin typeface="+mn-lt"/>
              </a:rPr>
              <a:t>&lt; 177 GeV from Tevatron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Char char=""/>
            </a:pP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m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SUSY</a:t>
            </a:r>
            <a:r>
              <a:rPr kumimoji="0" lang="en-US" altLang="ru-RU" sz="1800" baseline="-250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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TeV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m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BSM</a:t>
            </a:r>
            <a:r>
              <a:rPr kumimoji="0" lang="en-US" altLang="ru-RU" sz="1800" baseline="-250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&gt; 0.5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TeV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from theory and from Tevatron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2">
              <a:spcBef>
                <a:spcPct val="0"/>
              </a:spcBef>
              <a:buFont typeface="Symbol" panose="05050102010706020507" pitchFamily="18" charset="2"/>
              <a:buChar char=""/>
            </a:pP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FA52E4C-DE04-4B9F-AC50-216B60D85476}"/>
              </a:ext>
            </a:extLst>
          </p:cNvPr>
          <p:cNvSpPr/>
          <p:nvPr/>
        </p:nvSpPr>
        <p:spPr>
          <a:xfrm>
            <a:off x="6033120" y="3212976"/>
            <a:ext cx="28803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26996-17FA-4898-AA3B-8A9538686591}"/>
              </a:ext>
            </a:extLst>
          </p:cNvPr>
          <p:cNvSpPr txBox="1"/>
          <p:nvPr/>
        </p:nvSpPr>
        <p:spPr>
          <a:xfrm>
            <a:off x="7041232" y="2900482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need a machine to discover/exclude Higgs from </a:t>
            </a:r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</a:rPr>
              <a:t> </a:t>
            </a:r>
            <a:r>
              <a:rPr lang="en-US" dirty="0">
                <a:solidFill>
                  <a:srgbClr val="C00000"/>
                </a:solidFill>
              </a:rPr>
              <a:t>120 GeV to 1 </a:t>
            </a:r>
            <a:r>
              <a:rPr lang="en-US" dirty="0" err="1">
                <a:solidFill>
                  <a:srgbClr val="C00000"/>
                </a:solidFill>
              </a:rPr>
              <a:t>TeV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DAC9045-F1C0-41BA-9C23-F721590FF022}"/>
              </a:ext>
            </a:extLst>
          </p:cNvPr>
          <p:cNvSpPr/>
          <p:nvPr/>
        </p:nvSpPr>
        <p:spPr>
          <a:xfrm>
            <a:off x="6033120" y="4149080"/>
            <a:ext cx="28803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432BBD-0C73-4AE2-ABD9-D6BD341577D5}"/>
              </a:ext>
            </a:extLst>
          </p:cNvPr>
          <p:cNvSpPr txBox="1"/>
          <p:nvPr/>
        </p:nvSpPr>
        <p:spPr>
          <a:xfrm>
            <a:off x="7005736" y="4005064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need a machine to explore a range of </a:t>
            </a:r>
            <a:r>
              <a:rPr lang="en-US" dirty="0" err="1">
                <a:solidFill>
                  <a:srgbClr val="C00000"/>
                </a:solidFill>
              </a:rPr>
              <a:t>of</a:t>
            </a:r>
            <a:r>
              <a:rPr lang="en-US" dirty="0">
                <a:solidFill>
                  <a:srgbClr val="C00000"/>
                </a:solidFill>
              </a:rPr>
              <a:t> up a several </a:t>
            </a:r>
            <a:r>
              <a:rPr lang="en-US" dirty="0" err="1">
                <a:solidFill>
                  <a:srgbClr val="C00000"/>
                </a:solidFill>
              </a:rPr>
              <a:t>TeV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1C89B8C-6EFB-40A2-B155-F5397A61BEDE}"/>
              </a:ext>
            </a:extLst>
          </p:cNvPr>
          <p:cNvSpPr/>
          <p:nvPr/>
        </p:nvSpPr>
        <p:spPr>
          <a:xfrm>
            <a:off x="4447074" y="5200787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B0B6E6-CCD0-4C87-8333-F08C639E84AB}"/>
              </a:ext>
            </a:extLst>
          </p:cNvPr>
          <p:cNvSpPr txBox="1"/>
          <p:nvPr/>
        </p:nvSpPr>
        <p:spPr>
          <a:xfrm>
            <a:off x="1785156" y="5685055"/>
            <a:ext cx="554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need a transverse energy scan </a:t>
            </a:r>
          </a:p>
        </p:txBody>
      </p:sp>
    </p:spTree>
    <p:extLst>
      <p:ext uri="{BB962C8B-B14F-4D97-AF65-F5344CB8AC3E}">
        <p14:creationId xmlns:p14="http://schemas.microsoft.com/office/powerpoint/2010/main" val="3897933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F5A3F952-B51B-4FE5-806F-C0C72BE1129B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BSM cross sections @ LHC from 8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TeV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to 13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TeV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AD31885B-C855-4EC6-BDBD-BF929583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24" name="Image 4" descr="Screen Shot 2016-02-26 at 14.02.07.png">
            <a:extLst>
              <a:ext uri="{FF2B5EF4-FFF2-40B4-BE49-F238E27FC236}">
                <a16:creationId xmlns:a16="http://schemas.microsoft.com/office/drawing/2014/main" id="{576E6836-D7C1-4808-9059-998EF2655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703351"/>
            <a:ext cx="877137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22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F5A3F952-B51B-4FE5-806F-C0C72BE1129B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Machine of Discovery</a:t>
            </a: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AD31885B-C855-4EC6-BDBD-BF929583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EFCDD6-7528-47C9-9F67-4BE98E2A5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6" y="2931508"/>
            <a:ext cx="2916237" cy="1403748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347EDC19-26C9-4337-AB6E-9CB702E46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836142"/>
            <a:ext cx="254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 b="0">
                <a:ea typeface="MS PGothic" panose="020B0600070205080204" pitchFamily="34" charset="-128"/>
              </a:rPr>
              <a:t>Fragmentation function</a:t>
            </a:r>
            <a:endParaRPr kumimoji="0" lang="ru-RU" altLang="ru-RU" sz="1800" b="0">
              <a:ea typeface="MS PGothic" panose="020B0600070205080204" pitchFamily="34" charset="-128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EE51D986-5B91-4DAD-A72D-63F6060AD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764704"/>
            <a:ext cx="2949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000" b="0">
                <a:ea typeface="MS PGothic" panose="020B0600070205080204" pitchFamily="34" charset="-128"/>
              </a:rPr>
              <a:t>Factorization hypothesis</a:t>
            </a:r>
            <a:endParaRPr kumimoji="0" lang="ru-RU" altLang="ru-RU" sz="2000" b="0">
              <a:ea typeface="MS PGothic" panose="020B0600070205080204" pitchFamily="34" charset="-128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1448409F-9EBC-4402-9C6A-01F7C0078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2134717"/>
            <a:ext cx="2649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 b="0">
                <a:ea typeface="MS PGothic" panose="020B0600070205080204" pitchFamily="34" charset="-128"/>
              </a:rPr>
              <a:t>Parton density functions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800" b="0">
                <a:ea typeface="MS PGothic" panose="020B0600070205080204" pitchFamily="34" charset="-128"/>
              </a:rPr>
              <a:t> (</a:t>
            </a:r>
            <a:r>
              <a:rPr kumimoji="0" lang="en-US" altLang="ru-RU" sz="1800" b="0">
                <a:ea typeface="MS PGothic" panose="020B0600070205080204" pitchFamily="34" charset="-128"/>
              </a:rPr>
              <a:t>PDFs</a:t>
            </a:r>
            <a:r>
              <a:rPr kumimoji="0" lang="ru-RU" altLang="ru-RU" sz="1800" b="0">
                <a:ea typeface="MS PGothic" panose="020B0600070205080204" pitchFamily="34" charset="-128"/>
              </a:rPr>
              <a:t>)</a:t>
            </a:r>
          </a:p>
        </p:txBody>
      </p:sp>
      <p:cxnSp>
        <p:nvCxnSpPr>
          <p:cNvPr id="19" name="Прямая со стрелкой 17">
            <a:extLst>
              <a:ext uri="{FF2B5EF4-FFF2-40B4-BE49-F238E27FC236}">
                <a16:creationId xmlns:a16="http://schemas.microsoft.com/office/drawing/2014/main" id="{E252B94A-F018-4E4B-AB87-096803FB1E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05513" y="1809279"/>
            <a:ext cx="207962" cy="231775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0" name="Object 7">
            <a:extLst>
              <a:ext uri="{FF2B5EF4-FFF2-40B4-BE49-F238E27FC236}">
                <a16:creationId xmlns:a16="http://schemas.microsoft.com/office/drawing/2014/main" id="{3BA11205-9AE2-45C9-B348-60EC08CEA0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492713"/>
              </p:ext>
            </p:extLst>
          </p:nvPr>
        </p:nvGraphicFramePr>
        <p:xfrm>
          <a:off x="957263" y="1277467"/>
          <a:ext cx="5724525" cy="742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4" imgW="3695700" imgH="444500" progId="Equation.3">
                  <p:embed/>
                </p:oleObj>
              </mc:Choice>
              <mc:Fallback>
                <p:oleObj name="Equation" r:id="rId4" imgW="3695700" imgH="444500" progId="Equation.3">
                  <p:embed/>
                  <p:pic>
                    <p:nvPicPr>
                      <p:cNvPr id="16" name="Object 7">
                        <a:extLst>
                          <a:ext uri="{FF2B5EF4-FFF2-40B4-BE49-F238E27FC236}">
                            <a16:creationId xmlns:a16="http://schemas.microsoft.com/office/drawing/2014/main" id="{7B03BA5C-80F5-4519-822A-D628270917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1277467"/>
                        <a:ext cx="5724525" cy="74254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2">
            <a:extLst>
              <a:ext uri="{FF2B5EF4-FFF2-40B4-BE49-F238E27FC236}">
                <a16:creationId xmlns:a16="http://schemas.microsoft.com/office/drawing/2014/main" id="{DEEC54EA-C58A-4B83-AF96-15569430C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836142"/>
            <a:ext cx="254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 b="0">
                <a:ea typeface="MS PGothic" panose="020B0600070205080204" pitchFamily="34" charset="-128"/>
              </a:rPr>
              <a:t>Fragmentation function</a:t>
            </a:r>
            <a:endParaRPr kumimoji="0" lang="ru-RU" altLang="ru-RU" sz="1800" b="0">
              <a:ea typeface="MS PGothic" panose="020B0600070205080204" pitchFamily="34" charset="-128"/>
            </a:endParaRPr>
          </a:p>
        </p:txBody>
      </p:sp>
      <p:cxnSp>
        <p:nvCxnSpPr>
          <p:cNvPr id="22" name="Прямая со стрелкой 24">
            <a:extLst>
              <a:ext uri="{FF2B5EF4-FFF2-40B4-BE49-F238E27FC236}">
                <a16:creationId xmlns:a16="http://schemas.microsoft.com/office/drawing/2014/main" id="{E1278A86-264E-40B5-89B0-D15B386D4D0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649538" y="1953742"/>
            <a:ext cx="358775" cy="25241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Прямая со стрелкой 26">
            <a:extLst>
              <a:ext uri="{FF2B5EF4-FFF2-40B4-BE49-F238E27FC236}">
                <a16:creationId xmlns:a16="http://schemas.microsoft.com/office/drawing/2014/main" id="{AD7926EC-F57B-4BAC-A0A3-86A5E066E1C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97238" y="1953742"/>
            <a:ext cx="395287" cy="25241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Прямая со стрелкой 29">
            <a:extLst>
              <a:ext uri="{FF2B5EF4-FFF2-40B4-BE49-F238E27FC236}">
                <a16:creationId xmlns:a16="http://schemas.microsoft.com/office/drawing/2014/main" id="{01940CCF-8A39-4BEE-A090-689454E7A8C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53000" y="2079948"/>
            <a:ext cx="0" cy="2540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Прямая со стрелкой 31">
            <a:extLst>
              <a:ext uri="{FF2B5EF4-FFF2-40B4-BE49-F238E27FC236}">
                <a16:creationId xmlns:a16="http://schemas.microsoft.com/office/drawing/2014/main" id="{EB404CC6-7234-454F-8BCB-1B9D17AB72D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81788" y="1206029"/>
            <a:ext cx="647700" cy="2794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21">
            <a:extLst>
              <a:ext uri="{FF2B5EF4-FFF2-40B4-BE49-F238E27FC236}">
                <a16:creationId xmlns:a16="http://schemas.microsoft.com/office/drawing/2014/main" id="{68691FB1-A87F-4FC7-96FD-388177D8E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438" y="2185517"/>
            <a:ext cx="180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 b="0" dirty="0">
                <a:ea typeface="MS PGothic" panose="020B0600070205080204" pitchFamily="34" charset="-128"/>
              </a:rPr>
              <a:t>cross section of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 b="0" dirty="0">
                <a:ea typeface="MS PGothic" panose="020B0600070205080204" pitchFamily="34" charset="-128"/>
              </a:rPr>
              <a:t>hard processes</a:t>
            </a:r>
            <a:endParaRPr kumimoji="0" lang="ru-RU" altLang="ru-RU" sz="1800" b="0" dirty="0">
              <a:ea typeface="MS PGothic" panose="020B0600070205080204" pitchFamily="34" charset="-128"/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DD12C977-FFEF-4F42-8ABC-58F6E6D065B3}"/>
              </a:ext>
            </a:extLst>
          </p:cNvPr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350206" y="4322976"/>
            <a:ext cx="2520950" cy="2515114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EBC96-061E-4D4D-9DE2-5F935202D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6310" y="3324109"/>
            <a:ext cx="5429881" cy="2494810"/>
          </a:xfrm>
          <a:prstGeom prst="rect">
            <a:avLst/>
          </a:prstGeom>
        </p:spPr>
      </p:pic>
      <p:sp>
        <p:nvSpPr>
          <p:cNvPr id="33" name="Text Box 9">
            <a:extLst>
              <a:ext uri="{FF2B5EF4-FFF2-40B4-BE49-F238E27FC236}">
                <a16:creationId xmlns:a16="http://schemas.microsoft.com/office/drawing/2014/main" id="{4C153F2A-D2A2-4AD9-B0CF-10192FA3A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726" y="4571514"/>
            <a:ext cx="1363514" cy="646331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Parton</a:t>
            </a:r>
          </a:p>
          <a:p>
            <a:pPr algn="ctr"/>
            <a:r>
              <a:rPr lang="en-US" dirty="0"/>
              <a:t>distributions</a:t>
            </a:r>
          </a:p>
        </p:txBody>
      </p:sp>
    </p:spTree>
    <p:extLst>
      <p:ext uri="{BB962C8B-B14F-4D97-AF65-F5344CB8AC3E}">
        <p14:creationId xmlns:p14="http://schemas.microsoft.com/office/powerpoint/2010/main" val="1121044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F5A3F952-B51B-4FE5-806F-C0C72BE1129B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Parton Distribution Functions (1)</a:t>
            </a: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AD31885B-C855-4EC6-BDBD-BF929583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3B9EC25-02FD-4929-8BF4-559EEE4434C2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123950"/>
            <a:ext cx="7772400" cy="5353050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61" indent="-342861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Tx/>
              <a:buNone/>
            </a:pPr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8" name="Picture 4" descr="F2vsQ2-prev">
            <a:extLst>
              <a:ext uri="{FF2B5EF4-FFF2-40B4-BE49-F238E27FC236}">
                <a16:creationId xmlns:a16="http://schemas.microsoft.com/office/drawing/2014/main" id="{18A80071-2B72-4CAE-94F4-E5FE126A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0316" y="3276600"/>
            <a:ext cx="2130669" cy="3429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5" descr="PDF-prev">
            <a:extLst>
              <a:ext uri="{FF2B5EF4-FFF2-40B4-BE49-F238E27FC236}">
                <a16:creationId xmlns:a16="http://schemas.microsoft.com/office/drawing/2014/main" id="{45E7CD53-B0E4-4B0F-84B4-A3AF0B01B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646" y="1524000"/>
            <a:ext cx="2110154" cy="2286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7F8724-8C1F-40CB-B143-E8F4B394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846" t="10188" r="51421" b="15131"/>
          <a:stretch>
            <a:fillRect/>
          </a:stretch>
        </p:blipFill>
        <p:spPr bwMode="auto">
          <a:xfrm>
            <a:off x="6537081" y="2438401"/>
            <a:ext cx="253658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7">
            <a:extLst>
              <a:ext uri="{FF2B5EF4-FFF2-40B4-BE49-F238E27FC236}">
                <a16:creationId xmlns:a16="http://schemas.microsoft.com/office/drawing/2014/main" id="{28151029-1F4F-41AA-969B-3AABCC9B3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323" y="3838576"/>
            <a:ext cx="786912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220D79D9-C2D1-4922-8BE2-2A2A6C3D40A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929988" y="1631157"/>
            <a:ext cx="814387" cy="80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362E7883-E94D-4424-AE40-A2E29DC89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105401"/>
            <a:ext cx="4498347" cy="1569660"/>
          </a:xfrm>
          <a:prstGeom prst="rect">
            <a:avLst/>
          </a:prstGeom>
          <a:solidFill>
            <a:schemeClr val="accent3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84" charset="0"/>
              </a:rPr>
              <a:t>Simple spread of existing </a:t>
            </a:r>
            <a:r>
              <a:rPr lang="en-US" dirty="0" err="1">
                <a:latin typeface="Arial" pitchFamily="-84" charset="0"/>
              </a:rPr>
              <a:t>PDFs</a:t>
            </a:r>
            <a:r>
              <a:rPr lang="en-US" dirty="0">
                <a:latin typeface="Arial" pitchFamily="-84" charset="0"/>
              </a:rPr>
              <a:t> gives</a:t>
            </a:r>
          </a:p>
          <a:p>
            <a:r>
              <a:rPr lang="en-US" dirty="0">
                <a:latin typeface="Arial" pitchFamily="-84" charset="0"/>
              </a:rPr>
              <a:t>up to 10% uncertainty on Higgs cross </a:t>
            </a:r>
          </a:p>
          <a:p>
            <a:r>
              <a:rPr lang="en-US" dirty="0">
                <a:latin typeface="Arial" pitchFamily="-84" charset="0"/>
              </a:rPr>
              <a:t>section. Possible gain ~ factor of 2</a:t>
            </a:r>
          </a:p>
          <a:p>
            <a:r>
              <a:rPr lang="en-US" dirty="0">
                <a:latin typeface="Arial" pitchFamily="-84" charset="0"/>
              </a:rPr>
              <a:t>with final HERA data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(PDF4LHC</a:t>
            </a:r>
            <a:r>
              <a:rPr lang="en-US" dirty="0">
                <a:solidFill>
                  <a:srgbClr val="CC0000"/>
                </a:solidFill>
              </a:rPr>
              <a:t>)</a:t>
            </a:r>
          </a:p>
          <a:p>
            <a:r>
              <a:rPr lang="en-US" sz="1600" dirty="0">
                <a:solidFill>
                  <a:srgbClr val="CC0000"/>
                </a:solidFill>
                <a:sym typeface="Symbol" pitchFamily="-84" charset="2"/>
              </a:rPr>
              <a:t>Using also input from LHC data in new fits </a:t>
            </a:r>
          </a:p>
        </p:txBody>
      </p:sp>
      <p:pic>
        <p:nvPicPr>
          <p:cNvPr id="15" name="Picture 3" descr="Picture 281">
            <a:extLst>
              <a:ext uri="{FF2B5EF4-FFF2-40B4-BE49-F238E27FC236}">
                <a16:creationId xmlns:a16="http://schemas.microsoft.com/office/drawing/2014/main" id="{5E2389F6-A67F-4AC5-870A-C7ACEFF1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39" y="762000"/>
            <a:ext cx="3327889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2">
            <a:extLst>
              <a:ext uri="{FF2B5EF4-FFF2-40B4-BE49-F238E27FC236}">
                <a16:creationId xmlns:a16="http://schemas.microsoft.com/office/drawing/2014/main" id="{DD42DD8E-D90C-4CA8-8D39-1DFB3A5F9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820" y="838201"/>
            <a:ext cx="6329302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latin typeface="Arial" pitchFamily="-84" charset="0"/>
              </a:rPr>
              <a:t>Parton Distribution Functions: the probability of finding </a:t>
            </a:r>
          </a:p>
          <a:p>
            <a:r>
              <a:rPr lang="fr-FR">
                <a:latin typeface="Arial" pitchFamily="-84" charset="0"/>
              </a:rPr>
              <a:t>a parton with momentum fraction x in the proton </a:t>
            </a:r>
          </a:p>
        </p:txBody>
      </p:sp>
      <p:sp>
        <p:nvSpPr>
          <p:cNvPr id="17" name="ZoneTexte 13">
            <a:extLst>
              <a:ext uri="{FF2B5EF4-FFF2-40B4-BE49-F238E27FC236}">
                <a16:creationId xmlns:a16="http://schemas.microsoft.com/office/drawing/2014/main" id="{5B1C152B-2763-4BD0-B166-C47F965A2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05" y="4165600"/>
            <a:ext cx="2237512" cy="10156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 pitchFamily="-84" charset="0"/>
              </a:rPr>
              <a:t>Structure function</a:t>
            </a:r>
          </a:p>
          <a:p>
            <a:r>
              <a:rPr lang="en-GB" dirty="0">
                <a:latin typeface="Arial" pitchFamily="-84" charset="0"/>
              </a:rPr>
              <a:t>measurements </a:t>
            </a:r>
            <a:r>
              <a:rPr lang="en-GB" dirty="0" err="1">
                <a:latin typeface="Arial" pitchFamily="-84" charset="0"/>
              </a:rPr>
              <a:t>eg</a:t>
            </a:r>
            <a:r>
              <a:rPr lang="en-GB" dirty="0">
                <a:latin typeface="Arial" pitchFamily="-84" charset="0"/>
              </a:rPr>
              <a:t> </a:t>
            </a:r>
          </a:p>
          <a:p>
            <a:r>
              <a:rPr lang="en-GB" dirty="0">
                <a:latin typeface="Arial" pitchFamily="-84" charset="0"/>
              </a:rPr>
              <a:t>from HERA</a:t>
            </a:r>
          </a:p>
        </p:txBody>
      </p:sp>
      <p:sp>
        <p:nvSpPr>
          <p:cNvPr id="18" name="ZoneTexte 12">
            <a:extLst>
              <a:ext uri="{FF2B5EF4-FFF2-40B4-BE49-F238E27FC236}">
                <a16:creationId xmlns:a16="http://schemas.microsoft.com/office/drawing/2014/main" id="{A85F4836-A140-4E88-B21F-BF048DB9FE6E}"/>
              </a:ext>
            </a:extLst>
          </p:cNvPr>
          <p:cNvSpPr txBox="1"/>
          <p:nvPr/>
        </p:nvSpPr>
        <p:spPr>
          <a:xfrm>
            <a:off x="152400" y="5537537"/>
            <a:ext cx="211127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Now also LHC pp</a:t>
            </a:r>
          </a:p>
          <a:p>
            <a:r>
              <a:rPr lang="en-GB" dirty="0"/>
              <a:t>data used to </a:t>
            </a:r>
          </a:p>
          <a:p>
            <a:r>
              <a:rPr lang="en-GB" dirty="0"/>
              <a:t>constrain </a:t>
            </a:r>
            <a:r>
              <a:rPr lang="en-GB" dirty="0" err="1"/>
              <a:t>PDFs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511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Parton Distribution Functions (2)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AD31885B-C855-4EC6-BDBD-BF929583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F29E3C93-4FB1-4870-9061-088497EE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917449"/>
            <a:ext cx="7776666" cy="533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F57308-7AA4-4D52-8E3E-576F52AC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B37C0DA0-135C-4EA9-90BC-0E5A25746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3A70A97D-27B4-4330-84BC-B2D205C3D3CC}" type="datetime1">
              <a:rPr lang="ru-RU" smtClean="0"/>
              <a:t>01.08.2022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50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1AD50F68-25B5-415F-A76F-9C3F07EF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BCD7-85A9-4DD8-813B-874BCD536634}" type="slidenum">
              <a:rPr lang="en-US" altLang="ru-RU"/>
              <a:pPr/>
              <a:t>27</a:t>
            </a:fld>
            <a:endParaRPr lang="en-US" altLang="ru-RU"/>
          </a:p>
        </p:txBody>
      </p:sp>
      <p:sp>
        <p:nvSpPr>
          <p:cNvPr id="369666" name="Rectangle 2">
            <a:extLst>
              <a:ext uri="{FF2B5EF4-FFF2-40B4-BE49-F238E27FC236}">
                <a16:creationId xmlns:a16="http://schemas.microsoft.com/office/drawing/2014/main" id="{91C5158B-C793-4FFD-A726-85A4C9171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2520" y="0"/>
            <a:ext cx="8424936" cy="685800"/>
          </a:xfrm>
        </p:spPr>
        <p:txBody>
          <a:bodyPr/>
          <a:lstStyle/>
          <a:p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Large Hadron Collider at CERN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(1)</a:t>
            </a:r>
            <a:endParaRPr lang="en-US" altLang="ru-RU" sz="3000" dirty="0"/>
          </a:p>
        </p:txBody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A216AC60-3895-49DF-B0D3-C94794BEF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01399" y="1253269"/>
            <a:ext cx="4220153" cy="3831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Large Hadron Collider has good chance to answer some of these questions, </a:t>
            </a:r>
            <a:r>
              <a:rPr lang="en-US" altLang="zh-CN" sz="22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however</a:t>
            </a:r>
            <a:r>
              <a:rPr lang="en-US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history has shown that the greatest advances in science are often unexpected. </a:t>
            </a:r>
          </a:p>
          <a:p>
            <a:endParaRPr lang="en-US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 sz="2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LHC will change our view of the Universe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FCC46-FD12-4574-B190-4D6211E0E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" y="1303446"/>
            <a:ext cx="5328592" cy="356924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C1D7FBD-35D7-4212-BD4B-7EF7FD36AB91}"/>
              </a:ext>
            </a:extLst>
          </p:cNvPr>
          <p:cNvSpPr/>
          <p:nvPr/>
        </p:nvSpPr>
        <p:spPr>
          <a:xfrm>
            <a:off x="5241032" y="2564904"/>
            <a:ext cx="28803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E0D3596D-B024-4258-B310-003C86000C31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Large Hadron Collider at CERN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(2)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9" descr="Rubbia2c">
            <a:extLst>
              <a:ext uri="{FF2B5EF4-FFF2-40B4-BE49-F238E27FC236}">
                <a16:creationId xmlns:a16="http://schemas.microsoft.com/office/drawing/2014/main" id="{8B641804-600E-4E23-A4A4-2B756A0DC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96975"/>
            <a:ext cx="154463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brianti giorgio">
            <a:extLst>
              <a:ext uri="{FF2B5EF4-FFF2-40B4-BE49-F238E27FC236}">
                <a16:creationId xmlns:a16="http://schemas.microsoft.com/office/drawing/2014/main" id="{A95EF9CF-4326-495B-A1CE-329DC40A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96975"/>
            <a:ext cx="18288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0">
            <a:extLst>
              <a:ext uri="{FF2B5EF4-FFF2-40B4-BE49-F238E27FC236}">
                <a16:creationId xmlns:a16="http://schemas.microsoft.com/office/drawing/2014/main" id="{F6C83F10-3513-4F53-81D0-DAA214341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652463"/>
            <a:ext cx="1979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ru-RU" sz="2000" dirty="0">
                <a:solidFill>
                  <a:srgbClr val="0033CC"/>
                </a:solidFill>
              </a:rPr>
              <a:t>Giorgio </a:t>
            </a:r>
            <a:r>
              <a:rPr kumimoji="0" lang="en-US" altLang="ru-RU" sz="2000" dirty="0" err="1">
                <a:solidFill>
                  <a:srgbClr val="0033CC"/>
                </a:solidFill>
              </a:rPr>
              <a:t>Brianti</a:t>
            </a:r>
            <a:endParaRPr kumimoji="0" lang="en-US" altLang="ru-RU" sz="2000" dirty="0">
              <a:solidFill>
                <a:srgbClr val="0033CC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9AFE8F-3AD5-4682-A0F1-BA6F68E89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652463"/>
            <a:ext cx="178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ru-RU" sz="2000">
                <a:solidFill>
                  <a:srgbClr val="0033CC"/>
                </a:solidFill>
              </a:rPr>
              <a:t>Carlo Rubbia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B7197D0-4BDF-4F34-A1EE-45FF7BC3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394" y="1196975"/>
            <a:ext cx="5111750" cy="1787525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2200" dirty="0">
                <a:solidFill>
                  <a:srgbClr val="002060"/>
                </a:solidFill>
              </a:rPr>
              <a:t>1984</a:t>
            </a:r>
            <a:r>
              <a:rPr kumimoji="0" lang="en-US" altLang="ru-RU" sz="2200" dirty="0">
                <a:solidFill>
                  <a:srgbClr val="002060"/>
                </a:solidFill>
              </a:rPr>
              <a:t> (Lausanne): the fist LHC Working Group for LHC conception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ru-RU" sz="22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200" dirty="0">
                <a:solidFill>
                  <a:srgbClr val="002060"/>
                </a:solidFill>
              </a:rPr>
              <a:t>December 16, 1991: LHC Project was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200" dirty="0">
                <a:solidFill>
                  <a:srgbClr val="002060"/>
                </a:solidFill>
              </a:rPr>
              <a:t>approved by CERN Council</a:t>
            </a:r>
            <a:endParaRPr kumimoji="0" lang="en-US" altLang="ru-RU" sz="800" dirty="0">
              <a:solidFill>
                <a:srgbClr val="002060"/>
              </a:solidFill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55A7C9C0-F2F9-44FE-A89A-9B842BFA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" y="3288330"/>
            <a:ext cx="4591737" cy="321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7ADC6535-15B7-41B1-B815-01237850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D3742586-C549-41C6-B6C4-1E61B652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454" y="3405031"/>
            <a:ext cx="4989066" cy="1785104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dirty="0">
                <a:latin typeface="Arial" pitchFamily="-84" charset="0"/>
                <a:sym typeface="Symbol" pitchFamily="-84" charset="2"/>
              </a:rPr>
              <a:t> 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High Energy</a:t>
            </a:r>
            <a:r>
              <a:rPr lang="en-US" sz="2200" dirty="0">
                <a:latin typeface="Arial" pitchFamily="-84" charset="0"/>
              </a:rPr>
              <a:t>              </a:t>
            </a:r>
            <a:r>
              <a:rPr lang="en-US" sz="2200" dirty="0">
                <a:latin typeface="Arial" pitchFamily="-84" charset="0"/>
                <a:sym typeface="Symbol" pitchFamily="-84" charset="2"/>
              </a:rPr>
              <a:t> factor 7 increase </a:t>
            </a:r>
            <a:r>
              <a:rPr lang="en-US" sz="2200" dirty="0" err="1">
                <a:latin typeface="Arial" pitchFamily="-84" charset="0"/>
                <a:sym typeface="Symbol" pitchFamily="-84" charset="2"/>
              </a:rPr>
              <a:t>w.r.t.</a:t>
            </a:r>
            <a:r>
              <a:rPr lang="en-US" sz="2200" dirty="0">
                <a:latin typeface="Arial" pitchFamily="-84" charset="0"/>
                <a:sym typeface="Symbol" pitchFamily="-84" charset="2"/>
              </a:rPr>
              <a:t> past accelerators</a:t>
            </a:r>
            <a:r>
              <a:rPr lang="en-US" sz="2200" dirty="0">
                <a:solidFill>
                  <a:schemeClr val="tx1"/>
                </a:solidFill>
                <a:latin typeface="Arial" pitchFamily="-84" charset="0"/>
                <a:sym typeface="Symbol" pitchFamily="-84" charset="2"/>
              </a:rPr>
              <a:t> </a:t>
            </a:r>
          </a:p>
          <a:p>
            <a:pPr eaLnBrk="0" hangingPunct="0"/>
            <a:endParaRPr lang="en-US" sz="2200" dirty="0">
              <a:solidFill>
                <a:schemeClr val="tx1"/>
              </a:solidFill>
              <a:latin typeface="Arial" pitchFamily="-84" charset="0"/>
              <a:sym typeface="Symbol" pitchFamily="-84" charset="2"/>
            </a:endParaRPr>
          </a:p>
          <a:p>
            <a:pPr eaLnBrk="0" hangingPunct="0"/>
            <a:r>
              <a:rPr lang="en-US" sz="2200" dirty="0">
                <a:latin typeface="Arial" pitchFamily="-84" charset="0"/>
                <a:sym typeface="Symbol" pitchFamily="-84" charset="2"/>
              </a:rPr>
              <a:t> 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  <a:sym typeface="Symbol" pitchFamily="-84" charset="2"/>
              </a:rPr>
              <a:t>High Luminosity</a:t>
            </a:r>
            <a:r>
              <a:rPr lang="en-US" sz="2200" dirty="0">
                <a:latin typeface="Arial" pitchFamily="-84" charset="0"/>
                <a:sym typeface="Symbol" pitchFamily="-84" charset="2"/>
              </a:rPr>
              <a:t> (# events/cross section/time)  factor 100 increase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9B62E4CF-138B-4B4F-BE77-5876F686D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68" y="5384947"/>
            <a:ext cx="5112146" cy="879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 sz="2000" dirty="0" err="1">
                <a:solidFill>
                  <a:srgbClr val="002060"/>
                </a:solidFill>
              </a:rPr>
              <a:t>Linac</a:t>
            </a:r>
            <a:r>
              <a:rPr lang="en-US" altLang="ru-RU" sz="2000" dirty="0">
                <a:solidFill>
                  <a:srgbClr val="002060"/>
                </a:solidFill>
              </a:rPr>
              <a:t>: 50 MeV  </a:t>
            </a:r>
            <a:r>
              <a:rPr lang="en-US" altLang="ru-RU" sz="2000" dirty="0">
                <a:solidFill>
                  <a:srgbClr val="002060"/>
                </a:solidFill>
                <a:sym typeface="Symbol" panose="05050102010706020507" pitchFamily="18" charset="2"/>
              </a:rPr>
              <a:t></a:t>
            </a:r>
            <a:r>
              <a:rPr lang="en-US" altLang="ru-RU" sz="2000" dirty="0">
                <a:solidFill>
                  <a:srgbClr val="002060"/>
                </a:solidFill>
              </a:rPr>
              <a:t>	 PSB: 1.4 GeV  </a:t>
            </a:r>
            <a:r>
              <a:rPr lang="en-US" altLang="ru-RU" sz="2000" dirty="0">
                <a:solidFill>
                  <a:srgbClr val="002060"/>
                </a:solidFill>
                <a:sym typeface="Symbol" panose="05050102010706020507" pitchFamily="18" charset="2"/>
              </a:rPr>
              <a:t></a:t>
            </a:r>
            <a:r>
              <a:rPr lang="en-US" altLang="ru-RU" sz="2000" dirty="0">
                <a:solidFill>
                  <a:srgbClr val="002060"/>
                </a:solidFill>
              </a:rPr>
              <a:t>	 PS: 28 GeV</a:t>
            </a:r>
          </a:p>
          <a:p>
            <a:r>
              <a:rPr lang="en-US" altLang="ru-RU" sz="2000" dirty="0">
                <a:solidFill>
                  <a:srgbClr val="002060"/>
                </a:solidFill>
                <a:sym typeface="Symbol" panose="05050102010706020507" pitchFamily="18" charset="2"/>
              </a:rPr>
              <a:t> </a:t>
            </a:r>
            <a:r>
              <a:rPr lang="en-US" altLang="ru-RU" sz="2000" dirty="0">
                <a:solidFill>
                  <a:srgbClr val="002060"/>
                </a:solidFill>
              </a:rPr>
              <a:t>SPS: 450 GeV  </a:t>
            </a:r>
            <a:r>
              <a:rPr lang="en-US" altLang="ru-RU" sz="2000" dirty="0">
                <a:solidFill>
                  <a:srgbClr val="002060"/>
                </a:solidFill>
                <a:sym typeface="Symbol" panose="05050102010706020507" pitchFamily="18" charset="2"/>
              </a:rPr>
              <a:t></a:t>
            </a:r>
            <a:r>
              <a:rPr lang="en-US" altLang="ru-RU" sz="2000" dirty="0">
                <a:solidFill>
                  <a:srgbClr val="002060"/>
                </a:solidFill>
              </a:rPr>
              <a:t>  LHC: 7 </a:t>
            </a:r>
            <a:r>
              <a:rPr lang="en-US" altLang="ru-RU" sz="2000" dirty="0" err="1">
                <a:solidFill>
                  <a:srgbClr val="002060"/>
                </a:solidFill>
              </a:rPr>
              <a:t>TeV</a:t>
            </a:r>
            <a:endParaRPr lang="en-US" alt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E0D3596D-B024-4258-B310-003C86000C31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LHC Parameters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4AAADEF-4A10-4CDE-8CEA-A43B6542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771794"/>
            <a:ext cx="6408712" cy="54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7ADC6535-15B7-41B1-B815-01237850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82CA70E7-CE1F-494C-8FAA-1030008E5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3160" y="980728"/>
            <a:ext cx="3456384" cy="2585323"/>
          </a:xfrm>
          <a:prstGeom prst="rect">
            <a:avLst/>
          </a:prstGeom>
          <a:solidFill>
            <a:schemeClr val="bg1"/>
          </a:solidFill>
          <a:ln w="476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84" charset="0"/>
              </a:rPr>
              <a:t>LHC is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100m</a:t>
            </a:r>
            <a:r>
              <a:rPr lang="en-US" dirty="0">
                <a:latin typeface="Arial" pitchFamily="-84" charset="0"/>
              </a:rPr>
              <a:t> underground</a:t>
            </a:r>
          </a:p>
          <a:p>
            <a:r>
              <a:rPr lang="en-US" dirty="0">
                <a:latin typeface="Arial" pitchFamily="-84" charset="0"/>
              </a:rPr>
              <a:t>LHC is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27 km</a:t>
            </a:r>
            <a:r>
              <a:rPr lang="en-US" dirty="0">
                <a:latin typeface="Arial" pitchFamily="-84" charset="0"/>
              </a:rPr>
              <a:t> long</a:t>
            </a:r>
          </a:p>
          <a:p>
            <a:r>
              <a:rPr lang="en-US" sz="1800" dirty="0">
                <a:latin typeface="Arial" pitchFamily="-84" charset="0"/>
              </a:rPr>
              <a:t>Magnet Temperature is </a:t>
            </a:r>
            <a:r>
              <a:rPr lang="en-US" sz="1800" dirty="0">
                <a:solidFill>
                  <a:srgbClr val="CC0000"/>
                </a:solidFill>
                <a:latin typeface="Arial" pitchFamily="-84" charset="0"/>
              </a:rPr>
              <a:t>1.9 Kelvin</a:t>
            </a:r>
            <a:r>
              <a:rPr lang="en-US" sz="1800" dirty="0">
                <a:latin typeface="Arial" pitchFamily="-84" charset="0"/>
              </a:rPr>
              <a:t> = -271 Celsius</a:t>
            </a:r>
          </a:p>
          <a:p>
            <a:r>
              <a:rPr lang="en-US" sz="1800" dirty="0">
                <a:latin typeface="Arial" pitchFamily="-84" charset="0"/>
              </a:rPr>
              <a:t>LHC has ~ </a:t>
            </a:r>
            <a:r>
              <a:rPr lang="en-US" sz="1800" dirty="0">
                <a:solidFill>
                  <a:srgbClr val="CC0000"/>
                </a:solidFill>
                <a:latin typeface="Arial" pitchFamily="-84" charset="0"/>
              </a:rPr>
              <a:t>9000 magnets</a:t>
            </a:r>
            <a:endParaRPr lang="en-US" sz="1800" dirty="0">
              <a:latin typeface="Arial" pitchFamily="-84" charset="0"/>
            </a:endParaRPr>
          </a:p>
          <a:p>
            <a:r>
              <a:rPr lang="en-US" sz="1800" dirty="0">
                <a:latin typeface="Arial" pitchFamily="-84" charset="0"/>
              </a:rPr>
              <a:t>LHC: </a:t>
            </a:r>
            <a:r>
              <a:rPr lang="en-US" sz="1800" dirty="0">
                <a:solidFill>
                  <a:srgbClr val="CC0000"/>
                </a:solidFill>
                <a:latin typeface="Arial" pitchFamily="-84" charset="0"/>
              </a:rPr>
              <a:t>40 million</a:t>
            </a:r>
            <a:r>
              <a:rPr lang="en-US" sz="1800" dirty="0">
                <a:latin typeface="Arial" pitchFamily="-84" charset="0"/>
              </a:rPr>
              <a:t> proton-proton collisions per second</a:t>
            </a:r>
          </a:p>
          <a:p>
            <a:r>
              <a:rPr lang="en-US" sz="1800" dirty="0">
                <a:latin typeface="Arial" pitchFamily="-84" charset="0"/>
              </a:rPr>
              <a:t>LHC: Luminosity </a:t>
            </a:r>
            <a:r>
              <a:rPr lang="en-US" sz="1800" dirty="0">
                <a:solidFill>
                  <a:srgbClr val="CC0000"/>
                </a:solidFill>
                <a:latin typeface="Arial" pitchFamily="-84" charset="0"/>
              </a:rPr>
              <a:t>100 fb</a:t>
            </a:r>
            <a:r>
              <a:rPr lang="en-US" sz="1800" baseline="30000" dirty="0">
                <a:solidFill>
                  <a:srgbClr val="CC0000"/>
                </a:solidFill>
                <a:latin typeface="Arial" pitchFamily="-84" charset="0"/>
              </a:rPr>
              <a:t>-1</a:t>
            </a:r>
            <a:r>
              <a:rPr lang="en-US" sz="1800" dirty="0">
                <a:solidFill>
                  <a:srgbClr val="CC0000"/>
                </a:solidFill>
                <a:latin typeface="Arial" pitchFamily="-84" charset="0"/>
              </a:rPr>
              <a:t>/year</a:t>
            </a:r>
            <a:r>
              <a:rPr lang="en-US" sz="1800" dirty="0">
                <a:latin typeface="Arial" pitchFamily="-84" charset="0"/>
              </a:rPr>
              <a:t> (after start-up phase)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9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E6FB4A9-DB24-4E2B-96FD-19C1AF0A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12" y="476672"/>
            <a:ext cx="8281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Lecture 1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3A70A97D-27B4-4330-84BC-B2D205C3D3CC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9CCFFD-B105-4B31-B004-1DDB2674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DACA1-BB25-4385-AF8F-B81F713D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2715DA8F-71C9-486F-ABB3-44AB6C417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1393606"/>
            <a:ext cx="9145017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Why we need</a:t>
            </a:r>
            <a:r>
              <a:rPr lang="ru-RU" altLang="ru-RU" sz="2000" dirty="0">
                <a:solidFill>
                  <a:srgbClr val="002060"/>
                </a:solidFill>
              </a:rPr>
              <a:t> </a:t>
            </a:r>
            <a:r>
              <a:rPr lang="en-US" altLang="ru-RU" sz="2000" dirty="0">
                <a:solidFill>
                  <a:srgbClr val="002060"/>
                </a:solidFill>
              </a:rPr>
              <a:t>accelerator facilities?</a:t>
            </a:r>
          </a:p>
          <a:p>
            <a:pPr marL="914348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HEP experiments</a:t>
            </a:r>
          </a:p>
          <a:p>
            <a:pPr marL="914348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</a:rPr>
              <a:t>accelerators types</a:t>
            </a:r>
            <a:endParaRPr lang="ru-RU" dirty="0">
              <a:solidFill>
                <a:srgbClr val="002060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ru-RU" sz="1000" dirty="0">
              <a:solidFill>
                <a:srgbClr val="002060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Do we really need new accelerator facilities?</a:t>
            </a:r>
            <a:endParaRPr lang="ru-RU" altLang="ru-RU" sz="2000" dirty="0">
              <a:solidFill>
                <a:srgbClr val="002060"/>
              </a:solidFill>
            </a:endParaRPr>
          </a:p>
          <a:p>
            <a:pPr marL="914348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legacy of pre-LHC era and brief motivations  for New Physics</a:t>
            </a:r>
          </a:p>
          <a:p>
            <a:pPr marL="914348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machine of discovery</a:t>
            </a:r>
            <a:endParaRPr lang="ru-RU" altLang="ru-RU" dirty="0">
              <a:solidFill>
                <a:srgbClr val="002060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ru-RU" sz="1000" dirty="0">
              <a:solidFill>
                <a:srgbClr val="002060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What do we hope to see beyond the SM?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ru-RU" altLang="ru-RU" sz="1000" dirty="0">
              <a:solidFill>
                <a:srgbClr val="002060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How do we intend to observe all this</a:t>
            </a:r>
            <a:r>
              <a:rPr lang="ru-RU" altLang="ru-RU" sz="2000" dirty="0">
                <a:solidFill>
                  <a:srgbClr val="002060"/>
                </a:solidFill>
              </a:rPr>
              <a:t>?</a:t>
            </a:r>
            <a:endParaRPr lang="en-US" altLang="ru-RU" sz="2000" dirty="0">
              <a:solidFill>
                <a:srgbClr val="002060"/>
              </a:solidFill>
            </a:endParaRPr>
          </a:p>
          <a:p>
            <a:pPr marL="914348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LHC and LHC experiments</a:t>
            </a:r>
          </a:p>
          <a:p>
            <a:pPr marL="914348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physics objects </a:t>
            </a:r>
          </a:p>
          <a:p>
            <a:pPr marL="914348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n-US" altLang="ru-RU" sz="1000" dirty="0">
              <a:solidFill>
                <a:srgbClr val="002060"/>
              </a:solidFill>
            </a:endParaRPr>
          </a:p>
          <a:p>
            <a:pPr marL="457200" lvl="1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How do we get data</a:t>
            </a:r>
            <a:r>
              <a:rPr lang="ru-RU" altLang="ru-RU" sz="2000" dirty="0">
                <a:solidFill>
                  <a:srgbClr val="002060"/>
                </a:solidFill>
              </a:rPr>
              <a:t>?</a:t>
            </a:r>
            <a:endParaRPr lang="en-US" altLang="ru-RU" sz="2000" dirty="0">
              <a:solidFill>
                <a:srgbClr val="002060"/>
              </a:solidFill>
            </a:endParaRPr>
          </a:p>
          <a:p>
            <a:pPr marL="914348" lvl="2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Rates and trigger, data flows</a:t>
            </a:r>
            <a:endParaRPr lang="en-US" sz="1000" dirty="0">
              <a:solidFill>
                <a:srgbClr val="002060"/>
              </a:solidFill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E0D3596D-B024-4258-B310-003C86000C31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LHC Magnets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7ADC6535-15B7-41B1-B815-01237850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9B88DC5-335A-4D7B-9ECA-8034612731A2}"/>
              </a:ext>
            </a:extLst>
          </p:cNvPr>
          <p:cNvSpPr txBox="1">
            <a:spLocks noChangeArrowheads="1"/>
          </p:cNvSpPr>
          <p:nvPr/>
        </p:nvSpPr>
        <p:spPr>
          <a:xfrm>
            <a:off x="128464" y="836712"/>
            <a:ext cx="8153400" cy="4876800"/>
          </a:xfrm>
          <a:prstGeom prst="rect">
            <a:avLst/>
          </a:prstGeom>
        </p:spPr>
        <p:txBody>
          <a:bodyPr vert="horz" lIns="91429" tIns="45715" rIns="91429" bIns="45715" rtlCol="0">
            <a:normAutofit lnSpcReduction="10000"/>
          </a:bodyPr>
          <a:lstStyle>
            <a:lvl1pPr marL="342861" indent="-342861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AutoNum type="arabicPeriod"/>
            </a:pPr>
            <a:r>
              <a:rPr lang="en-US" altLang="ru-RU" sz="2800" u="sng" dirty="0"/>
              <a:t>Dipole</a:t>
            </a:r>
            <a:r>
              <a:rPr lang="en-US" altLang="zh-CN" sz="2800" u="sng" dirty="0">
                <a:ea typeface="SimSun" panose="02010600030101010101" pitchFamily="2" charset="-122"/>
              </a:rPr>
              <a:t>s</a:t>
            </a:r>
            <a:r>
              <a:rPr lang="en-US" altLang="ru-RU" sz="2800" dirty="0"/>
              <a:t> for bending</a:t>
            </a:r>
            <a:r>
              <a:rPr lang="en-US" altLang="zh-CN" sz="2800" dirty="0">
                <a:ea typeface="SimSun" panose="02010600030101010101" pitchFamily="2" charset="-122"/>
              </a:rPr>
              <a:t> the beams</a:t>
            </a:r>
          </a:p>
          <a:p>
            <a:pPr marL="533400" indent="-533400">
              <a:buFontTx/>
              <a:buAutoNum type="arabicPeriod"/>
            </a:pPr>
            <a:r>
              <a:rPr lang="en-US" altLang="ru-RU" sz="2800" u="sng" dirty="0"/>
              <a:t>Quadrupoles</a:t>
            </a:r>
            <a:r>
              <a:rPr lang="en-US" altLang="ru-RU" sz="2800" dirty="0"/>
              <a:t> for </a:t>
            </a:r>
            <a:r>
              <a:rPr lang="en-US" altLang="zh-CN" sz="2800" dirty="0">
                <a:ea typeface="SimSun" panose="02010600030101010101" pitchFamily="2" charset="-122"/>
              </a:rPr>
              <a:t>strong </a:t>
            </a:r>
            <a:r>
              <a:rPr lang="en-US" altLang="ru-RU" sz="2800" dirty="0"/>
              <a:t>focusing</a:t>
            </a:r>
            <a:r>
              <a:rPr lang="en-US" altLang="zh-CN" sz="2800" dirty="0">
                <a:ea typeface="SimSun" panose="02010600030101010101" pitchFamily="2" charset="-122"/>
              </a:rPr>
              <a:t> in the IP (223 T/m)</a:t>
            </a:r>
          </a:p>
          <a:p>
            <a:pPr marL="533400" indent="-533400">
              <a:buFontTx/>
              <a:buAutoNum type="arabicPeriod"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533400" indent="-533400">
              <a:buFontTx/>
              <a:buAutoNum type="arabicPeriod"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533400" indent="-533400">
              <a:buFontTx/>
              <a:buNone/>
            </a:pPr>
            <a:r>
              <a:rPr lang="en-US" altLang="zh-CN" sz="2800" dirty="0">
                <a:ea typeface="SimSun" panose="02010600030101010101" pitchFamily="2" charset="-122"/>
              </a:rPr>
              <a:t>LHC:  E = 7 </a:t>
            </a:r>
            <a:r>
              <a:rPr lang="en-US" altLang="zh-CN" sz="2800" dirty="0" err="1">
                <a:ea typeface="SimSun" panose="02010600030101010101" pitchFamily="2" charset="-122"/>
              </a:rPr>
              <a:t>TeV</a:t>
            </a:r>
            <a:r>
              <a:rPr lang="en-US" altLang="zh-CN" sz="2800" dirty="0">
                <a:ea typeface="SimSun" panose="02010600030101010101" pitchFamily="2" charset="-122"/>
              </a:rPr>
              <a:t>, </a:t>
            </a:r>
            <a:r>
              <a:rPr lang="en-US" altLang="zh-CN" sz="2800" dirty="0">
                <a:latin typeface="Symbol" panose="05050102010706020507" pitchFamily="18" charset="2"/>
                <a:ea typeface="SimSun" panose="02010600030101010101" pitchFamily="2" charset="-122"/>
              </a:rPr>
              <a:t>r </a:t>
            </a:r>
            <a:r>
              <a:rPr lang="en-US" altLang="zh-CN" sz="2800" dirty="0">
                <a:ea typeface="SimSun" panose="02010600030101010101" pitchFamily="2" charset="-122"/>
              </a:rPr>
              <a:t>= 2.8 km  </a:t>
            </a:r>
            <a:r>
              <a:rPr lang="en-US" altLang="zh-CN" sz="2800" dirty="0">
                <a:ea typeface="SimSun" panose="02010600030101010101" pitchFamily="2" charset="-122"/>
                <a:sym typeface="Wingdings" panose="05000000000000000000" pitchFamily="2" charset="2"/>
              </a:rPr>
              <a:t> </a:t>
            </a:r>
            <a:r>
              <a:rPr lang="en-US" altLang="zh-CN" sz="2800" dirty="0">
                <a:ea typeface="SimSun" panose="02010600030101010101" pitchFamily="2" charset="-122"/>
              </a:rPr>
              <a:t>B = 8.3 T</a:t>
            </a:r>
          </a:p>
          <a:p>
            <a:pPr marL="533400" indent="-533400">
              <a:buFontTx/>
              <a:buNone/>
            </a:pPr>
            <a:endParaRPr lang="en-US" altLang="zh-CN" sz="2800" dirty="0">
              <a:solidFill>
                <a:srgbClr val="FF3300"/>
              </a:solidFill>
              <a:ea typeface="SimSun" panose="02010600030101010101" pitchFamily="2" charset="-122"/>
            </a:endParaRPr>
          </a:p>
          <a:p>
            <a:pPr marL="533400" indent="-533400">
              <a:buFontTx/>
              <a:buNone/>
            </a:pPr>
            <a:r>
              <a:rPr lang="en-US" altLang="ru-RU" sz="2800" dirty="0">
                <a:solidFill>
                  <a:srgbClr val="FF3300"/>
                </a:solidFill>
              </a:rPr>
              <a:t>Technology constraint. Dipole magnetic field </a:t>
            </a:r>
            <a:r>
              <a:rPr lang="en-US" altLang="ru-RU" sz="2800" i="1" dirty="0">
                <a:solidFill>
                  <a:srgbClr val="FF3300"/>
                </a:solidFill>
              </a:rPr>
              <a:t>B</a:t>
            </a:r>
            <a:endParaRPr lang="en-US" altLang="ru-RU" sz="2800" dirty="0"/>
          </a:p>
          <a:p>
            <a:pPr marL="914400" lvl="1" indent="-457200">
              <a:buFontTx/>
              <a:buNone/>
            </a:pPr>
            <a:r>
              <a:rPr lang="en-US" altLang="ru-RU" sz="2400" i="1" dirty="0" err="1"/>
              <a:t>B</a:t>
            </a:r>
            <a:r>
              <a:rPr lang="en-US" altLang="ru-RU" sz="2400" baseline="-25000" dirty="0" err="1"/>
              <a:t>t</a:t>
            </a:r>
            <a:r>
              <a:rPr lang="en-US" altLang="ru-RU" sz="2400" baseline="-25000" dirty="0"/>
              <a:t> </a:t>
            </a:r>
            <a:r>
              <a:rPr lang="en-US" altLang="ru-RU" sz="2400" dirty="0"/>
              <a:t>&lt;2 T for iron magnets</a:t>
            </a:r>
          </a:p>
          <a:p>
            <a:pPr marL="914400" lvl="1" indent="-457200">
              <a:buFontTx/>
              <a:buNone/>
            </a:pPr>
            <a:r>
              <a:rPr lang="en-US" altLang="ru-RU" sz="2400" i="1" dirty="0" err="1"/>
              <a:t>B</a:t>
            </a:r>
            <a:r>
              <a:rPr lang="en-US" altLang="ru-RU" sz="2400" baseline="-25000" dirty="0" err="1"/>
              <a:t>t</a:t>
            </a:r>
            <a:r>
              <a:rPr lang="en-US" altLang="ru-RU" sz="2400" baseline="-25000" dirty="0"/>
              <a:t> </a:t>
            </a:r>
            <a:r>
              <a:rPr lang="en-US" altLang="ru-RU" sz="2400" dirty="0"/>
              <a:t>&lt;13 T for </a:t>
            </a:r>
            <a:r>
              <a:rPr lang="en-US" altLang="ru-RU" sz="2400" dirty="0" err="1"/>
              <a:t>Nb-Ti</a:t>
            </a:r>
            <a:r>
              <a:rPr lang="en-US" altLang="ru-RU" sz="2400" dirty="0"/>
              <a:t> superconducting magnets (10 T</a:t>
            </a:r>
            <a:r>
              <a:rPr lang="en-US" altLang="zh-CN" sz="2400" dirty="0">
                <a:ea typeface="SimSun" panose="02010600030101010101" pitchFamily="2" charset="-122"/>
              </a:rPr>
              <a:t>)</a:t>
            </a:r>
            <a:endParaRPr lang="en-US" altLang="ru-RU" sz="2400" dirty="0"/>
          </a:p>
          <a:p>
            <a:pPr marL="914400" lvl="1" indent="-457200">
              <a:buFontTx/>
              <a:buNone/>
            </a:pPr>
            <a:r>
              <a:rPr lang="en-US" altLang="ru-RU" sz="2400" i="1" dirty="0" err="1"/>
              <a:t>B</a:t>
            </a:r>
            <a:r>
              <a:rPr lang="en-US" altLang="ru-RU" sz="2400" baseline="-25000" dirty="0" err="1"/>
              <a:t>t</a:t>
            </a:r>
            <a:r>
              <a:rPr lang="en-US" altLang="ru-RU" sz="2400" baseline="-25000" dirty="0"/>
              <a:t> </a:t>
            </a:r>
            <a:r>
              <a:rPr lang="en-US" altLang="ru-RU" sz="2400" dirty="0"/>
              <a:t>&lt;25 T for Nb</a:t>
            </a:r>
            <a:r>
              <a:rPr lang="en-US" altLang="ru-RU" sz="2400" baseline="-25000" dirty="0"/>
              <a:t>3</a:t>
            </a:r>
            <a:r>
              <a:rPr lang="en-US" altLang="ru-RU" sz="2400" dirty="0"/>
              <a:t>Sn superconducting magnets (16-17 T)</a:t>
            </a:r>
          </a:p>
        </p:txBody>
      </p:sp>
    </p:spTree>
    <p:extLst>
      <p:ext uri="{BB962C8B-B14F-4D97-AF65-F5344CB8AC3E}">
        <p14:creationId xmlns:p14="http://schemas.microsoft.com/office/powerpoint/2010/main" val="4247200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1FECF33B-DC3E-46A9-88B7-3A425CE5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51AA-2E57-49F5-A160-379F47117380}" type="slidenum">
              <a:rPr lang="en-US" altLang="ru-RU"/>
              <a:pPr/>
              <a:t>31</a:t>
            </a:fld>
            <a:endParaRPr lang="en-US" alt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44D221E-D425-4E08-8759-5DD2A604D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56" y="836712"/>
            <a:ext cx="7596844" cy="5522705"/>
          </a:xfr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0F67FEF-9244-4063-8AF2-C2D3C574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/>
              <a:t>The LHC Experiment at CERN</a:t>
            </a:r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57D01DE-31F0-4C00-B271-173C91E7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FE45181E-AA4A-47AF-910D-57F77D7E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E0D3596D-B024-4258-B310-003C86000C31}" type="datetime1">
              <a:rPr lang="ru-RU" smtClean="0"/>
              <a:t>01.08.2022</a:t>
            </a:fld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Experimental Facilities</a:t>
            </a:r>
          </a:p>
        </p:txBody>
      </p:sp>
      <p:pic>
        <p:nvPicPr>
          <p:cNvPr id="7" name="Изображение 3">
            <a:extLst>
              <a:ext uri="{FF2B5EF4-FFF2-40B4-BE49-F238E27FC236}">
                <a16:creationId xmlns:a16="http://schemas.microsoft.com/office/drawing/2014/main" id="{F6D970AF-101A-4503-B48E-EEB0C1E92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B8F6AFA5-CB6A-449C-BF91-EA27CC04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815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pp Collisions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AD31885B-C855-4EC6-BDBD-BF929583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4" name="Image 3" descr="Screen Shot 2016-07-21 at 18.56.32.png">
            <a:extLst>
              <a:ext uri="{FF2B5EF4-FFF2-40B4-BE49-F238E27FC236}">
                <a16:creationId xmlns:a16="http://schemas.microsoft.com/office/drawing/2014/main" id="{C74AB85C-237A-415A-BC42-834E9F3D8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4" y="914400"/>
            <a:ext cx="8920286" cy="57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20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Mosaic of Collisions 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A7051A0-5FA2-443E-BFC8-F4B24DAC3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908050"/>
            <a:ext cx="8223250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F48976DF-0E30-4858-9C1C-2E7DC1E0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881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Real CMS Event with High Pile-up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F48976DF-0E30-4858-9C1C-2E7DC1E0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3C6A9-57CF-4302-832F-768AD0EAB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0" y="1515963"/>
            <a:ext cx="8071443" cy="3456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F5CF7B-23C8-4606-9157-985D65ED3881}"/>
              </a:ext>
            </a:extLst>
          </p:cNvPr>
          <p:cNvSpPr txBox="1"/>
          <p:nvPr/>
        </p:nvSpPr>
        <p:spPr>
          <a:xfrm>
            <a:off x="920553" y="764704"/>
            <a:ext cx="7855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High pileup event with 78 reconstructed vertices taken in 2012 by CMS</a:t>
            </a:r>
            <a:r>
              <a:rPr lang="en-US" b="1" dirty="0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2686116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2F7D7440-566A-4FDE-B49C-A59C5D2A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30143"/>
            <a:ext cx="18256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A0EAB49-E099-44CE-9EAB-CA28E516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38" y="638560"/>
            <a:ext cx="2431390" cy="220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Physics Objects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A4E47A7A-23D2-46C7-BC90-2533670DF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596" y="5445224"/>
            <a:ext cx="251677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4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-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experiments cover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360</a:t>
            </a:r>
            <a:r>
              <a:rPr kumimoji="0" lang="ru-RU" altLang="ru-RU" sz="2000" baseline="30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0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 over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  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and large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000" dirty="0" err="1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pseudorapidity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 range, 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 </a:t>
            </a:r>
            <a:endParaRPr kumimoji="0" lang="en-US" altLang="ru-RU" sz="2000" dirty="0">
              <a:solidFill>
                <a:srgbClr val="002060"/>
              </a:solidFill>
              <a:latin typeface="+mn-lt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|| ≤ 5.0 (0.8</a:t>
            </a:r>
            <a:r>
              <a:rPr kumimoji="0" lang="en-US" altLang="ru-RU" sz="2000" baseline="30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0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)</a:t>
            </a:r>
            <a:endParaRPr kumimoji="0" lang="ru-RU" alt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310A3EEA-1E4F-4C4E-BE04-17692F54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36</a:t>
            </a:fld>
            <a:endParaRPr lang="ru-RU" dirty="0"/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B5E516A5-9EC3-414A-9EF5-6A63CA2904D3}"/>
              </a:ext>
            </a:extLst>
          </p:cNvPr>
          <p:cNvGrpSpPr>
            <a:grpSpLocks/>
          </p:cNvGrpSpPr>
          <p:nvPr/>
        </p:nvGrpSpPr>
        <p:grpSpPr bwMode="auto">
          <a:xfrm>
            <a:off x="5051648" y="3021831"/>
            <a:ext cx="2133600" cy="1447800"/>
            <a:chOff x="4416" y="1392"/>
            <a:chExt cx="1344" cy="912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820DBAB-A310-4477-BA8F-9136E2EB6A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88" y="1824"/>
              <a:ext cx="42" cy="180"/>
            </a:xfrm>
            <a:custGeom>
              <a:avLst/>
              <a:gdLst>
                <a:gd name="T0" fmla="*/ 0 w 72"/>
                <a:gd name="T1" fmla="*/ 0 h 184"/>
                <a:gd name="T2" fmla="*/ 1 w 72"/>
                <a:gd name="T3" fmla="*/ 48 h 184"/>
                <a:gd name="T4" fmla="*/ 1 w 72"/>
                <a:gd name="T5" fmla="*/ 88 h 184"/>
                <a:gd name="T6" fmla="*/ 1 w 72"/>
                <a:gd name="T7" fmla="*/ 107 h 184"/>
                <a:gd name="T8" fmla="*/ 1 w 72"/>
                <a:gd name="T9" fmla="*/ 154 h 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84"/>
                <a:gd name="T17" fmla="*/ 72 w 72"/>
                <a:gd name="T18" fmla="*/ 184 h 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84">
                  <a:moveTo>
                    <a:pt x="0" y="0"/>
                  </a:moveTo>
                  <a:cubicBezTo>
                    <a:pt x="28" y="9"/>
                    <a:pt x="36" y="28"/>
                    <a:pt x="48" y="56"/>
                  </a:cubicBezTo>
                  <a:cubicBezTo>
                    <a:pt x="55" y="71"/>
                    <a:pt x="59" y="88"/>
                    <a:pt x="64" y="104"/>
                  </a:cubicBezTo>
                  <a:cubicBezTo>
                    <a:pt x="67" y="112"/>
                    <a:pt x="72" y="128"/>
                    <a:pt x="72" y="128"/>
                  </a:cubicBezTo>
                  <a:cubicBezTo>
                    <a:pt x="69" y="147"/>
                    <a:pt x="64" y="184"/>
                    <a:pt x="64" y="18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DB5C5523-2E12-4D6C-80DE-ABF90554C8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1392"/>
              <a:ext cx="1344" cy="912"/>
              <a:chOff x="4272" y="672"/>
              <a:chExt cx="1344" cy="912"/>
            </a:xfrm>
          </p:grpSpPr>
          <p:sp>
            <p:nvSpPr>
              <p:cNvPr id="18" name="Line 9">
                <a:extLst>
                  <a:ext uri="{FF2B5EF4-FFF2-40B4-BE49-F238E27FC236}">
                    <a16:creationId xmlns:a16="http://schemas.microsoft.com/office/drawing/2014/main" id="{A11E1FAE-FAC2-4618-83CA-18C7D055B25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333" y="1261"/>
                <a:ext cx="1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Line 10">
                <a:extLst>
                  <a:ext uri="{FF2B5EF4-FFF2-40B4-BE49-F238E27FC236}">
                    <a16:creationId xmlns:a16="http://schemas.microsoft.com/office/drawing/2014/main" id="{F8949EDC-404E-470A-A538-73ABED4994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529" y="1261"/>
                <a:ext cx="2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Oval 11">
                <a:extLst>
                  <a:ext uri="{FF2B5EF4-FFF2-40B4-BE49-F238E27FC236}">
                    <a16:creationId xmlns:a16="http://schemas.microsoft.com/office/drawing/2014/main" id="{995D0FDE-F240-4862-86FA-1B1153366D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38" y="1250"/>
                <a:ext cx="18" cy="28"/>
              </a:xfrm>
              <a:prstGeom prst="ellipse">
                <a:avLst/>
              </a:prstGeom>
              <a:solidFill>
                <a:srgbClr val="003366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Line 12">
                <a:extLst>
                  <a:ext uri="{FF2B5EF4-FFF2-40B4-BE49-F238E27FC236}">
                    <a16:creationId xmlns:a16="http://schemas.microsoft.com/office/drawing/2014/main" id="{3627C76A-FBB9-4E6E-B248-0278F77A4BB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288" y="1261"/>
                <a:ext cx="19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Line 13">
                <a:extLst>
                  <a:ext uri="{FF2B5EF4-FFF2-40B4-BE49-F238E27FC236}">
                    <a16:creationId xmlns:a16="http://schemas.microsoft.com/office/drawing/2014/main" id="{E935484B-044A-4306-AD6E-D33EED8FB4B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894" y="1261"/>
                <a:ext cx="39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5B35C834-C2DD-4914-9419-B3AAB976C4B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866" y="748"/>
                <a:ext cx="282" cy="46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Text Box 15">
                <a:extLst>
                  <a:ext uri="{FF2B5EF4-FFF2-40B4-BE49-F238E27FC236}">
                    <a16:creationId xmlns:a16="http://schemas.microsoft.com/office/drawing/2014/main" id="{DE03E0E3-B865-4ADD-ACF6-616EBC44667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800" y="720"/>
                <a:ext cx="20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chemeClr val="tx1"/>
                    </a:solidFill>
                    <a:latin typeface="Times New Roman" pitchFamily="-84" charset="0"/>
                  </a:rPr>
                  <a:t>p</a:t>
                </a:r>
              </a:p>
            </p:txBody>
          </p:sp>
          <p:sp>
            <p:nvSpPr>
              <p:cNvPr id="25" name="Text Box 16">
                <a:extLst>
                  <a:ext uri="{FF2B5EF4-FFF2-40B4-BE49-F238E27FC236}">
                    <a16:creationId xmlns:a16="http://schemas.microsoft.com/office/drawing/2014/main" id="{F50E6FB1-F566-4D07-9754-8F954E9CED3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127" y="727"/>
                <a:ext cx="27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009900"/>
                    </a:solidFill>
                    <a:latin typeface="Times New Roman" pitchFamily="-84" charset="0"/>
                  </a:rPr>
                  <a:t>p</a:t>
                </a:r>
                <a:r>
                  <a:rPr lang="en-US" b="1" baseline="-25000">
                    <a:solidFill>
                      <a:srgbClr val="009900"/>
                    </a:solidFill>
                    <a:latin typeface="Times New Roman" pitchFamily="-84" charset="0"/>
                  </a:rPr>
                  <a:t>T</a:t>
                </a:r>
                <a:endParaRPr lang="en-US" b="1">
                  <a:solidFill>
                    <a:schemeClr val="tx1"/>
                  </a:solidFill>
                  <a:latin typeface="Times New Roman" pitchFamily="-84" charset="0"/>
                </a:endParaRPr>
              </a:p>
            </p:txBody>
          </p:sp>
          <p:sp>
            <p:nvSpPr>
              <p:cNvPr id="26" name="Text Box 17">
                <a:extLst>
                  <a:ext uri="{FF2B5EF4-FFF2-40B4-BE49-F238E27FC236}">
                    <a16:creationId xmlns:a16="http://schemas.microsoft.com/office/drawing/2014/main" id="{1BB2EE77-D788-4904-AB5A-FDAFF3895C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4" y="960"/>
                <a:ext cx="2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-84" charset="0"/>
                    <a:sym typeface="Symbol" pitchFamily="-84" charset="2"/>
                  </a:rPr>
                  <a:t></a:t>
                </a:r>
                <a:endParaRPr lang="en-US" b="1">
                  <a:solidFill>
                    <a:srgbClr val="FF0000"/>
                  </a:solidFill>
                  <a:latin typeface="Times New Roman" pitchFamily="-84" charset="0"/>
                </a:endParaRPr>
              </a:p>
            </p:txBody>
          </p:sp>
          <p:sp>
            <p:nvSpPr>
              <p:cNvPr id="27" name="Rectangle 18">
                <a:extLst>
                  <a:ext uri="{FF2B5EF4-FFF2-40B4-BE49-F238E27FC236}">
                    <a16:creationId xmlns:a16="http://schemas.microsoft.com/office/drawing/2014/main" id="{2B5FD960-DC05-4E12-B3DC-6A06A0DC8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672"/>
                <a:ext cx="1344" cy="9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7" name="Line 19">
              <a:extLst>
                <a:ext uri="{FF2B5EF4-FFF2-40B4-BE49-F238E27FC236}">
                  <a16:creationId xmlns:a16="http://schemas.microsoft.com/office/drawing/2014/main" id="{1E816CBC-BF98-4C18-9051-EB1AB020F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536"/>
              <a:ext cx="0" cy="48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dash"/>
              <a:round/>
              <a:headEnd/>
              <a:tailEnd/>
            </a:ln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" name="Прямоугольник 3">
            <a:extLst>
              <a:ext uri="{FF2B5EF4-FFF2-40B4-BE49-F238E27FC236}">
                <a16:creationId xmlns:a16="http://schemas.microsoft.com/office/drawing/2014/main" id="{E774FF09-E7DB-4AE5-AAE0-CBCB0117B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51" y="2809289"/>
            <a:ext cx="521339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Kinematic Variables</a:t>
            </a:r>
            <a:endParaRPr kumimoji="0" lang="en-US" altLang="ru-RU" sz="2000" dirty="0">
              <a:solidFill>
                <a:srgbClr val="C0000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Transverse momentum </a:t>
            </a:r>
            <a:r>
              <a:rPr kumimoji="0" lang="en-US" altLang="ru-RU" sz="20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20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en-US" altLang="ru-RU" sz="2000" baseline="-250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(energy)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particles that escape detection have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=0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total visible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= 0</a:t>
            </a:r>
            <a:endParaRPr kumimoji="0" lang="ru-RU" alt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9" name="Прямоугольник 3">
            <a:extLst>
              <a:ext uri="{FF2B5EF4-FFF2-40B4-BE49-F238E27FC236}">
                <a16:creationId xmlns:a16="http://schemas.microsoft.com/office/drawing/2014/main" id="{A2580076-D2EE-4CB7-9F48-5BCD844B8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764704"/>
            <a:ext cx="6575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Muons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transverse momentum </a:t>
            </a:r>
            <a:r>
              <a:rPr kumimoji="0" lang="en-US" altLang="ru-RU" sz="20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20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)</a:t>
            </a:r>
            <a:endParaRPr kumimoji="0" lang="ru-RU" altLang="ru-RU" sz="20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Electrons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energy and tr. momentum </a:t>
            </a:r>
            <a:r>
              <a:rPr kumimoji="0" lang="en-US" altLang="ru-RU" sz="20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20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Photons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energy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Jets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energy and 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Missing energy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and </a:t>
            </a:r>
            <a:r>
              <a:rPr kumimoji="0" lang="en-US" altLang="ru-RU" sz="20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20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 </a:t>
            </a:r>
            <a:endParaRPr kumimoji="0" lang="en-US" altLang="ru-RU" sz="20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vectorial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sum of all transverse momentum</a:t>
            </a:r>
          </a:p>
        </p:txBody>
      </p:sp>
      <p:sp>
        <p:nvSpPr>
          <p:cNvPr id="30" name="Прямоугольник 3">
            <a:extLst>
              <a:ext uri="{FF2B5EF4-FFF2-40B4-BE49-F238E27FC236}">
                <a16:creationId xmlns:a16="http://schemas.microsoft.com/office/drawing/2014/main" id="{1D5127C1-0431-45D1-A333-78E972E3A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52" y="4029943"/>
            <a:ext cx="6133999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Longitudinal momentum </a:t>
            </a:r>
            <a:r>
              <a:rPr kumimoji="0" lang="en-US" altLang="ru-RU" sz="20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2000" baseline="-25000" dirty="0" err="1">
                <a:solidFill>
                  <a:srgbClr val="002060"/>
                </a:solidFill>
                <a:latin typeface="+mn-lt"/>
              </a:rPr>
              <a:t>Z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 and energy E</a:t>
            </a:r>
            <a:r>
              <a:rPr kumimoji="0" lang="en-US" altLang="ru-RU" sz="2000" baseline="-25000" dirty="0">
                <a:solidFill>
                  <a:srgbClr val="002060"/>
                </a:solidFill>
                <a:latin typeface="+mn-lt"/>
              </a:rPr>
              <a:t>Z</a:t>
            </a:r>
            <a:endParaRPr kumimoji="0" lang="en-US" altLang="ru-RU" sz="20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particles that escape detection have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=0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visible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Z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is not conserved (not so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usefull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variable)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Angles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azimuthal and polar angles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polar angle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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is not Lorenz invariant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rapidity y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or (or m=0)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pseudorapidity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</a:t>
            </a:r>
            <a:endParaRPr kumimoji="0" lang="en-US" alt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9E47F9-9338-45D3-8E57-9522AB0FA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596" y="692697"/>
            <a:ext cx="2545577" cy="239833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0D57723-63E8-4BF8-BAA1-C7B02B6E4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325" y="3094832"/>
            <a:ext cx="2636956" cy="237199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CDDDA8B-13A9-4812-B945-7682E5CCB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0409" y="5301208"/>
            <a:ext cx="16287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02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Modus Operandi for Experiments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BA0E55-9B48-47BD-A698-73B20437E328}"/>
              </a:ext>
            </a:extLst>
          </p:cNvPr>
          <p:cNvSpPr/>
          <p:nvPr/>
        </p:nvSpPr>
        <p:spPr>
          <a:xfrm>
            <a:off x="179388" y="765175"/>
            <a:ext cx="41767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Onion structure of detector layers placed in B-field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AE7527C7-B806-41EC-9CF3-07B0366C8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344387"/>
              </p:ext>
            </p:extLst>
          </p:nvPr>
        </p:nvGraphicFramePr>
        <p:xfrm>
          <a:off x="128464" y="1648319"/>
          <a:ext cx="4052888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Документ" r:id="rId3" imgW="3934968" imgH="3313176" progId="Word.Document.8">
                  <p:embed/>
                </p:oleObj>
              </mc:Choice>
              <mc:Fallback>
                <p:oleObj name="Документ" r:id="rId3" imgW="3934968" imgH="3313176" progId="Word.Document.8">
                  <p:embed/>
                  <p:pic>
                    <p:nvPicPr>
                      <p:cNvPr id="43013" name="Object 4">
                        <a:extLst>
                          <a:ext uri="{FF2B5EF4-FFF2-40B4-BE49-F238E27FC236}">
                            <a16:creationId xmlns:a16="http://schemas.microsoft.com/office/drawing/2014/main" id="{00655FCD-BC89-49F1-88AF-3D38BAC702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64" y="1648319"/>
                        <a:ext cx="4052888" cy="341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>
            <a:extLst>
              <a:ext uri="{FF2B5EF4-FFF2-40B4-BE49-F238E27FC236}">
                <a16:creationId xmlns:a16="http://schemas.microsoft.com/office/drawing/2014/main" id="{0479F5DE-8531-4855-A3BA-F1280978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44" y="707978"/>
            <a:ext cx="4840002" cy="574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A5F08E35-5306-4CC3-B300-9AFA8158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910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Particles in Detectors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6E2C04E9-1167-43A8-848B-62E63B1C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38</a:t>
            </a:fld>
            <a:endParaRPr lang="ru-RU" dirty="0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89640ED2-D494-4FBC-9D4C-8F24048B79EF}"/>
              </a:ext>
            </a:extLst>
          </p:cNvPr>
          <p:cNvGrpSpPr>
            <a:grpSpLocks/>
          </p:cNvGrpSpPr>
          <p:nvPr/>
        </p:nvGrpSpPr>
        <p:grpSpPr bwMode="auto">
          <a:xfrm>
            <a:off x="416495" y="692696"/>
            <a:ext cx="9001001" cy="5770563"/>
            <a:chOff x="272" y="451"/>
            <a:chExt cx="4908" cy="3635"/>
          </a:xfrm>
        </p:grpSpPr>
        <p:pic>
          <p:nvPicPr>
            <p:cNvPr id="11" name="Picture 3" descr="CMS_Slice">
              <a:extLst>
                <a:ext uri="{FF2B5EF4-FFF2-40B4-BE49-F238E27FC236}">
                  <a16:creationId xmlns:a16="http://schemas.microsoft.com/office/drawing/2014/main" id="{AB7768AF-A7BB-492A-AD02-116C99C9E0E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2" y="816"/>
              <a:ext cx="4908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B1E0E34D-968D-4BBA-B8F0-9C9292A4A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4" y="451"/>
              <a:ext cx="1172" cy="332"/>
            </a:xfrm>
            <a:prstGeom prst="rect">
              <a:avLst/>
            </a:prstGeom>
            <a:solidFill>
              <a:srgbClr val="4FA63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Electromagnetic Calorimeter</a:t>
              </a:r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3BE36C2A-9D5E-4D7F-826D-21C604CD3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" y="3696"/>
              <a:ext cx="886" cy="198"/>
            </a:xfrm>
            <a:prstGeom prst="rect">
              <a:avLst/>
            </a:prstGeom>
            <a:solidFill>
              <a:srgbClr val="E3C9A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Inner Tracker </a:t>
              </a:r>
            </a:p>
          </p:txBody>
        </p:sp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3B75B994-6AC3-4C80-991A-625C28FB0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4" y="499"/>
              <a:ext cx="1197" cy="19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Muon Spectrometer</a:t>
              </a: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3D24B6FA-F6CB-43E5-AAFA-A622FE57D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8" y="3888"/>
              <a:ext cx="642" cy="198"/>
            </a:xfrm>
            <a:prstGeom prst="rect">
              <a:avLst/>
            </a:prstGeom>
            <a:solidFill>
              <a:srgbClr val="8B83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Magnet</a:t>
              </a:r>
            </a:p>
          </p:txBody>
        </p:sp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2009FD7A-6F2C-4B10-9802-90D01FAF5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5" y="787"/>
              <a:ext cx="81" cy="912"/>
            </a:xfrm>
            <a:prstGeom prst="line">
              <a:avLst/>
            </a:prstGeom>
            <a:noFill/>
            <a:ln w="38100">
              <a:solidFill>
                <a:srgbClr val="33B039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7" name="Line 9">
              <a:extLst>
                <a:ext uri="{FF2B5EF4-FFF2-40B4-BE49-F238E27FC236}">
                  <a16:creationId xmlns:a16="http://schemas.microsoft.com/office/drawing/2014/main" id="{71E2A51F-4F40-4152-89AC-560CF7F97C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4" y="3024"/>
              <a:ext cx="133" cy="864"/>
            </a:xfrm>
            <a:prstGeom prst="line">
              <a:avLst/>
            </a:prstGeom>
            <a:noFill/>
            <a:ln w="38100">
              <a:solidFill>
                <a:srgbClr val="716C68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8" name="Line 10">
              <a:extLst>
                <a:ext uri="{FF2B5EF4-FFF2-40B4-BE49-F238E27FC236}">
                  <a16:creationId xmlns:a16="http://schemas.microsoft.com/office/drawing/2014/main" id="{99A9E269-D1A6-4FE7-904F-53E1BA1A29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8" y="787"/>
              <a:ext cx="330" cy="672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9" name="Line 11">
              <a:extLst>
                <a:ext uri="{FF2B5EF4-FFF2-40B4-BE49-F238E27FC236}">
                  <a16:creationId xmlns:a16="http://schemas.microsoft.com/office/drawing/2014/main" id="{69EF2BC5-4A7F-42D7-90FA-8CEFAFD6A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691"/>
              <a:ext cx="286" cy="960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4FBB695C-D095-4E5C-8502-9FDA837ED4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3840"/>
              <a:ext cx="798" cy="198"/>
            </a:xfrm>
            <a:prstGeom prst="rect">
              <a:avLst/>
            </a:prstGeom>
            <a:solidFill>
              <a:srgbClr val="ED261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Return flux</a:t>
              </a:r>
            </a:p>
          </p:txBody>
        </p:sp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15A79705-54F6-44FE-BD1E-DDB5F18B48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8" y="2833"/>
              <a:ext cx="222" cy="960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" name="Line 14">
              <a:extLst>
                <a:ext uri="{FF2B5EF4-FFF2-40B4-BE49-F238E27FC236}">
                  <a16:creationId xmlns:a16="http://schemas.microsoft.com/office/drawing/2014/main" id="{50874AEA-09F2-42F7-95F9-0683D75BF1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3" y="2545"/>
              <a:ext cx="133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3" name="Line 15">
              <a:extLst>
                <a:ext uri="{FF2B5EF4-FFF2-40B4-BE49-F238E27FC236}">
                  <a16:creationId xmlns:a16="http://schemas.microsoft.com/office/drawing/2014/main" id="{A05EDF6E-A38D-4FF1-969F-7AF056D826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20" y="2467"/>
              <a:ext cx="106" cy="1326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1C6E7D00-B9B2-439F-860F-718FBD8266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1" y="3025"/>
              <a:ext cx="576" cy="768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5" name="Line 17">
              <a:extLst>
                <a:ext uri="{FF2B5EF4-FFF2-40B4-BE49-F238E27FC236}">
                  <a16:creationId xmlns:a16="http://schemas.microsoft.com/office/drawing/2014/main" id="{BA2672C9-029A-4F95-BE6C-A7E127ABD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88" y="691"/>
              <a:ext cx="205" cy="912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6" name="Line 18">
              <a:extLst>
                <a:ext uri="{FF2B5EF4-FFF2-40B4-BE49-F238E27FC236}">
                  <a16:creationId xmlns:a16="http://schemas.microsoft.com/office/drawing/2014/main" id="{AB555582-6EE4-40A4-9B8E-4DEDB620DC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33" y="691"/>
              <a:ext cx="655" cy="1008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973F6695-AE07-413E-9583-EB1DD7F3CB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84" y="691"/>
              <a:ext cx="858" cy="86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8" name="Line 20">
              <a:extLst>
                <a:ext uri="{FF2B5EF4-FFF2-40B4-BE49-F238E27FC236}">
                  <a16:creationId xmlns:a16="http://schemas.microsoft.com/office/drawing/2014/main" id="{FFBD0353-89EE-498C-BA61-33276D3A84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4" y="3217"/>
              <a:ext cx="1064" cy="576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9" name="Text Box 21">
              <a:extLst>
                <a:ext uri="{FF2B5EF4-FFF2-40B4-BE49-F238E27FC236}">
                  <a16:creationId xmlns:a16="http://schemas.microsoft.com/office/drawing/2014/main" id="{77617946-E54D-4EFE-9593-DE3D733454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1" y="547"/>
              <a:ext cx="1098" cy="332"/>
            </a:xfrm>
            <a:prstGeom prst="rect">
              <a:avLst/>
            </a:prstGeom>
            <a:solidFill>
              <a:srgbClr val="FF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Hadron Calorimeter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794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Challenge to the Detector  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F48976DF-0E30-4858-9C1C-2E7DC1E0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2C0FF7CB-AE86-4F54-88EC-66A5975BD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6" y="620119"/>
            <a:ext cx="5392394" cy="600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eaLnBrk="0" hangingPunct="0"/>
            <a:r>
              <a:rPr lang="en-US" altLang="ru-RU" sz="2000" dirty="0">
                <a:solidFill>
                  <a:srgbClr val="002060"/>
                </a:solidFill>
              </a:rPr>
              <a:t>LHC detectors must have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</a:rPr>
              <a:t>Fast response, otherwise </a:t>
            </a:r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too large pile-up.</a:t>
            </a:r>
            <a:r>
              <a:rPr lang="en-US" altLang="ru-RU" dirty="0">
                <a:solidFill>
                  <a:srgbClr val="002060"/>
                </a:solidFill>
              </a:rPr>
              <a:t> Typical response time 20-50 ns    </a:t>
            </a:r>
          </a:p>
          <a:p>
            <a:pPr marL="800048" lvl="1" indent="-342900" eaLnBrk="0" hangingPunct="0">
              <a:buFont typeface="Calibri" panose="020F0502020204030204" pitchFamily="34" charset="0"/>
              <a:buChar char="−"/>
            </a:pPr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pile-up of  25-50 minimum bias events</a:t>
            </a:r>
          </a:p>
          <a:p>
            <a:pPr eaLnBrk="0" hangingPunct="0"/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         very challenging readout electronics </a:t>
            </a:r>
          </a:p>
          <a:p>
            <a:pPr eaLnBrk="0" hangingPunct="0"/>
            <a:endParaRPr lang="en-US" altLang="ru-RU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 high granularity to minimize probability that pile-up particles be in the same detector element as interesting object        </a:t>
            </a:r>
          </a:p>
          <a:p>
            <a:pPr eaLnBrk="0" hangingPunct="0"/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      large number of electronic channels,  high cost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a robust and redundant Muon system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the best possible e/g calorimeter ECAL that consistent with Muon System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a highly efficient Tracking system consistent that with Muon System and ECAL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a hermetic calorimeter system</a:t>
            </a:r>
            <a:endParaRPr lang="en-US" altLang="ru-RU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</a:rPr>
              <a:t>high radiation resistant </a:t>
            </a:r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e.g. in forward calorimeters:   up to 10</a:t>
            </a:r>
            <a:r>
              <a:rPr lang="en-US" altLang="ru-RU" baseline="30000" dirty="0">
                <a:solidFill>
                  <a:srgbClr val="002060"/>
                </a:solidFill>
                <a:sym typeface="Symbol" panose="05050102010706020507" pitchFamily="18" charset="2"/>
              </a:rPr>
              <a:t>17</a:t>
            </a:r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 n/cm</a:t>
            </a:r>
            <a:r>
              <a:rPr lang="en-US" altLang="ru-RU" baseline="30000" dirty="0">
                <a:solidFill>
                  <a:srgbClr val="002060"/>
                </a:solidFill>
                <a:sym typeface="Symbol" panose="05050102010706020507" pitchFamily="18" charset="2"/>
              </a:rPr>
              <a:t>2  </a:t>
            </a:r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in 10 years of  LHC operation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 good PID (particle identification)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 good E, </a:t>
            </a:r>
            <a:r>
              <a:rPr lang="en-US" altLang="ru-RU" dirty="0" err="1">
                <a:solidFill>
                  <a:srgbClr val="002060"/>
                </a:solidFill>
                <a:sym typeface="Symbol" panose="05050102010706020507" pitchFamily="18" charset="2"/>
              </a:rPr>
              <a:t>p</a:t>
            </a:r>
            <a:r>
              <a:rPr lang="en-US" altLang="ru-RU" baseline="-25000" dirty="0" err="1">
                <a:solidFill>
                  <a:srgbClr val="002060"/>
                </a:solidFill>
                <a:sym typeface="Symbol" panose="05050102010706020507" pitchFamily="18" charset="2"/>
              </a:rPr>
              <a:t>T</a:t>
            </a:r>
            <a:r>
              <a:rPr lang="en-US" altLang="ru-RU" dirty="0">
                <a:solidFill>
                  <a:srgbClr val="002060"/>
                </a:solidFill>
                <a:sym typeface="Symbol" panose="05050102010706020507" pitchFamily="18" charset="2"/>
              </a:rPr>
              <a:t> resolution                                                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64E0F703-3E76-4222-876B-ACB11CB4C2DC}"/>
              </a:ext>
            </a:extLst>
          </p:cNvPr>
          <p:cNvGrpSpPr>
            <a:grpSpLocks/>
          </p:cNvGrpSpPr>
          <p:nvPr/>
        </p:nvGrpSpPr>
        <p:grpSpPr bwMode="auto">
          <a:xfrm>
            <a:off x="5277544" y="980728"/>
            <a:ext cx="4572000" cy="4892675"/>
            <a:chOff x="864" y="912"/>
            <a:chExt cx="3168" cy="349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B120610B-F7FE-4F58-825A-B940D8CC4E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640" cy="673"/>
              <a:chOff x="432" y="3888"/>
              <a:chExt cx="2640" cy="673"/>
            </a:xfrm>
          </p:grpSpPr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9F63C7AB-EA8E-4C10-84F7-C023810EB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3888"/>
                <a:ext cx="2640" cy="67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>
                <a:spAutoFit/>
              </a:bodyPr>
              <a:lstStyle>
                <a:lvl1pPr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409575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820738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230313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1641475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0986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5558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0130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4702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ru-RU" sz="1400" b="1" dirty="0">
                    <a:solidFill>
                      <a:srgbClr val="218321"/>
                    </a:solidFill>
                    <a:latin typeface="Helvetica" panose="020B0604020202020204" pitchFamily="34" charset="0"/>
                  </a:rPr>
                  <a:t>EM Calorimeters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ru-RU" sz="1400" b="1" dirty="0">
                    <a:solidFill>
                      <a:srgbClr val="218321"/>
                    </a:solidFill>
                    <a:latin typeface="Helvetica" panose="020B0604020202020204" pitchFamily="34" charset="0"/>
                  </a:rPr>
                  <a:t>excellent electron/photon identification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ru-RU" sz="1400" b="1" dirty="0">
                    <a:solidFill>
                      <a:srgbClr val="218321"/>
                    </a:solidFill>
                    <a:latin typeface="Helvetica" panose="020B0604020202020204" pitchFamily="34" charset="0"/>
                  </a:rPr>
                  <a:t>Good </a:t>
                </a:r>
                <a:r>
                  <a:rPr lang="en-US" altLang="ru-RU" sz="1400" b="1" i="1" dirty="0">
                    <a:solidFill>
                      <a:srgbClr val="218321"/>
                    </a:solidFill>
                    <a:latin typeface="Helvetica" panose="020B0604020202020204" pitchFamily="34" charset="0"/>
                  </a:rPr>
                  <a:t>E</a:t>
                </a:r>
                <a:r>
                  <a:rPr lang="en-US" altLang="ru-RU" sz="1400" b="1" dirty="0">
                    <a:solidFill>
                      <a:srgbClr val="218321"/>
                    </a:solidFill>
                    <a:latin typeface="Helvetica" panose="020B0604020202020204" pitchFamily="34" charset="0"/>
                  </a:rPr>
                  <a:t> resolution (e.g., </a:t>
                </a:r>
                <a:r>
                  <a:rPr lang="en-US" altLang="ru-RU" sz="1400" b="1" dirty="0" err="1">
                    <a:solidFill>
                      <a:srgbClr val="218321"/>
                    </a:solidFill>
                    <a:latin typeface="Helvetica" panose="020B0604020202020204" pitchFamily="34" charset="0"/>
                  </a:rPr>
                  <a:t>H</a:t>
                </a:r>
                <a:r>
                  <a:rPr lang="en-US" altLang="ru-RU" sz="1400" b="1" dirty="0" err="1">
                    <a:solidFill>
                      <a:srgbClr val="218321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</a:t>
                </a:r>
                <a:r>
                  <a:rPr lang="en-US" altLang="ru-RU" sz="1400" b="1" dirty="0" err="1">
                    <a:solidFill>
                      <a:srgbClr val="218321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gg</a:t>
                </a:r>
                <a:r>
                  <a:rPr lang="en-US" altLang="ru-RU" sz="1400" b="1" dirty="0">
                    <a:solidFill>
                      <a:srgbClr val="218321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)</a:t>
                </a:r>
              </a:p>
            </p:txBody>
          </p:sp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1525B59C-7C9D-4544-8CDB-83CBB0D128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3936"/>
                <a:ext cx="1098" cy="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" name="Group 7">
              <a:extLst>
                <a:ext uri="{FF2B5EF4-FFF2-40B4-BE49-F238E27FC236}">
                  <a16:creationId xmlns:a16="http://schemas.microsoft.com/office/drawing/2014/main" id="{6B48BEA6-EC1F-4A92-BF3A-2CF7D85D73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912"/>
              <a:ext cx="3168" cy="673"/>
              <a:chOff x="432" y="816"/>
              <a:chExt cx="3168" cy="673"/>
            </a:xfrm>
          </p:grpSpPr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9BAF0BD3-1CAF-41B4-A55D-B77D60AC9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816"/>
                <a:ext cx="3168" cy="67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>
                <a:spAutoFit/>
              </a:bodyPr>
              <a:lstStyle>
                <a:lvl1pPr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409575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820738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230313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1641475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0986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5558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0130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4702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ru-RU" sz="1400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Precision Muon Spectrometer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ru-RU" sz="1400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Fast response for trigger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ru-RU" sz="1400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Good </a:t>
                </a:r>
                <a:r>
                  <a:rPr lang="en-US" altLang="ru-RU" sz="1400" i="1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p</a:t>
                </a:r>
                <a:r>
                  <a:rPr lang="en-US" altLang="ru-RU" sz="1400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 resolution (e.g., A/Z’ </a:t>
                </a:r>
                <a:r>
                  <a:rPr lang="en-US" altLang="ru-RU" sz="1400" dirty="0">
                    <a:solidFill>
                      <a:srgbClr val="0000CC"/>
                    </a:solidFill>
                    <a:latin typeface="Comic Sans MS" panose="030F0702030302020204" pitchFamily="66" charset="0"/>
                    <a:sym typeface="Symbol" panose="05050102010706020507" pitchFamily="18" charset="2"/>
                  </a:rPr>
                  <a:t> ,   H -&gt; 4)</a:t>
                </a:r>
              </a:p>
            </p:txBody>
          </p:sp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id="{4C1342C0-836F-49A8-BF89-7896DF0CE2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864"/>
                <a:ext cx="1212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4" name="Group 10">
              <a:extLst>
                <a:ext uri="{FF2B5EF4-FFF2-40B4-BE49-F238E27FC236}">
                  <a16:creationId xmlns:a16="http://schemas.microsoft.com/office/drawing/2014/main" id="{E2285207-8608-4CD9-A70D-0782C4E26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3504"/>
              <a:ext cx="1920" cy="901"/>
              <a:chOff x="4080" y="2880"/>
              <a:chExt cx="1920" cy="901"/>
            </a:xfrm>
          </p:grpSpPr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DD95F9D9-7D42-4001-BDD8-39C5CA447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2880"/>
                <a:ext cx="1920" cy="901"/>
              </a:xfrm>
              <a:prstGeom prst="rect">
                <a:avLst/>
              </a:prstGeom>
              <a:solidFill>
                <a:srgbClr val="C3E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>
                <a:spAutoFit/>
              </a:bodyPr>
              <a:lstStyle>
                <a:lvl1pPr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409575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820738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230313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1641475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0986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5558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0130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4702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ru-RU" sz="1400" b="1" dirty="0">
                    <a:solidFill>
                      <a:srgbClr val="CA7800"/>
                    </a:solidFill>
                    <a:latin typeface="Helvetica" panose="020B0604020202020204" pitchFamily="34" charset="0"/>
                  </a:rPr>
                  <a:t>Inner Detector</a:t>
                </a:r>
              </a:p>
              <a:p>
                <a:pPr>
                  <a:spcBef>
                    <a:spcPct val="50000"/>
                  </a:spcBef>
                </a:pPr>
                <a:endParaRPr lang="en-US" altLang="ru-RU" sz="1400" b="1" dirty="0">
                  <a:solidFill>
                    <a:srgbClr val="CA7800"/>
                  </a:solidFill>
                  <a:latin typeface="Helvetica" panose="020B0604020202020204" pitchFamily="34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altLang="ru-RU" sz="1400" b="1" dirty="0">
                    <a:solidFill>
                      <a:srgbClr val="CA7800"/>
                    </a:solidFill>
                    <a:latin typeface="Helvetica" panose="020B0604020202020204" pitchFamily="34" charset="0"/>
                  </a:rPr>
                  <a:t>Good impact parameter res.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ru-RU" sz="1400" b="1" dirty="0">
                    <a:solidFill>
                      <a:srgbClr val="CA7800"/>
                    </a:solidFill>
                    <a:latin typeface="Helvetica" panose="020B0604020202020204" pitchFamily="34" charset="0"/>
                  </a:rPr>
                  <a:t>(e.g., H </a:t>
                </a:r>
                <a:r>
                  <a:rPr lang="en-US" altLang="ru-RU" sz="1400" b="1" dirty="0">
                    <a:solidFill>
                      <a:srgbClr val="CA7800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 bb)</a:t>
                </a:r>
              </a:p>
            </p:txBody>
          </p:sp>
          <p:pic>
            <p:nvPicPr>
              <p:cNvPr id="19" name="Picture 12">
                <a:extLst>
                  <a:ext uri="{FF2B5EF4-FFF2-40B4-BE49-F238E27FC236}">
                    <a16:creationId xmlns:a16="http://schemas.microsoft.com/office/drawing/2014/main" id="{1BE9FDF3-AA98-4F29-8ACB-802A715DA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3120"/>
                <a:ext cx="126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309E1769-00D6-40F8-9A99-B4FDBB9C32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640"/>
              <a:ext cx="2496" cy="673"/>
              <a:chOff x="3552" y="3888"/>
              <a:chExt cx="2496" cy="673"/>
            </a:xfrm>
          </p:grpSpPr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FEAE771-98A0-4FDE-A9C5-9E719B08B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888"/>
                <a:ext cx="2496" cy="67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>
                <a:spAutoFit/>
              </a:bodyPr>
              <a:lstStyle>
                <a:lvl1pPr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409575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820738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230313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1641475" defTabSz="820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0986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5558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0130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470275" defTabSz="82073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ru-RU" sz="1400" b="1">
                    <a:solidFill>
                      <a:srgbClr val="CC0000"/>
                    </a:solidFill>
                    <a:latin typeface="Helvetica" panose="020B0604020202020204" pitchFamily="34" charset="0"/>
                  </a:rPr>
                  <a:t>Hadron Calorimeters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ru-RU" sz="1400" b="1">
                    <a:solidFill>
                      <a:srgbClr val="CC0000"/>
                    </a:solidFill>
                    <a:latin typeface="Helvetica" panose="020B0604020202020204" pitchFamily="34" charset="0"/>
                  </a:rPr>
                  <a:t>Good jet and E</a:t>
                </a:r>
                <a:r>
                  <a:rPr lang="en-US" altLang="ru-RU" sz="1400" b="1" baseline="-25000">
                    <a:solidFill>
                      <a:srgbClr val="CC0000"/>
                    </a:solidFill>
                    <a:latin typeface="Helvetica" panose="020B0604020202020204" pitchFamily="34" charset="0"/>
                  </a:rPr>
                  <a:t>T</a:t>
                </a:r>
                <a:r>
                  <a:rPr lang="en-US" altLang="ru-RU" sz="1400" b="1">
                    <a:solidFill>
                      <a:srgbClr val="CC0000"/>
                    </a:solidFill>
                    <a:latin typeface="Helvetica" panose="020B0604020202020204" pitchFamily="34" charset="0"/>
                  </a:rPr>
                  <a:t> miss performance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ru-RU" sz="1400" b="1">
                    <a:solidFill>
                      <a:srgbClr val="CC0000"/>
                    </a:solidFill>
                    <a:latin typeface="Helvetica" panose="020B0604020202020204" pitchFamily="34" charset="0"/>
                  </a:rPr>
                  <a:t>(e.g., H </a:t>
                </a:r>
                <a:r>
                  <a:rPr lang="en-US" altLang="ru-RU" sz="1400" b="1">
                    <a:solidFill>
                      <a:srgbClr val="CC0000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</a:t>
                </a:r>
                <a:r>
                  <a:rPr lang="en-US" altLang="ru-RU" sz="1400" b="1">
                    <a:solidFill>
                      <a:schemeClr val="tx2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</a:t>
                </a:r>
                <a:r>
                  <a:rPr lang="en-US" altLang="ru-RU" sz="1400" b="1">
                    <a:solidFill>
                      <a:srgbClr val="CC0000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)</a:t>
                </a:r>
              </a:p>
            </p:txBody>
          </p:sp>
          <p:pic>
            <p:nvPicPr>
              <p:cNvPr id="17" name="Picture 15">
                <a:extLst>
                  <a:ext uri="{FF2B5EF4-FFF2-40B4-BE49-F238E27FC236}">
                    <a16:creationId xmlns:a16="http://schemas.microsoft.com/office/drawing/2014/main" id="{D5D125C7-749C-4209-B3DE-422586948F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" y="4368"/>
                <a:ext cx="146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0493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13E29D3B-7231-4C3B-9327-D7ED3A4301D7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9CCFFD-B105-4B31-B004-1DDB2674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07CE4E93-767E-4454-A6A9-6C397C2D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9398F10-5E2E-4BBD-8D24-F2D79EA19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528" y="0"/>
            <a:ext cx="8280920" cy="685800"/>
          </a:xfrm>
        </p:spPr>
        <p:txBody>
          <a:bodyPr/>
          <a:lstStyle/>
          <a:p>
            <a:r>
              <a:rPr lang="en-US" altLang="ru-RU" sz="3200" dirty="0"/>
              <a:t>WHAT DO PARTICLE PHYSICISTS DO?</a:t>
            </a:r>
            <a:endParaRPr lang="en-US" altLang="ru-RU" sz="3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631025-2910-490E-8B9C-3127DA21BE31}"/>
              </a:ext>
            </a:extLst>
          </p:cNvPr>
          <p:cNvSpPr/>
          <p:nvPr/>
        </p:nvSpPr>
        <p:spPr>
          <a:xfrm>
            <a:off x="3080792" y="677694"/>
            <a:ext cx="3128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dirty="0">
                <a:solidFill>
                  <a:srgbClr val="002060"/>
                </a:solidFill>
              </a:rPr>
              <a:t>Some eternal questions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47AF992-BFC1-41D5-AA09-4CDE4FC3D1BC}"/>
              </a:ext>
            </a:extLst>
          </p:cNvPr>
          <p:cNvSpPr txBox="1">
            <a:spLocks noChangeArrowheads="1"/>
          </p:cNvSpPr>
          <p:nvPr/>
        </p:nvSpPr>
        <p:spPr>
          <a:xfrm>
            <a:off x="848544" y="1371600"/>
            <a:ext cx="8712968" cy="4114800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61" indent="-342861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ru-RU" dirty="0">
                <a:solidFill>
                  <a:srgbClr val="002060"/>
                </a:solidFill>
              </a:rPr>
              <a:t>People have long asked,</a:t>
            </a:r>
          </a:p>
          <a:p>
            <a:r>
              <a:rPr lang="en-US" altLang="ru-RU" dirty="0">
                <a:solidFill>
                  <a:srgbClr val="002060"/>
                </a:solidFill>
              </a:rPr>
              <a:t>"What is the world made of?”</a:t>
            </a:r>
          </a:p>
          <a:p>
            <a:r>
              <a:rPr lang="en-US" altLang="ru-RU" dirty="0">
                <a:solidFill>
                  <a:srgbClr val="002060"/>
                </a:solidFill>
              </a:rPr>
              <a:t>"What holds it together?”</a:t>
            </a:r>
          </a:p>
          <a:p>
            <a:endParaRPr lang="en-US" alt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ru-RU" dirty="0">
                <a:solidFill>
                  <a:srgbClr val="002060"/>
                </a:solidFill>
              </a:rPr>
              <a:t>Physicists hope to fill in their answers to these questions through the analysis of data from High Energy Physics experiments</a:t>
            </a:r>
          </a:p>
        </p:txBody>
      </p:sp>
    </p:spTree>
    <p:extLst>
      <p:ext uri="{BB962C8B-B14F-4D97-AF65-F5344CB8AC3E}">
        <p14:creationId xmlns:p14="http://schemas.microsoft.com/office/powerpoint/2010/main" val="3913226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Challenge to the Detector (Example)  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F48976DF-0E30-4858-9C1C-2E7DC1E0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44A39-B890-4E75-B350-96548683C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80728"/>
            <a:ext cx="5025008" cy="5120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4CBB5A-BE77-46A2-9B73-10CB66744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736" y="539419"/>
            <a:ext cx="4713878" cy="608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58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ATLAS and CMS Experiments</a:t>
            </a:r>
          </a:p>
        </p:txBody>
      </p:sp>
      <p:pic>
        <p:nvPicPr>
          <p:cNvPr id="7" name="Picture 2" descr="atlas">
            <a:extLst>
              <a:ext uri="{FF2B5EF4-FFF2-40B4-BE49-F238E27FC236}">
                <a16:creationId xmlns:a16="http://schemas.microsoft.com/office/drawing/2014/main" id="{29B286BE-E3F5-48BA-A9A1-E4D492570D9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6FB9DF"/>
              </a:clrFrom>
              <a:clrTo>
                <a:srgbClr val="6FB9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036638"/>
            <a:ext cx="4038600" cy="3119437"/>
          </a:xfrm>
          <a:noFill/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52903EEE-263F-4E58-89E1-A2B6F45E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286250"/>
            <a:ext cx="40322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400" i="1" dirty="0">
                <a:solidFill>
                  <a:srgbClr val="008000"/>
                </a:solidFill>
              </a:rPr>
              <a:t>Weight</a:t>
            </a:r>
            <a:r>
              <a:rPr kumimoji="0" lang="ru-RU" altLang="ru-RU" sz="1400" i="1" dirty="0">
                <a:solidFill>
                  <a:srgbClr val="008000"/>
                </a:solidFill>
              </a:rPr>
              <a:t>	</a:t>
            </a:r>
            <a:r>
              <a:rPr kumimoji="0" lang="en-US" altLang="ru-RU" sz="1400" i="1" dirty="0">
                <a:solidFill>
                  <a:srgbClr val="008000"/>
                </a:solidFill>
              </a:rPr>
              <a:t>		      7000 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400" i="1" dirty="0">
                <a:solidFill>
                  <a:srgbClr val="008000"/>
                </a:solidFill>
              </a:rPr>
              <a:t>Diameter</a:t>
            </a:r>
            <a:r>
              <a:rPr kumimoji="0" lang="ru-RU" altLang="ru-RU" sz="1400" i="1" dirty="0">
                <a:solidFill>
                  <a:srgbClr val="008000"/>
                </a:solidFill>
              </a:rPr>
              <a:t>	</a:t>
            </a:r>
            <a:r>
              <a:rPr kumimoji="0" lang="en-US" altLang="ru-RU" sz="1400" i="1" dirty="0">
                <a:solidFill>
                  <a:srgbClr val="008000"/>
                </a:solidFill>
              </a:rPr>
              <a:t>		      25 m Length of toroid 	 	      26 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400" i="1" dirty="0">
                <a:solidFill>
                  <a:srgbClr val="008000"/>
                </a:solidFill>
              </a:rPr>
              <a:t>Total Length</a:t>
            </a:r>
            <a:r>
              <a:rPr kumimoji="0" lang="ru-RU" altLang="ru-RU" sz="1400" i="1" dirty="0">
                <a:solidFill>
                  <a:srgbClr val="008000"/>
                </a:solidFill>
              </a:rPr>
              <a:t>	</a:t>
            </a:r>
            <a:r>
              <a:rPr kumimoji="0" lang="en-US" altLang="ru-RU" sz="1400" i="1" dirty="0">
                <a:solidFill>
                  <a:srgbClr val="008000"/>
                </a:solidFill>
              </a:rPr>
              <a:t>                        46 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400" i="1" dirty="0">
                <a:solidFill>
                  <a:srgbClr val="006600"/>
                </a:solidFill>
              </a:rPr>
              <a:t>B-field	            </a:t>
            </a:r>
            <a:r>
              <a:rPr kumimoji="0" lang="en-GB" altLang="ru-RU" sz="1400" i="1" dirty="0">
                <a:solidFill>
                  <a:srgbClr val="006600"/>
                </a:solidFill>
              </a:rPr>
              <a:t>                              2 Tesla</a:t>
            </a:r>
            <a:endParaRPr kumimoji="0" lang="en-US" altLang="ru-RU" sz="1400" i="1" dirty="0">
              <a:solidFill>
                <a:srgbClr val="006600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8A3A00E-9FBF-4CB0-874B-E0E137A0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6900" y="1057275"/>
            <a:ext cx="4413250" cy="3163888"/>
          </a:xfrm>
          <a:prstGeom prst="rect">
            <a:avLst/>
          </a:prstGeom>
          <a:noFill/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4D96F8FE-91A4-4342-A3D1-FCD35D493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279900"/>
            <a:ext cx="3455987" cy="955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99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400" i="1">
                <a:solidFill>
                  <a:srgbClr val="006600"/>
                </a:solidFill>
              </a:rPr>
              <a:t>Weight</a:t>
            </a:r>
            <a:r>
              <a:rPr kumimoji="0" lang="ru-RU" altLang="ru-RU" sz="1400" i="1">
                <a:solidFill>
                  <a:srgbClr val="006600"/>
                </a:solidFill>
              </a:rPr>
              <a:t>		  </a:t>
            </a:r>
            <a:r>
              <a:rPr kumimoji="0" lang="en-GB" altLang="ru-RU" sz="1400" i="1">
                <a:solidFill>
                  <a:srgbClr val="006600"/>
                </a:solidFill>
              </a:rPr>
              <a:t> 12 500 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400" i="1">
                <a:solidFill>
                  <a:srgbClr val="006600"/>
                </a:solidFill>
              </a:rPr>
              <a:t>Diameter</a:t>
            </a:r>
            <a:r>
              <a:rPr kumimoji="0" lang="ru-RU" altLang="ru-RU" sz="1400" i="1">
                <a:solidFill>
                  <a:srgbClr val="006600"/>
                </a:solidFill>
              </a:rPr>
              <a:t>		</a:t>
            </a:r>
            <a:r>
              <a:rPr kumimoji="0" lang="en-GB" altLang="ru-RU" sz="1400" i="1">
                <a:solidFill>
                  <a:srgbClr val="006600"/>
                </a:solidFill>
              </a:rPr>
              <a:t>   15 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400" i="1">
                <a:solidFill>
                  <a:srgbClr val="006600"/>
                </a:solidFill>
              </a:rPr>
              <a:t>Length</a:t>
            </a:r>
            <a:r>
              <a:rPr kumimoji="0" lang="ru-RU" altLang="ru-RU" sz="1400" i="1">
                <a:solidFill>
                  <a:srgbClr val="006600"/>
                </a:solidFill>
              </a:rPr>
              <a:t>		 </a:t>
            </a:r>
            <a:r>
              <a:rPr kumimoji="0" lang="en-GB" altLang="ru-RU" sz="1400" i="1">
                <a:solidFill>
                  <a:srgbClr val="006600"/>
                </a:solidFill>
              </a:rPr>
              <a:t>  21.6 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400" i="1">
                <a:solidFill>
                  <a:srgbClr val="006600"/>
                </a:solidFill>
              </a:rPr>
              <a:t>B-field		</a:t>
            </a:r>
            <a:r>
              <a:rPr kumimoji="0" lang="en-GB" altLang="ru-RU" sz="1400" i="1">
                <a:solidFill>
                  <a:srgbClr val="006600"/>
                </a:solidFill>
              </a:rPr>
              <a:t>   4 Tesla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0EBCF815-AE1D-4C36-92A1-7F8AA7893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565775"/>
            <a:ext cx="8712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/>
              <a:t>Detector systems are designed to measure: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>
                <a:solidFill>
                  <a:srgbClr val="006600"/>
                </a:solidFill>
              </a:rPr>
              <a:t>energy and momentum of photons, electrons, muons, and jets up to a few TeV</a:t>
            </a:r>
            <a:endParaRPr kumimoji="0" lang="ru-RU" altLang="ru-RU" sz="1800">
              <a:solidFill>
                <a:srgbClr val="006600"/>
              </a:solidFill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12B049E6-10C5-471B-9098-96523BA00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25" y="1052513"/>
            <a:ext cx="1020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>
                <a:solidFill>
                  <a:schemeClr val="accent2"/>
                </a:solidFill>
              </a:rPr>
              <a:t>ATLAS</a:t>
            </a:r>
            <a:endParaRPr kumimoji="0" lang="ru-RU" altLang="ru-RU" sz="2000">
              <a:solidFill>
                <a:schemeClr val="accent2"/>
              </a:solidFill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67437BAA-0B9E-45E8-BB36-724AC37A9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5" y="836613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>
                <a:solidFill>
                  <a:schemeClr val="accent2"/>
                </a:solidFill>
              </a:rPr>
              <a:t>CMS</a:t>
            </a:r>
            <a:endParaRPr kumimoji="0" lang="ru-RU" altLang="ru-RU" sz="2000">
              <a:solidFill>
                <a:schemeClr val="accent2"/>
              </a:solidFill>
            </a:endParaRP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94E177A2-A83C-420E-9169-17052A6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396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ATLAS Experiment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D4654F8-369A-48BD-A9DE-9776E243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11" name="Picture 2" descr="atlas">
            <a:extLst>
              <a:ext uri="{FF2B5EF4-FFF2-40B4-BE49-F238E27FC236}">
                <a16:creationId xmlns:a16="http://schemas.microsoft.com/office/drawing/2014/main" id="{3DA21025-6A4C-4BB3-9E40-B8AC7FA6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674688"/>
            <a:ext cx="6983412" cy="53451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B4FC26DC-2171-410B-B048-C5F1E1773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5301208"/>
            <a:ext cx="3144838" cy="14541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ru-RU" sz="1400" dirty="0">
                <a:solidFill>
                  <a:srgbClr val="FF33CC"/>
                </a:solidFill>
                <a:latin typeface="Comic Sans MS" panose="030F0702030302020204" pitchFamily="66" charset="0"/>
              </a:rPr>
              <a:t>Inner detector</a:t>
            </a:r>
          </a:p>
          <a:p>
            <a:pPr eaLnBrk="0" hangingPunct="0">
              <a:buClr>
                <a:schemeClr val="tx1"/>
              </a:buClr>
              <a:buFontTx/>
              <a:buChar char="•"/>
            </a:pPr>
            <a:r>
              <a:rPr lang="en-US" altLang="ru-RU" sz="1400" dirty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Si pixels and strips</a:t>
            </a:r>
          </a:p>
          <a:p>
            <a:pPr eaLnBrk="0" hangingPunct="0">
              <a:buFontTx/>
              <a:buChar char="•"/>
            </a:pP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 Transition Radiation Detector</a:t>
            </a:r>
          </a:p>
          <a:p>
            <a:pPr eaLnBrk="0" hangingPunct="0"/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 (e/ separation)</a:t>
            </a:r>
            <a:endParaRPr lang="en-US" altLang="ru-RU" sz="1400" dirty="0">
              <a:solidFill>
                <a:srgbClr val="FF33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20000"/>
              </a:spcBef>
              <a:buFont typeface="Comic Sans MS" panose="030F0702030302020204" pitchFamily="66" charset="0"/>
              <a:buChar char="•"/>
            </a:pPr>
            <a:r>
              <a:rPr lang="en-US" altLang="ru-RU" sz="1400" dirty="0">
                <a:latin typeface="Comic Sans MS" panose="030F0702030302020204" pitchFamily="66" charset="0"/>
              </a:rPr>
              <a:t> </a:t>
            </a:r>
            <a:r>
              <a:rPr lang="en-US" altLang="ru-RU" sz="1400" dirty="0">
                <a:latin typeface="Symbol" panose="05050102010706020507" pitchFamily="18" charset="2"/>
              </a:rPr>
              <a:t>s</a:t>
            </a:r>
            <a:r>
              <a:rPr lang="en-US" altLang="ru-RU" sz="1400" dirty="0">
                <a:latin typeface="Comic Sans MS" panose="030F0702030302020204" pitchFamily="66" charset="0"/>
              </a:rPr>
              <a:t>/</a:t>
            </a:r>
            <a:r>
              <a:rPr lang="en-US" altLang="ru-RU" sz="1400" dirty="0" err="1">
                <a:latin typeface="Comic Sans MS" panose="030F0702030302020204" pitchFamily="66" charset="0"/>
              </a:rPr>
              <a:t>p</a:t>
            </a:r>
            <a:r>
              <a:rPr lang="en-US" altLang="ru-RU" sz="1400" baseline="-25000" dirty="0" err="1">
                <a:latin typeface="Comic Sans MS" panose="030F0702030302020204" pitchFamily="66" charset="0"/>
              </a:rPr>
              <a:t>T</a:t>
            </a:r>
            <a:r>
              <a:rPr lang="en-US" altLang="ru-RU" sz="1400" dirty="0">
                <a:latin typeface="Comic Sans MS" panose="030F0702030302020204" pitchFamily="66" charset="0"/>
              </a:rPr>
              <a:t> ~ 0.05% </a:t>
            </a:r>
            <a:r>
              <a:rPr lang="en-US" altLang="ru-RU" sz="1400" dirty="0" err="1">
                <a:latin typeface="Comic Sans MS" panose="030F0702030302020204" pitchFamily="66" charset="0"/>
              </a:rPr>
              <a:t>p</a:t>
            </a:r>
            <a:r>
              <a:rPr lang="en-US" altLang="ru-RU" sz="1400" baseline="-25000" dirty="0" err="1">
                <a:latin typeface="Comic Sans MS" panose="030F0702030302020204" pitchFamily="66" charset="0"/>
              </a:rPr>
              <a:t>T</a:t>
            </a:r>
            <a:r>
              <a:rPr lang="en-US" altLang="ru-RU" sz="1400" dirty="0">
                <a:latin typeface="Comic Sans MS" panose="030F0702030302020204" pitchFamily="66" charset="0"/>
              </a:rPr>
              <a:t>(GeV)</a:t>
            </a: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</a:t>
            </a:r>
            <a:r>
              <a:rPr lang="en-US" altLang="ru-RU" sz="1400" dirty="0">
                <a:latin typeface="Comic Sans MS" panose="030F0702030302020204" pitchFamily="66" charset="0"/>
              </a:rPr>
              <a:t>0.1%;  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ru-RU" sz="1400" dirty="0">
                <a:latin typeface="Comic Sans MS" panose="030F0702030302020204" pitchFamily="66" charset="0"/>
              </a:rPr>
              <a:t> |</a:t>
            </a:r>
            <a:r>
              <a:rPr lang="en-US" altLang="ru-RU" sz="1400" dirty="0">
                <a:latin typeface="Symbol" panose="05050102010706020507" pitchFamily="18" charset="2"/>
              </a:rPr>
              <a:t>h</a:t>
            </a:r>
            <a:r>
              <a:rPr lang="en-US" altLang="ru-RU" sz="1400" dirty="0">
                <a:latin typeface="Comic Sans MS" panose="030F0702030302020204" pitchFamily="66" charset="0"/>
              </a:rPr>
              <a:t>| &lt; 2.5, B=2 T(central solenoid)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A3AE716-77B0-471F-A19C-09677A7F3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880" y="5613102"/>
            <a:ext cx="3746500" cy="9842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Hadron Calorimeter</a:t>
            </a:r>
          </a:p>
          <a:p>
            <a:pPr eaLnBrk="0" hangingPunct="0">
              <a:buFontTx/>
              <a:buChar char="•"/>
            </a:pP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 Fe/scintillator (central), Cu/W-</a:t>
            </a:r>
            <a:r>
              <a:rPr lang="en-US" altLang="ru-RU" sz="1400" dirty="0" err="1">
                <a:latin typeface="Comic Sans MS" panose="030F0702030302020204" pitchFamily="66" charset="0"/>
                <a:sym typeface="Symbol" panose="05050102010706020507" pitchFamily="18" charset="2"/>
              </a:rPr>
              <a:t>LAr</a:t>
            </a: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 (</a:t>
            </a:r>
            <a:r>
              <a:rPr lang="en-US" altLang="ru-RU" sz="1400" dirty="0" err="1">
                <a:latin typeface="Comic Sans MS" panose="030F0702030302020204" pitchFamily="66" charset="0"/>
                <a:sym typeface="Symbol" panose="05050102010706020507" pitchFamily="18" charset="2"/>
              </a:rPr>
              <a:t>fwd</a:t>
            </a: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  <a:endParaRPr lang="en-US" altLang="ru-RU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5000"/>
              </a:lnSpc>
              <a:spcBef>
                <a:spcPct val="15000"/>
              </a:spcBef>
              <a:buFont typeface="Comic Sans MS" panose="030F0702030302020204" pitchFamily="66" charset="0"/>
              <a:buChar char="•"/>
            </a:pPr>
            <a:r>
              <a:rPr lang="en-US" altLang="ru-RU" sz="1400" dirty="0">
                <a:latin typeface="Comic Sans MS" panose="030F0702030302020204" pitchFamily="66" charset="0"/>
              </a:rPr>
              <a:t> </a:t>
            </a:r>
            <a:r>
              <a:rPr lang="en-US" altLang="ru-RU" sz="1400" dirty="0">
                <a:latin typeface="Symbol" panose="05050102010706020507" pitchFamily="18" charset="2"/>
              </a:rPr>
              <a:t>s</a:t>
            </a:r>
            <a:r>
              <a:rPr lang="en-US" altLang="ru-RU" sz="1400" dirty="0">
                <a:latin typeface="Comic Sans MS" panose="030F0702030302020204" pitchFamily="66" charset="0"/>
              </a:rPr>
              <a:t>/E ~ 50%/√E(GeV)</a:t>
            </a: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</a:t>
            </a:r>
            <a:r>
              <a:rPr lang="en-US" altLang="ru-RU" sz="1400" dirty="0">
                <a:latin typeface="Comic Sans MS" panose="030F0702030302020204" pitchFamily="66" charset="0"/>
              </a:rPr>
              <a:t>3%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Tx/>
              <a:buChar char="•"/>
            </a:pPr>
            <a:r>
              <a:rPr lang="en-US" altLang="ru-RU" sz="1400" dirty="0">
                <a:latin typeface="Comic Sans MS" panose="030F0702030302020204" pitchFamily="66" charset="0"/>
              </a:rPr>
              <a:t> |</a:t>
            </a: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|&lt;3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ED850B5-106D-44B4-8599-CEE5BB5BC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92696"/>
            <a:ext cx="1752600" cy="174200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ru-RU" sz="1600" dirty="0">
                <a:solidFill>
                  <a:srgbClr val="0000FF"/>
                </a:solidFill>
                <a:latin typeface="Comic Sans MS" panose="030F0702030302020204" pitchFamily="66" charset="0"/>
              </a:rPr>
              <a:t>Muon</a:t>
            </a:r>
            <a:r>
              <a:rPr lang="en-US" altLang="zh-CN" sz="1600" dirty="0">
                <a:solidFill>
                  <a:srgbClr val="0000FF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 Detector</a:t>
            </a:r>
            <a:endParaRPr lang="en-US" altLang="ru-RU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ru-RU" sz="1400" dirty="0">
                <a:solidFill>
                  <a:schemeClr val="tx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air-core </a:t>
            </a:r>
            <a:r>
              <a:rPr lang="en-US" altLang="ru-RU" sz="1400" dirty="0" err="1">
                <a:solidFill>
                  <a:schemeClr val="tx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toroids</a:t>
            </a:r>
            <a:r>
              <a:rPr lang="en-US" altLang="ru-RU" sz="1400" dirty="0">
                <a:solidFill>
                  <a:schemeClr val="tx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,     </a:t>
            </a:r>
          </a:p>
          <a:p>
            <a:pPr>
              <a:spcBef>
                <a:spcPct val="20000"/>
              </a:spcBef>
            </a:pPr>
            <a:r>
              <a:rPr lang="en-US" altLang="ru-RU" sz="1400" dirty="0">
                <a:solidFill>
                  <a:schemeClr val="tx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MDT+RPC+TGC</a:t>
            </a:r>
            <a:endParaRPr lang="en-US" altLang="ru-RU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Font typeface="Comic Sans MS" panose="030F0702030302020204" pitchFamily="66" charset="0"/>
              <a:buChar char="•"/>
            </a:pPr>
            <a:r>
              <a:rPr lang="en-US" altLang="ru-RU" sz="16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s</a:t>
            </a:r>
            <a:r>
              <a:rPr lang="en-US" altLang="ru-RU" sz="1600" dirty="0"/>
              <a:t>/</a:t>
            </a:r>
            <a:r>
              <a:rPr lang="en-US" altLang="ru-RU" sz="1600" dirty="0" err="1"/>
              <a:t>p</a:t>
            </a:r>
            <a:r>
              <a:rPr lang="en-US" altLang="ru-RU" sz="1600" baseline="-25000" dirty="0" err="1"/>
              <a:t>T</a:t>
            </a:r>
            <a:r>
              <a:rPr lang="en-US" altLang="ru-RU" sz="1600" dirty="0"/>
              <a:t> ~ 2-7 %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ru-RU" sz="1600" dirty="0"/>
              <a:t> |</a:t>
            </a:r>
            <a:r>
              <a:rPr lang="en-US" altLang="ru-RU" sz="1600" dirty="0">
                <a:latin typeface="Symbol" panose="05050102010706020507" pitchFamily="18" charset="2"/>
              </a:rPr>
              <a:t>h</a:t>
            </a:r>
            <a:r>
              <a:rPr lang="en-US" altLang="ru-RU" sz="1600" dirty="0"/>
              <a:t>| &lt; 2.7</a:t>
            </a:r>
            <a:r>
              <a:rPr lang="en-US" altLang="ru-RU" sz="1600" b="1" dirty="0"/>
              <a:t>,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ru-RU" sz="1600" b="1" dirty="0"/>
              <a:t> </a:t>
            </a:r>
            <a:r>
              <a:rPr lang="en-US" altLang="ru-RU" sz="1600" dirty="0"/>
              <a:t>|</a:t>
            </a:r>
            <a:r>
              <a:rPr lang="en-US" altLang="ru-RU" sz="1600" dirty="0">
                <a:latin typeface="Symbol" panose="05050102010706020507" pitchFamily="18" charset="2"/>
              </a:rPr>
              <a:t>h</a:t>
            </a:r>
            <a:r>
              <a:rPr lang="en-US" altLang="ru-RU" sz="1600" dirty="0"/>
              <a:t>|&lt;2.5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C2F75B94-6CED-4AFA-B7B3-4A59C3788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038" y="456084"/>
            <a:ext cx="3154362" cy="10287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ru-RU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EM Calorimetry</a:t>
            </a:r>
            <a:r>
              <a:rPr lang="en-US" altLang="ru-RU" sz="1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</a:p>
          <a:p>
            <a:pPr eaLnBrk="0" hangingPunct="0">
              <a:buFontTx/>
              <a:buChar char="•"/>
            </a:pP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 Pb-</a:t>
            </a:r>
            <a:r>
              <a:rPr lang="en-US" altLang="ru-RU" sz="1400" dirty="0" err="1">
                <a:latin typeface="Comic Sans MS" panose="030F0702030302020204" pitchFamily="66" charset="0"/>
                <a:sym typeface="Symbol" panose="05050102010706020507" pitchFamily="18" charset="2"/>
              </a:rPr>
              <a:t>LAr</a:t>
            </a:r>
            <a:endParaRPr lang="en-US" altLang="ru-RU" sz="1400" dirty="0">
              <a:latin typeface="Comic Sans MS" panose="030F0702030302020204" pitchFamily="66" charset="0"/>
            </a:endParaRPr>
          </a:p>
          <a:p>
            <a:pPr>
              <a:spcBef>
                <a:spcPct val="20000"/>
              </a:spcBef>
              <a:buFont typeface="Comic Sans MS" panose="030F0702030302020204" pitchFamily="66" charset="0"/>
              <a:buChar char="•"/>
            </a:pPr>
            <a:r>
              <a:rPr lang="en-US" altLang="ru-RU" sz="1400" dirty="0">
                <a:latin typeface="Comic Sans MS" panose="030F0702030302020204" pitchFamily="66" charset="0"/>
              </a:rPr>
              <a:t> </a:t>
            </a:r>
            <a:r>
              <a:rPr lang="en-US" altLang="ru-RU" sz="1400" dirty="0">
                <a:latin typeface="Symbol" panose="05050102010706020507" pitchFamily="18" charset="2"/>
              </a:rPr>
              <a:t>s</a:t>
            </a:r>
            <a:r>
              <a:rPr lang="en-US" altLang="ru-RU" sz="1400" dirty="0">
                <a:latin typeface="Comic Sans MS" panose="030F0702030302020204" pitchFamily="66" charset="0"/>
              </a:rPr>
              <a:t>/E ~ 10%/√E(GeV)</a:t>
            </a:r>
            <a:r>
              <a:rPr lang="en-US" altLang="ru-RU" sz="1400" dirty="0">
                <a:latin typeface="Comic Sans MS" panose="030F0702030302020204" pitchFamily="66" charset="0"/>
                <a:sym typeface="Symbol" panose="05050102010706020507" pitchFamily="18" charset="2"/>
              </a:rPr>
              <a:t></a:t>
            </a:r>
            <a:r>
              <a:rPr lang="en-US" altLang="ru-RU" sz="1400" dirty="0">
                <a:latin typeface="Comic Sans MS" panose="030F0702030302020204" pitchFamily="66" charset="0"/>
              </a:rPr>
              <a:t>1%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ru-RU" sz="1400" dirty="0">
                <a:latin typeface="Comic Sans MS" panose="030F0702030302020204" pitchFamily="66" charset="0"/>
              </a:rPr>
              <a:t> |</a:t>
            </a:r>
            <a:r>
              <a:rPr lang="en-US" altLang="ru-RU" sz="1400" dirty="0">
                <a:latin typeface="Symbol" panose="05050102010706020507" pitchFamily="18" charset="2"/>
              </a:rPr>
              <a:t>h</a:t>
            </a:r>
            <a:r>
              <a:rPr lang="en-US" altLang="ru-RU" sz="1400" dirty="0">
                <a:latin typeface="Comic Sans MS" panose="030F0702030302020204" pitchFamily="66" charset="0"/>
              </a:rPr>
              <a:t>|&lt;3.2, |</a:t>
            </a:r>
            <a:r>
              <a:rPr lang="en-US" altLang="ru-RU" sz="1400" dirty="0">
                <a:latin typeface="Symbol" panose="05050102010706020507" pitchFamily="18" charset="2"/>
              </a:rPr>
              <a:t>h</a:t>
            </a:r>
            <a:r>
              <a:rPr lang="en-US" altLang="ru-RU" sz="1400" dirty="0">
                <a:latin typeface="Comic Sans MS" panose="030F0702030302020204" pitchFamily="66" charset="0"/>
              </a:rPr>
              <a:t>| &lt; 2.5 (fine granularity)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358AE563-3138-4DAE-B598-320D7E379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561" y="811610"/>
            <a:ext cx="2466975" cy="146526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altLang="ru-RU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Length</a:t>
            </a:r>
            <a:r>
              <a:rPr lang="en-US" altLang="zh-CN" sz="1800" dirty="0">
                <a:solidFill>
                  <a:srgbClr val="0000FF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 </a:t>
            </a:r>
            <a:r>
              <a:rPr lang="en-US" altLang="ru-RU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: ~ 46 m </a:t>
            </a:r>
          </a:p>
          <a:p>
            <a:pPr eaLnBrk="0" hangingPunct="0"/>
            <a:r>
              <a:rPr lang="en-US" altLang="ru-RU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Radius  : ~ 12 m </a:t>
            </a:r>
          </a:p>
          <a:p>
            <a:pPr eaLnBrk="0" hangingPunct="0"/>
            <a:r>
              <a:rPr lang="en-US" altLang="ru-RU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Weight : ~ 7000 tons</a:t>
            </a:r>
          </a:p>
          <a:p>
            <a:pPr eaLnBrk="0" hangingPunct="0">
              <a:buFont typeface="Wingdings" panose="05000000000000000000" pitchFamily="2" charset="2"/>
              <a:buNone/>
            </a:pPr>
            <a:r>
              <a:rPr lang="en-US" altLang="ru-RU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Channels: ~ 10</a:t>
            </a:r>
            <a:r>
              <a:rPr lang="en-US" altLang="ru-RU" sz="1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8</a:t>
            </a:r>
            <a:r>
              <a:rPr lang="en-US" altLang="ru-RU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pPr eaLnBrk="0" hangingPunct="0">
              <a:buFont typeface="Wingdings" panose="05000000000000000000" pitchFamily="2" charset="2"/>
              <a:buNone/>
            </a:pPr>
            <a:r>
              <a:rPr lang="en-US" altLang="ru-RU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  <a:r>
              <a:rPr lang="en-US" altLang="ru-RU" sz="1800" baseline="-250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cable</a:t>
            </a:r>
            <a:r>
              <a:rPr lang="en-US" altLang="ru-RU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:  ~ 3000 km</a:t>
            </a:r>
          </a:p>
        </p:txBody>
      </p:sp>
    </p:spTree>
    <p:extLst>
      <p:ext uri="{BB962C8B-B14F-4D97-AF65-F5344CB8AC3E}">
        <p14:creationId xmlns:p14="http://schemas.microsoft.com/office/powerpoint/2010/main" val="3235743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8058056A-0EE2-4196-B1D8-18A7A508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6" name="Picture 2" descr="SideA">
            <a:extLst>
              <a:ext uri="{FF2B5EF4-FFF2-40B4-BE49-F238E27FC236}">
                <a16:creationId xmlns:a16="http://schemas.microsoft.com/office/drawing/2014/main" id="{691F112E-8181-4D33-8A10-1BB22658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7" y="8152"/>
            <a:ext cx="9068877" cy="687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52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49D54FCB-FDF5-44C4-81B9-7858817B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0151-2B31-4B62-889E-0A1BCB28A7A0}" type="slidenum">
              <a:rPr lang="en-US" altLang="ru-RU"/>
              <a:pPr/>
              <a:t>44</a:t>
            </a:fld>
            <a:endParaRPr lang="en-US" altLang="ru-RU"/>
          </a:p>
        </p:txBody>
      </p:sp>
      <p:pic>
        <p:nvPicPr>
          <p:cNvPr id="116738" name="Picture 2" descr="Barrel Toroid 4 Nov 05">
            <a:extLst>
              <a:ext uri="{FF2B5EF4-FFF2-40B4-BE49-F238E27FC236}">
                <a16:creationId xmlns:a16="http://schemas.microsoft.com/office/drawing/2014/main" id="{DB2C39B8-2743-453C-89BB-B03F1DEC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"/>
            <a:ext cx="9167813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Text Box 3">
            <a:extLst>
              <a:ext uri="{FF2B5EF4-FFF2-40B4-BE49-F238E27FC236}">
                <a16:creationId xmlns:a16="http://schemas.microsoft.com/office/drawing/2014/main" id="{E88068A6-1A27-45E5-8CB7-DC7B61F59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6" y="5983288"/>
            <a:ext cx="8520113" cy="759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098675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555875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013075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470275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ru-RU" sz="2200">
                <a:solidFill>
                  <a:schemeClr val="accent2"/>
                </a:solidFill>
                <a:latin typeface="Comic Sans MS" panose="030F0702030302020204" pitchFamily="66" charset="0"/>
              </a:rPr>
              <a:t>Average deformation since release (Sept) = 24.3 mm (expected  27 mm, still ~20% of muon spectrometer weight to go)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CMS Experiment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5E1058EE-0A02-4DDB-A682-0DDEFF24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92E5B077-42B1-4A47-B289-AA50EE652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472" y="-421"/>
            <a:ext cx="5076092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A53CD926-536B-4C17-9D8C-40ABA3DF5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622" y="1376364"/>
            <a:ext cx="2990850" cy="483209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Strong Field 4T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Compact design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Solenoid for </a:t>
            </a:r>
            <a:r>
              <a:rPr lang="en-US" sz="2200" dirty="0" err="1">
                <a:solidFill>
                  <a:srgbClr val="0000FF"/>
                </a:solidFill>
                <a:latin typeface="Helvetica" pitchFamily="-84" charset="0"/>
              </a:rPr>
              <a:t>Muon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 P</a:t>
            </a:r>
            <a:r>
              <a:rPr lang="en-US" sz="2200" baseline="-25000" dirty="0">
                <a:solidFill>
                  <a:srgbClr val="0000FF"/>
                </a:solidFill>
                <a:latin typeface="Helvetica" pitchFamily="-84" charset="0"/>
              </a:rPr>
              <a:t>T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 trigger in transverse plane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Redundancy: 4 </a:t>
            </a:r>
            <a:r>
              <a:rPr lang="en-US" sz="2200" dirty="0" err="1">
                <a:solidFill>
                  <a:srgbClr val="0000FF"/>
                </a:solidFill>
                <a:latin typeface="Helvetica" pitchFamily="-84" charset="0"/>
              </a:rPr>
              <a:t>muon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 stations with 32 R-phi measurements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dirty="0" err="1">
                <a:solidFill>
                  <a:srgbClr val="0000FF"/>
                </a:solidFill>
                <a:latin typeface="Symbol" pitchFamily="-84" charset="2"/>
                <a:sym typeface="Symbol" pitchFamily="-84" charset="2"/>
              </a:rPr>
              <a:t></a:t>
            </a:r>
            <a:r>
              <a:rPr lang="en-US" sz="2200" dirty="0" err="1">
                <a:solidFill>
                  <a:srgbClr val="0000FF"/>
                </a:solidFill>
                <a:latin typeface="Helvetica" pitchFamily="-84" charset="0"/>
              </a:rPr>
              <a:t>P</a:t>
            </a:r>
            <a:r>
              <a:rPr lang="en-US" sz="2200" baseline="-25000" dirty="0" err="1">
                <a:solidFill>
                  <a:srgbClr val="0000FF"/>
                </a:solidFill>
                <a:latin typeface="Helvetica" pitchFamily="-84" charset="0"/>
              </a:rPr>
              <a:t>t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/P</a:t>
            </a:r>
            <a:r>
              <a:rPr lang="en-US" sz="2200" baseline="-25000" dirty="0">
                <a:solidFill>
                  <a:srgbClr val="0000FF"/>
                </a:solidFill>
                <a:latin typeface="Helvetica" pitchFamily="-84" charset="0"/>
              </a:rPr>
              <a:t>t 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~ 5% @1TeV for reasonable space resolution of </a:t>
            </a:r>
            <a:r>
              <a:rPr lang="en-US" sz="2200" dirty="0" err="1">
                <a:solidFill>
                  <a:srgbClr val="0000FF"/>
                </a:solidFill>
                <a:latin typeface="Helvetica" pitchFamily="-84" charset="0"/>
              </a:rPr>
              <a:t>muon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 chambers (200</a:t>
            </a:r>
            <a:r>
              <a:rPr lang="en-US" sz="2200" dirty="0">
                <a:solidFill>
                  <a:srgbClr val="0000FF"/>
                </a:solidFill>
                <a:latin typeface="Symbol" pitchFamily="-84" charset="2"/>
                <a:sym typeface="Symbol" pitchFamily="-84" charset="2"/>
              </a:rPr>
              <a:t>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m)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FC98E694-4993-438E-9550-3FD1A6B39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806117"/>
            <a:ext cx="614435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 dirty="0">
                <a:solidFill>
                  <a:srgbClr val="00547E"/>
                </a:solidFill>
                <a:latin typeface="Helvetica" pitchFamily="-84" charset="0"/>
              </a:rPr>
              <a:t>Letter of Intent (LOI): LHCC, TDR in 1994</a:t>
            </a:r>
          </a:p>
        </p:txBody>
      </p:sp>
    </p:spTree>
    <p:extLst>
      <p:ext uri="{BB962C8B-B14F-4D97-AF65-F5344CB8AC3E}">
        <p14:creationId xmlns:p14="http://schemas.microsoft.com/office/powerpoint/2010/main" val="1762382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CMS Experiment</a:t>
            </a:r>
          </a:p>
        </p:txBody>
      </p:sp>
      <p:pic>
        <p:nvPicPr>
          <p:cNvPr id="7" name="Picture 2" descr="https://cms-docdb.cern.ch/cgi-bin/PublicDocDB/RetrieveFile?docid=11514&amp;version=1&amp;filename=cms_120918_03.png">
            <a:extLst>
              <a:ext uri="{FF2B5EF4-FFF2-40B4-BE49-F238E27FC236}">
                <a16:creationId xmlns:a16="http://schemas.microsoft.com/office/drawing/2014/main" id="{F19F0652-FA32-44AA-BAF3-2960C7362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620713"/>
            <a:ext cx="7561262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6">
            <a:extLst>
              <a:ext uri="{FF2B5EF4-FFF2-40B4-BE49-F238E27FC236}">
                <a16:creationId xmlns:a16="http://schemas.microsoft.com/office/drawing/2014/main" id="{2F6F4E1F-6EF5-4D95-9880-91E98CED7F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900" y="3933825"/>
          <a:ext cx="19113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4" imgW="1676400" imgH="419100" progId="Equation.DSMT4">
                  <p:embed/>
                </p:oleObj>
              </mc:Choice>
              <mc:Fallback>
                <p:oleObj name="Equation" r:id="rId4" imgW="1676400" imgH="419100" progId="Equation.DSMT4">
                  <p:embed/>
                  <p:pic>
                    <p:nvPicPr>
                      <p:cNvPr id="51206" name="Object 16">
                        <a:extLst>
                          <a:ext uri="{FF2B5EF4-FFF2-40B4-BE49-F238E27FC236}">
                            <a16:creationId xmlns:a16="http://schemas.microsoft.com/office/drawing/2014/main" id="{608ADDB6-785E-4F05-B2BA-9C44440B7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" y="3933825"/>
                        <a:ext cx="191135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2">
            <a:extLst>
              <a:ext uri="{FF2B5EF4-FFF2-40B4-BE49-F238E27FC236}">
                <a16:creationId xmlns:a16="http://schemas.microsoft.com/office/drawing/2014/main" id="{2F77CA33-ED79-4D3F-9F42-F2BC9F592E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588" y="5084763"/>
          <a:ext cx="108108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6" imgW="1002865" imgH="418918" progId="Equation.DSMT4">
                  <p:embed/>
                </p:oleObj>
              </mc:Choice>
              <mc:Fallback>
                <p:oleObj name="Equation" r:id="rId6" imgW="1002865" imgH="418918" progId="Equation.DSMT4">
                  <p:embed/>
                  <p:pic>
                    <p:nvPicPr>
                      <p:cNvPr id="51207" name="Object 22">
                        <a:extLst>
                          <a:ext uri="{FF2B5EF4-FFF2-40B4-BE49-F238E27FC236}">
                            <a16:creationId xmlns:a16="http://schemas.microsoft.com/office/drawing/2014/main" id="{FD786DFB-DA6E-42E9-9EE1-5F3B432457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5084763"/>
                        <a:ext cx="1081087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2">
            <a:extLst>
              <a:ext uri="{FF2B5EF4-FFF2-40B4-BE49-F238E27FC236}">
                <a16:creationId xmlns:a16="http://schemas.microsoft.com/office/drawing/2014/main" id="{32921ABA-2127-43C8-86DA-F244815161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950" y="836613"/>
          <a:ext cx="1930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Формула" r:id="rId8" imgW="1727200" imgH="431800" progId="Equation.3">
                  <p:embed/>
                </p:oleObj>
              </mc:Choice>
              <mc:Fallback>
                <p:oleObj name="Формула" r:id="rId8" imgW="1727200" imgH="431800" progId="Equation.3">
                  <p:embed/>
                  <p:pic>
                    <p:nvPicPr>
                      <p:cNvPr id="51208" name="Object 32">
                        <a:extLst>
                          <a:ext uri="{FF2B5EF4-FFF2-40B4-BE49-F238E27FC236}">
                            <a16:creationId xmlns:a16="http://schemas.microsoft.com/office/drawing/2014/main" id="{4B93DFF9-B4CB-4485-A37A-50321016A6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836613"/>
                        <a:ext cx="19304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5E1058EE-0A02-4DDB-A682-0DDEFF24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235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pic>
        <p:nvPicPr>
          <p:cNvPr id="7" name="Picture 2" descr="https://inspirehep.net/record/1184949/files/view.png">
            <a:extLst>
              <a:ext uri="{FF2B5EF4-FFF2-40B4-BE49-F238E27FC236}">
                <a16:creationId xmlns:a16="http://schemas.microsoft.com/office/drawing/2014/main" id="{DA2A63DD-6A21-476E-941D-9534CFED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836712"/>
            <a:ext cx="614045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8058056A-0EE2-4196-B1D8-18A7A508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90ABC5-8A82-4696-B63B-05164A077D62}"/>
              </a:ext>
            </a:extLst>
          </p:cNvPr>
          <p:cNvSpPr txBox="1"/>
          <p:nvPr/>
        </p:nvSpPr>
        <p:spPr>
          <a:xfrm>
            <a:off x="2474259" y="3275710"/>
            <a:ext cx="498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/>
              <a:t>Why </a:t>
            </a:r>
            <a:r>
              <a:rPr lang="en-US" altLang="zh-CN" sz="1800" dirty="0"/>
              <a:t>N</a:t>
            </a:r>
            <a:r>
              <a:rPr lang="en-US" altLang="ru-RU" sz="1800" dirty="0"/>
              <a:t>eed</a:t>
            </a:r>
            <a:r>
              <a:rPr lang="en-US" altLang="zh-CN" sz="1800" dirty="0"/>
              <a:t> High</a:t>
            </a:r>
            <a:r>
              <a:rPr lang="zh-CN" altLang="en-US" sz="1800" dirty="0"/>
              <a:t> </a:t>
            </a:r>
            <a:r>
              <a:rPr lang="en-US" altLang="zh-CN" sz="1800" dirty="0"/>
              <a:t>E</a:t>
            </a:r>
            <a:r>
              <a:rPr lang="en-US" altLang="ru-RU" sz="1800" dirty="0"/>
              <a:t>nergy 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52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8058056A-0EE2-4196-B1D8-18A7A508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48</a:t>
            </a:fld>
            <a:endParaRPr lang="ru-RU" dirty="0"/>
          </a:p>
        </p:txBody>
      </p:sp>
      <p:pic>
        <p:nvPicPr>
          <p:cNvPr id="10" name="Picture 4" descr="20090601_133bs.jpg">
            <a:extLst>
              <a:ext uri="{FF2B5EF4-FFF2-40B4-BE49-F238E27FC236}">
                <a16:creationId xmlns:a16="http://schemas.microsoft.com/office/drawing/2014/main" id="{C4C8D25D-993F-45C4-AC71-46C3C360D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768350"/>
            <a:ext cx="84201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7FF56122-1B79-4955-B1C0-FEC1C0A4D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Open CMS </a:t>
            </a:r>
          </a:p>
        </p:txBody>
      </p:sp>
    </p:spTree>
    <p:extLst>
      <p:ext uri="{BB962C8B-B14F-4D97-AF65-F5344CB8AC3E}">
        <p14:creationId xmlns:p14="http://schemas.microsoft.com/office/powerpoint/2010/main" val="1071316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LHC-B Experiment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5E1058EE-0A02-4DDB-A682-0DDEFF24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C64A54-494F-4A95-B220-C26190979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624" y="1178508"/>
            <a:ext cx="6696744" cy="5309844"/>
          </a:xfrm>
          <a:prstGeom prst="rect">
            <a:avLst/>
          </a:prstGeom>
        </p:spPr>
      </p:pic>
      <p:pic>
        <p:nvPicPr>
          <p:cNvPr id="14" name="Picture 10" descr="lhcblogo">
            <a:extLst>
              <a:ext uri="{FF2B5EF4-FFF2-40B4-BE49-F238E27FC236}">
                <a16:creationId xmlns:a16="http://schemas.microsoft.com/office/drawing/2014/main" id="{9EB35231-87B0-4191-B508-A911F7C7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712"/>
            <a:ext cx="11869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479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13E29D3B-7231-4C3B-9327-D7ED3A4301D7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9CCFFD-B105-4B31-B004-1DDB2674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07CE4E93-767E-4454-A6A9-6C397C2D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6" name="Picture 5" descr="05">
            <a:extLst>
              <a:ext uri="{FF2B5EF4-FFF2-40B4-BE49-F238E27FC236}">
                <a16:creationId xmlns:a16="http://schemas.microsoft.com/office/drawing/2014/main" id="{7D7F4F37-E6B1-4654-B9D4-7950BB6D1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44" y="1196752"/>
            <a:ext cx="5335758" cy="474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9398F10-5E2E-4BBD-8D24-F2D79EA19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528" y="0"/>
            <a:ext cx="8280920" cy="685800"/>
          </a:xfrm>
        </p:spPr>
        <p:txBody>
          <a:bodyPr/>
          <a:lstStyle/>
          <a:p>
            <a:r>
              <a:rPr lang="en-US" altLang="ru-RU" sz="3200" dirty="0"/>
              <a:t>WHAT DO PARTICLE PHYSICISTS DO?</a:t>
            </a:r>
            <a:endParaRPr lang="en-US" altLang="ru-RU" sz="30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2925AE9-53D9-413E-A9F6-9B9F34E42C8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54722"/>
            <a:ext cx="4448944" cy="5110581"/>
          </a:xfrm>
          <a:prstGeom prst="rect">
            <a:avLst/>
          </a:prstGeom>
        </p:spPr>
        <p:txBody>
          <a:bodyPr vert="horz" lIns="91429" tIns="45715" rIns="91429" bIns="45715" rtlCol="0">
            <a:noAutofit/>
          </a:bodyPr>
          <a:lstStyle>
            <a:lvl1pPr marL="342861" indent="-342861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ru-RU" sz="2000" b="1" dirty="0">
                <a:solidFill>
                  <a:srgbClr val="002060"/>
                </a:solidFill>
              </a:rPr>
              <a:t>The Energy Frontier</a:t>
            </a:r>
            <a:r>
              <a:rPr lang="en-US" altLang="ru-RU" sz="2000" dirty="0">
                <a:solidFill>
                  <a:srgbClr val="002060"/>
                </a:solidFill>
              </a:rPr>
              <a:t>, using high-energy colliders to discover new particles and directly probe the architecture of the fundamental forces.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altLang="ru-RU" sz="10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ru-RU" sz="2000" b="1" dirty="0">
                <a:solidFill>
                  <a:srgbClr val="002060"/>
                </a:solidFill>
              </a:rPr>
              <a:t>The Intensity Frontier</a:t>
            </a:r>
            <a:r>
              <a:rPr lang="en-US" altLang="ru-RU" sz="2000" dirty="0">
                <a:solidFill>
                  <a:srgbClr val="002060"/>
                </a:solidFill>
              </a:rPr>
              <a:t>, using intense particle beams to uncover properties of neutrinos and observe rare processes that will tell us about new physics beyond the Standard Model.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altLang="ru-RU" sz="10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</a:rPr>
              <a:t> </a:t>
            </a:r>
            <a:r>
              <a:rPr lang="en-US" altLang="ru-RU" sz="2000" b="1" dirty="0">
                <a:solidFill>
                  <a:srgbClr val="002060"/>
                </a:solidFill>
              </a:rPr>
              <a:t>The Cosmic  Frontier</a:t>
            </a:r>
            <a:r>
              <a:rPr lang="en-US" altLang="ru-RU" sz="2000" dirty="0">
                <a:solidFill>
                  <a:srgbClr val="002060"/>
                </a:solidFill>
              </a:rPr>
              <a:t>, using underground experiments and telescopes, both ground and space based, to reveal the natures of dark matter and dark energy and using high-energy particles from space to probe new phenomena.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5AE4D2-5012-4DFE-985F-E0990106166D}"/>
              </a:ext>
            </a:extLst>
          </p:cNvPr>
          <p:cNvSpPr/>
          <p:nvPr/>
        </p:nvSpPr>
        <p:spPr>
          <a:xfrm>
            <a:off x="3656856" y="564966"/>
            <a:ext cx="1822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dirty="0">
                <a:solidFill>
                  <a:srgbClr val="002060"/>
                </a:solidFill>
              </a:rPr>
              <a:t>HEP frontiers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48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ALICE Experiment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5E1058EE-0A02-4DDB-A682-0DDEFF24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15" name="Espace réservé du contenu 5" descr="Screen shot 2010-09-28 at 12.53.23 AM.png">
            <a:extLst>
              <a:ext uri="{FF2B5EF4-FFF2-40B4-BE49-F238E27FC236}">
                <a16:creationId xmlns:a16="http://schemas.microsoft.com/office/drawing/2014/main" id="{6E73D86B-F155-4D49-9E58-87A7B5C4B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0552" y="620688"/>
            <a:ext cx="7632848" cy="5844389"/>
          </a:xfrm>
        </p:spPr>
      </p:pic>
    </p:spTree>
    <p:extLst>
      <p:ext uri="{BB962C8B-B14F-4D97-AF65-F5344CB8AC3E}">
        <p14:creationId xmlns:p14="http://schemas.microsoft.com/office/powerpoint/2010/main" val="850550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Essential Parts of the Success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5785175-3B31-45C9-96F1-43D4EE35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2768B75E-96FC-425C-B977-2FFF7A1A2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81" y="870892"/>
            <a:ext cx="91857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>
                <a:solidFill>
                  <a:srgbClr val="002060"/>
                </a:solidFill>
              </a:rPr>
              <a:t>Accelerators :</a:t>
            </a:r>
            <a:r>
              <a:rPr lang="en-GB" sz="2400" dirty="0">
                <a:solidFill>
                  <a:srgbClr val="002060"/>
                </a:solidFill>
              </a:rPr>
              <a:t> powerful machines that accelerate particles to extremely high energies and bring them into collision with other particles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5151DBBC-20AD-441E-8DF8-563098595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38" y="2242492"/>
            <a:ext cx="9298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>
                <a:solidFill>
                  <a:srgbClr val="002060"/>
                </a:solidFill>
              </a:rPr>
              <a:t>Detectors :</a:t>
            </a:r>
            <a:r>
              <a:rPr lang="en-GB" sz="2400" dirty="0">
                <a:solidFill>
                  <a:srgbClr val="002060"/>
                </a:solidFill>
              </a:rPr>
              <a:t> gigantic instruments that record the resulting particles as they “stream” out from the point of collision.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DF7FFB93-BF83-4BCE-B952-B6ECD355B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67" y="3614092"/>
            <a:ext cx="91909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400" b="1" dirty="0">
                <a:solidFill>
                  <a:srgbClr val="002060"/>
                </a:solidFill>
              </a:rPr>
              <a:t>Computing :</a:t>
            </a:r>
            <a:r>
              <a:rPr lang="en-GB" sz="2400" dirty="0">
                <a:solidFill>
                  <a:srgbClr val="002060"/>
                </a:solidFill>
              </a:rPr>
              <a:t> to collect, store, distribute and analyse the vast amount of data produced by these detectors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1DC8C0E3-A7A8-4D85-B2C1-847728352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49" y="4953942"/>
            <a:ext cx="92985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400" b="1" dirty="0">
                <a:solidFill>
                  <a:srgbClr val="002060"/>
                </a:solidFill>
              </a:rPr>
              <a:t>Collaborative Science on Worldwide scale :</a:t>
            </a:r>
            <a:r>
              <a:rPr lang="en-GB" sz="2400" dirty="0">
                <a:solidFill>
                  <a:srgbClr val="002060"/>
                </a:solidFill>
              </a:rPr>
              <a:t> thousands of scientists, engineers, technicians and support staff to design, build and operate these complex “machines”.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56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9144000" cy="1143000"/>
          </a:xfrm>
        </p:spPr>
        <p:txBody>
          <a:bodyPr/>
          <a:lstStyle/>
          <a:p>
            <a:r>
              <a:rPr lang="en-US" sz="3200" dirty="0" err="1">
                <a:latin typeface="Arial" charset="0"/>
              </a:rPr>
              <a:t>MoEDAL</a:t>
            </a:r>
            <a:r>
              <a:rPr lang="en-US" sz="3200" dirty="0">
                <a:latin typeface="Arial" charset="0"/>
              </a:rPr>
              <a:t>: </a:t>
            </a:r>
            <a:r>
              <a:rPr lang="en-US" sz="2600" dirty="0">
                <a:latin typeface="Arial" charset="0"/>
              </a:rPr>
              <a:t>Monopole and Exotics Detector at the LHC</a:t>
            </a:r>
          </a:p>
        </p:txBody>
      </p:sp>
      <p:pic>
        <p:nvPicPr>
          <p:cNvPr id="39939" name="Picture 4" descr="Picture 23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419600"/>
            <a:ext cx="320919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 descr="Picture 23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1" y="2435226"/>
            <a:ext cx="260252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609600" y="1962090"/>
            <a:ext cx="2339102" cy="369332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Monopole production</a:t>
            </a:r>
          </a:p>
        </p:txBody>
      </p:sp>
      <p:pic>
        <p:nvPicPr>
          <p:cNvPr id="39943" name="Picture 11" descr="moeda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2438400"/>
            <a:ext cx="268165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4191000" y="6150115"/>
            <a:ext cx="3749744" cy="646331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Remove the sheets after some </a:t>
            </a:r>
          </a:p>
          <a:p>
            <a:r>
              <a:rPr lang="en-US">
                <a:latin typeface="Arial" charset="0"/>
              </a:rPr>
              <a:t>running time and inspect for ‘holes’</a:t>
            </a: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592017" y="838200"/>
            <a:ext cx="4916731" cy="92333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Heavy particles which carry “magnetic charge”</a:t>
            </a: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Could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eg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explain why particles have “integer </a:t>
            </a: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electric charge”</a:t>
            </a:r>
          </a:p>
        </p:txBody>
      </p:sp>
      <p:pic>
        <p:nvPicPr>
          <p:cNvPr id="10" name="Image 9" descr="Screen shot 2012-09-19 at 12.39.5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838200"/>
            <a:ext cx="3392194" cy="2583136"/>
          </a:xfrm>
          <a:prstGeom prst="rect">
            <a:avLst/>
          </a:prstGeom>
        </p:spPr>
      </p:pic>
      <p:pic>
        <p:nvPicPr>
          <p:cNvPr id="11" name="Image 10" descr="Screen Shot 2015-09-02 at 08.12.3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862" y="3473450"/>
            <a:ext cx="1993138" cy="2622550"/>
          </a:xfrm>
          <a:prstGeom prst="rect">
            <a:avLst/>
          </a:prstGeom>
        </p:spPr>
      </p:pic>
      <p:pic>
        <p:nvPicPr>
          <p:cNvPr id="12" name="Image 11" descr="Screen Shot 2015-09-02 at 08.12.4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7548" y="4330700"/>
            <a:ext cx="2366253" cy="1765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9144000" cy="904875"/>
          </a:xfrm>
        </p:spPr>
        <p:txBody>
          <a:bodyPr/>
          <a:lstStyle/>
          <a:p>
            <a:r>
              <a:rPr lang="en-US" sz="32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A Few Smaller Experiments: TOTEM &amp; </a:t>
            </a:r>
            <a:r>
              <a:rPr lang="en-US" sz="3200" dirty="0" err="1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LHCf</a:t>
            </a:r>
            <a:endParaRPr lang="en-US" sz="32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46084" name="Picture 3" descr="LHCf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8939" y="3984627"/>
            <a:ext cx="263329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enespe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1124" y="3657600"/>
            <a:ext cx="242081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32694" y="3946525"/>
            <a:ext cx="2903359" cy="2308324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LHCf:</a:t>
            </a:r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   measurement of 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photons and neutral pions 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in the very forward region 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of LHC</a:t>
            </a:r>
          </a:p>
          <a:p>
            <a:endParaRPr kumimoji="1" lang="en-US" altLang="ja-JP">
              <a:solidFill>
                <a:schemeClr val="accent2"/>
              </a:solidFill>
              <a:latin typeface="Arial" pitchFamily="-84" charset="0"/>
              <a:ea typeface="MS PGothic" pitchFamily="34" charset="-128"/>
              <a:cs typeface="MS PGothic" pitchFamily="34" charset="-128"/>
            </a:endParaRP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Add a EM calorimeter at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140 m from the Interaction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Point (of ATLAS</a:t>
            </a:r>
            <a:r>
              <a:rPr kumimoji="1" lang="en-US" altLang="ja-JP">
                <a:solidFill>
                  <a:schemeClr val="accent2"/>
                </a:solidFill>
                <a:ea typeface="MS PGothic" pitchFamily="34" charset="-128"/>
                <a:cs typeface="MS PGothic" pitchFamily="34" charset="-128"/>
              </a:rPr>
              <a:t>)</a:t>
            </a:r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460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43707" y="2387600"/>
          <a:ext cx="587326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Photo Editor Photo" r:id="rId6" imgW="11069595" imgH="1943371" progId="">
                  <p:embed/>
                </p:oleObj>
              </mc:Choice>
              <mc:Fallback>
                <p:oleObj name="Photo Editor Photo" r:id="rId6" imgW="11069595" imgH="1943371" progId="">
                  <p:embed/>
                  <p:pic>
                    <p:nvPicPr>
                      <p:cNvPr id="460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707" y="2387600"/>
                        <a:ext cx="5873262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576754" y="838200"/>
            <a:ext cx="4570482" cy="1477328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itchFamily="-84" charset="0"/>
              </a:rPr>
              <a:t>TOTEM</a:t>
            </a:r>
            <a:r>
              <a:rPr lang="en-US">
                <a:latin typeface="Arial" pitchFamily="-84" charset="0"/>
              </a:rPr>
              <a:t>: measuring the total, elastic and </a:t>
            </a:r>
          </a:p>
          <a:p>
            <a:r>
              <a:rPr lang="en-US">
                <a:latin typeface="Arial" pitchFamily="-84" charset="0"/>
              </a:rPr>
              <a:t>diffractive cross sections</a:t>
            </a:r>
          </a:p>
          <a:p>
            <a:r>
              <a:rPr lang="en-US">
                <a:latin typeface="Arial" pitchFamily="-84" charset="0"/>
              </a:rPr>
              <a:t>Add Roman pots (and inelastic telescope)</a:t>
            </a:r>
          </a:p>
          <a:p>
            <a:r>
              <a:rPr lang="en-US">
                <a:latin typeface="Arial" pitchFamily="-84" charset="0"/>
              </a:rPr>
              <a:t>to CMS interaction regions (200 m from IP)</a:t>
            </a:r>
          </a:p>
          <a:p>
            <a:r>
              <a:rPr lang="en-US">
                <a:latin typeface="Arial" pitchFamily="-84" charset="0"/>
              </a:rPr>
              <a:t>Common runs with CMS planned</a:t>
            </a:r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7063155" y="1443038"/>
            <a:ext cx="2321169" cy="20621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rcRect/>
              <a:stretch>
                <a:fillRect/>
              </a:stretch>
            </p:blipFill>
          </mc:Choice>
          <mc:Fallback>
            <p:blipFill>
              <a:blip r:embed="rId11"/>
              <a:srcRect/>
              <a:stretch>
                <a:fillRect/>
              </a:stretch>
            </p:blipFill>
          </mc:Fallback>
        </mc:AlternateContent>
        <p:spPr bwMode="auto">
          <a:xfrm rot="5400000">
            <a:off x="7697361" y="1774886"/>
            <a:ext cx="388938" cy="95396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1677" y="838200"/>
            <a:ext cx="716574" cy="1143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8047892" y="4343402"/>
            <a:ext cx="1555234" cy="584775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Connection with</a:t>
            </a:r>
          </a:p>
          <a:p>
            <a:r>
              <a:rPr lang="en-US" sz="1600"/>
              <a:t>cosmic rays</a:t>
            </a:r>
          </a:p>
        </p:txBody>
      </p:sp>
      <p:sp>
        <p:nvSpPr>
          <p:cNvPr id="46092" name="ZoneTexte 12"/>
          <p:cNvSpPr txBox="1">
            <a:spLocks noChangeArrowheads="1"/>
          </p:cNvSpPr>
          <p:nvPr/>
        </p:nvSpPr>
        <p:spPr bwMode="auto">
          <a:xfrm>
            <a:off x="6868257" y="762001"/>
            <a:ext cx="2084866" cy="5847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</a:rPr>
              <a:t>TOTal</a:t>
            </a:r>
            <a:r>
              <a:rPr lang="fr-FR" sz="1600" dirty="0">
                <a:solidFill>
                  <a:schemeClr val="tx2"/>
                </a:solidFill>
              </a:rPr>
              <a:t> and </a:t>
            </a:r>
            <a:r>
              <a:rPr lang="fr-FR" sz="1600" dirty="0" err="1">
                <a:solidFill>
                  <a:schemeClr val="tx2"/>
                </a:solidFill>
              </a:rPr>
              <a:t>Elastic</a:t>
            </a:r>
            <a:r>
              <a:rPr lang="fr-FR" sz="1600" dirty="0">
                <a:solidFill>
                  <a:schemeClr val="tx2"/>
                </a:solidFill>
              </a:rPr>
              <a:t> cross </a:t>
            </a:r>
          </a:p>
          <a:p>
            <a:r>
              <a:rPr lang="fr-FR" sz="1600" dirty="0">
                <a:solidFill>
                  <a:schemeClr val="tx2"/>
                </a:solidFill>
              </a:rPr>
              <a:t>section </a:t>
            </a:r>
            <a:r>
              <a:rPr lang="fr-FR" sz="1600" dirty="0" err="1">
                <a:solidFill>
                  <a:schemeClr val="tx2"/>
                </a:solidFill>
              </a:rPr>
              <a:t>Measurement</a:t>
            </a:r>
            <a:endParaRPr lang="fr-FR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LHC Start Up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A4F96F23-8D21-4BE0-8D92-BBD3FCE0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F454E6-8F67-4E78-B05D-EA18D7D72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73832"/>
            <a:ext cx="9561512" cy="453356"/>
          </a:xfrm>
        </p:spPr>
        <p:txBody>
          <a:bodyPr anchor="t"/>
          <a:lstStyle/>
          <a:p>
            <a:r>
              <a:rPr kumimoji="0" lang="ru-RU" altLang="ru-RU" sz="2000" b="0" dirty="0">
                <a:latin typeface="+mn-lt"/>
                <a:cs typeface="Arial" panose="020B0604020202020204" pitchFamily="34" charset="0"/>
              </a:rPr>
              <a:t>10  </a:t>
            </a:r>
            <a:r>
              <a:rPr kumimoji="0" lang="en-US" altLang="ru-RU" sz="2000" b="0" dirty="0">
                <a:latin typeface="+mn-lt"/>
                <a:cs typeface="Arial" panose="020B0604020202020204" pitchFamily="34" charset="0"/>
              </a:rPr>
              <a:t>September</a:t>
            </a:r>
            <a:r>
              <a:rPr kumimoji="0" lang="ru-RU" altLang="ru-RU" sz="2000" b="0" dirty="0">
                <a:latin typeface="+mn-lt"/>
                <a:cs typeface="Arial" panose="020B0604020202020204" pitchFamily="34" charset="0"/>
              </a:rPr>
              <a:t> 2008, 9:50</a:t>
            </a:r>
            <a:r>
              <a:rPr kumimoji="0" lang="en-US" altLang="ru-RU" sz="2000" b="0" dirty="0">
                <a:latin typeface="+mn-lt"/>
                <a:cs typeface="Arial" panose="020B0604020202020204" pitchFamily="34" charset="0"/>
              </a:rPr>
              <a:t>, the first LHC beam event </a:t>
            </a:r>
            <a:r>
              <a:rPr kumimoji="0" lang="ru-RU" altLang="ru-RU" sz="2000" b="0" dirty="0"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altLang="ru-RU" sz="2000" b="0" dirty="0">
                <a:latin typeface="+mn-lt"/>
                <a:cs typeface="Arial" panose="020B0604020202020204" pitchFamily="34" charset="0"/>
              </a:rPr>
              <a:t>was recorded by CMS</a:t>
            </a:r>
          </a:p>
        </p:txBody>
      </p:sp>
      <p:pic>
        <p:nvPicPr>
          <p:cNvPr id="11" name="Picture 5" descr="Run62063ev1534">
            <a:extLst>
              <a:ext uri="{FF2B5EF4-FFF2-40B4-BE49-F238E27FC236}">
                <a16:creationId xmlns:a16="http://schemas.microsoft.com/office/drawing/2014/main" id="{FF48D2EC-751F-4E45-8225-A6B5FA0A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484784"/>
            <a:ext cx="6048672" cy="491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5" descr="Screen Shot 2018-09-02 at 11.06.48.png">
            <a:extLst>
              <a:ext uri="{FF2B5EF4-FFF2-40B4-BE49-F238E27FC236}">
                <a16:creationId xmlns:a16="http://schemas.microsoft.com/office/drawing/2014/main" id="{623F4041-569E-42AB-8828-801B94021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60" y="1700808"/>
            <a:ext cx="324225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11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592EDC17-8C9B-45C2-A866-B26840070038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First Collisions @ 7 </a:t>
            </a:r>
            <a:r>
              <a:rPr lang="en-US" altLang="ru-RU" sz="30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TeV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DA880F2-07FC-4AD3-8F8A-C78C63442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D88875D-3F67-4139-9066-B98427670B58}"/>
              </a:ext>
            </a:extLst>
          </p:cNvPr>
          <p:cNvSpPr txBox="1">
            <a:spLocks noChangeArrowheads="1"/>
          </p:cNvSpPr>
          <p:nvPr/>
        </p:nvSpPr>
        <p:spPr>
          <a:xfrm>
            <a:off x="123825" y="688975"/>
            <a:ext cx="8878888" cy="795809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61" indent="-342861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The first collisions (3.5 </a:t>
            </a:r>
            <a:r>
              <a:rPr lang="en-US" altLang="ru-RU" sz="2200" dirty="0" err="1">
                <a:solidFill>
                  <a:srgbClr val="002060"/>
                </a:solidFill>
                <a:cs typeface="Arial" panose="020B0604020202020204" pitchFamily="34" charset="0"/>
              </a:rPr>
              <a:t>TeV</a:t>
            </a:r>
            <a:r>
              <a:rPr lang="ru-RU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+ 3.5 </a:t>
            </a:r>
            <a:r>
              <a:rPr lang="en-US" altLang="ru-RU" sz="2200" dirty="0" err="1">
                <a:solidFill>
                  <a:srgbClr val="002060"/>
                </a:solidFill>
                <a:cs typeface="Arial" panose="020B0604020202020204" pitchFamily="34" charset="0"/>
              </a:rPr>
              <a:t>TeV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) </a:t>
            </a:r>
            <a:r>
              <a:rPr lang="ru-RU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were happen</a:t>
            </a:r>
            <a:r>
              <a:rPr lang="ru-RU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on March 30</a:t>
            </a:r>
            <a:r>
              <a:rPr lang="en-US" altLang="ru-RU" sz="2200" baseline="30000" dirty="0">
                <a:solidFill>
                  <a:srgbClr val="002060"/>
                </a:solidFill>
                <a:cs typeface="Arial" panose="020B0604020202020204" pitchFamily="34" charset="0"/>
              </a:rPr>
              <a:t>th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, 2010, at </a:t>
            </a:r>
            <a:r>
              <a:rPr lang="ru-RU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13-00 (</a:t>
            </a:r>
            <a:r>
              <a:rPr lang="en-US" altLang="ru-RU" sz="2200" dirty="0" err="1">
                <a:solidFill>
                  <a:srgbClr val="002060"/>
                </a:solidFill>
                <a:cs typeface="Arial" panose="020B0604020202020204" pitchFamily="34" charset="0"/>
              </a:rPr>
              <a:t>Geneve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endParaRPr lang="ru-RU" altLang="ru-RU" sz="2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9EB8694-F085-430E-AF95-78BCA76E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5" y="2322040"/>
            <a:ext cx="5125686" cy="31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49FFDC7-2637-4113-9667-366CB5EB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6" y="2319318"/>
            <a:ext cx="3709429" cy="31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AF1F88A7-8704-45E0-97E8-B0AC8CF23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04" y="1592639"/>
            <a:ext cx="7651750" cy="40229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12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: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52 – 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CMS, 12:58 </a:t>
            </a:r>
            <a:r>
              <a:rPr kumimoji="0" lang="ru-RU" altLang="ru-RU" sz="2000" dirty="0">
                <a:solidFill>
                  <a:srgbClr val="002060"/>
                </a:solidFill>
              </a:rPr>
              <a:t>–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 ATLAS, 12:59 – </a:t>
            </a:r>
            <a:r>
              <a:rPr kumimoji="0" lang="en-US" altLang="ru-RU" sz="2000" dirty="0" err="1">
                <a:solidFill>
                  <a:srgbClr val="002060"/>
                </a:solidFill>
                <a:latin typeface="+mn-lt"/>
              </a:rPr>
              <a:t>LHCb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, 13:01 </a:t>
            </a:r>
            <a:r>
              <a:rPr kumimoji="0" lang="ru-RU" altLang="ru-RU" sz="2000" dirty="0">
                <a:solidFill>
                  <a:srgbClr val="002060"/>
                </a:solidFill>
              </a:rPr>
              <a:t>–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 ALICE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5248407-CEA1-469C-A57C-CE8D5D274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69" y="5763013"/>
            <a:ext cx="8674100" cy="40229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14:30  Neutral pion decay was detected by CMS</a:t>
            </a:r>
          </a:p>
        </p:txBody>
      </p:sp>
    </p:spTree>
    <p:extLst>
      <p:ext uri="{BB962C8B-B14F-4D97-AF65-F5344CB8AC3E}">
        <p14:creationId xmlns:p14="http://schemas.microsoft.com/office/powerpoint/2010/main" val="30942506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Timeline and Data 	That We Have</a:t>
            </a:r>
            <a:endParaRPr lang="ru-RU" sz="3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852E32-E49E-4C09-A55D-681DBA3A2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184" y="4310192"/>
            <a:ext cx="3241951" cy="239489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258538-F310-4031-98FD-5989F06B12A3}"/>
              </a:ext>
            </a:extLst>
          </p:cNvPr>
          <p:cNvSpPr/>
          <p:nvPr/>
        </p:nvSpPr>
        <p:spPr>
          <a:xfrm>
            <a:off x="44183" y="4221088"/>
            <a:ext cx="632589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</a:rPr>
              <a:t>@ 7 </a:t>
            </a:r>
            <a:r>
              <a:rPr lang="en-US" altLang="ru-RU" dirty="0" err="1">
                <a:solidFill>
                  <a:srgbClr val="002060"/>
                </a:solidFill>
              </a:rPr>
              <a:t>TeV</a:t>
            </a:r>
            <a:r>
              <a:rPr lang="en-US" altLang="ru-RU" dirty="0">
                <a:solidFill>
                  <a:srgbClr val="002060"/>
                </a:solidFill>
              </a:rPr>
              <a:t> in 2010 and 2011 (6.1 fb-1)</a:t>
            </a:r>
          </a:p>
          <a:p>
            <a:pPr marL="285750" lvl="1" indent="-28575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altLang="ru-RU" sz="500" dirty="0">
              <a:solidFill>
                <a:srgbClr val="002060"/>
              </a:solidFill>
            </a:endParaRPr>
          </a:p>
          <a:p>
            <a:pPr marL="285750" lvl="1" indent="-28575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~</a:t>
            </a:r>
            <a:r>
              <a:rPr lang="en-US" dirty="0">
                <a:solidFill>
                  <a:srgbClr val="002060"/>
                </a:solidFill>
              </a:rPr>
              <a:t>30</a:t>
            </a:r>
            <a:r>
              <a:rPr lang="ru-RU" dirty="0">
                <a:solidFill>
                  <a:srgbClr val="002060"/>
                </a:solidFill>
              </a:rPr>
              <a:t> fb</a:t>
            </a:r>
            <a:r>
              <a:rPr lang="ru-RU" baseline="30000" dirty="0">
                <a:solidFill>
                  <a:srgbClr val="002060"/>
                </a:solidFill>
              </a:rPr>
              <a:t>-1</a:t>
            </a:r>
            <a:r>
              <a:rPr lang="en-US" altLang="ru-RU" dirty="0">
                <a:solidFill>
                  <a:srgbClr val="002060"/>
                </a:solidFill>
              </a:rPr>
              <a:t> @ 7-8 </a:t>
            </a:r>
            <a:r>
              <a:rPr lang="en-US" altLang="ru-RU" dirty="0" err="1">
                <a:solidFill>
                  <a:srgbClr val="002060"/>
                </a:solidFill>
              </a:rPr>
              <a:t>TeV</a:t>
            </a:r>
            <a:r>
              <a:rPr lang="en-US" altLang="ru-RU" dirty="0">
                <a:solidFill>
                  <a:srgbClr val="002060"/>
                </a:solidFill>
              </a:rPr>
              <a:t> in 2012 (23.3 fb-1)</a:t>
            </a:r>
          </a:p>
          <a:p>
            <a:pPr marL="285750" lvl="1" indent="-28575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altLang="ru-RU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~160 fb</a:t>
            </a:r>
            <a:r>
              <a:rPr lang="ru-RU" baseline="30000" dirty="0">
                <a:solidFill>
                  <a:srgbClr val="002060"/>
                </a:solidFill>
              </a:rPr>
              <a:t>-1</a:t>
            </a:r>
            <a:r>
              <a:rPr lang="ru-RU" dirty="0">
                <a:solidFill>
                  <a:srgbClr val="002060"/>
                </a:solidFill>
              </a:rPr>
              <a:t>  </a:t>
            </a:r>
            <a:r>
              <a:rPr lang="ru-RU" dirty="0" err="1">
                <a:solidFill>
                  <a:srgbClr val="002060"/>
                </a:solidFill>
              </a:rPr>
              <a:t>of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proton-proton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collisions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@</a:t>
            </a:r>
            <a:r>
              <a:rPr lang="ru-RU" dirty="0">
                <a:solidFill>
                  <a:srgbClr val="002060"/>
                </a:solidFill>
              </a:rPr>
              <a:t> 13 </a:t>
            </a:r>
            <a:r>
              <a:rPr lang="ru-RU" dirty="0" err="1">
                <a:solidFill>
                  <a:srgbClr val="002060"/>
                </a:solidFill>
              </a:rPr>
              <a:t>TeV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delivered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during</a:t>
            </a:r>
            <a:r>
              <a:rPr lang="ru-RU" dirty="0">
                <a:solidFill>
                  <a:srgbClr val="002060"/>
                </a:solidFill>
              </a:rPr>
              <a:t> R</a:t>
            </a:r>
            <a:r>
              <a:rPr lang="en-US" dirty="0">
                <a:solidFill>
                  <a:srgbClr val="002060"/>
                </a:solidFill>
              </a:rPr>
              <a:t>UN</a:t>
            </a:r>
            <a:r>
              <a:rPr lang="ru-RU" dirty="0">
                <a:solidFill>
                  <a:srgbClr val="002060"/>
                </a:solidFill>
              </a:rPr>
              <a:t>2  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~</a:t>
            </a:r>
            <a:r>
              <a:rPr lang="en-US" dirty="0">
                <a:solidFill>
                  <a:srgbClr val="002060"/>
                </a:solidFill>
              </a:rPr>
              <a:t>260</a:t>
            </a:r>
            <a:r>
              <a:rPr lang="ru-RU" dirty="0">
                <a:solidFill>
                  <a:srgbClr val="002060"/>
                </a:solidFill>
              </a:rPr>
              <a:t> fb</a:t>
            </a:r>
            <a:r>
              <a:rPr lang="ru-RU" baseline="30000" dirty="0">
                <a:solidFill>
                  <a:srgbClr val="002060"/>
                </a:solidFill>
              </a:rPr>
              <a:t>-1</a:t>
            </a:r>
            <a:r>
              <a:rPr lang="en-US" baseline="30000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it is expected @ 13.6 </a:t>
            </a:r>
            <a:r>
              <a:rPr lang="en-US" dirty="0" err="1">
                <a:solidFill>
                  <a:srgbClr val="002060"/>
                </a:solidFill>
              </a:rPr>
              <a:t>TeV</a:t>
            </a:r>
            <a:r>
              <a:rPr lang="en-US" dirty="0">
                <a:solidFill>
                  <a:srgbClr val="002060"/>
                </a:solidFill>
              </a:rPr>
              <a:t> for the end of the RUN3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450 </a:t>
            </a:r>
            <a:r>
              <a:rPr lang="ru-RU" dirty="0">
                <a:solidFill>
                  <a:srgbClr val="002060"/>
                </a:solidFill>
              </a:rPr>
              <a:t>fb</a:t>
            </a:r>
            <a:r>
              <a:rPr lang="ru-RU" baseline="30000" dirty="0">
                <a:solidFill>
                  <a:srgbClr val="002060"/>
                </a:solidFill>
              </a:rPr>
              <a:t>-1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</a:rPr>
              <a:t>in total for all RUNs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794E5-CAF6-4989-B0E7-3A433E14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" y="692696"/>
            <a:ext cx="6599626" cy="28947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9A1CB3-8FAE-4400-A29A-6C6D918EF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515" y="761290"/>
            <a:ext cx="3366868" cy="812591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F1F7A27-690D-4462-A709-6A8CFA951EA6}"/>
              </a:ext>
            </a:extLst>
          </p:cNvPr>
          <p:cNvSpPr/>
          <p:nvPr/>
        </p:nvSpPr>
        <p:spPr>
          <a:xfrm rot="16200000">
            <a:off x="3368824" y="3587486"/>
            <a:ext cx="288032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6B4EAD-7458-4A48-B6B7-BEAE9ED4DD18}"/>
              </a:ext>
            </a:extLst>
          </p:cNvPr>
          <p:cNvSpPr txBox="1"/>
          <p:nvPr/>
        </p:nvSpPr>
        <p:spPr>
          <a:xfrm>
            <a:off x="2969370" y="3938234"/>
            <a:ext cx="133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are here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002BC87-325E-43F2-929A-F3AC62DE6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61" y="1679457"/>
            <a:ext cx="3366868" cy="25251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BC38A93-1390-46EC-9AD9-AE18615B9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248" y="2878287"/>
            <a:ext cx="781050" cy="533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59A355-EBF4-4076-82FD-05C65F813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298" y="2377820"/>
            <a:ext cx="647700" cy="447675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1C23CB75-C184-4C41-A1ED-E25DB522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AA7E-CB10-4E73-8559-5A1135F3A834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7714AE-B5DB-4CE1-9C51-5D3CB037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917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F0B4EC-021E-49DC-87C6-D5E2AC31E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404664"/>
            <a:ext cx="7632848" cy="3053139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Luminosity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1C23CB75-C184-4C41-A1ED-E25DB522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AA7E-CB10-4E73-8559-5A1135F3A834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7714AE-B5DB-4CE1-9C51-5D3CB037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57</a:t>
            </a:fld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A723C-419B-4BF3-BE5F-A8DBAF4F34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3472205"/>
            <a:ext cx="7632848" cy="3053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B8A743-A2D1-45AD-B976-08C077BA1D24}"/>
              </a:ext>
            </a:extLst>
          </p:cNvPr>
          <p:cNvSpPr txBox="1"/>
          <p:nvPr/>
        </p:nvSpPr>
        <p:spPr>
          <a:xfrm>
            <a:off x="6056337" y="486916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Hz/b = 10</a:t>
            </a:r>
            <a:r>
              <a:rPr lang="en-US" baseline="30000" dirty="0">
                <a:sym typeface="Symbol" panose="05050102010706020507" pitchFamily="18" charset="2"/>
              </a:rPr>
              <a:t>30</a:t>
            </a:r>
            <a:r>
              <a:rPr lang="en-US" dirty="0">
                <a:sym typeface="Symbol" panose="05050102010706020507" pitchFamily="18" charset="2"/>
              </a:rPr>
              <a:t> cm</a:t>
            </a:r>
            <a:r>
              <a:rPr lang="en-US" baseline="30000" dirty="0">
                <a:sym typeface="Symbol" panose="05050102010706020507" pitchFamily="18" charset="2"/>
              </a:rPr>
              <a:t>-2</a:t>
            </a:r>
            <a:r>
              <a:rPr lang="en-US" dirty="0">
                <a:sym typeface="Symbol" panose="05050102010706020507" pitchFamily="18" charset="2"/>
              </a:rPr>
              <a:t>c</a:t>
            </a:r>
            <a:r>
              <a:rPr lang="en-US" baseline="30000" dirty="0">
                <a:sym typeface="Symbol" panose="05050102010706020507" pitchFamily="18" charset="2"/>
              </a:rPr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1878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>
            <a:extLst>
              <a:ext uri="{FF2B5EF4-FFF2-40B4-BE49-F238E27FC236}">
                <a16:creationId xmlns:a16="http://schemas.microsoft.com/office/drawing/2014/main" id="{AE9F3BF6-349A-4475-A966-3EE36505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1053817"/>
            <a:ext cx="4318548" cy="54758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1908EF7-8697-40D1-A7FA-2DA6A16F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BA715-20C0-4EBB-B7EC-C68D0A3F2881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2B170395-9917-4713-BCB9-A63F06A45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2520" y="0"/>
            <a:ext cx="8280920" cy="685800"/>
          </a:xfrm>
        </p:spPr>
        <p:txBody>
          <a:bodyPr/>
          <a:lstStyle/>
          <a:p>
            <a:r>
              <a:rPr lang="en-US" altLang="ru-RU" sz="3000" dirty="0"/>
              <a:t>Why </a:t>
            </a:r>
            <a:r>
              <a:rPr lang="en-US" altLang="zh-CN" sz="3000" dirty="0"/>
              <a:t>N</a:t>
            </a:r>
            <a:r>
              <a:rPr lang="en-US" altLang="ru-RU" sz="3000" dirty="0"/>
              <a:t>eed</a:t>
            </a:r>
            <a:r>
              <a:rPr lang="en-US" altLang="zh-CN" sz="3000" dirty="0"/>
              <a:t> High</a:t>
            </a:r>
            <a:r>
              <a:rPr lang="zh-CN" altLang="en-US" sz="3000" dirty="0"/>
              <a:t> </a:t>
            </a:r>
            <a:r>
              <a:rPr lang="en-US" altLang="zh-CN" sz="3000" dirty="0"/>
              <a:t>E</a:t>
            </a:r>
            <a:r>
              <a:rPr lang="en-US" altLang="ru-RU" sz="3000" dirty="0"/>
              <a:t>nergy ? </a:t>
            </a:r>
          </a:p>
        </p:txBody>
      </p:sp>
      <p:sp>
        <p:nvSpPr>
          <p:cNvPr id="79876" name="Text Box 4">
            <a:extLst>
              <a:ext uri="{FF2B5EF4-FFF2-40B4-BE49-F238E27FC236}">
                <a16:creationId xmlns:a16="http://schemas.microsoft.com/office/drawing/2014/main" id="{465CDD8F-9F6F-472D-AA41-D439D9813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707936"/>
            <a:ext cx="9583290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altLang="zh-CN" dirty="0">
                <a:solidFill>
                  <a:srgbClr val="002060"/>
                </a:solidFill>
                <a:ea typeface="SimSun" panose="02010600030101010101" pitchFamily="2" charset="-122"/>
              </a:rPr>
              <a:t>P</a:t>
            </a:r>
            <a:r>
              <a:rPr lang="en-US" altLang="ru-RU" dirty="0">
                <a:solidFill>
                  <a:srgbClr val="002060"/>
                </a:solidFill>
              </a:rPr>
              <a:t>article physics have focused on the inner space</a:t>
            </a:r>
            <a:r>
              <a:rPr lang="en-US" altLang="zh-CN" dirty="0">
                <a:solidFill>
                  <a:srgbClr val="002060"/>
                </a:solidFill>
                <a:ea typeface="SimSun" panose="02010600030101010101" pitchFamily="2" charset="-122"/>
              </a:rPr>
              <a:t> frontier, </a:t>
            </a:r>
            <a:r>
              <a:rPr lang="en-US" altLang="ru-RU" dirty="0">
                <a:solidFill>
                  <a:srgbClr val="002060"/>
                </a:solidFill>
              </a:rPr>
              <a:t>pursuing the questions of the construction of matter and the fundamental forces at the smallest scale accessible.</a:t>
            </a:r>
            <a:endParaRPr lang="en-US" altLang="zh-CN" dirty="0">
              <a:solidFill>
                <a:srgbClr val="002060"/>
              </a:solidFill>
              <a:ea typeface="SimSun" panose="02010600030101010101" pitchFamily="2" charset="-122"/>
            </a:endParaRPr>
          </a:p>
          <a:p>
            <a:pPr eaLnBrk="0" hangingPunct="0">
              <a:lnSpc>
                <a:spcPct val="95000"/>
              </a:lnSpc>
              <a:spcBef>
                <a:spcPct val="20000"/>
              </a:spcBef>
              <a:buClr>
                <a:srgbClr val="600000"/>
              </a:buClr>
            </a:pPr>
            <a:endParaRPr lang="en-US" altLang="zh-CN" dirty="0">
              <a:ea typeface="SimSun" panose="02010600030101010101" pitchFamily="2" charset="-122"/>
            </a:endParaRPr>
          </a:p>
          <a:p>
            <a:pPr eaLnBrk="0" hangingPunct="0">
              <a:lnSpc>
                <a:spcPct val="95000"/>
              </a:lnSpc>
              <a:spcBef>
                <a:spcPct val="20000"/>
              </a:spcBef>
              <a:buClr>
                <a:srgbClr val="600000"/>
              </a:buClr>
            </a:pPr>
            <a:endParaRPr lang="en-US" altLang="zh-CN" dirty="0">
              <a:ea typeface="SimSun" panose="02010600030101010101" pitchFamily="2" charset="-122"/>
            </a:endParaRPr>
          </a:p>
        </p:txBody>
      </p:sp>
      <p:grpSp>
        <p:nvGrpSpPr>
          <p:cNvPr id="69" name="Group 11">
            <a:extLst>
              <a:ext uri="{FF2B5EF4-FFF2-40B4-BE49-F238E27FC236}">
                <a16:creationId xmlns:a16="http://schemas.microsoft.com/office/drawing/2014/main" id="{CD5E7B29-BB15-4E73-A30F-FE5958EA17FB}"/>
              </a:ext>
            </a:extLst>
          </p:cNvPr>
          <p:cNvGrpSpPr>
            <a:grpSpLocks/>
          </p:cNvGrpSpPr>
          <p:nvPr/>
        </p:nvGrpSpPr>
        <p:grpSpPr bwMode="auto">
          <a:xfrm>
            <a:off x="47625" y="1340298"/>
            <a:ext cx="4411663" cy="5330178"/>
            <a:chOff x="30" y="607"/>
            <a:chExt cx="2779" cy="3593"/>
          </a:xfrm>
        </p:grpSpPr>
        <p:pic>
          <p:nvPicPr>
            <p:cNvPr id="74" name="Picture 12">
              <a:extLst>
                <a:ext uri="{FF2B5EF4-FFF2-40B4-BE49-F238E27FC236}">
                  <a16:creationId xmlns:a16="http://schemas.microsoft.com/office/drawing/2014/main" id="{577B9CA4-8ED6-4CE2-944A-9CF235FEF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" y="607"/>
              <a:ext cx="2779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AutoShape 13">
              <a:extLst>
                <a:ext uri="{FF2B5EF4-FFF2-40B4-BE49-F238E27FC236}">
                  <a16:creationId xmlns:a16="http://schemas.microsoft.com/office/drawing/2014/main" id="{273A48AC-869E-4752-BBDD-00EA26B46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648"/>
              <a:ext cx="2651" cy="3552"/>
            </a:xfrm>
            <a:prstGeom prst="wedgeRoundRectCallout">
              <a:avLst>
                <a:gd name="adj1" fmla="val 109116"/>
                <a:gd name="adj2" fmla="val -25368"/>
                <a:gd name="adj3" fmla="val 16667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4" tIns="0" rIns="9144" bIns="0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en-US"/>
            </a:p>
          </p:txBody>
        </p:sp>
      </p:grpSp>
      <p:sp>
        <p:nvSpPr>
          <p:cNvPr id="77" name="Oval 9">
            <a:extLst>
              <a:ext uri="{FF2B5EF4-FFF2-40B4-BE49-F238E27FC236}">
                <a16:creationId xmlns:a16="http://schemas.microsoft.com/office/drawing/2014/main" id="{E7F79534-F2C1-4A69-86F4-A74877D4D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4428" y="2311276"/>
            <a:ext cx="850900" cy="901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" tIns="0" rIns="9144" bIns="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en-US"/>
          </a:p>
        </p:txBody>
      </p:sp>
      <p:sp>
        <p:nvSpPr>
          <p:cNvPr id="78" name="Дата 3">
            <a:extLst>
              <a:ext uri="{FF2B5EF4-FFF2-40B4-BE49-F238E27FC236}">
                <a16:creationId xmlns:a16="http://schemas.microsoft.com/office/drawing/2014/main" id="{11A9A3E3-F30A-487D-825F-591DD74D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BB9F4197-44E7-4859-A5A4-FB96CB479174}" type="datetime1">
              <a:rPr lang="ru-RU" smtClean="0"/>
              <a:t>01.08.2022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BB9F4197-44E7-4859-A5A4-FB96CB479174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783D5-75F1-452B-A5B1-7BC5DA52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489" y="6520259"/>
            <a:ext cx="585934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Energy and Intensity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7D3728-C693-41AA-B653-651156B73141}"/>
              </a:ext>
            </a:extLst>
          </p:cNvPr>
          <p:cNvSpPr>
            <a:spLocks noGrp="1"/>
          </p:cNvSpPr>
          <p:nvPr/>
        </p:nvSpPr>
        <p:spPr bwMode="auto">
          <a:xfrm>
            <a:off x="22956" y="692696"/>
            <a:ext cx="4570004" cy="579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Luminosity</a:t>
            </a:r>
            <a:r>
              <a:rPr lang="en-US" altLang="en-US" sz="2000" dirty="0"/>
              <a:t> L is a measure of how many interactions of </a:t>
            </a:r>
            <a:r>
              <a:rPr lang="en-US" altLang="en-US" sz="2000" b="1" dirty="0"/>
              <a:t>cross section </a:t>
            </a:r>
            <a:r>
              <a:rPr lang="en-US" altLang="en-US" sz="2000" dirty="0"/>
              <a:t>s can be created per unit time</a:t>
            </a:r>
          </a:p>
          <a:p>
            <a:pPr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ymbol" panose="05050102010706020507" pitchFamily="18" charset="2"/>
              <a:buChar char=""/>
            </a:pPr>
            <a:r>
              <a:rPr lang="en-US" altLang="en-US" sz="1800" dirty="0">
                <a:latin typeface="Arial" panose="020B0604020202020204" pitchFamily="34" charset="0"/>
              </a:rPr>
              <a:t>L</a:t>
            </a:r>
            <a:r>
              <a:rPr lang="en-US" altLang="en-US" sz="1800" baseline="-25000" dirty="0">
                <a:latin typeface="Arial" panose="020B0604020202020204" pitchFamily="34" charset="0"/>
              </a:rPr>
              <a:t>int</a:t>
            </a:r>
            <a:r>
              <a:rPr lang="en-US" altLang="en-US" sz="1800" dirty="0">
                <a:latin typeface="Arial" panose="020B0604020202020204" pitchFamily="34" charset="0"/>
              </a:rPr>
              <a:t> is integrated luminosity, an important factor of production for colliders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ymbol" panose="05050102010706020507" pitchFamily="18" charset="2"/>
              <a:buChar char=""/>
            </a:pPr>
            <a:r>
              <a:rPr lang="en-US" altLang="en-US" sz="1800" dirty="0">
                <a:latin typeface="Arial" panose="020B0604020202020204" pitchFamily="34" charset="0"/>
              </a:rPr>
              <a:t>[L] = cm</a:t>
            </a:r>
            <a:r>
              <a:rPr lang="en-US" altLang="en-US" sz="1800" baseline="30000" dirty="0">
                <a:latin typeface="Arial" panose="020B0604020202020204" pitchFamily="34" charset="0"/>
              </a:rPr>
              <a:t>-2</a:t>
            </a:r>
            <a:r>
              <a:rPr lang="en-US" altLang="en-US" sz="1800" dirty="0">
                <a:latin typeface="Arial" panose="020B0604020202020204" pitchFamily="34" charset="0"/>
              </a:rPr>
              <a:t> s</a:t>
            </a:r>
            <a:r>
              <a:rPr lang="en-US" altLang="en-US" sz="1800" baseline="30000" dirty="0">
                <a:latin typeface="Arial" panose="020B0604020202020204" pitchFamily="34" charset="0"/>
              </a:rPr>
              <a:t>-1</a:t>
            </a:r>
            <a:r>
              <a:rPr lang="en-US" altLang="en-US" sz="1800" dirty="0">
                <a:latin typeface="Arial" panose="020B0604020202020204" pitchFamily="34" charset="0"/>
              </a:rPr>
              <a:t>, [L</a:t>
            </a:r>
            <a:r>
              <a:rPr lang="en-US" altLang="en-US" sz="1800" baseline="-25000" dirty="0">
                <a:latin typeface="Arial" panose="020B0604020202020204" pitchFamily="34" charset="0"/>
              </a:rPr>
              <a:t>int</a:t>
            </a:r>
            <a:r>
              <a:rPr lang="en-US" altLang="en-US" sz="1800" dirty="0">
                <a:latin typeface="Arial" panose="020B0604020202020204" pitchFamily="34" charset="0"/>
              </a:rPr>
              <a:t>] = cm</a:t>
            </a:r>
            <a:r>
              <a:rPr lang="en-US" altLang="en-US" sz="1800" baseline="30000" dirty="0">
                <a:latin typeface="Arial" panose="020B0604020202020204" pitchFamily="34" charset="0"/>
              </a:rPr>
              <a:t>-2   </a:t>
            </a:r>
            <a:r>
              <a:rPr lang="en-US" altLang="en-US" sz="1800" dirty="0">
                <a:latin typeface="Arial" panose="020B0604020202020204" pitchFamily="34" charset="0"/>
              </a:rPr>
              <a:t> (1 barn =10</a:t>
            </a:r>
            <a:r>
              <a:rPr lang="en-US" altLang="en-US" sz="1800" baseline="30000" dirty="0">
                <a:latin typeface="Arial" panose="020B0604020202020204" pitchFamily="34" charset="0"/>
              </a:rPr>
              <a:t>-24 </a:t>
            </a:r>
            <a:r>
              <a:rPr lang="en-US" altLang="en-US" sz="1800" dirty="0">
                <a:latin typeface="Arial" panose="020B0604020202020204" pitchFamily="34" charset="0"/>
              </a:rPr>
              <a:t>cm; 1 pb</a:t>
            </a:r>
            <a:r>
              <a:rPr lang="en-US" altLang="en-US" sz="1800" baseline="30000" dirty="0">
                <a:latin typeface="Arial" panose="020B0604020202020204" pitchFamily="34" charset="0"/>
              </a:rPr>
              <a:t>-1</a:t>
            </a:r>
            <a:r>
              <a:rPr lang="en-US" altLang="en-US" sz="1800" dirty="0">
                <a:latin typeface="Arial" panose="020B0604020202020204" pitchFamily="34" charset="0"/>
              </a:rPr>
              <a:t>=10</a:t>
            </a:r>
            <a:r>
              <a:rPr lang="en-US" altLang="en-US" sz="1800" baseline="30000" dirty="0">
                <a:latin typeface="Arial" panose="020B0604020202020204" pitchFamily="34" charset="0"/>
              </a:rPr>
              <a:t>36</a:t>
            </a:r>
            <a:r>
              <a:rPr lang="en-US" altLang="en-US" sz="1800" dirty="0">
                <a:latin typeface="Arial" panose="020B0604020202020204" pitchFamily="34" charset="0"/>
              </a:rPr>
              <a:t> cm</a:t>
            </a:r>
            <a:r>
              <a:rPr lang="en-US" altLang="en-US" sz="1800" baseline="30000" dirty="0">
                <a:latin typeface="Arial" panose="020B0604020202020204" pitchFamily="34" charset="0"/>
              </a:rPr>
              <a:t>-2</a:t>
            </a:r>
            <a:r>
              <a:rPr lang="en-US" altLang="en-US" sz="1800" dirty="0">
                <a:latin typeface="Arial" panose="020B0604020202020204" pitchFamily="34" charset="0"/>
              </a:rPr>
              <a:t>)</a:t>
            </a:r>
            <a:endParaRPr lang="en-US" altLang="en-US" sz="1800" baseline="300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/>
              <a:t>For equal-sized head-on Gaussian beams in a collider</a:t>
            </a:r>
          </a:p>
          <a:p>
            <a:pPr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Symbol" panose="05050102010706020507" pitchFamily="18" charset="2"/>
              <a:buChar char=""/>
            </a:pPr>
            <a:endParaRPr lang="en-US" altLang="en-US" sz="1800" dirty="0"/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el-GR" altLang="en-US" sz="1800" dirty="0"/>
              <a:t>σ</a:t>
            </a:r>
            <a:r>
              <a:rPr lang="en-US" altLang="en-US" sz="1800" baseline="-25000" dirty="0" err="1"/>
              <a:t>x,y</a:t>
            </a:r>
            <a:r>
              <a:rPr lang="en-US" altLang="en-US" sz="1800" dirty="0"/>
              <a:t> are rms beam sizes, h is number of bunches</a:t>
            </a:r>
            <a:endParaRPr lang="en-US" altLang="en-US" sz="16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FA65F6FF-3B3E-4872-A1CF-0F19E32C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916832"/>
            <a:ext cx="3278064" cy="47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349F6FC4-CECD-4908-8832-126F527FC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54" y="4941168"/>
            <a:ext cx="1872208" cy="59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267AA-5AB3-483D-A50F-BD53AD6390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52" y="887182"/>
            <a:ext cx="5385048" cy="366348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DA249F-DB4E-46DA-B357-C0AE7A2AC76C}"/>
              </a:ext>
            </a:extLst>
          </p:cNvPr>
          <p:cNvSpPr>
            <a:spLocks noGrp="1"/>
          </p:cNvSpPr>
          <p:nvPr/>
        </p:nvSpPr>
        <p:spPr bwMode="auto">
          <a:xfrm>
            <a:off x="5068452" y="4941168"/>
            <a:ext cx="4570004" cy="96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/>
              <a:t>Colliding 100 mm 7.5×10</a:t>
            </a:r>
            <a:r>
              <a:rPr lang="en-US" altLang="en-US" sz="2000" baseline="30000" dirty="0"/>
              <a:t>9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proron</a:t>
            </a:r>
            <a:r>
              <a:rPr lang="en-US" altLang="en-US" sz="2000" dirty="0"/>
              <a:t> bunches at 100 kHz for 1 year gives about 1 pb</a:t>
            </a:r>
            <a:r>
              <a:rPr lang="en-US" altLang="en-US" sz="2000" baseline="30000" dirty="0"/>
              <a:t>-1</a:t>
            </a:r>
            <a:r>
              <a:rPr lang="en-US" altLang="en-US" sz="2000" dirty="0"/>
              <a:t> of integrated luminosity</a:t>
            </a:r>
          </a:p>
        </p:txBody>
      </p:sp>
    </p:spTree>
    <p:extLst>
      <p:ext uri="{BB962C8B-B14F-4D97-AF65-F5344CB8AC3E}">
        <p14:creationId xmlns:p14="http://schemas.microsoft.com/office/powerpoint/2010/main" val="1961525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BB9F4197-44E7-4859-A5A4-FB96CB479174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783D5-75F1-452B-A5B1-7BC5DA52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Past and Recent Colliders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CF2EF198-F376-4464-96B0-91B6AE09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624" y="764704"/>
            <a:ext cx="6259922" cy="400110"/>
          </a:xfrm>
          <a:prstGeom prst="rect">
            <a:avLst/>
          </a:prstGeom>
          <a:solidFill>
            <a:schemeClr val="accent3"/>
          </a:solidFill>
          <a:ln w="50800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Highest energies can be reached with proton colliders</a:t>
            </a:r>
          </a:p>
        </p:txBody>
      </p:sp>
      <p:pic>
        <p:nvPicPr>
          <p:cNvPr id="10" name="Image 8" descr="Screen Shot 2014-08-26 at 5.53.49 PM.png">
            <a:extLst>
              <a:ext uri="{FF2B5EF4-FFF2-40B4-BE49-F238E27FC236}">
                <a16:creationId xmlns:a16="http://schemas.microsoft.com/office/drawing/2014/main" id="{ABEC2EAC-59F4-4702-9340-7A43A5DAD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38" y="1484784"/>
            <a:ext cx="8724710" cy="3071220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C449306A-B7C3-4F8D-B8EB-FC3D4AB55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960" y="4653136"/>
            <a:ext cx="4637107" cy="338554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Luminosity = number of events/cross section/sec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E9CC949-4540-4C39-A59C-7DAD36A4F6BE}"/>
              </a:ext>
            </a:extLst>
          </p:cNvPr>
          <p:cNvSpPr txBox="1">
            <a:spLocks noChangeArrowheads="1"/>
          </p:cNvSpPr>
          <p:nvPr/>
        </p:nvSpPr>
        <p:spPr>
          <a:xfrm>
            <a:off x="282872" y="5207125"/>
            <a:ext cx="8651631" cy="1051885"/>
          </a:xfrm>
          <a:prstGeom prst="rect">
            <a:avLst/>
          </a:prstGeom>
          <a:solidFill>
            <a:schemeClr val="bg1"/>
          </a:solidFill>
        </p:spPr>
        <p:txBody>
          <a:bodyPr vert="horz" lIns="91429" tIns="45715" rIns="91429" bIns="45715" rtlCol="0">
            <a:normAutofit lnSpcReduction="10000"/>
          </a:bodyPr>
          <a:lstStyle>
            <a:lvl1pPr marL="342861" indent="-342861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ea typeface="ＭＳ Ｐゴシック" pitchFamily="-84" charset="-128"/>
                <a:cs typeface="ＭＳ Ｐゴシック" pitchFamily="-84" charset="-128"/>
              </a:rPr>
              <a:t>Limits on circular machines 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Proton colliders:  Dipole magnet strength </a:t>
            </a:r>
            <a:r>
              <a:rPr lang="en-US" sz="2000" dirty="0">
                <a:solidFill>
                  <a:srgbClr val="002060"/>
                </a:solidFill>
                <a:sym typeface="Symbol" pitchFamily="-84" charset="2"/>
              </a:rPr>
              <a:t></a:t>
            </a:r>
            <a:r>
              <a:rPr lang="en-US" sz="2000" dirty="0">
                <a:solidFill>
                  <a:srgbClr val="002060"/>
                </a:solidFill>
              </a:rPr>
              <a:t>superconducting magnets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Electron colliders: Synchrotron radiation/RF power</a:t>
            </a:r>
          </a:p>
        </p:txBody>
      </p:sp>
    </p:spTree>
    <p:extLst>
      <p:ext uri="{BB962C8B-B14F-4D97-AF65-F5344CB8AC3E}">
        <p14:creationId xmlns:p14="http://schemas.microsoft.com/office/powerpoint/2010/main" val="4246559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fld id="{BB9F4197-44E7-4859-A5A4-FB96CB479174}" type="datetime1">
              <a:rPr lang="ru-RU" smtClean="0"/>
              <a:t>01.08.2022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783D5-75F1-452B-A5B1-7BC5DA52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Luminosity vs Energy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D9F3E-85DB-45AE-A88B-85A1AED64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8" y="692904"/>
            <a:ext cx="6624736" cy="56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631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67216</TotalTime>
  <Words>3278</Words>
  <Application>Microsoft Office PowerPoint</Application>
  <PresentationFormat>Лист A4 (210x297 мм)</PresentationFormat>
  <Paragraphs>593</Paragraphs>
  <Slides>57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57</vt:i4>
      </vt:variant>
    </vt:vector>
  </HeadingPairs>
  <TitlesOfParts>
    <vt:vector size="73" baseType="lpstr">
      <vt:lpstr>MS PGothic</vt:lpstr>
      <vt:lpstr>MS PGothic</vt:lpstr>
      <vt:lpstr>SimSun</vt:lpstr>
      <vt:lpstr>SimSun</vt:lpstr>
      <vt:lpstr>Arial</vt:lpstr>
      <vt:lpstr>Calibri</vt:lpstr>
      <vt:lpstr>Comic Sans MS</vt:lpstr>
      <vt:lpstr>Helvetica</vt:lpstr>
      <vt:lpstr>Symbol</vt:lpstr>
      <vt:lpstr>Times New Roman</vt:lpstr>
      <vt:lpstr>Wingdings</vt:lpstr>
      <vt:lpstr>Тема Office</vt:lpstr>
      <vt:lpstr>Equation</vt:lpstr>
      <vt:lpstr>Документ</vt:lpstr>
      <vt:lpstr>Формула</vt:lpstr>
      <vt:lpstr>Photo Editor Photo</vt:lpstr>
      <vt:lpstr>Презентация PowerPoint</vt:lpstr>
      <vt:lpstr>Презентация PowerPoint</vt:lpstr>
      <vt:lpstr>Презентация PowerPoint</vt:lpstr>
      <vt:lpstr>WHAT DO PARTICLE PHYSICISTS DO?</vt:lpstr>
      <vt:lpstr>WHAT DO PARTICLE PHYSICISTS DO?</vt:lpstr>
      <vt:lpstr>Why Need High Energy 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11 Greatest Unanswered Questions of Physics (Discover, 2002) -6 are LHC related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Why Hadron (pp) Collider?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Large Hadron Collider at CERN (1)</vt:lpstr>
      <vt:lpstr>Презентация PowerPoint</vt:lpstr>
      <vt:lpstr>Презентация PowerPoint</vt:lpstr>
      <vt:lpstr>Презентация PowerPoint</vt:lpstr>
      <vt:lpstr>The LHC Experiment at CERN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MoEDAL: Monopole and Exotics Detector at the LHC</vt:lpstr>
      <vt:lpstr>A Few Smaller Experiments: TOTEM &amp; LHCf</vt:lpstr>
      <vt:lpstr>10  September 2008, 9:50, the first LHC beam event  was recorded by CMS</vt:lpstr>
      <vt:lpstr>Презентация PowerPoint</vt:lpstr>
      <vt:lpstr>LHC Timeline and Data  That We Have</vt:lpstr>
      <vt:lpstr>LHC Luminosity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ПРОЦЕССОВ ПАРНОГО РОЖДЕНИЯ МЮОНОВ В ЭКСПЕРИМЕНТЕ CMS на LHC</dc:title>
  <dc:creator>Мария Савина</dc:creator>
  <cp:lastModifiedBy>Professional</cp:lastModifiedBy>
  <cp:revision>1719</cp:revision>
  <dcterms:created xsi:type="dcterms:W3CDTF">2020-06-19T10:31:57Z</dcterms:created>
  <dcterms:modified xsi:type="dcterms:W3CDTF">2022-08-01T08:45:48Z</dcterms:modified>
</cp:coreProperties>
</file>