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webp" ContentType="image/webp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8"/>
  </p:notesMasterIdLst>
  <p:handoutMasterIdLst>
    <p:handoutMasterId r:id="rId99"/>
  </p:handoutMasterIdLst>
  <p:sldIdLst>
    <p:sldId id="1079" r:id="rId2"/>
    <p:sldId id="1081" r:id="rId3"/>
    <p:sldId id="1115" r:id="rId4"/>
    <p:sldId id="1109" r:id="rId5"/>
    <p:sldId id="1104" r:id="rId6"/>
    <p:sldId id="1105" r:id="rId7"/>
    <p:sldId id="499" r:id="rId8"/>
    <p:sldId id="1107" r:id="rId9"/>
    <p:sldId id="1110" r:id="rId10"/>
    <p:sldId id="1111" r:id="rId11"/>
    <p:sldId id="1112" r:id="rId12"/>
    <p:sldId id="1113" r:id="rId13"/>
    <p:sldId id="1142" r:id="rId14"/>
    <p:sldId id="1143" r:id="rId15"/>
    <p:sldId id="3417" r:id="rId16"/>
    <p:sldId id="3418" r:id="rId17"/>
    <p:sldId id="3419" r:id="rId18"/>
    <p:sldId id="3420" r:id="rId19"/>
    <p:sldId id="553" r:id="rId20"/>
    <p:sldId id="1126" r:id="rId21"/>
    <p:sldId id="1125" r:id="rId22"/>
    <p:sldId id="1114" r:id="rId23"/>
    <p:sldId id="1108" r:id="rId24"/>
    <p:sldId id="3393" r:id="rId25"/>
    <p:sldId id="3366" r:id="rId26"/>
    <p:sldId id="3373" r:id="rId27"/>
    <p:sldId id="3374" r:id="rId28"/>
    <p:sldId id="3377" r:id="rId29"/>
    <p:sldId id="3375" r:id="rId30"/>
    <p:sldId id="3376" r:id="rId31"/>
    <p:sldId id="3378" r:id="rId32"/>
    <p:sldId id="3380" r:id="rId33"/>
    <p:sldId id="3379" r:id="rId34"/>
    <p:sldId id="3381" r:id="rId35"/>
    <p:sldId id="3371" r:id="rId36"/>
    <p:sldId id="3372" r:id="rId37"/>
    <p:sldId id="3382" r:id="rId38"/>
    <p:sldId id="3384" r:id="rId39"/>
    <p:sldId id="3383" r:id="rId40"/>
    <p:sldId id="3387" r:id="rId41"/>
    <p:sldId id="3388" r:id="rId42"/>
    <p:sldId id="3390" r:id="rId43"/>
    <p:sldId id="3391" r:id="rId44"/>
    <p:sldId id="3389" r:id="rId45"/>
    <p:sldId id="3399" r:id="rId46"/>
    <p:sldId id="3398" r:id="rId47"/>
    <p:sldId id="3402" r:id="rId48"/>
    <p:sldId id="3400" r:id="rId49"/>
    <p:sldId id="3401" r:id="rId50"/>
    <p:sldId id="3406" r:id="rId51"/>
    <p:sldId id="3407" r:id="rId52"/>
    <p:sldId id="3392" r:id="rId53"/>
    <p:sldId id="3396" r:id="rId54"/>
    <p:sldId id="3394" r:id="rId55"/>
    <p:sldId id="3397" r:id="rId56"/>
    <p:sldId id="3405" r:id="rId57"/>
    <p:sldId id="3385" r:id="rId58"/>
    <p:sldId id="3370" r:id="rId59"/>
    <p:sldId id="3386" r:id="rId60"/>
    <p:sldId id="3403" r:id="rId61"/>
    <p:sldId id="3404" r:id="rId62"/>
    <p:sldId id="3408" r:id="rId63"/>
    <p:sldId id="3409" r:id="rId64"/>
    <p:sldId id="3410" r:id="rId65"/>
    <p:sldId id="3411" r:id="rId66"/>
    <p:sldId id="3412" r:id="rId67"/>
    <p:sldId id="3413" r:id="rId68"/>
    <p:sldId id="3414" r:id="rId69"/>
    <p:sldId id="3415" r:id="rId70"/>
    <p:sldId id="3416" r:id="rId71"/>
    <p:sldId id="1117" r:id="rId72"/>
    <p:sldId id="540" r:id="rId73"/>
    <p:sldId id="427" r:id="rId74"/>
    <p:sldId id="428" r:id="rId75"/>
    <p:sldId id="429" r:id="rId76"/>
    <p:sldId id="430" r:id="rId77"/>
    <p:sldId id="431" r:id="rId78"/>
    <p:sldId id="432" r:id="rId79"/>
    <p:sldId id="433" r:id="rId80"/>
    <p:sldId id="434" r:id="rId81"/>
    <p:sldId id="435" r:id="rId82"/>
    <p:sldId id="436" r:id="rId83"/>
    <p:sldId id="437" r:id="rId84"/>
    <p:sldId id="438" r:id="rId85"/>
    <p:sldId id="439" r:id="rId86"/>
    <p:sldId id="440" r:id="rId87"/>
    <p:sldId id="441" r:id="rId88"/>
    <p:sldId id="442" r:id="rId89"/>
    <p:sldId id="443" r:id="rId90"/>
    <p:sldId id="444" r:id="rId91"/>
    <p:sldId id="445" r:id="rId92"/>
    <p:sldId id="446" r:id="rId93"/>
    <p:sldId id="447" r:id="rId94"/>
    <p:sldId id="448" r:id="rId95"/>
    <p:sldId id="449" r:id="rId96"/>
    <p:sldId id="450" r:id="rId97"/>
  </p:sldIdLst>
  <p:sldSz cx="9906000" cy="6858000" type="A4"/>
  <p:notesSz cx="6858000" cy="9144000"/>
  <p:defaultTextStyle>
    <a:defPPr>
      <a:defRPr lang="ru-RU"/>
    </a:defPPr>
    <a:lvl1pPr marL="0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8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96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45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92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40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88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36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84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rofessional" initials="P" lastIdx="0" clrIdx="0">
    <p:extLst>
      <p:ext uri="{19B8F6BF-5375-455C-9EA6-DF929625EA0E}">
        <p15:presenceInfo xmlns:p15="http://schemas.microsoft.com/office/powerpoint/2012/main" userId="Professiona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584" autoAdjust="0"/>
    <p:restoredTop sz="94672" autoAdjust="0"/>
  </p:normalViewPr>
  <p:slideViewPr>
    <p:cSldViewPr>
      <p:cViewPr varScale="1">
        <p:scale>
          <a:sx n="127" d="100"/>
          <a:sy n="127" d="100"/>
        </p:scale>
        <p:origin x="65" y="51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>
        <p:scale>
          <a:sx n="125" d="100"/>
          <a:sy n="125" d="100"/>
        </p:scale>
        <p:origin x="1731" y="-1053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handoutMaster" Target="handoutMasters/handoutMaster1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0BE9639F-457D-4DD1-963A-1A3C46215F7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C14952C-D1E9-438C-8431-8A367018DB4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720463-1797-4C11-910E-5A8A9D7B41E9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CBA7F9C-76A6-4BE4-9AE2-ACFC1712A6A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0B993D-8656-4D23-8177-B545E715DD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43F15D-427B-464D-A3F3-0C061A7CA4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5403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63A4EC-4B71-44DE-A387-366C03E05821}" type="datetimeFigureOut">
              <a:rPr lang="ru-RU" smtClean="0"/>
              <a:pPr/>
              <a:t>01.08.2022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2A151F-D67D-4185-AA95-2D86D9C43F5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8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96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45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92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40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88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36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84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53225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74046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4737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64160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95994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39847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4277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2817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90872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4983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829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366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51775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14257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6036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155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4295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6168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4107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06498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4711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760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7620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8835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513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8820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9295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8686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84203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9718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2248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63490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0152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534219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34144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45544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58950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38791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82878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89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8754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45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8391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71594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4371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9"/>
            <a:ext cx="84201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27.07.2022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27.07.2022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40"/>
            <a:ext cx="222885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40"/>
            <a:ext cx="652145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27.07.2022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32920" y="6489696"/>
            <a:ext cx="2311400" cy="365125"/>
          </a:xfrm>
        </p:spPr>
        <p:txBody>
          <a:bodyPr/>
          <a:lstStyle>
            <a:lvl1pPr>
              <a:defRPr sz="1400">
                <a:solidFill>
                  <a:srgbClr val="002060"/>
                </a:solidFill>
              </a:defRPr>
            </a:lvl1pPr>
          </a:lstStyle>
          <a:p>
            <a:r>
              <a:rPr lang="ru-RU"/>
              <a:t>27.07.2022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4088904" cy="401485"/>
          </a:xfrm>
        </p:spPr>
        <p:txBody>
          <a:bodyPr/>
          <a:lstStyle>
            <a:lvl1pPr>
              <a:defRPr sz="1400">
                <a:solidFill>
                  <a:srgbClr val="002060"/>
                </a:solidFill>
              </a:defRPr>
            </a:lvl1pPr>
          </a:lstStyle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620023" y="6492875"/>
            <a:ext cx="2311400" cy="365125"/>
          </a:xfrm>
        </p:spPr>
        <p:txBody>
          <a:bodyPr/>
          <a:lstStyle>
            <a:lvl1pPr>
              <a:defRPr sz="1400">
                <a:solidFill>
                  <a:srgbClr val="002060"/>
                </a:solidFill>
              </a:defRPr>
            </a:lvl1pPr>
          </a:lstStyle>
          <a:p>
            <a:fld id="{921B4A73-5931-42FD-882D-05F401D0545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3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27.07.2022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27.07.2022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5"/>
            <a:ext cx="4376870" cy="639763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5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4" y="1535115"/>
            <a:ext cx="4378590" cy="639763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5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4" y="2174875"/>
            <a:ext cx="4378590" cy="3951288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27.07.2022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27.07.2022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27.07.2022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4" y="273051"/>
            <a:ext cx="3259006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2" y="273054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4" y="1435104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8" indent="0">
              <a:buNone/>
              <a:defRPr sz="1200"/>
            </a:lvl2pPr>
            <a:lvl3pPr marL="914296" indent="0">
              <a:buNone/>
              <a:defRPr sz="1100"/>
            </a:lvl3pPr>
            <a:lvl4pPr marL="1371445" indent="0">
              <a:buNone/>
              <a:defRPr sz="900"/>
            </a:lvl4pPr>
            <a:lvl5pPr marL="1828592" indent="0">
              <a:buNone/>
              <a:defRPr sz="900"/>
            </a:lvl5pPr>
            <a:lvl6pPr marL="2285740" indent="0">
              <a:buNone/>
              <a:defRPr sz="900"/>
            </a:lvl6pPr>
            <a:lvl7pPr marL="2742888" indent="0">
              <a:buNone/>
              <a:defRPr sz="900"/>
            </a:lvl7pPr>
            <a:lvl8pPr marL="3200036" indent="0">
              <a:buNone/>
              <a:defRPr sz="900"/>
            </a:lvl8pPr>
            <a:lvl9pPr marL="3657184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27.07.2022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1"/>
            <a:ext cx="59436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8" indent="0">
              <a:buNone/>
              <a:defRPr sz="2800"/>
            </a:lvl2pPr>
            <a:lvl3pPr marL="914296" indent="0">
              <a:buNone/>
              <a:defRPr sz="2300"/>
            </a:lvl3pPr>
            <a:lvl4pPr marL="1371445" indent="0">
              <a:buNone/>
              <a:defRPr sz="2000"/>
            </a:lvl4pPr>
            <a:lvl5pPr marL="1828592" indent="0">
              <a:buNone/>
              <a:defRPr sz="2000"/>
            </a:lvl5pPr>
            <a:lvl6pPr marL="2285740" indent="0">
              <a:buNone/>
              <a:defRPr sz="2000"/>
            </a:lvl6pPr>
            <a:lvl7pPr marL="2742888" indent="0">
              <a:buNone/>
              <a:defRPr sz="2000"/>
            </a:lvl7pPr>
            <a:lvl8pPr marL="3200036" indent="0">
              <a:buNone/>
              <a:defRPr sz="2000"/>
            </a:lvl8pPr>
            <a:lvl9pPr marL="3657184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41"/>
            <a:ext cx="59436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48" indent="0">
              <a:buNone/>
              <a:defRPr sz="1200"/>
            </a:lvl2pPr>
            <a:lvl3pPr marL="914296" indent="0">
              <a:buNone/>
              <a:defRPr sz="1100"/>
            </a:lvl3pPr>
            <a:lvl4pPr marL="1371445" indent="0">
              <a:buNone/>
              <a:defRPr sz="900"/>
            </a:lvl4pPr>
            <a:lvl5pPr marL="1828592" indent="0">
              <a:buNone/>
              <a:defRPr sz="900"/>
            </a:lvl5pPr>
            <a:lvl6pPr marL="2285740" indent="0">
              <a:buNone/>
              <a:defRPr sz="900"/>
            </a:lvl6pPr>
            <a:lvl7pPr marL="2742888" indent="0">
              <a:buNone/>
              <a:defRPr sz="900"/>
            </a:lvl7pPr>
            <a:lvl8pPr marL="3200036" indent="0">
              <a:buNone/>
              <a:defRPr sz="900"/>
            </a:lvl8pPr>
            <a:lvl9pPr marL="3657184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27.07.2022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5806" y="0"/>
            <a:ext cx="8489663" cy="620688"/>
          </a:xfrm>
          <a:prstGeom prst="rect">
            <a:avLst/>
          </a:prstGeom>
        </p:spPr>
        <p:txBody>
          <a:bodyPr vert="horz" lIns="91429" tIns="45715" rIns="91429" bIns="45715" rtlCol="0" anchor="ctr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3"/>
            <a:ext cx="8915400" cy="4525963"/>
          </a:xfrm>
          <a:prstGeom prst="rect">
            <a:avLst/>
          </a:prstGeom>
        </p:spPr>
        <p:txBody>
          <a:bodyPr vert="horz" lIns="91429" tIns="45715" rIns="91429" bIns="45715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2"/>
            <a:ext cx="23114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27.07.2022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2"/>
            <a:ext cx="31369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2"/>
            <a:ext cx="23114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1B4A73-5931-42FD-882D-05F401D05453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3314" name="Picture 2" descr="Photo | Joint Institute for Nuclear Research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985448" y="5"/>
            <a:ext cx="920552" cy="764703"/>
          </a:xfrm>
          <a:prstGeom prst="rect">
            <a:avLst/>
          </a:prstGeom>
          <a:noFill/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6850C48-4348-4236-AB7F-85FF503809B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5552" y="1"/>
            <a:ext cx="666104" cy="62068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296" rtl="0" eaLnBrk="1" latinLnBrk="0" hangingPunct="1">
        <a:spcBef>
          <a:spcPct val="0"/>
        </a:spcBef>
        <a:buNone/>
        <a:defRPr sz="3800" b="1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861" indent="-342861" algn="l" defTabSz="91429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66" indent="-285717" algn="l" defTabSz="91429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70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17" indent="-228574" algn="l" defTabSz="91429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66" indent="-228574" algn="l" defTabSz="91429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14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62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10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58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8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6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5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2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88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36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84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hmatov@cern.ch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mailto:shmatov@jinr.ru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ms-results-search.web.cern.ch/" TargetMode="External"/><Relationship Id="rId5" Type="http://schemas.openxmlformats.org/officeDocument/2006/relationships/hyperlink" Target="https://cms-results.web.cern.ch/cms-results/public-results/publications/" TargetMode="External"/><Relationship Id="rId4" Type="http://schemas.openxmlformats.org/officeDocument/2006/relationships/hyperlink" Target="http://cern.ch/cms-results/public-results/publications-vs-time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ebp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hyperlink" Target="https://twiki.cern.ch/twiki/bin/view/CMSPublic/PhysicsResultsMUO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hyperlink" Target="https://twiki.cern.ch/twiki/bin/view/CMSPublic/PhysicsResultsMUO" TargetMode="External"/><Relationship Id="rId7" Type="http://schemas.openxmlformats.org/officeDocument/2006/relationships/image" Target="../media/image50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emf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dico.cern.ch/event/1135177/timetable/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hyperlink" Target="https://twiki.cern.ch/twiki/bin/view/LHCPhysics/CERNYellowReportPageBR" TargetMode="External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7.pn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hyperlink" Target="https://web2.infn.it/cms/index.php/gruppi-41/72-notizie/ultimedacms/149-higgs-seminar-at-cern-4-july-2012" TargetMode="External"/><Relationship Id="rId9" Type="http://schemas.openxmlformats.org/officeDocument/2006/relationships/image" Target="../media/image8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emf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hyperlink" Target="https://twiki.cern.ch/twiki/bin/view/LHCPhysics/LHCHXSWG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106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10" Type="http://schemas.openxmlformats.org/officeDocument/2006/relationships/image" Target="../media/image115.png"/><Relationship Id="rId4" Type="http://schemas.openxmlformats.org/officeDocument/2006/relationships/image" Target="../media/image109.png"/><Relationship Id="rId9" Type="http://schemas.openxmlformats.org/officeDocument/2006/relationships/image" Target="../media/image11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emf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emf"/><Relationship Id="rId5" Type="http://schemas.openxmlformats.org/officeDocument/2006/relationships/image" Target="../media/image132.emf"/><Relationship Id="rId4" Type="http://schemas.openxmlformats.org/officeDocument/2006/relationships/image" Target="../media/image131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emf"/><Relationship Id="rId3" Type="http://schemas.openxmlformats.org/officeDocument/2006/relationships/image" Target="../media/image139.png"/><Relationship Id="rId7" Type="http://schemas.openxmlformats.org/officeDocument/2006/relationships/image" Target="../media/image143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Relationship Id="rId9" Type="http://schemas.openxmlformats.org/officeDocument/2006/relationships/image" Target="../media/image145.em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emf"/><Relationship Id="rId3" Type="http://schemas.openxmlformats.org/officeDocument/2006/relationships/image" Target="../media/image146.png"/><Relationship Id="rId7" Type="http://schemas.openxmlformats.org/officeDocument/2006/relationships/image" Target="../media/image150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emf"/><Relationship Id="rId11" Type="http://schemas.openxmlformats.org/officeDocument/2006/relationships/image" Target="../media/image136.emf"/><Relationship Id="rId5" Type="http://schemas.openxmlformats.org/officeDocument/2006/relationships/image" Target="../media/image148.png"/><Relationship Id="rId10" Type="http://schemas.openxmlformats.org/officeDocument/2006/relationships/image" Target="../media/image153.emf"/><Relationship Id="rId4" Type="http://schemas.openxmlformats.org/officeDocument/2006/relationships/image" Target="../media/image147.png"/><Relationship Id="rId9" Type="http://schemas.openxmlformats.org/officeDocument/2006/relationships/image" Target="../media/image15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13" Type="http://schemas.openxmlformats.org/officeDocument/2006/relationships/image" Target="../media/image167.emf"/><Relationship Id="rId3" Type="http://schemas.openxmlformats.org/officeDocument/2006/relationships/image" Target="../media/image157.png"/><Relationship Id="rId7" Type="http://schemas.openxmlformats.org/officeDocument/2006/relationships/image" Target="../media/image161.png"/><Relationship Id="rId12" Type="http://schemas.openxmlformats.org/officeDocument/2006/relationships/image" Target="../media/image166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11" Type="http://schemas.openxmlformats.org/officeDocument/2006/relationships/image" Target="../media/image165.png"/><Relationship Id="rId5" Type="http://schemas.openxmlformats.org/officeDocument/2006/relationships/image" Target="../media/image159.png"/><Relationship Id="rId10" Type="http://schemas.openxmlformats.org/officeDocument/2006/relationships/image" Target="../media/image164.png"/><Relationship Id="rId4" Type="http://schemas.openxmlformats.org/officeDocument/2006/relationships/image" Target="../media/image158.png"/><Relationship Id="rId9" Type="http://schemas.openxmlformats.org/officeDocument/2006/relationships/image" Target="../media/image16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emf"/><Relationship Id="rId7" Type="http://schemas.openxmlformats.org/officeDocument/2006/relationships/image" Target="../media/image172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png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emf"/><Relationship Id="rId7" Type="http://schemas.openxmlformats.org/officeDocument/2006/relationships/image" Target="../media/image177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74.emf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178.png"/><Relationship Id="rId7" Type="http://schemas.openxmlformats.org/officeDocument/2006/relationships/image" Target="../media/image1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5" Type="http://schemas.openxmlformats.org/officeDocument/2006/relationships/image" Target="../media/image147.png"/><Relationship Id="rId4" Type="http://schemas.openxmlformats.org/officeDocument/2006/relationships/image" Target="../media/image179.png"/><Relationship Id="rId9" Type="http://schemas.openxmlformats.org/officeDocument/2006/relationships/image" Target="../media/image18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emf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7" Type="http://schemas.openxmlformats.org/officeDocument/2006/relationships/hyperlink" Target="https://twiki.cern.ch/twiki/bin/view/CMSPublic/PhysicsResultsCombined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emf"/><Relationship Id="rId3" Type="http://schemas.openxmlformats.org/officeDocument/2006/relationships/image" Target="../media/image191.png"/><Relationship Id="rId7" Type="http://schemas.openxmlformats.org/officeDocument/2006/relationships/image" Target="../media/image19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4.png"/><Relationship Id="rId5" Type="http://schemas.openxmlformats.org/officeDocument/2006/relationships/image" Target="../media/image193.emf"/><Relationship Id="rId4" Type="http://schemas.openxmlformats.org/officeDocument/2006/relationships/image" Target="../media/image192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emf"/><Relationship Id="rId13" Type="http://schemas.openxmlformats.org/officeDocument/2006/relationships/image" Target="../media/image196.emf"/><Relationship Id="rId3" Type="http://schemas.openxmlformats.org/officeDocument/2006/relationships/image" Target="../media/image197.emf"/><Relationship Id="rId7" Type="http://schemas.openxmlformats.org/officeDocument/2006/relationships/image" Target="../media/image200.png"/><Relationship Id="rId12" Type="http://schemas.openxmlformats.org/officeDocument/2006/relationships/image" Target="../media/image20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png"/><Relationship Id="rId11" Type="http://schemas.openxmlformats.org/officeDocument/2006/relationships/image" Target="../media/image204.png"/><Relationship Id="rId5" Type="http://schemas.openxmlformats.org/officeDocument/2006/relationships/image" Target="../media/image193.emf"/><Relationship Id="rId10" Type="http://schemas.openxmlformats.org/officeDocument/2006/relationships/image" Target="../media/image203.png"/><Relationship Id="rId4" Type="http://schemas.openxmlformats.org/officeDocument/2006/relationships/image" Target="../media/image198.png"/><Relationship Id="rId9" Type="http://schemas.openxmlformats.org/officeDocument/2006/relationships/image" Target="../media/image202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9.png"/><Relationship Id="rId5" Type="http://schemas.openxmlformats.org/officeDocument/2006/relationships/image" Target="../media/image208.png"/><Relationship Id="rId4" Type="http://schemas.openxmlformats.org/officeDocument/2006/relationships/image" Target="../media/image207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1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png"/><Relationship Id="rId3" Type="http://schemas.openxmlformats.org/officeDocument/2006/relationships/image" Target="../media/image212.png"/><Relationship Id="rId7" Type="http://schemas.openxmlformats.org/officeDocument/2006/relationships/image" Target="../media/image21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5.png"/><Relationship Id="rId5" Type="http://schemas.openxmlformats.org/officeDocument/2006/relationships/image" Target="../media/image214.png"/><Relationship Id="rId4" Type="http://schemas.openxmlformats.org/officeDocument/2006/relationships/image" Target="../media/image213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png"/><Relationship Id="rId3" Type="http://schemas.openxmlformats.org/officeDocument/2006/relationships/image" Target="../media/image218.png"/><Relationship Id="rId7" Type="http://schemas.openxmlformats.org/officeDocument/2006/relationships/image" Target="../media/image222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1.png"/><Relationship Id="rId5" Type="http://schemas.openxmlformats.org/officeDocument/2006/relationships/image" Target="../media/image220.png"/><Relationship Id="rId4" Type="http://schemas.openxmlformats.org/officeDocument/2006/relationships/image" Target="../media/image2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hep.ph.ic.ac.uk/~wstirlin/plots/plots.html" TargetMode="Externa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3.png"/><Relationship Id="rId3" Type="http://schemas.openxmlformats.org/officeDocument/2006/relationships/image" Target="../media/image228.png"/><Relationship Id="rId7" Type="http://schemas.openxmlformats.org/officeDocument/2006/relationships/image" Target="../media/image232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1.png"/><Relationship Id="rId5" Type="http://schemas.openxmlformats.org/officeDocument/2006/relationships/image" Target="../media/image230.png"/><Relationship Id="rId4" Type="http://schemas.openxmlformats.org/officeDocument/2006/relationships/image" Target="../media/image229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7" Type="http://schemas.openxmlformats.org/officeDocument/2006/relationships/image" Target="../media/image241.pn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png"/><Relationship Id="rId5" Type="http://schemas.openxmlformats.org/officeDocument/2006/relationships/image" Target="../media/image239.png"/><Relationship Id="rId4" Type="http://schemas.openxmlformats.org/officeDocument/2006/relationships/image" Target="../media/image238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9.png"/><Relationship Id="rId3" Type="http://schemas.openxmlformats.org/officeDocument/2006/relationships/image" Target="../media/image244.png"/><Relationship Id="rId7" Type="http://schemas.openxmlformats.org/officeDocument/2006/relationships/image" Target="../media/image248.pn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7.png"/><Relationship Id="rId5" Type="http://schemas.openxmlformats.org/officeDocument/2006/relationships/image" Target="../media/image246.png"/><Relationship Id="rId4" Type="http://schemas.openxmlformats.org/officeDocument/2006/relationships/image" Target="../media/image24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3.png"/><Relationship Id="rId4" Type="http://schemas.openxmlformats.org/officeDocument/2006/relationships/image" Target="../media/image25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emf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9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3.png"/><Relationship Id="rId5" Type="http://schemas.openxmlformats.org/officeDocument/2006/relationships/hyperlink" Target="https://cds.cern.ch/record/2310738" TargetMode="External"/><Relationship Id="rId4" Type="http://schemas.openxmlformats.org/officeDocument/2006/relationships/image" Target="../media/image262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7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2.png"/><Relationship Id="rId5" Type="http://schemas.openxmlformats.org/officeDocument/2006/relationships/image" Target="../media/image271.png"/><Relationship Id="rId4" Type="http://schemas.openxmlformats.org/officeDocument/2006/relationships/image" Target="../media/image270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5.png"/><Relationship Id="rId4" Type="http://schemas.openxmlformats.org/officeDocument/2006/relationships/image" Target="../media/image27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png"/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://cms-results.web.cern.ch/cms-results/public-results/publications/SMP/ALPHAS.html" TargetMode="External"/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3.png"/><Relationship Id="rId5" Type="http://schemas.openxmlformats.org/officeDocument/2006/relationships/image" Target="../media/image282.png"/><Relationship Id="rId4" Type="http://schemas.openxmlformats.org/officeDocument/2006/relationships/image" Target="../media/image281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png"/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7.png"/><Relationship Id="rId4" Type="http://schemas.openxmlformats.org/officeDocument/2006/relationships/image" Target="../media/image286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png"/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1.png"/><Relationship Id="rId4" Type="http://schemas.openxmlformats.org/officeDocument/2006/relationships/image" Target="../media/image290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png"/><Relationship Id="rId7" Type="http://schemas.openxmlformats.org/officeDocument/2006/relationships/image" Target="../media/image297.png"/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6.png"/><Relationship Id="rId5" Type="http://schemas.openxmlformats.org/officeDocument/2006/relationships/image" Target="../media/image295.png"/><Relationship Id="rId4" Type="http://schemas.openxmlformats.org/officeDocument/2006/relationships/image" Target="../media/image294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png"/><Relationship Id="rId2" Type="http://schemas.openxmlformats.org/officeDocument/2006/relationships/image" Target="../media/image29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6" descr="hadron">
            <a:extLst>
              <a:ext uri="{FF2B5EF4-FFF2-40B4-BE49-F238E27FC236}">
                <a16:creationId xmlns:a16="http://schemas.microsoft.com/office/drawing/2014/main" id="{E9A3274B-82E6-44D6-BB8E-AAD59F841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494"/>
            <a:ext cx="9906000" cy="6874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 Box 9">
            <a:extLst>
              <a:ext uri="{FF2B5EF4-FFF2-40B4-BE49-F238E27FC236}">
                <a16:creationId xmlns:a16="http://schemas.microsoft.com/office/drawing/2014/main" id="{89E759EB-822F-4B7C-80AA-F264E5972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963" y="4437064"/>
            <a:ext cx="7696200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600"/>
              </a:spcBef>
              <a:spcAft>
                <a:spcPts val="600"/>
              </a:spcAft>
              <a:buNone/>
            </a:pPr>
            <a:br>
              <a:rPr kumimoji="0" lang="ru-RU" altLang="ru-RU" sz="2000" i="1" dirty="0">
                <a:solidFill>
                  <a:schemeClr val="bg1"/>
                </a:solidFill>
              </a:rPr>
            </a:br>
            <a:endParaRPr kumimoji="0" lang="ru-RU" altLang="ru-RU" sz="2000" i="1" dirty="0">
              <a:solidFill>
                <a:schemeClr val="bg1"/>
              </a:solidFill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  <a:buNone/>
            </a:pPr>
            <a:endParaRPr kumimoji="0" lang="en-US" altLang="ru-RU" sz="2000" i="1" dirty="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spcAft>
                <a:spcPts val="600"/>
              </a:spcAft>
              <a:buNone/>
            </a:pPr>
            <a:r>
              <a:rPr kumimoji="0" lang="ru-RU" altLang="ru-RU" sz="2000" i="1" dirty="0">
                <a:solidFill>
                  <a:schemeClr val="bg1"/>
                </a:solidFill>
              </a:rPr>
              <a:t> </a:t>
            </a:r>
            <a:r>
              <a:rPr lang="en-US" alt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</a:rPr>
              <a:t>MISP2022</a:t>
            </a:r>
            <a:endParaRPr lang="ru-RU" alt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</a:endParaRPr>
          </a:p>
          <a:p>
            <a:pPr algn="ctr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</a:rPr>
              <a:t>24 July - 2 August</a:t>
            </a:r>
            <a:endParaRPr lang="en-AU" alt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B4D5AB-EA41-40E9-ABCF-9387FE2D3EBF}"/>
              </a:ext>
            </a:extLst>
          </p:cNvPr>
          <p:cNvSpPr txBox="1">
            <a:spLocks noChangeArrowheads="1"/>
          </p:cNvSpPr>
          <p:nvPr/>
        </p:nvSpPr>
        <p:spPr>
          <a:xfrm>
            <a:off x="2028739" y="1771179"/>
            <a:ext cx="5832648" cy="888266"/>
          </a:xfrm>
          <a:prstGeom prst="rect">
            <a:avLst/>
          </a:prstGeom>
        </p:spPr>
        <p:txBody>
          <a:bodyPr vert="horz" lIns="91429" tIns="45715" rIns="91429" bIns="45715" rtlCol="0" anchor="ctr">
            <a:noAutofit/>
          </a:bodyPr>
          <a:lstStyle>
            <a:lvl1pPr algn="ctr" defTabSz="914296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Physics at Energy Frontier</a:t>
            </a:r>
            <a:endParaRPr lang="en-US" altLang="ru-RU" sz="34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C8249F1D-84E0-4803-811B-3D69865711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305" y="2715651"/>
            <a:ext cx="8535326" cy="707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 algn="ctr" eaLnBrk="1" hangingPunct="1">
              <a:buFont typeface="Wingdings" pitchFamily="2" charset="2"/>
              <a:buNone/>
            </a:pPr>
            <a:r>
              <a:rPr lang="en-US" altLang="ru-RU" sz="2000" dirty="0">
                <a:solidFill>
                  <a:schemeClr val="bg1"/>
                </a:solidFill>
                <a:cs typeface="Arial" pitchFamily="34" charset="0"/>
              </a:rPr>
              <a:t>Sergei </a:t>
            </a:r>
            <a:r>
              <a:rPr lang="en-US" altLang="ru-RU" sz="2000" dirty="0" err="1">
                <a:solidFill>
                  <a:schemeClr val="bg1"/>
                </a:solidFill>
                <a:cs typeface="Arial" pitchFamily="34" charset="0"/>
              </a:rPr>
              <a:t>Shmatov</a:t>
            </a:r>
            <a:r>
              <a:rPr lang="ru-RU" altLang="ru-RU" sz="2000" dirty="0">
                <a:solidFill>
                  <a:schemeClr val="bg1"/>
                </a:solidFill>
                <a:cs typeface="Arial" pitchFamily="34" charset="0"/>
              </a:rPr>
              <a:t> (</a:t>
            </a:r>
            <a:r>
              <a:rPr lang="en-US" altLang="ru-RU" sz="2000" dirty="0">
                <a:solidFill>
                  <a:schemeClr val="bg1"/>
                </a:solidFill>
                <a:cs typeface="Arial" pitchFamily="34" charset="0"/>
              </a:rPr>
              <a:t>LHEP JINR, </a:t>
            </a:r>
            <a:r>
              <a:rPr lang="en-US" altLang="ru-RU" sz="2000" dirty="0" err="1">
                <a:solidFill>
                  <a:schemeClr val="bg1"/>
                </a:solidFill>
                <a:cs typeface="Arial" pitchFamily="34" charset="0"/>
              </a:rPr>
              <a:t>Dubna</a:t>
            </a:r>
            <a:r>
              <a:rPr lang="ru-RU" altLang="ru-RU" sz="2000" dirty="0">
                <a:solidFill>
                  <a:schemeClr val="bg1"/>
                </a:solidFill>
                <a:cs typeface="Arial" pitchFamily="34" charset="0"/>
              </a:rPr>
              <a:t>)</a:t>
            </a:r>
            <a:endParaRPr lang="en-US" altLang="ru-RU" sz="2000" dirty="0">
              <a:solidFill>
                <a:schemeClr val="bg1"/>
              </a:solidFill>
              <a:cs typeface="Arial" pitchFamily="34" charset="0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en-US" altLang="ru-RU" sz="2000" dirty="0">
                <a:solidFill>
                  <a:schemeClr val="bg1"/>
                </a:solidFill>
                <a:cs typeface="Arial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shmatov@cern.ch</a:t>
            </a:r>
            <a:r>
              <a:rPr lang="en-US" altLang="ru-RU" sz="2000" dirty="0">
                <a:solidFill>
                  <a:schemeClr val="bg1"/>
                </a:solidFill>
                <a:cs typeface="Arial" pitchFamily="34" charset="0"/>
              </a:rPr>
              <a:t>    </a:t>
            </a:r>
            <a:r>
              <a:rPr lang="en-US" altLang="ru-RU" sz="2000" dirty="0">
                <a:solidFill>
                  <a:schemeClr val="bg1"/>
                </a:solidFill>
                <a:cs typeface="Arial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shmatov@jinr.ru</a:t>
            </a:r>
            <a:r>
              <a:rPr lang="en-US" altLang="ru-RU" sz="2000" dirty="0">
                <a:solidFill>
                  <a:schemeClr val="bg1"/>
                </a:solidFill>
                <a:cs typeface="Arial" pitchFamily="34" charset="0"/>
              </a:rPr>
              <a:t>  </a:t>
            </a:r>
            <a:endParaRPr lang="ru-RU" altLang="ru-RU" sz="2000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B68240-D16A-495B-9233-986960EB67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552" y="-7917"/>
            <a:ext cx="4680520" cy="149270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D66480-0B29-426A-8496-CB977A5AE0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8744" y="-15133"/>
            <a:ext cx="5337256" cy="1492702"/>
          </a:xfrm>
          <a:prstGeom prst="rect">
            <a:avLst/>
          </a:prstGeom>
        </p:spPr>
      </p:pic>
      <p:sp>
        <p:nvSpPr>
          <p:cNvPr id="2" name="Дата 1">
            <a:extLst>
              <a:ext uri="{FF2B5EF4-FFF2-40B4-BE49-F238E27FC236}">
                <a16:creationId xmlns:a16="http://schemas.microsoft.com/office/drawing/2014/main" id="{D959BCFD-37B9-4888-A85D-97F54636B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04D1461-79A8-4E85-9BA2-149E10860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521AF27B-A05D-4A70-8811-2FD00FAE3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05CDBA63-5528-4F05-8DA1-B09E305D4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8944" y="6484723"/>
            <a:ext cx="1224136" cy="365125"/>
          </a:xfrm>
        </p:spPr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176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ru-RU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Trigger Rates</a:t>
            </a:r>
            <a:endParaRPr lang="en-US" sz="3000" b="1" dirty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4" name="Group 2069">
            <a:extLst>
              <a:ext uri="{FF2B5EF4-FFF2-40B4-BE49-F238E27FC236}">
                <a16:creationId xmlns:a16="http://schemas.microsoft.com/office/drawing/2014/main" id="{73EE3170-F673-4B24-8125-85C7383616AD}"/>
              </a:ext>
            </a:extLst>
          </p:cNvPr>
          <p:cNvGrpSpPr>
            <a:grpSpLocks/>
          </p:cNvGrpSpPr>
          <p:nvPr/>
        </p:nvGrpSpPr>
        <p:grpSpPr bwMode="auto">
          <a:xfrm>
            <a:off x="704528" y="836513"/>
            <a:ext cx="8391525" cy="5184775"/>
            <a:chOff x="1733" y="775"/>
            <a:chExt cx="4495" cy="3307"/>
          </a:xfrm>
        </p:grpSpPr>
        <p:sp>
          <p:nvSpPr>
            <p:cNvPr id="15" name="Freeform 2070">
              <a:extLst>
                <a:ext uri="{FF2B5EF4-FFF2-40B4-BE49-F238E27FC236}">
                  <a16:creationId xmlns:a16="http://schemas.microsoft.com/office/drawing/2014/main" id="{FD4A7951-A140-47D0-B90B-93F3D1C77D0B}"/>
                </a:ext>
              </a:extLst>
            </p:cNvPr>
            <p:cNvSpPr>
              <a:spLocks/>
            </p:cNvSpPr>
            <p:nvPr/>
          </p:nvSpPr>
          <p:spPr bwMode="blackWhite">
            <a:xfrm rot="-193952">
              <a:off x="2189" y="1035"/>
              <a:ext cx="4039" cy="2827"/>
            </a:xfrm>
            <a:custGeom>
              <a:avLst/>
              <a:gdLst>
                <a:gd name="T0" fmla="*/ 426 w 3233"/>
                <a:gd name="T1" fmla="*/ 2827 h 2055"/>
                <a:gd name="T2" fmla="*/ 1001 w 3233"/>
                <a:gd name="T3" fmla="*/ 2241 h 2055"/>
                <a:gd name="T4" fmla="*/ 1326 w 3233"/>
                <a:gd name="T5" fmla="*/ 2035 h 2055"/>
                <a:gd name="T6" fmla="*/ 1740 w 3233"/>
                <a:gd name="T7" fmla="*/ 1919 h 2055"/>
                <a:gd name="T8" fmla="*/ 2531 w 3233"/>
                <a:gd name="T9" fmla="*/ 1689 h 2055"/>
                <a:gd name="T10" fmla="*/ 3123 w 3233"/>
                <a:gd name="T11" fmla="*/ 1619 h 2055"/>
                <a:gd name="T12" fmla="*/ 4039 w 3233"/>
                <a:gd name="T13" fmla="*/ 1521 h 2055"/>
                <a:gd name="T14" fmla="*/ 214 w 3233"/>
                <a:gd name="T15" fmla="*/ 0 h 2055"/>
                <a:gd name="T16" fmla="*/ 336 w 3233"/>
                <a:gd name="T17" fmla="*/ 797 h 2055"/>
                <a:gd name="T18" fmla="*/ 329 w 3233"/>
                <a:gd name="T19" fmla="*/ 1350 h 2055"/>
                <a:gd name="T20" fmla="*/ 280 w 3233"/>
                <a:gd name="T21" fmla="*/ 1845 h 2055"/>
                <a:gd name="T22" fmla="*/ 190 w 3233"/>
                <a:gd name="T23" fmla="*/ 2208 h 2055"/>
                <a:gd name="T24" fmla="*/ 4 w 3233"/>
                <a:gd name="T25" fmla="*/ 2637 h 2055"/>
                <a:gd name="T26" fmla="*/ 211 w 3233"/>
                <a:gd name="T27" fmla="*/ 2728 h 2055"/>
                <a:gd name="T28" fmla="*/ 426 w 3233"/>
                <a:gd name="T29" fmla="*/ 2827 h 205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233" h="2055">
                  <a:moveTo>
                    <a:pt x="341" y="2055"/>
                  </a:moveTo>
                  <a:cubicBezTo>
                    <a:pt x="446" y="1996"/>
                    <a:pt x="681" y="1725"/>
                    <a:pt x="801" y="1629"/>
                  </a:cubicBezTo>
                  <a:cubicBezTo>
                    <a:pt x="921" y="1533"/>
                    <a:pt x="962" y="1518"/>
                    <a:pt x="1061" y="1479"/>
                  </a:cubicBezTo>
                  <a:cubicBezTo>
                    <a:pt x="1160" y="1440"/>
                    <a:pt x="1233" y="1437"/>
                    <a:pt x="1393" y="1395"/>
                  </a:cubicBezTo>
                  <a:cubicBezTo>
                    <a:pt x="1554" y="1353"/>
                    <a:pt x="1841" y="1264"/>
                    <a:pt x="2026" y="1228"/>
                  </a:cubicBezTo>
                  <a:cubicBezTo>
                    <a:pt x="2211" y="1192"/>
                    <a:pt x="2299" y="1197"/>
                    <a:pt x="2500" y="1177"/>
                  </a:cubicBezTo>
                  <a:cubicBezTo>
                    <a:pt x="2701" y="1157"/>
                    <a:pt x="3024" y="1131"/>
                    <a:pt x="3233" y="1106"/>
                  </a:cubicBezTo>
                  <a:cubicBezTo>
                    <a:pt x="2845" y="910"/>
                    <a:pt x="660" y="105"/>
                    <a:pt x="171" y="0"/>
                  </a:cubicBezTo>
                  <a:cubicBezTo>
                    <a:pt x="218" y="210"/>
                    <a:pt x="254" y="416"/>
                    <a:pt x="269" y="579"/>
                  </a:cubicBezTo>
                  <a:cubicBezTo>
                    <a:pt x="284" y="742"/>
                    <a:pt x="271" y="854"/>
                    <a:pt x="263" y="981"/>
                  </a:cubicBezTo>
                  <a:cubicBezTo>
                    <a:pt x="256" y="1108"/>
                    <a:pt x="243" y="1237"/>
                    <a:pt x="224" y="1341"/>
                  </a:cubicBezTo>
                  <a:cubicBezTo>
                    <a:pt x="206" y="1445"/>
                    <a:pt x="189" y="1509"/>
                    <a:pt x="152" y="1605"/>
                  </a:cubicBezTo>
                  <a:cubicBezTo>
                    <a:pt x="115" y="1701"/>
                    <a:pt x="0" y="1854"/>
                    <a:pt x="3" y="1917"/>
                  </a:cubicBezTo>
                  <a:lnTo>
                    <a:pt x="169" y="1983"/>
                  </a:lnTo>
                  <a:lnTo>
                    <a:pt x="341" y="2055"/>
                  </a:lnTo>
                  <a:close/>
                </a:path>
              </a:pathLst>
            </a:custGeom>
            <a:gradFill rotWithShape="0">
              <a:gsLst>
                <a:gs pos="0">
                  <a:srgbClr val="CC52F2"/>
                </a:gs>
                <a:gs pos="100000">
                  <a:srgbClr val="570870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" name="Freeform 2071">
              <a:extLst>
                <a:ext uri="{FF2B5EF4-FFF2-40B4-BE49-F238E27FC236}">
                  <a16:creationId xmlns:a16="http://schemas.microsoft.com/office/drawing/2014/main" id="{E8088487-605C-482B-8D8D-81480C2217F6}"/>
                </a:ext>
              </a:extLst>
            </p:cNvPr>
            <p:cNvSpPr>
              <a:spLocks/>
            </p:cNvSpPr>
            <p:nvPr/>
          </p:nvSpPr>
          <p:spPr bwMode="blackWhite">
            <a:xfrm rot="-377781">
              <a:off x="2233" y="3192"/>
              <a:ext cx="1112" cy="890"/>
            </a:xfrm>
            <a:custGeom>
              <a:avLst/>
              <a:gdLst>
                <a:gd name="T0" fmla="*/ 154 w 533"/>
                <a:gd name="T1" fmla="*/ 174 h 460"/>
                <a:gd name="T2" fmla="*/ 0 w 533"/>
                <a:gd name="T3" fmla="*/ 0 h 460"/>
                <a:gd name="T4" fmla="*/ 100 w 533"/>
                <a:gd name="T5" fmla="*/ 890 h 460"/>
                <a:gd name="T6" fmla="*/ 1112 w 533"/>
                <a:gd name="T7" fmla="*/ 488 h 460"/>
                <a:gd name="T8" fmla="*/ 830 w 533"/>
                <a:gd name="T9" fmla="*/ 430 h 460"/>
                <a:gd name="T10" fmla="*/ 154 w 533"/>
                <a:gd name="T11" fmla="*/ 174 h 4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33" h="460">
                  <a:moveTo>
                    <a:pt x="74" y="90"/>
                  </a:moveTo>
                  <a:lnTo>
                    <a:pt x="0" y="0"/>
                  </a:lnTo>
                  <a:lnTo>
                    <a:pt x="48" y="460"/>
                  </a:lnTo>
                  <a:lnTo>
                    <a:pt x="533" y="252"/>
                  </a:lnTo>
                  <a:lnTo>
                    <a:pt x="398" y="222"/>
                  </a:lnTo>
                  <a:lnTo>
                    <a:pt x="74" y="90"/>
                  </a:lnTo>
                  <a:close/>
                </a:path>
              </a:pathLst>
            </a:custGeom>
            <a:solidFill>
              <a:srgbClr val="CE45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defRPr/>
              </a:pPr>
              <a:endParaRPr lang="ru-RU"/>
            </a:p>
          </p:txBody>
        </p:sp>
        <p:pic>
          <p:nvPicPr>
            <p:cNvPr id="17" name="Picture 2072" descr="page15">
              <a:extLst>
                <a:ext uri="{FF2B5EF4-FFF2-40B4-BE49-F238E27FC236}">
                  <a16:creationId xmlns:a16="http://schemas.microsoft.com/office/drawing/2014/main" id="{99D6117D-2E80-413E-880C-40F271DC2C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580878"/>
                </a:clrFrom>
                <a:clrTo>
                  <a:srgbClr val="58087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" y="775"/>
              <a:ext cx="2869" cy="1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2073">
              <a:extLst>
                <a:ext uri="{FF2B5EF4-FFF2-40B4-BE49-F238E27FC236}">
                  <a16:creationId xmlns:a16="http://schemas.microsoft.com/office/drawing/2014/main" id="{142E5045-B09F-4646-B4FE-27BC831C5D7D}"/>
                </a:ext>
              </a:extLst>
            </p:cNvPr>
            <p:cNvSpPr>
              <a:spLocks noChangeArrowheads="1"/>
            </p:cNvSpPr>
            <p:nvPr/>
          </p:nvSpPr>
          <p:spPr bwMode="blackWhite">
            <a:xfrm rot="1272726">
              <a:off x="2231" y="2262"/>
              <a:ext cx="2876" cy="27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/>
            <a:lstStyle>
              <a:lvl1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10000"/>
                </a:spcBef>
                <a:spcAft>
                  <a:spcPct val="10000"/>
                </a:spcAft>
              </a:pPr>
              <a:r>
                <a:rPr lang="en-GB" altLang="ru-RU" sz="2000" dirty="0">
                  <a:latin typeface="News Gothic MT" charset="0"/>
                </a:rPr>
                <a:t>Level 1 - Special Hardware</a:t>
              </a:r>
            </a:p>
          </p:txBody>
        </p:sp>
        <p:sp>
          <p:nvSpPr>
            <p:cNvPr id="19" name="Rectangle 2074">
              <a:extLst>
                <a:ext uri="{FF2B5EF4-FFF2-40B4-BE49-F238E27FC236}">
                  <a16:creationId xmlns:a16="http://schemas.microsoft.com/office/drawing/2014/main" id="{203FE77F-88F1-4FB8-B979-F32E0764A5B2}"/>
                </a:ext>
              </a:extLst>
            </p:cNvPr>
            <p:cNvSpPr>
              <a:spLocks noChangeArrowheads="1"/>
            </p:cNvSpPr>
            <p:nvPr/>
          </p:nvSpPr>
          <p:spPr bwMode="blackWhite">
            <a:xfrm rot="1273665">
              <a:off x="1967" y="2769"/>
              <a:ext cx="2875" cy="27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/>
            <a:lstStyle>
              <a:lvl1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10000"/>
                </a:spcBef>
                <a:spcAft>
                  <a:spcPct val="10000"/>
                </a:spcAft>
              </a:pPr>
              <a:r>
                <a:rPr lang="en-GB" altLang="ru-RU" sz="2000">
                  <a:latin typeface="News Gothic MT" charset="0"/>
                </a:rPr>
                <a:t>Level 2 - Embedded Processors</a:t>
              </a:r>
            </a:p>
          </p:txBody>
        </p:sp>
        <p:sp>
          <p:nvSpPr>
            <p:cNvPr id="20" name="Text Box 2075">
              <a:extLst>
                <a:ext uri="{FF2B5EF4-FFF2-40B4-BE49-F238E27FC236}">
                  <a16:creationId xmlns:a16="http://schemas.microsoft.com/office/drawing/2014/main" id="{3BBC7658-4FCF-4204-ABFE-9990034E50A6}"/>
                </a:ext>
              </a:extLst>
            </p:cNvPr>
            <p:cNvSpPr txBox="1">
              <a:spLocks noChangeArrowheads="1"/>
            </p:cNvSpPr>
            <p:nvPr/>
          </p:nvSpPr>
          <p:spPr bwMode="blackWhite">
            <a:xfrm rot="1238878">
              <a:off x="2917" y="1990"/>
              <a:ext cx="1691" cy="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/>
              <a:ext uri="{91240B29-F687-4f45-9708-019B960494DF}"/>
              <a:ext uri="{AF507438-7753-43e0-B8FC-AC1667EBCBE1}"/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GB">
                  <a:effectLst>
                    <a:outerShdw blurRad="38100" dist="38100" dir="2700000" algn="tl">
                      <a:srgbClr val="DDDDDD"/>
                    </a:outerShdw>
                  </a:effectLst>
                  <a:latin typeface="News Gothic MT" charset="0"/>
                  <a:ea typeface="Arial" charset="0"/>
                  <a:cs typeface="Arial" charset="0"/>
                </a:rPr>
                <a:t>40 MHz  </a:t>
              </a:r>
              <a:r>
                <a:rPr lang="en-GB" sz="1800">
                  <a:solidFill>
                    <a:srgbClr val="FFCC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News Gothic MT" charset="0"/>
                  <a:ea typeface="Arial" charset="0"/>
                  <a:cs typeface="Arial" charset="0"/>
                </a:rPr>
                <a:t>(1000 TB/sec)</a:t>
              </a:r>
              <a:endParaRPr lang="en-GB">
                <a:solidFill>
                  <a:srgbClr val="E9E4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Arial" charset="0"/>
                <a:cs typeface="Arial" charset="0"/>
              </a:endParaRPr>
            </a:p>
          </p:txBody>
        </p:sp>
        <p:sp>
          <p:nvSpPr>
            <p:cNvPr id="21" name="Rectangle 2076">
              <a:extLst>
                <a:ext uri="{FF2B5EF4-FFF2-40B4-BE49-F238E27FC236}">
                  <a16:creationId xmlns:a16="http://schemas.microsoft.com/office/drawing/2014/main" id="{70B078C6-31A0-488C-8CA6-91E2E614D6DF}"/>
                </a:ext>
              </a:extLst>
            </p:cNvPr>
            <p:cNvSpPr>
              <a:spLocks noChangeArrowheads="1"/>
            </p:cNvSpPr>
            <p:nvPr/>
          </p:nvSpPr>
          <p:spPr bwMode="blackWhite">
            <a:xfrm rot="1272835">
              <a:off x="1733" y="3233"/>
              <a:ext cx="2875" cy="27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/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q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Ø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Ø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 2" panose="05020102010507070707" pitchFamily="18" charset="2"/>
                <a:buChar char="P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10000"/>
                </a:spcBef>
                <a:spcAft>
                  <a:spcPct val="10000"/>
                </a:spcAft>
                <a:buFontTx/>
                <a:buNone/>
              </a:pPr>
              <a:r>
                <a:rPr kumimoji="0" lang="en-GB" altLang="ru-RU" sz="2000">
                  <a:latin typeface="News Gothic MT" charset="0"/>
                </a:rPr>
                <a:t>Level 3 – Farm of commodity CPUs</a:t>
              </a:r>
            </a:p>
          </p:txBody>
        </p:sp>
        <p:sp>
          <p:nvSpPr>
            <p:cNvPr id="22" name="Text Box 2077">
              <a:extLst>
                <a:ext uri="{FF2B5EF4-FFF2-40B4-BE49-F238E27FC236}">
                  <a16:creationId xmlns:a16="http://schemas.microsoft.com/office/drawing/2014/main" id="{2DE0F658-3025-4C50-9C60-B83853165555}"/>
                </a:ext>
              </a:extLst>
            </p:cNvPr>
            <p:cNvSpPr txBox="1">
              <a:spLocks noChangeArrowheads="1"/>
            </p:cNvSpPr>
            <p:nvPr/>
          </p:nvSpPr>
          <p:spPr bwMode="blackWhite">
            <a:xfrm rot="1241475">
              <a:off x="2561" y="2487"/>
              <a:ext cx="1770" cy="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/>
              <a:ext uri="{91240B29-F687-4f45-9708-019B960494DF}"/>
              <a:ext uri="{AF507438-7753-43e0-B8FC-AC1667EBCBE1}"/>
            </a:extLst>
          </p:spPr>
          <p:txBody>
            <a:bodyPr lIns="92075" tIns="46038" rIns="92075" bIns="46038" anchor="ctr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GB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News Gothic MT" charset="0"/>
                  <a:ea typeface="Arial" charset="0"/>
                  <a:cs typeface="Arial" charset="0"/>
                </a:rPr>
                <a:t>75 </a:t>
              </a:r>
              <a:r>
                <a:rPr lang="en-GB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News Gothic MT" charset="0"/>
                  <a:ea typeface="Arial" charset="0"/>
                  <a:cs typeface="Arial" charset="0"/>
                </a:rPr>
                <a:t>KHz</a:t>
              </a:r>
              <a:r>
                <a:rPr lang="en-GB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News Gothic MT" charset="0"/>
                  <a:ea typeface="Arial" charset="0"/>
                  <a:cs typeface="Arial" charset="0"/>
                </a:rPr>
                <a:t> </a:t>
              </a:r>
              <a:r>
                <a:rPr lang="en-GB" sz="1800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News Gothic MT" charset="0"/>
                  <a:ea typeface="Arial" charset="0"/>
                  <a:cs typeface="Arial" charset="0"/>
                </a:rPr>
                <a:t>(75 GB/sec)</a:t>
              </a:r>
              <a:endParaRPr lang="en-GB" sz="1800" dirty="0">
                <a:solidFill>
                  <a:srgbClr val="E9E4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Arial" charset="0"/>
                <a:cs typeface="Arial" charset="0"/>
              </a:endParaRPr>
            </a:p>
          </p:txBody>
        </p:sp>
        <p:sp>
          <p:nvSpPr>
            <p:cNvPr id="23" name="Text Box 2078">
              <a:extLst>
                <a:ext uri="{FF2B5EF4-FFF2-40B4-BE49-F238E27FC236}">
                  <a16:creationId xmlns:a16="http://schemas.microsoft.com/office/drawing/2014/main" id="{CAB0AE58-8B94-4881-BE19-9B2161563450}"/>
                </a:ext>
              </a:extLst>
            </p:cNvPr>
            <p:cNvSpPr txBox="1">
              <a:spLocks noChangeArrowheads="1"/>
            </p:cNvSpPr>
            <p:nvPr/>
          </p:nvSpPr>
          <p:spPr bwMode="blackWhite">
            <a:xfrm rot="1240530">
              <a:off x="2573" y="2961"/>
              <a:ext cx="1249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/>
              <a:ext uri="{91240B29-F687-4f45-9708-019B960494DF}"/>
              <a:ext uri="{AF507438-7753-43e0-B8FC-AC1667EBCBE1}"/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GB" sz="2200">
                  <a:effectLst>
                    <a:outerShdw blurRad="38100" dist="38100" dir="2700000" algn="tl">
                      <a:srgbClr val="DDDDDD"/>
                    </a:outerShdw>
                  </a:effectLst>
                  <a:latin typeface="News Gothic MT" charset="0"/>
                  <a:ea typeface="Arial" charset="0"/>
                  <a:cs typeface="Arial" charset="0"/>
                </a:rPr>
                <a:t>5 KHz</a:t>
              </a:r>
              <a:r>
                <a:rPr lang="en-GB">
                  <a:effectLst>
                    <a:outerShdw blurRad="38100" dist="38100" dir="2700000" algn="tl">
                      <a:srgbClr val="DDDDDD"/>
                    </a:outerShdw>
                  </a:effectLst>
                  <a:latin typeface="News Gothic MT" charset="0"/>
                  <a:ea typeface="Arial" charset="0"/>
                  <a:cs typeface="Arial" charset="0"/>
                </a:rPr>
                <a:t> </a:t>
              </a:r>
              <a:r>
                <a:rPr lang="en-GB" sz="1800">
                  <a:solidFill>
                    <a:srgbClr val="FFCC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News Gothic MT" charset="0"/>
                  <a:ea typeface="Arial" charset="0"/>
                  <a:cs typeface="Arial" charset="0"/>
                </a:rPr>
                <a:t>(5 GB/sec)</a:t>
              </a:r>
              <a:endParaRPr lang="en-GB" sz="180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Arial" charset="0"/>
                <a:cs typeface="Arial" charset="0"/>
              </a:endParaRPr>
            </a:p>
          </p:txBody>
        </p:sp>
        <p:sp>
          <p:nvSpPr>
            <p:cNvPr id="24" name="Text Box 2079">
              <a:extLst>
                <a:ext uri="{FF2B5EF4-FFF2-40B4-BE49-F238E27FC236}">
                  <a16:creationId xmlns:a16="http://schemas.microsoft.com/office/drawing/2014/main" id="{0D331BA8-6E24-4A94-B762-EAD53447A882}"/>
                </a:ext>
              </a:extLst>
            </p:cNvPr>
            <p:cNvSpPr txBox="1">
              <a:spLocks noChangeArrowheads="1"/>
            </p:cNvSpPr>
            <p:nvPr/>
          </p:nvSpPr>
          <p:spPr bwMode="blackWhite">
            <a:xfrm rot="1244256">
              <a:off x="1954" y="3462"/>
              <a:ext cx="1959" cy="2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/>
              <a:ext uri="{91240B29-F687-4f45-9708-019B960494DF}"/>
              <a:ext uri="{AF507438-7753-43e0-B8FC-AC1667EBCBE1}"/>
            </a:extLst>
          </p:spPr>
          <p:txBody>
            <a:bodyPr lIns="92075" tIns="46038" rIns="92075" bIns="46038" anchor="ctr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GB" sz="2200">
                  <a:effectLst>
                    <a:outerShdw blurRad="38100" dist="38100" dir="2700000" algn="tl">
                      <a:srgbClr val="DDDDDD"/>
                    </a:outerShdw>
                  </a:effectLst>
                  <a:latin typeface="News Gothic MT" charset="0"/>
                  <a:ea typeface="Arial" charset="0"/>
                  <a:cs typeface="Arial" charset="0"/>
                </a:rPr>
                <a:t>100 Hz  </a:t>
              </a:r>
              <a:r>
                <a:rPr lang="en-GB" sz="1800">
                  <a:solidFill>
                    <a:srgbClr val="FFCC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News Gothic MT" charset="0"/>
                  <a:ea typeface="Arial" charset="0"/>
                  <a:cs typeface="Arial" charset="0"/>
                </a:rPr>
                <a:t>(100 MB/sec)</a:t>
              </a:r>
              <a:endParaRPr lang="en-GB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Arial" charset="0"/>
                <a:cs typeface="Arial" charset="0"/>
              </a:endParaRPr>
            </a:p>
          </p:txBody>
        </p:sp>
        <p:sp>
          <p:nvSpPr>
            <p:cNvPr id="25" name="Text Box 2080">
              <a:extLst>
                <a:ext uri="{FF2B5EF4-FFF2-40B4-BE49-F238E27FC236}">
                  <a16:creationId xmlns:a16="http://schemas.microsoft.com/office/drawing/2014/main" id="{EBD667AB-24BB-4C64-95A1-482A18030E5A}"/>
                </a:ext>
              </a:extLst>
            </p:cNvPr>
            <p:cNvSpPr txBox="1">
              <a:spLocks noChangeArrowheads="1"/>
            </p:cNvSpPr>
            <p:nvPr/>
          </p:nvSpPr>
          <p:spPr bwMode="blackWhite">
            <a:xfrm rot="1265067">
              <a:off x="2013" y="3583"/>
              <a:ext cx="1149" cy="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/>
              <a:ext uri="{91240B29-F687-4f45-9708-019B960494DF}"/>
              <a:ext uri="{AF507438-7753-43e0-B8FC-AC1667EBCBE1}"/>
            </a:extLst>
          </p:spPr>
          <p:txBody>
            <a:bodyPr wrap="none" lIns="92075" tIns="46038" rIns="92075" bIns="46038"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defRPr/>
              </a:pPr>
              <a:r>
                <a:rPr lang="en-GB" altLang="ru-RU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News Gothic MT" charset="0"/>
                </a:rPr>
                <a:t>Data Recording &amp;</a:t>
              </a:r>
            </a:p>
            <a:p>
              <a:pPr algn="ctr">
                <a:lnSpc>
                  <a:spcPct val="90000"/>
                </a:lnSpc>
                <a:defRPr/>
              </a:pPr>
              <a:r>
                <a:rPr lang="en-GB" altLang="ru-RU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News Gothic MT" charset="0"/>
                </a:rPr>
                <a:t>Offline Analysis</a:t>
              </a:r>
            </a:p>
          </p:txBody>
        </p:sp>
      </p:grp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16C35FDB-9D96-47A4-9F40-760AC5C5B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12CECC2-49C3-49FE-8CC6-0BF49984F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2073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05CDBA63-5528-4F05-8DA1-B09E305D4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8944" y="6484723"/>
            <a:ext cx="1224136" cy="365125"/>
          </a:xfrm>
        </p:spPr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176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ru-RU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Data Flows</a:t>
            </a:r>
            <a:endParaRPr lang="en-US" sz="3000" b="1" dirty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65172C1-E797-449F-9F1A-308763118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64" y="899047"/>
            <a:ext cx="6508750" cy="552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1D10130-D9A8-4F18-9153-D14769F6F2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7096" y="1503488"/>
            <a:ext cx="17668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ru-RU" sz="2400">
                <a:solidFill>
                  <a:srgbClr val="FD3303"/>
                </a:solidFill>
              </a:rPr>
              <a:t>~</a:t>
            </a:r>
            <a:r>
              <a:rPr kumimoji="0" lang="ru-RU" altLang="ru-RU" sz="2400">
                <a:solidFill>
                  <a:srgbClr val="FD3303"/>
                </a:solidFill>
              </a:rPr>
              <a:t> </a:t>
            </a:r>
            <a:r>
              <a:rPr kumimoji="0" lang="en-US" altLang="ru-RU" sz="2400">
                <a:solidFill>
                  <a:srgbClr val="FD3303"/>
                </a:solidFill>
              </a:rPr>
              <a:t>3PB/year</a:t>
            </a:r>
            <a:endParaRPr kumimoji="0" lang="ru-RU" altLang="ru-RU" sz="2400">
              <a:solidFill>
                <a:srgbClr val="FD3303"/>
              </a:solidFill>
            </a:endParaRPr>
          </a:p>
        </p:txBody>
      </p:sp>
      <p:sp>
        <p:nvSpPr>
          <p:cNvPr id="10" name="Прямоугольник 7">
            <a:extLst>
              <a:ext uri="{FF2B5EF4-FFF2-40B4-BE49-F238E27FC236}">
                <a16:creationId xmlns:a16="http://schemas.microsoft.com/office/drawing/2014/main" id="{ED92AD05-1609-4B42-8382-FEA4FB00D5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4388" y="2781300"/>
            <a:ext cx="17668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ru-RU" sz="2400">
                <a:solidFill>
                  <a:srgbClr val="FD3303"/>
                </a:solidFill>
              </a:rPr>
              <a:t>~</a:t>
            </a:r>
            <a:r>
              <a:rPr kumimoji="0" lang="ru-RU" altLang="ru-RU" sz="2400">
                <a:solidFill>
                  <a:srgbClr val="FD3303"/>
                </a:solidFill>
              </a:rPr>
              <a:t> </a:t>
            </a:r>
            <a:r>
              <a:rPr kumimoji="0" lang="en-US" altLang="ru-RU" sz="2400">
                <a:solidFill>
                  <a:srgbClr val="FD3303"/>
                </a:solidFill>
              </a:rPr>
              <a:t>3PB/year</a:t>
            </a:r>
            <a:endParaRPr kumimoji="0" lang="ru-RU" altLang="ru-RU" sz="2400">
              <a:solidFill>
                <a:srgbClr val="FD3303"/>
              </a:solidFill>
            </a:endParaRPr>
          </a:p>
        </p:txBody>
      </p:sp>
      <p:pic>
        <p:nvPicPr>
          <p:cNvPr id="11" name="Picture 4" descr="Grid-CDstack">
            <a:extLst>
              <a:ext uri="{FF2B5EF4-FFF2-40B4-BE49-F238E27FC236}">
                <a16:creationId xmlns:a16="http://schemas.microsoft.com/office/drawing/2014/main" id="{9F42F7AA-2176-4897-B3B5-7918B47D9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23659" y="1908697"/>
            <a:ext cx="333375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oneTexte 7">
            <a:extLst>
              <a:ext uri="{FF2B5EF4-FFF2-40B4-BE49-F238E27FC236}">
                <a16:creationId xmlns:a16="http://schemas.microsoft.com/office/drawing/2014/main" id="{0E3B785C-F979-449B-B9CF-537B16C1D3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9351" y="6105378"/>
            <a:ext cx="4099199" cy="492443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600" dirty="0">
                <a:solidFill>
                  <a:srgbClr val="FF0000"/>
                </a:solidFill>
                <a:latin typeface="Helvetica" charset="0"/>
              </a:rPr>
              <a:t>Big Data/GRID </a:t>
            </a:r>
            <a:r>
              <a:rPr lang="fr-FR" sz="2600" dirty="0" err="1">
                <a:solidFill>
                  <a:srgbClr val="FF0000"/>
                </a:solidFill>
                <a:latin typeface="Helvetica" charset="0"/>
              </a:rPr>
              <a:t>Computing</a:t>
            </a:r>
            <a:endParaRPr lang="fr-FR" sz="2600" dirty="0">
              <a:solidFill>
                <a:srgbClr val="FF0000"/>
              </a:solidFill>
              <a:latin typeface="Helvetica" charset="0"/>
            </a:endParaRPr>
          </a:p>
        </p:txBody>
      </p:sp>
      <p:sp>
        <p:nvSpPr>
          <p:cNvPr id="13" name="Flèche vers la droite 8">
            <a:extLst>
              <a:ext uri="{FF2B5EF4-FFF2-40B4-BE49-F238E27FC236}">
                <a16:creationId xmlns:a16="http://schemas.microsoft.com/office/drawing/2014/main" id="{FAB72608-1F3D-4E4E-BF02-6711057BCFF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595457" y="5251040"/>
            <a:ext cx="550985" cy="79533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4762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B458F1DF-F6DD-4964-94BC-C9ED55719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55A8E23-BCFC-45CF-AEF6-25609A151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8347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05CDBA63-5528-4F05-8DA1-B09E305D4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8944" y="6484723"/>
            <a:ext cx="1224136" cy="365125"/>
          </a:xfrm>
        </p:spPr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176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ru-RU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Data Processing and Analysis</a:t>
            </a:r>
            <a:endParaRPr lang="en-US" sz="3000" b="1" dirty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19">
            <a:extLst>
              <a:ext uri="{FF2B5EF4-FFF2-40B4-BE49-F238E27FC236}">
                <a16:creationId xmlns:a16="http://schemas.microsoft.com/office/drawing/2014/main" id="{5CB8037B-9E8F-4047-AF4E-FC27415AC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888" y="3681413"/>
            <a:ext cx="3167062" cy="275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FD43A769-4B26-4717-9D7F-051C852D5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233488"/>
            <a:ext cx="3098800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4DA2B5E8-62EB-4240-BC33-142218637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1247775"/>
            <a:ext cx="1711325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2">
            <a:extLst>
              <a:ext uri="{FF2B5EF4-FFF2-40B4-BE49-F238E27FC236}">
                <a16:creationId xmlns:a16="http://schemas.microsoft.com/office/drawing/2014/main" id="{DBC45745-9F5C-4178-9C9B-E7BEBA29A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113" y="5337175"/>
            <a:ext cx="13271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ru-RU" sz="1800">
                <a:latin typeface="Times New Roman" panose="02020603050405020304" pitchFamily="18" charset="0"/>
                <a:ea typeface="MS PGothic" panose="020B0600070205080204" pitchFamily="34" charset="-128"/>
              </a:rPr>
              <a:t>Calibration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ru-RU" sz="1800">
                <a:latin typeface="Times New Roman" panose="02020603050405020304" pitchFamily="18" charset="0"/>
                <a:ea typeface="MS PGothic" panose="020B0600070205080204" pitchFamily="34" charset="-128"/>
              </a:rPr>
              <a:t>Data Base</a:t>
            </a:r>
            <a:endParaRPr kumimoji="0" lang="ru-RU" altLang="ru-RU" sz="1800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F63DB802-7C96-43C6-8C39-9590F482C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3497263"/>
            <a:ext cx="2225675" cy="174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4">
            <a:extLst>
              <a:ext uri="{FF2B5EF4-FFF2-40B4-BE49-F238E27FC236}">
                <a16:creationId xmlns:a16="http://schemas.microsoft.com/office/drawing/2014/main" id="{C7562BF8-9B0F-40ED-A242-FB9EDD7D82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3" y="719931"/>
            <a:ext cx="1250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ru-RU" sz="1800">
                <a:latin typeface="Times New Roman" panose="02020603050405020304" pitchFamily="18" charset="0"/>
                <a:ea typeface="MS PGothic" panose="020B0600070205080204" pitchFamily="34" charset="-128"/>
              </a:rPr>
              <a:t>RAW Data</a:t>
            </a:r>
            <a:endParaRPr kumimoji="0" lang="ru-RU" altLang="ru-RU" sz="1800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18A210C2-78EE-4F73-8D6E-6310BC8BC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5925" y="696119"/>
            <a:ext cx="16843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ru-RU" sz="1800">
                <a:latin typeface="Times New Roman" panose="02020603050405020304" pitchFamily="18" charset="0"/>
                <a:ea typeface="MS PGothic" panose="020B0600070205080204" pitchFamily="34" charset="-128"/>
              </a:rPr>
              <a:t>Reconstruction</a:t>
            </a:r>
            <a:endParaRPr kumimoji="0" lang="ru-RU" altLang="ru-RU" sz="1800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52855086-5AFE-4E0F-8107-0A0FA9D61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1233488"/>
            <a:ext cx="2809875" cy="193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7">
            <a:extLst>
              <a:ext uri="{FF2B5EF4-FFF2-40B4-BE49-F238E27FC236}">
                <a16:creationId xmlns:a16="http://schemas.microsoft.com/office/drawing/2014/main" id="{F76D36CA-3742-442E-B559-B3C386D0B8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0650" y="754856"/>
            <a:ext cx="17033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ru-RU" sz="1800">
                <a:latin typeface="Times New Roman" panose="02020603050405020304" pitchFamily="18" charset="0"/>
                <a:ea typeface="MS PGothic" panose="020B0600070205080204" pitchFamily="34" charset="-128"/>
              </a:rPr>
              <a:t>Event Selection</a:t>
            </a:r>
            <a:endParaRPr kumimoji="0" lang="ru-RU" altLang="ru-RU" sz="1800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pic>
        <p:nvPicPr>
          <p:cNvPr id="17" name="Picture 11">
            <a:extLst>
              <a:ext uri="{FF2B5EF4-FFF2-40B4-BE49-F238E27FC236}">
                <a16:creationId xmlns:a16="http://schemas.microsoft.com/office/drawing/2014/main" id="{5131C6E3-FB44-4EFE-BA5F-FC3970EB4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088" y="3752850"/>
            <a:ext cx="3197225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22">
            <a:extLst>
              <a:ext uri="{FF2B5EF4-FFF2-40B4-BE49-F238E27FC236}">
                <a16:creationId xmlns:a16="http://schemas.microsoft.com/office/drawing/2014/main" id="{129CF81A-B644-4CB8-A474-8C30F96EA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7988" y="5842000"/>
            <a:ext cx="25828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ru-RU" sz="1800">
                <a:latin typeface="Times New Roman" panose="02020603050405020304" pitchFamily="18" charset="0"/>
                <a:ea typeface="MS PGothic" panose="020B0600070205080204" pitchFamily="34" charset="-128"/>
              </a:rPr>
              <a:t>Theory/</a:t>
            </a:r>
            <a:r>
              <a:rPr kumimoji="0" lang="ru-RU" altLang="ru-RU" sz="1800">
                <a:latin typeface="Times New Roman" panose="02020603050405020304" pitchFamily="18" charset="0"/>
                <a:ea typeface="MS PGothic" panose="020B0600070205080204" pitchFamily="34" charset="-128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ru-RU" sz="1800">
                <a:latin typeface="Times New Roman" panose="02020603050405020304" pitchFamily="18" charset="0"/>
                <a:ea typeface="MS PGothic" panose="020B0600070205080204" pitchFamily="34" charset="-128"/>
              </a:rPr>
              <a:t>Monte Carlo Simulation</a:t>
            </a:r>
          </a:p>
        </p:txBody>
      </p:sp>
      <p:sp>
        <p:nvSpPr>
          <p:cNvPr id="19" name="Стрелка вправо 23">
            <a:extLst>
              <a:ext uri="{FF2B5EF4-FFF2-40B4-BE49-F238E27FC236}">
                <a16:creationId xmlns:a16="http://schemas.microsoft.com/office/drawing/2014/main" id="{36D255BF-48E2-49B4-A460-7E165FCBE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916113"/>
            <a:ext cx="363538" cy="433387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kumimoji="0" lang="ru-RU" altLang="ru-RU" sz="2400"/>
          </a:p>
        </p:txBody>
      </p:sp>
      <p:sp>
        <p:nvSpPr>
          <p:cNvPr id="20" name="Стрелка вправо 24">
            <a:extLst>
              <a:ext uri="{FF2B5EF4-FFF2-40B4-BE49-F238E27FC236}">
                <a16:creationId xmlns:a16="http://schemas.microsoft.com/office/drawing/2014/main" id="{B40996E9-F1E7-4656-98E2-6ABD36B7E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2125" y="1916113"/>
            <a:ext cx="361950" cy="433387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kumimoji="0" lang="ru-RU" altLang="ru-RU" sz="2400"/>
          </a:p>
        </p:txBody>
      </p:sp>
      <p:sp>
        <p:nvSpPr>
          <p:cNvPr id="21" name="Стрелка вправо 25">
            <a:extLst>
              <a:ext uri="{FF2B5EF4-FFF2-40B4-BE49-F238E27FC236}">
                <a16:creationId xmlns:a16="http://schemas.microsoft.com/office/drawing/2014/main" id="{065AFC42-8635-4491-8C80-18BE4F710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5625" y="4545013"/>
            <a:ext cx="363538" cy="43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kumimoji="0" lang="ru-RU" altLang="ru-RU" sz="2400"/>
          </a:p>
        </p:txBody>
      </p:sp>
      <p:sp>
        <p:nvSpPr>
          <p:cNvPr id="22" name="Стрелка вправо 26">
            <a:extLst>
              <a:ext uri="{FF2B5EF4-FFF2-40B4-BE49-F238E27FC236}">
                <a16:creationId xmlns:a16="http://schemas.microsoft.com/office/drawing/2014/main" id="{58FDDF1D-A017-4FE8-BC53-F082CDC32BD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300119" y="3212307"/>
            <a:ext cx="393700" cy="39846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kumimoji="0" lang="ru-RU" altLang="ru-RU" sz="2400"/>
          </a:p>
        </p:txBody>
      </p:sp>
      <p:sp>
        <p:nvSpPr>
          <p:cNvPr id="23" name="Стрелка вправо 27">
            <a:extLst>
              <a:ext uri="{FF2B5EF4-FFF2-40B4-BE49-F238E27FC236}">
                <a16:creationId xmlns:a16="http://schemas.microsoft.com/office/drawing/2014/main" id="{7512C463-90FB-46A0-9D90-D2265758805A}"/>
              </a:ext>
            </a:extLst>
          </p:cNvPr>
          <p:cNvSpPr>
            <a:spLocks noChangeArrowheads="1"/>
          </p:cNvSpPr>
          <p:nvPr/>
        </p:nvSpPr>
        <p:spPr bwMode="auto">
          <a:xfrm rot="19524426">
            <a:off x="2014538" y="3392488"/>
            <a:ext cx="363537" cy="43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kumimoji="0" lang="ru-RU" altLang="ru-RU" sz="240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B3AC50BD-D700-4AB3-9253-6086A78CF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79DD9EF-DEAC-4E67-A58A-2CEF769F8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67492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05CDBA63-5528-4F05-8DA1-B09E305D4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8944" y="6484723"/>
            <a:ext cx="1224136" cy="365125"/>
          </a:xfrm>
        </p:spPr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176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Jet Finding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0033FD-013A-4588-AC64-591CDF029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71" y="802914"/>
            <a:ext cx="8424936" cy="5650422"/>
          </a:xfrm>
          <a:prstGeom prst="rect">
            <a:avLst/>
          </a:prstGeom>
        </p:spPr>
      </p:pic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58580B3-32AF-4A0A-A0DA-CC450619F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82EA9A-7354-4876-B25F-F4757DDD4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61391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05CDBA63-5528-4F05-8DA1-B09E305D4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8944" y="6484723"/>
            <a:ext cx="1224136" cy="365125"/>
          </a:xfrm>
        </p:spPr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176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Global Event Reconstruction</a:t>
            </a:r>
            <a:endParaRPr lang="en-US" sz="3000" b="1" dirty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Espace réservé du contenu 3" descr="Screen Shot 2014-08-27 at 2.43.45 PM.png">
            <a:extLst>
              <a:ext uri="{FF2B5EF4-FFF2-40B4-BE49-F238E27FC236}">
                <a16:creationId xmlns:a16="http://schemas.microsoft.com/office/drawing/2014/main" id="{E069B488-D9EF-45B4-A1F1-C845B053F1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464" y="1340768"/>
            <a:ext cx="9318943" cy="5160914"/>
          </a:xfrm>
        </p:spPr>
      </p:pic>
      <p:sp>
        <p:nvSpPr>
          <p:cNvPr id="10" name="ZoneTexte 4">
            <a:extLst>
              <a:ext uri="{FF2B5EF4-FFF2-40B4-BE49-F238E27FC236}">
                <a16:creationId xmlns:a16="http://schemas.microsoft.com/office/drawing/2014/main" id="{E30C73BD-4917-48F2-82F3-68838D6C4918}"/>
              </a:ext>
            </a:extLst>
          </p:cNvPr>
          <p:cNvSpPr txBox="1"/>
          <p:nvPr/>
        </p:nvSpPr>
        <p:spPr>
          <a:xfrm>
            <a:off x="488504" y="755412"/>
            <a:ext cx="6965449" cy="36933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Using all information of the detector together for optimal measurement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1067A26C-1273-43CD-B176-59E3BD902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9A31C23-3AB8-4E50-A054-CF1515039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21636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05CDBA63-5528-4F05-8DA1-B09E305D4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8944" y="6484723"/>
            <a:ext cx="1224136" cy="365125"/>
          </a:xfrm>
        </p:spPr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176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The New Wave: Machine Learning (1)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EE491984-4F6E-4ED7-BEA5-B03398577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0728"/>
            <a:ext cx="9144000" cy="5469980"/>
          </a:xfrm>
          <a:prstGeom prst="rect">
            <a:avLst/>
          </a:prstGeom>
        </p:spPr>
      </p:pic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51B936AA-74E1-49F2-AAA6-6B0A2D9B5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A08F2EA-2B87-4BF3-AE16-695A3E7DA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21928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05CDBA63-5528-4F05-8DA1-B09E305D4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8944" y="6484723"/>
            <a:ext cx="1224136" cy="365125"/>
          </a:xfrm>
        </p:spPr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176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The New Wave: Machine Learning (2)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DAE62AC-C727-499F-B94C-E253D8EA9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70" y="1122068"/>
            <a:ext cx="9144000" cy="4860324"/>
          </a:xfrm>
          <a:prstGeom prst="rect">
            <a:avLst/>
          </a:prstGeom>
        </p:spPr>
      </p:pic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02677B06-98A2-409F-8FA6-AF3572A42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1043BD7-1B56-4BE4-8C0C-1A456CE3D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02029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05CDBA63-5528-4F05-8DA1-B09E305D4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8944" y="6484723"/>
            <a:ext cx="1224136" cy="365125"/>
          </a:xfrm>
        </p:spPr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176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The New Wave: Machine Learning (3)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F623C33F-3B4B-42FE-94B4-30FFACE8C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33"/>
            <a:ext cx="9144000" cy="60884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40FDDC-C06D-4CD2-B84D-F3D1E5539428}"/>
              </a:ext>
            </a:extLst>
          </p:cNvPr>
          <p:cNvSpPr txBox="1"/>
          <p:nvPr/>
        </p:nvSpPr>
        <p:spPr>
          <a:xfrm>
            <a:off x="5673080" y="5445224"/>
            <a:ext cx="3033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From cut-based analysis to ML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C5C0A45-1D14-4B02-BCB6-90BD6A1BC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7E1DC32B-6E63-4AF2-B58F-738B053A9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91917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A36B043-2318-405E-8B75-A5E19C33C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2" y="644581"/>
            <a:ext cx="8915400" cy="6000750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05CDBA63-5528-4F05-8DA1-B09E305D4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8944" y="6484723"/>
            <a:ext cx="1224136" cy="365125"/>
          </a:xfrm>
        </p:spPr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176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The New Wave: Machine Learning (Example)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C13035-5C78-4F3B-A432-6DDF43EFC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5924" y="1983502"/>
            <a:ext cx="4314825" cy="158115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08C547D-A5A0-4EEB-8A5E-9023AC1AFA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3236" y="4221088"/>
            <a:ext cx="4505325" cy="2162175"/>
          </a:xfrm>
          <a:prstGeom prst="rect">
            <a:avLst/>
          </a:prstGeom>
        </p:spPr>
      </p:pic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BAAE27EE-E72F-4494-8E66-DF1E3BEB0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87F3F5-8B5B-40FE-B8C6-8E7EF5C6C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73649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1D97A95-8F89-4082-B827-7D9FE2188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791" y="2109826"/>
            <a:ext cx="5420637" cy="3666401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FE9725CF-A102-4609-980F-A84C2B7F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620688"/>
          </a:xfrm>
        </p:spPr>
        <p:txBody>
          <a:bodyPr>
            <a:normAutofit/>
          </a:bodyPr>
          <a:lstStyle/>
          <a:p>
            <a:r>
              <a:rPr lang="en-US" sz="3000" dirty="0"/>
              <a:t>Some Statistics </a:t>
            </a:r>
            <a:r>
              <a:rPr lang="ru-RU" sz="3000" dirty="0"/>
              <a:t>(</a:t>
            </a:r>
            <a:r>
              <a:rPr lang="en-US" sz="3000" dirty="0"/>
              <a:t>example from CMS</a:t>
            </a:r>
            <a:r>
              <a:rPr lang="ru-RU" sz="3000" dirty="0"/>
              <a:t>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8F675DE-B43A-4C82-9C7B-6C2DA551EC9A}"/>
              </a:ext>
            </a:extLst>
          </p:cNvPr>
          <p:cNvSpPr txBox="1"/>
          <p:nvPr/>
        </p:nvSpPr>
        <p:spPr>
          <a:xfrm>
            <a:off x="885040" y="3107912"/>
            <a:ext cx="23030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1149</a:t>
            </a:r>
            <a:r>
              <a:rPr lang="en-US" dirty="0"/>
              <a:t> papers based on </a:t>
            </a:r>
          </a:p>
          <a:p>
            <a:r>
              <a:rPr lang="en-US" dirty="0"/>
              <a:t>collision data </a:t>
            </a:r>
          </a:p>
          <a:p>
            <a:r>
              <a:rPr lang="en-US" dirty="0"/>
              <a:t>(+25 on cosmic data)</a:t>
            </a:r>
            <a:endParaRPr lang="ru-RU" dirty="0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7D6DE91F-0D92-48CA-A2CA-93B0AEEBF0A5}"/>
              </a:ext>
            </a:extLst>
          </p:cNvPr>
          <p:cNvSpPr/>
          <p:nvPr/>
        </p:nvSpPr>
        <p:spPr>
          <a:xfrm>
            <a:off x="205458" y="6007792"/>
            <a:ext cx="61809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hlinkClick r:id="rId4"/>
              </a:rPr>
              <a:t>http://cern.ch/cms-results/public-results/publications-vs-time/</a:t>
            </a:r>
            <a:r>
              <a:rPr lang="en-US" sz="1600" dirty="0"/>
              <a:t> </a:t>
            </a:r>
            <a:endParaRPr lang="ru-RU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E9B429-443C-4974-B578-7926E8D925EC}"/>
              </a:ext>
            </a:extLst>
          </p:cNvPr>
          <p:cNvSpPr txBox="1"/>
          <p:nvPr/>
        </p:nvSpPr>
        <p:spPr>
          <a:xfrm>
            <a:off x="393650" y="620400"/>
            <a:ext cx="8807821" cy="12157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sym typeface="Symbol" panose="05050102010706020507" pitchFamily="18" charset="2"/>
              </a:rPr>
              <a:t>CMS Publications Page</a:t>
            </a:r>
          </a:p>
          <a:p>
            <a:r>
              <a:rPr lang="en-US" sz="1600" dirty="0">
                <a:solidFill>
                  <a:srgbClr val="FF0000"/>
                </a:solidFill>
                <a:sym typeface="Symbol" panose="05050102010706020507" pitchFamily="18" charset="2"/>
                <a:hlinkClick r:id="rId5"/>
              </a:rPr>
              <a:t>https://cms-results.web.cern.ch/cms-results/public-results/publications/</a:t>
            </a:r>
            <a:r>
              <a:rPr lang="en-US" sz="1600" dirty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</a:p>
          <a:p>
            <a:endParaRPr lang="en-US" sz="500" dirty="0">
              <a:solidFill>
                <a:srgbClr val="FF0000"/>
              </a:solidFill>
              <a:sym typeface="Symbol" panose="05050102010706020507" pitchFamily="18" charset="2"/>
            </a:endParaRPr>
          </a:p>
          <a:p>
            <a:r>
              <a:rPr lang="en-US" dirty="0">
                <a:solidFill>
                  <a:srgbClr val="FF0000"/>
                </a:solidFill>
                <a:sym typeface="Symbol" panose="05050102010706020507" pitchFamily="18" charset="2"/>
              </a:rPr>
              <a:t>CMS Public Results (newest)</a:t>
            </a:r>
          </a:p>
          <a:p>
            <a:r>
              <a:rPr lang="en-US" sz="1600" dirty="0">
                <a:solidFill>
                  <a:srgbClr val="FF0000"/>
                </a:solidFill>
                <a:sym typeface="Symbol" panose="05050102010706020507" pitchFamily="18" charset="2"/>
                <a:hlinkClick r:id="rId6"/>
              </a:rPr>
              <a:t>https://cms-results-search.web.cern.ch/</a:t>
            </a:r>
            <a:r>
              <a:rPr lang="en-US" sz="1600" dirty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E2B8179-0CF6-4889-9CB2-5C99131974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3620" y="2858352"/>
            <a:ext cx="3492805" cy="2741664"/>
          </a:xfrm>
          <a:prstGeom prst="rect">
            <a:avLst/>
          </a:prstGeom>
        </p:spPr>
      </p:pic>
      <p:sp>
        <p:nvSpPr>
          <p:cNvPr id="2" name="Дата 1">
            <a:extLst>
              <a:ext uri="{FF2B5EF4-FFF2-40B4-BE49-F238E27FC236}">
                <a16:creationId xmlns:a16="http://schemas.microsoft.com/office/drawing/2014/main" id="{E0F8F446-5B0D-4747-85E0-5936A1CAF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E21B767-7031-4663-AA14-F4740ECD7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8CE5098-9A11-433D-A65D-1B99964F7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22137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Прямоугольник 3">
            <a:extLst>
              <a:ext uri="{FF2B5EF4-FFF2-40B4-BE49-F238E27FC236}">
                <a16:creationId xmlns:a16="http://schemas.microsoft.com/office/drawing/2014/main" id="{2FC8A3C9-745F-43A6-9DF1-EA1AE8C7BE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488" y="764704"/>
            <a:ext cx="9073008" cy="547842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2060"/>
                </a:solidFill>
                <a:ea typeface="Arial" charset="0"/>
              </a:rPr>
              <a:t>Lecture 1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rgbClr val="002060"/>
                </a:solidFill>
                <a:ea typeface="Arial" charset="0"/>
              </a:rPr>
              <a:t>HEP Experiments at accelerator facilities</a:t>
            </a:r>
          </a:p>
          <a:p>
            <a:pPr marL="914400" lvl="1" indent="-457200">
              <a:spcBef>
                <a:spcPct val="0"/>
              </a:spcBef>
              <a:buFont typeface="Wingdings" charset="0"/>
              <a:buChar char="ü"/>
              <a:defRPr/>
            </a:pPr>
            <a:r>
              <a:rPr lang="en-US" altLang="ru-RU" sz="2000" dirty="0">
                <a:solidFill>
                  <a:srgbClr val="002060"/>
                </a:solidFill>
              </a:rPr>
              <a:t>Why we need accelerator facilities?</a:t>
            </a:r>
          </a:p>
          <a:p>
            <a:pPr marL="914400" lvl="1" indent="-457200">
              <a:spcBef>
                <a:spcPct val="0"/>
              </a:spcBef>
              <a:buFont typeface="Wingdings" charset="0"/>
              <a:buChar char="ü"/>
              <a:defRPr/>
            </a:pPr>
            <a:r>
              <a:rPr lang="en-US" altLang="ru-RU" sz="2000" dirty="0">
                <a:solidFill>
                  <a:srgbClr val="002060"/>
                </a:solidFill>
              </a:rPr>
              <a:t>Do we need more and more new accelerator facilities?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rgbClr val="002060"/>
                </a:solidFill>
                <a:ea typeface="Arial" charset="0"/>
              </a:rPr>
              <a:t>LHC and Experiments at the LHC</a:t>
            </a:r>
          </a:p>
          <a:p>
            <a:pPr marL="914400" lvl="1" indent="-457200">
              <a:buFont typeface="Wingdings" charset="0"/>
              <a:buChar char="ü"/>
              <a:defRPr/>
            </a:pPr>
            <a:r>
              <a:rPr lang="en-US" sz="2000" dirty="0">
                <a:solidFill>
                  <a:srgbClr val="002060"/>
                </a:solidFill>
                <a:ea typeface="Arial" charset="0"/>
              </a:rPr>
              <a:t>Hot points of particle physics vs LHC   </a:t>
            </a:r>
            <a:endParaRPr lang="ru-RU" sz="2000" dirty="0">
              <a:solidFill>
                <a:srgbClr val="002060"/>
              </a:solidFill>
              <a:ea typeface="Arial" charset="0"/>
            </a:endParaRPr>
          </a:p>
          <a:p>
            <a:pPr marL="914400" lvl="1" indent="-457200">
              <a:buFont typeface="Wingdings" charset="0"/>
              <a:buChar char="ü"/>
              <a:defRPr/>
            </a:pPr>
            <a:r>
              <a:rPr lang="en-US" sz="2000" dirty="0">
                <a:solidFill>
                  <a:srgbClr val="002060"/>
                </a:solidFill>
                <a:ea typeface="Arial" charset="0"/>
              </a:rPr>
              <a:t>Conception, design, construction</a:t>
            </a:r>
          </a:p>
          <a:p>
            <a:pPr marL="914400" lvl="1" indent="-457200">
              <a:buFont typeface="Wingdings" charset="0"/>
              <a:buChar char="ü"/>
              <a:defRPr/>
            </a:pPr>
            <a:r>
              <a:rPr lang="en-US" sz="2000" dirty="0">
                <a:solidFill>
                  <a:srgbClr val="002060"/>
                </a:solidFill>
                <a:ea typeface="Arial" charset="0"/>
              </a:rPr>
              <a:t>Challenges and solutions </a:t>
            </a:r>
          </a:p>
          <a:p>
            <a:pPr marL="457200" indent="-457200">
              <a:defRPr/>
            </a:pPr>
            <a:endParaRPr lang="en-US" sz="2000" dirty="0">
              <a:solidFill>
                <a:srgbClr val="002060"/>
              </a:solidFill>
              <a:ea typeface="Arial" charset="0"/>
            </a:endParaRPr>
          </a:p>
          <a:p>
            <a:pPr marL="457200" indent="-457200">
              <a:defRPr/>
            </a:pPr>
            <a:r>
              <a:rPr lang="en-US" sz="2000" dirty="0">
                <a:solidFill>
                  <a:srgbClr val="002060"/>
                </a:solidFill>
                <a:ea typeface="Arial" charset="0"/>
              </a:rPr>
              <a:t>Lecture 2 (recent experimental results)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rgbClr val="002060"/>
                </a:solidFill>
                <a:ea typeface="Arial" charset="0"/>
              </a:rPr>
              <a:t>Standard Model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rgbClr val="002060"/>
                </a:solidFill>
                <a:ea typeface="Arial" charset="0"/>
              </a:rPr>
              <a:t>Higgs Physics</a:t>
            </a:r>
          </a:p>
          <a:p>
            <a:pPr marL="457200" lvl="1">
              <a:defRPr/>
            </a:pPr>
            <a:endParaRPr lang="en-US" sz="2000" dirty="0">
              <a:solidFill>
                <a:srgbClr val="002060"/>
              </a:solidFill>
              <a:ea typeface="Arial" charset="0"/>
            </a:endParaRPr>
          </a:p>
          <a:p>
            <a:pPr marL="52">
              <a:defRPr/>
            </a:pPr>
            <a:r>
              <a:rPr lang="en-US" sz="2000" dirty="0">
                <a:solidFill>
                  <a:srgbClr val="002060"/>
                </a:solidFill>
                <a:ea typeface="Arial" charset="0"/>
              </a:rPr>
              <a:t>Lecture 3 (recent experimental results)</a:t>
            </a:r>
          </a:p>
          <a:p>
            <a:pPr marL="457200" lvl="1" indent="-457200"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rgbClr val="002060"/>
                </a:solidFill>
              </a:rPr>
              <a:t>Physics beyond the LHC</a:t>
            </a:r>
          </a:p>
          <a:p>
            <a:pPr marL="457200" lvl="1" indent="-457200"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rgbClr val="002060"/>
                </a:solidFill>
              </a:rPr>
              <a:t>LHC Prospects and Plans</a:t>
            </a:r>
          </a:p>
          <a:p>
            <a:pPr marL="457200" lvl="1" indent="-457200"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rgbClr val="002060"/>
                </a:solidFill>
              </a:rPr>
              <a:t>Beyond the LHC</a:t>
            </a:r>
          </a:p>
          <a:p>
            <a:pPr marL="457200" lvl="1" indent="-457200">
              <a:buFont typeface="Wingdings" panose="05000000000000000000" pitchFamily="2" charset="2"/>
              <a:buChar char="§"/>
              <a:defRPr/>
            </a:pPr>
            <a:endParaRPr lang="en-US" sz="1000" dirty="0">
              <a:solidFill>
                <a:srgbClr val="002060"/>
              </a:solidFill>
              <a:latin typeface="Arial" charset="0"/>
              <a:ea typeface="Arial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A572F194-86CE-4FA6-8159-402EA3CB7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176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Content</a:t>
            </a:r>
          </a:p>
        </p:txBody>
      </p:sp>
      <p:sp>
        <p:nvSpPr>
          <p:cNvPr id="9" name="Дата 3">
            <a:extLst>
              <a:ext uri="{FF2B5EF4-FFF2-40B4-BE49-F238E27FC236}">
                <a16:creationId xmlns:a16="http://schemas.microsoft.com/office/drawing/2014/main" id="{0E69BD0A-9099-473E-89BC-4D769A2431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8944" y="6484723"/>
            <a:ext cx="1224136" cy="365125"/>
          </a:xfrm>
        </p:spPr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33DB36DA-E171-4151-AF26-67596108A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2002E75-0B85-4BBA-B2C1-D0E3E27A5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2</a:t>
            </a:fld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Дата 3">
            <a:extLst>
              <a:ext uri="{FF2B5EF4-FFF2-40B4-BE49-F238E27FC236}">
                <a16:creationId xmlns:a16="http://schemas.microsoft.com/office/drawing/2014/main" id="{5E689B0F-F99C-457A-8A0E-078DC596C8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8944" y="6484723"/>
            <a:ext cx="1224136" cy="365125"/>
          </a:xfrm>
        </p:spPr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BD325FBC-D5D9-47D2-A14D-EB13751D47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549275"/>
            <a:ext cx="82819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ru-RU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Re-discovery of Standard Model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461E45-E558-49A4-9758-DF2C22DD10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940" y="1403113"/>
            <a:ext cx="5866482" cy="4860799"/>
          </a:xfrm>
          <a:prstGeom prst="rect">
            <a:avLst/>
          </a:prstGeom>
        </p:spPr>
      </p:pic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A7AFD494-41DE-473C-AD65-0571F58CD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A5EFA15-0DE6-42EF-8174-C329A497F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7892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Дата 3">
            <a:extLst>
              <a:ext uri="{FF2B5EF4-FFF2-40B4-BE49-F238E27FC236}">
                <a16:creationId xmlns:a16="http://schemas.microsoft.com/office/drawing/2014/main" id="{5E689B0F-F99C-457A-8A0E-078DC596C8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8944" y="6484723"/>
            <a:ext cx="1224136" cy="365125"/>
          </a:xfrm>
        </p:spPr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B36FB954-3428-4474-9468-96C18495C3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2" y="692696"/>
            <a:ext cx="9001000" cy="123328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7A">
                <a:alpha val="74997"/>
              </a:srgbClr>
            </a:prstShdw>
          </a:effectLst>
          <a:extLst>
            <a:ext uri="{909E8E84-426E-40dd-AFC4-6F175D3DCCD1}"/>
            <a:ext uri="{91240B29-F687-4f45-9708-019B960494DF}"/>
          </a:extLst>
        </p:spPr>
        <p:txBody>
          <a:bodyPr wrap="square" lIns="90000" tIns="46800" rIns="90000" bIns="46800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2060"/>
                </a:solidFill>
                <a:ea typeface="MS PGothic" charset="0"/>
                <a:cs typeface="MS PGothic" charset="0"/>
              </a:rPr>
              <a:t>Observation of well-known SM  objects and processes</a:t>
            </a:r>
            <a:endParaRPr lang="en-US" sz="2000" b="0" dirty="0">
              <a:solidFill>
                <a:srgbClr val="002060"/>
              </a:solidFill>
              <a:ea typeface="MS PGothic" charset="0"/>
              <a:cs typeface="MS PGothic" charset="0"/>
            </a:endParaRPr>
          </a:p>
          <a:p>
            <a:pPr marL="800048" lvl="1" indent="-342900">
              <a:buFont typeface="Wingdings" panose="05000000000000000000" pitchFamily="2" charset="2"/>
              <a:buChar char="§"/>
              <a:defRPr/>
            </a:pPr>
            <a:r>
              <a:rPr lang="en-US" altLang="ru-RU" dirty="0">
                <a:solidFill>
                  <a:srgbClr val="002060"/>
                </a:solidFill>
              </a:rPr>
              <a:t>tests of detector systems</a:t>
            </a:r>
          </a:p>
          <a:p>
            <a:pPr marL="800048" lvl="1" indent="-342900">
              <a:buFont typeface="Wingdings" panose="05000000000000000000" pitchFamily="2" charset="2"/>
              <a:buChar char="§"/>
              <a:defRPr/>
            </a:pPr>
            <a:r>
              <a:rPr lang="en-US" altLang="ru-RU" dirty="0">
                <a:solidFill>
                  <a:srgbClr val="002060"/>
                </a:solidFill>
              </a:rPr>
              <a:t>software validation</a:t>
            </a:r>
          </a:p>
          <a:p>
            <a:pPr marL="800048" lvl="1" indent="-342900">
              <a:buFont typeface="Wingdings" panose="05000000000000000000" pitchFamily="2" charset="2"/>
              <a:buChar char="§"/>
              <a:defRPr/>
            </a:pPr>
            <a:r>
              <a:rPr lang="en-US" altLang="ru-RU" dirty="0">
                <a:solidFill>
                  <a:srgbClr val="002060"/>
                </a:solidFill>
              </a:rPr>
              <a:t>MC tunes, </a:t>
            </a:r>
            <a:r>
              <a:rPr lang="ru-RU" altLang="ru-RU" dirty="0">
                <a:solidFill>
                  <a:srgbClr val="002060"/>
                </a:solidFill>
              </a:rPr>
              <a:t>..</a:t>
            </a:r>
            <a:endParaRPr lang="en-US" b="0" dirty="0">
              <a:solidFill>
                <a:srgbClr val="002060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44BE35C6-B180-401D-B724-5B41306D4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176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Re-discovery of the Standard Model</a:t>
            </a:r>
          </a:p>
        </p:txBody>
      </p:sp>
      <p:sp>
        <p:nvSpPr>
          <p:cNvPr id="14" name="Прямоугольник 3">
            <a:extLst>
              <a:ext uri="{FF2B5EF4-FFF2-40B4-BE49-F238E27FC236}">
                <a16:creationId xmlns:a16="http://schemas.microsoft.com/office/drawing/2014/main" id="{BC0F4EA1-7A7D-48FA-94EA-748A454494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56" y="1942333"/>
            <a:ext cx="6575425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kumimoji="0" lang="en-US" altLang="ru-RU" sz="2000" dirty="0">
                <a:solidFill>
                  <a:srgbClr val="FF0000"/>
                </a:solidFill>
                <a:latin typeface="+mn-lt"/>
              </a:rPr>
              <a:t>Detected objects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Muons</a:t>
            </a:r>
            <a:r>
              <a:rPr kumimoji="0" lang="ru-RU" altLang="ru-RU" sz="1800" dirty="0">
                <a:solidFill>
                  <a:srgbClr val="002060"/>
                </a:solidFill>
                <a:latin typeface="+mn-lt"/>
              </a:rPr>
              <a:t> (</a:t>
            </a: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transverse momentum </a:t>
            </a:r>
            <a:r>
              <a:rPr kumimoji="0" lang="en-US" altLang="ru-RU" sz="1800" dirty="0" err="1">
                <a:solidFill>
                  <a:srgbClr val="002060"/>
                </a:solidFill>
                <a:latin typeface="+mn-lt"/>
              </a:rPr>
              <a:t>p</a:t>
            </a:r>
            <a:r>
              <a:rPr kumimoji="0" lang="en-US" altLang="ru-RU" sz="1800" baseline="-25000" dirty="0" err="1">
                <a:solidFill>
                  <a:srgbClr val="002060"/>
                </a:solidFill>
                <a:latin typeface="+mn-lt"/>
              </a:rPr>
              <a:t>T</a:t>
            </a: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)</a:t>
            </a:r>
            <a:endParaRPr kumimoji="0" lang="ru-RU" altLang="ru-RU" sz="1800" dirty="0">
              <a:solidFill>
                <a:srgbClr val="002060"/>
              </a:solidFill>
              <a:latin typeface="+mn-lt"/>
            </a:endParaRP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Electrons</a:t>
            </a:r>
            <a:r>
              <a:rPr kumimoji="0" lang="ru-RU" altLang="ru-RU" sz="1800" dirty="0">
                <a:solidFill>
                  <a:srgbClr val="002060"/>
                </a:solidFill>
                <a:latin typeface="+mn-lt"/>
              </a:rPr>
              <a:t> (</a:t>
            </a: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energy and tr. momentum </a:t>
            </a:r>
            <a:r>
              <a:rPr kumimoji="0" lang="en-US" altLang="ru-RU" sz="1800" dirty="0" err="1">
                <a:solidFill>
                  <a:srgbClr val="002060"/>
                </a:solidFill>
                <a:latin typeface="+mn-lt"/>
              </a:rPr>
              <a:t>p</a:t>
            </a:r>
            <a:r>
              <a:rPr kumimoji="0" lang="en-US" altLang="ru-RU" sz="1800" baseline="-25000" dirty="0" err="1">
                <a:solidFill>
                  <a:srgbClr val="002060"/>
                </a:solidFill>
                <a:latin typeface="+mn-lt"/>
              </a:rPr>
              <a:t>T</a:t>
            </a:r>
            <a:r>
              <a:rPr kumimoji="0" lang="ru-RU" altLang="ru-RU" sz="1800" dirty="0">
                <a:solidFill>
                  <a:srgbClr val="002060"/>
                </a:solidFill>
                <a:latin typeface="+mn-lt"/>
              </a:rPr>
              <a:t>)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Photons</a:t>
            </a:r>
            <a:r>
              <a:rPr kumimoji="0" lang="ru-RU" altLang="ru-RU" sz="1800" dirty="0">
                <a:solidFill>
                  <a:srgbClr val="002060"/>
                </a:solidFill>
                <a:latin typeface="+mn-lt"/>
              </a:rPr>
              <a:t> (</a:t>
            </a: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energy</a:t>
            </a:r>
            <a:r>
              <a:rPr kumimoji="0" lang="ru-RU" altLang="ru-RU" sz="1800" dirty="0">
                <a:solidFill>
                  <a:srgbClr val="002060"/>
                </a:solidFill>
                <a:latin typeface="+mn-lt"/>
              </a:rPr>
              <a:t>)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Jets</a:t>
            </a:r>
            <a:r>
              <a:rPr kumimoji="0" lang="ru-RU" altLang="ru-RU" sz="1800" dirty="0">
                <a:solidFill>
                  <a:srgbClr val="002060"/>
                </a:solidFill>
                <a:latin typeface="+mn-lt"/>
              </a:rPr>
              <a:t> (</a:t>
            </a: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energy</a:t>
            </a:r>
            <a:r>
              <a:rPr kumimoji="0" lang="ru-RU" altLang="ru-RU" sz="1800" dirty="0">
                <a:solidFill>
                  <a:srgbClr val="002060"/>
                </a:solidFill>
                <a:latin typeface="+mn-lt"/>
              </a:rPr>
              <a:t>)</a:t>
            </a:r>
            <a:endParaRPr kumimoji="0" lang="en-US" altLang="ru-RU" sz="1800" dirty="0">
              <a:solidFill>
                <a:srgbClr val="002060"/>
              </a:solidFill>
              <a:latin typeface="+mn-lt"/>
            </a:endParaRP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Tracks from charged particles (</a:t>
            </a:r>
            <a:r>
              <a:rPr kumimoji="0" lang="en-US" altLang="ru-RU" sz="1800" dirty="0" err="1">
                <a:solidFill>
                  <a:srgbClr val="002060"/>
                </a:solidFill>
                <a:latin typeface="+mn-lt"/>
              </a:rPr>
              <a:t>p</a:t>
            </a:r>
            <a:r>
              <a:rPr kumimoji="0" lang="en-US" altLang="ru-RU" sz="1800" baseline="-25000" dirty="0" err="1">
                <a:solidFill>
                  <a:srgbClr val="002060"/>
                </a:solidFill>
                <a:latin typeface="+mn-lt"/>
              </a:rPr>
              <a:t>T</a:t>
            </a: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)</a:t>
            </a:r>
            <a:endParaRPr kumimoji="0" lang="ru-RU" altLang="ru-RU" sz="18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5" name="Прямоугольник 3">
            <a:extLst>
              <a:ext uri="{FF2B5EF4-FFF2-40B4-BE49-F238E27FC236}">
                <a16:creationId xmlns:a16="http://schemas.microsoft.com/office/drawing/2014/main" id="{F33B72FD-8251-4F8A-A0C7-B18E33EF0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57" y="3713859"/>
            <a:ext cx="5328592" cy="233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kumimoji="0" lang="en-US" altLang="ru-RU" sz="2000" dirty="0">
                <a:solidFill>
                  <a:srgbClr val="FF0000"/>
                </a:solidFill>
                <a:latin typeface="+mn-lt"/>
              </a:rPr>
              <a:t>Reconstructed objects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Missing energy</a:t>
            </a:r>
            <a:r>
              <a:rPr kumimoji="0" lang="ru-RU" altLang="ru-RU" sz="1800" dirty="0">
                <a:solidFill>
                  <a:srgbClr val="002060"/>
                </a:solidFill>
                <a:latin typeface="+mn-lt"/>
              </a:rPr>
              <a:t> </a:t>
            </a: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and </a:t>
            </a:r>
            <a:r>
              <a:rPr kumimoji="0" lang="en-US" altLang="ru-RU" sz="1800" dirty="0" err="1">
                <a:solidFill>
                  <a:srgbClr val="002060"/>
                </a:solidFill>
                <a:latin typeface="+mn-lt"/>
              </a:rPr>
              <a:t>p</a:t>
            </a:r>
            <a:r>
              <a:rPr kumimoji="0" lang="en-US" altLang="ru-RU" sz="1800" baseline="-25000" dirty="0" err="1">
                <a:solidFill>
                  <a:srgbClr val="002060"/>
                </a:solidFill>
                <a:latin typeface="+mn-lt"/>
              </a:rPr>
              <a:t>T</a:t>
            </a:r>
            <a:r>
              <a:rPr kumimoji="0" lang="ru-RU" altLang="ru-RU" sz="1800" dirty="0">
                <a:solidFill>
                  <a:srgbClr val="002060"/>
                </a:solidFill>
                <a:latin typeface="+mn-lt"/>
              </a:rPr>
              <a:t> </a:t>
            </a:r>
            <a:endParaRPr kumimoji="0" lang="en-US" altLang="ru-RU" sz="1800" dirty="0">
              <a:solidFill>
                <a:srgbClr val="002060"/>
              </a:solidFill>
              <a:latin typeface="+mn-lt"/>
            </a:endParaRPr>
          </a:p>
          <a:p>
            <a:pPr lvl="2">
              <a:spcBef>
                <a:spcPct val="0"/>
              </a:spcBef>
              <a:buFont typeface="Calibri" panose="020F0502020204030204" pitchFamily="34" charset="0"/>
              <a:buChar char="−"/>
            </a:pP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vectorial sum of all transverse momentum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Resonances (W/Z, B-hadrons, </a:t>
            </a:r>
            <a:r>
              <a:rPr kumimoji="0" lang="en-US" altLang="ru-RU" sz="1800" dirty="0" err="1">
                <a:solidFill>
                  <a:srgbClr val="002060"/>
                </a:solidFill>
                <a:latin typeface="+mn-lt"/>
              </a:rPr>
              <a:t>etc</a:t>
            </a: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)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Tau-leptons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b-jets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t-quarks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kumimoji="0" lang="en-US" altLang="ru-RU" sz="1800" dirty="0" err="1">
                <a:solidFill>
                  <a:srgbClr val="002060"/>
                </a:solidFill>
                <a:latin typeface="+mn-lt"/>
              </a:rPr>
              <a:t>etc</a:t>
            </a:r>
            <a:endParaRPr kumimoji="0" lang="en-US" altLang="ru-RU" sz="18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CF25F73-BFB5-4E56-AAD5-002C0D8C2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262" y="1071545"/>
            <a:ext cx="403225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6">
            <a:extLst>
              <a:ext uri="{FF2B5EF4-FFF2-40B4-BE49-F238E27FC236}">
                <a16:creationId xmlns:a16="http://schemas.microsoft.com/office/drawing/2014/main" id="{52612D66-40CD-4635-A58E-48853D2981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7630" y="2102810"/>
            <a:ext cx="1366838" cy="3413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7A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ru-RU" sz="1600" dirty="0">
                <a:solidFill>
                  <a:srgbClr val="184B81"/>
                </a:solidFill>
                <a:ea typeface="MS PGothic" panose="020B0600070205080204" pitchFamily="34" charset="-128"/>
              </a:rPr>
              <a:t>Dec 2010</a:t>
            </a:r>
          </a:p>
        </p:txBody>
      </p:sp>
      <p:pic>
        <p:nvPicPr>
          <p:cNvPr id="18" name="Picture 8" descr="&amp;lt;a href=&amp;quot;https://cms-docdb.cern.ch/cgi-bin/PublicDocDB/RetrieveFile?docid=12776&amp;amp;filename=CMS-BPH_Figure_001.png&amp;quot;&amp;gt;Image 1&amp;lt;/a&amp;gt;: This spectrum, showing the masses of muon pairs recorded by the CMS detector in data collected in 2015, demonstrates the “re-discovery” of several known particles at the 13TeV energy regime.">
            <a:extLst>
              <a:ext uri="{FF2B5EF4-FFF2-40B4-BE49-F238E27FC236}">
                <a16:creationId xmlns:a16="http://schemas.microsoft.com/office/drawing/2014/main" id="{D1014542-CB69-4B14-A34E-E4F13FF4A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696" y="3985921"/>
            <a:ext cx="4208512" cy="2687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16">
            <a:extLst>
              <a:ext uri="{FF2B5EF4-FFF2-40B4-BE49-F238E27FC236}">
                <a16:creationId xmlns:a16="http://schemas.microsoft.com/office/drawing/2014/main" id="{B4503C08-5A0F-48D2-BFBF-2FE2184B20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23" y="5949280"/>
            <a:ext cx="513505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ru-RU" sz="1600" dirty="0">
                <a:hlinkClick r:id="rId4"/>
              </a:rPr>
              <a:t>https://twiki.cern.ch/twiki/bin/view/CMSPublic/PhysicsResultsMUO</a:t>
            </a:r>
            <a:r>
              <a:rPr kumimoji="0" lang="en-US" altLang="ru-RU" sz="1600" dirty="0"/>
              <a:t> </a:t>
            </a:r>
            <a:endParaRPr kumimoji="0" lang="ru-RU" altLang="ru-RU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9A0419-B974-4F98-99B4-4B875CE429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192" y="480543"/>
            <a:ext cx="654087" cy="6436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5910E48-B94A-491D-9FEE-82B2687683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369" y="1345218"/>
            <a:ext cx="654087" cy="64362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A23B918-E6EA-4BB2-94E3-A049AF8E0193}"/>
              </a:ext>
            </a:extLst>
          </p:cNvPr>
          <p:cNvSpPr txBox="1"/>
          <p:nvPr/>
        </p:nvSpPr>
        <p:spPr>
          <a:xfrm>
            <a:off x="2388158" y="5258607"/>
            <a:ext cx="2880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buNone/>
            </a:pPr>
            <a:r>
              <a:rPr kumimoji="0" lang="en-US" altLang="ru-RU" sz="1800" dirty="0">
                <a:solidFill>
                  <a:srgbClr val="FF0000"/>
                </a:solidFill>
                <a:latin typeface="+mn-lt"/>
              </a:rPr>
              <a:t>+ well-know processes in SM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D9EBCBD8-C447-48B9-83DF-FB99046A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140349A-8477-4637-B656-0636DBE2F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47421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05CDBA63-5528-4F05-8DA1-B09E305D4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8944" y="6484723"/>
            <a:ext cx="1224136" cy="365125"/>
          </a:xfrm>
        </p:spPr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176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Example of SM Physics Objects 2010-2015</a:t>
            </a:r>
          </a:p>
        </p:txBody>
      </p:sp>
      <p:sp>
        <p:nvSpPr>
          <p:cNvPr id="8" name="Text Box 16">
            <a:extLst>
              <a:ext uri="{FF2B5EF4-FFF2-40B4-BE49-F238E27FC236}">
                <a16:creationId xmlns:a16="http://schemas.microsoft.com/office/drawing/2014/main" id="{027DFD4E-E5FE-49CA-85A6-446B9C992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4" y="584201"/>
            <a:ext cx="925874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kumimoji="0" lang="en-US" altLang="ru-RU" sz="2000" b="0" dirty="0">
                <a:solidFill>
                  <a:srgbClr val="FF0000"/>
                </a:solidFill>
                <a:latin typeface="+mn-lt"/>
              </a:rPr>
              <a:t>CMS Muon System shows a excellent performance to detect different </a:t>
            </a:r>
            <a:r>
              <a:rPr kumimoji="0" lang="en-US" altLang="ru-RU" sz="2000" dirty="0">
                <a:solidFill>
                  <a:srgbClr val="FF0000"/>
                </a:solidFill>
                <a:latin typeface="+mn-lt"/>
              </a:rPr>
              <a:t>resonances</a:t>
            </a:r>
            <a:endParaRPr kumimoji="0" lang="en-US" altLang="ru-RU" sz="2000" b="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3" name="Picture 15">
            <a:extLst>
              <a:ext uri="{FF2B5EF4-FFF2-40B4-BE49-F238E27FC236}">
                <a16:creationId xmlns:a16="http://schemas.microsoft.com/office/drawing/2014/main" id="{26A69C5A-2D08-4193-A0F4-DFEA7ED2F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246" y="3172467"/>
            <a:ext cx="403225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6">
            <a:extLst>
              <a:ext uri="{FF2B5EF4-FFF2-40B4-BE49-F238E27FC236}">
                <a16:creationId xmlns:a16="http://schemas.microsoft.com/office/drawing/2014/main" id="{68EF1C6A-9389-4899-8A76-D208A7CC8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7658" y="3357589"/>
            <a:ext cx="1366838" cy="3413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7A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ru-RU" sz="1600" dirty="0">
                <a:solidFill>
                  <a:srgbClr val="184B81"/>
                </a:solidFill>
                <a:ea typeface="MS PGothic" panose="020B0600070205080204" pitchFamily="34" charset="-128"/>
              </a:rPr>
              <a:t>Dec 2010</a:t>
            </a:r>
          </a:p>
        </p:txBody>
      </p:sp>
      <p:sp>
        <p:nvSpPr>
          <p:cNvPr id="15" name="Прямоугольник 16">
            <a:extLst>
              <a:ext uri="{FF2B5EF4-FFF2-40B4-BE49-F238E27FC236}">
                <a16:creationId xmlns:a16="http://schemas.microsoft.com/office/drawing/2014/main" id="{B13C19C9-F426-471E-87B5-4FA7DCC7B2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755" y="5923548"/>
            <a:ext cx="928903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ru-RU" sz="1600" dirty="0">
                <a:hlinkClick r:id="rId3"/>
              </a:rPr>
              <a:t>https://twiki.cern.ch/twiki/bin/view/CMSPublic/PhysicsResultsMUO</a:t>
            </a:r>
            <a:r>
              <a:rPr kumimoji="0" lang="en-US" altLang="ru-RU" sz="1600" dirty="0"/>
              <a:t> </a:t>
            </a:r>
            <a:endParaRPr kumimoji="0" lang="ru-RU" altLang="ru-RU" sz="1600" dirty="0"/>
          </a:p>
        </p:txBody>
      </p:sp>
      <p:pic>
        <p:nvPicPr>
          <p:cNvPr id="16" name="Picture 16">
            <a:extLst>
              <a:ext uri="{FF2B5EF4-FFF2-40B4-BE49-F238E27FC236}">
                <a16:creationId xmlns:a16="http://schemas.microsoft.com/office/drawing/2014/main" id="{EB21DB11-D075-4CE7-A317-956946E83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777" y="1047539"/>
            <a:ext cx="3820812" cy="198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04222A-66DB-47BF-AC07-B3D2BECDCB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15" y="1116915"/>
            <a:ext cx="2592288" cy="278520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1F7F558-8C48-45F9-8F42-0E16AB0F1C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7589" y="1259073"/>
            <a:ext cx="3114931" cy="11089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156F6A5-E576-4080-9970-EBE1D2F30C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3203" y="3005742"/>
            <a:ext cx="2573783" cy="27852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5E23E36-2263-4FBC-898A-F71E461CBA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9015" y="4261492"/>
            <a:ext cx="2181225" cy="647700"/>
          </a:xfrm>
          <a:prstGeom prst="rect">
            <a:avLst/>
          </a:prstGeom>
        </p:spPr>
      </p:pic>
      <p:sp>
        <p:nvSpPr>
          <p:cNvPr id="21" name="Arrow: Right 20">
            <a:extLst>
              <a:ext uri="{FF2B5EF4-FFF2-40B4-BE49-F238E27FC236}">
                <a16:creationId xmlns:a16="http://schemas.microsoft.com/office/drawing/2014/main" id="{1D76517B-D7EF-4596-9146-8A738F0FA866}"/>
              </a:ext>
            </a:extLst>
          </p:cNvPr>
          <p:cNvSpPr/>
          <p:nvPr/>
        </p:nvSpPr>
        <p:spPr>
          <a:xfrm>
            <a:off x="5306986" y="4224158"/>
            <a:ext cx="366094" cy="4289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48D6D658-98DC-4A40-95E6-3DD553F752F6}"/>
              </a:ext>
            </a:extLst>
          </p:cNvPr>
          <p:cNvSpPr/>
          <p:nvPr/>
        </p:nvSpPr>
        <p:spPr>
          <a:xfrm>
            <a:off x="7761312" y="2555819"/>
            <a:ext cx="432048" cy="3879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6C84783F-CA8C-4366-831C-AEC4E89CD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D64AF9A-8316-40B6-8980-42638D74F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14600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05CDBA63-5528-4F05-8DA1-B09E305D4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8944" y="6484723"/>
            <a:ext cx="1224136" cy="365125"/>
          </a:xfrm>
        </p:spPr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176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MC Tunes: Example with Charged Multiplicity</a:t>
            </a:r>
          </a:p>
        </p:txBody>
      </p:sp>
      <p:pic>
        <p:nvPicPr>
          <p:cNvPr id="6" name="Picture 6" descr="https://cms-results.web.cern.ch/cms-results/public-results/publications/FSQ-15-001/CMS-FSQ-15-001_Figure_003-b.png">
            <a:extLst>
              <a:ext uri="{FF2B5EF4-FFF2-40B4-BE49-F238E27FC236}">
                <a16:creationId xmlns:a16="http://schemas.microsoft.com/office/drawing/2014/main" id="{BA07BE59-C970-4918-AF92-00FFF2C37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63" y="977900"/>
            <a:ext cx="3432175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1B8B3D92-DFAF-4B28-971C-A35C0911D9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188" y="642938"/>
            <a:ext cx="4827587" cy="92551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7A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kumimoji="0" lang="en-US" altLang="ru-RU" sz="1800" dirty="0">
                <a:solidFill>
                  <a:srgbClr val="002060"/>
                </a:solidFill>
                <a:latin typeface="+mn-lt"/>
                <a:ea typeface="MS PGothic" panose="020B0600070205080204" pitchFamily="34" charset="-128"/>
              </a:rPr>
              <a:t>2009: the first CMS results @ 0.9-2.36 </a:t>
            </a:r>
            <a:r>
              <a:rPr kumimoji="0" lang="en-US" altLang="ru-RU" sz="1800" dirty="0" err="1">
                <a:solidFill>
                  <a:srgbClr val="002060"/>
                </a:solidFill>
                <a:latin typeface="+mn-lt"/>
                <a:ea typeface="MS PGothic" panose="020B0600070205080204" pitchFamily="34" charset="-128"/>
              </a:rPr>
              <a:t>TeV</a:t>
            </a:r>
            <a:endParaRPr kumimoji="0" lang="en-US" altLang="ru-RU" sz="1800" dirty="0">
              <a:solidFill>
                <a:srgbClr val="002060"/>
              </a:solidFill>
              <a:latin typeface="+mn-lt"/>
              <a:ea typeface="MS PGothic" panose="020B0600070205080204" pitchFamily="34" charset="-128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kumimoji="0" lang="en-US" altLang="ru-RU" sz="1800" dirty="0">
                <a:solidFill>
                  <a:srgbClr val="002060"/>
                </a:solidFill>
                <a:latin typeface="+mn-lt"/>
                <a:ea typeface="MS PGothic" panose="020B0600070205080204" pitchFamily="34" charset="-128"/>
              </a:rPr>
              <a:t>2010: the first CMS results @ 7 </a:t>
            </a:r>
            <a:r>
              <a:rPr kumimoji="0" lang="en-US" altLang="ru-RU" sz="1800" dirty="0" err="1">
                <a:solidFill>
                  <a:srgbClr val="002060"/>
                </a:solidFill>
                <a:latin typeface="+mn-lt"/>
                <a:ea typeface="MS PGothic" panose="020B0600070205080204" pitchFamily="34" charset="-128"/>
              </a:rPr>
              <a:t>TeV</a:t>
            </a:r>
            <a:endParaRPr kumimoji="0" lang="en-US" altLang="ru-RU" sz="1800" dirty="0">
              <a:solidFill>
                <a:srgbClr val="002060"/>
              </a:solidFill>
              <a:latin typeface="+mn-lt"/>
              <a:ea typeface="MS PGothic" panose="020B0600070205080204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kumimoji="0" lang="ru-RU" altLang="ru-RU" sz="1800" dirty="0">
                <a:solidFill>
                  <a:srgbClr val="002060"/>
                </a:solidFill>
                <a:latin typeface="+mn-lt"/>
                <a:ea typeface="MS PGothic" panose="020B0600070205080204" pitchFamily="34" charset="-128"/>
              </a:rPr>
              <a:t>201</a:t>
            </a:r>
            <a:r>
              <a:rPr kumimoji="0" lang="en-US" altLang="ru-RU" sz="1800" dirty="0">
                <a:solidFill>
                  <a:srgbClr val="002060"/>
                </a:solidFill>
                <a:latin typeface="+mn-lt"/>
                <a:ea typeface="MS PGothic" panose="020B0600070205080204" pitchFamily="34" charset="-128"/>
              </a:rPr>
              <a:t>5: the first CMS results @ 13 </a:t>
            </a:r>
            <a:r>
              <a:rPr kumimoji="0" lang="en-US" altLang="ru-RU" sz="1800" dirty="0" err="1">
                <a:solidFill>
                  <a:srgbClr val="002060"/>
                </a:solidFill>
                <a:latin typeface="+mn-lt"/>
                <a:ea typeface="MS PGothic" panose="020B0600070205080204" pitchFamily="34" charset="-128"/>
              </a:rPr>
              <a:t>TeV</a:t>
            </a:r>
            <a:endParaRPr kumimoji="0" lang="en-US" altLang="ru-RU" sz="1800" dirty="0">
              <a:solidFill>
                <a:srgbClr val="002060"/>
              </a:solidFill>
              <a:latin typeface="+mn-lt"/>
              <a:ea typeface="MS PGothic" panose="020B0600070205080204" pitchFamily="34" charset="-128"/>
            </a:endParaRP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51E59E4E-0857-4773-854C-C14C012FAE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5119688"/>
            <a:ext cx="885825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GB" altLang="ru-RU" sz="1800" dirty="0">
                <a:solidFill>
                  <a:srgbClr val="002060"/>
                </a:solidFill>
              </a:rPr>
              <a:t>In </a:t>
            </a:r>
            <a:r>
              <a:rPr kumimoji="0" lang="en-GB" altLang="ru-RU" sz="1800" dirty="0">
                <a:solidFill>
                  <a:srgbClr val="002060"/>
                </a:solidFill>
                <a:latin typeface="+mn-lt"/>
              </a:rPr>
              <a:t>the central region, the measured </a:t>
            </a:r>
            <a:r>
              <a:rPr kumimoji="0" lang="en-GB" altLang="ru-RU" sz="1800" dirty="0" err="1">
                <a:solidFill>
                  <a:srgbClr val="002060"/>
                </a:solidFill>
                <a:latin typeface="+mn-lt"/>
              </a:rPr>
              <a:t>dNch</a:t>
            </a:r>
            <a:r>
              <a:rPr kumimoji="0" lang="en-GB" altLang="ru-RU" sz="1800" dirty="0">
                <a:solidFill>
                  <a:srgbClr val="002060"/>
                </a:solidFill>
                <a:latin typeface="+mn-lt"/>
              </a:rPr>
              <a:t>/d</a:t>
            </a:r>
            <a:r>
              <a:rPr kumimoji="0" lang="el-GR" altLang="ru-RU" sz="1800" dirty="0">
                <a:solidFill>
                  <a:srgbClr val="002060"/>
                </a:solidFill>
                <a:latin typeface="+mn-lt"/>
              </a:rPr>
              <a:t>η</a:t>
            </a: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 </a:t>
            </a:r>
            <a:r>
              <a:rPr kumimoji="0" lang="en-GB" altLang="ru-RU" sz="1800" dirty="0">
                <a:solidFill>
                  <a:srgbClr val="002060"/>
                </a:solidFill>
                <a:latin typeface="+mn-lt"/>
              </a:rPr>
              <a:t>distribution is consistent with predictions of the PYTHIA8 (with the CMS underlying event tunes CUETP8S1 and CUETP8M1) and EPOS LHC (LHC tune) event generators</a:t>
            </a:r>
            <a:endParaRPr kumimoji="0" lang="ru-RU" altLang="ru-RU" sz="1800" dirty="0">
              <a:solidFill>
                <a:srgbClr val="002060"/>
              </a:solidFill>
              <a:latin typeface="+mn-lt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kumimoji="0" lang="ru-RU" altLang="ru-RU" sz="1800" dirty="0">
              <a:solidFill>
                <a:srgbClr val="FF0000"/>
              </a:solidFill>
              <a:latin typeface="+mn-lt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ru-RU" sz="1800" dirty="0">
                <a:solidFill>
                  <a:srgbClr val="FF0000"/>
                </a:solidFill>
                <a:latin typeface="+mn-lt"/>
              </a:rPr>
              <a:t>recheck the Monte-Carlo tunes</a:t>
            </a:r>
          </a:p>
        </p:txBody>
      </p:sp>
      <p:sp>
        <p:nvSpPr>
          <p:cNvPr id="11" name="Стрелка вниз 19">
            <a:extLst>
              <a:ext uri="{FF2B5EF4-FFF2-40B4-BE49-F238E27FC236}">
                <a16:creationId xmlns:a16="http://schemas.microsoft.com/office/drawing/2014/main" id="{F83744FE-D7BF-4EC5-9235-9FC5625D3140}"/>
              </a:ext>
            </a:extLst>
          </p:cNvPr>
          <p:cNvSpPr/>
          <p:nvPr/>
        </p:nvSpPr>
        <p:spPr>
          <a:xfrm>
            <a:off x="4406900" y="5947816"/>
            <a:ext cx="430213" cy="217488"/>
          </a:xfrm>
          <a:prstGeom prst="downArrow">
            <a:avLst/>
          </a:prstGeom>
          <a:solidFill>
            <a:srgbClr val="00B0F0"/>
          </a:solidFill>
          <a:ln w="25400" cap="flat" cmpd="sng" algn="ctr">
            <a:solidFill>
              <a:srgbClr val="00CC99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b="0" kern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2" name="Picture 28" descr="CMS-Color-Label">
            <a:extLst>
              <a:ext uri="{FF2B5EF4-FFF2-40B4-BE49-F238E27FC236}">
                <a16:creationId xmlns:a16="http://schemas.microsoft.com/office/drawing/2014/main" id="{6803D621-F4D7-4B4C-B64B-3922B2B16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025" y="1625600"/>
            <a:ext cx="390525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https://cms-results.web.cern.ch/cms-results/public-results/publications/FSQ-15-001/CMS-FSQ-15-001_Figure_003-a.png">
            <a:extLst>
              <a:ext uri="{FF2B5EF4-FFF2-40B4-BE49-F238E27FC236}">
                <a16:creationId xmlns:a16="http://schemas.microsoft.com/office/drawing/2014/main" id="{B3A5F549-7C43-457F-8CD1-3EDFC56BB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1652588"/>
            <a:ext cx="2692400" cy="264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436692F2-5E3C-4D06-9E7B-6746FB7131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8839" y="614364"/>
            <a:ext cx="187106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GB" altLang="ru-RU" sz="1400" dirty="0">
                <a:solidFill>
                  <a:srgbClr val="FF0000"/>
                </a:solidFill>
              </a:rPr>
              <a:t>PLB 751, 143, 2015</a:t>
            </a:r>
          </a:p>
        </p:txBody>
      </p:sp>
      <p:pic>
        <p:nvPicPr>
          <p:cNvPr id="15" name="Picture 2" descr="dndetaSQRTs">
            <a:extLst>
              <a:ext uri="{FF2B5EF4-FFF2-40B4-BE49-F238E27FC236}">
                <a16:creationId xmlns:a16="http://schemas.microsoft.com/office/drawing/2014/main" id="{02013444-087B-4A85-B3F9-38099BF68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844675"/>
            <a:ext cx="2881312" cy="288131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38100" dir="18900000" algn="bl" rotWithShape="0">
              <a:srgbClr val="000000">
                <a:alpha val="39999"/>
              </a:srgbClr>
            </a:outerShdw>
          </a:effectLst>
          <a:extLst>
            <a:ext uri="{909E8E84-426E-40dd-AFC4-6F175D3DCCD1}"/>
          </a:extLst>
        </p:spPr>
      </p:pic>
      <p:sp>
        <p:nvSpPr>
          <p:cNvPr id="16" name="Right Arrow 2">
            <a:extLst>
              <a:ext uri="{FF2B5EF4-FFF2-40B4-BE49-F238E27FC236}">
                <a16:creationId xmlns:a16="http://schemas.microsoft.com/office/drawing/2014/main" id="{D1122A7B-1E3A-4686-9298-E01ADFB4DB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0425" y="2824163"/>
            <a:ext cx="215900" cy="3889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kumimoji="0" lang="en-GB" altLang="ru-RU" sz="2400"/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5E92ACB9-8B6D-4165-963D-CF1253F34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3213" y="3189288"/>
            <a:ext cx="7508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GB" altLang="ru-RU" sz="1400">
                <a:solidFill>
                  <a:srgbClr val="FF0000"/>
                </a:solidFill>
              </a:rPr>
              <a:t>13 TeV</a:t>
            </a: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25864DF1-83BA-4D57-BB67-0FCB3C2B50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9188" y="2909888"/>
            <a:ext cx="960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GB" altLang="ru-RU" sz="1400">
                <a:solidFill>
                  <a:srgbClr val="FF0000"/>
                </a:solidFill>
              </a:rPr>
              <a:t>0.9-7 TeV</a:t>
            </a:r>
          </a:p>
        </p:txBody>
      </p:sp>
      <p:sp>
        <p:nvSpPr>
          <p:cNvPr id="19" name="Овал 15">
            <a:extLst>
              <a:ext uri="{FF2B5EF4-FFF2-40B4-BE49-F238E27FC236}">
                <a16:creationId xmlns:a16="http://schemas.microsoft.com/office/drawing/2014/main" id="{32042AFC-4F26-4573-9A49-8F122B74F3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7463" y="2106613"/>
            <a:ext cx="676275" cy="1563687"/>
          </a:xfrm>
          <a:prstGeom prst="ellips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kumimoji="0" lang="en-US" altLang="ru-RU" sz="24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20" name="Прямая со стрелкой 17">
            <a:extLst>
              <a:ext uri="{FF2B5EF4-FFF2-40B4-BE49-F238E27FC236}">
                <a16:creationId xmlns:a16="http://schemas.microsoft.com/office/drawing/2014/main" id="{1FC96A85-085E-4421-99E4-D453DF06236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173288" y="3222625"/>
            <a:ext cx="3230562" cy="1331913"/>
          </a:xfrm>
          <a:prstGeom prst="straightConnector1">
            <a:avLst/>
          </a:prstGeom>
          <a:noFill/>
          <a:ln w="158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Text Box 7">
            <a:extLst>
              <a:ext uri="{FF2B5EF4-FFF2-40B4-BE49-F238E27FC236}">
                <a16:creationId xmlns:a16="http://schemas.microsoft.com/office/drawing/2014/main" id="{396D8067-ABF6-4BCF-AEA4-96C21A5604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520" y="4311915"/>
            <a:ext cx="17287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ru-RU" sz="1800" dirty="0">
                <a:solidFill>
                  <a:srgbClr val="FF0000"/>
                </a:solidFill>
              </a:rPr>
              <a:t>fast growth → MC tunes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EAA64CB3-2E03-4DE6-BBE2-A6ABDE244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E62BC3C-6286-48D6-BC50-53984425B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62921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05CDBA63-5528-4F05-8DA1-B09E305D4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8944" y="6484723"/>
            <a:ext cx="1224136" cy="365125"/>
          </a:xfrm>
        </p:spPr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176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Monte Carlo Tunes: Rapidity Gap</a:t>
            </a: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22930BED-3CF0-40AA-A8DE-C2A6E69DE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8737" y="618331"/>
            <a:ext cx="5840413" cy="562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DF323C7-F6B1-4C63-9666-6CDBED9C0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C2C9EAE-EE37-4341-BAE7-FFC49FCA8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46364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Дата 3">
            <a:extLst>
              <a:ext uri="{FF2B5EF4-FFF2-40B4-BE49-F238E27FC236}">
                <a16:creationId xmlns:a16="http://schemas.microsoft.com/office/drawing/2014/main" id="{5E689B0F-F99C-457A-8A0E-078DC596C8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8944" y="6484723"/>
            <a:ext cx="1224136" cy="365125"/>
          </a:xfrm>
        </p:spPr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0BBAD70-DB1A-4164-AA19-3F824C45D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564" y="1599041"/>
            <a:ext cx="6840760" cy="427823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E7C15B4-06E6-499D-957D-7B00FB808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2884" y="-27383"/>
            <a:ext cx="3073116" cy="1296144"/>
          </a:xfrm>
          <a:prstGeom prst="rect">
            <a:avLst/>
          </a:prstGeom>
        </p:spPr>
      </p:pic>
      <p:sp>
        <p:nvSpPr>
          <p:cNvPr id="7" name="Text Box 2">
            <a:extLst>
              <a:ext uri="{FF2B5EF4-FFF2-40B4-BE49-F238E27FC236}">
                <a16:creationId xmlns:a16="http://schemas.microsoft.com/office/drawing/2014/main" id="{8E6FB4A9-DB24-4E2B-96FD-19C1AF0A9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908720"/>
            <a:ext cx="82819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ru-RU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Physics of the Higgs Boson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4AF01D1-5F14-4211-9DB9-8C81836D83A2}"/>
              </a:ext>
            </a:extLst>
          </p:cNvPr>
          <p:cNvSpPr/>
          <p:nvPr/>
        </p:nvSpPr>
        <p:spPr>
          <a:xfrm>
            <a:off x="1280592" y="5939988"/>
            <a:ext cx="6493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10th anniversary of the Higgs boson discovery</a:t>
            </a:r>
            <a:r>
              <a:rPr lang="ru-RU" dirty="0">
                <a:hlinkClick r:id="rId4"/>
              </a:rPr>
              <a:t>, </a:t>
            </a:r>
            <a:r>
              <a:rPr lang="en-US" dirty="0">
                <a:hlinkClick r:id="rId4"/>
              </a:rPr>
              <a:t>Monday Jul 4, 2022</a:t>
            </a:r>
            <a:endParaRPr lang="en-US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EB93E937-27A0-4403-BB3C-4088B2993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E1D60E1-4C72-4E45-8072-45CF0FFA2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12529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79745"/>
          </a:xfrm>
        </p:spPr>
        <p:txBody>
          <a:bodyPr>
            <a:normAutofit/>
          </a:bodyPr>
          <a:lstStyle/>
          <a:p>
            <a:r>
              <a:rPr lang="en-US" sz="3000" dirty="0"/>
              <a:t>The ﬁngerprint of a Higgs boson</a:t>
            </a:r>
            <a:endParaRPr lang="ru-RU" sz="300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3BDB754-2358-4C94-82D0-24CA3D696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E03010C-3CB1-44A3-9EE6-E0070BF4CFA5}"/>
              </a:ext>
            </a:extLst>
          </p:cNvPr>
          <p:cNvSpPr/>
          <p:nvPr/>
        </p:nvSpPr>
        <p:spPr>
          <a:xfrm>
            <a:off x="62350" y="692696"/>
            <a:ext cx="971518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 err="1">
                <a:solidFill>
                  <a:srgbClr val="002060"/>
                </a:solidFill>
              </a:rPr>
              <a:t>What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do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we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expect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from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the</a:t>
            </a:r>
            <a:r>
              <a:rPr lang="ru-RU" sz="2000" dirty="0">
                <a:solidFill>
                  <a:srgbClr val="002060"/>
                </a:solidFill>
              </a:rPr>
              <a:t> SM </a:t>
            </a:r>
            <a:r>
              <a:rPr lang="ru-RU" sz="2000" dirty="0" err="1">
                <a:solidFill>
                  <a:srgbClr val="002060"/>
                </a:solidFill>
              </a:rPr>
              <a:t>for</a:t>
            </a:r>
            <a:r>
              <a:rPr lang="ru-RU" sz="2000" dirty="0">
                <a:solidFill>
                  <a:srgbClr val="002060"/>
                </a:solidFill>
              </a:rPr>
              <a:t> a </a:t>
            </a:r>
            <a:r>
              <a:rPr lang="ru-RU" sz="2000" dirty="0" err="1">
                <a:solidFill>
                  <a:srgbClr val="002060"/>
                </a:solidFill>
              </a:rPr>
              <a:t>Higgs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boson</a:t>
            </a:r>
            <a:r>
              <a:rPr lang="ru-RU" sz="2000" dirty="0">
                <a:solidFill>
                  <a:srgbClr val="002060"/>
                </a:solidFill>
              </a:rPr>
              <a:t>?</a:t>
            </a:r>
          </a:p>
          <a:p>
            <a:pPr marL="800048" lvl="1" indent="-34290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2060"/>
                </a:solidFill>
              </a:rPr>
              <a:t>e</a:t>
            </a:r>
            <a:r>
              <a:rPr lang="ru-RU" dirty="0" err="1">
                <a:solidFill>
                  <a:srgbClr val="002060"/>
                </a:solidFill>
              </a:rPr>
              <a:t>lementary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particle</a:t>
            </a:r>
            <a:r>
              <a:rPr lang="en-US" dirty="0">
                <a:solidFill>
                  <a:srgbClr val="002060"/>
                </a:solidFill>
              </a:rPr>
              <a:t> with spin 0 (scalar)</a:t>
            </a:r>
            <a:endParaRPr lang="ru-RU" dirty="0">
              <a:solidFill>
                <a:srgbClr val="002060"/>
              </a:solidFill>
            </a:endParaRPr>
          </a:p>
          <a:p>
            <a:pPr marL="800048" lvl="1" indent="-34290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2060"/>
                </a:solidFill>
              </a:rPr>
              <a:t>s</a:t>
            </a:r>
            <a:r>
              <a:rPr lang="ru-RU" dirty="0" err="1">
                <a:solidFill>
                  <a:srgbClr val="002060"/>
                </a:solidFill>
              </a:rPr>
              <a:t>trength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of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interaction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with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other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particles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related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to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their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mass</a:t>
            </a:r>
            <a:endParaRPr lang="en-US" dirty="0">
              <a:solidFill>
                <a:srgbClr val="002060"/>
              </a:solidFill>
            </a:endParaRPr>
          </a:p>
          <a:p>
            <a:pPr marL="1257196" lvl="2" indent="-342900">
              <a:buFont typeface="Calibri" panose="020F0502020204030204" pitchFamily="34" charset="0"/>
              <a:buChar char="−"/>
            </a:pPr>
            <a:r>
              <a:rPr lang="en-US" dirty="0">
                <a:solidFill>
                  <a:srgbClr val="002060"/>
                </a:solidFill>
              </a:rPr>
              <a:t>t</a:t>
            </a:r>
            <a:r>
              <a:rPr lang="ru-RU" dirty="0" err="1">
                <a:solidFill>
                  <a:srgbClr val="002060"/>
                </a:solidFill>
              </a:rPr>
              <a:t>he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only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interaction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that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distinguishes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between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the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fermion</a:t>
            </a:r>
            <a:r>
              <a:rPr lang="en-US" dirty="0">
                <a:solidFill>
                  <a:srgbClr val="002060"/>
                </a:solidFill>
              </a:rPr>
              <a:t>  </a:t>
            </a:r>
            <a:r>
              <a:rPr lang="ru-RU" dirty="0" err="1">
                <a:solidFill>
                  <a:srgbClr val="002060"/>
                </a:solidFill>
              </a:rPr>
              <a:t>generations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  <a:sym typeface="Symbol" panose="05050102010706020507" pitchFamily="18" charset="2"/>
              </a:rPr>
              <a:t> </a:t>
            </a:r>
            <a:r>
              <a:rPr lang="en-US" dirty="0" err="1">
                <a:solidFill>
                  <a:srgbClr val="002060"/>
                </a:solidFill>
                <a:sym typeface="Symbol" panose="05050102010706020507" pitchFamily="18" charset="2"/>
              </a:rPr>
              <a:t>i</a:t>
            </a:r>
            <a:r>
              <a:rPr lang="ru-RU" dirty="0" err="1">
                <a:solidFill>
                  <a:srgbClr val="002060"/>
                </a:solidFill>
              </a:rPr>
              <a:t>mportant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to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study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interactions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with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second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generation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fermions</a:t>
            </a:r>
            <a:endParaRPr lang="ru-RU" dirty="0">
              <a:solidFill>
                <a:srgbClr val="002060"/>
              </a:solidFill>
            </a:endParaRPr>
          </a:p>
          <a:p>
            <a:pPr marL="800048" lvl="1" indent="-342900">
              <a:buFont typeface="Wingdings" panose="05000000000000000000" pitchFamily="2" charset="2"/>
              <a:buChar char="ü"/>
            </a:pPr>
            <a:r>
              <a:rPr lang="en-US" dirty="0" err="1">
                <a:solidFill>
                  <a:srgbClr val="002060"/>
                </a:solidFill>
              </a:rPr>
              <a:t>i</a:t>
            </a:r>
            <a:r>
              <a:rPr lang="ru-RU" dirty="0" err="1">
                <a:solidFill>
                  <a:srgbClr val="002060"/>
                </a:solidFill>
              </a:rPr>
              <a:t>nteracts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also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with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itself</a:t>
            </a:r>
            <a:r>
              <a:rPr lang="ru-RU" dirty="0">
                <a:solidFill>
                  <a:srgbClr val="002060"/>
                </a:solidFill>
              </a:rPr>
              <a:t>, </a:t>
            </a:r>
            <a:r>
              <a:rPr lang="ru-RU" dirty="0" err="1">
                <a:solidFill>
                  <a:srgbClr val="002060"/>
                </a:solidFill>
              </a:rPr>
              <a:t>related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to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vacuum</a:t>
            </a:r>
            <a:endParaRPr lang="en-US" dirty="0">
              <a:solidFill>
                <a:srgbClr val="002060"/>
              </a:solidFill>
            </a:endParaRPr>
          </a:p>
          <a:p>
            <a:pPr marL="800048" lvl="1" indent="-34290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2060"/>
                </a:solidFill>
              </a:rPr>
              <a:t>n</a:t>
            </a:r>
            <a:r>
              <a:rPr lang="ru-RU" dirty="0">
                <a:solidFill>
                  <a:srgbClr val="002060"/>
                </a:solidFill>
              </a:rPr>
              <a:t>o </a:t>
            </a:r>
            <a:r>
              <a:rPr lang="ru-RU" dirty="0" err="1">
                <a:solidFill>
                  <a:srgbClr val="002060"/>
                </a:solidFill>
              </a:rPr>
              <a:t>other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such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particle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in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the</a:t>
            </a:r>
            <a:r>
              <a:rPr lang="ru-RU" dirty="0">
                <a:solidFill>
                  <a:srgbClr val="002060"/>
                </a:solidFill>
              </a:rPr>
              <a:t> SM</a:t>
            </a:r>
            <a:endParaRPr lang="en-US" dirty="0">
              <a:solidFill>
                <a:srgbClr val="002060"/>
              </a:solidFill>
            </a:endParaRPr>
          </a:p>
          <a:p>
            <a:pPr marL="800048" lvl="1" indent="-342900">
              <a:buFont typeface="Wingdings" panose="05000000000000000000" pitchFamily="2" charset="2"/>
              <a:buChar char="ü"/>
            </a:pPr>
            <a:endParaRPr lang="en-US" sz="2000" dirty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2060"/>
                </a:solidFill>
              </a:rPr>
              <a:t>SM does not predict mass</a:t>
            </a:r>
          </a:p>
          <a:p>
            <a:pPr marL="914348" lvl="1" indent="-45720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2060"/>
                </a:solidFill>
              </a:rPr>
              <a:t>at LHC start Higgs mass was the only missing SM parameter to predict production and decay rates</a:t>
            </a:r>
          </a:p>
          <a:p>
            <a:pPr lvl="2">
              <a:spcBef>
                <a:spcPct val="0"/>
              </a:spcBef>
              <a:buFont typeface="Symbol" panose="05050102010706020507" pitchFamily="18" charset="2"/>
              <a:buChar char=""/>
            </a:pPr>
            <a:r>
              <a:rPr lang="en-US" altLang="ru-RU" dirty="0">
                <a:solidFill>
                  <a:srgbClr val="002060"/>
                </a:solidFill>
              </a:rPr>
              <a:t> </a:t>
            </a:r>
            <a:r>
              <a:rPr lang="en-US" altLang="ru-RU" dirty="0" err="1">
                <a:solidFill>
                  <a:srgbClr val="002060"/>
                </a:solidFill>
              </a:rPr>
              <a:t>m</a:t>
            </a:r>
            <a:r>
              <a:rPr lang="en-US" altLang="ru-RU" baseline="-25000" dirty="0" err="1">
                <a:solidFill>
                  <a:srgbClr val="002060"/>
                </a:solidFill>
              </a:rPr>
              <a:t>H</a:t>
            </a:r>
            <a:r>
              <a:rPr lang="en-US" altLang="ru-RU" dirty="0">
                <a:solidFill>
                  <a:srgbClr val="002060"/>
                </a:solidFill>
              </a:rPr>
              <a:t> &lt; 1 </a:t>
            </a:r>
            <a:r>
              <a:rPr lang="en-US" altLang="ru-RU" dirty="0" err="1">
                <a:solidFill>
                  <a:srgbClr val="002060"/>
                </a:solidFill>
              </a:rPr>
              <a:t>TeV</a:t>
            </a:r>
            <a:r>
              <a:rPr lang="en-US" altLang="ru-RU" dirty="0">
                <a:solidFill>
                  <a:srgbClr val="002060"/>
                </a:solidFill>
              </a:rPr>
              <a:t> from theory (SM unitarity requires)</a:t>
            </a:r>
          </a:p>
          <a:p>
            <a:pPr lvl="2">
              <a:spcBef>
                <a:spcPct val="0"/>
              </a:spcBef>
              <a:buFont typeface="Symbol" panose="05050102010706020507" pitchFamily="18" charset="2"/>
              <a:buChar char=""/>
            </a:pPr>
            <a:r>
              <a:rPr lang="en-US" altLang="ru-RU" dirty="0">
                <a:solidFill>
                  <a:srgbClr val="002060"/>
                </a:solidFill>
              </a:rPr>
              <a:t>  </a:t>
            </a:r>
            <a:r>
              <a:rPr lang="en-US" altLang="ru-RU" dirty="0" err="1">
                <a:solidFill>
                  <a:srgbClr val="002060"/>
                </a:solidFill>
              </a:rPr>
              <a:t>m</a:t>
            </a:r>
            <a:r>
              <a:rPr lang="en-US" altLang="ru-RU" baseline="-25000" dirty="0" err="1">
                <a:solidFill>
                  <a:srgbClr val="002060"/>
                </a:solidFill>
              </a:rPr>
              <a:t>H</a:t>
            </a:r>
            <a:r>
              <a:rPr lang="en-US" altLang="ru-RU" dirty="0">
                <a:solidFill>
                  <a:srgbClr val="002060"/>
                </a:solidFill>
              </a:rPr>
              <a:t> &gt; 114.1 GeV from LEP</a:t>
            </a:r>
          </a:p>
          <a:p>
            <a:pPr lvl="2">
              <a:spcBef>
                <a:spcPct val="0"/>
              </a:spcBef>
              <a:buFont typeface="Symbol" panose="05050102010706020507" pitchFamily="18" charset="2"/>
              <a:buChar char=""/>
            </a:pPr>
            <a:r>
              <a:rPr lang="pt-BR" dirty="0">
                <a:solidFill>
                  <a:srgbClr val="002060"/>
                </a:solidFill>
              </a:rPr>
              <a:t> 156 &lt; </a:t>
            </a:r>
            <a:r>
              <a:rPr lang="en-US" altLang="ru-RU" dirty="0" err="1">
                <a:solidFill>
                  <a:srgbClr val="002060"/>
                </a:solidFill>
              </a:rPr>
              <a:t>m</a:t>
            </a:r>
            <a:r>
              <a:rPr lang="en-US" altLang="ru-RU" baseline="-25000" dirty="0" err="1">
                <a:solidFill>
                  <a:srgbClr val="002060"/>
                </a:solidFill>
              </a:rPr>
              <a:t>H</a:t>
            </a:r>
            <a:r>
              <a:rPr lang="en-US" altLang="ru-RU" baseline="-25000" dirty="0">
                <a:solidFill>
                  <a:srgbClr val="002060"/>
                </a:solidFill>
              </a:rPr>
              <a:t>  </a:t>
            </a:r>
            <a:r>
              <a:rPr lang="pt-BR" dirty="0">
                <a:solidFill>
                  <a:srgbClr val="002060"/>
                </a:solidFill>
              </a:rPr>
              <a:t>&lt; 177 GeV from Tevatron</a:t>
            </a:r>
          </a:p>
          <a:p>
            <a:pPr marL="914348" lvl="1" indent="-457200">
              <a:buFont typeface="Wingdings" panose="05000000000000000000" pitchFamily="2" charset="2"/>
              <a:buChar char="ü"/>
            </a:pPr>
            <a:endParaRPr lang="en-US" dirty="0">
              <a:solidFill>
                <a:srgbClr val="002060"/>
              </a:solidFill>
            </a:endParaRPr>
          </a:p>
          <a:p>
            <a:endParaRPr lang="en-US" sz="2000" dirty="0">
              <a:solidFill>
                <a:srgbClr val="002060"/>
              </a:solidFill>
            </a:endParaRPr>
          </a:p>
          <a:p>
            <a:endParaRPr lang="en-US" sz="2000" dirty="0">
              <a:solidFill>
                <a:srgbClr val="002060"/>
              </a:solidFill>
            </a:endParaRPr>
          </a:p>
          <a:p>
            <a:r>
              <a:rPr lang="en-US" sz="2000" dirty="0">
                <a:solidFill>
                  <a:srgbClr val="002060"/>
                </a:solidFill>
              </a:rPr>
              <a:t>We need to study all the aspects of the new particle to understand what we found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id="{5C1A7C41-8E41-4F19-96AD-88335E15F750}"/>
              </a:ext>
            </a:extLst>
          </p:cNvPr>
          <p:cNvSpPr/>
          <p:nvPr/>
        </p:nvSpPr>
        <p:spPr>
          <a:xfrm>
            <a:off x="4088904" y="5013176"/>
            <a:ext cx="648072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F41626DE-8722-4038-BEF9-64C905EBA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4B5D408-1866-4BA8-BB4D-758053B0E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89736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79745"/>
          </a:xfrm>
        </p:spPr>
        <p:txBody>
          <a:bodyPr>
            <a:normAutofit/>
          </a:bodyPr>
          <a:lstStyle/>
          <a:p>
            <a:r>
              <a:rPr lang="en-US" altLang="ru-RU" sz="3000" dirty="0"/>
              <a:t>Production of SM Higgs boson</a:t>
            </a:r>
            <a:endParaRPr lang="ru-RU" sz="300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3BDB754-2358-4C94-82D0-24CA3D696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DFB1DCB-31CE-492C-8AD0-667444CB3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64" y="828074"/>
            <a:ext cx="2089595" cy="115241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E3DD7BF-D4DD-406F-AB69-BFC716D7DE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" y="2228819"/>
            <a:ext cx="2050379" cy="119389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4A9ECCC-5720-4280-B40E-61657CADC4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09" y="3680065"/>
            <a:ext cx="2171350" cy="124077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408FFD2-7320-4224-8621-AF0E049981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38" y="5155197"/>
            <a:ext cx="2178846" cy="1332780"/>
          </a:xfrm>
          <a:prstGeom prst="rect">
            <a:avLst/>
          </a:prstGeom>
        </p:spPr>
      </p:pic>
      <p:sp>
        <p:nvSpPr>
          <p:cNvPr id="13" name="Rectangle 5">
            <a:extLst>
              <a:ext uri="{FF2B5EF4-FFF2-40B4-BE49-F238E27FC236}">
                <a16:creationId xmlns:a16="http://schemas.microsoft.com/office/drawing/2014/main" id="{40AA60BE-11C9-423D-B78D-DC9988A49D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56" y="1196752"/>
            <a:ext cx="57606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Clr>
                <a:srgbClr val="002060"/>
              </a:buClr>
            </a:pPr>
            <a:r>
              <a:rPr lang="en-US" altLang="ru-RU" sz="16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ggH</a:t>
            </a:r>
            <a:endParaRPr lang="en-US" altLang="ru-RU" sz="5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3A4E896F-493D-4B96-BB2F-70770E23E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1" y="2672940"/>
            <a:ext cx="61372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Clr>
                <a:srgbClr val="002060"/>
              </a:buClr>
            </a:pP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VBF</a:t>
            </a:r>
            <a:endParaRPr lang="en-US" altLang="ru-RU" sz="5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C0BC21B0-D14C-45E3-9AF7-C6E72644A0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56" y="4098558"/>
            <a:ext cx="7577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Clr>
                <a:srgbClr val="002060"/>
              </a:buClr>
            </a:pPr>
            <a:r>
              <a:rPr lang="en-US" altLang="ru-RU" sz="16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tt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altLang="ru-RU" sz="16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bbH</a:t>
            </a:r>
            <a:endParaRPr lang="en-US" altLang="ru-RU" sz="5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37D97F0F-CF15-486E-8061-D8F714912A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57" y="5682734"/>
            <a:ext cx="56686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Clr>
                <a:srgbClr val="002060"/>
              </a:buClr>
            </a:pP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VH</a:t>
            </a:r>
            <a:endParaRPr lang="en-US" altLang="ru-RU" sz="5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4C0C3B4-D19E-475A-842D-19DB9CB759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5015" y="750552"/>
            <a:ext cx="5191118" cy="379397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130BED8-405D-4220-8A02-C2CB7FB690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4768" y="5079078"/>
            <a:ext cx="2178846" cy="134700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0EC7783-E045-4EC0-B5A3-36079843D3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5698" y="5122184"/>
            <a:ext cx="2311400" cy="1351132"/>
          </a:xfrm>
          <a:prstGeom prst="rect">
            <a:avLst/>
          </a:prstGeom>
        </p:spPr>
      </p:pic>
      <p:sp>
        <p:nvSpPr>
          <p:cNvPr id="19" name="Rectangle 5">
            <a:extLst>
              <a:ext uri="{FF2B5EF4-FFF2-40B4-BE49-F238E27FC236}">
                <a16:creationId xmlns:a16="http://schemas.microsoft.com/office/drawing/2014/main" id="{A9F47601-E8E4-4A01-90A8-CA362DD96E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1674" y="5583305"/>
            <a:ext cx="7577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Clr>
                <a:srgbClr val="002060"/>
              </a:buClr>
            </a:pPr>
            <a:r>
              <a:rPr lang="en-US" altLang="ru-RU" sz="16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</a:t>
            </a:r>
            <a:endParaRPr lang="en-US" altLang="ru-RU" sz="5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5">
            <a:extLst>
              <a:ext uri="{FF2B5EF4-FFF2-40B4-BE49-F238E27FC236}">
                <a16:creationId xmlns:a16="http://schemas.microsoft.com/office/drawing/2014/main" id="{94B88F39-201D-408A-B6CA-08CDC58A6B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6134" y="1772816"/>
            <a:ext cx="2359078" cy="2385268"/>
          </a:xfrm>
          <a:prstGeom prst="rect">
            <a:avLst/>
          </a:prstGeom>
          <a:noFill/>
          <a:ln w="25400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</a:pP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43.9 pb</a:t>
            </a:r>
            <a:r>
              <a:rPr lang="en-US" altLang="ru-RU" baseline="30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-1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 </a:t>
            </a:r>
            <a:r>
              <a:rPr lang="en-US" altLang="ru-RU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ggH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7M</a:t>
            </a:r>
          </a:p>
          <a:p>
            <a:pPr>
              <a:buClr>
                <a:srgbClr val="002060"/>
              </a:buClr>
            </a:pP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3.77 pb</a:t>
            </a:r>
            <a:r>
              <a:rPr lang="en-US" altLang="ru-RU" baseline="30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-1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 VBF, 600K</a:t>
            </a:r>
          </a:p>
          <a:p>
            <a:pPr>
              <a:buClr>
                <a:srgbClr val="002060"/>
              </a:buClr>
            </a:pP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1.36 pb</a:t>
            </a:r>
            <a:r>
              <a:rPr lang="en-US" altLang="ru-RU" baseline="30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-1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 WH, 200K</a:t>
            </a:r>
          </a:p>
          <a:p>
            <a:pPr>
              <a:buClr>
                <a:srgbClr val="002060"/>
              </a:buClr>
            </a:pP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0.88 pb</a:t>
            </a:r>
            <a:r>
              <a:rPr lang="en-US" altLang="ru-RU" baseline="30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-1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 ZH, 140K</a:t>
            </a:r>
          </a:p>
          <a:p>
            <a:pPr>
              <a:buClr>
                <a:srgbClr val="002060"/>
              </a:buClr>
            </a:pP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0.5 pb</a:t>
            </a:r>
            <a:r>
              <a:rPr lang="en-US" altLang="ru-RU" baseline="30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-1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 </a:t>
            </a:r>
            <a:r>
              <a:rPr lang="en-US" altLang="ru-RU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ttH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80K</a:t>
            </a:r>
          </a:p>
          <a:p>
            <a:pPr>
              <a:buClr>
                <a:srgbClr val="002060"/>
              </a:buClr>
            </a:pP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0.48 pb</a:t>
            </a:r>
            <a:r>
              <a:rPr lang="en-US" altLang="ru-RU" baseline="30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-1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 </a:t>
            </a:r>
            <a:r>
              <a:rPr lang="en-US" altLang="ru-RU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bbH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77K</a:t>
            </a:r>
          </a:p>
          <a:p>
            <a:pPr>
              <a:buClr>
                <a:srgbClr val="002060"/>
              </a:buClr>
            </a:pPr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08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pb</a:t>
            </a:r>
            <a:r>
              <a:rPr lang="en-US" altLang="ru-RU" baseline="30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-1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 </a:t>
            </a:r>
            <a:r>
              <a:rPr lang="en-US" altLang="ru-RU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13K</a:t>
            </a:r>
          </a:p>
          <a:p>
            <a:pPr>
              <a:buClr>
                <a:srgbClr val="002060"/>
              </a:buClr>
            </a:pP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@ </a:t>
            </a:r>
            <a:r>
              <a:rPr lang="en-US" altLang="ru-RU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altLang="ru-RU" baseline="-25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=125.38 GeV</a:t>
            </a:r>
          </a:p>
          <a:p>
            <a:pPr>
              <a:buClr>
                <a:srgbClr val="002060"/>
              </a:buClr>
            </a:pPr>
            <a:endParaRPr lang="en-US" altLang="ru-RU" sz="5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5">
            <a:extLst>
              <a:ext uri="{FF2B5EF4-FFF2-40B4-BE49-F238E27FC236}">
                <a16:creationId xmlns:a16="http://schemas.microsoft.com/office/drawing/2014/main" id="{5A3E1AC4-C013-4077-947A-6786233D9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7296" y="920914"/>
            <a:ext cx="202570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</a:pPr>
            <a:r>
              <a:rPr lang="en-US" alt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N(N)LO QCD + NLO EWK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25B989C1-1AB8-4264-BA8C-0C88350E30CF}"/>
              </a:ext>
            </a:extLst>
          </p:cNvPr>
          <p:cNvSpPr/>
          <p:nvPr/>
        </p:nvSpPr>
        <p:spPr>
          <a:xfrm>
            <a:off x="2504728" y="4571836"/>
            <a:ext cx="73819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10"/>
              </a:rPr>
              <a:t>https://twiki.cern.ch/twiki/bin/view/LHCPhysics/CERNYellowReportPageBR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EED220-C565-4FF3-A307-0CC6F0173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E1C077-91FF-46D8-AF94-B14F64892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58147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79745"/>
          </a:xfrm>
        </p:spPr>
        <p:txBody>
          <a:bodyPr>
            <a:normAutofit/>
          </a:bodyPr>
          <a:lstStyle/>
          <a:p>
            <a:r>
              <a:rPr lang="en-US" altLang="ru-RU" sz="3000" dirty="0"/>
              <a:t>State-of-the-art of the theoretical calculations</a:t>
            </a:r>
            <a:endParaRPr lang="ru-RU" sz="300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3BDB754-2358-4C94-82D0-24CA3D696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A944F5B-5D13-41A3-BC57-559DAB1F1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496" y="1412776"/>
            <a:ext cx="9144256" cy="3744416"/>
          </a:xfrm>
          <a:prstGeom prst="rect">
            <a:avLst/>
          </a:prstGeom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65EB94-8DDA-44C0-A0A4-0E8086D48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CB0D1F2-4DE9-4D73-968D-C3B246D2D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82149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79745"/>
          </a:xfrm>
        </p:spPr>
        <p:txBody>
          <a:bodyPr>
            <a:normAutofit/>
          </a:bodyPr>
          <a:lstStyle/>
          <a:p>
            <a:r>
              <a:rPr lang="en-US" altLang="ru-RU" sz="3000" dirty="0"/>
              <a:t>Decays of SM Higgs boson</a:t>
            </a:r>
            <a:endParaRPr lang="ru-RU" sz="300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3BDB754-2358-4C94-82D0-24CA3D696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BDA8E2F-D3E0-48F6-AF6C-803DD33D5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72" y="764704"/>
            <a:ext cx="2374901" cy="139949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926B3EB-ED04-4A6D-ABD1-B8631EE44B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8316" y="764704"/>
            <a:ext cx="2033990" cy="132147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A851797-469C-437B-A266-E86DD479ED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7760" y="652978"/>
            <a:ext cx="2139365" cy="137374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3D9F917-C241-4D26-9E97-464CCB8B81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7927" y="764704"/>
            <a:ext cx="2139365" cy="1379386"/>
          </a:xfrm>
          <a:prstGeom prst="rect">
            <a:avLst/>
          </a:prstGeom>
        </p:spPr>
      </p:pic>
      <p:sp>
        <p:nvSpPr>
          <p:cNvPr id="27" name="Левая фигурная скобка 26">
            <a:extLst>
              <a:ext uri="{FF2B5EF4-FFF2-40B4-BE49-F238E27FC236}">
                <a16:creationId xmlns:a16="http://schemas.microsoft.com/office/drawing/2014/main" id="{711CF3A5-4E57-4144-B274-F4FA77DD1438}"/>
              </a:ext>
            </a:extLst>
          </p:cNvPr>
          <p:cNvSpPr/>
          <p:nvPr/>
        </p:nvSpPr>
        <p:spPr>
          <a:xfrm rot="16200000">
            <a:off x="3528175" y="-1143957"/>
            <a:ext cx="230188" cy="6661520"/>
          </a:xfrm>
          <a:prstGeom prst="leftBrace">
            <a:avLst>
              <a:gd name="adj1" fmla="val 8333"/>
              <a:gd name="adj2" fmla="val 50546"/>
            </a:avLst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8" name="Левая фигурная скобка 27">
            <a:extLst>
              <a:ext uri="{FF2B5EF4-FFF2-40B4-BE49-F238E27FC236}">
                <a16:creationId xmlns:a16="http://schemas.microsoft.com/office/drawing/2014/main" id="{FC2348EA-AA03-4989-B9EA-8DE7BBFBB481}"/>
              </a:ext>
            </a:extLst>
          </p:cNvPr>
          <p:cNvSpPr/>
          <p:nvPr/>
        </p:nvSpPr>
        <p:spPr>
          <a:xfrm rot="16200000">
            <a:off x="8347796" y="1173567"/>
            <a:ext cx="191295" cy="2065364"/>
          </a:xfrm>
          <a:prstGeom prst="leftBrac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9" name="Rectangle 5">
            <a:extLst>
              <a:ext uri="{FF2B5EF4-FFF2-40B4-BE49-F238E27FC236}">
                <a16:creationId xmlns:a16="http://schemas.microsoft.com/office/drawing/2014/main" id="{3C9676A3-87D2-4461-AC40-170DCA8F2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4766" y="2370366"/>
            <a:ext cx="25202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Clr>
                <a:srgbClr val="002060"/>
              </a:buClr>
            </a:pP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 → Gauge Bosons</a:t>
            </a:r>
            <a:endParaRPr lang="en-US" altLang="ru-RU" sz="5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5">
            <a:extLst>
              <a:ext uri="{FF2B5EF4-FFF2-40B4-BE49-F238E27FC236}">
                <a16:creationId xmlns:a16="http://schemas.microsoft.com/office/drawing/2014/main" id="{E8B2434B-3166-4F2C-99C0-3C8ADC8F0F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7294" y="2348880"/>
            <a:ext cx="25202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Clr>
                <a:srgbClr val="002060"/>
              </a:buClr>
            </a:pP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 → Fermions</a:t>
            </a:r>
            <a:endParaRPr lang="en-US" altLang="ru-RU" sz="5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9B0537-F018-4538-B140-150DE96501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464" y="2967418"/>
            <a:ext cx="3600400" cy="3452765"/>
          </a:xfrm>
          <a:prstGeom prst="rect">
            <a:avLst/>
          </a:prstGeom>
        </p:spPr>
      </p:pic>
      <p:pic>
        <p:nvPicPr>
          <p:cNvPr id="36" name="Picture 19">
            <a:extLst>
              <a:ext uri="{FF2B5EF4-FFF2-40B4-BE49-F238E27FC236}">
                <a16:creationId xmlns:a16="http://schemas.microsoft.com/office/drawing/2014/main" id="{C5597B6C-E3A2-4E65-BD71-B9DC9B542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07440" y="2643056"/>
            <a:ext cx="4859685" cy="3826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0C5FD0C-EF96-4E38-AF87-C81259D67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C0300CC-4BE1-4265-9DB6-907DCF802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8940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>
            <a:extLst>
              <a:ext uri="{FF2B5EF4-FFF2-40B4-BE49-F238E27FC236}">
                <a16:creationId xmlns:a16="http://schemas.microsoft.com/office/drawing/2014/main" id="{8E6FB4A9-DB24-4E2B-96FD-19C1AF0A9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548680"/>
            <a:ext cx="82819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ru-RU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Lecture 2</a:t>
            </a:r>
          </a:p>
        </p:txBody>
      </p:sp>
      <p:sp>
        <p:nvSpPr>
          <p:cNvPr id="9" name="Дата 3">
            <a:extLst>
              <a:ext uri="{FF2B5EF4-FFF2-40B4-BE49-F238E27FC236}">
                <a16:creationId xmlns:a16="http://schemas.microsoft.com/office/drawing/2014/main" id="{5E689B0F-F99C-457A-8A0E-078DC596C8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8944" y="6484723"/>
            <a:ext cx="1224136" cy="365125"/>
          </a:xfrm>
        </p:spPr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sp>
        <p:nvSpPr>
          <p:cNvPr id="8" name="Прямоугольник 3">
            <a:extLst>
              <a:ext uri="{FF2B5EF4-FFF2-40B4-BE49-F238E27FC236}">
                <a16:creationId xmlns:a16="http://schemas.microsoft.com/office/drawing/2014/main" id="{D1F75718-057D-4346-87D8-0C3515B4E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488" y="1556792"/>
            <a:ext cx="9145017" cy="4062651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/>
          <a:p>
            <a:pPr marL="457200" lvl="1" indent="-457200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ru-RU" sz="2000" dirty="0">
                <a:solidFill>
                  <a:srgbClr val="002060"/>
                </a:solidFill>
              </a:rPr>
              <a:t>How do we get data</a:t>
            </a:r>
            <a:r>
              <a:rPr lang="ru-RU" altLang="ru-RU" sz="2000" dirty="0">
                <a:solidFill>
                  <a:srgbClr val="002060"/>
                </a:solidFill>
              </a:rPr>
              <a:t>?</a:t>
            </a:r>
            <a:endParaRPr lang="en-US" altLang="ru-RU" sz="2000" dirty="0">
              <a:solidFill>
                <a:srgbClr val="002060"/>
              </a:solidFill>
            </a:endParaRPr>
          </a:p>
          <a:p>
            <a:pPr marL="914348" lvl="2" indent="-457200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ru-RU" dirty="0">
                <a:solidFill>
                  <a:srgbClr val="002060"/>
                </a:solidFill>
              </a:rPr>
              <a:t>Rates and trigger, data flows</a:t>
            </a:r>
            <a:endParaRPr lang="en-US" sz="1000" dirty="0">
              <a:solidFill>
                <a:srgbClr val="002060"/>
              </a:solidFill>
              <a:latin typeface="Arial" charset="0"/>
              <a:ea typeface="Arial" charset="0"/>
            </a:endParaRP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endParaRPr lang="en-US" altLang="ru-RU" sz="2000" dirty="0">
              <a:solidFill>
                <a:srgbClr val="002060"/>
              </a:solidFill>
            </a:endParaRP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ru-RU" sz="2000" dirty="0">
                <a:solidFill>
                  <a:srgbClr val="002060"/>
                </a:solidFill>
              </a:rPr>
              <a:t>Rediscovery of Standard Model (tests of detector systems, software validation, MC tunes, </a:t>
            </a:r>
            <a:r>
              <a:rPr lang="ru-RU" altLang="ru-RU" sz="2000" dirty="0">
                <a:solidFill>
                  <a:srgbClr val="002060"/>
                </a:solidFill>
              </a:rPr>
              <a:t>..</a:t>
            </a:r>
            <a:r>
              <a:rPr lang="en-US" altLang="ru-RU" sz="2000" dirty="0">
                <a:solidFill>
                  <a:srgbClr val="002060"/>
                </a:solidFill>
              </a:rPr>
              <a:t>)</a:t>
            </a:r>
          </a:p>
          <a:p>
            <a:pPr marL="914348" lvl="1" indent="-457200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endParaRPr lang="en-US" altLang="ru-RU" sz="1000" dirty="0">
              <a:solidFill>
                <a:srgbClr val="002060"/>
              </a:solidFill>
            </a:endParaRPr>
          </a:p>
          <a:p>
            <a:pPr marL="457200" lvl="1" indent="-457200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ru-RU" sz="2000" dirty="0">
                <a:solidFill>
                  <a:srgbClr val="002060"/>
                </a:solidFill>
              </a:rPr>
              <a:t>Physics of Higgs bosons</a:t>
            </a:r>
          </a:p>
          <a:p>
            <a:pPr marL="914348" lvl="2" indent="-457200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ru-RU" dirty="0">
                <a:solidFill>
                  <a:srgbClr val="002060"/>
                </a:solidFill>
              </a:rPr>
              <a:t>discovery of new bosons</a:t>
            </a:r>
          </a:p>
          <a:p>
            <a:pPr marL="914348" lvl="2" indent="-457200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ru-RU" dirty="0">
                <a:solidFill>
                  <a:srgbClr val="002060"/>
                </a:solidFill>
              </a:rPr>
              <a:t>evidences of its nature</a:t>
            </a:r>
          </a:p>
          <a:p>
            <a:pPr marL="914348" lvl="2" indent="-457200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ru-RU" dirty="0">
                <a:solidFill>
                  <a:srgbClr val="002060"/>
                </a:solidFill>
              </a:rPr>
              <a:t>measurements of its properties</a:t>
            </a:r>
          </a:p>
          <a:p>
            <a:pPr marL="914348" lvl="2" indent="-457200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endParaRPr lang="en-US" sz="1000" dirty="0">
              <a:solidFill>
                <a:srgbClr val="002060"/>
              </a:solidFill>
              <a:latin typeface="Arial" charset="0"/>
              <a:ea typeface="Arial" charset="0"/>
            </a:endParaRP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ru-RU" sz="2000" dirty="0">
                <a:solidFill>
                  <a:srgbClr val="002060"/>
                </a:solidFill>
              </a:rPr>
              <a:t>Standard Model</a:t>
            </a:r>
          </a:p>
          <a:p>
            <a:pPr marL="800048" lvl="1" indent="-342900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ru-RU" dirty="0">
                <a:solidFill>
                  <a:srgbClr val="002060"/>
                </a:solidFill>
              </a:rPr>
              <a:t>precision tests (in new kinematic region)</a:t>
            </a:r>
          </a:p>
          <a:p>
            <a:pPr marL="800048" lvl="1" indent="-342900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ru-RU" dirty="0">
                <a:solidFill>
                  <a:srgbClr val="002060"/>
                </a:solidFill>
              </a:rPr>
              <a:t>observations of rare processes</a:t>
            </a:r>
          </a:p>
          <a:p>
            <a:pPr marL="914348" lvl="2" indent="-457200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endParaRPr lang="en-US" sz="1000" dirty="0">
              <a:solidFill>
                <a:srgbClr val="002060"/>
              </a:solidFill>
              <a:latin typeface="Arial" charset="0"/>
              <a:ea typeface="Arial" charset="0"/>
            </a:endParaRP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0A1A09B6-7173-453C-9559-F6F35C07B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40193B2-0E11-4C0E-9655-C3076836A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27565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6276F5D-0446-4308-A1D6-6517987D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384"/>
            <a:ext cx="4232920" cy="1785313"/>
          </a:xfrm>
          <a:prstGeom prst="rect">
            <a:avLst/>
          </a:prstGeom>
        </p:spPr>
      </p:pic>
      <p:sp>
        <p:nvSpPr>
          <p:cNvPr id="8" name="Дата 7">
            <a:extLst>
              <a:ext uri="{FF2B5EF4-FFF2-40B4-BE49-F238E27FC236}">
                <a16:creationId xmlns:a16="http://schemas.microsoft.com/office/drawing/2014/main" id="{1D3B6786-DED8-4FAE-BABC-1942DDD70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pic>
        <p:nvPicPr>
          <p:cNvPr id="17" name="Picture 9">
            <a:extLst>
              <a:ext uri="{FF2B5EF4-FFF2-40B4-BE49-F238E27FC236}">
                <a16:creationId xmlns:a16="http://schemas.microsoft.com/office/drawing/2014/main" id="{DBD15E1D-0C5F-4B8C-BCE3-2E2C5D0DE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712" y="984202"/>
            <a:ext cx="7545288" cy="502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6">
            <a:extLst>
              <a:ext uri="{FF2B5EF4-FFF2-40B4-BE49-F238E27FC236}">
                <a16:creationId xmlns:a16="http://schemas.microsoft.com/office/drawing/2014/main" id="{9C21D048-583A-455C-AC25-05B0B7EF6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6091956"/>
            <a:ext cx="8785225" cy="43338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7A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kumimoji="0" lang="en-US" altLang="ru-RU" sz="1800" b="0" dirty="0">
                <a:solidFill>
                  <a:srgbClr val="184B81"/>
                </a:solidFill>
                <a:ea typeface="MS PGothic" panose="020B0600070205080204" pitchFamily="34" charset="-128"/>
              </a:rPr>
              <a:t>				</a:t>
            </a:r>
            <a:r>
              <a:rPr kumimoji="0" lang="en-US" altLang="ru-RU" sz="2200" b="0" dirty="0">
                <a:solidFill>
                  <a:srgbClr val="002060"/>
                </a:solidFill>
                <a:ea typeface="MS PGothic" panose="020B0600070205080204" pitchFamily="34" charset="-128"/>
              </a:rPr>
              <a:t>Peter Higgs @ CMS</a:t>
            </a:r>
            <a:r>
              <a:rPr kumimoji="0" lang="ru-RU" altLang="ru-RU" sz="2200" dirty="0">
                <a:solidFill>
                  <a:srgbClr val="002060"/>
                </a:solidFill>
                <a:ea typeface="MS PGothic" panose="020B0600070205080204" pitchFamily="34" charset="-128"/>
              </a:rPr>
              <a:t>, 2007</a:t>
            </a:r>
            <a:r>
              <a:rPr kumimoji="0" lang="en-US" altLang="ru-RU" sz="2200" b="0" dirty="0">
                <a:solidFill>
                  <a:srgbClr val="002060"/>
                </a:solidFill>
                <a:ea typeface="MS PGothic" panose="020B0600070205080204" pitchFamily="34" charset="-128"/>
              </a:rPr>
              <a:t> 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CE87F7D-2C72-4136-BF13-CFA09D414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36E31CE-0346-4FFE-9B42-30C5CEA69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54759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79745"/>
          </a:xfrm>
        </p:spPr>
        <p:txBody>
          <a:bodyPr>
            <a:normAutofit/>
          </a:bodyPr>
          <a:lstStyle/>
          <a:p>
            <a:r>
              <a:rPr lang="en-US" altLang="ru-RU" sz="3000" dirty="0"/>
              <a:t>Higgs “Gold: Decays</a:t>
            </a:r>
            <a:endParaRPr lang="ru-RU" sz="300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3BDB754-2358-4C94-82D0-24CA3D696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CCE16D14-5412-4D1D-904C-9B8AC1218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6" y="692696"/>
            <a:ext cx="4824536" cy="3535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 descr="http://cmsinfo.jinr.ru/images/stories/CMS/2012/Higgs/eemm_run195099_evt137440354_ispy_3d.gif">
            <a:extLst>
              <a:ext uri="{FF2B5EF4-FFF2-40B4-BE49-F238E27FC236}">
                <a16:creationId xmlns:a16="http://schemas.microsoft.com/office/drawing/2014/main" id="{08F7D86B-18C2-4538-963B-E7F0C1937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856" y="2924944"/>
            <a:ext cx="4984688" cy="3459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3">
            <a:extLst>
              <a:ext uri="{FF2B5EF4-FFF2-40B4-BE49-F238E27FC236}">
                <a16:creationId xmlns:a16="http://schemas.microsoft.com/office/drawing/2014/main" id="{D8161AAF-5C07-4A94-8955-BCC2CFD4C8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6816" y="764704"/>
            <a:ext cx="136842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ru-RU" sz="2800" b="1" dirty="0">
                <a:solidFill>
                  <a:schemeClr val="bg1"/>
                </a:solidFill>
                <a:latin typeface="+mn-lt"/>
              </a:rPr>
              <a:t>H </a:t>
            </a:r>
            <a:r>
              <a:rPr kumimoji="0" lang="en-US" altLang="ru-RU" sz="2800" b="1" dirty="0">
                <a:solidFill>
                  <a:schemeClr val="bg1"/>
                </a:solidFill>
                <a:latin typeface="+mn-lt"/>
                <a:sym typeface="Symbol" panose="05050102010706020507" pitchFamily="18" charset="2"/>
              </a:rPr>
              <a:t> </a:t>
            </a:r>
            <a:endParaRPr kumimoji="0" lang="en-US" altLang="ru-RU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47A12BAA-CF60-4E3C-ACAF-17469DE1D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3919" y="5613537"/>
            <a:ext cx="2229521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ru-RU" sz="2800" dirty="0">
                <a:solidFill>
                  <a:schemeClr val="bg1"/>
                </a:solidFill>
                <a:latin typeface="+mn-lt"/>
              </a:rPr>
              <a:t>H </a:t>
            </a:r>
            <a:r>
              <a:rPr kumimoji="0" lang="en-US" altLang="ru-RU" sz="2800" dirty="0">
                <a:solidFill>
                  <a:schemeClr val="bg1"/>
                </a:solidFill>
                <a:latin typeface="+mn-lt"/>
                <a:sym typeface="Symbol" panose="05050102010706020507" pitchFamily="18" charset="2"/>
              </a:rPr>
              <a:t> ZZ*  4l</a:t>
            </a:r>
            <a:endParaRPr kumimoji="0" lang="en-US" altLang="ru-RU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2" name="Rectangle 5">
            <a:extLst>
              <a:ext uri="{FF2B5EF4-FFF2-40B4-BE49-F238E27FC236}">
                <a16:creationId xmlns:a16="http://schemas.microsoft.com/office/drawing/2014/main" id="{DE8715DB-E8F5-4042-8338-31546A8E4C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5010" y="678175"/>
            <a:ext cx="4824536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altLang="ru-RU" sz="2000" dirty="0">
                <a:solidFill>
                  <a:srgbClr val="002060"/>
                </a:solidFill>
                <a:cs typeface="Arial" pitchFamily="34" charset="0"/>
              </a:rPr>
              <a:t>small </a:t>
            </a:r>
            <a:r>
              <a:rPr lang="en-US" sz="2000" dirty="0">
                <a:solidFill>
                  <a:srgbClr val="002060"/>
                </a:solidFill>
                <a:cs typeface="Arial" pitchFamily="34" charset="0"/>
              </a:rPr>
              <a:t>branching ratios</a:t>
            </a: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2060"/>
                </a:solidFill>
                <a:cs typeface="Arial" pitchFamily="34" charset="0"/>
              </a:rPr>
              <a:t>more clear signals </a:t>
            </a:r>
          </a:p>
          <a:p>
            <a:pPr marL="800048" lvl="1" indent="-342900">
              <a:buClr>
                <a:srgbClr val="002060"/>
              </a:buClr>
              <a:buFont typeface="Calibri" panose="020F0502020204030204" pitchFamily="34" charset="0"/>
              <a:buChar char="−"/>
            </a:pPr>
            <a:r>
              <a:rPr lang="en-US" sz="2000" dirty="0">
                <a:solidFill>
                  <a:srgbClr val="002060"/>
                </a:solidFill>
                <a:cs typeface="Arial" pitchFamily="34" charset="0"/>
              </a:rPr>
              <a:t>S/B </a:t>
            </a:r>
            <a:r>
              <a:rPr lang="en-US" sz="2000" dirty="0" err="1">
                <a:solidFill>
                  <a:srgbClr val="002060"/>
                </a:solidFill>
                <a:cs typeface="Arial" pitchFamily="34" charset="0"/>
              </a:rPr>
              <a:t>raio</a:t>
            </a:r>
            <a:r>
              <a:rPr lang="en-US" sz="2000" dirty="0">
                <a:solidFill>
                  <a:srgbClr val="002060"/>
                </a:solidFill>
                <a:cs typeface="Arial" pitchFamily="34" charset="0"/>
              </a:rPr>
              <a:t> is optimal</a:t>
            </a:r>
          </a:p>
          <a:p>
            <a:pPr marL="800048" lvl="1" indent="-342900">
              <a:buClr>
                <a:srgbClr val="002060"/>
              </a:buClr>
              <a:buFont typeface="Calibri" panose="020F0502020204030204" pitchFamily="34" charset="0"/>
              <a:buChar char="−"/>
            </a:pPr>
            <a:r>
              <a:rPr lang="en-US" sz="2000" dirty="0">
                <a:solidFill>
                  <a:srgbClr val="002060"/>
                </a:solidFill>
                <a:cs typeface="Arial" pitchFamily="34" charset="0"/>
              </a:rPr>
              <a:t>ATLAS and CMS have excellent ECALs and Muon Systems with perfect mass resolution </a:t>
            </a:r>
          </a:p>
          <a:p>
            <a:pPr marL="800048" lvl="1" indent="-342900">
              <a:buClr>
                <a:srgbClr val="002060"/>
              </a:buClr>
              <a:buFont typeface="Calibri" panose="020F0502020204030204" pitchFamily="34" charset="0"/>
              <a:buChar char="−"/>
            </a:pPr>
            <a:r>
              <a:rPr lang="en-US" sz="2000" dirty="0">
                <a:solidFill>
                  <a:srgbClr val="002060"/>
                </a:solidFill>
                <a:cs typeface="Arial" pitchFamily="34" charset="0"/>
              </a:rPr>
              <a:t>lepton/photon </a:t>
            </a:r>
            <a:r>
              <a:rPr lang="en-US" sz="2000" dirty="0" err="1">
                <a:solidFill>
                  <a:srgbClr val="002060"/>
                </a:solidFill>
                <a:cs typeface="Arial" pitchFamily="34" charset="0"/>
              </a:rPr>
              <a:t>reco</a:t>
            </a:r>
            <a:r>
              <a:rPr lang="en-US" sz="2000" dirty="0">
                <a:solidFill>
                  <a:srgbClr val="002060"/>
                </a:solidFill>
                <a:cs typeface="Arial" pitchFamily="34" charset="0"/>
              </a:rPr>
              <a:t> vs (b-)jet </a:t>
            </a:r>
            <a:r>
              <a:rPr lang="en-US" sz="2000" dirty="0" err="1">
                <a:solidFill>
                  <a:srgbClr val="002060"/>
                </a:solidFill>
                <a:cs typeface="Arial" pitchFamily="34" charset="0"/>
              </a:rPr>
              <a:t>reco</a:t>
            </a:r>
            <a:endParaRPr lang="en-US" sz="2000" dirty="0">
              <a:solidFill>
                <a:srgbClr val="002060"/>
              </a:solidFill>
              <a:cs typeface="Arial" pitchFamily="34" charset="0"/>
            </a:endParaRP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en-US" altLang="ru-RU" sz="2000" dirty="0"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D14046-1ABC-42F5-B12C-90CB623D91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150" y="4581128"/>
            <a:ext cx="4059794" cy="1820381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DB543AD-857B-457C-9417-CD67C026D84C}"/>
              </a:ext>
            </a:extLst>
          </p:cNvPr>
          <p:cNvSpPr/>
          <p:nvPr/>
        </p:nvSpPr>
        <p:spPr>
          <a:xfrm>
            <a:off x="1557486" y="5864918"/>
            <a:ext cx="2215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2060"/>
              </a:buClr>
            </a:pP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@ </a:t>
            </a:r>
            <a:r>
              <a:rPr lang="en-US" altLang="ru-RU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altLang="ru-RU" baseline="-25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=125.38 GeV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17E88D-02F1-429B-9506-07D787D68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4ED95B-6F33-4062-A6DE-4CE122C2E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88210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4517" y="28459"/>
            <a:ext cx="7236805" cy="579745"/>
          </a:xfrm>
        </p:spPr>
        <p:txBody>
          <a:bodyPr>
            <a:normAutofit/>
          </a:bodyPr>
          <a:lstStyle/>
          <a:p>
            <a:r>
              <a:rPr lang="en-US" sz="3000" dirty="0"/>
              <a:t>Discovery of a New Boson: Mass Spectra</a:t>
            </a:r>
            <a:endParaRPr lang="ru-RU" sz="300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3BDB754-2358-4C94-82D0-24CA3D696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pic>
        <p:nvPicPr>
          <p:cNvPr id="9" name="Picture 2" descr="http://cmsinfo.jinr.ru/images/stories/CMS/2012/Higgs/InvMass_Higgs_ZZ.png">
            <a:extLst>
              <a:ext uri="{FF2B5EF4-FFF2-40B4-BE49-F238E27FC236}">
                <a16:creationId xmlns:a16="http://schemas.microsoft.com/office/drawing/2014/main" id="{90300C44-9C5F-4121-9B1F-08C8D69F8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6" y="1516434"/>
            <a:ext cx="2959918" cy="256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12">
            <a:extLst>
              <a:ext uri="{FF2B5EF4-FFF2-40B4-BE49-F238E27FC236}">
                <a16:creationId xmlns:a16="http://schemas.microsoft.com/office/drawing/2014/main" id="{44075389-78A5-4F0A-9F54-DB78DADE2D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3704" y="1579017"/>
            <a:ext cx="396044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ru-RU" sz="2000" dirty="0">
                <a:solidFill>
                  <a:srgbClr val="C00000"/>
                </a:solidFill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Higgs Seminar at CERN - 4 July 2012 </a:t>
            </a:r>
            <a:endParaRPr kumimoji="0" lang="en-US" altLang="ru-RU" sz="20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12" name="Picture 15">
            <a:extLst>
              <a:ext uri="{FF2B5EF4-FFF2-40B4-BE49-F238E27FC236}">
                <a16:creationId xmlns:a16="http://schemas.microsoft.com/office/drawing/2014/main" id="{3E50A5BF-3EFF-429D-95EA-FE695EC61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26" y="4077072"/>
            <a:ext cx="2808288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Изображение 1">
            <a:extLst>
              <a:ext uri="{FF2B5EF4-FFF2-40B4-BE49-F238E27FC236}">
                <a16:creationId xmlns:a16="http://schemas.microsoft.com/office/drawing/2014/main" id="{3662601D-4AC6-4D33-85C9-44E63762BB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684" y="1620148"/>
            <a:ext cx="2828412" cy="2521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6">
            <a:extLst>
              <a:ext uri="{FF2B5EF4-FFF2-40B4-BE49-F238E27FC236}">
                <a16:creationId xmlns:a16="http://schemas.microsoft.com/office/drawing/2014/main" id="{698C5004-3705-4598-9BD9-9EAD16C61B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0792" y="4574738"/>
            <a:ext cx="318928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ru-RU" sz="2000" dirty="0">
                <a:solidFill>
                  <a:srgbClr val="002060"/>
                </a:solidFill>
                <a:latin typeface="+mn-lt"/>
              </a:rPr>
              <a:t>Local significance of excess  (</a:t>
            </a:r>
            <a:r>
              <a:rPr kumimoji="0" lang="en-US" altLang="ru-RU" sz="2000" dirty="0">
                <a:solidFill>
                  <a:srgbClr val="002060"/>
                </a:solidFill>
                <a:latin typeface="+mn-lt"/>
                <a:sym typeface="Symbol" panose="05050102010706020507" pitchFamily="18" charset="2"/>
              </a:rPr>
              <a:t> and ZZ</a:t>
            </a:r>
            <a:r>
              <a:rPr kumimoji="0" lang="en-US" altLang="ru-RU" sz="2000" dirty="0">
                <a:solidFill>
                  <a:srgbClr val="002060"/>
                </a:solidFill>
                <a:latin typeface="+mn-lt"/>
              </a:rPr>
              <a:t>) is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ru-RU" sz="2000" dirty="0">
                <a:solidFill>
                  <a:srgbClr val="002060"/>
                </a:solidFill>
                <a:latin typeface="+mn-lt"/>
              </a:rPr>
              <a:t>	5.9 </a:t>
            </a:r>
            <a:r>
              <a:rPr kumimoji="0" lang="en-US" altLang="ru-RU" sz="2000" dirty="0">
                <a:solidFill>
                  <a:srgbClr val="002060"/>
                </a:solidFill>
                <a:latin typeface="+mn-lt"/>
                <a:sym typeface="Symbol" panose="05050102010706020507" pitchFamily="18" charset="2"/>
              </a:rPr>
              <a:t> for Atlas and</a:t>
            </a:r>
            <a:endParaRPr kumimoji="0" lang="en-US" altLang="ru-RU" sz="2000" dirty="0">
              <a:solidFill>
                <a:srgbClr val="002060"/>
              </a:solidFill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ru-RU" sz="2000" dirty="0">
                <a:solidFill>
                  <a:srgbClr val="002060"/>
                </a:solidFill>
                <a:latin typeface="+mn-lt"/>
              </a:rPr>
              <a:t>	5.0 </a:t>
            </a:r>
            <a:r>
              <a:rPr kumimoji="0" lang="en-US" altLang="ru-RU" sz="2000" dirty="0">
                <a:solidFill>
                  <a:srgbClr val="002060"/>
                </a:solidFill>
                <a:latin typeface="+mn-lt"/>
                <a:sym typeface="Symbol" panose="05050102010706020507" pitchFamily="18" charset="2"/>
              </a:rPr>
              <a:t> for CMS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ru-RU" sz="800" dirty="0">
                <a:solidFill>
                  <a:srgbClr val="FF0000"/>
                </a:solidFill>
              </a:rPr>
              <a:t> </a:t>
            </a:r>
            <a:endParaRPr kumimoji="0" lang="ru-RU" altLang="ru-RU" sz="800" dirty="0">
              <a:solidFill>
                <a:srgbClr val="FF0000"/>
              </a:solidFill>
            </a:endParaRP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DBE3020F-489D-4B70-A0E6-2251C43FD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808" y="675390"/>
            <a:ext cx="798414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kumimoji="0" lang="en-US" altLang="ru-RU" sz="2000" dirty="0">
                <a:solidFill>
                  <a:srgbClr val="002060"/>
                </a:solidFill>
                <a:latin typeface="+mn-lt"/>
              </a:rPr>
              <a:t>Searches for a Higgs boson have been resulted in 2011-2012  to </a:t>
            </a:r>
          </a:p>
          <a:p>
            <a:pPr>
              <a:buFontTx/>
              <a:buNone/>
            </a:pPr>
            <a:r>
              <a:rPr kumimoji="0" lang="en-US" altLang="ru-RU" sz="2000" dirty="0">
                <a:solidFill>
                  <a:srgbClr val="002060"/>
                </a:solidFill>
                <a:latin typeface="+mn-lt"/>
              </a:rPr>
              <a:t>discovery of a  boson with m = 125.3 </a:t>
            </a:r>
            <a:r>
              <a:rPr kumimoji="0" lang="en-US" altLang="ru-RU" sz="2000" dirty="0">
                <a:solidFill>
                  <a:srgbClr val="002060"/>
                </a:solidFill>
                <a:latin typeface="+mn-lt"/>
                <a:sym typeface="Symbol" panose="05050102010706020507" pitchFamily="18" charset="2"/>
              </a:rPr>
              <a:t> 0.4 (stat.)  0.5 (syst.) GeV</a:t>
            </a:r>
            <a:endParaRPr kumimoji="0" lang="en-US" altLang="ru-RU" sz="20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9" name="Picture 2" descr="alt">
            <a:extLst>
              <a:ext uri="{FF2B5EF4-FFF2-40B4-BE49-F238E27FC236}">
                <a16:creationId xmlns:a16="http://schemas.microsoft.com/office/drawing/2014/main" id="{E7AB48B4-5004-4C33-A4AF-D1EEEF6F5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800" y="24162"/>
            <a:ext cx="18542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2ACE8BD-79AE-4DE0-963C-B7262596F3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6187" y="2113498"/>
            <a:ext cx="3534550" cy="2364843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F724D5F1-E090-4872-84EA-EFA9256B9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915" y="4478341"/>
            <a:ext cx="3312132" cy="22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3CD972-7681-4FAE-969A-2AD1FD1A0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A44531-D436-4CDE-8BB8-9A2CD72C1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35556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520" y="0"/>
            <a:ext cx="8352928" cy="684910"/>
          </a:xfrm>
        </p:spPr>
        <p:txBody>
          <a:bodyPr>
            <a:normAutofit/>
          </a:bodyPr>
          <a:lstStyle/>
          <a:p>
            <a:r>
              <a:rPr lang="en-US" sz="3000" dirty="0"/>
              <a:t>Discovery of a New Boson: Significance</a:t>
            </a:r>
            <a:endParaRPr lang="ru-RU" sz="300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3BDB754-2358-4C94-82D0-24CA3D696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pic>
        <p:nvPicPr>
          <p:cNvPr id="15" name="Picture 6" descr="http://cmsinfo.jinr.ru/images/stories/CMS/2012/Higgs/Combined_pvalue_CMS.png">
            <a:extLst>
              <a:ext uri="{FF2B5EF4-FFF2-40B4-BE49-F238E27FC236}">
                <a16:creationId xmlns:a16="http://schemas.microsoft.com/office/drawing/2014/main" id="{8D7E2DE2-5546-4365-8118-F2468F42B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071" y="1539434"/>
            <a:ext cx="4176464" cy="3779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912C5630-72B8-4DC6-B11E-30800EE32FE2}"/>
              </a:ext>
            </a:extLst>
          </p:cNvPr>
          <p:cNvSpPr/>
          <p:nvPr/>
        </p:nvSpPr>
        <p:spPr>
          <a:xfrm>
            <a:off x="56456" y="5457998"/>
            <a:ext cx="95914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Notable values</a:t>
            </a:r>
            <a:r>
              <a:rPr lang="en-US" dirty="0">
                <a:solidFill>
                  <a:srgbClr val="002060"/>
                </a:solidFill>
              </a:rPr>
              <a:t> for an excess in particle physics are </a:t>
            </a:r>
            <a:r>
              <a:rPr lang="en-US" b="1" dirty="0">
                <a:solidFill>
                  <a:srgbClr val="002060"/>
                </a:solidFill>
              </a:rPr>
              <a:t>3σ, or p-value = 0.0013</a:t>
            </a:r>
            <a:r>
              <a:rPr lang="en-US" dirty="0">
                <a:solidFill>
                  <a:srgbClr val="002060"/>
                </a:solidFill>
              </a:rPr>
              <a:t>; and </a:t>
            </a:r>
            <a:r>
              <a:rPr lang="en-US" b="1" dirty="0">
                <a:solidFill>
                  <a:srgbClr val="002060"/>
                </a:solidFill>
              </a:rPr>
              <a:t>5σ, or p-value = 2.87 x 10</a:t>
            </a:r>
            <a:r>
              <a:rPr lang="en-US" b="1" baseline="30000" dirty="0">
                <a:solidFill>
                  <a:srgbClr val="002060"/>
                </a:solidFill>
              </a:rPr>
              <a:t>-7</a:t>
            </a:r>
            <a:r>
              <a:rPr lang="en-US" dirty="0">
                <a:solidFill>
                  <a:srgbClr val="002060"/>
                </a:solidFill>
              </a:rPr>
              <a:t>. </a:t>
            </a:r>
            <a:r>
              <a:rPr lang="en-US" b="1" dirty="0">
                <a:solidFill>
                  <a:srgbClr val="002060"/>
                </a:solidFill>
              </a:rPr>
              <a:t>When we have an excess of 3σ we talk about an evidence, and when we have an excess of 5σ, we are facing a discovery</a:t>
            </a:r>
            <a:r>
              <a:rPr lang="en-US" dirty="0">
                <a:solidFill>
                  <a:srgbClr val="002060"/>
                </a:solidFill>
              </a:rPr>
              <a:t>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9F919C5D-042C-4CF5-894C-C5477D385C80}"/>
              </a:ext>
            </a:extLst>
          </p:cNvPr>
          <p:cNvSpPr/>
          <p:nvPr/>
        </p:nvSpPr>
        <p:spPr>
          <a:xfrm>
            <a:off x="56456" y="776898"/>
            <a:ext cx="9505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The probability that an observed excess was a statistical fluctuation of the background (p-value)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76D68C8-1B29-42E5-AF78-A75F9B4220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58" y="1617077"/>
            <a:ext cx="5331283" cy="3374702"/>
          </a:xfrm>
          <a:prstGeom prst="rect">
            <a:avLst/>
          </a:prstGeom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AE6DFA-B627-4918-80A3-B66936F92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5530EF-E7C3-43D0-9E42-387B8CE0A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86517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520" y="0"/>
            <a:ext cx="8352928" cy="684910"/>
          </a:xfrm>
        </p:spPr>
        <p:txBody>
          <a:bodyPr>
            <a:normAutofit/>
          </a:bodyPr>
          <a:lstStyle/>
          <a:p>
            <a:r>
              <a:rPr lang="en-US" sz="3000" dirty="0"/>
              <a:t>Significance in Numbers</a:t>
            </a:r>
            <a:endParaRPr lang="ru-RU" sz="300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3BDB754-2358-4C94-82D0-24CA3D696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2D4752F-6795-46F0-A3AB-0E9199C939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02" y="980728"/>
            <a:ext cx="8584515" cy="5169104"/>
          </a:xfrm>
          <a:prstGeom prst="rect">
            <a:avLst/>
          </a:prstGeom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FF2814-984C-4B55-B34D-AA87D7EEB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758171-1A32-435F-8DCD-27186BE13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25821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208912" cy="579745"/>
          </a:xfrm>
        </p:spPr>
        <p:txBody>
          <a:bodyPr>
            <a:normAutofit/>
          </a:bodyPr>
          <a:lstStyle/>
          <a:p>
            <a:r>
              <a:rPr lang="en-US" sz="3000" dirty="0"/>
              <a:t>Story at Higgs Discovery</a:t>
            </a:r>
            <a:endParaRPr lang="ru-RU" sz="300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3BDB754-2358-4C94-82D0-24CA3D696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F5D4E39-1779-4309-B8A4-A6E76BDDF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3" y="896288"/>
            <a:ext cx="4402848" cy="253746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92E42CB-DB55-4716-A03B-399CECB66A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04" y="3462143"/>
            <a:ext cx="3384377" cy="42955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D5C617C-DDB7-4A7E-8996-CCE3EB8ABB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7016" y="1088486"/>
            <a:ext cx="3960440" cy="241252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EC7B6C6A-96B6-43CA-8855-E0E94C727D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1071" y="3429000"/>
            <a:ext cx="3384377" cy="42955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D4E8263B-480F-487F-986D-6596610A37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464" y="3861048"/>
            <a:ext cx="3816424" cy="2338232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A7A3A335-8462-4D2A-AEC4-86CE28CBE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03" y="6167796"/>
            <a:ext cx="3384377" cy="429556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26FB9B0D-5E05-4B49-8B69-661ACE0A9C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0981" y="3933056"/>
            <a:ext cx="3818483" cy="2637509"/>
          </a:xfrm>
          <a:prstGeom prst="rect">
            <a:avLst/>
          </a:prstGeom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FDFA42-6BC8-477D-B310-A90813FCA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68CFF2-B450-4E32-87B8-28D7305CD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30610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79745"/>
          </a:xfrm>
        </p:spPr>
        <p:txBody>
          <a:bodyPr>
            <a:normAutofit/>
          </a:bodyPr>
          <a:lstStyle/>
          <a:p>
            <a:r>
              <a:rPr lang="en-US" altLang="ru-RU" sz="3000" dirty="0"/>
              <a:t>What had we got promptly?</a:t>
            </a:r>
            <a:endParaRPr lang="ru-RU" sz="300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3BDB754-2358-4C94-82D0-24CA3D696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sp>
        <p:nvSpPr>
          <p:cNvPr id="27" name="Rectangle 6">
            <a:extLst>
              <a:ext uri="{FF2B5EF4-FFF2-40B4-BE49-F238E27FC236}">
                <a16:creationId xmlns:a16="http://schemas.microsoft.com/office/drawing/2014/main" id="{E5487F2A-5704-4C5F-B6EF-18CCD27360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13" y="836613"/>
            <a:ext cx="6627812" cy="212583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7A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285750" indent="-285750"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kumimoji="0" lang="en-US" altLang="ru-RU" sz="2000" dirty="0">
                <a:solidFill>
                  <a:srgbClr val="184B81"/>
                </a:solidFill>
                <a:ea typeface="MS PGothic" panose="020B0600070205080204" pitchFamily="34" charset="-128"/>
              </a:rPr>
              <a:t> </a:t>
            </a:r>
            <a:r>
              <a:rPr kumimoji="0" lang="en-US" altLang="ru-RU" sz="2000" b="0" dirty="0">
                <a:solidFill>
                  <a:srgbClr val="002060"/>
                </a:solidFill>
                <a:latin typeface="+mn-lt"/>
                <a:ea typeface="MS PGothic" panose="020B0600070205080204" pitchFamily="34" charset="-128"/>
              </a:rPr>
              <a:t>A new boson (spin: 0 or 2) (Landau–Yang rule is true)</a:t>
            </a:r>
          </a:p>
          <a:p>
            <a:pPr lvl="1" algn="just">
              <a:spcBef>
                <a:spcPct val="0"/>
              </a:spcBef>
              <a:buFontTx/>
              <a:buChar char="−"/>
            </a:pPr>
            <a:r>
              <a:rPr kumimoji="0" lang="en-US" altLang="ru-RU" sz="1800" dirty="0" err="1">
                <a:solidFill>
                  <a:srgbClr val="002060"/>
                </a:solidFill>
                <a:latin typeface="+mn-lt"/>
                <a:ea typeface="MS Mincho" pitchFamily="49" charset="-128"/>
              </a:rPr>
              <a:t>γγ</a:t>
            </a:r>
            <a:r>
              <a:rPr kumimoji="0" lang="ru-RU" altLang="ru-RU" sz="1800" dirty="0">
                <a:solidFill>
                  <a:srgbClr val="002060"/>
                </a:solidFill>
                <a:latin typeface="+mn-lt"/>
                <a:ea typeface="MS Mincho" pitchFamily="49" charset="-128"/>
              </a:rPr>
              <a:t>: 4</a:t>
            </a:r>
            <a:r>
              <a:rPr kumimoji="0" lang="en-US" altLang="ru-RU" sz="1800" dirty="0">
                <a:solidFill>
                  <a:srgbClr val="002060"/>
                </a:solidFill>
                <a:latin typeface="+mn-lt"/>
                <a:ea typeface="MS Mincho" pitchFamily="49" charset="-128"/>
              </a:rPr>
              <a:t>.5</a:t>
            </a:r>
            <a:r>
              <a:rPr kumimoji="0" lang="ru-RU" altLang="ru-RU" sz="1800" dirty="0">
                <a:solidFill>
                  <a:srgbClr val="002060"/>
                </a:solidFill>
                <a:latin typeface="+mn-lt"/>
                <a:ea typeface="MS Mincho" pitchFamily="49" charset="-128"/>
              </a:rPr>
              <a:t> </a:t>
            </a:r>
            <a:r>
              <a:rPr kumimoji="0" lang="ru-RU" altLang="ru-RU" sz="1800" dirty="0">
                <a:solidFill>
                  <a:srgbClr val="002060"/>
                </a:solidFill>
                <a:latin typeface="+mn-lt"/>
                <a:ea typeface="MS Mincho" pitchFamily="49" charset="-128"/>
                <a:sym typeface="Symbol" panose="05050102010706020507" pitchFamily="18" charset="2"/>
              </a:rPr>
              <a:t></a:t>
            </a:r>
            <a:r>
              <a:rPr kumimoji="0" lang="en-US" altLang="ru-RU" sz="1800" dirty="0">
                <a:solidFill>
                  <a:srgbClr val="002060"/>
                </a:solidFill>
                <a:latin typeface="+mn-lt"/>
                <a:ea typeface="MS Mincho" pitchFamily="49" charset="-128"/>
                <a:sym typeface="Symbol" panose="05050102010706020507" pitchFamily="18" charset="2"/>
              </a:rPr>
              <a:t> for Atlas and </a:t>
            </a:r>
            <a:r>
              <a:rPr kumimoji="0" lang="ru-RU" altLang="ru-RU" sz="1800" dirty="0">
                <a:solidFill>
                  <a:srgbClr val="002060"/>
                </a:solidFill>
                <a:latin typeface="+mn-lt"/>
                <a:ea typeface="MS Mincho" pitchFamily="49" charset="-128"/>
              </a:rPr>
              <a:t>4,1 </a:t>
            </a:r>
            <a:r>
              <a:rPr kumimoji="0" lang="ru-RU" altLang="ru-RU" sz="1800" dirty="0">
                <a:solidFill>
                  <a:srgbClr val="002060"/>
                </a:solidFill>
                <a:latin typeface="+mn-lt"/>
                <a:ea typeface="MS Mincho" pitchFamily="49" charset="-128"/>
                <a:sym typeface="Symbol" panose="05050102010706020507" pitchFamily="18" charset="2"/>
              </a:rPr>
              <a:t></a:t>
            </a:r>
            <a:r>
              <a:rPr kumimoji="0" lang="en-US" altLang="ru-RU" sz="1800" dirty="0">
                <a:solidFill>
                  <a:srgbClr val="002060"/>
                </a:solidFill>
                <a:latin typeface="+mn-lt"/>
                <a:ea typeface="MS Mincho" pitchFamily="49" charset="-128"/>
                <a:sym typeface="Symbol" panose="05050102010706020507" pitchFamily="18" charset="2"/>
              </a:rPr>
              <a:t> for CMS </a:t>
            </a:r>
            <a:r>
              <a:rPr kumimoji="0" lang="en-US" altLang="ru-RU" sz="1800" dirty="0">
                <a:solidFill>
                  <a:srgbClr val="002060"/>
                </a:solidFill>
                <a:latin typeface="+mn-lt"/>
                <a:ea typeface="MS Mincho" pitchFamily="49" charset="-128"/>
              </a:rPr>
              <a:t>(spin </a:t>
            </a:r>
            <a:r>
              <a:rPr kumimoji="0" lang="en-US" altLang="ru-RU" sz="1800" dirty="0">
                <a:solidFill>
                  <a:srgbClr val="002060"/>
                </a:solidFill>
                <a:latin typeface="+mn-lt"/>
                <a:ea typeface="MS Mincho" pitchFamily="49" charset="-128"/>
                <a:sym typeface="Symbol" panose="05050102010706020507" pitchFamily="18" charset="2"/>
              </a:rPr>
              <a:t> </a:t>
            </a:r>
            <a:r>
              <a:rPr kumimoji="0" lang="ru-RU" altLang="ru-RU" sz="1800" dirty="0">
                <a:solidFill>
                  <a:srgbClr val="002060"/>
                </a:solidFill>
                <a:latin typeface="+mn-lt"/>
                <a:ea typeface="MS Mincho" pitchFamily="49" charset="-128"/>
              </a:rPr>
              <a:t>1</a:t>
            </a:r>
            <a:r>
              <a:rPr kumimoji="0" lang="en-US" altLang="ru-RU" sz="1800" dirty="0">
                <a:solidFill>
                  <a:srgbClr val="002060"/>
                </a:solidFill>
                <a:latin typeface="+mn-lt"/>
                <a:ea typeface="MS Mincho" pitchFamily="49" charset="-128"/>
              </a:rPr>
              <a:t>)</a:t>
            </a:r>
          </a:p>
          <a:p>
            <a:pPr lvl="1" algn="just">
              <a:spcBef>
                <a:spcPct val="0"/>
              </a:spcBef>
              <a:buFontTx/>
              <a:buChar char="−"/>
            </a:pPr>
            <a:r>
              <a:rPr kumimoji="0" lang="en-US" altLang="ru-RU" sz="1800" dirty="0">
                <a:solidFill>
                  <a:srgbClr val="002060"/>
                </a:solidFill>
                <a:latin typeface="+mn-lt"/>
                <a:ea typeface="MS Mincho" pitchFamily="49" charset="-128"/>
              </a:rPr>
              <a:t>ZZ</a:t>
            </a:r>
            <a:r>
              <a:rPr kumimoji="0" lang="ru-RU" altLang="ru-RU" sz="1800" dirty="0">
                <a:solidFill>
                  <a:srgbClr val="002060"/>
                </a:solidFill>
                <a:latin typeface="+mn-lt"/>
                <a:ea typeface="MS Mincho" pitchFamily="49" charset="-128"/>
              </a:rPr>
              <a:t>: 3</a:t>
            </a:r>
            <a:r>
              <a:rPr kumimoji="0" lang="en-US" altLang="ru-RU" sz="1800" dirty="0">
                <a:solidFill>
                  <a:srgbClr val="002060"/>
                </a:solidFill>
                <a:latin typeface="+mn-lt"/>
                <a:ea typeface="MS Mincho" pitchFamily="49" charset="-128"/>
              </a:rPr>
              <a:t>.6</a:t>
            </a:r>
            <a:r>
              <a:rPr kumimoji="0" lang="ru-RU" altLang="ru-RU" sz="1800" dirty="0">
                <a:solidFill>
                  <a:srgbClr val="002060"/>
                </a:solidFill>
                <a:latin typeface="+mn-lt"/>
                <a:ea typeface="MS Mincho" pitchFamily="49" charset="-128"/>
              </a:rPr>
              <a:t> </a:t>
            </a:r>
            <a:r>
              <a:rPr kumimoji="0" lang="ru-RU" altLang="ru-RU" sz="1800" dirty="0">
                <a:solidFill>
                  <a:srgbClr val="002060"/>
                </a:solidFill>
                <a:latin typeface="+mn-lt"/>
                <a:ea typeface="MS Mincho" pitchFamily="49" charset="-128"/>
                <a:sym typeface="Symbol" panose="05050102010706020507" pitchFamily="18" charset="2"/>
              </a:rPr>
              <a:t> </a:t>
            </a:r>
            <a:r>
              <a:rPr kumimoji="0" lang="en-US" altLang="ru-RU" sz="1800" dirty="0">
                <a:solidFill>
                  <a:srgbClr val="002060"/>
                </a:solidFill>
                <a:latin typeface="+mn-lt"/>
                <a:ea typeface="MS Mincho" pitchFamily="49" charset="-128"/>
              </a:rPr>
              <a:t>for CMS and </a:t>
            </a:r>
            <a:r>
              <a:rPr kumimoji="0" lang="ru-RU" altLang="ru-RU" sz="1800" dirty="0">
                <a:solidFill>
                  <a:srgbClr val="002060"/>
                </a:solidFill>
                <a:latin typeface="+mn-lt"/>
                <a:ea typeface="MS Mincho" pitchFamily="49" charset="-128"/>
              </a:rPr>
              <a:t>3,2 </a:t>
            </a:r>
            <a:r>
              <a:rPr kumimoji="0" lang="ru-RU" altLang="ru-RU" sz="1800" dirty="0">
                <a:solidFill>
                  <a:srgbClr val="002060"/>
                </a:solidFill>
                <a:latin typeface="+mn-lt"/>
                <a:ea typeface="MS Mincho" pitchFamily="49" charset="-128"/>
                <a:sym typeface="Symbol" panose="05050102010706020507" pitchFamily="18" charset="2"/>
              </a:rPr>
              <a:t> </a:t>
            </a:r>
            <a:r>
              <a:rPr kumimoji="0" lang="en-US" altLang="ru-RU" sz="1800" dirty="0">
                <a:solidFill>
                  <a:srgbClr val="002060"/>
                </a:solidFill>
                <a:latin typeface="+mn-lt"/>
                <a:ea typeface="MS Mincho" pitchFamily="49" charset="-128"/>
              </a:rPr>
              <a:t>for CMS </a:t>
            </a:r>
            <a:endParaRPr kumimoji="0" lang="ru-RU" altLang="ru-RU" sz="1800" dirty="0">
              <a:solidFill>
                <a:srgbClr val="002060"/>
              </a:solidFill>
              <a:latin typeface="+mn-lt"/>
              <a:ea typeface="MS Mincho" pitchFamily="49" charset="-128"/>
            </a:endParaRPr>
          </a:p>
          <a:p>
            <a:pPr lvl="1" algn="just">
              <a:spcBef>
                <a:spcPct val="0"/>
              </a:spcBef>
              <a:buFontTx/>
              <a:buChar char="−"/>
            </a:pPr>
            <a:r>
              <a:rPr kumimoji="0" lang="en-US" altLang="ru-RU" sz="1800" dirty="0">
                <a:solidFill>
                  <a:srgbClr val="002060"/>
                </a:solidFill>
                <a:latin typeface="+mn-lt"/>
                <a:ea typeface="MS Mincho" pitchFamily="49" charset="-128"/>
              </a:rPr>
              <a:t>WW</a:t>
            </a:r>
            <a:r>
              <a:rPr kumimoji="0" lang="ru-RU" altLang="ru-RU" sz="1800" dirty="0">
                <a:solidFill>
                  <a:srgbClr val="002060"/>
                </a:solidFill>
                <a:latin typeface="+mn-lt"/>
                <a:ea typeface="MS Mincho" pitchFamily="49" charset="-128"/>
              </a:rPr>
              <a:t>: </a:t>
            </a:r>
            <a:r>
              <a:rPr kumimoji="0" lang="en-US" altLang="ru-RU" sz="1800" dirty="0">
                <a:solidFill>
                  <a:srgbClr val="002060"/>
                </a:solidFill>
                <a:latin typeface="+mn-lt"/>
                <a:ea typeface="MS Mincho" pitchFamily="49" charset="-128"/>
              </a:rPr>
              <a:t>2.8</a:t>
            </a:r>
            <a:r>
              <a:rPr kumimoji="0" lang="ru-RU" altLang="ru-RU" sz="1800" dirty="0">
                <a:solidFill>
                  <a:srgbClr val="002060"/>
                </a:solidFill>
                <a:latin typeface="+mn-lt"/>
                <a:ea typeface="MS Mincho" pitchFamily="49" charset="-128"/>
              </a:rPr>
              <a:t> </a:t>
            </a:r>
            <a:r>
              <a:rPr kumimoji="0" lang="ru-RU" altLang="ru-RU" sz="1800" dirty="0">
                <a:solidFill>
                  <a:srgbClr val="002060"/>
                </a:solidFill>
                <a:latin typeface="+mn-lt"/>
                <a:ea typeface="MS Mincho" pitchFamily="49" charset="-128"/>
                <a:sym typeface="Symbol" panose="05050102010706020507" pitchFamily="18" charset="2"/>
              </a:rPr>
              <a:t> </a:t>
            </a:r>
            <a:r>
              <a:rPr kumimoji="0" lang="en-US" altLang="ru-RU" sz="1800" dirty="0">
                <a:solidFill>
                  <a:srgbClr val="002060"/>
                </a:solidFill>
                <a:latin typeface="+mn-lt"/>
                <a:ea typeface="MS Mincho" pitchFamily="49" charset="-128"/>
              </a:rPr>
              <a:t>for CMS and </a:t>
            </a:r>
            <a:r>
              <a:rPr kumimoji="0" lang="ru-RU" altLang="ru-RU" sz="1800" dirty="0">
                <a:solidFill>
                  <a:srgbClr val="002060"/>
                </a:solidFill>
                <a:latin typeface="+mn-lt"/>
                <a:ea typeface="MS Mincho" pitchFamily="49" charset="-128"/>
              </a:rPr>
              <a:t>1,5 </a:t>
            </a:r>
            <a:r>
              <a:rPr kumimoji="0" lang="ru-RU" altLang="ru-RU" sz="1800" dirty="0">
                <a:solidFill>
                  <a:srgbClr val="002060"/>
                </a:solidFill>
                <a:latin typeface="+mn-lt"/>
                <a:ea typeface="MS Mincho" pitchFamily="49" charset="-128"/>
                <a:sym typeface="Symbol" panose="05050102010706020507" pitchFamily="18" charset="2"/>
              </a:rPr>
              <a:t> </a:t>
            </a:r>
            <a:r>
              <a:rPr kumimoji="0" lang="en-US" altLang="ru-RU" sz="1800" dirty="0">
                <a:solidFill>
                  <a:srgbClr val="002060"/>
                </a:solidFill>
                <a:latin typeface="+mn-lt"/>
                <a:ea typeface="MS Mincho" pitchFamily="49" charset="-128"/>
              </a:rPr>
              <a:t>for CMS </a:t>
            </a:r>
            <a:endParaRPr kumimoji="0" lang="en-US" altLang="ru-RU" sz="1800" dirty="0">
              <a:solidFill>
                <a:srgbClr val="002060"/>
              </a:solidFill>
              <a:latin typeface="+mn-lt"/>
              <a:ea typeface="MS Mincho" pitchFamily="49" charset="-128"/>
              <a:sym typeface="Symbol" panose="05050102010706020507" pitchFamily="18" charset="2"/>
            </a:endParaRPr>
          </a:p>
          <a:p>
            <a:pPr lvl="1" algn="just">
              <a:spcBef>
                <a:spcPct val="0"/>
              </a:spcBef>
              <a:buFontTx/>
              <a:buChar char="−"/>
            </a:pPr>
            <a:r>
              <a:rPr kumimoji="0" lang="en-US" altLang="ru-RU" sz="1800" dirty="0">
                <a:solidFill>
                  <a:srgbClr val="002060"/>
                </a:solidFill>
                <a:latin typeface="+mn-lt"/>
                <a:ea typeface="MS Mincho" pitchFamily="49" charset="-128"/>
              </a:rPr>
              <a:t>bb</a:t>
            </a:r>
            <a:r>
              <a:rPr kumimoji="0" lang="ru-RU" altLang="ru-RU" sz="1800" dirty="0">
                <a:solidFill>
                  <a:srgbClr val="002060"/>
                </a:solidFill>
                <a:latin typeface="+mn-lt"/>
                <a:ea typeface="MS Mincho" pitchFamily="49" charset="-128"/>
              </a:rPr>
              <a:t> </a:t>
            </a:r>
            <a:r>
              <a:rPr kumimoji="0" lang="en-US" altLang="ru-RU" sz="1800" dirty="0">
                <a:solidFill>
                  <a:srgbClr val="002060"/>
                </a:solidFill>
                <a:latin typeface="+mn-lt"/>
                <a:ea typeface="MS Mincho" pitchFamily="49" charset="-128"/>
              </a:rPr>
              <a:t>and </a:t>
            </a:r>
            <a:r>
              <a:rPr kumimoji="0" lang="en-US" altLang="ru-RU" sz="1800" dirty="0" err="1">
                <a:solidFill>
                  <a:srgbClr val="002060"/>
                </a:solidFill>
                <a:latin typeface="+mn-lt"/>
                <a:ea typeface="MS Mincho" pitchFamily="49" charset="-128"/>
              </a:rPr>
              <a:t>ττ</a:t>
            </a:r>
            <a:r>
              <a:rPr kumimoji="0" lang="en-US" altLang="ru-RU" sz="1800" dirty="0">
                <a:solidFill>
                  <a:srgbClr val="002060"/>
                </a:solidFill>
                <a:latin typeface="+mn-lt"/>
                <a:ea typeface="MS Mincho" pitchFamily="49" charset="-128"/>
              </a:rPr>
              <a:t> decays are not found</a:t>
            </a:r>
            <a:endParaRPr kumimoji="0" lang="ru-RU" altLang="ru-RU" sz="1800" dirty="0">
              <a:solidFill>
                <a:srgbClr val="002060"/>
              </a:solidFill>
              <a:latin typeface="+mn-lt"/>
              <a:ea typeface="MS Mincho" pitchFamily="49" charset="-128"/>
            </a:endParaRPr>
          </a:p>
          <a:p>
            <a:pPr marL="0" indent="0">
              <a:spcBef>
                <a:spcPct val="0"/>
              </a:spcBef>
              <a:buNone/>
            </a:pPr>
            <a:endParaRPr kumimoji="0" lang="en-US" altLang="ru-RU" sz="2000" b="0" dirty="0">
              <a:solidFill>
                <a:srgbClr val="002060"/>
              </a:solidFill>
              <a:latin typeface="+mn-lt"/>
              <a:ea typeface="MS PGothic" panose="020B0600070205080204" pitchFamily="34" charset="-128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kumimoji="0" lang="en-US" altLang="ru-RU" sz="2000" b="0" dirty="0">
                <a:solidFill>
                  <a:srgbClr val="002060"/>
                </a:solidFill>
                <a:latin typeface="+mn-lt"/>
                <a:ea typeface="MS PGothic" panose="020B0600070205080204" pitchFamily="34" charset="-128"/>
              </a:rPr>
              <a:t>Strengths of signal </a:t>
            </a:r>
            <a:r>
              <a:rPr kumimoji="0" lang="en-US" altLang="ru-RU" sz="2000" b="0" dirty="0">
                <a:solidFill>
                  <a:srgbClr val="002060"/>
                </a:solidFill>
                <a:latin typeface="+mn-lt"/>
                <a:ea typeface="MS PGothic" panose="020B0600070205080204" pitchFamily="34" charset="-128"/>
                <a:sym typeface="Symbol" panose="05050102010706020507" pitchFamily="18" charset="2"/>
              </a:rPr>
              <a:t>/</a:t>
            </a:r>
            <a:r>
              <a:rPr kumimoji="0" lang="en-US" altLang="ru-RU" sz="2000" b="0" baseline="-25000" dirty="0">
                <a:solidFill>
                  <a:srgbClr val="002060"/>
                </a:solidFill>
                <a:latin typeface="+mn-lt"/>
                <a:ea typeface="MS PGothic" panose="020B0600070205080204" pitchFamily="34" charset="-128"/>
                <a:sym typeface="Symbol" panose="05050102010706020507" pitchFamily="18" charset="2"/>
              </a:rPr>
              <a:t>SM </a:t>
            </a:r>
            <a:r>
              <a:rPr kumimoji="0" lang="en-US" altLang="ru-RU" sz="2000" b="0" dirty="0">
                <a:solidFill>
                  <a:srgbClr val="002060"/>
                </a:solidFill>
                <a:latin typeface="+mn-lt"/>
                <a:ea typeface="MS PGothic" panose="020B0600070205080204" pitchFamily="34" charset="-128"/>
              </a:rPr>
              <a:t>is close to those in SM</a:t>
            </a:r>
          </a:p>
        </p:txBody>
      </p:sp>
      <p:sp>
        <p:nvSpPr>
          <p:cNvPr id="5" name="Правая фигурная скобка 4">
            <a:extLst>
              <a:ext uri="{FF2B5EF4-FFF2-40B4-BE49-F238E27FC236}">
                <a16:creationId xmlns:a16="http://schemas.microsoft.com/office/drawing/2014/main" id="{A7D58670-3E40-4610-AD1D-D3137A8CF549}"/>
              </a:ext>
            </a:extLst>
          </p:cNvPr>
          <p:cNvSpPr/>
          <p:nvPr/>
        </p:nvSpPr>
        <p:spPr>
          <a:xfrm>
            <a:off x="5601072" y="1268760"/>
            <a:ext cx="288032" cy="648072"/>
          </a:xfrm>
          <a:prstGeom prst="rightBrac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573BC8-0959-4ABF-91B9-A347D6CD1C3C}"/>
              </a:ext>
            </a:extLst>
          </p:cNvPr>
          <p:cNvSpPr txBox="1"/>
          <p:nvPr/>
        </p:nvSpPr>
        <p:spPr>
          <a:xfrm>
            <a:off x="6177136" y="1403484"/>
            <a:ext cx="2784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coupling with gauge bosons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4CC9F11-1F5E-499A-81DC-337E68120497}"/>
              </a:ext>
            </a:extLst>
          </p:cNvPr>
          <p:cNvSpPr txBox="1"/>
          <p:nvPr/>
        </p:nvSpPr>
        <p:spPr>
          <a:xfrm>
            <a:off x="6200840" y="1907540"/>
            <a:ext cx="2443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coupling with fermions?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6" name="Изображение 1">
            <a:extLst>
              <a:ext uri="{FF2B5EF4-FFF2-40B4-BE49-F238E27FC236}">
                <a16:creationId xmlns:a16="http://schemas.microsoft.com/office/drawing/2014/main" id="{FDBCF57A-EC42-40ED-95A2-DC35E12F51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3140968"/>
            <a:ext cx="3528392" cy="325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8102C0D-9DF5-4734-9746-7068B349E8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6278" y="3100670"/>
            <a:ext cx="3474120" cy="34860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4CE1FBC-4FB7-4117-B98E-9C6EB56D089E}"/>
                  </a:ext>
                </a:extLst>
              </p:cNvPr>
              <p:cNvSpPr txBox="1"/>
              <p:nvPr/>
            </p:nvSpPr>
            <p:spPr>
              <a:xfrm>
                <a:off x="4088904" y="4005064"/>
                <a:ext cx="2039789" cy="5195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𝑆𝑀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=1.4±0.3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4CE1FBC-4FB7-4117-B98E-9C6EB56D08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8904" y="4005064"/>
                <a:ext cx="2039789" cy="51956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90EE569-6567-44AE-B271-660651960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FE87F1-19D5-42A8-95B3-C628B0B0C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28275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79745"/>
          </a:xfrm>
        </p:spPr>
        <p:txBody>
          <a:bodyPr>
            <a:normAutofit/>
          </a:bodyPr>
          <a:lstStyle/>
          <a:p>
            <a:r>
              <a:rPr lang="en-US" sz="3000" dirty="0"/>
              <a:t>Is it Higgs or not? SM Higgs or not?</a:t>
            </a:r>
            <a:endParaRPr lang="ru-RU" sz="300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3BDB754-2358-4C94-82D0-24CA3D696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sp>
        <p:nvSpPr>
          <p:cNvPr id="27" name="Rectangle 6">
            <a:extLst>
              <a:ext uri="{FF2B5EF4-FFF2-40B4-BE49-F238E27FC236}">
                <a16:creationId xmlns:a16="http://schemas.microsoft.com/office/drawing/2014/main" id="{E5487F2A-5704-4C5F-B6EF-18CCD27360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12" y="836613"/>
            <a:ext cx="9673331" cy="5480604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7A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285750" indent="-285750"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kumimoji="0" lang="en-US" altLang="ru-RU" sz="2000" dirty="0">
                <a:solidFill>
                  <a:srgbClr val="002060"/>
                </a:solidFill>
                <a:latin typeface="+mn-lt"/>
                <a:ea typeface="MS PGothic" panose="020B0600070205080204" pitchFamily="34" charset="-128"/>
              </a:rPr>
              <a:t>Evidence of decays into fermions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en-US" altLang="ru-RU" sz="500" dirty="0">
              <a:solidFill>
                <a:srgbClr val="002060"/>
              </a:solidFill>
              <a:latin typeface="+mn-lt"/>
            </a:endParaRP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altLang="ru-RU" sz="2000" dirty="0">
                <a:solidFill>
                  <a:srgbClr val="002060"/>
                </a:solidFill>
                <a:latin typeface="+mn-lt"/>
              </a:rPr>
              <a:t>All main production mechanisms need to be observe</a:t>
            </a:r>
          </a:p>
          <a:p>
            <a:pPr marL="171450" indent="-171450"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en-US" altLang="ru-RU" sz="500" dirty="0">
              <a:solidFill>
                <a:srgbClr val="002060"/>
              </a:solidFill>
              <a:latin typeface="+mn-lt"/>
            </a:endParaRP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altLang="ru-RU" sz="2000" dirty="0">
                <a:solidFill>
                  <a:srgbClr val="002060"/>
                </a:solidFill>
                <a:latin typeface="+mn-lt"/>
              </a:rPr>
              <a:t>Decay branching ratios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en-US" altLang="ru-RU" sz="500" dirty="0">
              <a:solidFill>
                <a:srgbClr val="002060"/>
              </a:solidFill>
              <a:latin typeface="+mn-lt"/>
            </a:endParaRP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altLang="ru-RU" sz="2000" dirty="0">
                <a:solidFill>
                  <a:srgbClr val="002060"/>
                </a:solidFill>
                <a:latin typeface="+mn-lt"/>
              </a:rPr>
              <a:t>Precision measurements in partial and combined channel </a:t>
            </a:r>
          </a:p>
          <a:p>
            <a:pPr lvl="1">
              <a:buClr>
                <a:srgbClr val="002060"/>
              </a:buClr>
              <a:buFont typeface="Calibri" panose="020F0502020204030204" pitchFamily="34" charset="0"/>
              <a:buChar char="−"/>
            </a:pPr>
            <a:r>
              <a:rPr lang="en-US" altLang="ru-RU" sz="2000" dirty="0">
                <a:solidFill>
                  <a:srgbClr val="002060"/>
                </a:solidFill>
                <a:latin typeface="+mn-lt"/>
              </a:rPr>
              <a:t>cross sections </a:t>
            </a:r>
          </a:p>
          <a:p>
            <a:pPr lvl="1">
              <a:buClr>
                <a:srgbClr val="002060"/>
              </a:buClr>
              <a:buFont typeface="Calibri" panose="020F0502020204030204" pitchFamily="34" charset="0"/>
              <a:buChar char="−"/>
            </a:pPr>
            <a:r>
              <a:rPr lang="en-US" altLang="ru-RU" sz="2000" dirty="0">
                <a:solidFill>
                  <a:srgbClr val="002060"/>
                </a:solidFill>
                <a:latin typeface="+mn-lt"/>
              </a:rPr>
              <a:t>signal strength  </a:t>
            </a:r>
          </a:p>
          <a:p>
            <a:pPr lvl="1">
              <a:buClr>
                <a:srgbClr val="002060"/>
              </a:buClr>
              <a:buFont typeface="Calibri" panose="020F0502020204030204" pitchFamily="34" charset="0"/>
              <a:buChar char="−"/>
            </a:pPr>
            <a:r>
              <a:rPr lang="en-US" altLang="ru-RU" sz="2000" dirty="0">
                <a:solidFill>
                  <a:srgbClr val="002060"/>
                </a:solidFill>
                <a:latin typeface="+mn-lt"/>
              </a:rPr>
              <a:t>mass and width</a:t>
            </a:r>
          </a:p>
          <a:p>
            <a:pPr lvl="1">
              <a:buClr>
                <a:srgbClr val="002060"/>
              </a:buClr>
              <a:buFont typeface="Calibri" panose="020F0502020204030204" pitchFamily="34" charset="0"/>
              <a:buChar char="−"/>
            </a:pPr>
            <a:endParaRPr lang="en-US" altLang="ru-RU" sz="500" dirty="0">
              <a:solidFill>
                <a:srgbClr val="002060"/>
              </a:solidFill>
              <a:latin typeface="+mn-lt"/>
            </a:endParaRP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en-US" altLang="ru-RU" sz="500" dirty="0">
              <a:solidFill>
                <a:srgbClr val="002060"/>
              </a:solidFill>
              <a:latin typeface="+mn-lt"/>
            </a:endParaRP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altLang="ru-RU" sz="2000" dirty="0">
                <a:solidFill>
                  <a:srgbClr val="002060"/>
                </a:solidFill>
                <a:latin typeface="+mn-lt"/>
              </a:rPr>
              <a:t>Spin, parity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en-US" altLang="ru-RU" sz="500" dirty="0">
              <a:solidFill>
                <a:srgbClr val="002060"/>
              </a:solidFill>
              <a:latin typeface="+mn-lt"/>
            </a:endParaRP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altLang="ru-RU" sz="2000" dirty="0">
                <a:solidFill>
                  <a:srgbClr val="002060"/>
                </a:solidFill>
                <a:latin typeface="+mn-lt"/>
              </a:rPr>
              <a:t>Higgs differential distributions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en-US" altLang="ru-RU" sz="500" dirty="0">
              <a:solidFill>
                <a:srgbClr val="002060"/>
              </a:solidFill>
              <a:latin typeface="+mn-lt"/>
            </a:endParaRP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altLang="ru-RU" sz="2000" dirty="0">
                <a:solidFill>
                  <a:srgbClr val="002060"/>
                </a:solidFill>
                <a:latin typeface="+mn-lt"/>
              </a:rPr>
              <a:t>Search for rare decays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altLang="ru-RU" sz="2000" dirty="0">
                <a:solidFill>
                  <a:srgbClr val="002060"/>
                </a:solidFill>
                <a:latin typeface="+mn-lt"/>
              </a:rPr>
              <a:t>Search for extra boson states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ru-RU" altLang="ru-RU" sz="2000" dirty="0">
              <a:solidFill>
                <a:srgbClr val="002060"/>
              </a:solidFill>
              <a:latin typeface="+mn-lt"/>
            </a:endParaRP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en-US" altLang="ru-RU" sz="2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3" name="Правая фигурная скобка 12">
            <a:extLst>
              <a:ext uri="{FF2B5EF4-FFF2-40B4-BE49-F238E27FC236}">
                <a16:creationId xmlns:a16="http://schemas.microsoft.com/office/drawing/2014/main" id="{78284B08-347F-4C2D-8299-C7AB3F466F1D}"/>
              </a:ext>
            </a:extLst>
          </p:cNvPr>
          <p:cNvSpPr/>
          <p:nvPr/>
        </p:nvSpPr>
        <p:spPr>
          <a:xfrm>
            <a:off x="6272848" y="1412776"/>
            <a:ext cx="288032" cy="648072"/>
          </a:xfrm>
          <a:prstGeom prst="rightBrac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99B984-7B24-4DA1-8E16-58BFDD6E3C3C}"/>
              </a:ext>
            </a:extLst>
          </p:cNvPr>
          <p:cNvSpPr txBox="1"/>
          <p:nvPr/>
        </p:nvSpPr>
        <p:spPr>
          <a:xfrm>
            <a:off x="6848912" y="1547500"/>
            <a:ext cx="1072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couplings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3825BD0-EAE4-4387-BA4D-E2E47C0A6D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998" y="2924944"/>
            <a:ext cx="4208016" cy="3024512"/>
          </a:xfrm>
          <a:prstGeom prst="rect">
            <a:avLst/>
          </a:prstGeom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A2F2AFF-50E9-45B5-9AB0-B6405976E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598788-9F99-4AF7-BF28-17DE994FD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57389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AB4E122-892E-478B-B25E-E7719CCF2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552" y="836712"/>
            <a:ext cx="9505056" cy="334820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520" y="0"/>
            <a:ext cx="8280920" cy="579745"/>
          </a:xfrm>
        </p:spPr>
        <p:txBody>
          <a:bodyPr>
            <a:normAutofit/>
          </a:bodyPr>
          <a:lstStyle/>
          <a:p>
            <a:r>
              <a:rPr lang="en-US" sz="3000" dirty="0"/>
              <a:t>Higgs Story at the LHC</a:t>
            </a:r>
            <a:endParaRPr lang="ru-RU" sz="3000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71329FB-D355-4A11-B950-B5C868721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7096" y="692696"/>
            <a:ext cx="3200664" cy="510569"/>
          </a:xfrm>
          <a:prstGeom prst="rect">
            <a:avLst/>
          </a:prstGeom>
        </p:spPr>
      </p:pic>
      <p:sp>
        <p:nvSpPr>
          <p:cNvPr id="3" name="Дата 2">
            <a:extLst>
              <a:ext uri="{FF2B5EF4-FFF2-40B4-BE49-F238E27FC236}">
                <a16:creationId xmlns:a16="http://schemas.microsoft.com/office/drawing/2014/main" id="{93BDB754-2358-4C94-82D0-24CA3D696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A52B2F-A418-4C73-A26C-A6EF8925AB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480" y="4276809"/>
            <a:ext cx="4176466" cy="208823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BB851C3-AE15-4341-982A-3A573B1D50E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95932" y="4605445"/>
            <a:ext cx="4737588" cy="17595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284166-02AE-4C8F-A291-D7AE78F56906}"/>
              </a:ext>
            </a:extLst>
          </p:cNvPr>
          <p:cNvSpPr txBox="1"/>
          <p:nvPr/>
        </p:nvSpPr>
        <p:spPr>
          <a:xfrm>
            <a:off x="4436109" y="2852936"/>
            <a:ext cx="34692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Era of precision measurements </a:t>
            </a:r>
          </a:p>
          <a:p>
            <a:r>
              <a:rPr lang="en-US" sz="2000" dirty="0">
                <a:solidFill>
                  <a:srgbClr val="C00000"/>
                </a:solidFill>
              </a:rPr>
              <a:t>of Higgs boson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02288C3D-82CC-4A57-90AB-C36F941DC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A0B9BFD-887D-4EEE-B86D-9DDEF3F0B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82642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79745"/>
          </a:xfrm>
        </p:spPr>
        <p:txBody>
          <a:bodyPr>
            <a:normAutofit/>
          </a:bodyPr>
          <a:lstStyle/>
          <a:p>
            <a:r>
              <a:rPr lang="en-US" sz="3000" dirty="0"/>
              <a:t>A year later</a:t>
            </a:r>
            <a:r>
              <a:rPr lang="en-US" altLang="ru-RU" sz="3000" dirty="0"/>
              <a:t>: That is Higgs</a:t>
            </a:r>
            <a:r>
              <a:rPr lang="ru-RU" altLang="ru-RU" sz="3000" dirty="0"/>
              <a:t>!</a:t>
            </a:r>
            <a:endParaRPr lang="ru-RU" sz="300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3BDB754-2358-4C94-82D0-24CA3D696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8CFDDB09-CC70-477D-A55C-5F1FBFB92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05" y="764480"/>
            <a:ext cx="3560762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D529ED44-A751-4FF3-8C21-0E47007CC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705" y="1459805"/>
            <a:ext cx="360045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AB57EBDD-2AF8-40C7-85CB-13D575E1D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992" y="3140968"/>
            <a:ext cx="4498975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56A14F-C82E-4871-AD97-F8D65A44D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2A60EC-3588-4E54-8B23-B49E756A8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39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8223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>
            <a:extLst>
              <a:ext uri="{FF2B5EF4-FFF2-40B4-BE49-F238E27FC236}">
                <a16:creationId xmlns:a16="http://schemas.microsoft.com/office/drawing/2014/main" id="{8E6FB4A9-DB24-4E2B-96FD-19C1AF0A9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966" y="474529"/>
            <a:ext cx="82819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ru-RU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How do we get data</a:t>
            </a:r>
            <a:r>
              <a:rPr kumimoji="0" lang="ru-RU" altLang="ru-RU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  <a:endParaRPr kumimoji="0" lang="en-US" altLang="ru-RU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Дата 3">
            <a:extLst>
              <a:ext uri="{FF2B5EF4-FFF2-40B4-BE49-F238E27FC236}">
                <a16:creationId xmlns:a16="http://schemas.microsoft.com/office/drawing/2014/main" id="{5E689B0F-F99C-457A-8A0E-078DC596C8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8944" y="6484723"/>
            <a:ext cx="1224136" cy="365125"/>
          </a:xfrm>
        </p:spPr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pic>
        <p:nvPicPr>
          <p:cNvPr id="8" name="Изображение 1">
            <a:extLst>
              <a:ext uri="{FF2B5EF4-FFF2-40B4-BE49-F238E27FC236}">
                <a16:creationId xmlns:a16="http://schemas.microsoft.com/office/drawing/2014/main" id="{D431896E-A33A-45D4-B678-73D154A3F2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72" y="1833451"/>
            <a:ext cx="4680520" cy="3957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Espace réservé du contenu 3" descr="Screen Shot 2016-09-13 at 04.42.14.png">
            <a:extLst>
              <a:ext uri="{FF2B5EF4-FFF2-40B4-BE49-F238E27FC236}">
                <a16:creationId xmlns:a16="http://schemas.microsoft.com/office/drawing/2014/main" id="{9275CE1A-C077-4B25-AED7-7A12416DB7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25010" y="1848276"/>
            <a:ext cx="4644379" cy="3912022"/>
          </a:xfrm>
        </p:spPr>
      </p:pic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4CA6609C-73FB-432F-BB24-2F52D027A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EE11256-DF34-4125-84DE-B175D33EF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9951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79745"/>
          </a:xfrm>
        </p:spPr>
        <p:txBody>
          <a:bodyPr>
            <a:normAutofit/>
          </a:bodyPr>
          <a:lstStyle/>
          <a:p>
            <a:r>
              <a:rPr lang="en-US" sz="3000" dirty="0"/>
              <a:t>The measured fiducial cross section</a:t>
            </a:r>
            <a:endParaRPr lang="ru-RU" sz="300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3BDB754-2358-4C94-82D0-24CA3D696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7B2765E0-79F2-402D-9306-B764609BA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464" y="1052736"/>
            <a:ext cx="4630446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C554798C-5F06-4207-A429-3ED19423A1BD}"/>
              </a:ext>
            </a:extLst>
          </p:cNvPr>
          <p:cNvSpPr/>
          <p:nvPr/>
        </p:nvSpPr>
        <p:spPr>
          <a:xfrm>
            <a:off x="76200" y="692696"/>
            <a:ext cx="35364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hlinkClick r:id="rId4"/>
              </a:rPr>
              <a:t>LHC Higgs Cross Section Working Group</a:t>
            </a:r>
            <a:endParaRPr lang="en-US" sz="1600" b="1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BE29581-74E2-4B49-9ED9-79E402194FD5}"/>
              </a:ext>
            </a:extLst>
          </p:cNvPr>
          <p:cNvSpPr/>
          <p:nvPr/>
        </p:nvSpPr>
        <p:spPr>
          <a:xfrm>
            <a:off x="343797" y="5613047"/>
            <a:ext cx="422122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К концу </a:t>
            </a:r>
            <a:r>
              <a:rPr lang="en-US" b="1" dirty="0">
                <a:solidFill>
                  <a:srgbClr val="002060"/>
                </a:solidFill>
              </a:rPr>
              <a:t>Run 2 </a:t>
            </a:r>
            <a:r>
              <a:rPr lang="ru-RU" b="1" dirty="0">
                <a:solidFill>
                  <a:srgbClr val="002060"/>
                </a:solidFill>
              </a:rPr>
              <a:t>интегральная светимость </a:t>
            </a:r>
            <a:endParaRPr lang="en-US" b="1" dirty="0">
              <a:solidFill>
                <a:srgbClr val="002060"/>
              </a:solidFill>
            </a:endParaRPr>
          </a:p>
          <a:p>
            <a:r>
              <a:rPr lang="en-US" b="1" dirty="0">
                <a:solidFill>
                  <a:srgbClr val="002060"/>
                </a:solidFill>
              </a:rPr>
              <a:t>(delivered by LHC)  </a:t>
            </a:r>
            <a:r>
              <a:rPr lang="ru-RU" b="1" dirty="0">
                <a:solidFill>
                  <a:srgbClr val="002060"/>
                </a:solidFill>
              </a:rPr>
              <a:t>увеличена в 7 раз </a:t>
            </a:r>
            <a:endParaRPr lang="en-US" b="1" dirty="0">
              <a:solidFill>
                <a:srgbClr val="002060"/>
              </a:solidFill>
            </a:endParaRPr>
          </a:p>
          <a:p>
            <a:r>
              <a:rPr lang="ru-RU" b="1" dirty="0">
                <a:solidFill>
                  <a:srgbClr val="002060"/>
                </a:solidFill>
              </a:rPr>
              <a:t>(до </a:t>
            </a:r>
            <a:r>
              <a:rPr lang="en-US" b="1" dirty="0">
                <a:solidFill>
                  <a:srgbClr val="002060"/>
                </a:solidFill>
              </a:rPr>
              <a:t>~</a:t>
            </a:r>
            <a:r>
              <a:rPr lang="ru-RU" b="1" dirty="0">
                <a:solidFill>
                  <a:srgbClr val="002060"/>
                </a:solidFill>
              </a:rPr>
              <a:t>16</a:t>
            </a:r>
            <a:r>
              <a:rPr lang="en-US" b="1" dirty="0">
                <a:solidFill>
                  <a:srgbClr val="002060"/>
                </a:solidFill>
              </a:rPr>
              <a:t>0</a:t>
            </a:r>
            <a:r>
              <a:rPr lang="ru-RU" b="1" dirty="0">
                <a:solidFill>
                  <a:srgbClr val="002060"/>
                </a:solidFill>
              </a:rPr>
              <a:t> фб</a:t>
            </a:r>
            <a:r>
              <a:rPr lang="ru-RU" b="1" baseline="30000" dirty="0">
                <a:solidFill>
                  <a:srgbClr val="002060"/>
                </a:solidFill>
              </a:rPr>
              <a:t>-1</a:t>
            </a:r>
            <a:r>
              <a:rPr lang="ru-RU" b="1" dirty="0">
                <a:solidFill>
                  <a:srgbClr val="002060"/>
                </a:solidFill>
              </a:rPr>
              <a:t>)!</a:t>
            </a:r>
          </a:p>
          <a:p>
            <a:r>
              <a:rPr lang="ru-RU" b="1" dirty="0">
                <a:solidFill>
                  <a:srgbClr val="002060"/>
                </a:solidFill>
              </a:rPr>
              <a:t> 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21" name="Picture 2" descr="http://cms-results.web.cern.ch/cms-results/public-results/publications/HIG-16-041/CMS-HIG-16-041_Figure_010-a.png">
            <a:extLst>
              <a:ext uri="{FF2B5EF4-FFF2-40B4-BE49-F238E27FC236}">
                <a16:creationId xmlns:a16="http://schemas.microsoft.com/office/drawing/2014/main" id="{1E306952-AAB5-4777-8126-BE9B81A19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65017" y="1052736"/>
            <a:ext cx="5181407" cy="5057746"/>
          </a:xfrm>
          <a:prstGeom prst="rect">
            <a:avLst/>
          </a:prstGeom>
          <a:noFill/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ED3C6549-0DC0-4CCB-9C68-26FF237127F4}"/>
              </a:ext>
            </a:extLst>
          </p:cNvPr>
          <p:cNvSpPr/>
          <p:nvPr/>
        </p:nvSpPr>
        <p:spPr>
          <a:xfrm>
            <a:off x="5630855" y="692696"/>
            <a:ext cx="1986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JHEP 11 (2017) 047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46526F-1796-4CF6-89D2-F3E18D105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7CF9B9-B3F5-42BE-965A-FB2D0EDB4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40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95480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79745"/>
          </a:xfrm>
        </p:spPr>
        <p:txBody>
          <a:bodyPr>
            <a:normAutofit/>
          </a:bodyPr>
          <a:lstStyle/>
          <a:p>
            <a:r>
              <a:rPr lang="en-US" sz="3000" dirty="0"/>
              <a:t>Landscape of Higgs Production/Decay Modes</a:t>
            </a:r>
            <a:endParaRPr lang="ru-RU" sz="300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3BDB754-2358-4C94-82D0-24CA3D696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17EB018-702A-45FA-86A1-11E4E0D39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496" y="764704"/>
            <a:ext cx="9178999" cy="5720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3E5BDE-2D08-46E6-A10F-F89F70406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FC1A75-2197-44E0-BF7A-913D041B8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41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58373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79745"/>
          </a:xfrm>
        </p:spPr>
        <p:txBody>
          <a:bodyPr>
            <a:normAutofit/>
          </a:bodyPr>
          <a:lstStyle/>
          <a:p>
            <a:r>
              <a:rPr lang="en-US" altLang="ru-RU" sz="3000" dirty="0"/>
              <a:t>Higgs coupling to </a:t>
            </a:r>
            <a:r>
              <a:rPr lang="en-US" altLang="ru-RU" sz="3000" dirty="0">
                <a:sym typeface="Symbol" panose="05050102010706020507" pitchFamily="18" charset="2"/>
              </a:rPr>
              <a:t></a:t>
            </a:r>
            <a:r>
              <a:rPr lang="en-US" altLang="ru-RU" sz="3000" dirty="0"/>
              <a:t> leptons</a:t>
            </a:r>
            <a:endParaRPr lang="ru-RU" sz="300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3BDB754-2358-4C94-82D0-24CA3D696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716A1F-6A49-4701-B00F-5F96E45E7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1112" y="991286"/>
            <a:ext cx="3028950" cy="5734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A6586E-63F3-4CB4-9F3C-901B46B469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72" y="692696"/>
            <a:ext cx="5544616" cy="2523636"/>
          </a:xfrm>
          <a:prstGeom prst="rect">
            <a:avLst/>
          </a:prstGeom>
        </p:spPr>
      </p:pic>
      <p:pic>
        <p:nvPicPr>
          <p:cNvPr id="11" name="Espace réservé du contenu 3" descr="Screen Shot 2014-08-27 at 3.51.08 PM.png">
            <a:extLst>
              <a:ext uri="{FF2B5EF4-FFF2-40B4-BE49-F238E27FC236}">
                <a16:creationId xmlns:a16="http://schemas.microsoft.com/office/drawing/2014/main" id="{185A8CC7-2CD4-42E0-AD1D-FCA0CE826F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06277" y="3140968"/>
            <a:ext cx="5538811" cy="3271244"/>
          </a:xfrm>
        </p:spPr>
      </p:pic>
      <p:sp>
        <p:nvSpPr>
          <p:cNvPr id="12" name="Прямоугольник 14">
            <a:extLst>
              <a:ext uri="{FF2B5EF4-FFF2-40B4-BE49-F238E27FC236}">
                <a16:creationId xmlns:a16="http://schemas.microsoft.com/office/drawing/2014/main" id="{172ABA3B-6C34-402D-86EB-4A5B3D79DCA5}"/>
              </a:ext>
            </a:extLst>
          </p:cNvPr>
          <p:cNvSpPr/>
          <p:nvPr/>
        </p:nvSpPr>
        <p:spPr>
          <a:xfrm>
            <a:off x="6389753" y="595716"/>
            <a:ext cx="24605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PLB 779 (2018) 283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024150-AFDF-4854-A11E-5C21C27F9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5550C2-6FC4-4AFA-8F2B-A13258831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42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21584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386509F-F073-4AEF-B174-A1BF153B3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3372" y="1409392"/>
            <a:ext cx="3768480" cy="54387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79745"/>
          </a:xfrm>
        </p:spPr>
        <p:txBody>
          <a:bodyPr>
            <a:normAutofit/>
          </a:bodyPr>
          <a:lstStyle/>
          <a:p>
            <a:r>
              <a:rPr lang="en-US" altLang="ru-RU" sz="3000" dirty="0"/>
              <a:t>Higgs coupling to top quark</a:t>
            </a:r>
            <a:endParaRPr lang="ru-RU" sz="300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3BDB754-2358-4C94-82D0-24CA3D696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sp>
        <p:nvSpPr>
          <p:cNvPr id="11" name="Прямоугольник 14">
            <a:extLst>
              <a:ext uri="{FF2B5EF4-FFF2-40B4-BE49-F238E27FC236}">
                <a16:creationId xmlns:a16="http://schemas.microsoft.com/office/drawing/2014/main" id="{A057CBCC-1D0B-4855-B387-81CFD2F5F145}"/>
              </a:ext>
            </a:extLst>
          </p:cNvPr>
          <p:cNvSpPr/>
          <p:nvPr/>
        </p:nvSpPr>
        <p:spPr>
          <a:xfrm>
            <a:off x="6324796" y="532904"/>
            <a:ext cx="35283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PRD 97 (2018) 072003, PRL 120 (2018) 231801, PRL 125 (2020) 061802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6">
            <a:extLst>
              <a:ext uri="{FF2B5EF4-FFF2-40B4-BE49-F238E27FC236}">
                <a16:creationId xmlns:a16="http://schemas.microsoft.com/office/drawing/2014/main" id="{0F07EC6D-5178-4C5C-A46E-2288DE2FEE7D}"/>
              </a:ext>
            </a:extLst>
          </p:cNvPr>
          <p:cNvSpPr/>
          <p:nvPr/>
        </p:nvSpPr>
        <p:spPr>
          <a:xfrm>
            <a:off x="0" y="666641"/>
            <a:ext cx="4448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+mj-lt"/>
              </a:rPr>
              <a:t>Coupling to t-quark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</a:rPr>
              <a:t>Yukawa coupling proportional to </a:t>
            </a:r>
            <a:r>
              <a:rPr lang="en-US" dirty="0">
                <a:solidFill>
                  <a:srgbClr val="002060"/>
                </a:solidFill>
                <a:cs typeface="Arial" pitchFamily="34" charset="0"/>
              </a:rPr>
              <a:t>fermion mass → largest couplings to t-quark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  <a:cs typeface="Arial" pitchFamily="34" charset="0"/>
              </a:rPr>
              <a:t>Sensitivity to new physics</a:t>
            </a:r>
            <a:endParaRPr lang="ru-RU" dirty="0"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5943B5B0-BEA9-46FA-B856-F7490DB38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7636" y="557035"/>
            <a:ext cx="1773985" cy="1326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159B4356-0307-4310-91A1-60B06AB17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007" y="1916832"/>
            <a:ext cx="5828237" cy="218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D2DAD5CB-B5A6-42BC-BE08-531673F79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72680" y="4149080"/>
            <a:ext cx="1973146" cy="693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449C54B2-3E11-43EC-ADDB-15CEA4C0C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008" y="4957115"/>
            <a:ext cx="1588331" cy="283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E059FCF9-63B2-4D65-948A-72F7D9D1C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04728" y="4954204"/>
            <a:ext cx="1283847" cy="275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7EF6806C-12AB-432B-A33E-FA3167116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64968" y="4993615"/>
            <a:ext cx="1269738" cy="296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FD55F51F-DFDC-4382-9FF5-0761011DA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007" y="5454400"/>
            <a:ext cx="2923961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5">
            <a:extLst>
              <a:ext uri="{FF2B5EF4-FFF2-40B4-BE49-F238E27FC236}">
                <a16:creationId xmlns:a16="http://schemas.microsoft.com/office/drawing/2014/main" id="{7E51D540-9F87-4F20-BECB-E709F39E192A}"/>
              </a:ext>
            </a:extLst>
          </p:cNvPr>
          <p:cNvSpPr/>
          <p:nvPr/>
        </p:nvSpPr>
        <p:spPr>
          <a:xfrm>
            <a:off x="3407979" y="5666649"/>
            <a:ext cx="28947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Observation of </a:t>
            </a:r>
            <a:r>
              <a:rPr lang="en-US" dirty="0" err="1">
                <a:solidFill>
                  <a:srgbClr val="002060"/>
                </a:solidFill>
              </a:rPr>
              <a:t>ttH</a:t>
            </a:r>
            <a:r>
              <a:rPr lang="en-US" dirty="0">
                <a:solidFill>
                  <a:srgbClr val="002060"/>
                </a:solidFill>
              </a:rPr>
              <a:t> with 2011-2016(2017) data!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8E0929-3BC1-458D-BDDE-A52689512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950BB47-DE56-4430-9899-AEEA10035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43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93479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79745"/>
          </a:xfrm>
        </p:spPr>
        <p:txBody>
          <a:bodyPr>
            <a:normAutofit/>
          </a:bodyPr>
          <a:lstStyle/>
          <a:p>
            <a:r>
              <a:rPr lang="en-US" sz="3000" dirty="0"/>
              <a:t>VH production and </a:t>
            </a:r>
            <a:r>
              <a:rPr lang="en-US" sz="3000" dirty="0" err="1"/>
              <a:t>H</a:t>
            </a:r>
            <a:r>
              <a:rPr lang="en-US" sz="3000" dirty="0" err="1">
                <a:sym typeface="Symbol" panose="05050102010706020507" pitchFamily="18" charset="2"/>
              </a:rPr>
              <a:t>bbar</a:t>
            </a:r>
            <a:endParaRPr lang="ru-RU" sz="300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3BDB754-2358-4C94-82D0-24CA3D696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976C579-863A-474D-B1BC-8CEAC512B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2480" y="1628800"/>
            <a:ext cx="2232248" cy="442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E4E02A4-69D0-435A-B87B-2AFCAE08C375}"/>
              </a:ext>
            </a:extLst>
          </p:cNvPr>
          <p:cNvSpPr/>
          <p:nvPr/>
        </p:nvSpPr>
        <p:spPr>
          <a:xfrm>
            <a:off x="31014" y="620688"/>
            <a:ext cx="924246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+mj-lt"/>
                <a:cs typeface="Times New Roman"/>
              </a:rPr>
              <a:t>Largest branching ratio (58%), but challenging final state with large backgrounds </a:t>
            </a:r>
          </a:p>
          <a:p>
            <a:pPr lvl="1">
              <a:buFont typeface="Wingdings" pitchFamily="2" charset="2"/>
              <a:buChar char="ü"/>
            </a:pPr>
            <a:r>
              <a:rPr lang="en-US" sz="1600" dirty="0">
                <a:solidFill>
                  <a:srgbClr val="002060"/>
                </a:solidFill>
                <a:latin typeface="+mj-lt"/>
                <a:cs typeface="Times New Roman"/>
              </a:rPr>
              <a:t> use VH production with clean trigger signature and to reduce QCD backgrounds</a:t>
            </a:r>
            <a:r>
              <a:rPr lang="ru-RU" sz="1600" dirty="0">
                <a:solidFill>
                  <a:srgbClr val="002060"/>
                </a:solidFill>
                <a:latin typeface="+mj-lt"/>
                <a:cs typeface="Times New Roman"/>
              </a:rPr>
              <a:t>у</a:t>
            </a:r>
            <a:r>
              <a:rPr lang="en-US" sz="1600" dirty="0">
                <a:solidFill>
                  <a:srgbClr val="002060"/>
                </a:solidFill>
                <a:latin typeface="+mj-lt"/>
                <a:cs typeface="Times New Roman"/>
              </a:rPr>
              <a:t> </a:t>
            </a:r>
            <a:endParaRPr lang="ru-RU" sz="1600" dirty="0">
              <a:solidFill>
                <a:srgbClr val="002060"/>
              </a:solidFill>
              <a:latin typeface="+mj-lt"/>
              <a:cs typeface="Times New Roman"/>
            </a:endParaRPr>
          </a:p>
          <a:p>
            <a:pPr lvl="1">
              <a:buFont typeface="Wingdings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  <a:latin typeface="+mj-lt"/>
                <a:cs typeface="Arial" pitchFamily="34" charset="0"/>
              </a:rPr>
              <a:t> </a:t>
            </a:r>
            <a:r>
              <a:rPr lang="en-US" sz="1600" dirty="0">
                <a:solidFill>
                  <a:srgbClr val="002060"/>
                </a:solidFill>
                <a:latin typeface="+mj-lt"/>
                <a:cs typeface="Arial" pitchFamily="34" charset="0"/>
              </a:rPr>
              <a:t>best decay channel to observe V H production</a:t>
            </a:r>
            <a:endParaRPr lang="ru-RU" sz="1600" dirty="0">
              <a:solidFill>
                <a:srgbClr val="002060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FD913896-DD1E-4CEC-B1ED-0CAF4AE8E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57279" y="1547438"/>
            <a:ext cx="3360217" cy="267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2547F136-B175-48C0-9713-8B28DE931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07338" y="4284688"/>
            <a:ext cx="4165174" cy="2052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3">
            <a:extLst>
              <a:ext uri="{FF2B5EF4-FFF2-40B4-BE49-F238E27FC236}">
                <a16:creationId xmlns:a16="http://schemas.microsoft.com/office/drawing/2014/main" id="{7A4D81B0-0A19-42A6-856F-456972EAB232}"/>
              </a:ext>
            </a:extLst>
          </p:cNvPr>
          <p:cNvSpPr/>
          <p:nvPr/>
        </p:nvSpPr>
        <p:spPr>
          <a:xfrm>
            <a:off x="6584695" y="4843026"/>
            <a:ext cx="3277116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2060"/>
                </a:solidFill>
              </a:rPr>
              <a:t>Observation of H </a:t>
            </a:r>
            <a:r>
              <a:rPr lang="en-US" dirty="0">
                <a:solidFill>
                  <a:srgbClr val="002060"/>
                </a:solidFill>
                <a:cs typeface="Times New Roman"/>
              </a:rPr>
              <a:t>→ </a:t>
            </a:r>
            <a:r>
              <a:rPr lang="en-US" dirty="0" err="1">
                <a:solidFill>
                  <a:srgbClr val="002060"/>
                </a:solidFill>
                <a:cs typeface="Times New Roman"/>
              </a:rPr>
              <a:t>bbar</a:t>
            </a:r>
            <a:r>
              <a:rPr lang="en-US" dirty="0">
                <a:solidFill>
                  <a:srgbClr val="002060"/>
                </a:solidFill>
                <a:cs typeface="Times New Roman"/>
              </a:rPr>
              <a:t> with</a:t>
            </a:r>
          </a:p>
          <a:p>
            <a:r>
              <a:rPr lang="en-US" dirty="0">
                <a:solidFill>
                  <a:srgbClr val="002060"/>
                </a:solidFill>
                <a:cs typeface="Times New Roman"/>
              </a:rPr>
              <a:t>2011-2017 data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>
              <a:solidFill>
                <a:srgbClr val="002060"/>
              </a:solidFill>
              <a:cs typeface="Times New Roman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2060"/>
                </a:solidFill>
              </a:rPr>
              <a:t>Completes observation of </a:t>
            </a:r>
          </a:p>
          <a:p>
            <a:r>
              <a:rPr lang="en-US" dirty="0">
                <a:solidFill>
                  <a:srgbClr val="002060"/>
                </a:solidFill>
              </a:rPr>
              <a:t>couplings to 3rd generation</a:t>
            </a:r>
          </a:p>
          <a:p>
            <a:r>
              <a:rPr lang="en-US" dirty="0">
                <a:solidFill>
                  <a:srgbClr val="002060"/>
                </a:solidFill>
              </a:rPr>
              <a:t>fermions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4FE267-0B43-4370-B2BB-2883446AB8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9832" y="1547214"/>
            <a:ext cx="2965231" cy="2817890"/>
          </a:xfrm>
          <a:prstGeom prst="rect">
            <a:avLst/>
          </a:prstGeom>
        </p:spPr>
      </p:pic>
      <p:sp>
        <p:nvSpPr>
          <p:cNvPr id="16" name="Прямоугольник 14">
            <a:extLst>
              <a:ext uri="{FF2B5EF4-FFF2-40B4-BE49-F238E27FC236}">
                <a16:creationId xmlns:a16="http://schemas.microsoft.com/office/drawing/2014/main" id="{41AAE8B4-4A62-4096-92FD-34420DA20E0F}"/>
              </a:ext>
            </a:extLst>
          </p:cNvPr>
          <p:cNvSpPr/>
          <p:nvPr/>
        </p:nvSpPr>
        <p:spPr>
          <a:xfrm>
            <a:off x="6840006" y="4081981"/>
            <a:ext cx="24605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PR</a:t>
            </a:r>
            <a:r>
              <a:rPr lang="en-US" dirty="0">
                <a:solidFill>
                  <a:srgbClr val="FF0000"/>
                </a:solidFill>
              </a:rPr>
              <a:t>L</a:t>
            </a:r>
            <a:r>
              <a:rPr lang="fr-FR" dirty="0">
                <a:solidFill>
                  <a:srgbClr val="FF0000"/>
                </a:solidFill>
              </a:rPr>
              <a:t> 121 (2018) 121801</a:t>
            </a:r>
          </a:p>
          <a:p>
            <a:r>
              <a:rPr lang="en-US" dirty="0">
                <a:solidFill>
                  <a:srgbClr val="FF0000"/>
                </a:solidFill>
              </a:rPr>
              <a:t>PLB 786 (2018) 59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763F038-7FA8-45BC-8F5C-AD3924BE0C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018" y="4646"/>
            <a:ext cx="1524534" cy="156074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A620F0-ACFF-4C88-93E0-979119209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F5AA7AEA-31E6-452F-A2FA-4052347A8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44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67149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05CDBA63-5528-4F05-8DA1-B09E305D4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8944" y="6484723"/>
            <a:ext cx="1224136" cy="365125"/>
          </a:xfrm>
        </p:spPr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176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b-quark tagging</a:t>
            </a:r>
            <a:endParaRPr lang="en-US" sz="3000" b="1" dirty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ZoneTexte 4">
            <a:extLst>
              <a:ext uri="{FF2B5EF4-FFF2-40B4-BE49-F238E27FC236}">
                <a16:creationId xmlns:a16="http://schemas.microsoft.com/office/drawing/2014/main" id="{D0C19311-3885-4CF4-BB71-745A6E4B619A}"/>
              </a:ext>
            </a:extLst>
          </p:cNvPr>
          <p:cNvSpPr txBox="1"/>
          <p:nvPr/>
        </p:nvSpPr>
        <p:spPr>
          <a:xfrm>
            <a:off x="56456" y="764704"/>
            <a:ext cx="7833320" cy="36933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Generally: look for jets with displaced vertices (or leptons) from B-meson decays</a:t>
            </a:r>
          </a:p>
        </p:txBody>
      </p:sp>
      <p:pic>
        <p:nvPicPr>
          <p:cNvPr id="12" name="Espace réservé du contenu 3" descr="Screen Shot 2014-08-26 at 4.52.53 PM.png">
            <a:extLst>
              <a:ext uri="{FF2B5EF4-FFF2-40B4-BE49-F238E27FC236}">
                <a16:creationId xmlns:a16="http://schemas.microsoft.com/office/drawing/2014/main" id="{9AB9FD87-5B84-40F7-8DAB-31E473EF71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1196752"/>
            <a:ext cx="7651426" cy="5562600"/>
          </a:xfrm>
        </p:spPr>
      </p:pic>
      <p:pic>
        <p:nvPicPr>
          <p:cNvPr id="13" name="Image 5" descr="Screen Shot 2014-08-29 at 7.23.17 PM.png">
            <a:extLst>
              <a:ext uri="{FF2B5EF4-FFF2-40B4-BE49-F238E27FC236}">
                <a16:creationId xmlns:a16="http://schemas.microsoft.com/office/drawing/2014/main" id="{50A3475F-18DD-4098-BCD9-58FF9499C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1227995"/>
            <a:ext cx="2362200" cy="25782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0698B2-2176-4924-8E42-FC91EBD8DB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450" y="4160495"/>
            <a:ext cx="2013038" cy="2060848"/>
          </a:xfrm>
          <a:prstGeom prst="rect">
            <a:avLst/>
          </a:prstGeom>
        </p:spPr>
      </p:pic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FC23542C-9548-4A28-9020-3A14F1B00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2C0B11-35C5-487E-AB19-02AC60288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45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39294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79745"/>
          </a:xfrm>
        </p:spPr>
        <p:txBody>
          <a:bodyPr>
            <a:normAutofit/>
          </a:bodyPr>
          <a:lstStyle/>
          <a:p>
            <a:r>
              <a:rPr lang="en-US" sz="3000" dirty="0" err="1"/>
              <a:t>tH</a:t>
            </a:r>
            <a:r>
              <a:rPr lang="en-US" sz="3000" dirty="0"/>
              <a:t> production</a:t>
            </a:r>
            <a:endParaRPr lang="ru-RU" sz="300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3BDB754-2358-4C94-82D0-24CA3D696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3B1EB10-3681-41B0-9454-BAE377681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9024" y="2810044"/>
            <a:ext cx="4320480" cy="3759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C152E48-815E-4AD5-A58F-D4F4B434FD70}"/>
              </a:ext>
            </a:extLst>
          </p:cNvPr>
          <p:cNvSpPr/>
          <p:nvPr/>
        </p:nvSpPr>
        <p:spPr>
          <a:xfrm>
            <a:off x="5289415" y="6305030"/>
            <a:ext cx="23278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PRD 99 (2019) 092005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0C45D160-23A2-4361-AF09-3E125C734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80729"/>
            <a:ext cx="6249144" cy="152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8">
            <a:extLst>
              <a:ext uri="{FF2B5EF4-FFF2-40B4-BE49-F238E27FC236}">
                <a16:creationId xmlns:a16="http://schemas.microsoft.com/office/drawing/2014/main" id="{9FF869E8-2628-4B49-896E-59F827AFFC2C}"/>
              </a:ext>
            </a:extLst>
          </p:cNvPr>
          <p:cNvSpPr/>
          <p:nvPr/>
        </p:nvSpPr>
        <p:spPr>
          <a:xfrm>
            <a:off x="344488" y="692696"/>
            <a:ext cx="12961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002060"/>
                </a:solidFill>
                <a:latin typeface="+mj-lt"/>
              </a:rPr>
              <a:t>tHq</a:t>
            </a:r>
            <a:r>
              <a:rPr lang="ru-RU" dirty="0">
                <a:solidFill>
                  <a:srgbClr val="002060"/>
                </a:solidFill>
                <a:latin typeface="+mj-lt"/>
              </a:rPr>
              <a:t> (71 </a:t>
            </a:r>
            <a:r>
              <a:rPr lang="en-US" dirty="0">
                <a:solidFill>
                  <a:srgbClr val="002060"/>
                </a:solidFill>
                <a:latin typeface="+mj-lt"/>
              </a:rPr>
              <a:t>fb</a:t>
            </a:r>
            <a:r>
              <a:rPr lang="ru-RU" dirty="0">
                <a:solidFill>
                  <a:srgbClr val="002060"/>
                </a:solidFill>
                <a:latin typeface="+mj-lt"/>
              </a:rPr>
              <a:t>)</a:t>
            </a: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9">
            <a:extLst>
              <a:ext uri="{FF2B5EF4-FFF2-40B4-BE49-F238E27FC236}">
                <a16:creationId xmlns:a16="http://schemas.microsoft.com/office/drawing/2014/main" id="{4748D439-EEE2-47F4-B740-243297D0DB47}"/>
              </a:ext>
            </a:extLst>
          </p:cNvPr>
          <p:cNvSpPr/>
          <p:nvPr/>
        </p:nvSpPr>
        <p:spPr>
          <a:xfrm>
            <a:off x="2432720" y="692696"/>
            <a:ext cx="1200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2060"/>
                </a:solidFill>
                <a:latin typeface="+mj-lt"/>
              </a:rPr>
              <a:t>tHq</a:t>
            </a:r>
            <a:r>
              <a:rPr lang="ru-RU" dirty="0">
                <a:solidFill>
                  <a:srgbClr val="002060"/>
                </a:solidFill>
                <a:latin typeface="+mj-lt"/>
              </a:rPr>
              <a:t> (16 </a:t>
            </a:r>
            <a:r>
              <a:rPr lang="en-US" dirty="0">
                <a:solidFill>
                  <a:srgbClr val="002060"/>
                </a:solidFill>
                <a:latin typeface="+mj-lt"/>
              </a:rPr>
              <a:t>fb</a:t>
            </a:r>
            <a:r>
              <a:rPr lang="ru-RU" dirty="0">
                <a:solidFill>
                  <a:srgbClr val="002060"/>
                </a:solidFill>
                <a:latin typeface="+mj-lt"/>
              </a:rPr>
              <a:t>)</a:t>
            </a: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0">
            <a:extLst>
              <a:ext uri="{FF2B5EF4-FFF2-40B4-BE49-F238E27FC236}">
                <a16:creationId xmlns:a16="http://schemas.microsoft.com/office/drawing/2014/main" id="{F4DC1CBB-F6B2-4074-943A-D28A61F950B5}"/>
              </a:ext>
            </a:extLst>
          </p:cNvPr>
          <p:cNvSpPr/>
          <p:nvPr/>
        </p:nvSpPr>
        <p:spPr>
          <a:xfrm>
            <a:off x="4448944" y="692696"/>
            <a:ext cx="13420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2060"/>
                </a:solidFill>
                <a:latin typeface="+mj-lt"/>
              </a:rPr>
              <a:t>tHW</a:t>
            </a:r>
            <a:r>
              <a:rPr lang="ru-RU" dirty="0">
                <a:solidFill>
                  <a:srgbClr val="002060"/>
                </a:solidFill>
                <a:latin typeface="+mj-lt"/>
              </a:rPr>
              <a:t> (2.9 </a:t>
            </a:r>
            <a:r>
              <a:rPr lang="en-US" dirty="0">
                <a:solidFill>
                  <a:srgbClr val="002060"/>
                </a:solidFill>
                <a:latin typeface="+mj-lt"/>
              </a:rPr>
              <a:t>fb</a:t>
            </a:r>
            <a:r>
              <a:rPr lang="ru-RU" dirty="0">
                <a:solidFill>
                  <a:srgbClr val="002060"/>
                </a:solidFill>
                <a:latin typeface="+mj-lt"/>
              </a:rPr>
              <a:t>)</a:t>
            </a: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1">
            <a:extLst>
              <a:ext uri="{FF2B5EF4-FFF2-40B4-BE49-F238E27FC236}">
                <a16:creationId xmlns:a16="http://schemas.microsoft.com/office/drawing/2014/main" id="{EF24390E-5057-4212-9E71-A8080876EDF4}"/>
              </a:ext>
            </a:extLst>
          </p:cNvPr>
          <p:cNvSpPr/>
          <p:nvPr/>
        </p:nvSpPr>
        <p:spPr>
          <a:xfrm>
            <a:off x="560512" y="2411596"/>
            <a:ext cx="4795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2060"/>
                </a:solidFill>
              </a:rPr>
              <a:t>ttH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2">
            <a:extLst>
              <a:ext uri="{FF2B5EF4-FFF2-40B4-BE49-F238E27FC236}">
                <a16:creationId xmlns:a16="http://schemas.microsoft.com/office/drawing/2014/main" id="{9D131ADC-BE8C-43E7-8C0C-CD32A8678AE9}"/>
              </a:ext>
            </a:extLst>
          </p:cNvPr>
          <p:cNvSpPr/>
          <p:nvPr/>
        </p:nvSpPr>
        <p:spPr>
          <a:xfrm>
            <a:off x="2720752" y="2348880"/>
            <a:ext cx="7393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WWH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5" name="Прямоугольник 13">
            <a:extLst>
              <a:ext uri="{FF2B5EF4-FFF2-40B4-BE49-F238E27FC236}">
                <a16:creationId xmlns:a16="http://schemas.microsoft.com/office/drawing/2014/main" id="{F4A0BA75-E40D-4FB4-839D-D603C9DAC5E1}"/>
              </a:ext>
            </a:extLst>
          </p:cNvPr>
          <p:cNvSpPr/>
          <p:nvPr/>
        </p:nvSpPr>
        <p:spPr>
          <a:xfrm>
            <a:off x="4880992" y="2339588"/>
            <a:ext cx="4795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2060"/>
                </a:solidFill>
              </a:rPr>
              <a:t>ttH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6" name="Прямоугольник 14">
            <a:extLst>
              <a:ext uri="{FF2B5EF4-FFF2-40B4-BE49-F238E27FC236}">
                <a16:creationId xmlns:a16="http://schemas.microsoft.com/office/drawing/2014/main" id="{8A65169E-8F98-482D-8D1E-D83EEFB33D65}"/>
              </a:ext>
            </a:extLst>
          </p:cNvPr>
          <p:cNvSpPr/>
          <p:nvPr/>
        </p:nvSpPr>
        <p:spPr>
          <a:xfrm>
            <a:off x="6465168" y="692696"/>
            <a:ext cx="15628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the final states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7" name="Прямоугольник 15">
            <a:extLst>
              <a:ext uri="{FF2B5EF4-FFF2-40B4-BE49-F238E27FC236}">
                <a16:creationId xmlns:a16="http://schemas.microsoft.com/office/drawing/2014/main" id="{75181F83-ED76-471E-BCCC-C4D81EEE5E01}"/>
              </a:ext>
            </a:extLst>
          </p:cNvPr>
          <p:cNvSpPr/>
          <p:nvPr/>
        </p:nvSpPr>
        <p:spPr>
          <a:xfrm>
            <a:off x="6526052" y="2276872"/>
            <a:ext cx="7679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vertex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8" name="Стрелка вправо 16">
            <a:extLst>
              <a:ext uri="{FF2B5EF4-FFF2-40B4-BE49-F238E27FC236}">
                <a16:creationId xmlns:a16="http://schemas.microsoft.com/office/drawing/2014/main" id="{48C88E77-1C74-4936-B273-4BC63D176C8D}"/>
              </a:ext>
            </a:extLst>
          </p:cNvPr>
          <p:cNvSpPr/>
          <p:nvPr/>
        </p:nvSpPr>
        <p:spPr>
          <a:xfrm rot="10800000">
            <a:off x="6033120" y="764704"/>
            <a:ext cx="21602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7">
            <a:extLst>
              <a:ext uri="{FF2B5EF4-FFF2-40B4-BE49-F238E27FC236}">
                <a16:creationId xmlns:a16="http://schemas.microsoft.com/office/drawing/2014/main" id="{68323399-28DF-4A6E-A49A-A181CF1E2C85}"/>
              </a:ext>
            </a:extLst>
          </p:cNvPr>
          <p:cNvSpPr/>
          <p:nvPr/>
        </p:nvSpPr>
        <p:spPr>
          <a:xfrm rot="10800000">
            <a:off x="6177136" y="2348880"/>
            <a:ext cx="21602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8">
            <a:extLst>
              <a:ext uri="{FF2B5EF4-FFF2-40B4-BE49-F238E27FC236}">
                <a16:creationId xmlns:a16="http://schemas.microsoft.com/office/drawing/2014/main" id="{646D6A13-8800-4069-AA44-A688095A38A3}"/>
              </a:ext>
            </a:extLst>
          </p:cNvPr>
          <p:cNvSpPr/>
          <p:nvPr/>
        </p:nvSpPr>
        <p:spPr>
          <a:xfrm>
            <a:off x="6289847" y="1340768"/>
            <a:ext cx="35277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dirty="0">
                <a:solidFill>
                  <a:srgbClr val="002060"/>
                </a:solidFill>
              </a:rPr>
              <a:t> low probability in SM</a:t>
            </a:r>
          </a:p>
          <a:p>
            <a:pPr>
              <a:buFont typeface="Wingdings" pitchFamily="2" charset="2"/>
              <a:buChar char="ü"/>
            </a:pP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BSM </a:t>
            </a:r>
            <a:r>
              <a:rPr lang="en-US" dirty="0" err="1">
                <a:solidFill>
                  <a:srgbClr val="002060"/>
                </a:solidFill>
              </a:rPr>
              <a:t>enchancment</a:t>
            </a:r>
            <a:r>
              <a:rPr lang="en-US" dirty="0">
                <a:solidFill>
                  <a:srgbClr val="002060"/>
                </a:solidFill>
              </a:rPr>
              <a:t> (ex</a:t>
            </a:r>
            <a:r>
              <a:rPr lang="ru-RU" dirty="0">
                <a:solidFill>
                  <a:srgbClr val="002060"/>
                </a:solidFill>
              </a:rPr>
              <a:t>, </a:t>
            </a:r>
            <a:r>
              <a:rPr lang="en-US" dirty="0">
                <a:solidFill>
                  <a:srgbClr val="002060"/>
                </a:solidFill>
              </a:rPr>
              <a:t>in</a:t>
            </a:r>
            <a:r>
              <a:rPr lang="ru-RU" dirty="0">
                <a:solidFill>
                  <a:srgbClr val="002060"/>
                </a:solidFill>
              </a:rPr>
              <a:t> 2</a:t>
            </a:r>
            <a:r>
              <a:rPr lang="en-US" dirty="0">
                <a:solidFill>
                  <a:srgbClr val="002060"/>
                </a:solidFill>
              </a:rPr>
              <a:t>HDM)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1" name="Picture 3">
            <a:extLst>
              <a:ext uri="{FF2B5EF4-FFF2-40B4-BE49-F238E27FC236}">
                <a16:creationId xmlns:a16="http://schemas.microsoft.com/office/drawing/2014/main" id="{01319C29-87D2-48D1-987F-E0CF3C1F1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05128" y="4365104"/>
            <a:ext cx="1296144" cy="292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70B676A4-98E5-4FFB-A6FB-8149F0BA9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05128" y="4029783"/>
            <a:ext cx="1512168" cy="26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E36E626E-BACB-40B5-A165-0C38315AB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2480" y="3492952"/>
            <a:ext cx="4464496" cy="310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Прямоугольник 32">
            <a:extLst>
              <a:ext uri="{FF2B5EF4-FFF2-40B4-BE49-F238E27FC236}">
                <a16:creationId xmlns:a16="http://schemas.microsoft.com/office/drawing/2014/main" id="{00FE3ED9-A48D-4AE5-8E10-EF5C1808550C}"/>
              </a:ext>
            </a:extLst>
          </p:cNvPr>
          <p:cNvSpPr/>
          <p:nvPr/>
        </p:nvSpPr>
        <p:spPr>
          <a:xfrm>
            <a:off x="200472" y="3068960"/>
            <a:ext cx="31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Limits on cross sections,</a:t>
            </a:r>
            <a:r>
              <a:rPr lang="ru-RU" dirty="0">
                <a:solidFill>
                  <a:srgbClr val="002060"/>
                </a:solidFill>
              </a:rPr>
              <a:t> 95% С</a:t>
            </a:r>
            <a:r>
              <a:rPr lang="en-US" dirty="0">
                <a:solidFill>
                  <a:srgbClr val="002060"/>
                </a:solidFill>
              </a:rPr>
              <a:t>L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D590B2-E367-4528-A010-AE114B7FF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C36DE032-A9FF-4AF5-9C50-436B86E96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46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78621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79745"/>
          </a:xfrm>
        </p:spPr>
        <p:txBody>
          <a:bodyPr>
            <a:normAutofit/>
          </a:bodyPr>
          <a:lstStyle/>
          <a:p>
            <a:r>
              <a:rPr lang="en-US" altLang="ru-RU" sz="3000" dirty="0"/>
              <a:t>Higgs Rare Decays</a:t>
            </a:r>
            <a:endParaRPr lang="ru-RU" sz="300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3BDB754-2358-4C94-82D0-24CA3D696D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5571" y="6456084"/>
            <a:ext cx="2311400" cy="365125"/>
          </a:xfrm>
        </p:spPr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91E6F8-BEE0-4265-A53D-8A072CD15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809" y="741940"/>
            <a:ext cx="8850687" cy="5746691"/>
          </a:xfrm>
          <a:prstGeom prst="rect">
            <a:avLst/>
          </a:prstGeom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21F9C6-6A2A-44F5-9A62-2AA6F094B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95DE26-24B8-4847-8261-53741EEC4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47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8082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79745"/>
          </a:xfrm>
        </p:spPr>
        <p:txBody>
          <a:bodyPr>
            <a:normAutofit/>
          </a:bodyPr>
          <a:lstStyle/>
          <a:p>
            <a:r>
              <a:rPr lang="en-US" altLang="ru-RU" sz="3000" dirty="0"/>
              <a:t>H</a:t>
            </a:r>
            <a:r>
              <a:rPr lang="en-US" altLang="ru-RU" sz="3000" dirty="0">
                <a:sym typeface="Symbol" panose="05050102010706020507" pitchFamily="18" charset="2"/>
              </a:rPr>
              <a:t> 2</a:t>
            </a:r>
            <a:r>
              <a:rPr lang="en-US" altLang="ru-RU" sz="3000" baseline="30000" dirty="0">
                <a:sym typeface="Symbol" panose="05050102010706020507" pitchFamily="18" charset="2"/>
              </a:rPr>
              <a:t>nd</a:t>
            </a:r>
            <a:r>
              <a:rPr lang="en-US" altLang="ru-RU" sz="3000" dirty="0">
                <a:sym typeface="Symbol" panose="05050102010706020507" pitchFamily="18" charset="2"/>
              </a:rPr>
              <a:t> Generation (</a:t>
            </a:r>
            <a:r>
              <a:rPr lang="en-US" altLang="ru-RU" sz="3000" dirty="0"/>
              <a:t>H</a:t>
            </a:r>
            <a:r>
              <a:rPr lang="en-US" altLang="ru-RU" sz="3000" dirty="0">
                <a:sym typeface="Symbol" panose="05050102010706020507" pitchFamily="18" charset="2"/>
              </a:rPr>
              <a:t>)</a:t>
            </a:r>
            <a:endParaRPr lang="ru-RU" sz="300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3BDB754-2358-4C94-82D0-24CA3D696D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5571" y="6456084"/>
            <a:ext cx="2311400" cy="365125"/>
          </a:xfrm>
        </p:spPr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C9C582-56E4-4E5B-9DD0-7A2D38CFEF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69" y="2992042"/>
            <a:ext cx="4010794" cy="28877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B1E049-0F8A-490C-B6AF-6F960DBD0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552" y="617008"/>
            <a:ext cx="3096344" cy="53590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075A5B6-9FF6-4E96-B0E3-75E30D3FC03B}"/>
              </a:ext>
            </a:extLst>
          </p:cNvPr>
          <p:cNvSpPr txBox="1"/>
          <p:nvPr/>
        </p:nvSpPr>
        <p:spPr>
          <a:xfrm>
            <a:off x="123253" y="1212110"/>
            <a:ext cx="43976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baseline="0" dirty="0">
                <a:solidFill>
                  <a:srgbClr val="002060"/>
                </a:solidFill>
              </a:rPr>
              <a:t>large SM irreducible DY → </a:t>
            </a:r>
            <a:r>
              <a:rPr lang="el-GR" b="0" i="0" u="none" strike="noStrike" baseline="0" dirty="0">
                <a:solidFill>
                  <a:srgbClr val="002060"/>
                </a:solidFill>
              </a:rPr>
              <a:t>μμ </a:t>
            </a:r>
            <a:r>
              <a:rPr lang="en-US" b="0" i="0" u="none" strike="noStrike" baseline="0" dirty="0">
                <a:solidFill>
                  <a:srgbClr val="002060"/>
                </a:solidFill>
              </a:rPr>
              <a:t>background − S/B ~ 0.1% for inclusive events at 125 GeV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2060"/>
                </a:solidFill>
              </a:rPr>
              <a:t>t</a:t>
            </a:r>
            <a:r>
              <a:rPr lang="en-US" b="0" i="0" u="none" strike="noStrike" baseline="0" dirty="0">
                <a:solidFill>
                  <a:srgbClr val="002060"/>
                </a:solidFill>
              </a:rPr>
              <a:t>argeting all production modes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0" i="0" u="none" strike="noStrike" baseline="0" dirty="0">
                <a:solidFill>
                  <a:srgbClr val="002060"/>
                </a:solidFill>
              </a:rPr>
              <a:t>MVA </a:t>
            </a:r>
            <a:r>
              <a:rPr lang="en-US" b="0" i="0" u="none" strike="noStrike" baseline="0" dirty="0" err="1">
                <a:solidFill>
                  <a:srgbClr val="002060"/>
                </a:solidFill>
              </a:rPr>
              <a:t>categorisation</a:t>
            </a:r>
            <a:r>
              <a:rPr lang="en-US" b="0" i="0" u="none" strike="noStrike" baseline="0" dirty="0">
                <a:solidFill>
                  <a:srgbClr val="002060"/>
                </a:solidFill>
              </a:rPr>
              <a:t> to select events at high S/B, e.g. from VBF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0" i="0" u="none" strike="noStrike" baseline="0" dirty="0">
                <a:solidFill>
                  <a:srgbClr val="002060"/>
                </a:solidFill>
              </a:rPr>
              <a:t>𝛾-FSR recovery to improve </a:t>
            </a:r>
            <a:r>
              <a:rPr lang="el-GR" b="0" i="0" u="none" strike="noStrike" baseline="0" dirty="0">
                <a:solidFill>
                  <a:srgbClr val="002060"/>
                </a:solidFill>
              </a:rPr>
              <a:t>σ(</a:t>
            </a:r>
            <a:r>
              <a:rPr lang="en-US" b="0" i="0" u="none" strike="noStrike" baseline="0" dirty="0">
                <a:solidFill>
                  <a:srgbClr val="002060"/>
                </a:solidFill>
              </a:rPr>
              <a:t>m</a:t>
            </a:r>
            <a:r>
              <a:rPr lang="el-GR" b="0" i="0" u="none" strike="noStrike" baseline="0" dirty="0">
                <a:solidFill>
                  <a:srgbClr val="002060"/>
                </a:solidFill>
              </a:rPr>
              <a:t>μμ) 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282D966-E9CC-44F2-9992-83C3A44C7A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9088" y="650735"/>
            <a:ext cx="4241870" cy="3020912"/>
          </a:xfrm>
          <a:prstGeom prst="rect">
            <a:avLst/>
          </a:prstGeom>
        </p:spPr>
      </p:pic>
      <p:sp>
        <p:nvSpPr>
          <p:cNvPr id="28" name="Прямоугольник 14">
            <a:extLst>
              <a:ext uri="{FF2B5EF4-FFF2-40B4-BE49-F238E27FC236}">
                <a16:creationId xmlns:a16="http://schemas.microsoft.com/office/drawing/2014/main" id="{43869158-A619-4552-A3B4-946AA8C81892}"/>
              </a:ext>
            </a:extLst>
          </p:cNvPr>
          <p:cNvSpPr/>
          <p:nvPr/>
        </p:nvSpPr>
        <p:spPr>
          <a:xfrm>
            <a:off x="7223661" y="1504852"/>
            <a:ext cx="23874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u="none" strike="noStrike" baseline="0" dirty="0">
                <a:solidFill>
                  <a:srgbClr val="000000"/>
                </a:solidFill>
                <a:latin typeface="YZNXRZ+HelveticaNeue"/>
              </a:rPr>
              <a:t>Observed (expected)</a:t>
            </a:r>
          </a:p>
          <a:p>
            <a:r>
              <a:rPr lang="en-US" sz="1800" i="0" u="none" strike="noStrike" baseline="0" dirty="0">
                <a:solidFill>
                  <a:srgbClr val="000000"/>
                </a:solidFill>
                <a:latin typeface="YZNXRZ+HelveticaNeue"/>
              </a:rPr>
              <a:t> </a:t>
            </a:r>
            <a:r>
              <a:rPr lang="en-US" sz="1800" i="0" u="none" strike="noStrike" baseline="0" dirty="0">
                <a:solidFill>
                  <a:srgbClr val="000000"/>
                </a:solidFill>
                <a:latin typeface="AWELGL+HelveticaNeue-Bold"/>
              </a:rPr>
              <a:t>significance  is 2(1.7) </a:t>
            </a:r>
            <a:r>
              <a:rPr lang="el-GR" sz="1800" i="0" u="none" strike="noStrike" baseline="0" dirty="0">
                <a:solidFill>
                  <a:srgbClr val="000000"/>
                </a:solidFill>
                <a:latin typeface="AWELGL+HelveticaNeue-Bold"/>
              </a:rPr>
              <a:t>σ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9" name="Прямоугольник 14">
            <a:extLst>
              <a:ext uri="{FF2B5EF4-FFF2-40B4-BE49-F238E27FC236}">
                <a16:creationId xmlns:a16="http://schemas.microsoft.com/office/drawing/2014/main" id="{4E56B36C-F78D-4FDB-9ACB-EE451F71BD6C}"/>
              </a:ext>
            </a:extLst>
          </p:cNvPr>
          <p:cNvSpPr/>
          <p:nvPr/>
        </p:nvSpPr>
        <p:spPr>
          <a:xfrm>
            <a:off x="152669" y="5944598"/>
            <a:ext cx="38997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i="0" u="none" strike="noStrike" baseline="0" dirty="0">
                <a:solidFill>
                  <a:srgbClr val="000000"/>
                </a:solidFill>
                <a:latin typeface="YZNXRZ+HelveticaNeue"/>
              </a:rPr>
              <a:t>For CMS, observed (expected)  </a:t>
            </a:r>
            <a:r>
              <a:rPr lang="en-US" sz="1800" i="0" u="none" strike="noStrike" baseline="0" dirty="0">
                <a:solidFill>
                  <a:srgbClr val="000000"/>
                </a:solidFill>
                <a:latin typeface="AWELGL+HelveticaNeue-Bold"/>
              </a:rPr>
              <a:t>significance  is 3 (2.5) </a:t>
            </a:r>
            <a:r>
              <a:rPr lang="el-GR" sz="1800" i="0" u="none" strike="noStrike" baseline="0" dirty="0">
                <a:solidFill>
                  <a:srgbClr val="000000"/>
                </a:solidFill>
                <a:latin typeface="AWELGL+HelveticaNeue-Bold"/>
              </a:rPr>
              <a:t>σ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BBFA2A6-8ACF-43B3-A950-F6CEA20E97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3843" y="3497200"/>
            <a:ext cx="3857723" cy="337918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96EC8C7-D5FF-44D0-8866-CB8C343B0A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4261" y="4435894"/>
            <a:ext cx="1733550" cy="1400175"/>
          </a:xfrm>
          <a:prstGeom prst="rect">
            <a:avLst/>
          </a:prstGeom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B22E68-1188-4C22-B650-4A6F095BC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117678D-6A86-485F-8261-5AFA2683D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48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43910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79745"/>
          </a:xfrm>
        </p:spPr>
        <p:txBody>
          <a:bodyPr>
            <a:normAutofit/>
          </a:bodyPr>
          <a:lstStyle/>
          <a:p>
            <a:r>
              <a:rPr lang="en-US" altLang="ru-RU" sz="3000" dirty="0"/>
              <a:t>H</a:t>
            </a:r>
            <a:r>
              <a:rPr lang="en-US" altLang="ru-RU" sz="3000" dirty="0">
                <a:sym typeface="Symbol" panose="05050102010706020507" pitchFamily="18" charset="2"/>
              </a:rPr>
              <a:t> 2</a:t>
            </a:r>
            <a:r>
              <a:rPr lang="en-US" altLang="ru-RU" sz="3000" baseline="30000" dirty="0">
                <a:sym typeface="Symbol" panose="05050102010706020507" pitchFamily="18" charset="2"/>
              </a:rPr>
              <a:t>nd</a:t>
            </a:r>
            <a:r>
              <a:rPr lang="en-US" altLang="ru-RU" sz="3000" dirty="0">
                <a:sym typeface="Symbol" panose="05050102010706020507" pitchFamily="18" charset="2"/>
              </a:rPr>
              <a:t> Generation (</a:t>
            </a:r>
            <a:r>
              <a:rPr lang="en-US" altLang="ru-RU" sz="3000" dirty="0" err="1"/>
              <a:t>H</a:t>
            </a:r>
            <a:r>
              <a:rPr lang="en-US" altLang="ru-RU" sz="3000" dirty="0" err="1">
                <a:sym typeface="Symbol" panose="05050102010706020507" pitchFamily="18" charset="2"/>
              </a:rPr>
              <a:t>ccbar</a:t>
            </a:r>
            <a:r>
              <a:rPr lang="en-US" altLang="ru-RU" sz="3000" dirty="0">
                <a:sym typeface="Symbol" panose="05050102010706020507" pitchFamily="18" charset="2"/>
              </a:rPr>
              <a:t>)</a:t>
            </a:r>
            <a:endParaRPr lang="ru-RU" sz="300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3BDB754-2358-4C94-82D0-24CA3D696D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5571" y="6456084"/>
            <a:ext cx="2311400" cy="365125"/>
          </a:xfrm>
        </p:spPr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AD529B-1872-445D-9EDD-45A3A5272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89" y="653786"/>
            <a:ext cx="9482287" cy="5819530"/>
          </a:xfrm>
          <a:prstGeom prst="rect">
            <a:avLst/>
          </a:prstGeom>
        </p:spPr>
      </p:pic>
      <p:sp>
        <p:nvSpPr>
          <p:cNvPr id="18" name="Прямоугольник 6">
            <a:extLst>
              <a:ext uri="{FF2B5EF4-FFF2-40B4-BE49-F238E27FC236}">
                <a16:creationId xmlns:a16="http://schemas.microsoft.com/office/drawing/2014/main" id="{A607026C-0B0C-4B80-82B9-EEDBAA2C7E50}"/>
              </a:ext>
            </a:extLst>
          </p:cNvPr>
          <p:cNvSpPr/>
          <p:nvPr/>
        </p:nvSpPr>
        <p:spPr>
          <a:xfrm>
            <a:off x="295249" y="1556792"/>
            <a:ext cx="207300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CMS-HIG-21-008</a:t>
            </a:r>
          </a:p>
          <a:p>
            <a:r>
              <a:rPr lang="fr-FR" dirty="0">
                <a:solidFill>
                  <a:srgbClr val="FF0000"/>
                </a:solidFill>
              </a:rPr>
              <a:t>CERN-EP-2022-0811</a:t>
            </a:r>
          </a:p>
          <a:p>
            <a:r>
              <a:rPr lang="en-US" dirty="0">
                <a:solidFill>
                  <a:srgbClr val="FF0000"/>
                </a:solidFill>
              </a:rPr>
              <a:t>arXiv:2201.11428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0BAC048-C18D-42F0-B345-84079453D0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684" y="4137447"/>
            <a:ext cx="5751006" cy="2066767"/>
          </a:xfrm>
          <a:prstGeom prst="rect">
            <a:avLst/>
          </a:prstGeom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B87572-1F4C-4CB6-BC93-72D27464A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45B830-CA4D-4608-8F5C-41EE7D180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49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1504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05CDBA63-5528-4F05-8DA1-B09E305D4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8944" y="6484723"/>
            <a:ext cx="1224136" cy="365125"/>
          </a:xfrm>
        </p:spPr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176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ru-RU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LHC Start Up</a:t>
            </a:r>
            <a:endParaRPr lang="en-US" sz="3000" b="1" dirty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11F454E6-8F67-4E78-B05D-EA18D7D72A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773832"/>
            <a:ext cx="9561512" cy="453356"/>
          </a:xfrm>
        </p:spPr>
        <p:txBody>
          <a:bodyPr anchor="t"/>
          <a:lstStyle/>
          <a:p>
            <a:r>
              <a:rPr kumimoji="0" lang="ru-RU" altLang="ru-RU" sz="2000" b="0" dirty="0">
                <a:latin typeface="+mn-lt"/>
                <a:cs typeface="Arial" panose="020B0604020202020204" pitchFamily="34" charset="0"/>
              </a:rPr>
              <a:t>10  </a:t>
            </a:r>
            <a:r>
              <a:rPr kumimoji="0" lang="en-US" altLang="ru-RU" sz="2000" b="0" dirty="0">
                <a:latin typeface="+mn-lt"/>
                <a:cs typeface="Arial" panose="020B0604020202020204" pitchFamily="34" charset="0"/>
              </a:rPr>
              <a:t>September</a:t>
            </a:r>
            <a:r>
              <a:rPr kumimoji="0" lang="ru-RU" altLang="ru-RU" sz="2000" b="0" dirty="0">
                <a:latin typeface="+mn-lt"/>
                <a:cs typeface="Arial" panose="020B0604020202020204" pitchFamily="34" charset="0"/>
              </a:rPr>
              <a:t> 2008, 9:50</a:t>
            </a:r>
            <a:r>
              <a:rPr kumimoji="0" lang="en-US" altLang="ru-RU" sz="2000" b="0" dirty="0">
                <a:latin typeface="+mn-lt"/>
                <a:cs typeface="Arial" panose="020B0604020202020204" pitchFamily="34" charset="0"/>
              </a:rPr>
              <a:t>, the first LHC beam event </a:t>
            </a:r>
            <a:r>
              <a:rPr kumimoji="0" lang="ru-RU" altLang="ru-RU" sz="2000" b="0" dirty="0">
                <a:latin typeface="+mn-lt"/>
                <a:cs typeface="Arial" panose="020B0604020202020204" pitchFamily="34" charset="0"/>
              </a:rPr>
              <a:t> </a:t>
            </a:r>
            <a:r>
              <a:rPr kumimoji="0" lang="en-US" altLang="ru-RU" sz="2000" b="0" dirty="0">
                <a:latin typeface="+mn-lt"/>
                <a:cs typeface="Arial" panose="020B0604020202020204" pitchFamily="34" charset="0"/>
              </a:rPr>
              <a:t>was recorded by CMS</a:t>
            </a:r>
          </a:p>
        </p:txBody>
      </p:sp>
      <p:pic>
        <p:nvPicPr>
          <p:cNvPr id="11" name="Picture 5" descr="Run62063ev1534">
            <a:extLst>
              <a:ext uri="{FF2B5EF4-FFF2-40B4-BE49-F238E27FC236}">
                <a16:creationId xmlns:a16="http://schemas.microsoft.com/office/drawing/2014/main" id="{FF48D2EC-751F-4E45-8225-A6B5FA0A2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72" y="1484784"/>
            <a:ext cx="6048672" cy="4916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5" descr="Screen Shot 2018-09-02 at 11.06.48.png">
            <a:extLst>
              <a:ext uri="{FF2B5EF4-FFF2-40B4-BE49-F238E27FC236}">
                <a16:creationId xmlns:a16="http://schemas.microsoft.com/office/drawing/2014/main" id="{623F4041-569E-42AB-8828-801B94021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3160" y="1700808"/>
            <a:ext cx="3242255" cy="4176464"/>
          </a:xfrm>
          <a:prstGeom prst="rect">
            <a:avLst/>
          </a:prstGeom>
        </p:spPr>
      </p:pic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5CCFE57E-C77B-4233-8B08-5B7234ABC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9FDC274-EA13-4D14-BF2C-53D832373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7080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79745"/>
          </a:xfrm>
        </p:spPr>
        <p:txBody>
          <a:bodyPr>
            <a:normAutofit/>
          </a:bodyPr>
          <a:lstStyle/>
          <a:p>
            <a:r>
              <a:rPr lang="en-US" sz="3000" dirty="0"/>
              <a:t>Higgs Boson Pair Production (1)</a:t>
            </a:r>
            <a:endParaRPr lang="ru-RU" sz="300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3BDB754-2358-4C94-82D0-24CA3D696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E01787-000F-41A9-A012-415E1D833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478" y="1196752"/>
            <a:ext cx="9361040" cy="4002839"/>
          </a:xfrm>
          <a:prstGeom prst="rect">
            <a:avLst/>
          </a:prstGeom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B5C18A-465A-4DB3-813C-364AE1AED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31E3788-0BA1-404C-B701-1A882F98F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50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70991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79745"/>
          </a:xfrm>
        </p:spPr>
        <p:txBody>
          <a:bodyPr>
            <a:normAutofit/>
          </a:bodyPr>
          <a:lstStyle/>
          <a:p>
            <a:r>
              <a:rPr lang="en-US" sz="3000" dirty="0"/>
              <a:t>Higgs Boson Pair Production (2)</a:t>
            </a:r>
            <a:endParaRPr lang="ru-RU" sz="300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3BDB754-2358-4C94-82D0-24CA3D696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4230A0-DBA4-43C4-8E92-675501A79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248" y="579745"/>
            <a:ext cx="9489503" cy="5422573"/>
          </a:xfrm>
          <a:prstGeom prst="rect">
            <a:avLst/>
          </a:prstGeom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C175E1-3E29-46B7-8466-B9941A548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F0A7A8-03D3-42EE-B1AB-B82FD0F8D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51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68821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79745"/>
          </a:xfrm>
        </p:spPr>
        <p:txBody>
          <a:bodyPr>
            <a:normAutofit/>
          </a:bodyPr>
          <a:lstStyle/>
          <a:p>
            <a:r>
              <a:rPr lang="en-US" sz="3000" dirty="0"/>
              <a:t>Signal Strengths</a:t>
            </a:r>
            <a:endParaRPr lang="ru-RU" sz="300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3BDB754-2358-4C94-82D0-24CA3D696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1A0700FB-AD65-4924-8EA0-5E0E9E535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496" y="1196752"/>
            <a:ext cx="1526964" cy="6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3D2EF784-32C9-4910-855E-0BD6733D0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28864" y="1268760"/>
            <a:ext cx="1428790" cy="590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A80750F4-B8FC-40A9-96EA-E6F796B4A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81192" y="1124744"/>
            <a:ext cx="286924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6673E349-2372-472D-958F-1831D79FC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1474" y="1917390"/>
            <a:ext cx="3567885" cy="4001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2">
            <a:extLst>
              <a:ext uri="{FF2B5EF4-FFF2-40B4-BE49-F238E27FC236}">
                <a16:creationId xmlns:a16="http://schemas.microsoft.com/office/drawing/2014/main" id="{638E40D6-4AFF-4364-830F-2D0BE247E6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5168" y="5987318"/>
            <a:ext cx="32815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b="0" dirty="0">
                <a:solidFill>
                  <a:srgbClr val="FF0000"/>
                </a:solidFill>
                <a:ea typeface="MS PGothic" pitchFamily="34" charset="-128"/>
              </a:rPr>
              <a:t>Signal strength is fully compatible with SM</a:t>
            </a:r>
          </a:p>
        </p:txBody>
      </p:sp>
      <p:sp>
        <p:nvSpPr>
          <p:cNvPr id="18" name="Прямоугольник 21">
            <a:extLst>
              <a:ext uri="{FF2B5EF4-FFF2-40B4-BE49-F238E27FC236}">
                <a16:creationId xmlns:a16="http://schemas.microsoft.com/office/drawing/2014/main" id="{BD46C381-2A0C-4657-ADC9-683591481D59}"/>
              </a:ext>
            </a:extLst>
          </p:cNvPr>
          <p:cNvSpPr/>
          <p:nvPr/>
        </p:nvSpPr>
        <p:spPr>
          <a:xfrm>
            <a:off x="200472" y="692696"/>
            <a:ext cx="51527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Strengths of production and decays (..and combined)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535F09A-41F5-4ED8-8822-A086C5D4E6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41" y="1906491"/>
            <a:ext cx="3094016" cy="389877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7FEC2F9-9063-4C0D-B26D-451438E98A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7556" y="1930758"/>
            <a:ext cx="3214640" cy="39246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C076765-E552-4B93-8AB2-D1ADE086D9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0091" y="5849955"/>
            <a:ext cx="5741916" cy="730043"/>
          </a:xfrm>
          <a:prstGeom prst="rect">
            <a:avLst/>
          </a:prstGeom>
        </p:spPr>
      </p:pic>
      <p:sp>
        <p:nvSpPr>
          <p:cNvPr id="27" name="Прямоугольник 14">
            <a:extLst>
              <a:ext uri="{FF2B5EF4-FFF2-40B4-BE49-F238E27FC236}">
                <a16:creationId xmlns:a16="http://schemas.microsoft.com/office/drawing/2014/main" id="{E284B89E-62A2-4A45-B17B-1602D9FA1D7E}"/>
              </a:ext>
            </a:extLst>
          </p:cNvPr>
          <p:cNvSpPr/>
          <p:nvPr/>
        </p:nvSpPr>
        <p:spPr>
          <a:xfrm>
            <a:off x="6319781" y="548680"/>
            <a:ext cx="25936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Nature 607, 52–59 (2022)</a:t>
            </a:r>
          </a:p>
          <a:p>
            <a:r>
              <a:rPr lang="fr-FR" dirty="0">
                <a:solidFill>
                  <a:srgbClr val="FF0000"/>
                </a:solidFill>
              </a:rPr>
              <a:t>Nature 607, 60-68 (2022)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2F3301-8445-4F51-B392-ACAFCC092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F468F1-234E-4898-994A-3CCFB618C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52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44058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79745"/>
          </a:xfrm>
        </p:spPr>
        <p:txBody>
          <a:bodyPr>
            <a:normAutofit/>
          </a:bodyPr>
          <a:lstStyle/>
          <a:p>
            <a:r>
              <a:rPr lang="en-US" sz="3000" dirty="0"/>
              <a:t>Higgs Couplings</a:t>
            </a:r>
            <a:endParaRPr lang="ru-RU" sz="300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3BDB754-2358-4C94-82D0-24CA3D696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9DDF1516-990E-479A-94C3-27FAF3BA5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2618" y="1336499"/>
            <a:ext cx="17240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0D8F59E7-5A50-44E8-A28E-89E7DE6F1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2359" y="1409636"/>
            <a:ext cx="1247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74A3D9F4-C92E-490F-A155-54612FD26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68624" y="1452498"/>
            <a:ext cx="11811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4">
            <a:extLst>
              <a:ext uri="{FF2B5EF4-FFF2-40B4-BE49-F238E27FC236}">
                <a16:creationId xmlns:a16="http://schemas.microsoft.com/office/drawing/2014/main" id="{0286349B-CCAF-495E-87C2-D9892F603284}"/>
              </a:ext>
            </a:extLst>
          </p:cNvPr>
          <p:cNvSpPr/>
          <p:nvPr/>
        </p:nvSpPr>
        <p:spPr>
          <a:xfrm>
            <a:off x="5550468" y="1064822"/>
            <a:ext cx="25936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Nature 607, 52–59 (2022)</a:t>
            </a:r>
          </a:p>
          <a:p>
            <a:r>
              <a:rPr lang="fr-FR" dirty="0">
                <a:solidFill>
                  <a:srgbClr val="FF0000"/>
                </a:solidFill>
              </a:rPr>
              <a:t>Nature 607, 60-68 (2022)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97FEDA-C827-4F83-9B2B-7F81D3E0506C}"/>
              </a:ext>
            </a:extLst>
          </p:cNvPr>
          <p:cNvSpPr txBox="1"/>
          <p:nvPr/>
        </p:nvSpPr>
        <p:spPr>
          <a:xfrm>
            <a:off x="70762" y="766104"/>
            <a:ext cx="97067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0" i="0" u="none" strike="noStrike" baseline="0" dirty="0">
                <a:solidFill>
                  <a:srgbClr val="002060"/>
                </a:solidFill>
              </a:rPr>
              <a:t>After 10 years, five main production channels and five main decay channels observed and being used for measurements</a:t>
            </a:r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A38206B-F357-440C-BA0D-DCECCC2400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556" y="2031340"/>
            <a:ext cx="3531076" cy="44583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F88C053-0368-4B38-BBE3-2F4AC4D42E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6521" y="1975809"/>
            <a:ext cx="3097970" cy="320070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4F879D7-D958-4392-A93B-808F4495CDAB}"/>
              </a:ext>
            </a:extLst>
          </p:cNvPr>
          <p:cNvSpPr txBox="1"/>
          <p:nvPr/>
        </p:nvSpPr>
        <p:spPr>
          <a:xfrm>
            <a:off x="3917061" y="5419477"/>
            <a:ext cx="58604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0" i="0" u="none" strike="noStrike" baseline="0" dirty="0">
                <a:solidFill>
                  <a:srgbClr val="002060"/>
                </a:solidFill>
              </a:rPr>
              <a:t>Relationship between mass and coupling as predicted by SM within current uncertainties and assuming total width dominated by SM decays</a:t>
            </a:r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6700BD5-AA81-4187-A576-B328FBACCC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79988" y="2060848"/>
            <a:ext cx="3107660" cy="3037522"/>
          </a:xfrm>
          <a:prstGeom prst="rect">
            <a:avLst/>
          </a:prstGeom>
        </p:spPr>
      </p:pic>
      <p:pic>
        <p:nvPicPr>
          <p:cNvPr id="25" name="Picture 20">
            <a:extLst>
              <a:ext uri="{FF2B5EF4-FFF2-40B4-BE49-F238E27FC236}">
                <a16:creationId xmlns:a16="http://schemas.microsoft.com/office/drawing/2014/main" id="{B5FD4534-C6AA-414B-9F46-CEDF5BD5082F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167545" y="1579573"/>
            <a:ext cx="1116013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2">
            <a:extLst>
              <a:ext uri="{FF2B5EF4-FFF2-40B4-BE49-F238E27FC236}">
                <a16:creationId xmlns:a16="http://schemas.microsoft.com/office/drawing/2014/main" id="{0903CD9F-93AF-47C2-A4A7-92F4DCE1F1AD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135732" y="1798648"/>
            <a:ext cx="1347787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1716A43-8E4A-4D16-8781-286F776064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25803" y="5353679"/>
            <a:ext cx="2638688" cy="948278"/>
          </a:xfrm>
          <a:prstGeom prst="rect">
            <a:avLst/>
          </a:prstGeom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373621-EF14-4F6B-B55C-FAD7E143D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DDE88E5B-D1C0-417C-A6C9-08B84C521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53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49938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79745"/>
          </a:xfrm>
        </p:spPr>
        <p:txBody>
          <a:bodyPr>
            <a:normAutofit/>
          </a:bodyPr>
          <a:lstStyle/>
          <a:p>
            <a:r>
              <a:rPr lang="en-US" altLang="ru-RU" sz="3000" dirty="0"/>
              <a:t>Higgs Mass</a:t>
            </a:r>
            <a:endParaRPr lang="ru-RU" sz="300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3BDB754-2358-4C94-82D0-24CA3D696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pic>
        <p:nvPicPr>
          <p:cNvPr id="9" name="Picture 4" descr="http://cms-results.web.cern.ch/cms-results/public-results/publications/HIG-19-004/CMS-HIG-19-004_Figure_005-b.png">
            <a:extLst>
              <a:ext uri="{FF2B5EF4-FFF2-40B4-BE49-F238E27FC236}">
                <a16:creationId xmlns:a16="http://schemas.microsoft.com/office/drawing/2014/main" id="{0CC98AC2-88F4-4C2D-8261-E2B82D7CB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73080" y="620688"/>
            <a:ext cx="3384376" cy="3249320"/>
          </a:xfrm>
          <a:prstGeom prst="rect">
            <a:avLst/>
          </a:prstGeom>
          <a:noFill/>
        </p:spPr>
      </p:pic>
      <p:pic>
        <p:nvPicPr>
          <p:cNvPr id="12" name="Picture 2" descr="http://cms-results.web.cern.ch/cms-results/public-results/publications/HIG-19-004/CMS-HIG-19-004_Figure_009.png">
            <a:extLst>
              <a:ext uri="{FF2B5EF4-FFF2-40B4-BE49-F238E27FC236}">
                <a16:creationId xmlns:a16="http://schemas.microsoft.com/office/drawing/2014/main" id="{A40A2589-64C7-440E-8317-2F26F85B0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2480" y="1772816"/>
            <a:ext cx="4490288" cy="3528392"/>
          </a:xfrm>
          <a:prstGeom prst="rect">
            <a:avLst/>
          </a:prstGeom>
          <a:noFill/>
        </p:spPr>
      </p:pic>
      <p:pic>
        <p:nvPicPr>
          <p:cNvPr id="13" name="Picture 6" descr="http://cms-results.web.cern.ch/cms-results/public-results/publications/HIG-16-041/CMS-HIG-16-041_Figure_012-a.png">
            <a:extLst>
              <a:ext uri="{FF2B5EF4-FFF2-40B4-BE49-F238E27FC236}">
                <a16:creationId xmlns:a16="http://schemas.microsoft.com/office/drawing/2014/main" id="{7BFAFE95-2295-4CAA-B681-1A0D4D261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01072" y="3933056"/>
            <a:ext cx="3543544" cy="2924944"/>
          </a:xfrm>
          <a:prstGeom prst="rect">
            <a:avLst/>
          </a:prstGeom>
          <a:noFill/>
        </p:spPr>
      </p:pic>
      <p:sp>
        <p:nvSpPr>
          <p:cNvPr id="14" name="Rectangle 5">
            <a:extLst>
              <a:ext uri="{FF2B5EF4-FFF2-40B4-BE49-F238E27FC236}">
                <a16:creationId xmlns:a16="http://schemas.microsoft.com/office/drawing/2014/main" id="{7D864053-4DB9-48A0-816B-7927A72016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9464"/>
            <a:ext cx="5529064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Two “gold”</a:t>
            </a:r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decays </a:t>
            </a:r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l-GR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γγ</a:t>
            </a:r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ZZ</a:t>
            </a:r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alt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1">
              <a:buClr>
                <a:srgbClr val="002060"/>
              </a:buClr>
              <a:buFont typeface="Arial" pitchFamily="34" charset="0"/>
              <a:buChar char="─"/>
            </a:pP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high statistics</a:t>
            </a:r>
          </a:p>
          <a:p>
            <a:pPr lvl="1">
              <a:buClr>
                <a:srgbClr val="002060"/>
              </a:buClr>
              <a:buFont typeface="Arial" pitchFamily="34" charset="0"/>
              <a:buChar char="─"/>
            </a:pP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systematic effects are under control</a:t>
            </a:r>
            <a:endParaRPr lang="ru-RU" alt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1">
              <a:buClr>
                <a:srgbClr val="002060"/>
              </a:buClr>
              <a:buFont typeface="Arial" pitchFamily="34" charset="0"/>
              <a:buChar char="─"/>
            </a:pPr>
            <a:r>
              <a:rPr lang="ru-RU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optimal S/B ratio</a:t>
            </a:r>
            <a:endParaRPr lang="ru-RU" alt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1">
            <a:extLst>
              <a:ext uri="{FF2B5EF4-FFF2-40B4-BE49-F238E27FC236}">
                <a16:creationId xmlns:a16="http://schemas.microsoft.com/office/drawing/2014/main" id="{534076AF-0A63-4078-AFCE-229C71DD8C5A}"/>
              </a:ext>
            </a:extLst>
          </p:cNvPr>
          <p:cNvSpPr/>
          <p:nvPr/>
        </p:nvSpPr>
        <p:spPr>
          <a:xfrm>
            <a:off x="415963" y="5468520"/>
            <a:ext cx="3347263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The recent accuracy is  ~</a:t>
            </a:r>
            <a:r>
              <a:rPr lang="ru-RU" b="1" dirty="0">
                <a:solidFill>
                  <a:srgbClr val="002060"/>
                </a:solidFill>
              </a:rPr>
              <a:t>0.1</a:t>
            </a:r>
            <a:r>
              <a:rPr lang="en-US" b="1" dirty="0">
                <a:solidFill>
                  <a:srgbClr val="002060"/>
                </a:solidFill>
              </a:rPr>
              <a:t>% (!</a:t>
            </a:r>
            <a:r>
              <a:rPr lang="ru-RU" b="1" dirty="0">
                <a:solidFill>
                  <a:srgbClr val="002060"/>
                </a:solidFill>
              </a:rPr>
              <a:t>). </a:t>
            </a:r>
          </a:p>
          <a:p>
            <a:endParaRPr lang="ru-RU" sz="500" b="1" dirty="0">
              <a:solidFill>
                <a:srgbClr val="002060"/>
              </a:solidFill>
            </a:endParaRPr>
          </a:p>
        </p:txBody>
      </p:sp>
      <p:sp>
        <p:nvSpPr>
          <p:cNvPr id="16" name="Прямоугольник 6">
            <a:extLst>
              <a:ext uri="{FF2B5EF4-FFF2-40B4-BE49-F238E27FC236}">
                <a16:creationId xmlns:a16="http://schemas.microsoft.com/office/drawing/2014/main" id="{C56803BB-F3CB-4485-AB48-78B6BAE8D9E6}"/>
              </a:ext>
            </a:extLst>
          </p:cNvPr>
          <p:cNvSpPr/>
          <p:nvPr/>
        </p:nvSpPr>
        <p:spPr>
          <a:xfrm>
            <a:off x="7558883" y="2060848"/>
            <a:ext cx="23471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PLB 805 (2020) 135425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7" name="Прямоугольник 9">
            <a:extLst>
              <a:ext uri="{FF2B5EF4-FFF2-40B4-BE49-F238E27FC236}">
                <a16:creationId xmlns:a16="http://schemas.microsoft.com/office/drawing/2014/main" id="{ED26B9BC-FBD9-40AA-9C2A-397ADD241AF1}"/>
              </a:ext>
            </a:extLst>
          </p:cNvPr>
          <p:cNvSpPr/>
          <p:nvPr/>
        </p:nvSpPr>
        <p:spPr>
          <a:xfrm>
            <a:off x="7919559" y="4941168"/>
            <a:ext cx="1986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JHEP 11 (2017) 047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620D58-F963-46B3-B008-14FC95F27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8DAC37-7BF1-4F46-B459-E81D85F29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54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34646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79745"/>
          </a:xfrm>
        </p:spPr>
        <p:txBody>
          <a:bodyPr>
            <a:normAutofit/>
          </a:bodyPr>
          <a:lstStyle/>
          <a:p>
            <a:r>
              <a:rPr lang="en-US" altLang="ru-RU" sz="3000" dirty="0"/>
              <a:t>Higgs Width</a:t>
            </a:r>
            <a:endParaRPr lang="ru-RU" sz="300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3BDB754-2358-4C94-82D0-24CA3D696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ADFEF3-2401-4A48-B6C6-71FBC8B1A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8002" y="627115"/>
            <a:ext cx="9906000" cy="196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altLang="ru-RU" sz="2000" dirty="0">
                <a:solidFill>
                  <a:srgbClr val="002060"/>
                </a:solidFill>
                <a:cs typeface="Arial" pitchFamily="34" charset="0"/>
              </a:rPr>
              <a:t>  On-shell measurements in </a:t>
            </a:r>
            <a:r>
              <a:rPr lang="el-GR" altLang="ru-RU" sz="2000" dirty="0">
                <a:solidFill>
                  <a:srgbClr val="002060"/>
                </a:solidFill>
                <a:cs typeface="Arial" pitchFamily="34" charset="0"/>
              </a:rPr>
              <a:t>γγ</a:t>
            </a:r>
            <a:r>
              <a:rPr lang="ru-RU" altLang="ru-RU" sz="20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ru-RU" sz="2000" dirty="0">
                <a:solidFill>
                  <a:srgbClr val="002060"/>
                </a:solidFill>
                <a:cs typeface="Arial" pitchFamily="34" charset="0"/>
              </a:rPr>
              <a:t>and ZZ</a:t>
            </a:r>
            <a:r>
              <a:rPr lang="ru-RU" altLang="ru-RU" sz="2000" dirty="0">
                <a:solidFill>
                  <a:srgbClr val="002060"/>
                </a:solidFill>
                <a:cs typeface="Arial" pitchFamily="34" charset="0"/>
              </a:rPr>
              <a:t> (4</a:t>
            </a:r>
            <a:r>
              <a:rPr lang="en-US" altLang="ru-RU" sz="2000" dirty="0">
                <a:solidFill>
                  <a:srgbClr val="002060"/>
                </a:solidFill>
                <a:cs typeface="Arial" pitchFamily="34" charset="0"/>
              </a:rPr>
              <a:t>l</a:t>
            </a:r>
            <a:r>
              <a:rPr lang="ru-RU" altLang="ru-RU" sz="2000" dirty="0">
                <a:solidFill>
                  <a:srgbClr val="002060"/>
                </a:solidFill>
                <a:cs typeface="Arial" pitchFamily="34" charset="0"/>
              </a:rPr>
              <a:t>)</a:t>
            </a:r>
            <a:endParaRPr lang="en-US" altLang="ru-RU" sz="2000" dirty="0">
              <a:solidFill>
                <a:srgbClr val="002060"/>
              </a:solidFill>
              <a:cs typeface="Arial" pitchFamily="34" charset="0"/>
            </a:endParaRPr>
          </a:p>
          <a:p>
            <a:pPr marL="742898" lvl="1" indent="-285750">
              <a:buClr>
                <a:srgbClr val="002060"/>
              </a:buClr>
              <a:buFont typeface="Symbol" panose="05050102010706020507" pitchFamily="18" charset="2"/>
              <a:buChar char="-"/>
            </a:pP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total Higgs width of 4.1 MeV unmeasurably small,</a:t>
            </a:r>
            <a:r>
              <a:rPr lang="en-US" altLang="ru-RU" sz="20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limited by </a:t>
            </a:r>
          </a:p>
          <a:p>
            <a:pPr lvl="1">
              <a:buClr>
                <a:srgbClr val="002060"/>
              </a:buClr>
            </a:pP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detector resolution</a:t>
            </a:r>
          </a:p>
          <a:p>
            <a:pPr lvl="1">
              <a:buClr>
                <a:srgbClr val="002060"/>
              </a:buClr>
              <a:buFont typeface="Arial" pitchFamily="34" charset="0"/>
              <a:buChar char="─"/>
            </a:pP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in assumption the lack of signal-background interference</a:t>
            </a:r>
            <a:endParaRPr lang="ru-RU" alt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1">
              <a:buClr>
                <a:srgbClr val="002060"/>
              </a:buClr>
              <a:buFont typeface="Arial" pitchFamily="34" charset="0"/>
              <a:buChar char="─"/>
            </a:pPr>
            <a:r>
              <a:rPr lang="ru-RU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Γ</a:t>
            </a:r>
            <a:r>
              <a:rPr lang="en-US" altLang="ru-RU" sz="1600" baseline="-25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&lt; 1.1 GeV</a:t>
            </a:r>
            <a:r>
              <a:rPr lang="ru-RU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@ 95</a:t>
            </a:r>
            <a:r>
              <a:rPr lang="ru-RU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% 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CL in</a:t>
            </a:r>
            <a:r>
              <a:rPr lang="ru-RU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4l</a:t>
            </a:r>
          </a:p>
          <a:p>
            <a:pPr lvl="1">
              <a:buClr>
                <a:srgbClr val="002060"/>
              </a:buClr>
              <a:buFont typeface="Arial" pitchFamily="34" charset="0"/>
              <a:buChar char="─"/>
            </a:pPr>
            <a:endParaRPr lang="en-US" alt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002060"/>
              </a:buClr>
              <a:buFont typeface="Wingdings" pitchFamily="2" charset="2"/>
              <a:buChar char="q"/>
            </a:pP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Off-shell measurements in</a:t>
            </a:r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ZZ for gg-production</a:t>
            </a:r>
            <a:endParaRPr lang="ru-RU" alt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9C17DB6B-CF5A-4A49-93B6-F7115EE98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488" y="2564904"/>
            <a:ext cx="2808312" cy="61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091FE0D5-3BDC-41B4-BBB1-6502CC972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16896" y="2492896"/>
            <a:ext cx="2314542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90C09088-85CF-4769-9435-288A2BCE7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88904" y="3429000"/>
            <a:ext cx="2283207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46B214CC-BA91-4E71-AB8F-95F9E65B2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8544" y="3606976"/>
            <a:ext cx="84772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Стрелка вниз 17">
            <a:extLst>
              <a:ext uri="{FF2B5EF4-FFF2-40B4-BE49-F238E27FC236}">
                <a16:creationId xmlns:a16="http://schemas.microsoft.com/office/drawing/2014/main" id="{86EA5B48-1974-4885-8AFF-7BB4FACB6E10}"/>
              </a:ext>
            </a:extLst>
          </p:cNvPr>
          <p:cNvSpPr/>
          <p:nvPr/>
        </p:nvSpPr>
        <p:spPr>
          <a:xfrm>
            <a:off x="1208584" y="3284984"/>
            <a:ext cx="288032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5EECF05F-3077-4E3C-A65B-543101877F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7560" y="3861048"/>
            <a:ext cx="4680520" cy="168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</a:pPr>
            <a:endParaRPr lang="ru-RU" alt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148" lvl="2">
              <a:buClr>
                <a:srgbClr val="002060"/>
              </a:buClr>
              <a:buFont typeface="Arial" pitchFamily="34" charset="0"/>
              <a:buChar char="─"/>
            </a:pP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on-shell (NWA) depends on</a:t>
            </a:r>
            <a:r>
              <a:rPr lang="ru-RU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Γ</a:t>
            </a:r>
            <a:r>
              <a:rPr lang="en-US" altLang="ru-RU" sz="1600" baseline="-25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</a:t>
            </a:r>
            <a:endParaRPr lang="ru-RU" altLang="ru-RU" sz="1600" baseline="-25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148" lvl="2">
              <a:buClr>
                <a:srgbClr val="002060"/>
              </a:buClr>
              <a:buFont typeface="Arial" pitchFamily="34" charset="0"/>
              <a:buChar char="─"/>
            </a:pPr>
            <a:endParaRPr lang="ru-RU" altLang="ru-RU" sz="1600" baseline="-25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148" lvl="2">
              <a:buClr>
                <a:srgbClr val="002060"/>
              </a:buClr>
              <a:buFont typeface="Arial" pitchFamily="34" charset="0"/>
              <a:buChar char="─"/>
            </a:pPr>
            <a:endParaRPr lang="en-US" altLang="ru-RU" sz="1600" baseline="-25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148" lvl="2">
              <a:buClr>
                <a:srgbClr val="002060"/>
              </a:buClr>
              <a:buFont typeface="Arial" pitchFamily="34" charset="0"/>
              <a:buChar char="─"/>
            </a:pPr>
            <a:endParaRPr lang="ru-RU" altLang="ru-RU" sz="1600" baseline="-25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148" lvl="2">
              <a:buClr>
                <a:srgbClr val="002060"/>
              </a:buClr>
              <a:buFont typeface="Arial" pitchFamily="34" charset="0"/>
              <a:buChar char="─"/>
            </a:pPr>
            <a:endParaRPr lang="ru-RU" altLang="ru-RU" sz="1600" baseline="-25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148" lvl="2">
              <a:buClr>
                <a:srgbClr val="002060"/>
              </a:buClr>
              <a:buFont typeface="Arial" pitchFamily="34" charset="0"/>
              <a:buChar char="─"/>
            </a:pPr>
            <a:endParaRPr lang="ru-RU" altLang="ru-RU" sz="1600" baseline="-25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148" lvl="2">
              <a:buClr>
                <a:srgbClr val="002060"/>
              </a:buClr>
              <a:buFont typeface="Arial" pitchFamily="34" charset="0"/>
              <a:buChar char="─"/>
            </a:pPr>
            <a:r>
              <a:rPr lang="ru-RU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off-shell does not depend</a:t>
            </a:r>
          </a:p>
        </p:txBody>
      </p:sp>
      <p:sp>
        <p:nvSpPr>
          <p:cNvPr id="16" name="Прямоугольник 19">
            <a:extLst>
              <a:ext uri="{FF2B5EF4-FFF2-40B4-BE49-F238E27FC236}">
                <a16:creationId xmlns:a16="http://schemas.microsoft.com/office/drawing/2014/main" id="{B26E12E9-C3E5-4694-AF34-C4E31BDC30B9}"/>
              </a:ext>
            </a:extLst>
          </p:cNvPr>
          <p:cNvSpPr/>
          <p:nvPr/>
        </p:nvSpPr>
        <p:spPr>
          <a:xfrm>
            <a:off x="240812" y="3534968"/>
            <a:ext cx="4251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buClr>
                <a:srgbClr val="002060"/>
              </a:buClr>
            </a:pP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for</a:t>
            </a:r>
            <a:endParaRPr lang="ru-RU" alt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8">
            <a:extLst>
              <a:ext uri="{FF2B5EF4-FFF2-40B4-BE49-F238E27FC236}">
                <a16:creationId xmlns:a16="http://schemas.microsoft.com/office/drawing/2014/main" id="{FCF52080-70E0-4A37-976F-FF1FEAA39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84648" y="3606976"/>
            <a:ext cx="16573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id="{D8D58565-F8CE-47AC-849D-2E490586B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2560" y="4509120"/>
            <a:ext cx="346192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Стрелка вправо 22">
            <a:extLst>
              <a:ext uri="{FF2B5EF4-FFF2-40B4-BE49-F238E27FC236}">
                <a16:creationId xmlns:a16="http://schemas.microsoft.com/office/drawing/2014/main" id="{C1E3980A-D0D2-4B04-8E44-6D0DA740ABDF}"/>
              </a:ext>
            </a:extLst>
          </p:cNvPr>
          <p:cNvSpPr/>
          <p:nvPr/>
        </p:nvSpPr>
        <p:spPr>
          <a:xfrm>
            <a:off x="3512840" y="2708920"/>
            <a:ext cx="216024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10">
            <a:extLst>
              <a:ext uri="{FF2B5EF4-FFF2-40B4-BE49-F238E27FC236}">
                <a16:creationId xmlns:a16="http://schemas.microsoft.com/office/drawing/2014/main" id="{ABA68302-172C-4FC7-A326-F40BEBAE8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2520" y="5589240"/>
            <a:ext cx="4282620" cy="66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2" descr="http://cms-results.web.cern.ch/cms-results/public-results/publications/HIG-18-002/CMS-HIG-18-002_Figure_007-a.png">
            <a:extLst>
              <a:ext uri="{FF2B5EF4-FFF2-40B4-BE49-F238E27FC236}">
                <a16:creationId xmlns:a16="http://schemas.microsoft.com/office/drawing/2014/main" id="{B2FEE8B8-461A-43A1-B0AF-45EA156F8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62969" y="3573016"/>
            <a:ext cx="3042559" cy="2520280"/>
          </a:xfrm>
          <a:prstGeom prst="rect">
            <a:avLst/>
          </a:prstGeom>
          <a:noFill/>
        </p:spPr>
      </p:pic>
      <p:sp>
        <p:nvSpPr>
          <p:cNvPr id="22" name="Прямоугольник 26">
            <a:extLst>
              <a:ext uri="{FF2B5EF4-FFF2-40B4-BE49-F238E27FC236}">
                <a16:creationId xmlns:a16="http://schemas.microsoft.com/office/drawing/2014/main" id="{E6EDAA80-B5FB-4D4D-A923-2F376DF3868D}"/>
              </a:ext>
            </a:extLst>
          </p:cNvPr>
          <p:cNvSpPr/>
          <p:nvPr/>
        </p:nvSpPr>
        <p:spPr>
          <a:xfrm>
            <a:off x="4592960" y="5085184"/>
            <a:ext cx="23278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PRD 99 (2019) 112003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3" name="Picture 14" descr="http://cms-results.web.cern.ch/cms-results/public-results/publications/HIG-18-002/CMS-HIG-18-002_Table_008.png">
            <a:extLst>
              <a:ext uri="{FF2B5EF4-FFF2-40B4-BE49-F238E27FC236}">
                <a16:creationId xmlns:a16="http://schemas.microsoft.com/office/drawing/2014/main" id="{677F601C-4D6D-4FC3-B8CE-8F2A6ED99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169024" y="6101211"/>
            <a:ext cx="4225777" cy="636860"/>
          </a:xfrm>
          <a:prstGeom prst="rect">
            <a:avLst/>
          </a:prstGeom>
          <a:noFill/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742E2E4-0897-40CF-85E8-DF2A24AA29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48344" y="846004"/>
            <a:ext cx="3025970" cy="27390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2C9CBBF-A870-4318-A969-A5359CBFC89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96464" y="2707676"/>
            <a:ext cx="1899171" cy="322501"/>
          </a:xfrm>
          <a:prstGeom prst="rect">
            <a:avLst/>
          </a:prstGeom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7A59AB-ADC6-49F5-97D9-37AB488CD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85122B-C62A-4D68-AA82-017A53E9F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55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1246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79745"/>
          </a:xfrm>
        </p:spPr>
        <p:txBody>
          <a:bodyPr>
            <a:normAutofit/>
          </a:bodyPr>
          <a:lstStyle/>
          <a:p>
            <a:r>
              <a:rPr lang="en-US" altLang="ru-RU" sz="3000" dirty="0"/>
              <a:t>Spin-Parity from Di-boson Decays</a:t>
            </a:r>
            <a:endParaRPr lang="ru-RU" sz="300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3BDB754-2358-4C94-82D0-24CA3D696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D3A59C-E01D-40C2-A2DD-846FFB475E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1495"/>
            <a:ext cx="3848937" cy="61496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C40509A-30D6-405D-929A-8C1743C56B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651" y="1354610"/>
            <a:ext cx="3569634" cy="3150294"/>
          </a:xfrm>
          <a:prstGeom prst="rect">
            <a:avLst/>
          </a:prstGeom>
        </p:spPr>
      </p:pic>
      <p:pic>
        <p:nvPicPr>
          <p:cNvPr id="27" name="Picture 23">
            <a:extLst>
              <a:ext uri="{FF2B5EF4-FFF2-40B4-BE49-F238E27FC236}">
                <a16:creationId xmlns:a16="http://schemas.microsoft.com/office/drawing/2014/main" id="{C009C318-0851-4EC7-B197-B758E43F1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1" y="1088091"/>
            <a:ext cx="6277427" cy="297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4">
            <a:extLst>
              <a:ext uri="{FF2B5EF4-FFF2-40B4-BE49-F238E27FC236}">
                <a16:creationId xmlns:a16="http://schemas.microsoft.com/office/drawing/2014/main" id="{782330CA-75CD-4F50-AA90-7796B3661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" y="4597630"/>
            <a:ext cx="4883620" cy="961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865A30D-1BA8-4E8B-9FF3-BACE63A722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5008" y="4685436"/>
            <a:ext cx="4415883" cy="1159727"/>
          </a:xfrm>
          <a:prstGeom prst="rect">
            <a:avLst/>
          </a:prstGeom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EAF233-7D5D-4DF7-99F7-AAE107CBF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6A79F9-BA40-43B6-B52C-A8595CCDF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56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12372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79745"/>
          </a:xfrm>
        </p:spPr>
        <p:txBody>
          <a:bodyPr>
            <a:normAutofit/>
          </a:bodyPr>
          <a:lstStyle/>
          <a:p>
            <a:r>
              <a:rPr lang="en-US" altLang="ru-RU" sz="3000" dirty="0"/>
              <a:t>Differential Cross Sections</a:t>
            </a:r>
            <a:endParaRPr lang="ru-RU" sz="300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3BDB754-2358-4C94-82D0-24CA3D696D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5571" y="6456084"/>
            <a:ext cx="2311400" cy="365125"/>
          </a:xfrm>
        </p:spPr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359EEC-6468-435E-A752-AE97E2D89D32}"/>
              </a:ext>
            </a:extLst>
          </p:cNvPr>
          <p:cNvSpPr txBox="1"/>
          <p:nvPr/>
        </p:nvSpPr>
        <p:spPr>
          <a:xfrm>
            <a:off x="73727" y="809278"/>
            <a:ext cx="6213704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000" b="0" i="0" u="none" strike="noStrike" baseline="0" dirty="0">
                <a:solidFill>
                  <a:srgbClr val="002060"/>
                </a:solidFill>
              </a:rPr>
              <a:t>In addition to looking at total rates, study kinematics in Higgs production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endParaRPr lang="en-US" sz="500" b="0" i="0" u="none" strike="noStrike" baseline="0" dirty="0">
              <a:solidFill>
                <a:srgbClr val="002060"/>
              </a:solidFill>
            </a:endParaRP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000" b="0" i="0" u="none" strike="noStrike" baseline="0" dirty="0">
                <a:solidFill>
                  <a:srgbClr val="002060"/>
                </a:solidFill>
              </a:rPr>
              <a:t>Effects of physics beyond the SM can be enhanced in tails of distributions</a:t>
            </a:r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459FBB-5AB6-451E-A324-C24D0B045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6971" y="692696"/>
            <a:ext cx="3096344" cy="30737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7B86D9-E036-48BB-8E06-9E0F678514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4176" y="3959317"/>
            <a:ext cx="3321933" cy="2530379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E55144C6-CE5A-4C2D-A34F-EA69346F6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97843" y="2100445"/>
            <a:ext cx="3672408" cy="3409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2A61D81A-3D08-48BA-B5B1-766F4F071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47096" y="6176348"/>
            <a:ext cx="1728192" cy="245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5">
            <a:extLst>
              <a:ext uri="{FF2B5EF4-FFF2-40B4-BE49-F238E27FC236}">
                <a16:creationId xmlns:a16="http://schemas.microsoft.com/office/drawing/2014/main" id="{4FAC2A7E-0644-48E7-B677-8A1EBF231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464" y="5373216"/>
            <a:ext cx="61926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Font typeface="Wingdings" pitchFamily="2" charset="2"/>
              <a:buChar char="ü"/>
            </a:pPr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dirty="0">
                <a:solidFill>
                  <a:srgbClr val="002060"/>
                </a:solidFill>
                <a:cs typeface="Arial" pitchFamily="34" charset="0"/>
              </a:rPr>
              <a:t>couplings with b</a:t>
            </a:r>
            <a:r>
              <a:rPr lang="ru-RU" altLang="ru-RU" dirty="0">
                <a:solidFill>
                  <a:srgbClr val="002060"/>
                </a:solidFill>
                <a:cs typeface="Arial" pitchFamily="34" charset="0"/>
              </a:rPr>
              <a:t>- </a:t>
            </a:r>
            <a:r>
              <a:rPr lang="en-US" altLang="ru-RU" dirty="0">
                <a:solidFill>
                  <a:srgbClr val="002060"/>
                </a:solidFill>
                <a:cs typeface="Arial" pitchFamily="34" charset="0"/>
              </a:rPr>
              <a:t>and</a:t>
            </a:r>
            <a:r>
              <a:rPr lang="ru-RU" altLang="ru-RU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ru-RU" dirty="0">
                <a:solidFill>
                  <a:srgbClr val="002060"/>
                </a:solidFill>
                <a:cs typeface="Arial" pitchFamily="34" charset="0"/>
              </a:rPr>
              <a:t>t</a:t>
            </a:r>
            <a:r>
              <a:rPr lang="ru-RU" altLang="ru-RU" dirty="0">
                <a:solidFill>
                  <a:srgbClr val="002060"/>
                </a:solidFill>
                <a:cs typeface="Arial" pitchFamily="34" charset="0"/>
              </a:rPr>
              <a:t>-</a:t>
            </a:r>
            <a:r>
              <a:rPr lang="en-US" altLang="ru-RU" dirty="0">
                <a:solidFill>
                  <a:srgbClr val="002060"/>
                </a:solidFill>
                <a:cs typeface="Arial" pitchFamily="34" charset="0"/>
              </a:rPr>
              <a:t>quarks were measured before</a:t>
            </a:r>
          </a:p>
          <a:p>
            <a:pPr>
              <a:buClr>
                <a:srgbClr val="002060"/>
              </a:buClr>
              <a:buFont typeface="Wingdings" pitchFamily="2" charset="2"/>
              <a:buChar char="ü"/>
            </a:pPr>
            <a:r>
              <a:rPr lang="en-US" altLang="ru-RU" dirty="0">
                <a:solidFill>
                  <a:srgbClr val="002060"/>
                </a:solidFill>
                <a:cs typeface="Arial" pitchFamily="34" charset="0"/>
              </a:rPr>
              <a:t> contribution from c-quark</a:t>
            </a:r>
            <a:endParaRPr lang="ru-RU" altLang="ru-RU" dirty="0"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A61505B-F3DB-43B7-B65F-7FF2C90D73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7919" y="6112832"/>
            <a:ext cx="3166946" cy="334537"/>
          </a:xfrm>
          <a:prstGeom prst="rect">
            <a:avLst/>
          </a:prstGeom>
        </p:spPr>
      </p:pic>
      <p:sp>
        <p:nvSpPr>
          <p:cNvPr id="20" name="Arrow: Right 19">
            <a:extLst>
              <a:ext uri="{FF2B5EF4-FFF2-40B4-BE49-F238E27FC236}">
                <a16:creationId xmlns:a16="http://schemas.microsoft.com/office/drawing/2014/main" id="{2F51015E-1EB9-4FBC-B2ED-4D606FF3D15E}"/>
              </a:ext>
            </a:extLst>
          </p:cNvPr>
          <p:cNvSpPr/>
          <p:nvPr/>
        </p:nvSpPr>
        <p:spPr>
          <a:xfrm rot="10800000">
            <a:off x="6047395" y="3591455"/>
            <a:ext cx="289636" cy="3500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Прямоугольник 19">
            <a:extLst>
              <a:ext uri="{FF2B5EF4-FFF2-40B4-BE49-F238E27FC236}">
                <a16:creationId xmlns:a16="http://schemas.microsoft.com/office/drawing/2014/main" id="{468F4A1C-BD5E-41AC-ACEA-6AA134132A8D}"/>
              </a:ext>
            </a:extLst>
          </p:cNvPr>
          <p:cNvSpPr/>
          <p:nvPr/>
        </p:nvSpPr>
        <p:spPr>
          <a:xfrm>
            <a:off x="283185" y="4556684"/>
            <a:ext cx="22694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Agreement with SM!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31387A90-A290-47EA-ABF7-6DF84DFD1E44}"/>
              </a:ext>
            </a:extLst>
          </p:cNvPr>
          <p:cNvSpPr/>
          <p:nvPr/>
        </p:nvSpPr>
        <p:spPr>
          <a:xfrm>
            <a:off x="263879" y="2433773"/>
            <a:ext cx="2307811" cy="147732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CMS-PAS-HIG-19-016</a:t>
            </a:r>
          </a:p>
          <a:p>
            <a:r>
              <a:rPr lang="fr-FR" dirty="0">
                <a:solidFill>
                  <a:srgbClr val="FF0000"/>
                </a:solidFill>
              </a:rPr>
              <a:t>ATLAS-CONF-2022-002</a:t>
            </a:r>
          </a:p>
          <a:p>
            <a:r>
              <a:rPr lang="fr-FR" dirty="0">
                <a:solidFill>
                  <a:srgbClr val="FF0000"/>
                </a:solidFill>
              </a:rPr>
              <a:t>CERN-EP-2022-143</a:t>
            </a:r>
          </a:p>
          <a:p>
            <a:r>
              <a:rPr lang="fr-FR" dirty="0">
                <a:solidFill>
                  <a:srgbClr val="FF0000"/>
                </a:solidFill>
              </a:rPr>
              <a:t>PRL 118, 121801</a:t>
            </a:r>
          </a:p>
          <a:p>
            <a:r>
              <a:rPr lang="fr-FR" dirty="0">
                <a:solidFill>
                  <a:srgbClr val="FF0000"/>
                </a:solidFill>
              </a:rPr>
              <a:t>PLB 792 (2019) 369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F2A354-4CE0-4F4C-A353-DF8CD363B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73F8A2-6CCA-4F4B-B0F8-99512252D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57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869180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AAA9C92-99FF-441F-A96E-31C5DA7A2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9720" y="3587744"/>
            <a:ext cx="2713800" cy="322097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A5B42D2-DB4B-4180-9921-24BA2B930C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546" y="1978382"/>
            <a:ext cx="2832693" cy="2717624"/>
          </a:xfrm>
          <a:prstGeom prst="rect">
            <a:avLst/>
          </a:prstGeom>
        </p:spPr>
      </p:pic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C7F13999-238B-4C3C-BF7A-9357305AE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79745"/>
          </a:xfrm>
        </p:spPr>
        <p:txBody>
          <a:bodyPr>
            <a:normAutofit/>
          </a:bodyPr>
          <a:lstStyle/>
          <a:p>
            <a:r>
              <a:rPr lang="en-US" sz="3000" dirty="0"/>
              <a:t>Higgs Portrait after 10 Years</a:t>
            </a:r>
            <a:endParaRPr lang="ru-RU" sz="3000" dirty="0"/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B62EEA90-8FF4-4F75-8C1E-E3D41DD81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36208" y="2644250"/>
            <a:ext cx="1008112" cy="369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http://cms-results.web.cern.ch/cms-results/public-results/publications/HIG-19-004/CMS-HIG-19-004_Figure_009.png">
            <a:extLst>
              <a:ext uri="{FF2B5EF4-FFF2-40B4-BE49-F238E27FC236}">
                <a16:creationId xmlns:a16="http://schemas.microsoft.com/office/drawing/2014/main" id="{77DEF98B-7A5B-422E-BFA8-A12A80816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0472" y="1857594"/>
            <a:ext cx="3312368" cy="2666078"/>
          </a:xfrm>
          <a:prstGeom prst="rect">
            <a:avLst/>
          </a:prstGeom>
          <a:noFill/>
        </p:spPr>
      </p:pic>
      <p:sp>
        <p:nvSpPr>
          <p:cNvPr id="23" name="Rectangle 5">
            <a:extLst>
              <a:ext uri="{FF2B5EF4-FFF2-40B4-BE49-F238E27FC236}">
                <a16:creationId xmlns:a16="http://schemas.microsoft.com/office/drawing/2014/main" id="{C2D955A2-5198-489C-8AD3-5C98140DCD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22" y="4602243"/>
            <a:ext cx="6919720" cy="1800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Precisions of cross section and branching ratio measurements in combined channel are down to </a:t>
            </a:r>
            <a:r>
              <a:rPr lang="ru-RU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8.5%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level</a:t>
            </a: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en-US" altLang="ru-RU" sz="5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We have ~6</a:t>
            </a:r>
            <a:r>
              <a:rPr lang="ru-RU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30</a:t>
            </a:r>
            <a:r>
              <a:rPr lang="ru-RU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% 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accuracy for measurements of couplings</a:t>
            </a: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en-US" altLang="ru-RU" sz="5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The absolute value of a width                              is getting closer to the SM expectations (4.1 MeV). We still need to improve an accuracy.</a:t>
            </a:r>
          </a:p>
          <a:p>
            <a:pPr>
              <a:buClr>
                <a:srgbClr val="002060"/>
              </a:buClr>
            </a:pPr>
            <a:endParaRPr lang="en-US" altLang="ru-RU" sz="5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Spin, parity, differential distributions do not contradict the SM</a:t>
            </a:r>
            <a:endParaRPr lang="ru-RU" alt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7">
            <a:extLst>
              <a:ext uri="{FF2B5EF4-FFF2-40B4-BE49-F238E27FC236}">
                <a16:creationId xmlns:a16="http://schemas.microsoft.com/office/drawing/2014/main" id="{79313150-8A54-465E-B3F7-90618C61C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08433" y="6006903"/>
            <a:ext cx="1106655" cy="50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 Box 16">
            <a:extLst>
              <a:ext uri="{FF2B5EF4-FFF2-40B4-BE49-F238E27FC236}">
                <a16:creationId xmlns:a16="http://schemas.microsoft.com/office/drawing/2014/main" id="{C7B61338-CF69-451F-9203-11606C6E0F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1787" y="600209"/>
            <a:ext cx="98713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  <a:buNone/>
            </a:pPr>
            <a:r>
              <a:rPr lang="en-US" sz="1800" dirty="0">
                <a:solidFill>
                  <a:srgbClr val="002060"/>
                </a:solidFill>
              </a:rPr>
              <a:t>During Run 2 of the LHC the experimental collaborations started to employ the combined data for </a:t>
            </a:r>
            <a:r>
              <a:rPr lang="en-US" altLang="ru-RU" sz="1800" dirty="0">
                <a:solidFill>
                  <a:srgbClr val="002060"/>
                </a:solidFill>
              </a:rPr>
              <a:t>precision measurements of Higgs properties (mass, width, couplings, CP, rare decays</a:t>
            </a:r>
            <a:r>
              <a:rPr lang="ru-RU" altLang="ru-RU" sz="1800" dirty="0">
                <a:solidFill>
                  <a:srgbClr val="002060"/>
                </a:solidFill>
              </a:rPr>
              <a:t>)</a:t>
            </a:r>
            <a:endParaRPr lang="en-US" altLang="ru-RU" sz="1800" dirty="0">
              <a:solidFill>
                <a:srgbClr val="002060"/>
              </a:solidFill>
            </a:endParaRPr>
          </a:p>
        </p:txBody>
      </p:sp>
      <p:sp>
        <p:nvSpPr>
          <p:cNvPr id="26" name="Rectangle 5">
            <a:extLst>
              <a:ext uri="{FF2B5EF4-FFF2-40B4-BE49-F238E27FC236}">
                <a16:creationId xmlns:a16="http://schemas.microsoft.com/office/drawing/2014/main" id="{2002723F-7467-4E72-BF68-DEBF41DD77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56" y="1211263"/>
            <a:ext cx="7272808" cy="66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All main production mechanisms are observed, including h → </a:t>
            </a:r>
            <a:r>
              <a:rPr lang="en-US" altLang="ru-RU" sz="16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bbar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ru-RU" sz="16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ttH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VH</a:t>
            </a:r>
            <a:endParaRPr lang="ru-RU" alt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en-US" altLang="ru-RU" sz="5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Mass of Higgs boson </a:t>
            </a:r>
            <a:r>
              <a:rPr lang="en-US" altLang="ru-RU" sz="16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altLang="ru-RU" sz="1600" baseline="-25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altLang="ru-RU" sz="1600" baseline="-25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is measured with an accuracy of </a:t>
            </a:r>
            <a:r>
              <a:rPr lang="ru-RU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0.1% (!)</a:t>
            </a:r>
            <a:endParaRPr lang="en-US" altLang="ru-RU" sz="5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2DE31EA-9EA8-4E20-AC7F-7775B65D4F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2000" y="5502490"/>
            <a:ext cx="1541399" cy="29690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529D602-EAEF-4373-96F7-2A94A432C0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57256" y="1298443"/>
            <a:ext cx="2115877" cy="2170177"/>
          </a:xfrm>
          <a:prstGeom prst="rect">
            <a:avLst/>
          </a:prstGeom>
        </p:spPr>
      </p:pic>
      <p:sp>
        <p:nvSpPr>
          <p:cNvPr id="2" name="Дата 1">
            <a:extLst>
              <a:ext uri="{FF2B5EF4-FFF2-40B4-BE49-F238E27FC236}">
                <a16:creationId xmlns:a16="http://schemas.microsoft.com/office/drawing/2014/main" id="{B5A2F527-DCF1-447B-8F8E-D75B1810B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53D9FE1-0417-402B-BCE8-18931FA82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92CDDEB-B36F-4F6A-BEAC-1DE43BBE5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58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578090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C7F13999-238B-4C3C-BF7A-9357305AE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79745"/>
          </a:xfrm>
        </p:spPr>
        <p:txBody>
          <a:bodyPr>
            <a:normAutofit/>
          </a:bodyPr>
          <a:lstStyle/>
          <a:p>
            <a:r>
              <a:rPr lang="en-US" altLang="ru-RU" sz="3000" dirty="0"/>
              <a:t>Higgs Boson: Legacy of RUN1/RUN2 </a:t>
            </a:r>
            <a:endParaRPr lang="ru-RU" sz="3000" dirty="0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B5A2F527-DCF1-447B-8F8E-D75B1810B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pic>
        <p:nvPicPr>
          <p:cNvPr id="21" name="Picture 7">
            <a:extLst>
              <a:ext uri="{FF2B5EF4-FFF2-40B4-BE49-F238E27FC236}">
                <a16:creationId xmlns:a16="http://schemas.microsoft.com/office/drawing/2014/main" id="{437483E5-E4AC-4598-83CC-D68AB1130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584" y="590639"/>
            <a:ext cx="7128792" cy="5884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6">
            <a:extLst>
              <a:ext uri="{FF2B5EF4-FFF2-40B4-BE49-F238E27FC236}">
                <a16:creationId xmlns:a16="http://schemas.microsoft.com/office/drawing/2014/main" id="{8A82869C-CB17-47AB-B796-02E4C4C246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9144" y="6428297"/>
            <a:ext cx="2987675" cy="3079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ru-RU" altLang="ru-RU" sz="1400">
                <a:solidFill>
                  <a:srgbClr val="FF0000"/>
                </a:solidFill>
              </a:rPr>
              <a:t>В.А. Рубаков (2013, Протвино)</a:t>
            </a:r>
            <a:endParaRPr kumimoji="0" lang="en-US" altLang="ru-RU" sz="1400">
              <a:solidFill>
                <a:srgbClr val="FF0000"/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B30B9BE-A799-4E88-B60E-C2BFCF412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9441B8D-0961-42DB-8CB7-06ECF26AB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59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5176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05CDBA63-5528-4F05-8DA1-B09E305D4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8944" y="6484723"/>
            <a:ext cx="1224136" cy="365125"/>
          </a:xfrm>
        </p:spPr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176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ru-RU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The First Collisions @ 7 </a:t>
            </a:r>
            <a:r>
              <a:rPr lang="en-US" altLang="ru-RU" sz="3000" b="1" dirty="0" err="1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TeV</a:t>
            </a:r>
            <a:endParaRPr lang="en-US" sz="3000" b="1" dirty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AD88875D-3F67-4139-9066-B98427670B58}"/>
              </a:ext>
            </a:extLst>
          </p:cNvPr>
          <p:cNvSpPr txBox="1">
            <a:spLocks noChangeArrowheads="1"/>
          </p:cNvSpPr>
          <p:nvPr/>
        </p:nvSpPr>
        <p:spPr>
          <a:xfrm>
            <a:off x="123825" y="688975"/>
            <a:ext cx="8878888" cy="795809"/>
          </a:xfrm>
          <a:prstGeom prst="rect">
            <a:avLst/>
          </a:prstGeom>
        </p:spPr>
        <p:txBody>
          <a:bodyPr vert="horz" lIns="91429" tIns="45715" rIns="91429" bIns="45715" rtlCol="0">
            <a:normAutofit/>
          </a:bodyPr>
          <a:lstStyle>
            <a:lvl1pPr marL="342861" indent="-342861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66" indent="-285717" algn="l" defTabSz="91429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70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17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66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14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62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10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58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ru-RU" sz="2200" dirty="0">
                <a:solidFill>
                  <a:srgbClr val="002060"/>
                </a:solidFill>
                <a:cs typeface="Arial" panose="020B0604020202020204" pitchFamily="34" charset="0"/>
              </a:rPr>
              <a:t>The first collisions (3.5 </a:t>
            </a:r>
            <a:r>
              <a:rPr lang="en-US" altLang="ru-RU" sz="2200" dirty="0" err="1">
                <a:solidFill>
                  <a:srgbClr val="002060"/>
                </a:solidFill>
                <a:cs typeface="Arial" panose="020B0604020202020204" pitchFamily="34" charset="0"/>
              </a:rPr>
              <a:t>TeV</a:t>
            </a:r>
            <a:r>
              <a:rPr lang="ru-RU" altLang="ru-RU" sz="22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ru-RU" sz="2200" dirty="0">
                <a:solidFill>
                  <a:srgbClr val="002060"/>
                </a:solidFill>
                <a:cs typeface="Arial" panose="020B0604020202020204" pitchFamily="34" charset="0"/>
              </a:rPr>
              <a:t>+ 3.5 </a:t>
            </a:r>
            <a:r>
              <a:rPr lang="en-US" altLang="ru-RU" sz="2200" dirty="0" err="1">
                <a:solidFill>
                  <a:srgbClr val="002060"/>
                </a:solidFill>
                <a:cs typeface="Arial" panose="020B0604020202020204" pitchFamily="34" charset="0"/>
              </a:rPr>
              <a:t>TeV</a:t>
            </a:r>
            <a:r>
              <a:rPr lang="en-US" altLang="ru-RU" sz="2200" dirty="0">
                <a:solidFill>
                  <a:srgbClr val="002060"/>
                </a:solidFill>
                <a:cs typeface="Arial" panose="020B0604020202020204" pitchFamily="34" charset="0"/>
              </a:rPr>
              <a:t>) </a:t>
            </a:r>
            <a:r>
              <a:rPr lang="ru-RU" altLang="ru-RU" sz="22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ru-RU" sz="2200" dirty="0">
                <a:solidFill>
                  <a:srgbClr val="002060"/>
                </a:solidFill>
                <a:cs typeface="Arial" panose="020B0604020202020204" pitchFamily="34" charset="0"/>
              </a:rPr>
              <a:t>were happen</a:t>
            </a:r>
            <a:r>
              <a:rPr lang="ru-RU" altLang="ru-RU" sz="22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ru-RU" sz="2200" dirty="0">
                <a:solidFill>
                  <a:srgbClr val="002060"/>
                </a:solidFill>
                <a:cs typeface="Arial" panose="020B0604020202020204" pitchFamily="34" charset="0"/>
              </a:rPr>
              <a:t>on March 30</a:t>
            </a:r>
            <a:r>
              <a:rPr lang="en-US" altLang="ru-RU" sz="2200" baseline="30000" dirty="0">
                <a:solidFill>
                  <a:srgbClr val="002060"/>
                </a:solidFill>
                <a:cs typeface="Arial" panose="020B0604020202020204" pitchFamily="34" charset="0"/>
              </a:rPr>
              <a:t>th</a:t>
            </a:r>
            <a:r>
              <a:rPr lang="en-US" altLang="ru-RU" sz="2200" dirty="0">
                <a:solidFill>
                  <a:srgbClr val="002060"/>
                </a:solidFill>
                <a:cs typeface="Arial" panose="020B0604020202020204" pitchFamily="34" charset="0"/>
              </a:rPr>
              <a:t>, 2010, at </a:t>
            </a:r>
            <a:r>
              <a:rPr lang="ru-RU" altLang="ru-RU" sz="2200" dirty="0">
                <a:solidFill>
                  <a:srgbClr val="002060"/>
                </a:solidFill>
                <a:cs typeface="Arial" panose="020B0604020202020204" pitchFamily="34" charset="0"/>
              </a:rPr>
              <a:t>13-00 (</a:t>
            </a:r>
            <a:r>
              <a:rPr lang="en-US" altLang="ru-RU" sz="2200" dirty="0" err="1">
                <a:solidFill>
                  <a:srgbClr val="002060"/>
                </a:solidFill>
                <a:cs typeface="Arial" panose="020B0604020202020204" pitchFamily="34" charset="0"/>
              </a:rPr>
              <a:t>Geneve</a:t>
            </a:r>
            <a:r>
              <a:rPr lang="en-US" altLang="ru-RU" sz="2200" dirty="0">
                <a:solidFill>
                  <a:srgbClr val="002060"/>
                </a:solidFill>
                <a:cs typeface="Arial" panose="020B0604020202020204" pitchFamily="34" charset="0"/>
              </a:rPr>
              <a:t>)</a:t>
            </a:r>
            <a:endParaRPr lang="ru-RU" altLang="ru-RU" sz="22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69EB8694-F085-430E-AF95-78BCA76E5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85" y="2322040"/>
            <a:ext cx="5125686" cy="312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849FFDC7-2637-4113-9667-366CB5EBA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096" y="2319318"/>
            <a:ext cx="3709429" cy="312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8">
            <a:extLst>
              <a:ext uri="{FF2B5EF4-FFF2-40B4-BE49-F238E27FC236}">
                <a16:creationId xmlns:a16="http://schemas.microsoft.com/office/drawing/2014/main" id="{AF1F88A7-8704-45E0-97E8-B0AC8CF23D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504" y="1592639"/>
            <a:ext cx="7651750" cy="40229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7A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kumimoji="0" lang="ru-RU" altLang="ru-RU" sz="2000" dirty="0">
                <a:solidFill>
                  <a:srgbClr val="002060"/>
                </a:solidFill>
                <a:latin typeface="+mn-lt"/>
              </a:rPr>
              <a:t>12</a:t>
            </a:r>
            <a:r>
              <a:rPr kumimoji="0" lang="en-US" altLang="ru-RU" sz="2000" dirty="0">
                <a:solidFill>
                  <a:srgbClr val="002060"/>
                </a:solidFill>
                <a:latin typeface="+mn-lt"/>
              </a:rPr>
              <a:t>:</a:t>
            </a:r>
            <a:r>
              <a:rPr kumimoji="0" lang="ru-RU" altLang="ru-RU" sz="2000" dirty="0">
                <a:solidFill>
                  <a:srgbClr val="002060"/>
                </a:solidFill>
                <a:latin typeface="+mn-lt"/>
              </a:rPr>
              <a:t>52 – </a:t>
            </a:r>
            <a:r>
              <a:rPr kumimoji="0" lang="en-US" altLang="ru-RU" sz="2000" dirty="0">
                <a:solidFill>
                  <a:srgbClr val="002060"/>
                </a:solidFill>
                <a:latin typeface="+mn-lt"/>
              </a:rPr>
              <a:t>CMS, 12:58 </a:t>
            </a:r>
            <a:r>
              <a:rPr kumimoji="0" lang="ru-RU" altLang="ru-RU" sz="2000" dirty="0">
                <a:solidFill>
                  <a:srgbClr val="002060"/>
                </a:solidFill>
              </a:rPr>
              <a:t>–</a:t>
            </a:r>
            <a:r>
              <a:rPr kumimoji="0" lang="en-US" altLang="ru-RU" sz="2000" dirty="0">
                <a:solidFill>
                  <a:srgbClr val="002060"/>
                </a:solidFill>
                <a:latin typeface="+mn-lt"/>
              </a:rPr>
              <a:t> ATLAS, 12:59 – </a:t>
            </a:r>
            <a:r>
              <a:rPr kumimoji="0" lang="en-US" altLang="ru-RU" sz="2000" dirty="0" err="1">
                <a:solidFill>
                  <a:srgbClr val="002060"/>
                </a:solidFill>
                <a:latin typeface="+mn-lt"/>
              </a:rPr>
              <a:t>LHCb</a:t>
            </a:r>
            <a:r>
              <a:rPr kumimoji="0" lang="en-US" altLang="ru-RU" sz="2000" dirty="0">
                <a:solidFill>
                  <a:srgbClr val="002060"/>
                </a:solidFill>
                <a:latin typeface="+mn-lt"/>
              </a:rPr>
              <a:t>, 13:01 </a:t>
            </a:r>
            <a:r>
              <a:rPr kumimoji="0" lang="ru-RU" altLang="ru-RU" sz="2000" dirty="0">
                <a:solidFill>
                  <a:srgbClr val="002060"/>
                </a:solidFill>
              </a:rPr>
              <a:t>–</a:t>
            </a:r>
            <a:r>
              <a:rPr kumimoji="0" lang="en-US" altLang="ru-RU" sz="2000" dirty="0">
                <a:solidFill>
                  <a:srgbClr val="002060"/>
                </a:solidFill>
                <a:latin typeface="+mn-lt"/>
              </a:rPr>
              <a:t> ALICE</a:t>
            </a: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75248407-CEA1-469C-A57C-CE8D5D274F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769" y="5763013"/>
            <a:ext cx="8674100" cy="40229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7A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kumimoji="0" lang="en-US" altLang="ru-RU" sz="2000" dirty="0">
                <a:solidFill>
                  <a:srgbClr val="002060"/>
                </a:solidFill>
                <a:latin typeface="+mn-lt"/>
              </a:rPr>
              <a:t>14:30  Neutral pion decay was detected by CMS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9B02ECAE-FC37-47C6-83AF-A4969E66A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7F19DDA-E48A-4E6A-B04C-9CAC5AAA1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987243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Дата 3">
            <a:extLst>
              <a:ext uri="{FF2B5EF4-FFF2-40B4-BE49-F238E27FC236}">
                <a16:creationId xmlns:a16="http://schemas.microsoft.com/office/drawing/2014/main" id="{5E689B0F-F99C-457A-8A0E-078DC596C8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8944" y="6484723"/>
            <a:ext cx="1224136" cy="365125"/>
          </a:xfrm>
        </p:spPr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BD325FBC-D5D9-47D2-A14D-EB13751D47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549275"/>
            <a:ext cx="82819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ru-RU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Physics of Standard Model</a:t>
            </a:r>
          </a:p>
        </p:txBody>
      </p:sp>
      <p:pic>
        <p:nvPicPr>
          <p:cNvPr id="11" name="Изображение 1">
            <a:extLst>
              <a:ext uri="{FF2B5EF4-FFF2-40B4-BE49-F238E27FC236}">
                <a16:creationId xmlns:a16="http://schemas.microsoft.com/office/drawing/2014/main" id="{E8E11DFD-EB7D-4084-9776-450B1935BD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72" y="1358482"/>
            <a:ext cx="6408737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ABFE6A-A295-4E35-8DB3-C81BB6AB49C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25208" y="1700808"/>
            <a:ext cx="2959741" cy="3509985"/>
          </a:xfrm>
          <a:prstGeom prst="rect">
            <a:avLst/>
          </a:prstGeom>
        </p:spPr>
      </p:pic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4690CEC2-ED77-4881-9386-037452242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B259E8E-7929-483A-AA47-45FEF197F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60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515163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C7F13999-238B-4C3C-BF7A-9357305AE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79745"/>
          </a:xfrm>
        </p:spPr>
        <p:txBody>
          <a:bodyPr>
            <a:normAutofit/>
          </a:bodyPr>
          <a:lstStyle/>
          <a:p>
            <a:r>
              <a:rPr lang="en-US" altLang="ru-RU" sz="3000" dirty="0"/>
              <a:t>SM &amp; Higgs boson production from CMS</a:t>
            </a:r>
            <a:endParaRPr lang="ru-RU" sz="3000" dirty="0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B5A2F527-DCF1-447B-8F8E-D75B1810B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AF99B236-4DD4-4D5C-A308-14EEB413C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3080" y="6211970"/>
            <a:ext cx="32815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b="0" dirty="0">
                <a:solidFill>
                  <a:srgbClr val="FF0000"/>
                </a:solidFill>
                <a:ea typeface="MS PGothic" pitchFamily="34" charset="-128"/>
              </a:rPr>
              <a:t>fully compatible with SM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906F1C-2C16-4B4C-ACB8-8C34E124B7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22" y="682890"/>
            <a:ext cx="8954618" cy="5627763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AD1D801-2819-473A-BC19-35D8BCEEB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408D640-893A-4751-AEFA-611D0128A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61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675266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C7F13999-238B-4C3C-BF7A-9357305AE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79745"/>
          </a:xfrm>
        </p:spPr>
        <p:txBody>
          <a:bodyPr>
            <a:normAutofit/>
          </a:bodyPr>
          <a:lstStyle/>
          <a:p>
            <a:r>
              <a:rPr lang="en-US" altLang="ru-RU" sz="3000" dirty="0"/>
              <a:t>Main SM processes and measured X-sec from ATLAS</a:t>
            </a:r>
            <a:endParaRPr lang="ru-RU" sz="3000" dirty="0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B5A2F527-DCF1-447B-8F8E-D75B1810B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FA7C8C72-1F1C-497A-A822-526F14B66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3080" y="6211970"/>
            <a:ext cx="32815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b="0" dirty="0">
                <a:solidFill>
                  <a:srgbClr val="FF0000"/>
                </a:solidFill>
                <a:ea typeface="MS PGothic" pitchFamily="34" charset="-128"/>
              </a:rPr>
              <a:t>fully compatible with SM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0C4AA3-2E31-48E3-9F4E-D7539D7111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34" y="781276"/>
            <a:ext cx="7905328" cy="5351299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67D3C3F-40DC-47FB-98A5-67461CCEF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0E884B5-AA48-434F-8908-34E8ACB0C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62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8705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C7F13999-238B-4C3C-BF7A-9357305AE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79745"/>
          </a:xfrm>
        </p:spPr>
        <p:txBody>
          <a:bodyPr>
            <a:normAutofit/>
          </a:bodyPr>
          <a:lstStyle/>
          <a:p>
            <a:r>
              <a:rPr lang="en-US" sz="3200" dirty="0"/>
              <a:t>Rare processes in SM</a:t>
            </a:r>
            <a:endParaRPr lang="ru-RU" sz="3000" dirty="0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B5A2F527-DCF1-447B-8F8E-D75B1810B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sp>
        <p:nvSpPr>
          <p:cNvPr id="11" name="Содержимое 2">
            <a:extLst>
              <a:ext uri="{FF2B5EF4-FFF2-40B4-BE49-F238E27FC236}">
                <a16:creationId xmlns:a16="http://schemas.microsoft.com/office/drawing/2014/main" id="{C5345B7A-079F-4A80-8665-BD7CF5A978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600203"/>
            <a:ext cx="8915400" cy="4525963"/>
          </a:xfrm>
        </p:spPr>
        <p:txBody>
          <a:bodyPr/>
          <a:lstStyle/>
          <a:p>
            <a:endParaRPr lang="ru-RU"/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D0A4D136-9186-4A82-9AD4-617C40CCA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06663"/>
            <a:ext cx="5003800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72EFA140-C326-4D9A-BB36-0FAB96000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19105" y="1412453"/>
            <a:ext cx="4033837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1">
            <a:extLst>
              <a:ext uri="{FF2B5EF4-FFF2-40B4-BE49-F238E27FC236}">
                <a16:creationId xmlns:a16="http://schemas.microsoft.com/office/drawing/2014/main" id="{142BF9A8-FCB2-47C5-9E7A-DA34DFBEC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2955925"/>
            <a:ext cx="4392613" cy="2592388"/>
          </a:xfrm>
          <a:prstGeom prst="rect">
            <a:avLst/>
          </a:prstGeom>
          <a:noFill/>
          <a:ln w="1587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5" name="Picture 10">
            <a:extLst>
              <a:ext uri="{FF2B5EF4-FFF2-40B4-BE49-F238E27FC236}">
                <a16:creationId xmlns:a16="http://schemas.microsoft.com/office/drawing/2014/main" id="{A58E02CC-7C2E-457B-BDBA-18C03CFE9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1358900"/>
            <a:ext cx="3108325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CC17151-26AE-4794-938E-22D20773D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0713"/>
            <a:ext cx="3924300" cy="36988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C00000"/>
                </a:solidFill>
                <a:latin typeface="Times New Roman" pitchFamily="18" charset="0"/>
              </a:rPr>
              <a:t>the first </a:t>
            </a:r>
            <a:r>
              <a:rPr lang="en-US" sz="1800" kern="0" dirty="0" err="1">
                <a:solidFill>
                  <a:srgbClr val="C00000"/>
                </a:solidFill>
                <a:latin typeface="Times New Roman" pitchFamily="18" charset="0"/>
              </a:rPr>
              <a:t>obsrervation</a:t>
            </a:r>
            <a:r>
              <a:rPr lang="en-US" sz="1800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1800" kern="0" dirty="0" err="1">
                <a:solidFill>
                  <a:srgbClr val="C00000"/>
                </a:solidFill>
                <a:latin typeface="Times New Roman" pitchFamily="18" charset="0"/>
              </a:rPr>
              <a:t>tW</a:t>
            </a:r>
            <a:r>
              <a:rPr lang="en-US" sz="1800" kern="0" dirty="0">
                <a:solidFill>
                  <a:srgbClr val="C00000"/>
                </a:solidFill>
                <a:latin typeface="Times New Roman" pitchFamily="18" charset="0"/>
              </a:rPr>
              <a:t>: </a:t>
            </a:r>
            <a:r>
              <a:rPr lang="en-US" sz="1800" kern="0" dirty="0" err="1">
                <a:solidFill>
                  <a:srgbClr val="C00000"/>
                </a:solidFill>
                <a:latin typeface="Times New Roman" pitchFamily="18" charset="0"/>
              </a:rPr>
              <a:t>Vtb</a:t>
            </a:r>
            <a:r>
              <a:rPr lang="en-US" sz="1800" kern="0" dirty="0">
                <a:solidFill>
                  <a:srgbClr val="C00000"/>
                </a:solidFill>
                <a:latin typeface="Times New Roman" pitchFamily="18" charset="0"/>
              </a:rPr>
              <a:t> ~ 1</a:t>
            </a:r>
            <a:endParaRPr lang="ru-RU" sz="1800" kern="0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2F97ADA9-62FA-444B-8466-BEC9E7D957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611188"/>
            <a:ext cx="2916238" cy="6461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C00000"/>
                </a:solidFill>
                <a:latin typeface="Times New Roman" pitchFamily="18" charset="0"/>
              </a:rPr>
              <a:t>Z production in WW fusion</a:t>
            </a:r>
            <a:br>
              <a:rPr lang="en-US" sz="1800" kern="0" dirty="0">
                <a:solidFill>
                  <a:srgbClr val="C00000"/>
                </a:solidFill>
                <a:latin typeface="Times New Roman" pitchFamily="18" charset="0"/>
              </a:rPr>
            </a:br>
            <a:r>
              <a:rPr lang="en-US" sz="1800" kern="0" dirty="0">
                <a:solidFill>
                  <a:srgbClr val="C00000"/>
                </a:solidFill>
                <a:latin typeface="Times New Roman" pitchFamily="18" charset="0"/>
                <a:sym typeface="Symbol"/>
              </a:rPr>
              <a:t>  = 226  26   35pb</a:t>
            </a:r>
            <a:r>
              <a:rPr lang="en-US" sz="1800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endParaRPr lang="ru-RU" sz="1800" kern="0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cxnSp>
        <p:nvCxnSpPr>
          <p:cNvPr id="19" name="Прямая со стрелкой 14">
            <a:extLst>
              <a:ext uri="{FF2B5EF4-FFF2-40B4-BE49-F238E27FC236}">
                <a16:creationId xmlns:a16="http://schemas.microsoft.com/office/drawing/2014/main" id="{9B8E82C4-8539-4172-918B-BE80C8CB95CC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211638" y="1196975"/>
            <a:ext cx="287337" cy="2520950"/>
          </a:xfrm>
          <a:prstGeom prst="straightConnector1">
            <a:avLst/>
          </a:prstGeom>
          <a:noFill/>
          <a:ln w="15875">
            <a:solidFill>
              <a:srgbClr val="C00000"/>
            </a:solidFill>
            <a:round/>
            <a:headEnd/>
            <a:tailEnd type="arrow" w="med" len="med"/>
          </a:ln>
        </p:spPr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FDB026D5-BD99-4813-BD25-CEE00C6B0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17296" y="0"/>
            <a:ext cx="1296988" cy="142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4">
            <a:extLst>
              <a:ext uri="{FF2B5EF4-FFF2-40B4-BE49-F238E27FC236}">
                <a16:creationId xmlns:a16="http://schemas.microsoft.com/office/drawing/2014/main" id="{52E1884D-7F04-4360-B2D7-E471EAAADF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463" y="6237312"/>
            <a:ext cx="83153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600" dirty="0">
                <a:hlinkClick r:id="rId7"/>
              </a:rPr>
              <a:t>https://twiki.cern.ch/twiki/bin/view/CMSPublic/PhysicsResultsCombined</a:t>
            </a:r>
            <a:r>
              <a:rPr lang="en-US" sz="1600" dirty="0"/>
              <a:t> </a:t>
            </a:r>
            <a:endParaRPr lang="ru-RU" sz="160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44CE16D-1987-4A51-B18A-30218A115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21C2A48-B6F2-4267-81F9-BC964C097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63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214046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C7F13999-238B-4C3C-BF7A-9357305AE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79745"/>
          </a:xfrm>
        </p:spPr>
        <p:txBody>
          <a:bodyPr>
            <a:normAutofit/>
          </a:bodyPr>
          <a:lstStyle/>
          <a:p>
            <a:r>
              <a:rPr lang="en-US" sz="3200" dirty="0"/>
              <a:t>Multi-boson production</a:t>
            </a:r>
            <a:endParaRPr lang="ru-RU" sz="3000" dirty="0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B5A2F527-DCF1-447B-8F8E-D75B1810B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pic>
        <p:nvPicPr>
          <p:cNvPr id="11" name="Рисунок 4">
            <a:extLst>
              <a:ext uri="{FF2B5EF4-FFF2-40B4-BE49-F238E27FC236}">
                <a16:creationId xmlns:a16="http://schemas.microsoft.com/office/drawing/2014/main" id="{BBD748DF-0F8E-4468-8330-166904C8E05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401878"/>
            <a:ext cx="2593944" cy="26650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9E426C-C96B-4D63-85D9-DE38C765C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681" y="1988840"/>
            <a:ext cx="5102738" cy="1255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5738B5F5-6B9B-422E-A02A-033153E44F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813685"/>
            <a:ext cx="912813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">
            <a:extLst>
              <a:ext uri="{FF2B5EF4-FFF2-40B4-BE49-F238E27FC236}">
                <a16:creationId xmlns:a16="http://schemas.microsoft.com/office/drawing/2014/main" id="{3FA9305C-AEA4-4A24-8D78-1656A0341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812" y="548680"/>
            <a:ext cx="1743306" cy="1327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53F54D-C01C-488E-B74B-0EE4F404B3F1}"/>
              </a:ext>
            </a:extLst>
          </p:cNvPr>
          <p:cNvSpPr txBox="1"/>
          <p:nvPr/>
        </p:nvSpPr>
        <p:spPr>
          <a:xfrm>
            <a:off x="5796136" y="620688"/>
            <a:ext cx="30963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Challenging analysis, benchmark for H→WW search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 Limits to anomalous </a:t>
            </a:r>
            <a:r>
              <a:rPr lang="en-US" sz="1600" dirty="0" err="1">
                <a:solidFill>
                  <a:srgbClr val="0070C0"/>
                </a:solidFill>
              </a:rPr>
              <a:t>WWγ</a:t>
            </a:r>
            <a:r>
              <a:rPr lang="en-US" sz="1600" dirty="0">
                <a:solidFill>
                  <a:srgbClr val="0070C0"/>
                </a:solidFill>
              </a:rPr>
              <a:t> and WWZ couplings set</a:t>
            </a: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16" name="Прямоугольник 10">
            <a:extLst>
              <a:ext uri="{FF2B5EF4-FFF2-40B4-BE49-F238E27FC236}">
                <a16:creationId xmlns:a16="http://schemas.microsoft.com/office/drawing/2014/main" id="{04E870A2-A6CF-4EA9-89EE-C1017290FCE9}"/>
              </a:ext>
            </a:extLst>
          </p:cNvPr>
          <p:cNvSpPr/>
          <p:nvPr/>
        </p:nvSpPr>
        <p:spPr>
          <a:xfrm>
            <a:off x="1378078" y="5013176"/>
            <a:ext cx="17956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1600" b="1" dirty="0">
                <a:solidFill>
                  <a:srgbClr val="00B0F0"/>
                </a:solidFill>
              </a:rPr>
              <a:t>JHEP 04 (2019) 122</a:t>
            </a:r>
          </a:p>
        </p:txBody>
      </p:sp>
      <p:pic>
        <p:nvPicPr>
          <p:cNvPr id="17" name="Picture 2" descr="http://cms-results.web.cern.ch/cms-results/public-results/publications/SMP-18-002/CMS-SMP-18-002_Figure_002-b.png">
            <a:extLst>
              <a:ext uri="{FF2B5EF4-FFF2-40B4-BE49-F238E27FC236}">
                <a16:creationId xmlns:a16="http://schemas.microsoft.com/office/drawing/2014/main" id="{3ED3A8D3-0CCF-4592-9C45-7B4B5E401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26" y="3035956"/>
            <a:ext cx="3239885" cy="378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5944C4-F516-4360-B371-F340F8707C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6277" y="3356581"/>
            <a:ext cx="4920555" cy="3451975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20F1D10-4B57-4435-94C2-86F567CDC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CD2C4A-661E-4835-84AC-286C473BB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64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147838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C7F13999-238B-4C3C-BF7A-9357305AE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79745"/>
          </a:xfrm>
        </p:spPr>
        <p:txBody>
          <a:bodyPr>
            <a:normAutofit/>
          </a:bodyPr>
          <a:lstStyle/>
          <a:p>
            <a:r>
              <a:rPr lang="en-US" sz="3200" dirty="0"/>
              <a:t>EWK Self Couplings: Multi-bosons</a:t>
            </a:r>
            <a:endParaRPr lang="ru-RU" sz="3000" dirty="0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B5A2F527-DCF1-447B-8F8E-D75B1810B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8F206E4-F3C7-47E0-96C9-11189194CE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649288"/>
            <a:ext cx="2736850" cy="6461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rgbClr val="00664D"/>
                </a:solidFill>
              </a:rPr>
              <a:t>Triple gauge couplings</a:t>
            </a:r>
          </a:p>
          <a:p>
            <a:r>
              <a:rPr lang="en-US" sz="1800">
                <a:solidFill>
                  <a:srgbClr val="00664D"/>
                </a:solidFill>
              </a:rPr>
              <a:t>(di-boson production)</a:t>
            </a:r>
            <a:endParaRPr lang="en-US" sz="1800">
              <a:solidFill>
                <a:srgbClr val="FF0000"/>
              </a:solidFill>
            </a:endParaRPr>
          </a:p>
        </p:txBody>
      </p:sp>
      <p:pic>
        <p:nvPicPr>
          <p:cNvPr id="7" name="Изображение 2">
            <a:extLst>
              <a:ext uri="{FF2B5EF4-FFF2-40B4-BE49-F238E27FC236}">
                <a16:creationId xmlns:a16="http://schemas.microsoft.com/office/drawing/2014/main" id="{0104F057-F42A-40EA-AD1B-15D6EC2B8D8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1208088"/>
            <a:ext cx="3095625" cy="243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https://cms-results.web.cern.ch/cms-results/public-results/publications/SMP-13-015/CMS-SMP-13-015_Figure_003-a.png">
            <a:extLst>
              <a:ext uri="{FF2B5EF4-FFF2-40B4-BE49-F238E27FC236}">
                <a16:creationId xmlns:a16="http://schemas.microsoft.com/office/drawing/2014/main" id="{71B2AF2D-9BE8-4392-9D23-711A65FAC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30638" y="3978275"/>
            <a:ext cx="3468687" cy="223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6">
            <a:extLst>
              <a:ext uri="{FF2B5EF4-FFF2-40B4-BE49-F238E27FC236}">
                <a16:creationId xmlns:a16="http://schemas.microsoft.com/office/drawing/2014/main" id="{D307B368-5B7F-4897-BA2C-6BD3A41B5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475" y="3625850"/>
            <a:ext cx="2066925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>
                <a:solidFill>
                  <a:srgbClr val="FF0000"/>
                </a:solidFill>
              </a:rPr>
              <a:t>CMS-PAS-SMP-16-002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1454A4D2-165A-490B-A5AB-23D8184AFF0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450" y="1271588"/>
            <a:ext cx="9128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https://cms-results.web.cern.ch/cms-results/public-results/publications/SMP-13-015/CMS-SMP-13-015_Figure_001-a.png">
            <a:extLst>
              <a:ext uri="{FF2B5EF4-FFF2-40B4-BE49-F238E27FC236}">
                <a16:creationId xmlns:a16="http://schemas.microsoft.com/office/drawing/2014/main" id="{C43830F7-E796-4C23-B3EB-B6A35949F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46988" y="5010150"/>
            <a:ext cx="11112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https://cms-results.web.cern.ch/cms-results/public-results/publications/SMP-13-015/CMS-SMP-13-015_Figure_001-c.png">
            <a:extLst>
              <a:ext uri="{FF2B5EF4-FFF2-40B4-BE49-F238E27FC236}">
                <a16:creationId xmlns:a16="http://schemas.microsoft.com/office/drawing/2014/main" id="{D695E8F7-D678-4174-BD41-7CA68E782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0150" y="3873500"/>
            <a:ext cx="1112838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26">
            <a:extLst>
              <a:ext uri="{FF2B5EF4-FFF2-40B4-BE49-F238E27FC236}">
                <a16:creationId xmlns:a16="http://schemas.microsoft.com/office/drawing/2014/main" id="{EA690E2F-8BF6-4A2D-9AD7-1D8B9518D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8638" y="5127625"/>
            <a:ext cx="2195512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>
                <a:solidFill>
                  <a:srgbClr val="FF0000"/>
                </a:solidFill>
              </a:rPr>
              <a:t>PRL 114, 051801, 2015</a:t>
            </a: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B3EBBB80-9448-45C9-91C0-E8C91A0CCB77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87663" y="608013"/>
            <a:ext cx="117475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86459B78-425A-40CE-84FB-0C13EB62F585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73925" y="609600"/>
            <a:ext cx="118586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6">
            <a:extLst>
              <a:ext uri="{FF2B5EF4-FFF2-40B4-BE49-F238E27FC236}">
                <a16:creationId xmlns:a16="http://schemas.microsoft.com/office/drawing/2014/main" id="{E0F75B05-317C-44AD-8F36-F70D5834C2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663" y="693738"/>
            <a:ext cx="2973387" cy="647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rgbClr val="00664D"/>
                </a:solidFill>
              </a:rPr>
              <a:t>Quartic gauge couplings</a:t>
            </a:r>
          </a:p>
          <a:p>
            <a:r>
              <a:rPr lang="en-US" sz="1800">
                <a:solidFill>
                  <a:srgbClr val="00664D"/>
                </a:solidFill>
              </a:rPr>
              <a:t>(tri-boson production)</a:t>
            </a:r>
            <a:endParaRPr lang="en-US" sz="1800">
              <a:solidFill>
                <a:srgbClr val="FF0000"/>
              </a:solidFill>
            </a:endParaRP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585ED710-4E8B-4354-A75C-4FE25D1E34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7434" y="6162675"/>
            <a:ext cx="55800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800" dirty="0">
                <a:solidFill>
                  <a:srgbClr val="FF0000"/>
                </a:solidFill>
                <a:latin typeface="Times New Roman" pitchFamily="18" charset="0"/>
              </a:rPr>
              <a:t>Contributions from </a:t>
            </a:r>
            <a:r>
              <a:rPr lang="en-GB" sz="1800" dirty="0" err="1">
                <a:solidFill>
                  <a:srgbClr val="FF0000"/>
                </a:solidFill>
                <a:latin typeface="Times New Roman" pitchFamily="18" charset="0"/>
              </a:rPr>
              <a:t>aTGC</a:t>
            </a:r>
            <a:r>
              <a:rPr lang="en-GB" sz="1800" dirty="0">
                <a:solidFill>
                  <a:srgbClr val="FF0000"/>
                </a:solidFill>
                <a:latin typeface="Times New Roman" pitchFamily="18" charset="0"/>
              </a:rPr>
              <a:t> and </a:t>
            </a:r>
            <a:r>
              <a:rPr lang="en-GB" sz="1800" dirty="0" err="1">
                <a:solidFill>
                  <a:srgbClr val="FF0000"/>
                </a:solidFill>
                <a:latin typeface="Times New Roman" pitchFamily="18" charset="0"/>
              </a:rPr>
              <a:t>aQGC</a:t>
            </a:r>
            <a:r>
              <a:rPr lang="en-GB" sz="1800" dirty="0">
                <a:solidFill>
                  <a:srgbClr val="FF0000"/>
                </a:solidFill>
                <a:latin typeface="Times New Roman" pitchFamily="18" charset="0"/>
              </a:rPr>
              <a:t> are not observed</a:t>
            </a:r>
            <a:endParaRPr lang="ru-RU" sz="18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20" name="Picture 8" descr="https://cms-results.web.cern.ch/cms-results/public-results/publications/SMP-13-009/CMS-SMP-13-009_Figure_004.png">
            <a:extLst>
              <a:ext uri="{FF2B5EF4-FFF2-40B4-BE49-F238E27FC236}">
                <a16:creationId xmlns:a16="http://schemas.microsoft.com/office/drawing/2014/main" id="{6E8FBD5D-0B05-49B7-8A31-49B1C7533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52863" y="1566863"/>
            <a:ext cx="3170237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6">
            <a:extLst>
              <a:ext uri="{FF2B5EF4-FFF2-40B4-BE49-F238E27FC236}">
                <a16:creationId xmlns:a16="http://schemas.microsoft.com/office/drawing/2014/main" id="{EE36A434-1006-4F34-B03D-CA1680FEFD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2420938"/>
            <a:ext cx="20891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>
                <a:solidFill>
                  <a:srgbClr val="FF0000"/>
                </a:solidFill>
              </a:rPr>
              <a:t>PRD 90, 032008,  2014</a:t>
            </a:r>
          </a:p>
        </p:txBody>
      </p:sp>
      <p:pic>
        <p:nvPicPr>
          <p:cNvPr id="22" name="Picture 10" descr="https://cms-results.web.cern.ch/cms-results/public-results/publications/SMP-13-009/CMS-SMP-13-009_Figure_001-a.png">
            <a:extLst>
              <a:ext uri="{FF2B5EF4-FFF2-40B4-BE49-F238E27FC236}">
                <a16:creationId xmlns:a16="http://schemas.microsoft.com/office/drawing/2014/main" id="{1FA6890E-2F4F-472C-8FFB-4D2F9C84F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429500" y="1762125"/>
            <a:ext cx="1203325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2" descr="https://cms-results.web.cern.ch/cms-results/public-results/publications/SMP-13-009/CMS-SMP-13-009_Figure_001-b.png">
            <a:extLst>
              <a:ext uri="{FF2B5EF4-FFF2-40B4-BE49-F238E27FC236}">
                <a16:creationId xmlns:a16="http://schemas.microsoft.com/office/drawing/2014/main" id="{3373C10C-DFFE-4724-8924-4DB9F0B92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410450" y="2803525"/>
            <a:ext cx="1219200" cy="87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BC58B3-27C1-4B1C-BAB6-B1572784C8D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437" y="3795786"/>
            <a:ext cx="3657013" cy="2565548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90F6C41-4EE3-4227-A96D-D4D8FA2A1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24" name="Номер слайда 23">
            <a:extLst>
              <a:ext uri="{FF2B5EF4-FFF2-40B4-BE49-F238E27FC236}">
                <a16:creationId xmlns:a16="http://schemas.microsoft.com/office/drawing/2014/main" id="{12A9CC3F-9DFC-4B0F-AE5A-36955CBFC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65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336774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C7F13999-238B-4C3C-BF7A-9357305AE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79745"/>
          </a:xfrm>
        </p:spPr>
        <p:txBody>
          <a:bodyPr>
            <a:normAutofit/>
          </a:bodyPr>
          <a:lstStyle/>
          <a:p>
            <a:r>
              <a:rPr lang="en-US" sz="3200" dirty="0"/>
              <a:t>LHC is a “top” factory</a:t>
            </a:r>
            <a:endParaRPr lang="ru-RU" sz="3000" dirty="0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B5A2F527-DCF1-447B-8F8E-D75B1810B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pic>
        <p:nvPicPr>
          <p:cNvPr id="6" name="Picture 17">
            <a:extLst>
              <a:ext uri="{FF2B5EF4-FFF2-40B4-BE49-F238E27FC236}">
                <a16:creationId xmlns:a16="http://schemas.microsoft.com/office/drawing/2014/main" id="{88A8C459-1A45-4810-86CB-46E8007881D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200" y="692150"/>
            <a:ext cx="4440238" cy="571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0">
            <a:extLst>
              <a:ext uri="{FF2B5EF4-FFF2-40B4-BE49-F238E27FC236}">
                <a16:creationId xmlns:a16="http://schemas.microsoft.com/office/drawing/2014/main" id="{CBE275B9-560B-41FC-8DFB-0C7D2DBC66D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6267450"/>
            <a:ext cx="2759075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https://twiki.cern.ch/twiki/pub/CMSPublic/PhysicsResultsTOPSummaryFigures/tt_curve_cms_sept19.png">
            <a:extLst>
              <a:ext uri="{FF2B5EF4-FFF2-40B4-BE49-F238E27FC236}">
                <a16:creationId xmlns:a16="http://schemas.microsoft.com/office/drawing/2014/main" id="{0C5A0460-BFB3-4880-9A72-157835563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80992" y="692696"/>
            <a:ext cx="4309667" cy="2928416"/>
          </a:xfrm>
          <a:prstGeom prst="rect">
            <a:avLst/>
          </a:prstGeom>
          <a:noFill/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732F9849-BA25-464F-A280-4D7AD50BB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69024" y="3573016"/>
            <a:ext cx="3933255" cy="2740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AF32F1A-727B-4F41-A4A3-B1AB4646D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260F2A4-0ACA-456B-9D82-B279D7D65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66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03540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C7F13999-238B-4C3C-BF7A-9357305AE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79745"/>
          </a:xfrm>
        </p:spPr>
        <p:txBody>
          <a:bodyPr>
            <a:normAutofit/>
          </a:bodyPr>
          <a:lstStyle/>
          <a:p>
            <a:r>
              <a:rPr lang="en-US" sz="3200" dirty="0"/>
              <a:t>Mass of “top”: Legacy of Run 1/2</a:t>
            </a:r>
            <a:endParaRPr lang="ru-RU" sz="3000" dirty="0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B5A2F527-DCF1-447B-8F8E-D75B1810B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6D7582CF-4835-48F3-A6D5-2B8E5C1ED1B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620713"/>
            <a:ext cx="4779963" cy="567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F868D6-7CBD-4583-9D41-ABC30D581772}"/>
              </a:ext>
            </a:extLst>
          </p:cNvPr>
          <p:cNvSpPr txBox="1">
            <a:spLocks/>
          </p:cNvSpPr>
          <p:nvPr/>
        </p:nvSpPr>
        <p:spPr>
          <a:xfrm>
            <a:off x="7620023" y="6492875"/>
            <a:ext cx="23114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defPPr>
              <a:defRPr lang="ru-RU"/>
            </a:defPPr>
            <a:lvl1pPr marL="0" algn="r" defTabSz="914296" rtl="0" eaLnBrk="1" latinLnBrk="0" hangingPunct="1">
              <a:defRPr sz="1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21B4A73-5931-42FD-882D-05F401D05453}" type="slidenum">
              <a:rPr lang="ru-RU" smtClean="0"/>
              <a:pPr/>
              <a:t>67</a:t>
            </a:fld>
            <a:endParaRPr lang="ru-RU" dirty="0"/>
          </a:p>
        </p:txBody>
      </p:sp>
      <p:pic>
        <p:nvPicPr>
          <p:cNvPr id="9" name="Picture 2" descr="Summary of seveal CMS mtop measurements and their combination.">
            <a:extLst>
              <a:ext uri="{FF2B5EF4-FFF2-40B4-BE49-F238E27FC236}">
                <a16:creationId xmlns:a16="http://schemas.microsoft.com/office/drawing/2014/main" id="{659B310A-DF47-47C8-B0BA-B5DAD9B3B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13040" y="692696"/>
            <a:ext cx="4592960" cy="6165304"/>
          </a:xfrm>
          <a:prstGeom prst="rect">
            <a:avLst/>
          </a:prstGeom>
          <a:noFill/>
        </p:spPr>
      </p:pic>
      <p:cxnSp>
        <p:nvCxnSpPr>
          <p:cNvPr id="10" name="Прямая со стрелкой 11">
            <a:extLst>
              <a:ext uri="{FF2B5EF4-FFF2-40B4-BE49-F238E27FC236}">
                <a16:creationId xmlns:a16="http://schemas.microsoft.com/office/drawing/2014/main" id="{E6A52B33-C9FB-4E9A-A9F7-E29EDA2AFF0D}"/>
              </a:ext>
            </a:extLst>
          </p:cNvPr>
          <p:cNvCxnSpPr/>
          <p:nvPr/>
        </p:nvCxnSpPr>
        <p:spPr>
          <a:xfrm flipV="1">
            <a:off x="7041232" y="3717032"/>
            <a:ext cx="720080" cy="216024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Овал 12">
            <a:extLst>
              <a:ext uri="{FF2B5EF4-FFF2-40B4-BE49-F238E27FC236}">
                <a16:creationId xmlns:a16="http://schemas.microsoft.com/office/drawing/2014/main" id="{034DA24F-8A04-46A3-921D-E73F2F263CF1}"/>
              </a:ext>
            </a:extLst>
          </p:cNvPr>
          <p:cNvSpPr/>
          <p:nvPr/>
        </p:nvSpPr>
        <p:spPr>
          <a:xfrm>
            <a:off x="6249144" y="5661248"/>
            <a:ext cx="1584176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 pitchFamily="34" charset="0"/>
                <a:cs typeface="Arial" pitchFamily="34" charset="0"/>
              </a:rPr>
              <a:t>precision ~0.3% 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54C4FBD-B692-4D85-B924-116F5588E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3E4C3AA-684C-43D5-819F-7E4954CD8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67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170567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C7F13999-238B-4C3C-BF7A-9357305AE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79745"/>
          </a:xfrm>
        </p:spPr>
        <p:txBody>
          <a:bodyPr>
            <a:normAutofit/>
          </a:bodyPr>
          <a:lstStyle/>
          <a:p>
            <a:r>
              <a:rPr lang="en-US" sz="3200" dirty="0"/>
              <a:t>Running of the top quark mass</a:t>
            </a:r>
            <a:endParaRPr lang="ru-RU" sz="3000" dirty="0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B5A2F527-DCF1-447B-8F8E-D75B1810B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E7A7EE17-F3D1-4518-A2F1-5781F7FC6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464" y="2348880"/>
            <a:ext cx="4320480" cy="31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5">
            <a:extLst>
              <a:ext uri="{FF2B5EF4-FFF2-40B4-BE49-F238E27FC236}">
                <a16:creationId xmlns:a16="http://schemas.microsoft.com/office/drawing/2014/main" id="{92F1FC8C-7607-4AE3-8D90-37947171BF5F}"/>
              </a:ext>
            </a:extLst>
          </p:cNvPr>
          <p:cNvSpPr/>
          <p:nvPr/>
        </p:nvSpPr>
        <p:spPr>
          <a:xfrm>
            <a:off x="128464" y="548680"/>
            <a:ext cx="9577064" cy="210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Beyond leading order in perturbation theory  the strong coupling constant  and the quark masses are subject  to renormalization</a:t>
            </a:r>
          </a:p>
          <a:p>
            <a:endParaRPr lang="en-US" sz="500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In the modified minimal subtraction (MS) renormalization scheme, the dependence of a quark mass </a:t>
            </a:r>
            <a:r>
              <a:rPr lang="en-US" dirty="0" err="1">
                <a:solidFill>
                  <a:srgbClr val="002060"/>
                </a:solidFill>
              </a:rPr>
              <a:t>m</a:t>
            </a:r>
            <a:r>
              <a:rPr lang="en-US" baseline="-25000" dirty="0" err="1">
                <a:solidFill>
                  <a:srgbClr val="002060"/>
                </a:solidFill>
              </a:rPr>
              <a:t>t</a:t>
            </a:r>
            <a:r>
              <a:rPr lang="en-US" baseline="-25000" dirty="0">
                <a:solidFill>
                  <a:srgbClr val="002060"/>
                </a:solidFill>
              </a:rPr>
              <a:t>  </a:t>
            </a:r>
            <a:r>
              <a:rPr lang="en-US" dirty="0">
                <a:solidFill>
                  <a:srgbClr val="002060"/>
                </a:solidFill>
              </a:rPr>
              <a:t>on the scale </a:t>
            </a:r>
            <a:r>
              <a:rPr lang="el-GR" dirty="0">
                <a:solidFill>
                  <a:srgbClr val="002060"/>
                </a:solidFill>
              </a:rPr>
              <a:t>μ</a:t>
            </a:r>
            <a:r>
              <a:rPr lang="en-US" dirty="0">
                <a:solidFill>
                  <a:srgbClr val="002060"/>
                </a:solidFill>
              </a:rPr>
              <a:t> is described by the renormalization group equations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567E8EBD-A053-4591-A9EE-22FEE9A59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472" y="1867306"/>
            <a:ext cx="2880320" cy="625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8">
            <a:extLst>
              <a:ext uri="{FF2B5EF4-FFF2-40B4-BE49-F238E27FC236}">
                <a16:creationId xmlns:a16="http://schemas.microsoft.com/office/drawing/2014/main" id="{D3EF4FCF-5315-4C65-B5DE-F4C37BE5F9DE}"/>
              </a:ext>
            </a:extLst>
          </p:cNvPr>
          <p:cNvSpPr/>
          <p:nvPr/>
        </p:nvSpPr>
        <p:spPr>
          <a:xfrm>
            <a:off x="3224808" y="1916832"/>
            <a:ext cx="31245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solidFill>
                  <a:srgbClr val="002060"/>
                </a:solidFill>
                <a:latin typeface="Times New Roman"/>
                <a:cs typeface="Times New Roman"/>
              </a:rPr>
              <a:t>σ</a:t>
            </a:r>
            <a:r>
              <a:rPr lang="en-US" baseline="-25000" dirty="0" err="1">
                <a:solidFill>
                  <a:srgbClr val="002060"/>
                </a:solidFill>
                <a:latin typeface="Times New Roman"/>
                <a:cs typeface="Times New Roman"/>
              </a:rPr>
              <a:t>tt</a:t>
            </a:r>
            <a:r>
              <a:rPr lang="en-US" dirty="0">
                <a:solidFill>
                  <a:srgbClr val="002060"/>
                </a:solidFill>
                <a:latin typeface="Times New Roman"/>
                <a:cs typeface="Times New Roman"/>
              </a:rPr>
              <a:t> = f(</a:t>
            </a:r>
            <a:r>
              <a:rPr lang="en-US" dirty="0" err="1">
                <a:solidFill>
                  <a:srgbClr val="002060"/>
                </a:solidFill>
                <a:latin typeface="Times New Roman"/>
                <a:cs typeface="Times New Roman"/>
              </a:rPr>
              <a:t>m</a:t>
            </a:r>
            <a:r>
              <a:rPr lang="en-US" baseline="-25000" dirty="0" err="1">
                <a:solidFill>
                  <a:srgbClr val="002060"/>
                </a:solidFill>
                <a:latin typeface="Times New Roman"/>
                <a:cs typeface="Times New Roman"/>
              </a:rPr>
              <a:t>tt</a:t>
            </a:r>
            <a:r>
              <a:rPr lang="en-US" dirty="0">
                <a:solidFill>
                  <a:srgbClr val="002060"/>
                </a:solidFill>
                <a:latin typeface="Times New Roman"/>
                <a:cs typeface="Times New Roman"/>
              </a:rPr>
              <a:t>) → t</a:t>
            </a:r>
            <a:r>
              <a:rPr lang="en-US" dirty="0">
                <a:solidFill>
                  <a:srgbClr val="002060"/>
                </a:solidFill>
              </a:rPr>
              <a:t>he running of </a:t>
            </a:r>
            <a:r>
              <a:rPr lang="en-US" dirty="0" err="1">
                <a:solidFill>
                  <a:srgbClr val="002060"/>
                </a:solidFill>
              </a:rPr>
              <a:t>m</a:t>
            </a:r>
            <a:r>
              <a:rPr lang="en-US" baseline="-25000" dirty="0" err="1">
                <a:solidFill>
                  <a:srgbClr val="002060"/>
                </a:solidFill>
              </a:rPr>
              <a:t>t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B9FB4F49-DF17-433E-BFE6-2F9C4DB05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8984" y="2852936"/>
            <a:ext cx="4536504" cy="3221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A4CACA92-B5CF-46AB-A67A-8ECA4069F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8544" y="3861048"/>
            <a:ext cx="22002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211256F8-BC47-4252-8BF7-54D548001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41615" y="4344144"/>
            <a:ext cx="15716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620D607E-D376-4ACD-ABF5-CD117AB11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65168" y="1844824"/>
            <a:ext cx="3296405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3">
            <a:extLst>
              <a:ext uri="{FF2B5EF4-FFF2-40B4-BE49-F238E27FC236}">
                <a16:creationId xmlns:a16="http://schemas.microsoft.com/office/drawing/2014/main" id="{1152EC46-DAE0-4A7F-A076-4CFA5C637273}"/>
              </a:ext>
            </a:extLst>
          </p:cNvPr>
          <p:cNvSpPr/>
          <p:nvPr/>
        </p:nvSpPr>
        <p:spPr>
          <a:xfrm>
            <a:off x="56456" y="5517232"/>
            <a:ext cx="9649072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The  running of </a:t>
            </a:r>
            <a:r>
              <a:rPr lang="en-US" dirty="0" err="1">
                <a:solidFill>
                  <a:srgbClr val="002060"/>
                </a:solidFill>
              </a:rPr>
              <a:t>m</a:t>
            </a:r>
            <a:r>
              <a:rPr lang="en-US" baseline="-25000" dirty="0" err="1">
                <a:solidFill>
                  <a:srgbClr val="002060"/>
                </a:solidFill>
              </a:rPr>
              <a:t>t</a:t>
            </a:r>
            <a:r>
              <a:rPr lang="en-US" dirty="0">
                <a:solidFill>
                  <a:srgbClr val="002060"/>
                </a:solidFill>
              </a:rPr>
              <a:t> is found to be in agreement </a:t>
            </a:r>
          </a:p>
          <a:p>
            <a:r>
              <a:rPr lang="en-US" dirty="0">
                <a:solidFill>
                  <a:srgbClr val="002060"/>
                </a:solidFill>
              </a:rPr>
              <a:t>with the RGE prediction within 1.1 </a:t>
            </a:r>
            <a:r>
              <a:rPr lang="el-GR" dirty="0">
                <a:solidFill>
                  <a:srgbClr val="002060"/>
                </a:solidFill>
                <a:latin typeface="Times New Roman"/>
                <a:cs typeface="Times New Roman"/>
              </a:rPr>
              <a:t>σ</a:t>
            </a:r>
            <a:endParaRPr lang="en-US" dirty="0">
              <a:solidFill>
                <a:srgbClr val="002060"/>
              </a:solidFill>
            </a:endParaRPr>
          </a:p>
          <a:p>
            <a:endParaRPr lang="en-US" sz="500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The no-running hypothesis is excluded at above 95% confidence level</a:t>
            </a:r>
          </a:p>
        </p:txBody>
      </p:sp>
      <p:sp>
        <p:nvSpPr>
          <p:cNvPr id="16" name="Прямоугольник 14">
            <a:extLst>
              <a:ext uri="{FF2B5EF4-FFF2-40B4-BE49-F238E27FC236}">
                <a16:creationId xmlns:a16="http://schemas.microsoft.com/office/drawing/2014/main" id="{B6385887-A358-4BA9-8848-C1BE25D0BA69}"/>
              </a:ext>
            </a:extLst>
          </p:cNvPr>
          <p:cNvSpPr/>
          <p:nvPr/>
        </p:nvSpPr>
        <p:spPr>
          <a:xfrm>
            <a:off x="6969224" y="6237312"/>
            <a:ext cx="23471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PLB 803 (2020) 135263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B0A9468-1686-4962-8EDF-E2CB72A83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D529A5D-79EF-46F8-AE4D-79DB6AF66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68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948889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C7F13999-238B-4C3C-BF7A-9357305AE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79745"/>
          </a:xfrm>
        </p:spPr>
        <p:txBody>
          <a:bodyPr>
            <a:normAutofit/>
          </a:bodyPr>
          <a:lstStyle/>
          <a:p>
            <a:r>
              <a:rPr lang="en-US" sz="3200" dirty="0" err="1"/>
              <a:t>Vtb</a:t>
            </a:r>
            <a:r>
              <a:rPr lang="en-US" sz="3200" dirty="0"/>
              <a:t>  Measurements</a:t>
            </a:r>
            <a:endParaRPr lang="ru-RU" sz="3000" dirty="0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B5A2F527-DCF1-447B-8F8E-D75B1810B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06757112-7B73-4C3F-B8FC-59C457773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094" y="1916832"/>
            <a:ext cx="4566426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954D90E8-ECA6-4615-9DB0-98D199455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64" y="3573016"/>
            <a:ext cx="4825724" cy="883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11">
            <a:extLst>
              <a:ext uri="{FF2B5EF4-FFF2-40B4-BE49-F238E27FC236}">
                <a16:creationId xmlns:a16="http://schemas.microsoft.com/office/drawing/2014/main" id="{1B5F1135-8616-41D5-A9F2-BA27A9ADD2F3}"/>
              </a:ext>
            </a:extLst>
          </p:cNvPr>
          <p:cNvSpPr/>
          <p:nvPr/>
        </p:nvSpPr>
        <p:spPr>
          <a:xfrm>
            <a:off x="0" y="692696"/>
            <a:ext cx="95770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Non-prompt </a:t>
            </a:r>
            <a:r>
              <a:rPr lang="en-US" dirty="0" err="1">
                <a:solidFill>
                  <a:srgbClr val="002060"/>
                </a:solidFill>
              </a:rPr>
              <a:t>V</a:t>
            </a:r>
            <a:r>
              <a:rPr lang="en-US" baseline="-25000" dirty="0" err="1">
                <a:solidFill>
                  <a:srgbClr val="002060"/>
                </a:solidFill>
              </a:rPr>
              <a:t>tb</a:t>
            </a:r>
            <a:r>
              <a:rPr lang="en-US" baseline="-25000" dirty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measurements </a:t>
            </a:r>
            <a:r>
              <a:rPr lang="en-US" dirty="0" err="1">
                <a:solidFill>
                  <a:srgbClr val="002060"/>
                </a:solidFill>
              </a:rPr>
              <a:t>V</a:t>
            </a:r>
            <a:r>
              <a:rPr lang="en-US" baseline="-25000" dirty="0" err="1">
                <a:solidFill>
                  <a:srgbClr val="002060"/>
                </a:solidFill>
              </a:rPr>
              <a:t>tb</a:t>
            </a:r>
            <a:endParaRPr lang="en-US" baseline="-25000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dirty="0">
                <a:solidFill>
                  <a:srgbClr val="002060"/>
                </a:solidFill>
              </a:rPr>
              <a:t> from B-hadron and t-quark decays (ass. CKM unitarity and fixed number of generations = 3)</a:t>
            </a:r>
            <a:endParaRPr lang="ru-RU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ü"/>
            </a:pPr>
            <a:endParaRPr lang="en-US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ü"/>
            </a:pPr>
            <a:endParaRPr lang="en-US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dirty="0">
                <a:solidFill>
                  <a:srgbClr val="002060"/>
                </a:solidFill>
              </a:rPr>
              <a:t>   </a:t>
            </a:r>
            <a:r>
              <a:rPr lang="en-US" dirty="0">
                <a:solidFill>
                  <a:srgbClr val="002060"/>
                </a:solidFill>
              </a:rPr>
              <a:t>|</a:t>
            </a:r>
            <a:r>
              <a:rPr lang="en-US" dirty="0" err="1">
                <a:solidFill>
                  <a:srgbClr val="002060"/>
                </a:solidFill>
              </a:rPr>
              <a:t>V</a:t>
            </a:r>
            <a:r>
              <a:rPr lang="en-US" baseline="-25000" dirty="0" err="1">
                <a:solidFill>
                  <a:srgbClr val="002060"/>
                </a:solidFill>
              </a:rPr>
              <a:t>tb</a:t>
            </a:r>
            <a:r>
              <a:rPr lang="en-US" dirty="0">
                <a:solidFill>
                  <a:srgbClr val="002060"/>
                </a:solidFill>
              </a:rPr>
              <a:t>| &gt; 0.78 (CDF), 0.99 &gt;|</a:t>
            </a:r>
            <a:r>
              <a:rPr lang="en-US" dirty="0" err="1">
                <a:solidFill>
                  <a:srgbClr val="002060"/>
                </a:solidFill>
              </a:rPr>
              <a:t>V</a:t>
            </a:r>
            <a:r>
              <a:rPr lang="en-US" baseline="-25000" dirty="0" err="1">
                <a:solidFill>
                  <a:srgbClr val="002060"/>
                </a:solidFill>
              </a:rPr>
              <a:t>t</a:t>
            </a:r>
            <a:r>
              <a:rPr lang="en-US" dirty="0" err="1">
                <a:solidFill>
                  <a:srgbClr val="002060"/>
                </a:solidFill>
              </a:rPr>
              <a:t>b</a:t>
            </a:r>
            <a:r>
              <a:rPr lang="en-US" dirty="0">
                <a:solidFill>
                  <a:srgbClr val="002060"/>
                </a:solidFill>
              </a:rPr>
              <a:t>| &gt; 0.9 (D0)</a:t>
            </a:r>
          </a:p>
        </p:txBody>
      </p:sp>
      <p:grpSp>
        <p:nvGrpSpPr>
          <p:cNvPr id="10" name="Группа 15">
            <a:extLst>
              <a:ext uri="{FF2B5EF4-FFF2-40B4-BE49-F238E27FC236}">
                <a16:creationId xmlns:a16="http://schemas.microsoft.com/office/drawing/2014/main" id="{C9E3840B-7945-4501-9589-A314A0ED4C4C}"/>
              </a:ext>
            </a:extLst>
          </p:cNvPr>
          <p:cNvGrpSpPr/>
          <p:nvPr/>
        </p:nvGrpSpPr>
        <p:grpSpPr>
          <a:xfrm>
            <a:off x="2576736" y="1484784"/>
            <a:ext cx="4896544" cy="249092"/>
            <a:chOff x="272480" y="1844824"/>
            <a:chExt cx="4896544" cy="249092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2F99EF7E-B6E6-4FD7-8162-4B1FAA9099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2480" y="1844824"/>
              <a:ext cx="4464496" cy="2490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8BDC2937-F2B6-42ED-B448-54E141001C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736976" y="1844824"/>
              <a:ext cx="432048" cy="239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Прямоугольник 16">
            <a:extLst>
              <a:ext uri="{FF2B5EF4-FFF2-40B4-BE49-F238E27FC236}">
                <a16:creationId xmlns:a16="http://schemas.microsoft.com/office/drawing/2014/main" id="{B68BD6FE-B3E3-47DF-A950-944ADD27CCBC}"/>
              </a:ext>
            </a:extLst>
          </p:cNvPr>
          <p:cNvSpPr/>
          <p:nvPr/>
        </p:nvSpPr>
        <p:spPr>
          <a:xfrm>
            <a:off x="0" y="2492896"/>
            <a:ext cx="957706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Prompt </a:t>
            </a:r>
            <a:r>
              <a:rPr lang="en-US" dirty="0" err="1">
                <a:solidFill>
                  <a:srgbClr val="002060"/>
                </a:solidFill>
              </a:rPr>
              <a:t>V</a:t>
            </a:r>
            <a:r>
              <a:rPr lang="en-US" baseline="-25000" dirty="0" err="1">
                <a:solidFill>
                  <a:srgbClr val="002060"/>
                </a:solidFill>
              </a:rPr>
              <a:t>tb</a:t>
            </a:r>
            <a:r>
              <a:rPr lang="en-US" baseline="-25000" dirty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measurements</a:t>
            </a:r>
            <a:endParaRPr lang="en-US" baseline="-25000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dirty="0">
                <a:solidFill>
                  <a:srgbClr val="002060"/>
                </a:solidFill>
              </a:rPr>
              <a:t> from single </a:t>
            </a:r>
            <a:r>
              <a:rPr lang="en-US" dirty="0" err="1">
                <a:solidFill>
                  <a:srgbClr val="002060"/>
                </a:solidFill>
              </a:rPr>
              <a:t>t-top</a:t>
            </a:r>
            <a:r>
              <a:rPr lang="en-US" dirty="0">
                <a:solidFill>
                  <a:srgbClr val="002060"/>
                </a:solidFill>
              </a:rPr>
              <a:t> production</a:t>
            </a:r>
            <a:endParaRPr lang="ru-RU" dirty="0">
              <a:solidFill>
                <a:srgbClr val="002060"/>
              </a:solidFill>
            </a:endParaRPr>
          </a:p>
          <a:p>
            <a:r>
              <a:rPr lang="ru-RU" dirty="0">
                <a:solidFill>
                  <a:srgbClr val="002060"/>
                </a:solidFill>
              </a:rPr>
              <a:t>     </a:t>
            </a:r>
            <a:r>
              <a:rPr lang="en-US" dirty="0">
                <a:solidFill>
                  <a:srgbClr val="002060"/>
                </a:solidFill>
              </a:rPr>
              <a:t>in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t-, Wt, s-channels</a:t>
            </a:r>
            <a:r>
              <a:rPr lang="ru-RU" dirty="0">
                <a:solidFill>
                  <a:srgbClr val="002060"/>
                </a:solidFill>
              </a:rPr>
              <a:t> (</a:t>
            </a:r>
            <a:r>
              <a:rPr lang="el-GR" dirty="0">
                <a:solidFill>
                  <a:srgbClr val="002060"/>
                </a:solidFill>
                <a:latin typeface="Times New Roman"/>
                <a:cs typeface="Times New Roman"/>
              </a:rPr>
              <a:t>σ</a:t>
            </a:r>
            <a:r>
              <a:rPr lang="ru-RU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dirty="0">
                <a:solidFill>
                  <a:srgbClr val="002060"/>
                </a:solidFill>
                <a:latin typeface="Times New Roman"/>
                <a:cs typeface="Times New Roman"/>
              </a:rPr>
              <a:t>~ </a:t>
            </a:r>
            <a:r>
              <a:rPr lang="en-US" dirty="0">
                <a:solidFill>
                  <a:srgbClr val="002060"/>
                </a:solidFill>
              </a:rPr>
              <a:t>V</a:t>
            </a:r>
            <a:r>
              <a:rPr lang="en-US" baseline="-25000" dirty="0">
                <a:solidFill>
                  <a:srgbClr val="002060"/>
                </a:solidFill>
              </a:rPr>
              <a:t>tb</a:t>
            </a:r>
            <a:r>
              <a:rPr lang="en-US" baseline="30000" dirty="0">
                <a:solidFill>
                  <a:srgbClr val="002060"/>
                </a:solidFill>
              </a:rPr>
              <a:t>2</a:t>
            </a:r>
            <a:r>
              <a:rPr lang="ru-RU" dirty="0">
                <a:solidFill>
                  <a:srgbClr val="002060"/>
                </a:solidFill>
              </a:rPr>
              <a:t>)</a:t>
            </a:r>
            <a:endParaRPr lang="en-US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dirty="0">
                <a:solidFill>
                  <a:srgbClr val="002060"/>
                </a:solidFill>
              </a:rPr>
              <a:t> ass.:</a:t>
            </a:r>
            <a:r>
              <a:rPr lang="ru-RU" dirty="0">
                <a:solidFill>
                  <a:srgbClr val="002060"/>
                </a:solidFill>
              </a:rPr>
              <a:t>  </a:t>
            </a:r>
            <a:r>
              <a:rPr lang="en-US" dirty="0">
                <a:solidFill>
                  <a:srgbClr val="002060"/>
                </a:solidFill>
              </a:rPr>
              <a:t>Br (t → </a:t>
            </a:r>
            <a:r>
              <a:rPr lang="en-US" dirty="0" err="1">
                <a:solidFill>
                  <a:srgbClr val="002060"/>
                </a:solidFill>
              </a:rPr>
              <a:t>Wb</a:t>
            </a:r>
            <a:r>
              <a:rPr lang="en-US" dirty="0">
                <a:solidFill>
                  <a:srgbClr val="002060"/>
                </a:solidFill>
              </a:rPr>
              <a:t>) ≈ 1</a:t>
            </a:r>
            <a:r>
              <a:rPr lang="ru-RU" dirty="0">
                <a:solidFill>
                  <a:srgbClr val="002060"/>
                </a:solidFill>
              </a:rPr>
              <a:t>,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f</a:t>
            </a:r>
            <a:r>
              <a:rPr lang="en-US" baseline="-25000" dirty="0" err="1">
                <a:solidFill>
                  <a:srgbClr val="002060"/>
                </a:solidFill>
              </a:rPr>
              <a:t>LV</a:t>
            </a:r>
            <a:r>
              <a:rPr lang="en-US" dirty="0">
                <a:solidFill>
                  <a:srgbClr val="002060"/>
                </a:solidFill>
              </a:rPr>
              <a:t> =1 (SM</a:t>
            </a:r>
            <a:r>
              <a:rPr lang="ru-RU" dirty="0">
                <a:solidFill>
                  <a:srgbClr val="002060"/>
                </a:solidFill>
              </a:rPr>
              <a:t>, 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     no NP contributions to </a:t>
            </a:r>
            <a:r>
              <a:rPr lang="en-US" dirty="0" err="1">
                <a:solidFill>
                  <a:srgbClr val="002060"/>
                </a:solidFill>
              </a:rPr>
              <a:t>Wtb</a:t>
            </a:r>
            <a:r>
              <a:rPr lang="en-US" dirty="0">
                <a:solidFill>
                  <a:srgbClr val="002060"/>
                </a:solidFill>
              </a:rPr>
              <a:t> vertex)</a:t>
            </a:r>
            <a:r>
              <a:rPr lang="ru-RU" dirty="0">
                <a:solidFill>
                  <a:srgbClr val="002060"/>
                </a:solidFill>
              </a:rPr>
              <a:t> </a:t>
            </a:r>
            <a:endParaRPr lang="en-US" dirty="0">
              <a:solidFill>
                <a:srgbClr val="002060"/>
              </a:solidFill>
            </a:endParaRPr>
          </a:p>
          <a:p>
            <a:pPr lvl="1">
              <a:buFont typeface="Wingdings" pitchFamily="2" charset="2"/>
              <a:buChar char="ü"/>
            </a:pP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4" name="Picture 7">
            <a:extLst>
              <a:ext uri="{FF2B5EF4-FFF2-40B4-BE49-F238E27FC236}">
                <a16:creationId xmlns:a16="http://schemas.microsoft.com/office/drawing/2014/main" id="{6A91751D-275F-44BB-967F-5C9C577F140C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6496" y="5445224"/>
            <a:ext cx="3960812" cy="900112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5" name="Прямоугольник 17">
            <a:extLst>
              <a:ext uri="{FF2B5EF4-FFF2-40B4-BE49-F238E27FC236}">
                <a16:creationId xmlns:a16="http://schemas.microsoft.com/office/drawing/2014/main" id="{04324A9D-A63C-475B-9165-604C70EF4AAD}"/>
              </a:ext>
            </a:extLst>
          </p:cNvPr>
          <p:cNvSpPr/>
          <p:nvPr/>
        </p:nvSpPr>
        <p:spPr>
          <a:xfrm>
            <a:off x="7689304" y="1484784"/>
            <a:ext cx="2044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JHEP 05, 088 (2019)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6" name="Прямоугольник 20">
            <a:extLst>
              <a:ext uri="{FF2B5EF4-FFF2-40B4-BE49-F238E27FC236}">
                <a16:creationId xmlns:a16="http://schemas.microsoft.com/office/drawing/2014/main" id="{514C2A41-5B7C-4F66-9FAA-A97C17E78B4D}"/>
              </a:ext>
            </a:extLst>
          </p:cNvPr>
          <p:cNvSpPr/>
          <p:nvPr/>
        </p:nvSpPr>
        <p:spPr>
          <a:xfrm>
            <a:off x="4953000" y="6021288"/>
            <a:ext cx="16461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LHC + </a:t>
            </a:r>
            <a:r>
              <a:rPr lang="en-US" dirty="0" err="1">
                <a:solidFill>
                  <a:srgbClr val="FF0000"/>
                </a:solidFill>
              </a:rPr>
              <a:t>Tevatron</a:t>
            </a:r>
            <a:r>
              <a:rPr lang="en-US" dirty="0">
                <a:solidFill>
                  <a:srgbClr val="FF0000"/>
                </a:solidFill>
              </a:rPr>
              <a:t>: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48D05EE3-F67B-44FC-B191-D545D542C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01183" y="6381328"/>
            <a:ext cx="1916113" cy="3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3409487-53DE-45C7-A808-B74CC4137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E6E0868-0B37-4CD2-B0F6-3868B02CC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69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0082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FE9725CF-A102-4609-980F-A84C2B7F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620688"/>
          </a:xfrm>
        </p:spPr>
        <p:txBody>
          <a:bodyPr>
            <a:normAutofit/>
          </a:bodyPr>
          <a:lstStyle/>
          <a:p>
            <a:r>
              <a:rPr lang="en-US" sz="3000" dirty="0"/>
              <a:t>LHC Timeline and Data 	That We Have</a:t>
            </a:r>
            <a:endParaRPr lang="ru-RU" sz="30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A852E32-E49E-4C09-A55D-681DBA3A2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184" y="4310192"/>
            <a:ext cx="3241951" cy="2394894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D258538-F310-4031-98FD-5989F06B12A3}"/>
              </a:ext>
            </a:extLst>
          </p:cNvPr>
          <p:cNvSpPr/>
          <p:nvPr/>
        </p:nvSpPr>
        <p:spPr>
          <a:xfrm>
            <a:off x="44183" y="4221088"/>
            <a:ext cx="6325894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altLang="ru-RU" dirty="0">
                <a:solidFill>
                  <a:srgbClr val="002060"/>
                </a:solidFill>
              </a:rPr>
              <a:t>@ 7 </a:t>
            </a:r>
            <a:r>
              <a:rPr lang="en-US" altLang="ru-RU" dirty="0" err="1">
                <a:solidFill>
                  <a:srgbClr val="002060"/>
                </a:solidFill>
              </a:rPr>
              <a:t>TeV</a:t>
            </a:r>
            <a:r>
              <a:rPr lang="en-US" altLang="ru-RU" dirty="0">
                <a:solidFill>
                  <a:srgbClr val="002060"/>
                </a:solidFill>
              </a:rPr>
              <a:t> in 2010 and 2011 (6.1 fb-1)</a:t>
            </a:r>
          </a:p>
          <a:p>
            <a:pPr marL="285750" lvl="1" indent="-285750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endParaRPr lang="en-US" altLang="ru-RU" sz="500" dirty="0">
              <a:solidFill>
                <a:srgbClr val="002060"/>
              </a:solidFill>
            </a:endParaRPr>
          </a:p>
          <a:p>
            <a:pPr marL="285750" lvl="1" indent="-285750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</a:rPr>
              <a:t>~</a:t>
            </a:r>
            <a:r>
              <a:rPr lang="en-US" dirty="0">
                <a:solidFill>
                  <a:srgbClr val="002060"/>
                </a:solidFill>
              </a:rPr>
              <a:t>30</a:t>
            </a:r>
            <a:r>
              <a:rPr lang="ru-RU" dirty="0">
                <a:solidFill>
                  <a:srgbClr val="002060"/>
                </a:solidFill>
              </a:rPr>
              <a:t> fb</a:t>
            </a:r>
            <a:r>
              <a:rPr lang="ru-RU" baseline="30000" dirty="0">
                <a:solidFill>
                  <a:srgbClr val="002060"/>
                </a:solidFill>
              </a:rPr>
              <a:t>-1</a:t>
            </a:r>
            <a:r>
              <a:rPr lang="en-US" altLang="ru-RU" dirty="0">
                <a:solidFill>
                  <a:srgbClr val="002060"/>
                </a:solidFill>
              </a:rPr>
              <a:t> @ 7-8 </a:t>
            </a:r>
            <a:r>
              <a:rPr lang="en-US" altLang="ru-RU" dirty="0" err="1">
                <a:solidFill>
                  <a:srgbClr val="002060"/>
                </a:solidFill>
              </a:rPr>
              <a:t>TeV</a:t>
            </a:r>
            <a:r>
              <a:rPr lang="en-US" altLang="ru-RU" dirty="0">
                <a:solidFill>
                  <a:srgbClr val="002060"/>
                </a:solidFill>
              </a:rPr>
              <a:t> in 2012 (23.3 fb-1)</a:t>
            </a:r>
          </a:p>
          <a:p>
            <a:pPr marL="285750" lvl="1" indent="-285750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endParaRPr lang="en-US" altLang="ru-RU" sz="5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</a:rPr>
              <a:t>~160 fb</a:t>
            </a:r>
            <a:r>
              <a:rPr lang="ru-RU" baseline="30000" dirty="0">
                <a:solidFill>
                  <a:srgbClr val="002060"/>
                </a:solidFill>
              </a:rPr>
              <a:t>-1</a:t>
            </a:r>
            <a:r>
              <a:rPr lang="ru-RU" dirty="0">
                <a:solidFill>
                  <a:srgbClr val="002060"/>
                </a:solidFill>
              </a:rPr>
              <a:t>  </a:t>
            </a:r>
            <a:r>
              <a:rPr lang="ru-RU" dirty="0" err="1">
                <a:solidFill>
                  <a:srgbClr val="002060"/>
                </a:solidFill>
              </a:rPr>
              <a:t>of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proton-proton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collisions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@</a:t>
            </a:r>
            <a:r>
              <a:rPr lang="ru-RU" dirty="0">
                <a:solidFill>
                  <a:srgbClr val="002060"/>
                </a:solidFill>
              </a:rPr>
              <a:t> 13 </a:t>
            </a:r>
            <a:r>
              <a:rPr lang="ru-RU" dirty="0" err="1">
                <a:solidFill>
                  <a:srgbClr val="002060"/>
                </a:solidFill>
              </a:rPr>
              <a:t>TeV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delivered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during</a:t>
            </a:r>
            <a:r>
              <a:rPr lang="ru-RU" dirty="0">
                <a:solidFill>
                  <a:srgbClr val="002060"/>
                </a:solidFill>
              </a:rPr>
              <a:t> R</a:t>
            </a:r>
            <a:r>
              <a:rPr lang="en-US" dirty="0">
                <a:solidFill>
                  <a:srgbClr val="002060"/>
                </a:solidFill>
              </a:rPr>
              <a:t>UN</a:t>
            </a:r>
            <a:r>
              <a:rPr lang="ru-RU" dirty="0">
                <a:solidFill>
                  <a:srgbClr val="002060"/>
                </a:solidFill>
              </a:rPr>
              <a:t>2  </a:t>
            </a:r>
            <a:endParaRPr lang="en-US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5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</a:rPr>
              <a:t>~</a:t>
            </a:r>
            <a:r>
              <a:rPr lang="en-US" dirty="0">
                <a:solidFill>
                  <a:srgbClr val="002060"/>
                </a:solidFill>
              </a:rPr>
              <a:t>260</a:t>
            </a:r>
            <a:r>
              <a:rPr lang="ru-RU" dirty="0">
                <a:solidFill>
                  <a:srgbClr val="002060"/>
                </a:solidFill>
              </a:rPr>
              <a:t> fb</a:t>
            </a:r>
            <a:r>
              <a:rPr lang="ru-RU" baseline="30000" dirty="0">
                <a:solidFill>
                  <a:srgbClr val="002060"/>
                </a:solidFill>
              </a:rPr>
              <a:t>-1</a:t>
            </a:r>
            <a:r>
              <a:rPr lang="en-US" baseline="30000" dirty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it is expected @ 13.6 </a:t>
            </a:r>
            <a:r>
              <a:rPr lang="en-US" dirty="0" err="1">
                <a:solidFill>
                  <a:srgbClr val="002060"/>
                </a:solidFill>
              </a:rPr>
              <a:t>TeV</a:t>
            </a:r>
            <a:r>
              <a:rPr lang="en-US" dirty="0">
                <a:solidFill>
                  <a:srgbClr val="002060"/>
                </a:solidFill>
              </a:rPr>
              <a:t> for the end of the RUN3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5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2060"/>
                </a:solidFill>
              </a:rPr>
              <a:t>450 </a:t>
            </a:r>
            <a:r>
              <a:rPr lang="ru-RU" dirty="0">
                <a:solidFill>
                  <a:srgbClr val="002060"/>
                </a:solidFill>
              </a:rPr>
              <a:t>fb</a:t>
            </a:r>
            <a:r>
              <a:rPr lang="ru-RU" baseline="30000" dirty="0">
                <a:solidFill>
                  <a:srgbClr val="002060"/>
                </a:solidFill>
              </a:rPr>
              <a:t>-1</a:t>
            </a:r>
            <a:r>
              <a:rPr lang="ru-RU" dirty="0">
                <a:solidFill>
                  <a:srgbClr val="002060"/>
                </a:solidFill>
              </a:rPr>
              <a:t>, </a:t>
            </a:r>
            <a:r>
              <a:rPr lang="en-US" dirty="0">
                <a:solidFill>
                  <a:srgbClr val="002060"/>
                </a:solidFill>
              </a:rPr>
              <a:t>in total for all RUNs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A794E5-CAF6-4989-B0E7-3A433E140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10" y="692696"/>
            <a:ext cx="6599626" cy="289479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49A1CB3-8FAE-4400-A29A-6C6D918EF1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2515" y="761290"/>
            <a:ext cx="3366868" cy="812591"/>
          </a:xfrm>
          <a:prstGeom prst="rect">
            <a:avLst/>
          </a:prstGeom>
        </p:spPr>
      </p:pic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1F1F7A27-690D-4462-A709-6A8CFA951EA6}"/>
              </a:ext>
            </a:extLst>
          </p:cNvPr>
          <p:cNvSpPr/>
          <p:nvPr/>
        </p:nvSpPr>
        <p:spPr>
          <a:xfrm rot="16200000">
            <a:off x="3368824" y="3587486"/>
            <a:ext cx="288032" cy="28803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6B4EAD-7458-4A48-B6B7-BEAE9ED4DD18}"/>
              </a:ext>
            </a:extLst>
          </p:cNvPr>
          <p:cNvSpPr txBox="1"/>
          <p:nvPr/>
        </p:nvSpPr>
        <p:spPr>
          <a:xfrm>
            <a:off x="2969370" y="3938234"/>
            <a:ext cx="1335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We are here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002BC87-325E-43F2-929A-F3AC62DE6E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561" y="1679457"/>
            <a:ext cx="3366868" cy="252515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BC38A93-1390-46EC-9AD9-AE18615B9F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5248" y="2878287"/>
            <a:ext cx="781050" cy="5334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459A355-EBF4-4076-82FD-05C65F8135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66298" y="2377820"/>
            <a:ext cx="647700" cy="447675"/>
          </a:xfrm>
          <a:prstGeom prst="rect">
            <a:avLst/>
          </a:prstGeom>
        </p:spPr>
      </p:pic>
      <p:sp>
        <p:nvSpPr>
          <p:cNvPr id="2" name="Дата 1">
            <a:extLst>
              <a:ext uri="{FF2B5EF4-FFF2-40B4-BE49-F238E27FC236}">
                <a16:creationId xmlns:a16="http://schemas.microsoft.com/office/drawing/2014/main" id="{1C23CB75-C184-4C41-A1ED-E25DB5226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7C933D3-7E44-44D4-AF05-10644F14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0094BEB-A2FF-4A03-9397-11268FBA6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144913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5A2F527-DCF1-447B-8F8E-D75B1810B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6F238A-C7EB-4BB7-B2D3-AE7897E472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267" y="711966"/>
            <a:ext cx="7533456" cy="565009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AE4D73D-DA3C-4055-8417-17BAC365F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What do we have as a result?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0FADE44-A54F-459A-B8DD-909A8542B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5BF259-0BD9-4445-90F7-2B13755E2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70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326113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Дата 3">
            <a:extLst>
              <a:ext uri="{FF2B5EF4-FFF2-40B4-BE49-F238E27FC236}">
                <a16:creationId xmlns:a16="http://schemas.microsoft.com/office/drawing/2014/main" id="{5E689B0F-F99C-457A-8A0E-078DC596C8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8944" y="6484723"/>
            <a:ext cx="1224136" cy="365125"/>
          </a:xfrm>
        </p:spPr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49C03D24-689E-4037-B5F4-400A5B066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504" y="1844824"/>
            <a:ext cx="8460941" cy="187220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Why we are still expecting </a:t>
            </a:r>
            <a:b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</a:b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the New Physics?</a:t>
            </a:r>
            <a:endParaRPr lang="ru-RU" sz="3600" dirty="0">
              <a:solidFill>
                <a:srgbClr val="FF0000"/>
              </a:solidFill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A704102A-61B7-4C37-ABEB-A0F45E1AA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2F54E4C-5FAC-4E08-9658-3518C9B64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71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841763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520" y="2204864"/>
            <a:ext cx="8460941" cy="620688"/>
          </a:xfrm>
        </p:spPr>
        <p:txBody>
          <a:bodyPr>
            <a:normAutofit/>
          </a:bodyPr>
          <a:lstStyle/>
          <a:p>
            <a:r>
              <a:rPr lang="en-US" sz="3000" dirty="0"/>
              <a:t>THANK YOU FOR YOUR ATTENTION!</a:t>
            </a:r>
            <a:endParaRPr lang="ru-RU" sz="3000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FC6EFAD-B589-42AC-8593-FBC4CEA1F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9EB1C47-92D4-49BF-8768-5D4F95B22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A595547-A998-4CE1-A69D-3065FF408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72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689876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000" dirty="0"/>
              <a:t>Рождение струй</a:t>
            </a:r>
            <a:r>
              <a:rPr lang="en-US" sz="3000" dirty="0"/>
              <a:t> </a:t>
            </a:r>
            <a:r>
              <a:rPr lang="ru-RU" sz="3000" dirty="0"/>
              <a:t>на </a:t>
            </a:r>
            <a:r>
              <a:rPr lang="en-US" sz="3000" dirty="0"/>
              <a:t>LHC</a:t>
            </a:r>
            <a:endParaRPr lang="ru-RU" sz="3000" dirty="0"/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4968" y="692696"/>
            <a:ext cx="4987333" cy="4894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2480" y="836712"/>
            <a:ext cx="3816424" cy="3336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097016" y="5733256"/>
            <a:ext cx="4684142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CC3300"/>
              </a:buClr>
            </a:pP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PARTON LUMINOSITY AND CROSS SECTION PLOTS, James </a:t>
            </a:r>
            <a:r>
              <a:rPr lang="en-US" altLang="ru-RU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Stirling</a:t>
            </a:r>
            <a:endParaRPr lang="en-US" alt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C3300"/>
              </a:buClr>
            </a:pPr>
            <a:r>
              <a:rPr lang="en-US" altLang="ru-RU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hlinkClick r:id="rId4"/>
              </a:rPr>
              <a:t>http://www.hep.ph.ic.ac.uk/~wstirlin/plots/plots.html</a:t>
            </a:r>
            <a:r>
              <a:rPr lang="en-US" altLang="ru-RU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52872" y="4229472"/>
            <a:ext cx="4684142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Clr>
                <a:srgbClr val="CC3300"/>
              </a:buClr>
              <a:buFont typeface="Wingdings" pitchFamily="2" charset="2"/>
              <a:buNone/>
            </a:pPr>
            <a:r>
              <a:rPr lang="en-US" altLang="ru-RU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altLang="ru-RU" baseline="-25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&lt; 800</a:t>
            </a:r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ГэВ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доминируют процессы с участием </a:t>
            </a:r>
            <a:r>
              <a:rPr lang="ru-RU" altLang="ru-RU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глюонов</a:t>
            </a:r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ru-RU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qg</a:t>
            </a:r>
            <a:endParaRPr lang="ru-RU" alt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buClr>
                <a:srgbClr val="CC3300"/>
              </a:buClr>
              <a:buFont typeface="Wingdings" pitchFamily="2" charset="2"/>
              <a:buNone/>
            </a:pPr>
            <a:endParaRPr lang="ru-RU" alt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C3300"/>
              </a:buClr>
            </a:pPr>
            <a:r>
              <a:rPr lang="en-US" altLang="ru-RU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altLang="ru-RU" baseline="-25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&gt; 800 </a:t>
            </a:r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ГэВ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доминируют процессы с участием кварков, </a:t>
            </a:r>
            <a:r>
              <a:rPr lang="en-US" altLang="ru-RU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qq</a:t>
            </a:r>
            <a:endParaRPr lang="en-US" alt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C3300"/>
              </a:buClr>
            </a:pPr>
            <a:endParaRPr lang="en-US" alt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C3300"/>
              </a:buClr>
            </a:pPr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Рождение жестких струй на 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LHC</a:t>
            </a:r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является</a:t>
            </a:r>
          </a:p>
          <a:p>
            <a:pPr>
              <a:buClr>
                <a:srgbClr val="CC3300"/>
              </a:buClr>
            </a:pPr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пробником КХД в области больших </a:t>
            </a:r>
            <a:r>
              <a:rPr lang="en-US" altLang="ru-RU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</a:t>
            </a:r>
            <a:r>
              <a:rPr lang="en-US" altLang="ru-RU" baseline="30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ru-RU" altLang="ru-RU" baseline="30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buClr>
                <a:srgbClr val="CC3300"/>
              </a:buClr>
              <a:buFont typeface="Wingdings" pitchFamily="2" charset="2"/>
              <a:buNone/>
            </a:pPr>
            <a:endParaRPr lang="en-US" altLang="ru-RU" sz="1800" b="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CBA1C5-CA9B-45BB-A2AF-61E5DD971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6009EFC-5919-4F81-AC7D-75403D2C2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73</a:t>
            </a:fld>
            <a:endParaRPr lang="ru-RU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3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2960" y="2852936"/>
            <a:ext cx="1816503" cy="1634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PDF Constraints with Di-Jets (1)</a:t>
            </a:r>
            <a:endParaRPr lang="ru-RU" sz="3000" dirty="0"/>
          </a:p>
        </p:txBody>
      </p:sp>
      <p:pic>
        <p:nvPicPr>
          <p:cNvPr id="52226" name="Picture 2" descr="https://cms-results.web.cern.ch/cms-results/public-results/publications/SMP-16-011/CMS-SMP-16-011_Figure_00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2480" y="2780928"/>
            <a:ext cx="4087495" cy="386682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Прямоугольник 6"/>
          <p:cNvSpPr/>
          <p:nvPr/>
        </p:nvSpPr>
        <p:spPr>
          <a:xfrm>
            <a:off x="128464" y="5517232"/>
            <a:ext cx="2493696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1600" dirty="0">
                <a:solidFill>
                  <a:srgbClr val="C00000"/>
                </a:solidFill>
              </a:rPr>
              <a:t>Eur. Phys. J. C 77 (2017) 746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5169024" y="5589240"/>
            <a:ext cx="504056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669464"/>
            <a:ext cx="6681192" cy="2154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CC3300"/>
              </a:buClr>
            </a:pP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The fit is performed with the open-source fitting framework XFITTER version 1.2.2 (NNPDF, CT10)</a:t>
            </a:r>
          </a:p>
          <a:p>
            <a:pPr>
              <a:buClr>
                <a:srgbClr val="CC3300"/>
              </a:buClr>
            </a:pP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S. </a:t>
            </a:r>
            <a:r>
              <a:rPr lang="en-US" altLang="ru-RU" sz="16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Alekhin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et al., “</a:t>
            </a:r>
            <a:r>
              <a:rPr lang="en-US" altLang="ru-RU" sz="16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HERAFitter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”, Eur. Phys. J. C75(2015) 304</a:t>
            </a:r>
          </a:p>
          <a:p>
            <a:pPr>
              <a:buClr>
                <a:srgbClr val="CC3300"/>
              </a:buClr>
            </a:pPr>
            <a:endParaRPr lang="en-US" altLang="ru-RU" sz="5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C3300"/>
              </a:buClr>
            </a:pP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The PDF </a:t>
            </a:r>
            <a:r>
              <a:rPr lang="en-US" altLang="ru-RU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evolutionis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based on the DGLAP evolution equations as implemented in the QCDNUM 17.01.12 package. </a:t>
            </a:r>
          </a:p>
          <a:p>
            <a:pPr>
              <a:buClr>
                <a:srgbClr val="CC3300"/>
              </a:buClr>
            </a:pPr>
            <a:endParaRPr lang="en-US" altLang="ru-RU" sz="5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C3300"/>
              </a:buClr>
            </a:pP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To ensure consistency between the HERA DIS and the </a:t>
            </a:r>
            <a:r>
              <a:rPr lang="en-US" altLang="ru-RU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dijet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cross section calculations, the fits are performed at NLO.</a:t>
            </a:r>
          </a:p>
        </p:txBody>
      </p:sp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76937" y="4365104"/>
            <a:ext cx="2160240" cy="265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20952" y="4775281"/>
            <a:ext cx="1656184" cy="26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20953" y="5157192"/>
            <a:ext cx="1656184" cy="30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3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58639" y="4077072"/>
            <a:ext cx="3347361" cy="2551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4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09184" y="908720"/>
            <a:ext cx="3110285" cy="2403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CBFA581-5DE9-45EB-9C5F-6B4A8ED73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46C3CB63-EA84-47EB-9827-E2C250D71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74</a:t>
            </a:fld>
            <a:endParaRPr lang="ru-RU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PDF Constraints with </a:t>
            </a:r>
            <a:r>
              <a:rPr lang="en-US" sz="3000" dirty="0" err="1"/>
              <a:t>DiJets</a:t>
            </a:r>
            <a:r>
              <a:rPr lang="en-US" sz="3000" dirty="0"/>
              <a:t> (2)</a:t>
            </a:r>
            <a:endParaRPr lang="ru-RU" sz="3000" dirty="0"/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4608" y="1340768"/>
            <a:ext cx="7097713" cy="505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764704"/>
            <a:ext cx="2493696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1600" dirty="0">
                <a:solidFill>
                  <a:srgbClr val="C00000"/>
                </a:solidFill>
              </a:rPr>
              <a:t>Eur. Phys. J. C 77 (2017) 746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BD55CC1E-3B98-4C5A-A45B-3893F208D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6A366B45-D4EC-46FE-B733-A9884DE0E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75</a:t>
            </a:fld>
            <a:endParaRPr lang="ru-RU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PDF Constraints: </a:t>
            </a:r>
            <a:r>
              <a:rPr lang="en-US" sz="3000" dirty="0" err="1"/>
              <a:t>DiJets</a:t>
            </a:r>
            <a:r>
              <a:rPr lang="en-US" sz="3000" dirty="0"/>
              <a:t> </a:t>
            </a:r>
            <a:r>
              <a:rPr lang="en-US" sz="3000" dirty="0" err="1"/>
              <a:t>vs</a:t>
            </a:r>
            <a:r>
              <a:rPr lang="en-US" sz="3000" dirty="0"/>
              <a:t> Jets </a:t>
            </a:r>
            <a:endParaRPr lang="ru-RU" sz="3000" dirty="0"/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2560" y="620688"/>
            <a:ext cx="7344816" cy="541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72480" y="5949280"/>
            <a:ext cx="3068084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 err="1">
                <a:solidFill>
                  <a:srgbClr val="C00000"/>
                </a:solidFill>
              </a:rPr>
              <a:t>Dijets</a:t>
            </a:r>
            <a:r>
              <a:rPr lang="en-US" sz="1600" dirty="0">
                <a:solidFill>
                  <a:srgbClr val="C00000"/>
                </a:solidFill>
              </a:rPr>
              <a:t>: </a:t>
            </a:r>
            <a:r>
              <a:rPr lang="fr-FR" sz="1600" dirty="0">
                <a:solidFill>
                  <a:srgbClr val="C00000"/>
                </a:solidFill>
              </a:rPr>
              <a:t>Eur. Phys. J. C 77 (2017) 746</a:t>
            </a:r>
          </a:p>
          <a:p>
            <a:r>
              <a:rPr lang="fr-FR" sz="1600" dirty="0">
                <a:solidFill>
                  <a:srgbClr val="C00000"/>
                </a:solidFill>
              </a:rPr>
              <a:t>Jets</a:t>
            </a:r>
            <a:r>
              <a:rPr lang="en-US" sz="1600" dirty="0">
                <a:solidFill>
                  <a:srgbClr val="C00000"/>
                </a:solidFill>
              </a:rPr>
              <a:t>: JHEP 03 (2017) 156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499EF419-87EB-4C2C-A600-E8B4FDF7D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E6D3D6B5-57C6-4CC7-8B55-F39012A72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76</a:t>
            </a:fld>
            <a:endParaRPr lang="ru-RU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528" y="2455178"/>
            <a:ext cx="3656856" cy="270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836712"/>
          </a:xfrm>
        </p:spPr>
        <p:txBody>
          <a:bodyPr/>
          <a:lstStyle/>
          <a:p>
            <a:r>
              <a:rPr lang="en-US" sz="3000" dirty="0"/>
              <a:t>PDF Constraints with Lepton Charged Asymmetry in W decay (1)</a:t>
            </a:r>
            <a:endParaRPr lang="ru-RU" sz="3000" dirty="0"/>
          </a:p>
        </p:txBody>
      </p:sp>
      <p:pic>
        <p:nvPicPr>
          <p:cNvPr id="56324" name="Picture 4" descr="https://cms-results.web.cern.ch/cms-results/public-results/publications/SMP-14-022/CMS-SMP-14-022_Figure_003-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3160" y="692696"/>
            <a:ext cx="3226616" cy="3096344"/>
          </a:xfrm>
          <a:prstGeom prst="rect">
            <a:avLst/>
          </a:prstGeom>
          <a:noFill/>
        </p:spPr>
      </p:pic>
      <p:pic>
        <p:nvPicPr>
          <p:cNvPr id="56326" name="Picture 6" descr="https://cms-results.web.cern.ch/cms-results/public-results/publications/SMP-14-022/CMS-SMP-14-022_Figure_003-f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09184" y="3861047"/>
            <a:ext cx="2952328" cy="283313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249144" y="3501008"/>
            <a:ext cx="2493696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1600" dirty="0">
                <a:solidFill>
                  <a:srgbClr val="C00000"/>
                </a:solidFill>
              </a:rPr>
              <a:t>Eur. Phys. J. C 76 (2016) 469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5192613"/>
            <a:ext cx="6681192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Clr>
                <a:schemeClr val="tx2">
                  <a:lumMod val="75000"/>
                </a:schemeClr>
              </a:buClr>
              <a:buFont typeface="Wingdings" pitchFamily="2" charset="2"/>
              <a:buChar char="ü"/>
            </a:pPr>
            <a:r>
              <a:rPr lang="ru-RU" altLang="ru-RU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Небольшие теоретические ошибки</a:t>
            </a:r>
            <a:endParaRPr lang="en-US" altLang="ru-RU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Clr>
                <a:schemeClr val="tx2">
                  <a:lumMod val="75000"/>
                </a:schemeClr>
              </a:buClr>
              <a:buFont typeface="Wingdings" pitchFamily="2" charset="2"/>
              <a:buChar char="ü"/>
            </a:pPr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Большая статистика (10</a:t>
            </a:r>
            <a:r>
              <a:rPr lang="ru-RU" altLang="ru-RU" baseline="30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событий при 50 пб</a:t>
            </a:r>
            <a:r>
              <a:rPr lang="ru-RU" altLang="ru-RU" baseline="30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-1</a:t>
            </a:r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alt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Clr>
                <a:schemeClr val="tx2">
                  <a:lumMod val="75000"/>
                </a:schemeClr>
              </a:buClr>
              <a:buFont typeface="Wingdings" pitchFamily="2" charset="2"/>
              <a:buChar char="ü"/>
            </a:pPr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Небольшая экспериментальная систематика (низкий фон, большая эффективность, высокая точность)</a:t>
            </a:r>
          </a:p>
          <a:p>
            <a:pPr marL="342900" indent="-342900">
              <a:buClr>
                <a:schemeClr val="tx2">
                  <a:lumMod val="75000"/>
                </a:schemeClr>
              </a:buClr>
              <a:buFont typeface="Wingdings" pitchFamily="2" charset="2"/>
              <a:buChar char="ü"/>
            </a:pPr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Чувствительность к тяжелым кваркам (</a:t>
            </a:r>
            <a:r>
              <a:rPr lang="en-US" altLang="ru-RU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ud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ru-RU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cs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→ W</a:t>
            </a:r>
            <a:r>
              <a:rPr lang="en-US" altLang="ru-RU" baseline="30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±</a:t>
            </a:r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buClr>
                <a:srgbClr val="CC3300"/>
              </a:buClr>
              <a:buFont typeface="Wingdings" pitchFamily="2" charset="2"/>
              <a:buChar char="ü"/>
            </a:pPr>
            <a:endParaRPr lang="en-US" altLang="ru-RU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6329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668" y="836712"/>
            <a:ext cx="6286500" cy="163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8464" y="692696"/>
            <a:ext cx="1195837" cy="33355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8465" y="1042980"/>
            <a:ext cx="1195837" cy="287562"/>
          </a:xfrm>
          <a:prstGeom prst="rect">
            <a:avLst/>
          </a:prstGeom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A16DF63-B328-43BF-8BE2-17084701F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BB6F2C3-70E1-4F2C-9BCB-32A9264D0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77</a:t>
            </a:fld>
            <a:endParaRPr lang="ru-RU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836712"/>
          </a:xfrm>
        </p:spPr>
        <p:txBody>
          <a:bodyPr/>
          <a:lstStyle/>
          <a:p>
            <a:r>
              <a:rPr lang="en-US" sz="3000" dirty="0"/>
              <a:t>PDF Constraints with Lepton Charged Asymmetry in W decay (2)</a:t>
            </a:r>
            <a:endParaRPr lang="ru-RU" sz="3000" dirty="0"/>
          </a:p>
        </p:txBody>
      </p:sp>
      <p:pic>
        <p:nvPicPr>
          <p:cNvPr id="57346" name="Picture 2" descr="https://cms-results.web.cern.ch/cms-results/public-results/publications/SMP-14-022/CMS-SMP-14-022_Figure_00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528" y="2132856"/>
            <a:ext cx="8158585" cy="383183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764704"/>
            <a:ext cx="2493696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1600" dirty="0">
                <a:solidFill>
                  <a:srgbClr val="C00000"/>
                </a:solidFill>
              </a:rPr>
              <a:t>Eur. Phys. J. C 76 (2016) 469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76536" y="6093296"/>
            <a:ext cx="83529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CC3300"/>
              </a:buClr>
            </a:pPr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Улучшения точности 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PDF </a:t>
            </a:r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для валентных кварков и изменение формы 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PDF</a:t>
            </a:r>
            <a:endParaRPr lang="en-US" altLang="ru-RU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44488" y="1196752"/>
            <a:ext cx="83529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CC3300"/>
              </a:buClr>
            </a:pPr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Объединение данных 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CMS </a:t>
            </a:r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 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LCA </a:t>
            </a:r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распадах 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 </a:t>
            </a:r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 данных ГНР 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HERA</a:t>
            </a:r>
            <a:endParaRPr lang="en-US" altLang="ru-RU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id="{B70D21A8-E711-45D0-99C0-BBFE3C5B4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6F4C5E99-7866-43C3-AF8B-1E34B1D48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78</a:t>
            </a:fld>
            <a:endParaRPr lang="ru-RU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PDF Constraints with W + charm (1)</a:t>
            </a:r>
            <a:endParaRPr lang="ru-RU" sz="3000" dirty="0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4489" y="1340768"/>
            <a:ext cx="1728192" cy="1127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472" y="2492896"/>
            <a:ext cx="2016224" cy="1274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00472" y="692696"/>
            <a:ext cx="95770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Полное и дифференциальное сечение (как функция </a:t>
            </a:r>
            <a:r>
              <a:rPr lang="ru-RU" altLang="ru-RU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псевдобыстроты</a:t>
            </a:r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лептоны) процесса 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pp → W</a:t>
            </a:r>
            <a:r>
              <a:rPr lang="en-US" altLang="ru-RU" baseline="30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±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+ c</a:t>
            </a:r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altLang="ru-RU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cbar</a:t>
            </a:r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+ X</a:t>
            </a:r>
            <a:endParaRPr lang="en-US" altLang="ru-RU" sz="2000" b="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288704" y="1412776"/>
            <a:ext cx="7617296" cy="189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 typeface="Wingdings" pitchFamily="2" charset="2"/>
              <a:buChar char="ü"/>
            </a:pPr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Чувствительность к 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s-</a:t>
            </a:r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кварку (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dg → W </a:t>
            </a:r>
            <a:r>
              <a:rPr lang="ru-RU" altLang="ru-RU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кабиббо-подавлен</a:t>
            </a:r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 в </a:t>
            </a:r>
          </a:p>
          <a:p>
            <a:pPr eaLnBrk="1" hangingPunct="1"/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области 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</a:t>
            </a:r>
            <a:r>
              <a:rPr lang="en-US" altLang="ru-RU" baseline="30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~ (100 </a:t>
            </a:r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ГэВ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ru-RU" altLang="ru-RU" baseline="30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 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ü"/>
            </a:pPr>
            <a:r>
              <a:rPr lang="ru-RU" altLang="ru-RU" b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В к</a:t>
            </a:r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онечном состоянии 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</a:t>
            </a:r>
            <a:r>
              <a:rPr lang="en-US" altLang="ru-RU" b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→</a:t>
            </a:r>
            <a:r>
              <a:rPr lang="en-US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l-GR" altLang="ru-RU" b="0" dirty="0">
                <a:solidFill>
                  <a:srgbClr val="002060"/>
                </a:solidFill>
                <a:latin typeface="Times New Roman"/>
                <a:cs typeface="Times New Roman"/>
              </a:rPr>
              <a:t>ν</a:t>
            </a:r>
            <a:r>
              <a:rPr lang="ru-RU" altLang="ru-RU" b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+ лидирующая с-струя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ü"/>
            </a:pPr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С-струи идентифицируются по наличию распадов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ü"/>
            </a:pPr>
            <a:endParaRPr lang="en-US" altLang="ru-RU" b="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0423" name="Picture 7" descr="https://cms-results.web.cern.ch/cms-results/public-results/publications/SMP-17-014/CMS-SMP-17-014_Figure_004-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008" y="3789040"/>
            <a:ext cx="2864768" cy="2724472"/>
          </a:xfrm>
          <a:prstGeom prst="rect">
            <a:avLst/>
          </a:prstGeom>
          <a:noFill/>
        </p:spPr>
      </p:pic>
      <p:pic>
        <p:nvPicPr>
          <p:cNvPr id="60425" name="Picture 9" descr="https://cms-results.web.cern.ch/cms-results/public-results/publications/SMP-17-014/CMS-SMP-17-014_Figure_004-b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80792" y="3789040"/>
            <a:ext cx="2905535" cy="2763243"/>
          </a:xfrm>
          <a:prstGeom prst="rect">
            <a:avLst/>
          </a:prstGeom>
          <a:noFill/>
        </p:spPr>
      </p:pic>
      <p:pic>
        <p:nvPicPr>
          <p:cNvPr id="60427" name="Picture 11" descr="https://cms-results.web.cern.ch/cms-results/public-results/publications/SMP-17-014/CMS-SMP-17-014_Figure_005-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61112" y="3789040"/>
            <a:ext cx="3944888" cy="2817254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072680" y="3501008"/>
            <a:ext cx="2493696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1600" dirty="0">
                <a:solidFill>
                  <a:srgbClr val="C00000"/>
                </a:solidFill>
              </a:rPr>
              <a:t>Eur. Phys. J. C 79 (2019) 269</a:t>
            </a:r>
            <a:endParaRPr lang="ru-RU" sz="1600" dirty="0">
              <a:solidFill>
                <a:srgbClr val="C00000"/>
              </a:solidFill>
            </a:endParaRPr>
          </a:p>
        </p:txBody>
      </p:sp>
      <p:pic>
        <p:nvPicPr>
          <p:cNvPr id="60428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92760" y="2924944"/>
            <a:ext cx="264251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9" name="Picture 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33120" y="2852936"/>
            <a:ext cx="360045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4944AA9-1EB6-4C8C-860F-BEE222224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B1885E2-97EB-492A-9B89-3254D597E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79</a:t>
            </a:fld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05CDBA63-5528-4F05-8DA1-B09E305D4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8944" y="6484723"/>
            <a:ext cx="1224136" cy="365125"/>
          </a:xfrm>
        </p:spPr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520" y="3176"/>
            <a:ext cx="835292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Physics Processes at LHC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888B8A15-FE8D-4721-BE03-C93F5AF4F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80" y="691935"/>
            <a:ext cx="8953500" cy="5905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07D5E7FC-0D19-4B21-87D8-8C0F91C17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4FB4158-B50C-4318-8547-A25EDF21D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552788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PDF Constraints with W + charm (</a:t>
            </a:r>
            <a:r>
              <a:rPr lang="ru-RU" sz="3000" dirty="0"/>
              <a:t>2</a:t>
            </a:r>
            <a:r>
              <a:rPr lang="en-US" sz="3000" dirty="0"/>
              <a:t>)</a:t>
            </a:r>
            <a:endParaRPr lang="ru-RU" sz="3000" dirty="0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40832" y="908719"/>
            <a:ext cx="3132678" cy="294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53200" y="980728"/>
            <a:ext cx="2875923" cy="275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5097016" y="548680"/>
            <a:ext cx="2493696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1600" dirty="0">
                <a:solidFill>
                  <a:srgbClr val="C00000"/>
                </a:solidFill>
              </a:rPr>
              <a:t>Eur. Phys. J. C 79 (2019) 269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128464" y="836712"/>
            <a:ext cx="3456384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Результаты сравниваются с результатами извлечения 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PDF </a:t>
            </a:r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из данных по асимметрии заряженных лептонов в распадах 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</a:t>
            </a:r>
            <a:endParaRPr lang="ru-RU" alt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/>
            <a:endParaRPr lang="ru-RU" alt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ru-RU" altLang="ru-RU" b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Гипотеза превышени</a:t>
            </a:r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я вклада</a:t>
            </a:r>
          </a:p>
          <a:p>
            <a:pPr eaLnBrk="1" hangingPunct="1"/>
            <a:r>
              <a:rPr lang="ru-RU" altLang="ru-RU" b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морских кварков не подтверждена (</a:t>
            </a:r>
            <a:r>
              <a:rPr lang="en-US" altLang="ru-RU" b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ATLAS</a:t>
            </a:r>
            <a:r>
              <a:rPr lang="ru-RU" altLang="ru-RU" b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altLang="ru-RU" b="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28464" y="4437112"/>
            <a:ext cx="3456384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Величина подавления странности согласуется с </a:t>
            </a:r>
          </a:p>
          <a:p>
            <a:pPr eaLnBrk="1" hangingPunct="1"/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предыдущими нейтринными</a:t>
            </a:r>
          </a:p>
          <a:p>
            <a:pPr eaLnBrk="1" hangingPunct="1"/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экспериментами (</a:t>
            </a:r>
            <a:r>
              <a:rPr lang="en-US" altLang="ru-RU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NuTeV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CCFR, NOMAD</a:t>
            </a:r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eaLnBrk="1" hangingPunct="1"/>
            <a:endParaRPr lang="en-US" altLang="ru-RU" sz="2000" b="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2480" y="6093296"/>
            <a:ext cx="2736304" cy="34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4848" y="3861048"/>
            <a:ext cx="5846291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66E8C2A-28CE-4A9D-9888-DB3E983FC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2CC7354-5912-4160-8E3B-F0B1D2DF8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80</a:t>
            </a:fld>
            <a:endParaRPr lang="ru-RU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PDF Constraints with Prompt Photons (1)</a:t>
            </a:r>
            <a:endParaRPr lang="ru-RU" sz="3000" dirty="0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6576" y="764704"/>
            <a:ext cx="8161362" cy="5785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808984" y="6474822"/>
            <a:ext cx="3506922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1600" dirty="0">
                <a:solidFill>
                  <a:srgbClr val="C00000"/>
                </a:solidFill>
              </a:rPr>
              <a:t>Chiara La Licata, SM@LHC 2014, Madrid</a:t>
            </a:r>
            <a:endParaRPr lang="ru-RU" sz="1600" dirty="0">
              <a:solidFill>
                <a:srgbClr val="C00000"/>
              </a:solidFill>
            </a:endParaRPr>
          </a:p>
        </p:txBody>
      </p:sp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4704"/>
            <a:ext cx="779173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84862CF6-6770-4F1E-878D-C46B699BA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49C32FCB-FE2F-41F7-B54F-90337925E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81</a:t>
            </a:fld>
            <a:endParaRPr lang="ru-RU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PDF Constraints with Prompt Photons (2)</a:t>
            </a:r>
            <a:endParaRPr lang="ru-RU" sz="3000" dirty="0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4488" y="836712"/>
            <a:ext cx="9337873" cy="5670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77926" y="6258798"/>
            <a:ext cx="3506922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1600" dirty="0">
                <a:solidFill>
                  <a:srgbClr val="C00000"/>
                </a:solidFill>
              </a:rPr>
              <a:t>Chiara La Licata, SM@LHC 2014, Madrid</a:t>
            </a:r>
            <a:endParaRPr lang="ru-RU" sz="1600" dirty="0">
              <a:solidFill>
                <a:srgbClr val="C00000"/>
              </a:solidFill>
            </a:endParaRPr>
          </a:p>
        </p:txBody>
      </p:sp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52736"/>
            <a:ext cx="712475" cy="790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0B66C3D5-FDF8-4DA4-8DFB-F3C8B8D4B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D2C2910-50AC-4A7D-939A-020B022D7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82</a:t>
            </a:fld>
            <a:endParaRPr lang="ru-RU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PDF Constraints with Dell-Yan (</a:t>
            </a:r>
            <a:r>
              <a:rPr lang="ru-RU" sz="3000" dirty="0"/>
              <a:t>проверка </a:t>
            </a:r>
            <a:r>
              <a:rPr lang="en-US" sz="3000" dirty="0"/>
              <a:t>PDF</a:t>
            </a:r>
            <a:r>
              <a:rPr lang="ru-RU" sz="3000" dirty="0"/>
              <a:t>)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961112" y="836712"/>
            <a:ext cx="35877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ru-RU" sz="1400" dirty="0">
                <a:solidFill>
                  <a:srgbClr val="FF0000"/>
                </a:solidFill>
              </a:rPr>
              <a:t>EPJ  C 75 (2015) 147, arXiv:1412.1115</a:t>
            </a:r>
          </a:p>
        </p:txBody>
      </p:sp>
      <p:pic>
        <p:nvPicPr>
          <p:cNvPr id="6" name="Picture 4" descr="http://www.quantumdiaries.org/wp-content/uploads/2015/05/feynmanDiagram_DrellYan_wRa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6536" y="1124744"/>
            <a:ext cx="2160240" cy="1182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28864" y="1196752"/>
            <a:ext cx="6101722" cy="4645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pic>
        <p:nvPicPr>
          <p:cNvPr id="2447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56" y="3501008"/>
            <a:ext cx="3805569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28464" y="692696"/>
            <a:ext cx="47525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Сечение процесса </a:t>
            </a:r>
            <a:r>
              <a:rPr lang="ru-RU" altLang="ru-RU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Дрелл-Яна</a:t>
            </a:r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= 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f(</a:t>
            </a:r>
            <a:r>
              <a:rPr lang="en-US" altLang="ru-RU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altLang="ru-RU" baseline="-25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inv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ru-RU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y</a:t>
            </a:r>
            <a:r>
              <a:rPr lang="en-US" altLang="ru-RU" baseline="-25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Z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altLang="ru-RU" sz="2000" b="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4304928" y="6021288"/>
            <a:ext cx="50405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Только проверка 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PDF! </a:t>
            </a:r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Без глобального фита!</a:t>
            </a:r>
            <a:endParaRPr lang="en-US" altLang="ru-RU" sz="2000" b="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2636912"/>
            <a:ext cx="40168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ru-RU" b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POWHEG (NLO) + FEWZ (NNLO)+ </a:t>
            </a:r>
          </a:p>
          <a:p>
            <a:pPr eaLnBrk="1" hangingPunct="1"/>
            <a:r>
              <a:rPr lang="en-US" altLang="ru-RU" b="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Pythia</a:t>
            </a:r>
            <a:r>
              <a:rPr lang="en-US" altLang="ru-RU" b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altLang="ru-RU" b="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hadron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+ under.</a:t>
            </a:r>
            <a:r>
              <a:rPr lang="en-US" altLang="ru-RU" b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08412B0-AE61-487F-AB03-229F76E5D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EE493231-89C2-471B-83F8-D7C37BA6B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83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727286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620688"/>
          </a:xfrm>
        </p:spPr>
        <p:txBody>
          <a:bodyPr/>
          <a:lstStyle/>
          <a:p>
            <a:r>
              <a:rPr lang="en-US" sz="3000" dirty="0"/>
              <a:t>PDF Constraints with Dell-Yan</a:t>
            </a:r>
            <a:r>
              <a:rPr lang="ru-RU" sz="3000" dirty="0"/>
              <a:t> (глобальный </a:t>
            </a:r>
            <a:r>
              <a:rPr lang="ru-RU" sz="3000" dirty="0" err="1"/>
              <a:t>фит</a:t>
            </a:r>
            <a:r>
              <a:rPr lang="ru-RU" sz="3000" dirty="0"/>
              <a:t>)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200472" y="692696"/>
            <a:ext cx="943304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 typeface="Wingdings" pitchFamily="2" charset="2"/>
              <a:buChar char="ü"/>
            </a:pPr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Стандартный 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NNPDF</a:t>
            </a:r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vs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NNPDF + DY LHC </a:t>
            </a:r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(дважды дифференциальные сечения)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Морские кварки, 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small-x </a:t>
            </a:r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область! </a:t>
            </a:r>
            <a:endParaRPr lang="en-US" altLang="ru-RU" sz="2000" b="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140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7967" y="1628800"/>
            <a:ext cx="7373550" cy="502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560512" y="5661248"/>
            <a:ext cx="22322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Нет </a:t>
            </a:r>
            <a:r>
              <a:rPr lang="en-US" alt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 situ </a:t>
            </a:r>
            <a:r>
              <a:rPr lang="ru-RU" alt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фита!</a:t>
            </a:r>
            <a:endParaRPr lang="en-US" altLang="ru-RU" sz="2000" b="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1DA80F01-B6D6-4CD1-88F9-296F8428A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4D590C1-419C-4524-8F03-7CDA3ED1D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84</a:t>
            </a:fld>
            <a:endParaRPr lang="ru-RU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>
                <a:solidFill>
                  <a:srgbClr val="1F497D">
                    <a:lumMod val="75000"/>
                  </a:srgbClr>
                </a:solidFill>
              </a:rPr>
              <a:t>PDF Constraints with Dell-Yan</a:t>
            </a:r>
            <a:r>
              <a:rPr lang="ru-RU" sz="3000" dirty="0">
                <a:solidFill>
                  <a:srgbClr val="1F497D">
                    <a:lumMod val="75000"/>
                  </a:srgbClr>
                </a:solidFill>
              </a:rPr>
              <a:t> (</a:t>
            </a:r>
            <a:r>
              <a:rPr lang="en-US" sz="3000" dirty="0">
                <a:solidFill>
                  <a:srgbClr val="1F497D">
                    <a:lumMod val="75000"/>
                  </a:srgbClr>
                </a:solidFill>
              </a:rPr>
              <a:t>Atlas</a:t>
            </a:r>
            <a:r>
              <a:rPr lang="ru-RU" sz="3000" dirty="0">
                <a:solidFill>
                  <a:srgbClr val="1F497D">
                    <a:lumMod val="75000"/>
                  </a:srgbClr>
                </a:solidFill>
              </a:rPr>
              <a:t>)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779173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78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8904" y="1484784"/>
            <a:ext cx="5554680" cy="5124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78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6576" y="620688"/>
            <a:ext cx="614362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272480" y="1916832"/>
            <a:ext cx="36235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ATL-PHYS-PUB-2018-004</a:t>
            </a:r>
          </a:p>
          <a:p>
            <a:r>
              <a:rPr lang="en-US" dirty="0">
                <a:solidFill>
                  <a:srgbClr val="C00000"/>
                </a:solidFill>
                <a:hlinkClick r:id="rId5"/>
              </a:rPr>
              <a:t>https://cds.cern.ch/record/2310738</a:t>
            </a:r>
            <a:r>
              <a:rPr lang="en-US" dirty="0">
                <a:solidFill>
                  <a:srgbClr val="C00000"/>
                </a:solidFill>
              </a:rPr>
              <a:t>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72480" y="2852936"/>
            <a:ext cx="349621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Набор </a:t>
            </a:r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PDF</a:t>
            </a:r>
          </a:p>
          <a:p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ATLAS epWZ16 PDF</a:t>
            </a:r>
          </a:p>
          <a:p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не согласуется с другими </a:t>
            </a:r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PDF</a:t>
            </a: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24781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4488" y="3933056"/>
            <a:ext cx="3312368" cy="247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1DA11E4-D78F-4BDC-A00A-C5DE948A4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6C8A1A4-2F0E-4A46-8BC5-E6304C658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85</a:t>
            </a:fld>
            <a:endParaRPr lang="ru-RU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ru-RU" altLang="ru-RU" sz="3000" dirty="0">
                <a:latin typeface="Arial" pitchFamily="34" charset="0"/>
                <a:cs typeface="Arial" pitchFamily="34" charset="0"/>
              </a:rPr>
              <a:t>Проверка </a:t>
            </a:r>
            <a:r>
              <a:rPr lang="en-US" altLang="ru-RU" sz="3000" dirty="0">
                <a:latin typeface="Arial" pitchFamily="34" charset="0"/>
                <a:cs typeface="Arial" pitchFamily="34" charset="0"/>
              </a:rPr>
              <a:t>PDF: W/Z</a:t>
            </a:r>
          </a:p>
        </p:txBody>
      </p:sp>
      <p:pic>
        <p:nvPicPr>
          <p:cNvPr id="4" name="Picture 6" descr="https://cms-results.web.cern.ch/cms-results/public-results/preliminary-results/SMP-15-004/CMS-PAS-SMP-15-004_Figure_009-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2680" y="1484784"/>
            <a:ext cx="5832648" cy="4191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CD9E9C-15C6-4E91-B376-A92AFB931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51704D5-8FE1-421B-B2E9-4052C31DF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86</a:t>
            </a:fld>
            <a:endParaRPr lang="ru-RU" dirty="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PDF Constraints with </a:t>
            </a:r>
            <a:r>
              <a:rPr lang="en-US" sz="3000" dirty="0" err="1"/>
              <a:t>Z+jet</a:t>
            </a:r>
            <a:endParaRPr lang="ru-RU" sz="3000" dirty="0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848544" cy="560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8544" y="692696"/>
            <a:ext cx="8652272" cy="5971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046478" y="6453336"/>
            <a:ext cx="3506922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1600" dirty="0">
                <a:solidFill>
                  <a:srgbClr val="C00000"/>
                </a:solidFill>
              </a:rPr>
              <a:t>Chiara La Licata, SM@LHC 2014, Madrid</a:t>
            </a:r>
            <a:endParaRPr lang="ru-RU" sz="1600" dirty="0">
              <a:solidFill>
                <a:srgbClr val="C00000"/>
              </a:solidFill>
            </a:endParaRPr>
          </a:p>
        </p:txBody>
      </p:sp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89304" y="476672"/>
            <a:ext cx="19081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B51352EB-7255-45A3-848E-2587AA62F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6D3F9FB7-884D-4BA5-932D-24963576F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87</a:t>
            </a:fld>
            <a:endParaRPr lang="ru-RU"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PDF </a:t>
            </a:r>
            <a:r>
              <a:rPr lang="en-US" sz="3000" dirty="0" err="1"/>
              <a:t>vs</a:t>
            </a:r>
            <a:r>
              <a:rPr lang="en-US" sz="3000" dirty="0"/>
              <a:t> </a:t>
            </a:r>
            <a:r>
              <a:rPr lang="en-US" sz="3000" dirty="0" err="1"/>
              <a:t>ttbar</a:t>
            </a:r>
            <a:r>
              <a:rPr lang="en-US" sz="3000" dirty="0"/>
              <a:t> Cross Section</a:t>
            </a:r>
            <a:endParaRPr lang="ru-RU" sz="300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1988840"/>
            <a:ext cx="3224808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C00000"/>
                </a:solidFill>
              </a:rPr>
              <a:t>arXiv:1904.05237, Sub. to EPJC</a:t>
            </a:r>
          </a:p>
          <a:p>
            <a:r>
              <a:rPr lang="fr-FR" sz="1600" dirty="0">
                <a:solidFill>
                  <a:srgbClr val="C00000"/>
                </a:solidFill>
              </a:rPr>
              <a:t>Eur. Phys. J. C 79 (2019) 368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008784" y="692696"/>
            <a:ext cx="6696744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Font typeface="Wingdings" pitchFamily="2" charset="2"/>
              <a:buChar char="ü"/>
            </a:pP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Первые данные по измерению </a:t>
            </a:r>
            <a:r>
              <a:rPr lang="el-GR" altLang="ru-RU" dirty="0">
                <a:solidFill>
                  <a:srgbClr val="002060"/>
                </a:solidFill>
                <a:latin typeface="Times New Roman"/>
                <a:cs typeface="Times New Roman"/>
              </a:rPr>
              <a:t>σ</a:t>
            </a:r>
            <a:r>
              <a:rPr lang="en-US" altLang="ru-RU" baseline="-25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tt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= f(</a:t>
            </a:r>
            <a:r>
              <a:rPr lang="en-US" altLang="ru-RU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altLang="ru-RU" baseline="-25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jet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ru-RU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altLang="ru-RU" baseline="-25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tt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ru-RU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y</a:t>
            </a:r>
            <a:r>
              <a:rPr lang="en-US" altLang="ru-RU" baseline="-25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tt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buClr>
                <a:srgbClr val="002060"/>
              </a:buClr>
              <a:buFont typeface="Wingdings" pitchFamily="2" charset="2"/>
              <a:buChar char="ü"/>
            </a:pP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POWHEG (NLO) + PYTHIA 8.2  (</a:t>
            </a:r>
            <a:r>
              <a:rPr lang="en-US" altLang="ru-RU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parton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showering ) + </a:t>
            </a:r>
          </a:p>
          <a:p>
            <a:pPr>
              <a:buClr>
                <a:srgbClr val="002060"/>
              </a:buClr>
            </a:pP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CUETP8M2T4 (underlying events) </a:t>
            </a:r>
            <a:r>
              <a:rPr lang="en-US" altLang="ru-RU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vs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TOP++ 2.0</a:t>
            </a:r>
          </a:p>
          <a:p>
            <a:pPr>
              <a:buClr>
                <a:srgbClr val="002060"/>
              </a:buClr>
              <a:buFont typeface="Wingdings" pitchFamily="2" charset="2"/>
              <a:buChar char="ü"/>
            </a:pP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Фон</a:t>
            </a:r>
            <a:endParaRPr lang="en-US" alt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1">
              <a:buClr>
                <a:srgbClr val="002060"/>
              </a:buClr>
              <a:buFont typeface="Arial" pitchFamily="34" charset="0"/>
              <a:buChar char="─"/>
            </a:pP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16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tW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Z/</a:t>
            </a:r>
            <a:r>
              <a:rPr lang="el-GR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γ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+ jets (POWHEG v2 + NNPDF3.0 PDF + PYTHIA 8.202    </a:t>
            </a:r>
          </a:p>
          <a:p>
            <a:pPr lvl="1">
              <a:buClr>
                <a:srgbClr val="002060"/>
              </a:buClr>
            </a:pP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+ UE tune CUETP8M2T4)</a:t>
            </a:r>
          </a:p>
          <a:p>
            <a:pPr lvl="1">
              <a:buClr>
                <a:srgbClr val="002060"/>
              </a:buClr>
              <a:buFont typeface="Arial" pitchFamily="34" charset="0"/>
              <a:buChar char="─"/>
            </a:pP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16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W+jets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(MadGraph5_aMC@NLO 2.2.2 + NNPDF3.0 PDF + </a:t>
            </a:r>
          </a:p>
          <a:p>
            <a:pPr lvl="1">
              <a:buClr>
                <a:srgbClr val="002060"/>
              </a:buClr>
            </a:pP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PYTHIA 8.2 + UE CUETP8M1)</a:t>
            </a:r>
          </a:p>
          <a:p>
            <a:pPr lvl="1">
              <a:buClr>
                <a:srgbClr val="002060"/>
              </a:buClr>
              <a:buFont typeface="Arial" pitchFamily="34" charset="0"/>
              <a:buChar char="─"/>
            </a:pP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VV (PYTHIA 8.2 + NNPDF2.3 PDF + CUETP8M1 tune.)</a:t>
            </a:r>
            <a:endParaRPr lang="en-US" alt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84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464" y="2492896"/>
            <a:ext cx="2648744" cy="2003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84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56" y="4581128"/>
            <a:ext cx="2650781" cy="1898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848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48680"/>
            <a:ext cx="3031469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8488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32920" y="3140968"/>
            <a:ext cx="41719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21868" y="3717032"/>
            <a:ext cx="5591572" cy="2898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BCDF9AE-A851-4D1F-9779-D9402EB3E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105CBE5-1F16-44E0-8288-2BDE26AC1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88</a:t>
            </a:fld>
            <a:endParaRPr lang="ru-RU" dirty="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PDF </a:t>
            </a:r>
            <a:r>
              <a:rPr lang="ru-RU" sz="3000" dirty="0"/>
              <a:t>и </a:t>
            </a:r>
            <a:r>
              <a:rPr lang="el-GR" sz="3000" dirty="0"/>
              <a:t>α</a:t>
            </a:r>
            <a:r>
              <a:rPr lang="en-US" sz="3000" baseline="-25000" dirty="0"/>
              <a:t>S</a:t>
            </a:r>
            <a:r>
              <a:rPr lang="en-US" sz="3000" dirty="0"/>
              <a:t> </a:t>
            </a:r>
            <a:r>
              <a:rPr lang="en-US" sz="3000" dirty="0" err="1"/>
              <a:t>vs</a:t>
            </a:r>
            <a:r>
              <a:rPr lang="en-US" sz="3000" dirty="0"/>
              <a:t> </a:t>
            </a:r>
            <a:r>
              <a:rPr lang="en-US" sz="3000" dirty="0" err="1"/>
              <a:t>ttbar</a:t>
            </a:r>
            <a:r>
              <a:rPr lang="en-US" sz="3000" dirty="0"/>
              <a:t> Cross Section (1)</a:t>
            </a:r>
            <a:endParaRPr lang="ru-RU" sz="300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953000" y="6492874"/>
            <a:ext cx="2311400" cy="365125"/>
          </a:xfrm>
        </p:spPr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pic>
        <p:nvPicPr>
          <p:cNvPr id="1505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5208" y="3717031"/>
            <a:ext cx="2880320" cy="2813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3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28864" y="3645025"/>
            <a:ext cx="2952328" cy="2802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352872" y="845096"/>
            <a:ext cx="12961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l-GR" altLang="ru-RU" dirty="0">
                <a:solidFill>
                  <a:srgbClr val="002060"/>
                </a:solidFill>
                <a:latin typeface="Times New Roman"/>
                <a:cs typeface="Times New Roman"/>
              </a:rPr>
              <a:t>α</a:t>
            </a:r>
            <a:r>
              <a:rPr lang="en-US" altLang="ru-RU" baseline="-25000" dirty="0">
                <a:solidFill>
                  <a:srgbClr val="002060"/>
                </a:solidFill>
                <a:latin typeface="Times New Roman"/>
                <a:cs typeface="Times New Roman"/>
              </a:rPr>
              <a:t>S</a:t>
            </a:r>
            <a:r>
              <a:rPr lang="en-US" altLang="ru-RU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ru-RU" altLang="ru-RU" dirty="0">
                <a:solidFill>
                  <a:srgbClr val="002060"/>
                </a:solidFill>
                <a:latin typeface="Times New Roman"/>
                <a:cs typeface="Times New Roman"/>
              </a:rPr>
              <a:t>и </a:t>
            </a:r>
            <a:r>
              <a:rPr lang="en-US" altLang="ru-RU" dirty="0" err="1">
                <a:solidFill>
                  <a:srgbClr val="002060"/>
                </a:solidFill>
                <a:latin typeface="Times New Roman"/>
                <a:cs typeface="Times New Roman"/>
              </a:rPr>
              <a:t>m</a:t>
            </a:r>
            <a:r>
              <a:rPr lang="en-US" altLang="ru-RU" baseline="-25000" dirty="0" err="1">
                <a:solidFill>
                  <a:srgbClr val="002060"/>
                </a:solidFill>
                <a:latin typeface="Times New Roman"/>
                <a:cs typeface="Times New Roman"/>
              </a:rPr>
              <a:t>t</a:t>
            </a:r>
            <a:r>
              <a:rPr lang="en-US" altLang="ru-RU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ru-RU" altLang="ru-RU" dirty="0" err="1">
                <a:solidFill>
                  <a:srgbClr val="002060"/>
                </a:solidFill>
                <a:latin typeface="Times New Roman"/>
                <a:cs typeface="Times New Roman"/>
              </a:rPr>
              <a:t>фит</a:t>
            </a:r>
            <a:endParaRPr lang="en-US" altLang="ru-RU" sz="2000" b="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053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40832" y="692696"/>
            <a:ext cx="6192688" cy="2953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288032" y="1404065"/>
            <a:ext cx="2216696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C00000"/>
                </a:solidFill>
              </a:rPr>
              <a:t>arXiv:1904.05237, </a:t>
            </a:r>
            <a:endParaRPr lang="ru-RU" sz="1600" dirty="0">
              <a:solidFill>
                <a:srgbClr val="C00000"/>
              </a:solidFill>
            </a:endParaRPr>
          </a:p>
          <a:p>
            <a:r>
              <a:rPr lang="fr-FR" sz="1600" dirty="0">
                <a:solidFill>
                  <a:srgbClr val="C00000"/>
                </a:solidFill>
              </a:rPr>
              <a:t>Sub. to EPJC</a:t>
            </a: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128464" y="2492896"/>
            <a:ext cx="36004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Хорошая точность измерений</a:t>
            </a:r>
          </a:p>
          <a:p>
            <a:pPr eaLnBrk="1" hangingPunct="1"/>
            <a:endParaRPr lang="ru-RU" alt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НО!</a:t>
            </a:r>
          </a:p>
          <a:p>
            <a:pPr eaLnBrk="1" hangingPunct="1"/>
            <a:endParaRPr lang="ru-RU" alt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Наблюдаются расхождения</a:t>
            </a:r>
          </a:p>
          <a:p>
            <a:pPr eaLnBrk="1" hangingPunct="1"/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 мировыми данными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</a:t>
            </a:r>
          </a:p>
          <a:p>
            <a:pPr eaLnBrk="1" hangingPunct="1"/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сильная зависимость 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PDF</a:t>
            </a:r>
            <a:endParaRPr lang="ru-RU" alt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/>
            <a:endParaRPr lang="ru-RU" alt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Необходим учет 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PDF</a:t>
            </a:r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в</a:t>
            </a:r>
          </a:p>
          <a:p>
            <a:pPr eaLnBrk="1" hangingPunct="1"/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глобальном фите</a:t>
            </a:r>
            <a:endParaRPr lang="en-US" alt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4EBDA7D-FCC5-40C9-AF12-0E44CA66A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F079E5B-34C9-4EC8-933D-D6663BCC7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89</a:t>
            </a:fld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05CDBA63-5528-4F05-8DA1-B09E305D4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8944" y="6484723"/>
            <a:ext cx="1224136" cy="365125"/>
          </a:xfrm>
        </p:spPr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176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ru-RU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Data Selection/Trigger</a:t>
            </a:r>
            <a:endParaRPr lang="en-US" sz="3000" b="1" dirty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07CB2EDE-4FF7-42D5-966E-0EF70387B59E}"/>
              </a:ext>
            </a:extLst>
          </p:cNvPr>
          <p:cNvSpPr txBox="1">
            <a:spLocks noChangeArrowheads="1"/>
          </p:cNvSpPr>
          <p:nvPr/>
        </p:nvSpPr>
        <p:spPr>
          <a:xfrm>
            <a:off x="1835150" y="693738"/>
            <a:ext cx="5067300" cy="5472112"/>
          </a:xfrm>
          <a:prstGeom prst="rect">
            <a:avLst/>
          </a:prstGeom>
        </p:spPr>
        <p:txBody>
          <a:bodyPr vert="horz" lIns="91429" tIns="45715" rIns="91429" bIns="45715" rtlCol="0">
            <a:normAutofit/>
          </a:bodyPr>
          <a:lstStyle>
            <a:lvl1pPr marL="342861" indent="-342861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66" indent="-285717" algn="l" defTabSz="91429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70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17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66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14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62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10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58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Tx/>
              <a:buNone/>
              <a:defRPr/>
            </a:pPr>
            <a:endParaRPr lang="en-GB" sz="2000"/>
          </a:p>
          <a:p>
            <a:pPr>
              <a:lnSpc>
                <a:spcPct val="80000"/>
              </a:lnSpc>
              <a:buFont typeface="Wingdings" charset="0"/>
              <a:buChar char="q"/>
              <a:defRPr/>
            </a:pPr>
            <a:r>
              <a:rPr lang="en-GB" sz="2000" u="sng"/>
              <a:t>Level-1:</a:t>
            </a:r>
            <a:r>
              <a:rPr lang="en-GB" sz="2000"/>
              <a:t> </a:t>
            </a:r>
          </a:p>
          <a:p>
            <a:pPr marL="0" indent="0">
              <a:lnSpc>
                <a:spcPct val="80000"/>
              </a:lnSpc>
              <a:buFont typeface="Wingdings" charset="0"/>
              <a:buNone/>
              <a:defRPr/>
            </a:pPr>
            <a:r>
              <a:rPr lang="en-GB" sz="2000"/>
              <a:t>     Hardware selection is comprised </a:t>
            </a:r>
          </a:p>
          <a:p>
            <a:pPr marL="0" indent="0">
              <a:lnSpc>
                <a:spcPct val="80000"/>
              </a:lnSpc>
              <a:buFont typeface="Wingdings" charset="0"/>
              <a:buNone/>
              <a:defRPr/>
            </a:pPr>
            <a:r>
              <a:rPr lang="en-GB" sz="2000"/>
              <a:t>     of custom electronics that process </a:t>
            </a:r>
          </a:p>
          <a:p>
            <a:pPr marL="0" indent="0">
              <a:lnSpc>
                <a:spcPct val="80000"/>
              </a:lnSpc>
              <a:buFont typeface="Wingdings" charset="0"/>
              <a:buNone/>
              <a:defRPr/>
            </a:pPr>
            <a:r>
              <a:rPr lang="en-GB" sz="2000"/>
              <a:t>     data from detectors, rough cutoffs </a:t>
            </a:r>
            <a:endParaRPr lang="ru-RU" sz="2000" u="sng"/>
          </a:p>
          <a:p>
            <a:pPr marL="0" indent="0">
              <a:lnSpc>
                <a:spcPct val="80000"/>
              </a:lnSpc>
              <a:buFont typeface="Wingdings" charset="0"/>
              <a:buNone/>
              <a:defRPr/>
            </a:pPr>
            <a:endParaRPr lang="ru-RU" sz="2000" u="sng"/>
          </a:p>
          <a:p>
            <a:pPr marL="0" indent="0">
              <a:lnSpc>
                <a:spcPct val="80000"/>
              </a:lnSpc>
              <a:buFont typeface="Wingdings" charset="0"/>
              <a:buNone/>
              <a:defRPr/>
            </a:pPr>
            <a:endParaRPr lang="ru-RU" sz="2000" u="sng"/>
          </a:p>
          <a:p>
            <a:pPr marL="0" indent="0">
              <a:lnSpc>
                <a:spcPct val="80000"/>
              </a:lnSpc>
              <a:buFont typeface="Wingdings" charset="0"/>
              <a:buNone/>
              <a:defRPr/>
            </a:pPr>
            <a:endParaRPr lang="en-US" sz="2000" u="sng"/>
          </a:p>
          <a:p>
            <a:pPr marL="0" indent="0">
              <a:lnSpc>
                <a:spcPct val="80000"/>
              </a:lnSpc>
              <a:buFont typeface="Wingdings" charset="0"/>
              <a:buNone/>
              <a:defRPr/>
            </a:pPr>
            <a:endParaRPr lang="ru-RU" sz="2000" u="sng"/>
          </a:p>
          <a:p>
            <a:pPr>
              <a:lnSpc>
                <a:spcPct val="80000"/>
              </a:lnSpc>
              <a:buFont typeface="Wingdings" charset="0"/>
              <a:buChar char="q"/>
              <a:defRPr/>
            </a:pPr>
            <a:r>
              <a:rPr lang="en-GB" sz="2000" u="sng"/>
              <a:t>High Level Trigger:</a:t>
            </a:r>
            <a:r>
              <a:rPr lang="en-GB" sz="2000"/>
              <a:t> </a:t>
            </a:r>
            <a:endParaRPr lang="ru-RU" sz="2000"/>
          </a:p>
          <a:p>
            <a:pPr marL="0" indent="0">
              <a:lnSpc>
                <a:spcPct val="80000"/>
              </a:lnSpc>
              <a:buFont typeface="Wingdings" charset="0"/>
              <a:buNone/>
              <a:defRPr/>
            </a:pPr>
            <a:r>
              <a:rPr lang="ru-RU" sz="2000"/>
              <a:t>     </a:t>
            </a:r>
            <a:r>
              <a:rPr lang="en-GB" sz="2000"/>
              <a:t>Software selection</a:t>
            </a:r>
            <a:r>
              <a:rPr lang="ru-RU" sz="2000"/>
              <a:t> </a:t>
            </a:r>
            <a:r>
              <a:rPr lang="en-US" sz="2000"/>
              <a:t>based on          </a:t>
            </a:r>
          </a:p>
          <a:p>
            <a:pPr marL="0" indent="0">
              <a:lnSpc>
                <a:spcPct val="80000"/>
              </a:lnSpc>
              <a:buFont typeface="Wingdings" charset="0"/>
              <a:buNone/>
              <a:defRPr/>
            </a:pPr>
            <a:r>
              <a:rPr lang="en-US" sz="2000"/>
              <a:t>     reconstruction of physics objects,</a:t>
            </a:r>
          </a:p>
          <a:p>
            <a:pPr marL="0" indent="0">
              <a:lnSpc>
                <a:spcPct val="80000"/>
              </a:lnSpc>
              <a:buFont typeface="Wingdings" charset="0"/>
              <a:buNone/>
              <a:defRPr/>
            </a:pPr>
            <a:r>
              <a:rPr lang="en-US" sz="2000"/>
              <a:t>     event topology</a:t>
            </a:r>
            <a:endParaRPr lang="en-US" sz="2000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8957DFA4-A63F-44B4-9BD5-FF5FDF9CA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5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1563" y="2924175"/>
            <a:ext cx="2884487" cy="3529013"/>
          </a:xfrm>
          <a:prstGeom prst="rect">
            <a:avLst/>
          </a:prstGeom>
          <a:noFill/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5811444F-3C6A-4D36-A03D-D77B7268A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1835150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7E67CE39-277A-4A3C-B41B-225E63AB5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708275"/>
            <a:ext cx="1657350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64D857C4-C68B-4648-A9F8-796A5F221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530725"/>
            <a:ext cx="1728788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">
            <a:extLst>
              <a:ext uri="{FF2B5EF4-FFF2-40B4-BE49-F238E27FC236}">
                <a16:creationId xmlns:a16="http://schemas.microsoft.com/office/drawing/2014/main" id="{9E9280A2-CE4A-4AF5-BB38-C350C54BA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773113"/>
            <a:ext cx="2663825" cy="171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C1727E7F-BA9B-486F-8A50-8D2A0DBDC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4378B7C-6E6F-4AA0-A416-6C8562311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137422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PDF </a:t>
            </a:r>
            <a:r>
              <a:rPr lang="ru-RU" sz="3000" dirty="0"/>
              <a:t>и </a:t>
            </a:r>
            <a:r>
              <a:rPr lang="el-GR" sz="3000" dirty="0"/>
              <a:t>α</a:t>
            </a:r>
            <a:r>
              <a:rPr lang="en-US" sz="3000" baseline="-25000" dirty="0"/>
              <a:t>S</a:t>
            </a:r>
            <a:r>
              <a:rPr lang="en-US" sz="3000" dirty="0"/>
              <a:t> </a:t>
            </a:r>
            <a:r>
              <a:rPr lang="en-US" sz="3000" dirty="0" err="1"/>
              <a:t>vs</a:t>
            </a:r>
            <a:r>
              <a:rPr lang="en-US" sz="3000" dirty="0"/>
              <a:t> </a:t>
            </a:r>
            <a:r>
              <a:rPr lang="en-US" sz="3000" dirty="0" err="1"/>
              <a:t>ttbar</a:t>
            </a:r>
            <a:r>
              <a:rPr lang="en-US" sz="3000" dirty="0"/>
              <a:t> Cross Section (2)</a:t>
            </a:r>
            <a:endParaRPr lang="ru-RU" sz="300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pic>
        <p:nvPicPr>
          <p:cNvPr id="1505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4923671" cy="4697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128464" y="692696"/>
            <a:ext cx="44644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Одновременный  (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PDF, </a:t>
            </a:r>
            <a:r>
              <a:rPr lang="el-GR" altLang="ru-RU" dirty="0">
                <a:solidFill>
                  <a:srgbClr val="002060"/>
                </a:solidFill>
                <a:latin typeface="Times New Roman"/>
                <a:cs typeface="Times New Roman"/>
              </a:rPr>
              <a:t>α</a:t>
            </a:r>
            <a:r>
              <a:rPr lang="en-US" altLang="ru-RU" baseline="-25000" dirty="0">
                <a:solidFill>
                  <a:srgbClr val="002060"/>
                </a:solidFill>
                <a:latin typeface="Times New Roman"/>
                <a:cs typeface="Times New Roman"/>
              </a:rPr>
              <a:t>S</a:t>
            </a:r>
            <a:r>
              <a:rPr lang="en-US" altLang="ru-RU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ru-RU" altLang="ru-RU" dirty="0">
                <a:solidFill>
                  <a:srgbClr val="002060"/>
                </a:solidFill>
                <a:latin typeface="Times New Roman"/>
                <a:cs typeface="Times New Roman"/>
              </a:rPr>
              <a:t>и </a:t>
            </a:r>
            <a:r>
              <a:rPr lang="en-US" altLang="ru-RU" dirty="0" err="1">
                <a:solidFill>
                  <a:srgbClr val="002060"/>
                </a:solidFill>
                <a:latin typeface="Times New Roman"/>
                <a:cs typeface="Times New Roman"/>
              </a:rPr>
              <a:t>m</a:t>
            </a:r>
            <a:r>
              <a:rPr lang="en-US" altLang="ru-RU" baseline="-25000" dirty="0" err="1">
                <a:solidFill>
                  <a:srgbClr val="002060"/>
                </a:solidFill>
                <a:latin typeface="Times New Roman"/>
                <a:cs typeface="Times New Roman"/>
              </a:rPr>
              <a:t>t</a:t>
            </a:r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фит</a:t>
            </a:r>
            <a:endParaRPr lang="en-US" altLang="ru-RU" sz="2000" b="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155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5008" y="1268760"/>
            <a:ext cx="4709332" cy="431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280864" y="5795972"/>
            <a:ext cx="568024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Значительное улучшение точности </a:t>
            </a:r>
            <a:r>
              <a:rPr lang="ru-RU" altLang="ru-RU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глюонной</a:t>
            </a:r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PDF</a:t>
            </a:r>
            <a:endParaRPr lang="ru-RU" alt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Необходимо учитывать 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NNLO </a:t>
            </a:r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вклады</a:t>
            </a:r>
            <a:endParaRPr lang="en-US" alt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961112" y="692696"/>
            <a:ext cx="2216696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C00000"/>
                </a:solidFill>
              </a:rPr>
              <a:t>arXiv:1904.05237, </a:t>
            </a:r>
            <a:endParaRPr lang="ru-RU" sz="1600" dirty="0">
              <a:solidFill>
                <a:srgbClr val="C00000"/>
              </a:solidFill>
            </a:endParaRPr>
          </a:p>
          <a:p>
            <a:r>
              <a:rPr lang="fr-FR" sz="1600" dirty="0">
                <a:solidFill>
                  <a:srgbClr val="C00000"/>
                </a:solidFill>
              </a:rPr>
              <a:t>Sub. to EPJC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B646534-D9BE-4559-93D3-E1824A0AB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0AA801-4E64-4798-B159-1D3A66F57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90</a:t>
            </a:fld>
            <a:endParaRPr lang="ru-RU" dirty="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908720"/>
            <a:ext cx="9789537" cy="1754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spAutoFit/>
          </a:bodyPr>
          <a:lstStyle/>
          <a:p>
            <a:pPr algn="ctr">
              <a:buClr>
                <a:srgbClr val="008080"/>
              </a:buClr>
              <a:buSzPct val="90000"/>
              <a:buFont typeface="Wingdings" pitchFamily="2" charset="2"/>
              <a:buNone/>
            </a:pPr>
            <a:r>
              <a:rPr lang="ru-RU" altLang="ru-RU" sz="3600" dirty="0">
                <a:solidFill>
                  <a:srgbClr val="C00000"/>
                </a:solidFill>
                <a:latin typeface="Comic Sans MS" pitchFamily="66" charset="0"/>
              </a:rPr>
              <a:t>Измерения </a:t>
            </a:r>
            <a:r>
              <a:rPr lang="en-US" altLang="ru-RU" sz="3600" dirty="0" err="1">
                <a:solidFill>
                  <a:srgbClr val="C00000"/>
                </a:solidFill>
                <a:latin typeface="Times New Roman"/>
                <a:cs typeface="Times New Roman"/>
              </a:rPr>
              <a:t>α</a:t>
            </a:r>
            <a:r>
              <a:rPr lang="en-US" altLang="ru-RU" sz="3600" baseline="-25000" dirty="0" err="1">
                <a:solidFill>
                  <a:srgbClr val="C00000"/>
                </a:solidFill>
                <a:latin typeface="Times New Roman"/>
                <a:cs typeface="Times New Roman"/>
              </a:rPr>
              <a:t>S</a:t>
            </a:r>
            <a:r>
              <a:rPr lang="ru-RU" altLang="ru-RU" sz="3600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endParaRPr lang="en-US" altLang="ru-RU" sz="3600" dirty="0">
              <a:solidFill>
                <a:srgbClr val="C00000"/>
              </a:solidFill>
              <a:latin typeface="Comic Sans MS" pitchFamily="66" charset="0"/>
            </a:endParaRPr>
          </a:p>
          <a:p>
            <a:pPr algn="ctr">
              <a:buClr>
                <a:srgbClr val="008080"/>
              </a:buClr>
              <a:buSzPct val="90000"/>
              <a:buFont typeface="Wingdings" pitchFamily="2" charset="2"/>
              <a:buNone/>
            </a:pPr>
            <a:endParaRPr lang="ru-RU" altLang="ru-RU" sz="3600" dirty="0">
              <a:solidFill>
                <a:srgbClr val="FF3300"/>
              </a:solidFill>
              <a:latin typeface="Comic Sans MS" pitchFamily="66" charset="0"/>
            </a:endParaRPr>
          </a:p>
          <a:p>
            <a:pPr algn="ctr">
              <a:buClr>
                <a:srgbClr val="008080"/>
              </a:buClr>
              <a:buSzPct val="90000"/>
              <a:buFont typeface="Wingdings" pitchFamily="2" charset="2"/>
              <a:buNone/>
            </a:pPr>
            <a:endParaRPr lang="ru-RU" altLang="ru-RU" sz="3600" dirty="0">
              <a:solidFill>
                <a:srgbClr val="FF3300"/>
              </a:solidFill>
              <a:latin typeface="Comic Sans MS" pitchFamily="66" charset="0"/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6496" y="1700808"/>
            <a:ext cx="9260607" cy="2888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44488" y="4715852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http://cms-results.web.cern.ch/cms-results/public-results/publications/SMP/ALPHAS.html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464BFE9-3381-4F71-9E4F-99B2DB53E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C15D3822-FF4B-4565-9DF3-C545AC1E5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91</a:t>
            </a:fld>
            <a:endParaRPr lang="ru-RU" dirty="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13040" y="980728"/>
            <a:ext cx="4592960" cy="3236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914400" eaLnBrk="0" fontAlgn="base" hangingPunct="0">
              <a:spcAft>
                <a:spcPct val="0"/>
              </a:spcAft>
            </a:pPr>
            <a:r>
              <a:rPr lang="ru-RU" sz="3000" dirty="0">
                <a:solidFill>
                  <a:srgbClr val="002060"/>
                </a:solidFill>
                <a:ea typeface="+mn-ea"/>
                <a:cs typeface="Arial" pitchFamily="34" charset="0"/>
              </a:rPr>
              <a:t>Измерение </a:t>
            </a:r>
            <a:r>
              <a:rPr lang="en-US" sz="3000" dirty="0" err="1">
                <a:solidFill>
                  <a:srgbClr val="002060"/>
                </a:solidFill>
                <a:ea typeface="+mn-ea"/>
                <a:cs typeface="Arial" pitchFamily="34" charset="0"/>
              </a:rPr>
              <a:t>α</a:t>
            </a:r>
            <a:r>
              <a:rPr lang="en-US" sz="3000" baseline="-25000" dirty="0" err="1">
                <a:solidFill>
                  <a:srgbClr val="002060"/>
                </a:solidFill>
                <a:ea typeface="+mn-ea"/>
                <a:cs typeface="Arial" pitchFamily="34" charset="0"/>
              </a:rPr>
              <a:t>S</a:t>
            </a:r>
            <a:r>
              <a:rPr lang="en-US" sz="3000" dirty="0">
                <a:solidFill>
                  <a:srgbClr val="002060"/>
                </a:solidFill>
                <a:ea typeface="+mn-ea"/>
                <a:cs typeface="Arial" pitchFamily="34" charset="0"/>
              </a:rPr>
              <a:t>: </a:t>
            </a:r>
            <a:r>
              <a:rPr lang="ru-RU" sz="3000" dirty="0">
                <a:solidFill>
                  <a:srgbClr val="002060"/>
                </a:solidFill>
                <a:ea typeface="+mn-ea"/>
                <a:cs typeface="Arial" pitchFamily="34" charset="0"/>
              </a:rPr>
              <a:t>инклюзивное рождение струй (1)</a:t>
            </a:r>
            <a:endParaRPr lang="ru-RU" sz="3000" dirty="0">
              <a:solidFill>
                <a:srgbClr val="002060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38100" y="649288"/>
            <a:ext cx="9513888" cy="47705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 dirty="0">
              <a:ln>
                <a:noFill/>
              </a:ln>
              <a:solidFill>
                <a:srgbClr val="00664D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664D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Дважды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38100" y="620688"/>
            <a:ext cx="9513888" cy="47705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 dirty="0">
              <a:ln>
                <a:noFill/>
              </a:ln>
              <a:solidFill>
                <a:srgbClr val="00664D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Дважды</a:t>
            </a:r>
            <a:r>
              <a:rPr kumimoji="0" lang="ru-RU" sz="1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дифференциальное сечение = 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f</a:t>
            </a:r>
            <a:r>
              <a:rPr kumimoji="0" lang="ru-RU" sz="1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(</a:t>
            </a:r>
            <a:r>
              <a:rPr kumimoji="0" lang="en-US" sz="1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</a:t>
            </a:r>
            <a:r>
              <a:rPr kumimoji="0" lang="en-US" sz="1800" b="0" i="0" u="none" strike="noStrike" kern="0" cap="none" spc="0" normalizeH="0" baseline="-2500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</a:t>
            </a:r>
            <a:r>
              <a:rPr kumimoji="0" lang="en-US" sz="1800" b="0" i="0" u="none" strike="noStrike" kern="0" cap="none" spc="0" normalizeH="0" baseline="3000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jet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, </a:t>
            </a:r>
            <a:r>
              <a:rPr lang="en-US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|</a:t>
            </a:r>
            <a:r>
              <a:rPr lang="en-US" kern="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y</a:t>
            </a:r>
            <a:r>
              <a:rPr lang="en-US" kern="0" baseline="30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jet</a:t>
            </a:r>
            <a:r>
              <a:rPr lang="en-US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|</a:t>
            </a:r>
            <a:r>
              <a:rPr kumimoji="0" lang="ru-RU" sz="1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0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2480" y="1196752"/>
            <a:ext cx="2952328" cy="725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472" y="2636912"/>
            <a:ext cx="5112568" cy="1590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0" y="1988840"/>
            <a:ext cx="5745088" cy="47705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 dirty="0">
              <a:ln>
                <a:noFill/>
              </a:ln>
              <a:solidFill>
                <a:srgbClr val="00664D"/>
              </a:solidFill>
              <a:effectLst/>
              <a:uLnTx/>
              <a:uFillTx/>
            </a:endParaRPr>
          </a:p>
          <a:p>
            <a:pPr defTabSz="914400">
              <a:defRPr/>
            </a:pPr>
            <a:r>
              <a:rPr lang="en-US" kern="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pQCD</a:t>
            </a:r>
            <a:r>
              <a:rPr lang="en-US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NLO:  NLOJET++ + </a:t>
            </a:r>
            <a:r>
              <a:rPr lang="en-US" kern="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fastNLO</a:t>
            </a:r>
            <a:r>
              <a:rPr lang="en-US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+ PDF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0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8664" y="4221088"/>
            <a:ext cx="402907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1200" y="4293096"/>
            <a:ext cx="4114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0" y="4365104"/>
            <a:ext cx="2000672" cy="103105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 dirty="0">
              <a:ln>
                <a:noFill/>
              </a:ln>
              <a:solidFill>
                <a:srgbClr val="00664D"/>
              </a:solidFill>
              <a:effectLst/>
              <a:uLnTx/>
              <a:uFillTx/>
            </a:endParaRPr>
          </a:p>
          <a:p>
            <a:pPr defTabSz="914400">
              <a:defRPr/>
            </a:pPr>
            <a:r>
              <a:rPr lang="en-US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7 </a:t>
            </a:r>
            <a:r>
              <a:rPr lang="en-US" kern="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TeV</a:t>
            </a:r>
            <a:r>
              <a:rPr lang="en-US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/8 </a:t>
            </a:r>
            <a:r>
              <a:rPr lang="en-US" kern="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TeV</a:t>
            </a:r>
            <a:r>
              <a:rPr lang="en-US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ratio</a:t>
            </a:r>
          </a:p>
          <a:p>
            <a:pPr defTabSz="914400">
              <a:defRPr/>
            </a:pPr>
            <a:r>
              <a:rPr lang="ru-RU" kern="0" noProof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разных </a:t>
            </a:r>
          </a:p>
          <a:p>
            <a:pPr defTabSz="914400">
              <a:defRPr/>
            </a:pPr>
            <a:r>
              <a:rPr lang="ru-RU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ru-RU" kern="0" noProof="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нтервалах</a:t>
            </a:r>
            <a:r>
              <a:rPr lang="ru-RU" kern="0" noProof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|</a:t>
            </a:r>
            <a:r>
              <a:rPr lang="en-US" kern="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y</a:t>
            </a:r>
            <a:r>
              <a:rPr lang="en-US" kern="0" baseline="30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jet</a:t>
            </a:r>
            <a:r>
              <a:rPr lang="en-US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|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393160" y="692696"/>
            <a:ext cx="1986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JHEP 03 (2017) 156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9447661-6250-4D1D-9965-9584AD7F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590624B-0858-4EDE-BD8A-8E2871D3B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92</a:t>
            </a:fld>
            <a:endParaRPr lang="ru-RU" dirty="0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914400" eaLnBrk="0" fontAlgn="base" hangingPunct="0">
              <a:spcAft>
                <a:spcPct val="0"/>
              </a:spcAft>
            </a:pPr>
            <a:r>
              <a:rPr lang="ru-RU" sz="3000" dirty="0">
                <a:solidFill>
                  <a:srgbClr val="002060"/>
                </a:solidFill>
                <a:ea typeface="+mn-ea"/>
                <a:cs typeface="Arial" pitchFamily="34" charset="0"/>
              </a:rPr>
              <a:t>Измерение </a:t>
            </a:r>
            <a:r>
              <a:rPr lang="en-US" sz="3000" dirty="0" err="1">
                <a:solidFill>
                  <a:srgbClr val="002060"/>
                </a:solidFill>
                <a:ea typeface="+mn-ea"/>
                <a:cs typeface="Arial" pitchFamily="34" charset="0"/>
              </a:rPr>
              <a:t>α</a:t>
            </a:r>
            <a:r>
              <a:rPr lang="en-US" sz="3000" baseline="-25000" dirty="0" err="1">
                <a:solidFill>
                  <a:srgbClr val="002060"/>
                </a:solidFill>
                <a:ea typeface="+mn-ea"/>
                <a:cs typeface="Arial" pitchFamily="34" charset="0"/>
              </a:rPr>
              <a:t>S</a:t>
            </a:r>
            <a:r>
              <a:rPr lang="en-US" sz="3000" dirty="0">
                <a:solidFill>
                  <a:srgbClr val="002060"/>
                </a:solidFill>
                <a:ea typeface="+mn-ea"/>
                <a:cs typeface="Arial" pitchFamily="34" charset="0"/>
              </a:rPr>
              <a:t>: </a:t>
            </a:r>
            <a:r>
              <a:rPr lang="ru-RU" sz="3000" dirty="0">
                <a:solidFill>
                  <a:srgbClr val="002060"/>
                </a:solidFill>
                <a:ea typeface="+mn-ea"/>
                <a:cs typeface="Arial" pitchFamily="34" charset="0"/>
              </a:rPr>
              <a:t>инклюзивное рождение струй (2)</a:t>
            </a:r>
            <a:endParaRPr lang="ru-RU" sz="3000" dirty="0">
              <a:solidFill>
                <a:srgbClr val="002060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pic>
        <p:nvPicPr>
          <p:cNvPr id="2426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72" y="764704"/>
            <a:ext cx="4793032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26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1072" y="548680"/>
            <a:ext cx="4133872" cy="6012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269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4173" y="1412776"/>
            <a:ext cx="248119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Стрелка вправо 18"/>
          <p:cNvSpPr/>
          <p:nvPr/>
        </p:nvSpPr>
        <p:spPr>
          <a:xfrm rot="10800000">
            <a:off x="4592960" y="1988840"/>
            <a:ext cx="576064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269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18" y="4095750"/>
            <a:ext cx="462915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20"/>
          <p:cNvSpPr/>
          <p:nvPr/>
        </p:nvSpPr>
        <p:spPr>
          <a:xfrm>
            <a:off x="3656856" y="3573016"/>
            <a:ext cx="1986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JHEP 03 (2017) 156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AE15966-ED9E-4E98-AE8E-092524111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ADE9FD4-2B9B-4935-A59C-EFD65E515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93</a:t>
            </a:fld>
            <a:endParaRPr lang="ru-RU" dirty="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914400" eaLnBrk="0" fontAlgn="base" hangingPunct="0">
              <a:spcAft>
                <a:spcPct val="0"/>
              </a:spcAft>
            </a:pPr>
            <a:r>
              <a:rPr lang="ru-RU" sz="3000" dirty="0">
                <a:solidFill>
                  <a:srgbClr val="002060"/>
                </a:solidFill>
                <a:ea typeface="+mn-ea"/>
                <a:cs typeface="Arial" pitchFamily="34" charset="0"/>
              </a:rPr>
              <a:t>Измерение </a:t>
            </a:r>
            <a:r>
              <a:rPr lang="en-US" sz="3000" dirty="0" err="1">
                <a:solidFill>
                  <a:srgbClr val="002060"/>
                </a:solidFill>
                <a:ea typeface="+mn-ea"/>
                <a:cs typeface="Arial" pitchFamily="34" charset="0"/>
              </a:rPr>
              <a:t>α</a:t>
            </a:r>
            <a:r>
              <a:rPr lang="en-US" sz="3000" baseline="-25000" dirty="0" err="1">
                <a:solidFill>
                  <a:srgbClr val="002060"/>
                </a:solidFill>
                <a:ea typeface="+mn-ea"/>
                <a:cs typeface="Arial" pitchFamily="34" charset="0"/>
              </a:rPr>
              <a:t>S</a:t>
            </a:r>
            <a:r>
              <a:rPr lang="en-US" sz="3000" dirty="0">
                <a:solidFill>
                  <a:srgbClr val="002060"/>
                </a:solidFill>
                <a:ea typeface="+mn-ea"/>
                <a:cs typeface="Arial" pitchFamily="34" charset="0"/>
              </a:rPr>
              <a:t>:</a:t>
            </a:r>
            <a:r>
              <a:rPr lang="ru-RU" sz="3000" dirty="0">
                <a:solidFill>
                  <a:srgbClr val="002060"/>
                </a:solidFill>
                <a:ea typeface="+mn-ea"/>
                <a:cs typeface="Arial" pitchFamily="34" charset="0"/>
              </a:rPr>
              <a:t> отношение 3</a:t>
            </a:r>
            <a:r>
              <a:rPr lang="en-US" sz="3000" dirty="0">
                <a:solidFill>
                  <a:srgbClr val="002060"/>
                </a:solidFill>
                <a:ea typeface="+mn-ea"/>
                <a:cs typeface="Arial" pitchFamily="34" charset="0"/>
              </a:rPr>
              <a:t>/</a:t>
            </a:r>
            <a:r>
              <a:rPr lang="ru-RU" sz="3000" dirty="0">
                <a:solidFill>
                  <a:srgbClr val="002060"/>
                </a:solidFill>
                <a:ea typeface="+mn-ea"/>
                <a:cs typeface="Arial" pitchFamily="34" charset="0"/>
              </a:rPr>
              <a:t>2</a:t>
            </a:r>
            <a:r>
              <a:rPr lang="en-US" sz="3000" dirty="0">
                <a:solidFill>
                  <a:srgbClr val="002060"/>
                </a:solidFill>
                <a:ea typeface="+mn-ea"/>
                <a:cs typeface="Arial" pitchFamily="34" charset="0"/>
              </a:rPr>
              <a:t> </a:t>
            </a:r>
            <a:r>
              <a:rPr lang="ru-RU" sz="3000" dirty="0">
                <a:solidFill>
                  <a:srgbClr val="002060"/>
                </a:solidFill>
                <a:ea typeface="+mn-ea"/>
                <a:cs typeface="Arial" pitchFamily="34" charset="0"/>
              </a:rPr>
              <a:t>струй</a:t>
            </a:r>
            <a:endParaRPr lang="ru-RU" sz="3000" dirty="0">
              <a:solidFill>
                <a:srgbClr val="002060"/>
              </a:solidFill>
            </a:endParaRPr>
          </a:p>
        </p:txBody>
      </p:sp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6496" y="1484784"/>
            <a:ext cx="2274888" cy="133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96816" y="1484784"/>
            <a:ext cx="2782887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8100" y="649288"/>
            <a:ext cx="9513888" cy="7540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 dirty="0">
              <a:ln>
                <a:noFill/>
              </a:ln>
              <a:solidFill>
                <a:srgbClr val="00664D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664D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Ratio of 3-jets of 2-jets, 3-jet mass &amp; inclusive jets x-sections constrain </a:t>
            </a:r>
            <a:r>
              <a:rPr kumimoji="0" lang="el-GR" sz="1800" b="0" i="0" u="none" strike="noStrike" kern="0" cap="none" spc="0" normalizeH="0" baseline="0" noProof="0" dirty="0">
                <a:ln>
                  <a:noFill/>
                </a:ln>
                <a:solidFill>
                  <a:srgbClr val="00664D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α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664D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 (NLO only) up to so-far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664D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unprobed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664D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scales Q ~ 1.4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664D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TeV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pic>
        <p:nvPicPr>
          <p:cNvPr id="212994" name="Picture 2" descr="http://cms-results.web.cern.ch/cms-results/public-results/publications/SMP-14-001/CMS-SMP-14-001_Figure_01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4159" y="2708920"/>
            <a:ext cx="6051841" cy="3672408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6177928" y="1628800"/>
            <a:ext cx="37280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3</a:t>
            </a:r>
            <a:r>
              <a:rPr lang="en-US" dirty="0">
                <a:solidFill>
                  <a:srgbClr val="C00000"/>
                </a:solidFill>
              </a:rPr>
              <a:t>/2 jets: </a:t>
            </a:r>
            <a:r>
              <a:rPr lang="fr-FR" dirty="0">
                <a:solidFill>
                  <a:srgbClr val="C00000"/>
                </a:solidFill>
              </a:rPr>
              <a:t>Eur. Phys. J. C 73 (2013) 2604</a:t>
            </a:r>
          </a:p>
          <a:p>
            <a:r>
              <a:rPr lang="fr-FR" dirty="0">
                <a:solidFill>
                  <a:srgbClr val="C00000"/>
                </a:solidFill>
              </a:rPr>
              <a:t>Incl. jets</a:t>
            </a:r>
            <a:r>
              <a:rPr lang="en-US" dirty="0">
                <a:solidFill>
                  <a:srgbClr val="C00000"/>
                </a:solidFill>
              </a:rPr>
              <a:t>: JHEP 03 (2017) 156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12996" name="Picture 4" descr="http://cms-results.web.cern.ch/cms-results/public-results/publications/QCD-11-003/CMS-QCD-11-003_Figure_001-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3396" y="2852937"/>
            <a:ext cx="3347227" cy="3528391"/>
          </a:xfrm>
          <a:prstGeom prst="rect">
            <a:avLst/>
          </a:prstGeom>
          <a:noFill/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8FE8FB9-C254-4BA2-8AE3-30996E635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049972-3CEE-4F3D-948E-1A6BE18B0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94</a:t>
            </a:fld>
            <a:endParaRPr lang="ru-RU" dirty="0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914400" eaLnBrk="0" fontAlgn="base" hangingPunct="0">
              <a:spcAft>
                <a:spcPct val="0"/>
              </a:spcAft>
            </a:pPr>
            <a:r>
              <a:rPr lang="ru-RU" sz="3000" dirty="0">
                <a:solidFill>
                  <a:srgbClr val="002060"/>
                </a:solidFill>
                <a:ea typeface="+mn-ea"/>
                <a:cs typeface="Arial" pitchFamily="34" charset="0"/>
              </a:rPr>
              <a:t>Измерение </a:t>
            </a:r>
            <a:r>
              <a:rPr lang="en-US" sz="3000" dirty="0" err="1">
                <a:solidFill>
                  <a:srgbClr val="002060"/>
                </a:solidFill>
                <a:ea typeface="+mn-ea"/>
                <a:cs typeface="Arial" pitchFamily="34" charset="0"/>
              </a:rPr>
              <a:t>α</a:t>
            </a:r>
            <a:r>
              <a:rPr lang="en-US" sz="3000" baseline="-25000" dirty="0" err="1">
                <a:solidFill>
                  <a:srgbClr val="002060"/>
                </a:solidFill>
                <a:ea typeface="+mn-ea"/>
                <a:cs typeface="Arial" pitchFamily="34" charset="0"/>
              </a:rPr>
              <a:t>S</a:t>
            </a:r>
            <a:r>
              <a:rPr lang="en-US" sz="3000" dirty="0">
                <a:solidFill>
                  <a:srgbClr val="002060"/>
                </a:solidFill>
                <a:ea typeface="+mn-ea"/>
                <a:cs typeface="Arial" pitchFamily="34" charset="0"/>
              </a:rPr>
              <a:t>: W/Z</a:t>
            </a:r>
            <a:endParaRPr lang="ru-RU" sz="3000" dirty="0">
              <a:solidFill>
                <a:srgbClr val="002060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32920" y="980728"/>
            <a:ext cx="2563485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0" y="620688"/>
            <a:ext cx="3800872" cy="75405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 dirty="0">
              <a:ln>
                <a:noFill/>
              </a:ln>
              <a:solidFill>
                <a:srgbClr val="00664D"/>
              </a:solidFill>
              <a:effectLst/>
              <a:uLnTx/>
              <a:uFillTx/>
            </a:endParaRPr>
          </a:p>
          <a:p>
            <a:pPr defTabSz="914400">
              <a:defRPr/>
            </a:pPr>
            <a:r>
              <a:rPr lang="ru-RU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Инклюзивное рождение </a:t>
            </a:r>
            <a:r>
              <a:rPr lang="en-US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W/Z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defTabSz="914400"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Вклад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lang="en-US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NNLO (MCFM v.8.0)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46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05064"/>
            <a:ext cx="3584848" cy="233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6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56792"/>
            <a:ext cx="358584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6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60912" y="1340768"/>
            <a:ext cx="4298409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6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48944" y="3933056"/>
            <a:ext cx="2952328" cy="2580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63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41232" y="4365104"/>
            <a:ext cx="25431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7113240" y="620688"/>
            <a:ext cx="1986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JHEP 06 (2020) 018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6EA8695-0094-4C60-B759-C2DA66827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260F23-DCEA-4DBB-BB3E-63225A089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95</a:t>
            </a:fld>
            <a:endParaRPr lang="ru-RU" dirty="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2480" y="836712"/>
            <a:ext cx="9432381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914400" eaLnBrk="0" fontAlgn="base" hangingPunct="0">
              <a:spcAft>
                <a:spcPct val="0"/>
              </a:spcAft>
            </a:pPr>
            <a:r>
              <a:rPr lang="ru-RU" sz="3000" dirty="0">
                <a:solidFill>
                  <a:srgbClr val="002060"/>
                </a:solidFill>
                <a:ea typeface="+mn-ea"/>
                <a:cs typeface="Arial" pitchFamily="34" charset="0"/>
              </a:rPr>
              <a:t>Измерение </a:t>
            </a:r>
            <a:r>
              <a:rPr lang="en-US" sz="3000" dirty="0" err="1">
                <a:solidFill>
                  <a:srgbClr val="002060"/>
                </a:solidFill>
                <a:ea typeface="+mn-ea"/>
                <a:cs typeface="Arial" pitchFamily="34" charset="0"/>
              </a:rPr>
              <a:t>α</a:t>
            </a:r>
            <a:r>
              <a:rPr lang="en-US" sz="3000" baseline="-25000" dirty="0" err="1">
                <a:solidFill>
                  <a:srgbClr val="002060"/>
                </a:solidFill>
                <a:ea typeface="+mn-ea"/>
                <a:cs typeface="Arial" pitchFamily="34" charset="0"/>
              </a:rPr>
              <a:t>S</a:t>
            </a:r>
            <a:r>
              <a:rPr lang="en-US" sz="3000" dirty="0">
                <a:solidFill>
                  <a:srgbClr val="002060"/>
                </a:solidFill>
                <a:ea typeface="+mn-ea"/>
                <a:cs typeface="Arial" pitchFamily="34" charset="0"/>
              </a:rPr>
              <a:t>: W/Z (</a:t>
            </a:r>
            <a:r>
              <a:rPr lang="ru-RU" sz="3000" dirty="0">
                <a:solidFill>
                  <a:srgbClr val="002060"/>
                </a:solidFill>
                <a:ea typeface="+mn-ea"/>
                <a:cs typeface="Arial" pitchFamily="34" charset="0"/>
              </a:rPr>
              <a:t>кинематика и систематика</a:t>
            </a:r>
            <a:r>
              <a:rPr lang="en-US" sz="3000" dirty="0">
                <a:solidFill>
                  <a:srgbClr val="002060"/>
                </a:solidFill>
                <a:ea typeface="+mn-ea"/>
                <a:cs typeface="Arial" pitchFamily="34" charset="0"/>
              </a:rPr>
              <a:t>)</a:t>
            </a:r>
            <a:endParaRPr lang="ru-RU" sz="3000" dirty="0">
              <a:solidFill>
                <a:srgbClr val="002060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7041232" y="476672"/>
            <a:ext cx="1986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JHEP 06 (2020) 018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437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8584" y="4152900"/>
            <a:ext cx="7743825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B0AEAB3-4892-4A5C-B2D8-10162AA6B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5E713D4-22C1-46DB-B273-B03145632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96</a:t>
            </a:fld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68251</TotalTime>
  <Words>4775</Words>
  <Application>Microsoft Office PowerPoint</Application>
  <PresentationFormat>Лист A4 (210x297 мм)</PresentationFormat>
  <Paragraphs>891</Paragraphs>
  <Slides>96</Slides>
  <Notes>45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96</vt:i4>
      </vt:variant>
    </vt:vector>
  </HeadingPairs>
  <TitlesOfParts>
    <vt:vector size="110" baseType="lpstr">
      <vt:lpstr>MS PGothic</vt:lpstr>
      <vt:lpstr>Arial</vt:lpstr>
      <vt:lpstr>AWELGL+HelveticaNeue-Bold</vt:lpstr>
      <vt:lpstr>Calibri</vt:lpstr>
      <vt:lpstr>Cambria Math</vt:lpstr>
      <vt:lpstr>Comic Sans MS</vt:lpstr>
      <vt:lpstr>Helvetica</vt:lpstr>
      <vt:lpstr>MS Mincho</vt:lpstr>
      <vt:lpstr>News Gothic MT</vt:lpstr>
      <vt:lpstr>Symbol</vt:lpstr>
      <vt:lpstr>Times New Roman</vt:lpstr>
      <vt:lpstr>Wingdings</vt:lpstr>
      <vt:lpstr>YZNXRZ+HelveticaNeue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10  September 2008, 9:50, the first LHC beam event  was recorded by CMS</vt:lpstr>
      <vt:lpstr>Презентация PowerPoint</vt:lpstr>
      <vt:lpstr>LHC Timeline and Data  That We Have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Some Statistics (example from CMS)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The ﬁngerprint of a Higgs boson</vt:lpstr>
      <vt:lpstr>Production of SM Higgs boson</vt:lpstr>
      <vt:lpstr>State-of-the-art of the theoretical calculations</vt:lpstr>
      <vt:lpstr>Decays of SM Higgs boson</vt:lpstr>
      <vt:lpstr>Презентация PowerPoint</vt:lpstr>
      <vt:lpstr>Higgs “Gold: Decays</vt:lpstr>
      <vt:lpstr>Discovery of a New Boson: Mass Spectra</vt:lpstr>
      <vt:lpstr>Discovery of a New Boson: Significance</vt:lpstr>
      <vt:lpstr>Significance in Numbers</vt:lpstr>
      <vt:lpstr>Story at Higgs Discovery</vt:lpstr>
      <vt:lpstr>What had we got promptly?</vt:lpstr>
      <vt:lpstr>Is it Higgs or not? SM Higgs or not?</vt:lpstr>
      <vt:lpstr>Higgs Story at the LHC</vt:lpstr>
      <vt:lpstr>A year later: That is Higgs!</vt:lpstr>
      <vt:lpstr>The measured fiducial cross section</vt:lpstr>
      <vt:lpstr>Landscape of Higgs Production/Decay Modes</vt:lpstr>
      <vt:lpstr>Higgs coupling to  leptons</vt:lpstr>
      <vt:lpstr>Higgs coupling to top quark</vt:lpstr>
      <vt:lpstr>VH production and Hbbar</vt:lpstr>
      <vt:lpstr>Презентация PowerPoint</vt:lpstr>
      <vt:lpstr>tH production</vt:lpstr>
      <vt:lpstr>Higgs Rare Decays</vt:lpstr>
      <vt:lpstr>H 2nd Generation (H)</vt:lpstr>
      <vt:lpstr>H 2nd Generation (Hccbar)</vt:lpstr>
      <vt:lpstr>Higgs Boson Pair Production (1)</vt:lpstr>
      <vt:lpstr>Higgs Boson Pair Production (2)</vt:lpstr>
      <vt:lpstr>Signal Strengths</vt:lpstr>
      <vt:lpstr>Higgs Couplings</vt:lpstr>
      <vt:lpstr>Higgs Mass</vt:lpstr>
      <vt:lpstr>Higgs Width</vt:lpstr>
      <vt:lpstr>Spin-Parity from Di-boson Decays</vt:lpstr>
      <vt:lpstr>Differential Cross Sections</vt:lpstr>
      <vt:lpstr>Higgs Portrait after 10 Years</vt:lpstr>
      <vt:lpstr>Higgs Boson: Legacy of RUN1/RUN2 </vt:lpstr>
      <vt:lpstr>Презентация PowerPoint</vt:lpstr>
      <vt:lpstr>SM &amp; Higgs boson production from CMS</vt:lpstr>
      <vt:lpstr>Main SM processes and measured X-sec from ATLAS</vt:lpstr>
      <vt:lpstr>Rare processes in SM</vt:lpstr>
      <vt:lpstr>Multi-boson production</vt:lpstr>
      <vt:lpstr>EWK Self Couplings: Multi-bosons</vt:lpstr>
      <vt:lpstr>LHC is a “top” factory</vt:lpstr>
      <vt:lpstr>Mass of “top”: Legacy of Run 1/2</vt:lpstr>
      <vt:lpstr>Running of the top quark mass</vt:lpstr>
      <vt:lpstr>Vtb  Measurements</vt:lpstr>
      <vt:lpstr> What do we have as a result?</vt:lpstr>
      <vt:lpstr>Why we are still expecting  the New Physics?</vt:lpstr>
      <vt:lpstr>THANK YOU FOR YOUR ATTENTION!</vt:lpstr>
      <vt:lpstr>Рождение струй на LHC</vt:lpstr>
      <vt:lpstr>PDF Constraints with Di-Jets (1)</vt:lpstr>
      <vt:lpstr>PDF Constraints with DiJets (2)</vt:lpstr>
      <vt:lpstr>PDF Constraints: DiJets vs Jets </vt:lpstr>
      <vt:lpstr>PDF Constraints with Lepton Charged Asymmetry in W decay (1)</vt:lpstr>
      <vt:lpstr>PDF Constraints with Lepton Charged Asymmetry in W decay (2)</vt:lpstr>
      <vt:lpstr>PDF Constraints with W + charm (1)</vt:lpstr>
      <vt:lpstr>PDF Constraints with W + charm (2)</vt:lpstr>
      <vt:lpstr>PDF Constraints with Prompt Photons (1)</vt:lpstr>
      <vt:lpstr>PDF Constraints with Prompt Photons (2)</vt:lpstr>
      <vt:lpstr>PDF Constraints with Dell-Yan (проверка PDF)</vt:lpstr>
      <vt:lpstr>PDF Constraints with Dell-Yan (глобальный фит)</vt:lpstr>
      <vt:lpstr>PDF Constraints with Dell-Yan (Atlas)</vt:lpstr>
      <vt:lpstr>Проверка PDF: W/Z</vt:lpstr>
      <vt:lpstr>PDF Constraints with Z+jet</vt:lpstr>
      <vt:lpstr>PDF vs ttbar Cross Section</vt:lpstr>
      <vt:lpstr>PDF и αS vs ttbar Cross Section (1)</vt:lpstr>
      <vt:lpstr>PDF и αS vs ttbar Cross Section (2)</vt:lpstr>
      <vt:lpstr>Презентация PowerPoint</vt:lpstr>
      <vt:lpstr>Измерение αS: инклюзивное рождение струй (1)</vt:lpstr>
      <vt:lpstr>Измерение αS: инклюзивное рождение струй (2)</vt:lpstr>
      <vt:lpstr>Измерение αS: отношение 3/2 струй</vt:lpstr>
      <vt:lpstr>Измерение αS: W/Z</vt:lpstr>
      <vt:lpstr>Измерение αS: W/Z (кинематика и систематика)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ИССЛЕДОВАНИЕ ПРОЦЕССОВ ПАРНОГО РОЖДЕНИЯ МЮОНОВ В ЭКСПЕРИМЕНТЕ CMS на LHC</dc:title>
  <dc:creator>Мария Савина</dc:creator>
  <cp:lastModifiedBy>Professional</cp:lastModifiedBy>
  <cp:revision>1774</cp:revision>
  <dcterms:created xsi:type="dcterms:W3CDTF">2020-06-19T10:31:57Z</dcterms:created>
  <dcterms:modified xsi:type="dcterms:W3CDTF">2022-08-01T08:44:03Z</dcterms:modified>
</cp:coreProperties>
</file>