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079" r:id="rId2"/>
    <p:sldId id="1081" r:id="rId3"/>
    <p:sldId id="1117" r:id="rId4"/>
    <p:sldId id="3372" r:id="rId5"/>
    <p:sldId id="3370" r:id="rId6"/>
    <p:sldId id="555" r:id="rId7"/>
    <p:sldId id="556" r:id="rId8"/>
    <p:sldId id="3400" r:id="rId9"/>
    <p:sldId id="3401" r:id="rId10"/>
    <p:sldId id="3403" r:id="rId11"/>
    <p:sldId id="500" r:id="rId12"/>
    <p:sldId id="1088" r:id="rId13"/>
    <p:sldId id="557" r:id="rId14"/>
    <p:sldId id="3404" r:id="rId15"/>
    <p:sldId id="538" r:id="rId16"/>
    <p:sldId id="3392" r:id="rId17"/>
    <p:sldId id="574" r:id="rId18"/>
    <p:sldId id="566" r:id="rId19"/>
    <p:sldId id="3389" r:id="rId20"/>
    <p:sldId id="3388" r:id="rId21"/>
    <p:sldId id="558" r:id="rId22"/>
    <p:sldId id="562" r:id="rId23"/>
    <p:sldId id="563" r:id="rId24"/>
    <p:sldId id="564" r:id="rId25"/>
    <p:sldId id="565" r:id="rId26"/>
    <p:sldId id="569" r:id="rId27"/>
    <p:sldId id="567" r:id="rId28"/>
    <p:sldId id="568" r:id="rId29"/>
    <p:sldId id="570" r:id="rId30"/>
    <p:sldId id="535" r:id="rId31"/>
    <p:sldId id="559" r:id="rId32"/>
    <p:sldId id="356" r:id="rId33"/>
    <p:sldId id="561" r:id="rId34"/>
    <p:sldId id="571" r:id="rId35"/>
    <p:sldId id="572" r:id="rId36"/>
    <p:sldId id="543" r:id="rId37"/>
    <p:sldId id="573" r:id="rId38"/>
    <p:sldId id="706" r:id="rId39"/>
    <p:sldId id="3373" r:id="rId40"/>
    <p:sldId id="3375" r:id="rId41"/>
    <p:sldId id="3394" r:id="rId42"/>
    <p:sldId id="3393" r:id="rId43"/>
    <p:sldId id="3380" r:id="rId44"/>
    <p:sldId id="3390" r:id="rId45"/>
    <p:sldId id="3396" r:id="rId46"/>
    <p:sldId id="3374" r:id="rId47"/>
    <p:sldId id="3391" r:id="rId48"/>
    <p:sldId id="3377" r:id="rId49"/>
    <p:sldId id="3385" r:id="rId50"/>
    <p:sldId id="3384" r:id="rId51"/>
    <p:sldId id="3387" r:id="rId52"/>
    <p:sldId id="3386" r:id="rId53"/>
    <p:sldId id="3405" r:id="rId54"/>
    <p:sldId id="3398" r:id="rId55"/>
    <p:sldId id="3397" r:id="rId56"/>
    <p:sldId id="3399" r:id="rId57"/>
    <p:sldId id="540" r:id="rId58"/>
    <p:sldId id="1453" r:id="rId59"/>
    <p:sldId id="1491" r:id="rId60"/>
    <p:sldId id="1492" r:id="rId61"/>
    <p:sldId id="1493" r:id="rId62"/>
    <p:sldId id="1494" r:id="rId63"/>
    <p:sldId id="1495" r:id="rId64"/>
    <p:sldId id="1442" r:id="rId65"/>
    <p:sldId id="1505" r:id="rId66"/>
    <p:sldId id="363" r:id="rId67"/>
    <p:sldId id="3407" r:id="rId68"/>
    <p:sldId id="3406" r:id="rId69"/>
    <p:sldId id="3408" r:id="rId70"/>
    <p:sldId id="3402" r:id="rId71"/>
    <p:sldId id="3381" r:id="rId72"/>
    <p:sldId id="3379" r:id="rId73"/>
    <p:sldId id="3378" r:id="rId74"/>
    <p:sldId id="347" r:id="rId75"/>
    <p:sldId id="348" r:id="rId76"/>
    <p:sldId id="315" r:id="rId77"/>
    <p:sldId id="309" r:id="rId78"/>
    <p:sldId id="332" r:id="rId79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98" autoAdjust="0"/>
    <p:restoredTop sz="94672" autoAdjust="0"/>
  </p:normalViewPr>
  <p:slideViewPr>
    <p:cSldViewPr>
      <p:cViewPr varScale="1">
        <p:scale>
          <a:sx n="127" d="100"/>
          <a:sy n="127" d="100"/>
        </p:scale>
        <p:origin x="202" y="45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4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6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7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6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1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2920" y="6489696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850C48-4348-4236-AB7F-85FF503809B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552" y="1"/>
            <a:ext cx="666104" cy="6206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matov@cern.ch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shmatov@jinr.r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ebp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PlotsEXO13TeV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CMSPublic/PhysicsResultsSUS#Run_2_Summary_Plots_13_TeV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hyperlink" Target="https://link.springer.com/article/10.1007/JHEP07(2021)208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journals.aps.org/prd/abstract/10.1103/PhysRevD.105.092007?ft=1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90.png"/><Relationship Id="rId7" Type="http://schemas.openxmlformats.org/officeDocument/2006/relationships/image" Target="../media/image80.png"/><Relationship Id="rId12" Type="http://schemas.openxmlformats.org/officeDocument/2006/relationships/hyperlink" Target="https://journals.aps.org/prd/abstract/10.1103/PhysRevD.104.032013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hyperlink" Target="https://link.springer.com/article/10.1007/JHEP03(2020)103" TargetMode="External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99.emf"/><Relationship Id="rId3" Type="http://schemas.openxmlformats.org/officeDocument/2006/relationships/image" Target="../media/image93.png"/><Relationship Id="rId7" Type="http://schemas.openxmlformats.org/officeDocument/2006/relationships/hyperlink" Target="http://cds.cern.ch/record/2803725" TargetMode="External"/><Relationship Id="rId12" Type="http://schemas.openxmlformats.org/officeDocument/2006/relationships/image" Target="../media/image98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hyperlink" Target="https://link.springer.com/article/10.1140/epjc/s10052-022-10127-0" TargetMode="External"/><Relationship Id="rId5" Type="http://schemas.openxmlformats.org/officeDocument/2006/relationships/image" Target="../media/image94.png"/><Relationship Id="rId10" Type="http://schemas.openxmlformats.org/officeDocument/2006/relationships/image" Target="../media/image97.emf"/><Relationship Id="rId4" Type="http://schemas.openxmlformats.org/officeDocument/2006/relationships/image" Target="../media/image780.png"/><Relationship Id="rId9" Type="http://schemas.openxmlformats.org/officeDocument/2006/relationships/image" Target="../media/image9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2HDMSRun2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1.png"/><Relationship Id="rId7" Type="http://schemas.openxmlformats.org/officeDocument/2006/relationships/hyperlink" Target="https://link.springer.com/article/10.1140/epjc/s10052-019-6730-7" TargetMode="External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980.png"/><Relationship Id="rId10" Type="http://schemas.openxmlformats.org/officeDocument/2006/relationships/image" Target="../media/image1020.png"/><Relationship Id="rId4" Type="http://schemas.openxmlformats.org/officeDocument/2006/relationships/image" Target="../media/image112.png"/><Relationship Id="rId9" Type="http://schemas.openxmlformats.org/officeDocument/2006/relationships/image" Target="../media/image10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5.png"/><Relationship Id="rId7" Type="http://schemas.openxmlformats.org/officeDocument/2006/relationships/image" Target="../media/image118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hyperlink" Target="https://link.springer.com/article/10.1140%2Fepjc%2Fs10052-021-09472-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ms-results.web.cern.ch/cms-results/public-results/publications/EXO/LLP.html" TargetMode="External"/><Relationship Id="rId4" Type="http://schemas.openxmlformats.org/officeDocument/2006/relationships/hyperlink" Target="https://twiki.cern.ch/twiki/pub/CMSPublic/SummaryPlotsEXO13TeV/barplot_RPV_RPC_OLL.sv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hyperlink" Target="https://arxiv.org/abs/2205.08582" TargetMode="External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sv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hyperlink" Target="https://doi.org/10.1140/epjc/s10052-022-10027-3" TargetMode="External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ms.cern/news/new-window-shadow-world-exotic-particle-decays-muon-detectors" TargetMode="External"/><Relationship Id="rId3" Type="http://schemas.openxmlformats.org/officeDocument/2006/relationships/image" Target="../media/image142.png"/><Relationship Id="rId7" Type="http://schemas.openxmlformats.org/officeDocument/2006/relationships/hyperlink" Target="https://doi.org/10.1103/PhysRevLett.127.261804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6.emf"/><Relationship Id="rId4" Type="http://schemas.openxmlformats.org/officeDocument/2006/relationships/image" Target="../media/image143.emf"/><Relationship Id="rId9" Type="http://schemas.openxmlformats.org/officeDocument/2006/relationships/image" Target="../media/image13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hyperlink" Target="http://dx.doi.org/10.1007/JHEP03(2022)160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hyperlink" Target="https://arxiv.org/abs/1901.04040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nphys" TargetMode="Externa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nphys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emf"/><Relationship Id="rId4" Type="http://schemas.openxmlformats.org/officeDocument/2006/relationships/image" Target="../media/image203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emf"/><Relationship Id="rId3" Type="http://schemas.openxmlformats.org/officeDocument/2006/relationships/image" Target="../media/image209.emf"/><Relationship Id="rId7" Type="http://schemas.openxmlformats.org/officeDocument/2006/relationships/image" Target="../media/image213.png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emf"/><Relationship Id="rId4" Type="http://schemas.openxmlformats.org/officeDocument/2006/relationships/image" Target="../media/image21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emf"/><Relationship Id="rId4" Type="http://schemas.openxmlformats.org/officeDocument/2006/relationships/image" Target="../media/image2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hyperlink" Target="https://arxiv.org/abs/1901.040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3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2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hyperlink" Target="https://arxiv.org/abs/2103.11769" TargetMode="External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hadron">
            <a:extLst>
              <a:ext uri="{FF2B5EF4-FFF2-40B4-BE49-F238E27FC236}">
                <a16:creationId xmlns:a16="http://schemas.microsoft.com/office/drawing/2014/main" id="{E9A3274B-82E6-44D6-BB8E-AAD59F84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4"/>
            <a:ext cx="9906000" cy="6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9">
            <a:extLst>
              <a:ext uri="{FF2B5EF4-FFF2-40B4-BE49-F238E27FC236}">
                <a16:creationId xmlns:a16="http://schemas.microsoft.com/office/drawing/2014/main" id="{89E759EB-822F-4B7C-80AA-F264E597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4437064"/>
            <a:ext cx="7696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br>
              <a:rPr kumimoji="0" lang="ru-RU" altLang="ru-RU" sz="2000" i="1" dirty="0">
                <a:solidFill>
                  <a:schemeClr val="bg1"/>
                </a:solidFill>
              </a:rPr>
            </a:br>
            <a:endParaRPr kumimoji="0" lang="ru-RU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kumimoji="0" lang="en-US" altLang="ru-RU" sz="2000" i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000" i="1" dirty="0">
                <a:solidFill>
                  <a:schemeClr val="bg1"/>
                </a:solidFill>
              </a:rPr>
              <a:t> </a:t>
            </a: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MISP2022</a:t>
            </a: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24 July - 2 August</a:t>
            </a:r>
            <a:endParaRPr lang="en-A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4D5AB-EA41-40E9-ABCF-9387FE2D3EBF}"/>
              </a:ext>
            </a:extLst>
          </p:cNvPr>
          <p:cNvSpPr txBox="1">
            <a:spLocks noChangeArrowheads="1"/>
          </p:cNvSpPr>
          <p:nvPr/>
        </p:nvSpPr>
        <p:spPr>
          <a:xfrm>
            <a:off x="2028739" y="1771179"/>
            <a:ext cx="5832648" cy="888266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Physics at Energy Frontier</a:t>
            </a:r>
            <a:endParaRPr lang="en-US" altLang="ru-RU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8249F1D-84E0-4803-811B-3D698657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05" y="2715651"/>
            <a:ext cx="8535326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LHEP JINR,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shmatov@cern.ch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shmatov@jinr.ru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</a:t>
            </a:r>
            <a:endParaRPr lang="ru-RU" altLang="ru-RU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68240-D16A-495B-9233-986960EB6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52" y="-7917"/>
            <a:ext cx="4680520" cy="14927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66480-0B29-426A-8496-CB977A5AE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744" y="-15133"/>
            <a:ext cx="5337256" cy="1492702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A24A44E-C4A1-4C76-98FB-A5207249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B943FC-721D-4A35-9F43-1014B2CB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A923EF4-DB05-42B7-B092-0CB9D014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we can escape beyond the Standard Model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SU(3)</a:t>
            </a:r>
            <a:r>
              <a:rPr lang="ru-RU" altLang="ru-RU" sz="3000" b="1" baseline="-250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×SU(2) ×U(1)?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33FEE-3021-4A27-9338-9E791EE16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72" y="1241898"/>
            <a:ext cx="9028112" cy="487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Simplest extension of SM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based on SM gauge group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4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generation of fermions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q*, l*…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Extended gauge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ExQCD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(colorons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axigluons,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diquarks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ExEW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 (W’, Z’,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…)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GUT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(leptoquarks)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Extended Higgs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Doublet Models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HDM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in ED, Higgs-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Radion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mixing, composite Higgs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RS type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 Hierarchy problem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SUSY</a:t>
            </a:r>
            <a:endParaRPr kumimoji="0" lang="ru-RU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Technicolor (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technibosons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and 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technifermions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leptoquarks …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Extra dimensions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(ED)</a:t>
            </a: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КК-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modes of particles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SM,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KKPV, FCNC…</a:t>
            </a:r>
            <a:endParaRPr kumimoji="0" lang="ru-RU" altLang="ru-RU" sz="1800" b="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microscopic black holes 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semi-classical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string balls, quantum black holes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93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BSM Analyses in the LHC Collaborations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97585B-D258-4945-A4E8-3E2216B046CF}"/>
                  </a:ext>
                </a:extLst>
              </p:cNvPr>
              <p:cNvSpPr txBox="1"/>
              <p:nvPr/>
            </p:nvSpPr>
            <p:spPr>
              <a:xfrm>
                <a:off x="56456" y="647392"/>
                <a:ext cx="9710857" cy="60939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Direct Searches for the Physics Beyond the SM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Conventional Signals</a:t>
                </a:r>
                <a:r>
                  <a:rPr 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such as new resonances in dileptons/diphotons/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     </a:t>
                </a:r>
                <a:r>
                  <a:rPr lang="en-US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dijets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spectra or non-resonant signals, combinations of physics objects </a:t>
                </a:r>
              </a:p>
              <a:p>
                <a:pPr lvl="1"/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leptons/photons/jets)  and MET/ b/t-jets tags, high-multiplicity events, </a:t>
                </a:r>
                <a:r>
                  <a:rPr lang="en-US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etc</a:t>
                </a: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Non-conventional Signals</a:t>
                </a:r>
                <a:r>
                  <a:rPr 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for example displaced vertices/leptons/lepton-jets/dileptons from Long-Lived Particles or emerging jets/leptons from boosted heavy objects,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(i.e. high-</a:t>
                </a:r>
                <a:r>
                  <a:rPr lang="en-US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baseline="-250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Z/W/h</a:t>
                </a:r>
                <a:r>
                  <a:rPr lang="en-US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bosons)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BSM-Higgs Physics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Searches for the new Higgs states (from extended Higgs sector including SUSY)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Probes for the New Physics with h</a:t>
                </a:r>
                <a:r>
                  <a:rPr lang="en-US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(Higgs as a tool for new discovery)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Precision Tests of SM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Measurements of the W/Z, </a:t>
                </a:r>
                <a:r>
                  <a:rPr lang="en-US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Drell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-Yan (+ n jets) x-sections and angular characteristics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 for rare decays of B-mesons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Observations of other rare process in top sector within SM (</a:t>
                </a:r>
                <a:r>
                  <a:rPr lang="en-US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Wtb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couplings, </a:t>
                </a:r>
                <a:r>
                  <a:rPr lang="en-US" dirty="0">
                    <a:solidFill>
                      <a:srgbClr val="002060"/>
                    </a:solidFill>
                  </a:rPr>
                  <a:t>CP violating top quark couplings, flavor-changing neutral current interactions of the t-quark and 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h</a:t>
                </a:r>
                <a:r>
                  <a:rPr lang="en-US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97585B-D258-4945-A4E8-3E2216B04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47392"/>
                <a:ext cx="9710857" cy="6093976"/>
              </a:xfrm>
              <a:prstGeom prst="rect">
                <a:avLst/>
              </a:prstGeom>
              <a:blipFill>
                <a:blip r:embed="rId3"/>
                <a:stretch>
                  <a:fillRect l="-565" t="-500" b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857C4FA-0687-4731-9440-B8CD7D7E7300}"/>
              </a:ext>
            </a:extLst>
          </p:cNvPr>
          <p:cNvSpPr/>
          <p:nvPr/>
        </p:nvSpPr>
        <p:spPr>
          <a:xfrm>
            <a:off x="848544" y="1844824"/>
            <a:ext cx="23762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Gauge Sector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2374987-C8AE-4751-B83A-B5CC7C1A0615}"/>
              </a:ext>
            </a:extLst>
          </p:cNvPr>
          <p:cNvSpPr/>
          <p:nvPr/>
        </p:nvSpPr>
        <p:spPr>
          <a:xfrm>
            <a:off x="128464" y="1844824"/>
            <a:ext cx="6480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SUSY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2B52DCB-DEAF-4CF6-8525-C4EC74FFA3EE}"/>
              </a:ext>
            </a:extLst>
          </p:cNvPr>
          <p:cNvSpPr/>
          <p:nvPr/>
        </p:nvSpPr>
        <p:spPr>
          <a:xfrm>
            <a:off x="3296816" y="1844824"/>
            <a:ext cx="18722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Dimensions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825984E-CBF2-45FB-AA53-DB3889A0B60D}"/>
              </a:ext>
            </a:extLst>
          </p:cNvPr>
          <p:cNvSpPr/>
          <p:nvPr/>
        </p:nvSpPr>
        <p:spPr>
          <a:xfrm>
            <a:off x="5241032" y="1835532"/>
            <a:ext cx="259228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CI/Excited Fermions/B3G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57194ED-B03D-484B-936F-A4C2C9280730}"/>
              </a:ext>
            </a:extLst>
          </p:cNvPr>
          <p:cNvSpPr/>
          <p:nvPr/>
        </p:nvSpPr>
        <p:spPr>
          <a:xfrm>
            <a:off x="8121352" y="1835532"/>
            <a:ext cx="14761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Leptoquarks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7C3ADA-1783-4CB8-9195-0BB5A6AB6BF6}"/>
              </a:ext>
            </a:extLst>
          </p:cNvPr>
          <p:cNvSpPr/>
          <p:nvPr/>
        </p:nvSpPr>
        <p:spPr>
          <a:xfrm>
            <a:off x="56455" y="3275692"/>
            <a:ext cx="73327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Long-Lived Particles (Dark Matter/Non-standard SUSY/Neutrino Masses/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etc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5FD2A08-E2AA-4188-8C00-02FE1430BAFC}"/>
              </a:ext>
            </a:extLst>
          </p:cNvPr>
          <p:cNvSpPr/>
          <p:nvPr/>
        </p:nvSpPr>
        <p:spPr>
          <a:xfrm>
            <a:off x="7481664" y="3142709"/>
            <a:ext cx="236788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Higgs and Dark Matter Sectors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5B4DF12-2A04-4255-A91D-1E68BC810FF8}"/>
              </a:ext>
            </a:extLst>
          </p:cNvPr>
          <p:cNvSpPr/>
          <p:nvPr/>
        </p:nvSpPr>
        <p:spPr>
          <a:xfrm>
            <a:off x="56455" y="4715852"/>
            <a:ext cx="590465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Higgses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, Dark Matter,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Flavour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Universality Violation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C6E4C2-FBF1-4953-80B1-237FD847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164" y="765314"/>
            <a:ext cx="2028380" cy="1448842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1E0C8C5-CB61-4C98-A583-FE6542E0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7F4D3D-8988-4CDF-9D2A-B5195F05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11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Conventional Signals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0CD550-DE62-4477-8085-2B184074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76672"/>
            <a:ext cx="68407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ru-RU" altLang="en-US" sz="1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Heavy Resonances (extended gauge models, extra dimensions,     technicolor)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dileptons, </a:t>
            </a:r>
            <a:r>
              <a:rPr lang="en-US" altLang="en-US" sz="2200" b="0" dirty="0" err="1">
                <a:solidFill>
                  <a:srgbClr val="002060"/>
                </a:solidFill>
                <a:latin typeface="+mn-lt"/>
              </a:rPr>
              <a:t>dijets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, diphotons, ttbar, WZ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Non-Resonant Signals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Mono-particle + Missing ET (extended gauge models, extra dimensions, technicolor, SUSY)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mono-jet + MET, mono-photon + MET, mono-lepton + MET 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Microscopic Black Holes (extra dimensions)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high-multiplicity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CF2C-87C7-4427-AAD8-D0AAC9EB2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4" y="665259"/>
            <a:ext cx="2872358" cy="179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3C96-9BFB-4F4E-A582-E80EF2A5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694728"/>
            <a:ext cx="2600325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36A00-4CBE-44EB-AF56-EE78478DC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4217905"/>
            <a:ext cx="2206752" cy="213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9F9DC-0E79-4BB9-BE7B-D5C4B315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0" y="4530932"/>
            <a:ext cx="2535279" cy="2171889"/>
          </a:xfrm>
          <a:prstGeom prst="rect">
            <a:avLst/>
          </a:prstGeom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5475B579-2302-4227-AF6B-D77D12A31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262" y="4644798"/>
            <a:ext cx="426715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Leptoquarks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lepton + jet</a:t>
            </a:r>
            <a:endParaRPr lang="en-US" altLang="en-US" sz="2200" b="0" dirty="0">
              <a:solidFill>
                <a:srgbClr val="002060"/>
              </a:solidFill>
              <a:latin typeface="+mn-lt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altLang="en-US" sz="2200" b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Generation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lepton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/jets, dilepton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BF6117E-4702-4267-901B-2BE6FA180AF5}"/>
              </a:ext>
            </a:extLst>
          </p:cNvPr>
          <p:cNvCxnSpPr/>
          <p:nvPr/>
        </p:nvCxnSpPr>
        <p:spPr>
          <a:xfrm>
            <a:off x="6321152" y="1196752"/>
            <a:ext cx="504056" cy="216024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82866B4-E82C-496B-8862-E024197EAA4B}"/>
              </a:ext>
            </a:extLst>
          </p:cNvPr>
          <p:cNvCxnSpPr>
            <a:cxnSpLocks/>
          </p:cNvCxnSpPr>
          <p:nvPr/>
        </p:nvCxnSpPr>
        <p:spPr>
          <a:xfrm flipV="1">
            <a:off x="3800872" y="1714425"/>
            <a:ext cx="3024336" cy="3330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343D9B5-4AD7-4A16-907E-F5099E221063}"/>
              </a:ext>
            </a:extLst>
          </p:cNvPr>
          <p:cNvCxnSpPr>
            <a:cxnSpLocks/>
          </p:cNvCxnSpPr>
          <p:nvPr/>
        </p:nvCxnSpPr>
        <p:spPr>
          <a:xfrm>
            <a:off x="6663241" y="2672525"/>
            <a:ext cx="954055" cy="288423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7A0F18C-63E9-4397-94AE-6EB19326E677}"/>
              </a:ext>
            </a:extLst>
          </p:cNvPr>
          <p:cNvCxnSpPr>
            <a:cxnSpLocks/>
          </p:cNvCxnSpPr>
          <p:nvPr/>
        </p:nvCxnSpPr>
        <p:spPr>
          <a:xfrm>
            <a:off x="5709084" y="3781483"/>
            <a:ext cx="1260140" cy="102908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CA3FA9E-9C4F-45B1-BC8D-7BC5AD6BB6BF}"/>
              </a:ext>
            </a:extLst>
          </p:cNvPr>
          <p:cNvCxnSpPr>
            <a:cxnSpLocks/>
          </p:cNvCxnSpPr>
          <p:nvPr/>
        </p:nvCxnSpPr>
        <p:spPr>
          <a:xfrm rot="10800000">
            <a:off x="2391674" y="4447329"/>
            <a:ext cx="806664" cy="27701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260648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Conventional Signals</a:t>
            </a:r>
          </a:p>
        </p:txBody>
      </p:sp>
      <p:pic>
        <p:nvPicPr>
          <p:cNvPr id="9" name="Рисунок 38">
            <a:extLst>
              <a:ext uri="{FF2B5EF4-FFF2-40B4-BE49-F238E27FC236}">
                <a16:creationId xmlns:a16="http://schemas.microsoft.com/office/drawing/2014/main" id="{44E382B8-82EA-49DF-B691-C5F142B72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6" y="962551"/>
            <a:ext cx="8629039" cy="5446512"/>
          </a:xfrm>
          <a:prstGeom prst="rect">
            <a:avLst/>
          </a:prstGeom>
        </p:spPr>
      </p:pic>
      <p:sp>
        <p:nvSpPr>
          <p:cNvPr id="12" name="Прямоугольник 41">
            <a:extLst>
              <a:ext uri="{FF2B5EF4-FFF2-40B4-BE49-F238E27FC236}">
                <a16:creationId xmlns:a16="http://schemas.microsoft.com/office/drawing/2014/main" id="{4CCF284E-1A10-4993-969C-6A08A7C965EA}"/>
              </a:ext>
            </a:extLst>
          </p:cNvPr>
          <p:cNvSpPr/>
          <p:nvPr/>
        </p:nvSpPr>
        <p:spPr>
          <a:xfrm>
            <a:off x="6855067" y="6244515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id="{21F62489-5586-434C-9E2F-5502F0EF376E}"/>
              </a:ext>
            </a:extLst>
          </p:cNvPr>
          <p:cNvSpPr/>
          <p:nvPr/>
        </p:nvSpPr>
        <p:spPr>
          <a:xfrm>
            <a:off x="7695840" y="6250328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30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43">
            <a:extLst>
              <a:ext uri="{FF2B5EF4-FFF2-40B4-BE49-F238E27FC236}">
                <a16:creationId xmlns:a16="http://schemas.microsoft.com/office/drawing/2014/main" id="{F77E02CE-0FB6-4B96-A8C0-3644A894A1DB}"/>
              </a:ext>
            </a:extLst>
          </p:cNvPr>
          <p:cNvSpPr/>
          <p:nvPr/>
        </p:nvSpPr>
        <p:spPr>
          <a:xfrm>
            <a:off x="4893786" y="6241371"/>
            <a:ext cx="5781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44">
            <a:extLst>
              <a:ext uri="{FF2B5EF4-FFF2-40B4-BE49-F238E27FC236}">
                <a16:creationId xmlns:a16="http://schemas.microsoft.com/office/drawing/2014/main" id="{7DC00FCA-0988-467A-B97F-F41D58E5A0AD}"/>
              </a:ext>
            </a:extLst>
          </p:cNvPr>
          <p:cNvSpPr/>
          <p:nvPr/>
        </p:nvSpPr>
        <p:spPr>
          <a:xfrm>
            <a:off x="7461342" y="2276872"/>
            <a:ext cx="9635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Dark Matter</a:t>
            </a:r>
          </a:p>
        </p:txBody>
      </p:sp>
      <p:sp>
        <p:nvSpPr>
          <p:cNvPr id="16" name="Прямоугольник 45">
            <a:extLst>
              <a:ext uri="{FF2B5EF4-FFF2-40B4-BE49-F238E27FC236}">
                <a16:creationId xmlns:a16="http://schemas.microsoft.com/office/drawing/2014/main" id="{9A38E4A5-9707-483D-9FA0-11E7239CEB95}"/>
              </a:ext>
            </a:extLst>
          </p:cNvPr>
          <p:cNvSpPr/>
          <p:nvPr/>
        </p:nvSpPr>
        <p:spPr>
          <a:xfrm>
            <a:off x="8297580" y="1709431"/>
            <a:ext cx="35330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CI</a:t>
            </a:r>
          </a:p>
        </p:txBody>
      </p:sp>
      <p:sp>
        <p:nvSpPr>
          <p:cNvPr id="17" name="Прямоугольник 46">
            <a:extLst>
              <a:ext uri="{FF2B5EF4-FFF2-40B4-BE49-F238E27FC236}">
                <a16:creationId xmlns:a16="http://schemas.microsoft.com/office/drawing/2014/main" id="{403D663C-F500-4597-8907-A9A09E45D09B}"/>
              </a:ext>
            </a:extLst>
          </p:cNvPr>
          <p:cNvSpPr/>
          <p:nvPr/>
        </p:nvSpPr>
        <p:spPr>
          <a:xfrm>
            <a:off x="7533350" y="2905199"/>
            <a:ext cx="96355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18" name="Прямоугольник 47">
            <a:extLst>
              <a:ext uri="{FF2B5EF4-FFF2-40B4-BE49-F238E27FC236}">
                <a16:creationId xmlns:a16="http://schemas.microsoft.com/office/drawing/2014/main" id="{B4685271-16AD-4126-86E9-8E6C4846EC23}"/>
              </a:ext>
            </a:extLst>
          </p:cNvPr>
          <p:cNvSpPr/>
          <p:nvPr/>
        </p:nvSpPr>
        <p:spPr>
          <a:xfrm>
            <a:off x="7628695" y="3356992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Extra Dimensions</a:t>
            </a:r>
          </a:p>
        </p:txBody>
      </p:sp>
      <p:sp>
        <p:nvSpPr>
          <p:cNvPr id="19" name="Прямоугольник 48">
            <a:extLst>
              <a:ext uri="{FF2B5EF4-FFF2-40B4-BE49-F238E27FC236}">
                <a16:creationId xmlns:a16="http://schemas.microsoft.com/office/drawing/2014/main" id="{40DF5751-47A2-45F4-A976-F3CD07E5B8CE}"/>
              </a:ext>
            </a:extLst>
          </p:cNvPr>
          <p:cNvSpPr/>
          <p:nvPr/>
        </p:nvSpPr>
        <p:spPr>
          <a:xfrm>
            <a:off x="7257256" y="3985319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Excited Fermions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410F2B09-3E4B-4EF0-B6DF-1CDAAC4E35F5}"/>
              </a:ext>
            </a:extLst>
          </p:cNvPr>
          <p:cNvSpPr/>
          <p:nvPr/>
        </p:nvSpPr>
        <p:spPr>
          <a:xfrm>
            <a:off x="7238444" y="4345359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Fermions</a:t>
            </a:r>
          </a:p>
        </p:txBody>
      </p:sp>
      <p:sp>
        <p:nvSpPr>
          <p:cNvPr id="21" name="Прямоугольник 50">
            <a:extLst>
              <a:ext uri="{FF2B5EF4-FFF2-40B4-BE49-F238E27FC236}">
                <a16:creationId xmlns:a16="http://schemas.microsoft.com/office/drawing/2014/main" id="{F6DAFD05-1F11-4DC7-A9F8-1D2C7238E69D}"/>
              </a:ext>
            </a:extLst>
          </p:cNvPr>
          <p:cNvSpPr/>
          <p:nvPr/>
        </p:nvSpPr>
        <p:spPr>
          <a:xfrm>
            <a:off x="7461342" y="4709049"/>
            <a:ext cx="128474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Leptoquarks</a:t>
            </a:r>
          </a:p>
        </p:txBody>
      </p:sp>
      <p:sp>
        <p:nvSpPr>
          <p:cNvPr id="22" name="Прямоугольник 51">
            <a:extLst>
              <a:ext uri="{FF2B5EF4-FFF2-40B4-BE49-F238E27FC236}">
                <a16:creationId xmlns:a16="http://schemas.microsoft.com/office/drawing/2014/main" id="{C69A18D0-C361-404A-BF6D-C182E4A0FCF6}"/>
              </a:ext>
            </a:extLst>
          </p:cNvPr>
          <p:cNvSpPr/>
          <p:nvPr/>
        </p:nvSpPr>
        <p:spPr>
          <a:xfrm>
            <a:off x="7484679" y="5406841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Gauge Bosons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A67378B-5E19-4364-BDA9-02EF058A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59D206-9F82-4583-BC6E-0D3E6B09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1" name="Прямоугольник 40">
            <a:extLst>
              <a:ext uri="{FF2B5EF4-FFF2-40B4-BE49-F238E27FC236}">
                <a16:creationId xmlns:a16="http://schemas.microsoft.com/office/drawing/2014/main" id="{7BF5A4E7-9954-4ED2-B336-6F61BF0A1FC4}"/>
              </a:ext>
            </a:extLst>
          </p:cNvPr>
          <p:cNvSpPr/>
          <p:nvPr/>
        </p:nvSpPr>
        <p:spPr>
          <a:xfrm>
            <a:off x="-14392" y="6512653"/>
            <a:ext cx="781167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3"/>
              </a:rPr>
              <a:t>https://twiki.cern.ch/twiki/bin/view/CMSPublic/SummaryPlotsEXO13TeV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5392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260648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SUSY Signals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A67378B-5E19-4364-BDA9-02EF058A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59D206-9F82-4583-BC6E-0D3E6B09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77CB7-2521-43D2-83D0-46D12F02A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942649"/>
            <a:ext cx="4752528" cy="3514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A47A3-308F-4AF1-AE8D-14438955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07" y="788561"/>
            <a:ext cx="5169024" cy="46503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54A8CB-47A1-4666-A679-82144199F945}"/>
              </a:ext>
            </a:extLst>
          </p:cNvPr>
          <p:cNvSpPr txBox="1"/>
          <p:nvPr/>
        </p:nvSpPr>
        <p:spPr>
          <a:xfrm>
            <a:off x="164468" y="5782125"/>
            <a:ext cx="9577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https://twiki.cern.ch/twiki/bin/view/CMSPublic/PhysicsResultsSUS#Run_2_Summary_Plots_13_TeV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12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>
            <a:extLst>
              <a:ext uri="{FF2B5EF4-FFF2-40B4-BE49-F238E27FC236}">
                <a16:creationId xmlns:a16="http://schemas.microsoft.com/office/drawing/2014/main" id="{82E5AF59-9452-4D9E-99DD-BBCEDCC7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476672"/>
            <a:ext cx="1694695" cy="10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Searches for Heavy Resonances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BC214-4641-4E2F-AFD0-49CD268E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90054"/>
            <a:ext cx="2455994" cy="2386625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6D714A1C-1DF2-458F-AE29-B52F52FD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4" y="623928"/>
            <a:ext cx="63572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New Physics (Z/Z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/G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) contributions to SM processes</a:t>
            </a:r>
            <a:endParaRPr lang="ru-RU" sz="1800" dirty="0">
              <a:solidFill>
                <a:srgbClr val="002060"/>
              </a:solidFill>
              <a:latin typeface="+mj-lt"/>
              <a:ea typeface="Arial" charset="0"/>
              <a:cs typeface="Arial" charset="0"/>
              <a:sym typeface="Symbol" charset="0"/>
            </a:endParaRPr>
          </a:p>
        </p:txBody>
      </p:sp>
      <p:pic>
        <p:nvPicPr>
          <p:cNvPr id="8194" name="Picture 2" descr="http://cms-results.web.cern.ch/cms-results/public-results/publications/EXO-19-019/CMS-EXO-19-019_Figure_008-c.png">
            <a:extLst>
              <a:ext uri="{FF2B5EF4-FFF2-40B4-BE49-F238E27FC236}">
                <a16:creationId xmlns:a16="http://schemas.microsoft.com/office/drawing/2014/main" id="{AB8A6570-FD69-4CAA-B807-79C769C2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81" y="1415431"/>
            <a:ext cx="3096344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35FD2-8355-4966-8D43-B7B366CDDEAB}"/>
              </a:ext>
            </a:extLst>
          </p:cNvPr>
          <p:cNvSpPr txBox="1"/>
          <p:nvPr/>
        </p:nvSpPr>
        <p:spPr>
          <a:xfrm>
            <a:off x="200472" y="1053554"/>
            <a:ext cx="227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Dileptons,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062B7-6004-4E5A-B10C-4F86C1863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82" y="3942370"/>
            <a:ext cx="3218674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CB8FA3-FAD2-4F4F-9A49-67F163FB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88064"/>
            <a:ext cx="2744026" cy="20085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20E090-56A8-4731-BDCD-A3CCD4651B55}"/>
              </a:ext>
            </a:extLst>
          </p:cNvPr>
          <p:cNvSpPr txBox="1"/>
          <p:nvPr/>
        </p:nvSpPr>
        <p:spPr>
          <a:xfrm>
            <a:off x="3368824" y="2802414"/>
            <a:ext cx="1220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RS1 graviton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E4BCB-C58F-47C3-A5FE-5344A8CC1FEA}"/>
              </a:ext>
            </a:extLst>
          </p:cNvPr>
          <p:cNvSpPr txBox="1"/>
          <p:nvPr/>
        </p:nvSpPr>
        <p:spPr>
          <a:xfrm>
            <a:off x="488504" y="5250686"/>
            <a:ext cx="8962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Z’ boson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D0D0C-29B9-47B0-9319-9F94EFB5B516}"/>
              </a:ext>
            </a:extLst>
          </p:cNvPr>
          <p:cNvSpPr txBox="1"/>
          <p:nvPr/>
        </p:nvSpPr>
        <p:spPr>
          <a:xfrm>
            <a:off x="3804289" y="4149080"/>
            <a:ext cx="22885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Lepton flavor universality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A4606D-DF6A-4886-9198-9B3E16945451}"/>
              </a:ext>
            </a:extLst>
          </p:cNvPr>
          <p:cNvSpPr/>
          <p:nvPr/>
        </p:nvSpPr>
        <p:spPr>
          <a:xfrm>
            <a:off x="2936776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07 (2021) 208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C5F21-67D7-49C6-A5CD-554B32FB941D}"/>
              </a:ext>
            </a:extLst>
          </p:cNvPr>
          <p:cNvSpPr txBox="1"/>
          <p:nvPr/>
        </p:nvSpPr>
        <p:spPr>
          <a:xfrm>
            <a:off x="5914466" y="148478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C00000"/>
                </a:solidFill>
              </a:rPr>
              <a:t>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5C93BD-7888-4012-9924-BE5436720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29" y="1844824"/>
            <a:ext cx="3817789" cy="23866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F16829-35AA-4682-899F-EFB4C556D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39" y="4149080"/>
            <a:ext cx="3240360" cy="198884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2075D8-7AF1-454A-BEB5-FF96ADFD712C}"/>
              </a:ext>
            </a:extLst>
          </p:cNvPr>
          <p:cNvSpPr/>
          <p:nvPr/>
        </p:nvSpPr>
        <p:spPr>
          <a:xfrm>
            <a:off x="7720944" y="1412776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PLB 826 (2022) 136888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573087-9B75-4C61-A557-C4635FD36A9D}"/>
              </a:ext>
            </a:extLst>
          </p:cNvPr>
          <p:cNvSpPr/>
          <p:nvPr/>
        </p:nvSpPr>
        <p:spPr>
          <a:xfrm>
            <a:off x="5745088" y="6029674"/>
            <a:ext cx="4248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benchmark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heavy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scalar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vector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 err="1">
                <a:solidFill>
                  <a:srgbClr val="002060"/>
                </a:solidFill>
              </a:rPr>
              <a:t>triplet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bosons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with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masses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between</a:t>
            </a:r>
            <a:r>
              <a:rPr lang="ru-RU" sz="1600" dirty="0">
                <a:solidFill>
                  <a:srgbClr val="002060"/>
                </a:solidFill>
              </a:rPr>
              <a:t> 0.75 (1.15) </a:t>
            </a:r>
            <a:r>
              <a:rPr lang="ru-RU" sz="1600" dirty="0" err="1">
                <a:solidFill>
                  <a:srgbClr val="002060"/>
                </a:solidFill>
              </a:rPr>
              <a:t>and</a:t>
            </a:r>
            <a:r>
              <a:rPr lang="ru-RU" sz="1600" dirty="0">
                <a:solidFill>
                  <a:srgbClr val="002060"/>
                </a:solidFill>
              </a:rPr>
              <a:t> 1.40 (1.36) </a:t>
            </a:r>
            <a:r>
              <a:rPr lang="ru-RU" sz="1600" dirty="0" err="1">
                <a:solidFill>
                  <a:srgbClr val="002060"/>
                </a:solidFill>
              </a:rPr>
              <a:t>TeV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are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excluded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at</a:t>
            </a:r>
            <a:r>
              <a:rPr lang="ru-RU" sz="1600" dirty="0">
                <a:solidFill>
                  <a:srgbClr val="002060"/>
                </a:solidFill>
              </a:rPr>
              <a:t> 95% CL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12FE05-DDBD-472E-8B6A-3581F541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984" y="712374"/>
            <a:ext cx="2666101" cy="50329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BCC63B0-C03B-409F-BC5A-39D29031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66E78-B7DD-4F16-A544-8181014B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4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What does  Brazilian Flag mean? 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CC63B0-C03B-409F-BC5A-39D29031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66E78-B7DD-4F16-A544-8181014B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1B745A-480D-455F-94BA-77C9A46A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6" y="1788851"/>
            <a:ext cx="4352290" cy="31312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E987A2-99BE-4E25-BF6F-9A2FF8F4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6" y="1802775"/>
            <a:ext cx="4026129" cy="2954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00299E-2CE4-4285-A711-EFF5C2DD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15" y="5353987"/>
            <a:ext cx="5614685" cy="8878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636188-692E-40CC-8917-9AED20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9" y="5321035"/>
            <a:ext cx="3956253" cy="92079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71B5DDB-113E-41A3-B56B-FBDF7071DAD6}"/>
              </a:ext>
            </a:extLst>
          </p:cNvPr>
          <p:cNvSpPr/>
          <p:nvPr/>
        </p:nvSpPr>
        <p:spPr>
          <a:xfrm>
            <a:off x="1082368" y="1124744"/>
            <a:ext cx="408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Extended gauge models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D721ED-95B2-431E-9724-342EDEE9E3C5}"/>
              </a:ext>
            </a:extLst>
          </p:cNvPr>
          <p:cNvSpPr/>
          <p:nvPr/>
        </p:nvSpPr>
        <p:spPr>
          <a:xfrm>
            <a:off x="4579347" y="1124744"/>
            <a:ext cx="555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Models of low-energy gravity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RS1-type scenario of ED)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6DB3B40-92E1-4800-AE10-AA8ED20759CA}"/>
              </a:ext>
            </a:extLst>
          </p:cNvPr>
          <p:cNvSpPr/>
          <p:nvPr/>
        </p:nvSpPr>
        <p:spPr>
          <a:xfrm>
            <a:off x="712912" y="48598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Model-independent limits on cross section</a:t>
            </a:r>
            <a:r>
              <a:rPr lang="ru-RU" dirty="0">
                <a:solidFill>
                  <a:srgbClr val="C00000"/>
                </a:solidFill>
              </a:rPr>
              <a:t> (</a:t>
            </a:r>
            <a:r>
              <a:rPr lang="en-US" dirty="0">
                <a:solidFill>
                  <a:srgbClr val="C00000"/>
                </a:solidFill>
              </a:rPr>
              <a:t>in narrow width approximation,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NWA</a:t>
            </a:r>
            <a:r>
              <a:rPr lang="ru-RU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C77437B-3A22-4787-9A07-E7E570CEE020}"/>
              </a:ext>
            </a:extLst>
          </p:cNvPr>
          <p:cNvCxnSpPr/>
          <p:nvPr/>
        </p:nvCxnSpPr>
        <p:spPr>
          <a:xfrm flipH="1" flipV="1">
            <a:off x="2792760" y="3995772"/>
            <a:ext cx="504056" cy="9243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00EDF53-88E8-451C-AC4A-FF50466C3EE5}"/>
              </a:ext>
            </a:extLst>
          </p:cNvPr>
          <p:cNvCxnSpPr>
            <a:cxnSpLocks/>
          </p:cNvCxnSpPr>
          <p:nvPr/>
        </p:nvCxnSpPr>
        <p:spPr>
          <a:xfrm flipV="1">
            <a:off x="5961112" y="3923764"/>
            <a:ext cx="583208" cy="99637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7137CD-9208-42AA-8B37-EAA3086E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2" y="508576"/>
            <a:ext cx="3287968" cy="62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189BA-58EC-462D-BC02-0F94B0BCA960}"/>
              </a:ext>
            </a:extLst>
          </p:cNvPr>
          <p:cNvSpPr txBox="1"/>
          <p:nvPr/>
        </p:nvSpPr>
        <p:spPr>
          <a:xfrm>
            <a:off x="56456" y="652626"/>
            <a:ext cx="19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Dimuon example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D38AED-F280-4A0E-81D8-E1007EC5B857}"/>
              </a:ext>
            </a:extLst>
          </p:cNvPr>
          <p:cNvSpPr/>
          <p:nvPr/>
        </p:nvSpPr>
        <p:spPr>
          <a:xfrm>
            <a:off x="2813817" y="1412776"/>
            <a:ext cx="328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BSM predictions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AE6A51-4F3E-4379-BE54-F549C89AEEB1}"/>
              </a:ext>
            </a:extLst>
          </p:cNvPr>
          <p:cNvCxnSpPr>
            <a:cxnSpLocks/>
          </p:cNvCxnSpPr>
          <p:nvPr/>
        </p:nvCxnSpPr>
        <p:spPr>
          <a:xfrm flipH="1">
            <a:off x="2792760" y="1776957"/>
            <a:ext cx="1296144" cy="16701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3176A51-7193-4AAD-9215-F7ECE2CF9010}"/>
              </a:ext>
            </a:extLst>
          </p:cNvPr>
          <p:cNvCxnSpPr>
            <a:cxnSpLocks/>
          </p:cNvCxnSpPr>
          <p:nvPr/>
        </p:nvCxnSpPr>
        <p:spPr>
          <a:xfrm>
            <a:off x="5169024" y="1772816"/>
            <a:ext cx="1375296" cy="11521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1BC714-0269-4BB0-BF45-639195840A5F}"/>
              </a:ext>
            </a:extLst>
          </p:cNvPr>
          <p:cNvSpPr/>
          <p:nvPr/>
        </p:nvSpPr>
        <p:spPr>
          <a:xfrm>
            <a:off x="45590" y="147386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62A647-C46B-4BAC-B3EB-09B84B9E671C}"/>
              </a:ext>
            </a:extLst>
          </p:cNvPr>
          <p:cNvCxnSpPr>
            <a:cxnSpLocks/>
          </p:cNvCxnSpPr>
          <p:nvPr/>
        </p:nvCxnSpPr>
        <p:spPr>
          <a:xfrm>
            <a:off x="1712640" y="1772816"/>
            <a:ext cx="720080" cy="2222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BC8949-14C7-466B-9759-AA75E4D6BD3C}"/>
              </a:ext>
            </a:extLst>
          </p:cNvPr>
          <p:cNvSpPr/>
          <p:nvPr/>
        </p:nvSpPr>
        <p:spPr>
          <a:xfrm>
            <a:off x="7329264" y="147549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240948D-58E9-46E9-B307-BFF600F20BF5}"/>
              </a:ext>
            </a:extLst>
          </p:cNvPr>
          <p:cNvCxnSpPr>
            <a:cxnSpLocks/>
          </p:cNvCxnSpPr>
          <p:nvPr/>
        </p:nvCxnSpPr>
        <p:spPr>
          <a:xfrm flipH="1">
            <a:off x="7680920" y="1772816"/>
            <a:ext cx="440433" cy="2422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DB0C6A3-FBF3-4F57-9666-241AF37CD1C9}"/>
              </a:ext>
            </a:extLst>
          </p:cNvPr>
          <p:cNvCxnSpPr>
            <a:cxnSpLocks/>
          </p:cNvCxnSpPr>
          <p:nvPr/>
        </p:nvCxnSpPr>
        <p:spPr>
          <a:xfrm flipH="1">
            <a:off x="3944888" y="3150260"/>
            <a:ext cx="504056" cy="9979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91DB78D-4BED-4DD0-94EA-72F137F48C17}"/>
              </a:ext>
            </a:extLst>
          </p:cNvPr>
          <p:cNvSpPr/>
          <p:nvPr/>
        </p:nvSpPr>
        <p:spPr>
          <a:xfrm>
            <a:off x="3569320" y="2780928"/>
            <a:ext cx="13836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Mass  limit</a:t>
            </a:r>
          </a:p>
        </p:txBody>
      </p:sp>
    </p:spTree>
    <p:extLst>
      <p:ext uri="{BB962C8B-B14F-4D97-AF65-F5344CB8AC3E}">
        <p14:creationId xmlns:p14="http://schemas.microsoft.com/office/powerpoint/2010/main" val="2485026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8063F28-6391-417E-A997-173B03508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20" y="2220229"/>
            <a:ext cx="3950827" cy="2394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Example of Dark Matter Searches in </a:t>
            </a:r>
            <a:r>
              <a:rPr lang="en-US" sz="3000" dirty="0" err="1"/>
              <a:t>Dijets+Dileptons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CCD86E-1386-4A02-8B1B-A3E427B93F54}"/>
              </a:ext>
            </a:extLst>
          </p:cNvPr>
          <p:cNvSpPr/>
          <p:nvPr/>
        </p:nvSpPr>
        <p:spPr>
          <a:xfrm>
            <a:off x="111507" y="650154"/>
            <a:ext cx="757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consider a model that assumes the existence of a single DM particle that interacts with the SM particles through a spin-1 mediator, which can be either a vector or axial-vector boson.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E965F4-B5E9-4F9B-A0C6-99CA50A2FE98}"/>
              </a:ext>
            </a:extLst>
          </p:cNvPr>
          <p:cNvSpPr txBox="1"/>
          <p:nvPr/>
        </p:nvSpPr>
        <p:spPr>
          <a:xfrm>
            <a:off x="128464" y="1373867"/>
            <a:ext cx="768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vector mediator with small couplings to leptons, </a:t>
            </a:r>
            <a:r>
              <a:rPr lang="nb-NO" sz="1600" dirty="0">
                <a:solidFill>
                  <a:srgbClr val="002060"/>
                </a:solidFill>
              </a:rPr>
              <a:t>g</a:t>
            </a:r>
            <a:r>
              <a:rPr lang="nb-NO" sz="1600" baseline="-25000" dirty="0">
                <a:solidFill>
                  <a:srgbClr val="002060"/>
                </a:solidFill>
              </a:rPr>
              <a:t>DM</a:t>
            </a:r>
            <a:r>
              <a:rPr lang="nb-NO" sz="1600" dirty="0">
                <a:solidFill>
                  <a:srgbClr val="002060"/>
                </a:solidFill>
              </a:rPr>
              <a:t> = 1.0, g</a:t>
            </a:r>
            <a:r>
              <a:rPr lang="nb-NO" sz="1600" baseline="-25000" dirty="0">
                <a:solidFill>
                  <a:srgbClr val="002060"/>
                </a:solidFill>
              </a:rPr>
              <a:t>q</a:t>
            </a:r>
            <a:r>
              <a:rPr lang="nb-NO" sz="1600" dirty="0">
                <a:solidFill>
                  <a:srgbClr val="002060"/>
                </a:solidFill>
              </a:rPr>
              <a:t> = 0.1, g</a:t>
            </a:r>
            <a:r>
              <a:rPr lang="nb-NO" sz="1600" baseline="-25000" dirty="0">
                <a:solidFill>
                  <a:srgbClr val="002060"/>
                </a:solidFill>
              </a:rPr>
              <a:t>l</a:t>
            </a:r>
            <a:r>
              <a:rPr lang="nb-NO" sz="1600" dirty="0">
                <a:solidFill>
                  <a:srgbClr val="002060"/>
                </a:solidFill>
              </a:rPr>
              <a:t> = 0.01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axial-vector mediator with equal couplings to quark and leptons: g</a:t>
            </a:r>
            <a:r>
              <a:rPr lang="en-US" sz="1600" baseline="-25000" dirty="0">
                <a:solidFill>
                  <a:srgbClr val="002060"/>
                </a:solidFill>
              </a:rPr>
              <a:t>DM</a:t>
            </a:r>
            <a:r>
              <a:rPr lang="en-US" sz="1600" dirty="0">
                <a:solidFill>
                  <a:srgbClr val="002060"/>
                </a:solidFill>
              </a:rPr>
              <a:t> = 1.0, g</a:t>
            </a:r>
            <a:r>
              <a:rPr lang="en-US" sz="1600" baseline="-25000" dirty="0">
                <a:solidFill>
                  <a:srgbClr val="002060"/>
                </a:solidFill>
              </a:rPr>
              <a:t>q </a:t>
            </a:r>
            <a:r>
              <a:rPr lang="en-US" sz="1600" dirty="0">
                <a:solidFill>
                  <a:srgbClr val="002060"/>
                </a:solidFill>
              </a:rPr>
              <a:t>= g</a:t>
            </a:r>
            <a:r>
              <a:rPr lang="en-US" sz="1600" baseline="-25000" dirty="0">
                <a:solidFill>
                  <a:srgbClr val="002060"/>
                </a:solidFill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= 0.1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9DF24364-9746-453D-A553-B54E7378E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024" y="2257203"/>
            <a:ext cx="215937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8" indent="-342908" algn="r">
              <a:spcBef>
                <a:spcPts val="600"/>
              </a:spcBef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5 </a:t>
            </a:r>
            <a:r>
              <a:rPr lang="en-US" altLang="ru-RU" sz="1600" dirty="0">
                <a:solidFill>
                  <a:srgbClr val="C00000"/>
                </a:solidFill>
              </a:rPr>
              <a:t>parameters:</a:t>
            </a:r>
          </a:p>
          <a:p>
            <a:pPr marL="342908" indent="-342908" algn="r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</a:t>
            </a: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l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q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FE28-57E8-48ED-947B-6C73DC7F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" y="2238126"/>
            <a:ext cx="3950827" cy="2270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5A16B-53E3-40DF-9713-D42973B30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542382"/>
            <a:ext cx="3950826" cy="227099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7439072-2C60-4B17-88D1-549AFD0B4093}"/>
              </a:ext>
            </a:extLst>
          </p:cNvPr>
          <p:cNvSpPr/>
          <p:nvPr/>
        </p:nvSpPr>
        <p:spPr>
          <a:xfrm>
            <a:off x="3440832" y="4153078"/>
            <a:ext cx="216024" cy="479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Группа 23">
            <a:extLst>
              <a:ext uri="{FF2B5EF4-FFF2-40B4-BE49-F238E27FC236}">
                <a16:creationId xmlns:a16="http://schemas.microsoft.com/office/drawing/2014/main" id="{C7F4FE0A-38A1-4A19-8315-A1371A3D4306}"/>
              </a:ext>
            </a:extLst>
          </p:cNvPr>
          <p:cNvGrpSpPr/>
          <p:nvPr/>
        </p:nvGrpSpPr>
        <p:grpSpPr>
          <a:xfrm>
            <a:off x="7571063" y="710883"/>
            <a:ext cx="1937782" cy="1572188"/>
            <a:chOff x="540339" y="4200849"/>
            <a:chExt cx="2070781" cy="1819673"/>
          </a:xfrm>
        </p:grpSpPr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id="{A3914342-CA11-4895-8AEE-B5095C57152C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30" name="Рисунок 26">
                <a:extLst>
                  <a:ext uri="{FF2B5EF4-FFF2-40B4-BE49-F238E27FC236}">
                    <a16:creationId xmlns:a16="http://schemas.microsoft.com/office/drawing/2014/main" id="{F710B0DC-D9B0-4B3F-B2CA-94B2298D8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31" name="Овал 27">
                <a:extLst>
                  <a:ext uri="{FF2B5EF4-FFF2-40B4-BE49-F238E27FC236}">
                    <a16:creationId xmlns:a16="http://schemas.microsoft.com/office/drawing/2014/main" id="{CF66B86F-1DD2-4331-A9A8-B2240955BA1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28">
                <a:extLst>
                  <a:ext uri="{FF2B5EF4-FFF2-40B4-BE49-F238E27FC236}">
                    <a16:creationId xmlns:a16="http://schemas.microsoft.com/office/drawing/2014/main" id="{7658168E-A060-4A7D-BC48-125218073AF4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5FCD455-DAC9-437D-9F61-DE040E42E63B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97B4ACD8-0BCE-4C11-A201-31526B220EEE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5570A560-25A3-40F1-B778-51221495794E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C757B9-39CA-4CF3-BC9B-3A0F85BEFF68}"/>
              </a:ext>
            </a:extLst>
          </p:cNvPr>
          <p:cNvSpPr txBox="1"/>
          <p:nvPr/>
        </p:nvSpPr>
        <p:spPr>
          <a:xfrm>
            <a:off x="7892300" y="3418622"/>
            <a:ext cx="197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DM-nucleon upper limits on the cross section</a:t>
            </a:r>
            <a:endParaRPr lang="en-US" sz="16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6CC739-5A28-49B6-921A-73B30E72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4664430"/>
            <a:ext cx="3800872" cy="218526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D4E2E550-CDEC-4F8F-9706-B8195BC3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F80E8B8-97DE-4B44-9B36-9D14A49C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43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1CDDEE-F421-44F8-874E-59EFF1D0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7" y="685010"/>
            <a:ext cx="9717637" cy="5002517"/>
          </a:xfrm>
          <a:prstGeom prst="rect">
            <a:avLst/>
          </a:prstGeom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Some Selected Recent Excitements from LHC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D06BF-0028-42D6-85D1-A7C51FB64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23" y="4785697"/>
            <a:ext cx="1002984" cy="180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2CFDFE-1F30-442D-B04E-9BB8647A0C67}"/>
              </a:ext>
            </a:extLst>
          </p:cNvPr>
          <p:cNvSpPr txBox="1"/>
          <p:nvPr/>
        </p:nvSpPr>
        <p:spPr>
          <a:xfrm>
            <a:off x="2018674" y="583959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RUN3 is </a:t>
            </a:r>
            <a:r>
              <a:rPr lang="en-US" sz="2400" dirty="0">
                <a:solidFill>
                  <a:srgbClr val="002060"/>
                </a:solidFill>
              </a:rPr>
              <a:t>a perfect judge for these challenges!</a:t>
            </a:r>
            <a:endParaRPr lang="ru-RU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3052AD-4C59-474F-B731-31CA7B4C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97" y="5071800"/>
            <a:ext cx="2064427" cy="36512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60B19A4C-0E19-4972-92CD-91AD6002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EAA4E0-737E-4067-BF19-1C8131E4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459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DCA7D-C921-4039-8782-70CA2D11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737512"/>
            <a:ext cx="7560840" cy="5632181"/>
          </a:xfrm>
          <a:prstGeom prst="rect">
            <a:avLst/>
          </a:prstGeom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case of the past days (</a:t>
            </a:r>
            <a:r>
              <a:rPr lang="en-US" sz="3000" dirty="0">
                <a:sym typeface="Symbol" panose="05050102010706020507" pitchFamily="18" charset="2"/>
              </a:rPr>
              <a:t>  excess in LHC data</a:t>
            </a:r>
            <a:r>
              <a:rPr lang="en-US" sz="3000" dirty="0"/>
              <a:t>)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0B19A4C-0E19-4972-92CD-91AD6002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EAA4E0-737E-4067-BF19-1C8131E4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06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764704"/>
            <a:ext cx="907300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1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HEP Experiments at accelerator facilities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Why we need accelerator facilities?</a:t>
            </a:r>
          </a:p>
          <a:p>
            <a:pPr marL="914400" lvl="1" indent="-457200">
              <a:spcBef>
                <a:spcPct val="0"/>
              </a:spcBef>
              <a:buFont typeface="Wingdings" charset="0"/>
              <a:buChar char="ü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Do we need more and more new accelerator facilities?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LHC and Experiments at the LHC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Hot points of particle physics vs LHC   </a:t>
            </a:r>
            <a:endParaRPr lang="ru-RU" sz="2000" dirty="0">
              <a:solidFill>
                <a:srgbClr val="002060"/>
              </a:solidFill>
              <a:ea typeface="Arial" charset="0"/>
            </a:endParaRP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Conception, design, construction</a:t>
            </a:r>
          </a:p>
          <a:p>
            <a:pPr marL="914400" lvl="1" indent="-457200">
              <a:buFont typeface="Wingdings" charset="0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Challenges and solutions </a:t>
            </a:r>
          </a:p>
          <a:p>
            <a:pPr marL="457200" indent="-457200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457200" indent="-457200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2 (recent experimental results)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Standard Model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Higgs Physics</a:t>
            </a:r>
          </a:p>
          <a:p>
            <a:pPr marL="457200" lvl="1"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52">
              <a:defRPr/>
            </a:pPr>
            <a:r>
              <a:rPr lang="en-US" sz="2000" dirty="0">
                <a:solidFill>
                  <a:srgbClr val="002060"/>
                </a:solidFill>
                <a:ea typeface="Arial" charset="0"/>
              </a:rPr>
              <a:t>Lecture 3 (recent experimental results)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Physics beyond the SM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LHC Prospects and Plans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Beyond the LHC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FB4EBB1-5C90-4FAD-AE59-E0DB3825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6EE2C4DA-53CE-46DC-8492-667B3C40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519" y="6520259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case of the past days (</a:t>
            </a:r>
            <a:r>
              <a:rPr lang="en-US" sz="3000" dirty="0">
                <a:sym typeface="Symbol" panose="05050102010706020507" pitchFamily="18" charset="2"/>
              </a:rPr>
              <a:t>excess in </a:t>
            </a:r>
            <a:r>
              <a:rPr lang="en-US" sz="3000" dirty="0" err="1">
                <a:sym typeface="Symbol" panose="05050102010706020507" pitchFamily="18" charset="2"/>
              </a:rPr>
              <a:t>dijets</a:t>
            </a:r>
            <a:r>
              <a:rPr lang="en-US" sz="3000" dirty="0">
                <a:sym typeface="Symbol" panose="05050102010706020507" pitchFamily="18" charset="2"/>
              </a:rPr>
              <a:t> and WZ</a:t>
            </a:r>
            <a:r>
              <a:rPr lang="en-US" sz="3000" dirty="0"/>
              <a:t>)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0B19A4C-0E19-4972-92CD-91AD6002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EAA4E0-737E-4067-BF19-1C8131E4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3360-FC6E-4B53-AD0C-B578F8CE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9" y="764704"/>
            <a:ext cx="846350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8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764704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Higgs Boson as a Tool to Search for the New Physics</a:t>
            </a:r>
            <a:endParaRPr lang="en-US" sz="3000" dirty="0">
              <a:sym typeface="Symbol" panose="05050102010706020507" pitchFamily="18" charset="2"/>
            </a:endParaRP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9AF8E-A559-4A2B-9A2E-E0018CA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826490"/>
            <a:ext cx="9217024" cy="3282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7FA426-16B8-45D2-AEC4-0CF168780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4772597"/>
            <a:ext cx="1152128" cy="1846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C1FA04-8952-4EC8-B668-516356B7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84164"/>
            <a:ext cx="3141127" cy="173028"/>
          </a:xfrm>
          <a:prstGeom prst="rect">
            <a:avLst/>
          </a:prstGeom>
        </p:spPr>
      </p:pic>
      <p:sp>
        <p:nvSpPr>
          <p:cNvPr id="8" name="Дата 7">
            <a:extLst>
              <a:ext uri="{FF2B5EF4-FFF2-40B4-BE49-F238E27FC236}">
                <a16:creationId xmlns:a16="http://schemas.microsoft.com/office/drawing/2014/main" id="{4745ADDB-0DFB-414C-AD61-3A3E3377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09DCB2-5FFF-4EFA-A50D-F0C868B5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42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6A0296-06BD-4611-BB84-F401B33B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15" y="1932961"/>
            <a:ext cx="7826108" cy="1568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Higgs Invisible Decays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8" y="6439328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FD5EA-92F4-40CC-BBA7-68ABFF189541}"/>
              </a:ext>
            </a:extLst>
          </p:cNvPr>
          <p:cNvSpPr/>
          <p:nvPr/>
        </p:nvSpPr>
        <p:spPr>
          <a:xfrm>
            <a:off x="56456" y="692073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expected in SM  h</a:t>
            </a:r>
            <a:r>
              <a:rPr lang="en-US" baseline="-25000" dirty="0">
                <a:solidFill>
                  <a:srgbClr val="002060"/>
                </a:solidFill>
              </a:rPr>
              <a:t>125</a:t>
            </a:r>
            <a:r>
              <a:rPr lang="en-US" dirty="0">
                <a:solidFill>
                  <a:srgbClr val="002060"/>
                </a:solidFill>
              </a:rPr>
              <a:t> the branching fraction h</a:t>
            </a:r>
            <a:r>
              <a:rPr lang="en-US" baseline="-25000" dirty="0">
                <a:solidFill>
                  <a:srgbClr val="002060"/>
                </a:solidFill>
              </a:rPr>
              <a:t>125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 inv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ACC5F-FCC6-4EEC-9F80-F8FF21C613FA}"/>
              </a:ext>
            </a:extLst>
          </p:cNvPr>
          <p:cNvSpPr/>
          <p:nvPr/>
        </p:nvSpPr>
        <p:spPr>
          <a:xfrm>
            <a:off x="7655807" y="2240912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105 (2022) 092007</a:t>
            </a:r>
            <a:endParaRPr lang="ru-RU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/>
              <p:nvPr/>
            </p:nvSpPr>
            <p:spPr>
              <a:xfrm>
                <a:off x="5611149" y="738239"/>
                <a:ext cx="34126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𝑍𝑍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4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)=0.12%</m:t>
                      </m:r>
                    </m:oMath>
                  </m:oMathPara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149" y="738239"/>
                <a:ext cx="3412604" cy="276999"/>
              </a:xfrm>
              <a:prstGeom prst="rect">
                <a:avLst/>
              </a:prstGeom>
              <a:blipFill>
                <a:blip r:embed="rId4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/>
              <p:nvPr/>
            </p:nvSpPr>
            <p:spPr>
              <a:xfrm>
                <a:off x="56456" y="1041080"/>
                <a:ext cx="10009112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Several BSM scenario   anomalous and sizeable values, ℬ is significantly enhanced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a simple extension of the SM to provide a Dark Matter (DM) candidate and are able to predict the observed relic DM density vis s-channel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err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1041080"/>
                <a:ext cx="10009112" cy="947760"/>
              </a:xfrm>
              <a:prstGeom prst="rect">
                <a:avLst/>
              </a:prstGeom>
              <a:blipFill>
                <a:blip r:embed="rId5"/>
                <a:stretch>
                  <a:fillRect l="-487" t="-5161" b="-83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8EC81F-67D5-409D-998E-F561A07FD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6" y="1955813"/>
            <a:ext cx="1991550" cy="13291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C944BF-D24C-4B0F-BA0F-3B693F3C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6" y="3573016"/>
            <a:ext cx="2664296" cy="25068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81DDD8-FED6-4DA0-9216-D5704215E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744" y="3531062"/>
            <a:ext cx="3804411" cy="26342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90BE8C2-EC10-4913-BEC5-ACB77C614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518" y="3486204"/>
            <a:ext cx="3288001" cy="2895124"/>
          </a:xfrm>
          <a:prstGeom prst="rect">
            <a:avLst/>
          </a:prstGeom>
        </p:spPr>
      </p:pic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276DBA2F-F12A-410F-97E5-F779BA3EA2E5}"/>
              </a:ext>
            </a:extLst>
          </p:cNvPr>
          <p:cNvSpPr/>
          <p:nvPr/>
        </p:nvSpPr>
        <p:spPr>
          <a:xfrm>
            <a:off x="6393160" y="4221088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864570D-2D3D-41DB-9764-75531E331AB3}"/>
              </a:ext>
            </a:extLst>
          </p:cNvPr>
          <p:cNvSpPr/>
          <p:nvPr/>
        </p:nvSpPr>
        <p:spPr>
          <a:xfrm>
            <a:off x="2493479" y="4149080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E5D43B0-42CF-4CD6-82A0-5A2D68B6E64B}"/>
              </a:ext>
            </a:extLst>
          </p:cNvPr>
          <p:cNvSpPr/>
          <p:nvPr/>
        </p:nvSpPr>
        <p:spPr>
          <a:xfrm>
            <a:off x="5611149" y="4869160"/>
            <a:ext cx="12961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0.18 (0.12)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9F842E-EE49-41F0-8A81-B509B1B5A98F}"/>
              </a:ext>
            </a:extLst>
          </p:cNvPr>
          <p:cNvCxnSpPr>
            <a:cxnSpLocks/>
          </p:cNvCxnSpPr>
          <p:nvPr/>
        </p:nvCxnSpPr>
        <p:spPr>
          <a:xfrm>
            <a:off x="6018369" y="5201361"/>
            <a:ext cx="0" cy="1718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0636D45-7885-49FF-BE32-9340BB8ABF64}"/>
              </a:ext>
            </a:extLst>
          </p:cNvPr>
          <p:cNvSpPr/>
          <p:nvPr/>
        </p:nvSpPr>
        <p:spPr>
          <a:xfrm>
            <a:off x="560512" y="6165304"/>
            <a:ext cx="848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Low-mass region in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ru-RU" dirty="0" err="1">
                <a:solidFill>
                  <a:srgbClr val="C00000"/>
                </a:solidFill>
              </a:rPr>
              <a:t>he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spin-independent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dark-matter-nucleon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scattering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cross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section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8D115D7-5CC9-4CF4-869A-0580E5821E9E}"/>
              </a:ext>
            </a:extLst>
          </p:cNvPr>
          <p:cNvCxnSpPr>
            <a:cxnSpLocks/>
          </p:cNvCxnSpPr>
          <p:nvPr/>
        </p:nvCxnSpPr>
        <p:spPr>
          <a:xfrm flipV="1">
            <a:off x="6249144" y="5733256"/>
            <a:ext cx="122413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F7858C9F-767B-427B-B168-334D960CCAF1}"/>
              </a:ext>
            </a:extLst>
          </p:cNvPr>
          <p:cNvSpPr/>
          <p:nvPr/>
        </p:nvSpPr>
        <p:spPr>
          <a:xfrm>
            <a:off x="6792529" y="5201361"/>
            <a:ext cx="1020125" cy="878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056F9-C35A-4324-B6CB-9804D10A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181EA7-A35D-4B9E-B7C6-97679736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21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0607C-C39E-4802-95CA-C2FE1A49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696" y="3659965"/>
            <a:ext cx="3223848" cy="3153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(1)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8" y="6439328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/>
              <p:nvPr/>
            </p:nvSpPr>
            <p:spPr>
              <a:xfrm>
                <a:off x="56456" y="692073"/>
                <a:ext cx="9874967" cy="1404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μτ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τ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trough the LFV Yukawa couplings arising in two Higgs doublet models, extra dimensions, models with flavor symmetries, models of compositeness,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etc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marL="800048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ru-RU" dirty="0">
                    <a:solidFill>
                      <a:srgbClr val="002060"/>
                    </a:solidFill>
                  </a:rPr>
                  <a:t>to verify h</a:t>
                </a:r>
                <a:r>
                  <a:rPr lang="en-US" altLang="ru-RU" baseline="-25000" dirty="0">
                    <a:solidFill>
                      <a:srgbClr val="002060"/>
                    </a:solidFill>
                  </a:rPr>
                  <a:t>125 </a:t>
                </a:r>
                <a:r>
                  <a:rPr lang="en-US" altLang="ru-RU" dirty="0">
                    <a:solidFill>
                      <a:srgbClr val="002060"/>
                    </a:solidFill>
                  </a:rPr>
                  <a:t>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dirty="0">
                    <a:solidFill>
                      <a:srgbClr val="002060"/>
                    </a:solidFill>
                  </a:rPr>
                  <a:t> (type 1)</a:t>
                </a:r>
              </a:p>
              <a:p>
                <a:pPr marL="800048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ru-RU" dirty="0">
                    <a:solidFill>
                      <a:srgbClr val="002060"/>
                    </a:solidFill>
                  </a:rPr>
                  <a:t>to search for new </a:t>
                </a:r>
                <a:r>
                  <a:rPr lang="en-US" altLang="ru-RU" dirty="0" err="1">
                    <a:solidFill>
                      <a:srgbClr val="002060"/>
                    </a:solidFill>
                  </a:rPr>
                  <a:t>higgs</a:t>
                </a:r>
                <a:r>
                  <a:rPr lang="en-US" altLang="ru-RU" dirty="0">
                    <a:solidFill>
                      <a:srgbClr val="002060"/>
                    </a:solidFill>
                  </a:rPr>
                  <a:t>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92073"/>
                <a:ext cx="9874967" cy="1404872"/>
              </a:xfrm>
              <a:prstGeom prst="rect">
                <a:avLst/>
              </a:prstGeom>
              <a:blipFill>
                <a:blip r:embed="rId3"/>
                <a:stretch>
                  <a:fillRect l="-494" t="-2609" b="-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3BE41-F59A-4260-BC1B-6096D7705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81" y="2269664"/>
            <a:ext cx="1849421" cy="13153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0F2922-ED23-41F9-9B38-A786A0503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08" y="3484592"/>
            <a:ext cx="3187541" cy="3112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33056-957A-40E2-8F0F-C7D35DF1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832" y="2204864"/>
            <a:ext cx="3307237" cy="315341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A392852-7AE6-4532-95C6-C358102BE9C0}"/>
              </a:ext>
            </a:extLst>
          </p:cNvPr>
          <p:cNvSpPr/>
          <p:nvPr/>
        </p:nvSpPr>
        <p:spPr>
          <a:xfrm>
            <a:off x="165947" y="2123564"/>
            <a:ext cx="2554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VBF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7EF947-10E6-438A-A5B0-A4CBEFF37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15" y="2588296"/>
            <a:ext cx="3054530" cy="408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CFFEAD-F08C-4BFB-9E13-017DD7542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515" y="3006515"/>
            <a:ext cx="2656317" cy="49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DC0-5A94-4D43-9D31-DCF6FF4E0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944" y="2519842"/>
            <a:ext cx="1982501" cy="276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F1298-0086-4DEC-A63C-5E55C7DEC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5407" y="4140226"/>
            <a:ext cx="1964923" cy="2558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30DD3A-011D-40D7-85D0-3B477CC50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824" y="5301208"/>
            <a:ext cx="3305176" cy="1202658"/>
          </a:xfrm>
          <a:prstGeom prst="rect">
            <a:avLst/>
          </a:prstGeom>
        </p:spPr>
      </p:pic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9ED02DFE-B778-4600-87D8-E89EAB847B15}"/>
              </a:ext>
            </a:extLst>
          </p:cNvPr>
          <p:cNvCxnSpPr>
            <a:cxnSpLocks/>
          </p:cNvCxnSpPr>
          <p:nvPr/>
        </p:nvCxnSpPr>
        <p:spPr>
          <a:xfrm flipV="1">
            <a:off x="5923588" y="2855853"/>
            <a:ext cx="2513356" cy="933189"/>
          </a:xfrm>
          <a:prstGeom prst="curved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5FD53B38-C468-493E-B32E-E13F8E8713C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82476" y="2886143"/>
            <a:ext cx="1368152" cy="581658"/>
          </a:xfrm>
          <a:prstGeom prst="curvedConnector3">
            <a:avLst>
              <a:gd name="adj1" fmla="val 9736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E88EAD-B669-4468-91CC-4E1891165428}"/>
              </a:ext>
            </a:extLst>
          </p:cNvPr>
          <p:cNvSpPr/>
          <p:nvPr/>
        </p:nvSpPr>
        <p:spPr>
          <a:xfrm>
            <a:off x="5324320" y="6455404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104 (2022) </a:t>
            </a:r>
            <a:r>
              <a:rPr lang="ru-RU" sz="1600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032013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EEC8303-96AD-4F4D-A92D-F775801D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B6F8B0F3-BA7E-4082-9D1B-3617D9C8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7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(2)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8" y="6439328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254935-EFD8-4F8C-B61F-4C47DDCD87FB}"/>
              </a:ext>
            </a:extLst>
          </p:cNvPr>
          <p:cNvSpPr/>
          <p:nvPr/>
        </p:nvSpPr>
        <p:spPr>
          <a:xfrm>
            <a:off x="110196" y="1378987"/>
            <a:ext cx="639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 lepton decay products are highly boosted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/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ﬁrst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direct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search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LFV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𝜇𝜏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decays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Extra Higgs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mass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range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200 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&lt; 900 GeV (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neutral heavy Higgs boson)</a:t>
                </a:r>
                <a:endPara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  <a:blipFill>
                <a:blip r:embed="rId2"/>
                <a:stretch>
                  <a:fillRect l="-57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ABF3-2DB0-4FFA-BE16-C0ECB290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916832"/>
            <a:ext cx="1760613" cy="15493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C45DB-C3DF-4E94-9756-E2FF590D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919007"/>
            <a:ext cx="1760614" cy="158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2517-22C4-45B7-BA2B-E5153F92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42" y="1130090"/>
            <a:ext cx="3435728" cy="3235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F0192-C6DB-4EEF-A7DB-7BAD8ED3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7" y="2420888"/>
            <a:ext cx="1678211" cy="314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A0DB-35FC-4864-9C3E-32B1E203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916832"/>
            <a:ext cx="2430746" cy="381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515AC-2731-4DF7-A015-EA7DB0AD5279}"/>
              </a:ext>
            </a:extLst>
          </p:cNvPr>
          <p:cNvSpPr txBox="1"/>
          <p:nvPr/>
        </p:nvSpPr>
        <p:spPr>
          <a:xfrm>
            <a:off x="4016896" y="284364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</a:t>
            </a:r>
            <a:r>
              <a:rPr lang="el-GR" baseline="-25000" dirty="0"/>
              <a:t>τ</a:t>
            </a:r>
            <a:r>
              <a:rPr lang="ru-RU" dirty="0"/>
              <a:t> ≈ 70% (</a:t>
            </a:r>
            <a:r>
              <a:rPr lang="en-US" dirty="0"/>
              <a:t>DNN</a:t>
            </a:r>
            <a:r>
              <a:rPr lang="ru-RU" dirty="0"/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D53DF-16FA-4DFE-BF8C-C9056B3C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2" y="3478136"/>
            <a:ext cx="3091524" cy="29991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7D4325-8E46-453F-8BC6-46E662C6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356" y="3429000"/>
            <a:ext cx="3142889" cy="309291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FDD8D8-038C-4F44-BCFF-D2BB04F4DC3B}"/>
              </a:ext>
            </a:extLst>
          </p:cNvPr>
          <p:cNvSpPr/>
          <p:nvPr/>
        </p:nvSpPr>
        <p:spPr>
          <a:xfrm>
            <a:off x="6508081" y="4388911"/>
            <a:ext cx="33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observed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expected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err="1">
                <a:solidFill>
                  <a:srgbClr val="002060"/>
                </a:solidFill>
              </a:rPr>
              <a:t>upper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limits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95% </a:t>
            </a:r>
            <a:r>
              <a:rPr lang="en-US" dirty="0">
                <a:solidFill>
                  <a:srgbClr val="002060"/>
                </a:solidFill>
              </a:rPr>
              <a:t>CL)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is</a:t>
            </a:r>
          </a:p>
          <a:p>
            <a:r>
              <a:rPr lang="en-US" dirty="0">
                <a:solidFill>
                  <a:srgbClr val="002060"/>
                </a:solidFill>
              </a:rPr>
              <a:t>    µτ: 51.9 (57.4) fb to 1.6 (2.1) fb </a:t>
            </a:r>
          </a:p>
          <a:p>
            <a:r>
              <a:rPr lang="en-US" dirty="0">
                <a:solidFill>
                  <a:srgbClr val="002060"/>
                </a:solidFill>
              </a:rPr>
              <a:t>    </a:t>
            </a:r>
            <a:r>
              <a:rPr lang="en-US" dirty="0" err="1">
                <a:solidFill>
                  <a:srgbClr val="002060"/>
                </a:solidFill>
              </a:rPr>
              <a:t>eτ</a:t>
            </a:r>
            <a:r>
              <a:rPr lang="en-US" dirty="0">
                <a:solidFill>
                  <a:srgbClr val="002060"/>
                </a:solidFill>
              </a:rPr>
              <a:t>: 94.1 (91.6) fb to 2.3 (2.3) fb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E1BCA7-DE3A-41F9-A43E-5115462B0092}"/>
              </a:ext>
            </a:extLst>
          </p:cNvPr>
          <p:cNvSpPr/>
          <p:nvPr/>
        </p:nvSpPr>
        <p:spPr>
          <a:xfrm>
            <a:off x="7113240" y="582406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(2020) 103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519FB5-16D1-4F6D-8360-C7C8CBDC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BFBC5D-7718-4C79-A452-109DEEC2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432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B3295-63EE-1C66-9F47-EE02CCD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06" y="709824"/>
            <a:ext cx="2054356" cy="2071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BFF11-0974-4D6A-87C4-BA5791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9" y="1352796"/>
            <a:ext cx="3051522" cy="227782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0E4456-478C-4353-8229-2F4CA29E7AB1}"/>
              </a:ext>
            </a:extLst>
          </p:cNvPr>
          <p:cNvSpPr/>
          <p:nvPr/>
        </p:nvSpPr>
        <p:spPr>
          <a:xfrm>
            <a:off x="-15552" y="620688"/>
            <a:ext cx="8461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some BSM scenarios allow  Higgs bosons decays via one or two hypothetical on-shell new (pseudo)scalar(s) decaying to a pair of SM particles.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063C883-4E1F-43AD-8BBB-460B6BEA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0"/>
            <a:ext cx="8461375" cy="62071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Searches for Low-Mass BSM </a:t>
            </a:r>
            <a:r>
              <a:rPr lang="en-US" sz="3000" dirty="0" err="1"/>
              <a:t>Higgses</a:t>
            </a:r>
            <a:r>
              <a:rPr lang="en-US" sz="3000" dirty="0"/>
              <a:t>/DM in h</a:t>
            </a:r>
            <a:r>
              <a:rPr lang="en-US" sz="3000" baseline="-25000" dirty="0"/>
              <a:t>125</a:t>
            </a:r>
            <a:r>
              <a:rPr lang="en-US" sz="3000" dirty="0"/>
              <a:t> Decays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/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blipFill>
                <a:blip r:embed="rId4"/>
                <a:stretch>
                  <a:fillRect l="-2920" r="-4015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A294C6-7447-434E-961D-0D976BCA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9" y="3749044"/>
            <a:ext cx="3051522" cy="27763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C95B07-6CD1-43FD-B7A3-E8FDFC888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2" y="2324113"/>
            <a:ext cx="3165088" cy="135003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4ADE8-0EDD-4E33-BF43-BD6E7B98D7B2}"/>
              </a:ext>
            </a:extLst>
          </p:cNvPr>
          <p:cNvSpPr/>
          <p:nvPr/>
        </p:nvSpPr>
        <p:spPr>
          <a:xfrm>
            <a:off x="1695165" y="6258798"/>
            <a:ext cx="19616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PAS HIG-21-016 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/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𝑍𝐷𝑍𝐷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blipFill>
                <a:blip r:embed="rId8"/>
                <a:stretch>
                  <a:fillRect l="-1250" r="-1250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C9542-EED6-E97D-4464-ED121B34E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312" y="2726023"/>
            <a:ext cx="2156283" cy="1927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20FAB-C36C-07FB-97E4-AD1A0BC64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3320" y="4620667"/>
            <a:ext cx="2069199" cy="19900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6E2DFC-2037-2E2C-7498-9386F6438151}"/>
              </a:ext>
            </a:extLst>
          </p:cNvPr>
          <p:cNvSpPr/>
          <p:nvPr/>
        </p:nvSpPr>
        <p:spPr>
          <a:xfrm>
            <a:off x="7782083" y="6474822"/>
            <a:ext cx="1995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ex. 2HDM, 2HDM+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50C6FA-A095-4037-A2ED-6C2D399FDFBF}"/>
              </a:ext>
            </a:extLst>
          </p:cNvPr>
          <p:cNvSpPr/>
          <p:nvPr/>
        </p:nvSpPr>
        <p:spPr>
          <a:xfrm>
            <a:off x="5281970" y="6381328"/>
            <a:ext cx="190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fr-FR" sz="1600" dirty="0">
                <a:solidFill>
                  <a:srgbClr val="C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 C 82 (2022) 290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A8D29-8DB8-3D1F-96BF-536FF9388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732" y="1556792"/>
            <a:ext cx="3773511" cy="2632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5C8E1-5B4D-F29A-452F-2FFE7FA4F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912" y="4215327"/>
            <a:ext cx="3111500" cy="22352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86A810F2-AE91-456A-B30B-C255A823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579E53-BAAE-4638-8CDA-99CB79BFC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88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000" dirty="0"/>
              <a:t>Summary of 2HDM+S searches at 13 </a:t>
            </a:r>
            <a:r>
              <a:rPr lang="en" sz="3000" dirty="0" err="1"/>
              <a:t>TeV</a:t>
            </a:r>
            <a:endParaRPr lang="en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AF5B8-A4C3-93BB-FDC3-A5DC8E15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99" y="788637"/>
            <a:ext cx="6022842" cy="50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CFAEC-92F2-9DD5-D5E8-AF7B96147D90}"/>
              </a:ext>
            </a:extLst>
          </p:cNvPr>
          <p:cNvSpPr/>
          <p:nvPr/>
        </p:nvSpPr>
        <p:spPr>
          <a:xfrm>
            <a:off x="344488" y="5949280"/>
            <a:ext cx="779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https://twiki.cern.ch/twiki/bin/view/CMSPublic/Summary2HDMSRun2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C8F-70D2-4814-A02E-E5472395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19" y="1340768"/>
            <a:ext cx="2676293" cy="42374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27F72FD-F880-4C46-A382-40BA54AD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D31186-F0EF-49C4-A4C8-C697A9F7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965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BSM Higgs/V′ in Decays into h</a:t>
            </a:r>
            <a:r>
              <a:rPr lang="en-US" sz="3000" baseline="-25000" dirty="0"/>
              <a:t>125</a:t>
            </a:r>
            <a:r>
              <a:rPr lang="en-US" sz="3000" dirty="0"/>
              <a:t>(+X)</a:t>
            </a:r>
            <a:endParaRPr lang="ru-RU" sz="3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BB42190-5CEB-3F0E-9F27-048361893CE7}"/>
              </a:ext>
            </a:extLst>
          </p:cNvPr>
          <p:cNvSpPr/>
          <p:nvPr/>
        </p:nvSpPr>
        <p:spPr>
          <a:xfrm>
            <a:off x="-15552" y="620688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the finals states are possible with h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SM gauge bosons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86F8C9-7206-718A-1DCD-0FD8E8DB2A9A}"/>
              </a:ext>
            </a:extLst>
          </p:cNvPr>
          <p:cNvSpPr/>
          <p:nvPr/>
        </p:nvSpPr>
        <p:spPr>
          <a:xfrm>
            <a:off x="7156393" y="5533756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PRD 105 (2022) 032008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EPJ C 81 (2021) 688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DC657-1A73-BA17-A4F3-1F55D11D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2" y="3702801"/>
            <a:ext cx="3090540" cy="28461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5DB5C2-2D3F-E593-1384-9F8A38BD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" y="1115452"/>
            <a:ext cx="1966405" cy="1106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4A4A89-0B79-5DF9-3CAE-19E4A1FB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800" y="3789040"/>
            <a:ext cx="3621816" cy="26340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C1319-E896-DFE3-78AB-7BFBB489A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083" y="2276872"/>
            <a:ext cx="3242900" cy="3168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D851-F0E6-4724-BBB3-EFE18ABA7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688" y="980728"/>
            <a:ext cx="6235184" cy="143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3D479-A3A8-4BBC-9300-3BD4BC804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46" y="2325707"/>
            <a:ext cx="6235184" cy="134379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95B0C9B4-4260-4EAC-98B7-63839578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FE9CC5-895B-4CFE-A53F-15B7FACD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89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High-mass BSM Higgs/X in Decays into 2h</a:t>
            </a:r>
            <a:r>
              <a:rPr lang="en-US" sz="3000" baseline="-25000" dirty="0"/>
              <a:t>125</a:t>
            </a:r>
            <a:endParaRPr lang="ru-RU" sz="3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71BF89-DEDF-DD30-F8C8-1A522AF5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2" y="1372284"/>
            <a:ext cx="4454496" cy="35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9B125E-A447-4540-8445-83E5160B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16" y="1372284"/>
            <a:ext cx="4454496" cy="35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5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F8237-65C8-3E17-9475-D3FCEF6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6" y="3212975"/>
            <a:ext cx="4103923" cy="364184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D5B5D-0722-49E7-BD3D-72A7D16B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00093"/>
            <a:ext cx="3207959" cy="1136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F30C8-7DFF-4860-B09F-6A795675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9" y="2459141"/>
            <a:ext cx="3291682" cy="25680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58C7B-B242-47F3-B63B-37F60CBCF1AA}"/>
              </a:ext>
            </a:extLst>
          </p:cNvPr>
          <p:cNvSpPr/>
          <p:nvPr/>
        </p:nvSpPr>
        <p:spPr>
          <a:xfrm>
            <a:off x="2160324" y="692696"/>
            <a:ext cx="198413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CMS-PAS-B2G-20-003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C1DAEE-3737-42C9-B029-1855F65B817D}"/>
              </a:ext>
            </a:extLst>
          </p:cNvPr>
          <p:cNvSpPr/>
          <p:nvPr/>
        </p:nvSpPr>
        <p:spPr>
          <a:xfrm>
            <a:off x="178839" y="5241974"/>
            <a:ext cx="329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analysis is restricted to the mass ranges m</a:t>
            </a:r>
            <a:r>
              <a:rPr lang="en-US" baseline="-25000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 from 25 to 100 GeV and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X</a:t>
            </a:r>
            <a:r>
              <a:rPr lang="en-US" dirty="0">
                <a:solidFill>
                  <a:srgbClr val="002060"/>
                </a:solidFill>
              </a:rPr>
              <a:t> from 1 to 3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BSM Particles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/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blipFill>
                <a:blip r:embed="rId5"/>
                <a:stretch>
                  <a:fillRect l="-3670" r="-367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B05B32-5465-9A46-CFED-4A1CB68B5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945" y="1055374"/>
            <a:ext cx="2083736" cy="16144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CAC192-6A9D-A9CA-994B-88C5C89E6604}"/>
              </a:ext>
            </a:extLst>
          </p:cNvPr>
          <p:cNvSpPr/>
          <p:nvPr/>
        </p:nvSpPr>
        <p:spPr>
          <a:xfrm>
            <a:off x="7819042" y="909520"/>
            <a:ext cx="17540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79 (2019) 280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en" sz="1600" dirty="0">
                <a:solidFill>
                  <a:srgbClr val="C00000"/>
                </a:solidFill>
              </a:rPr>
              <a:t>JHEP 03 (2020) 25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/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acc>
                          <m:accPr>
                            <m:chr m:val="̅"/>
                            <m:ctrlPr>
                              <a:rPr lang="ru-RU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blipFill>
                <a:blip r:embed="rId8"/>
                <a:stretch>
                  <a:fillRect l="-4418" t="-26087" r="-803" b="-47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7969FDF-E7BC-4F64-A8E5-1AC354F00E73}"/>
              </a:ext>
            </a:extLst>
          </p:cNvPr>
          <p:cNvSpPr/>
          <p:nvPr/>
        </p:nvSpPr>
        <p:spPr>
          <a:xfrm>
            <a:off x="4905776" y="106551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/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 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new pseudoscalar in 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invisible mode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blipFill>
                <a:blip r:embed="rId9"/>
                <a:stretch>
                  <a:fillRect l="-1681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/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Free parameters: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mixing angle between a and A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VEV ratio for two </a:t>
                </a:r>
                <a:r>
                  <a:rPr lang="en-US" dirty="0" err="1">
                    <a:solidFill>
                      <a:srgbClr val="002060"/>
                    </a:solidFill>
                    <a:sym typeface="Wingdings" panose="05000000000000000000" pitchFamily="2" charset="2"/>
                  </a:rPr>
                  <a:t>higgs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couplings to SM and DM particles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blipFill>
                <a:blip r:embed="rId10"/>
                <a:stretch>
                  <a:fillRect l="-907" t="-4110" r="-1361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Дата 1">
            <a:extLst>
              <a:ext uri="{FF2B5EF4-FFF2-40B4-BE49-F238E27FC236}">
                <a16:creationId xmlns:a16="http://schemas.microsoft.com/office/drawing/2014/main" id="{42D339EE-24EC-4F5D-8C92-AD905840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57606B1-542E-4C0D-B9F6-C7EB7F48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5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2" y="996560"/>
            <a:ext cx="8281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Lecture 3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DACA1-BB25-4385-AF8F-B81F713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EBDFD0FC-3816-455D-9EA3-A173D68C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03" y="2461908"/>
            <a:ext cx="914501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Physics beyond the SM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LHC Prospects and Plans</a:t>
            </a: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Beyond the LHC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000" dirty="0">
              <a:solidFill>
                <a:srgbClr val="002060"/>
              </a:solidFill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76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1CFBD-9DAE-4F67-8808-5C6D52C6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756631"/>
            <a:ext cx="2232248" cy="337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62AE0-BF5B-40FB-909B-1F37AAF8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45" y="3318926"/>
            <a:ext cx="4032448" cy="313428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E8A72D-B7E9-43FE-9F11-1DFD2F25FF54}"/>
              </a:ext>
            </a:extLst>
          </p:cNvPr>
          <p:cNvSpPr/>
          <p:nvPr/>
        </p:nvSpPr>
        <p:spPr>
          <a:xfrm>
            <a:off x="4259396" y="1520024"/>
            <a:ext cx="1754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81 (2021) 723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SM Particles</a:t>
            </a:r>
            <a:endParaRPr lang="ru-RU" sz="3000" dirty="0"/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A19CBDD9-CC2E-4304-9380-69162A3CEE42}"/>
              </a:ext>
            </a:extLst>
          </p:cNvPr>
          <p:cNvSpPr/>
          <p:nvPr/>
        </p:nvSpPr>
        <p:spPr>
          <a:xfrm>
            <a:off x="2981761" y="714560"/>
            <a:ext cx="338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VBF tag, </a:t>
            </a:r>
            <a:r>
              <a:rPr lang="ru-RU" dirty="0">
                <a:solidFill>
                  <a:srgbClr val="002060"/>
                </a:solidFill>
              </a:rPr>
              <a:t>Charged Higgs boson mass explored: 200 – 3000 GeV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22CE-43B9-4CDA-8A65-B17EDA539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" y="1397378"/>
            <a:ext cx="3723087" cy="1311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AC2E1-974F-452C-8673-098477DBE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0" y="755412"/>
            <a:ext cx="2740880" cy="261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1687-DBD6-4D31-8600-94F534BE5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59" y="3339798"/>
            <a:ext cx="3927233" cy="3008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A560A-A81B-47C7-A01C-0A5047A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77" y="2075830"/>
            <a:ext cx="2234433" cy="63309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9C237FFC-684C-4530-9CEE-B3E9D0F9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E6ED66-D7DC-4B85-BFB6-CF66020D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36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603216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>
                <a:sym typeface="Symbol" panose="05050102010706020507" pitchFamily="18" charset="2"/>
              </a:rPr>
              <a:t>Direct Search for BSM: LLP Non-conventional Signals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B01F5-7334-468A-91BE-F0FB369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700808"/>
            <a:ext cx="5648325" cy="4019550"/>
          </a:xfrm>
          <a:prstGeom prst="rect">
            <a:avLst/>
          </a:prstGeom>
        </p:spPr>
      </p:pic>
      <p:pic>
        <p:nvPicPr>
          <p:cNvPr id="9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944C2-3543-B91D-D3D4-55D40623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>
          <a:xfrm>
            <a:off x="5961958" y="1354727"/>
            <a:ext cx="3635896" cy="2166369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8B344D2-E887-4394-B6D1-E1A880D0E351}"/>
              </a:ext>
            </a:extLst>
          </p:cNvPr>
          <p:cNvSpPr/>
          <p:nvPr/>
        </p:nvSpPr>
        <p:spPr>
          <a:xfrm>
            <a:off x="5912580" y="3688171"/>
            <a:ext cx="3936964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a proper lifetime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is greater than or comparable to the characteristic size of the (sub)detectors</a:t>
            </a:r>
            <a:br>
              <a:rPr lang="en-US" sz="1700" dirty="0">
                <a:solidFill>
                  <a:srgbClr val="002060"/>
                </a:solidFill>
              </a:rPr>
            </a:b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small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that comparable to the inner tracker size, no displaced tracks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206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intermediate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002060"/>
                </a:solidFill>
              </a:rPr>
              <a:t> </a:t>
            </a:r>
          </a:p>
          <a:p>
            <a:endParaRPr lang="en-US" sz="500" baseline="-25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very large/infinite large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stable particles, “standard” MET s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ignatures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966D7F-2049-4989-9688-68C473FB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B9D29-2D4B-43FF-9A87-1D225004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68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Inelastic dark matter at the LHC/LLP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936618"/>
            <a:ext cx="6277063" cy="47282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97B10-16FB-437F-AAD5-266F1B92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00" y="667316"/>
            <a:ext cx="3092109" cy="2633439"/>
          </a:xfrm>
          <a:prstGeom prst="rect">
            <a:avLst/>
          </a:prstGeom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5F161340-38F4-44FA-9D10-C88C719A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940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3E4CE4B-E56C-42DF-2B03-443A756F7C4E}"/>
              </a:ext>
            </a:extLst>
          </p:cNvPr>
          <p:cNvSpPr txBox="1">
            <a:spLocks/>
          </p:cNvSpPr>
          <p:nvPr/>
        </p:nvSpPr>
        <p:spPr>
          <a:xfrm>
            <a:off x="7139880" y="553644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E4D3-CE06-32D7-037A-E1964C50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8" y="1052736"/>
            <a:ext cx="8964488" cy="480316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7A2DC1-E24E-1614-2138-0B54965EE513}"/>
              </a:ext>
            </a:extLst>
          </p:cNvPr>
          <p:cNvSpPr/>
          <p:nvPr/>
        </p:nvSpPr>
        <p:spPr>
          <a:xfrm>
            <a:off x="2541240" y="4208662"/>
            <a:ext cx="44644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8ECEFA-A45C-12A3-50B9-1DE194551FF6}"/>
              </a:ext>
            </a:extLst>
          </p:cNvPr>
          <p:cNvSpPr/>
          <p:nvPr/>
        </p:nvSpPr>
        <p:spPr>
          <a:xfrm>
            <a:off x="3117304" y="5239085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63E5738-103E-916A-5AF1-40291D60C7D8}"/>
              </a:ext>
            </a:extLst>
          </p:cNvPr>
          <p:cNvCxnSpPr/>
          <p:nvPr/>
        </p:nvCxnSpPr>
        <p:spPr>
          <a:xfrm flipV="1">
            <a:off x="5997624" y="4928742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1F9DF40-16CD-E75D-7F34-458096A43C8A}"/>
              </a:ext>
            </a:extLst>
          </p:cNvPr>
          <p:cNvCxnSpPr/>
          <p:nvPr/>
        </p:nvCxnSpPr>
        <p:spPr>
          <a:xfrm>
            <a:off x="7010872" y="4388251"/>
            <a:ext cx="426912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C98525-1970-A5E5-BF8E-EE4DF208E35B}"/>
              </a:ext>
            </a:extLst>
          </p:cNvPr>
          <p:cNvSpPr txBox="1"/>
          <p:nvPr/>
        </p:nvSpPr>
        <p:spPr>
          <a:xfrm>
            <a:off x="7095373" y="4562190"/>
            <a:ext cx="167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be presented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today!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9E101-FE8A-078B-470F-8BB93A0882AE}"/>
              </a:ext>
            </a:extLst>
          </p:cNvPr>
          <p:cNvSpPr/>
          <p:nvPr/>
        </p:nvSpPr>
        <p:spPr>
          <a:xfrm>
            <a:off x="3981400" y="2264446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FA74E82-2B6F-9F91-2D33-0A50AAC4C932}"/>
              </a:ext>
            </a:extLst>
          </p:cNvPr>
          <p:cNvCxnSpPr/>
          <p:nvPr/>
        </p:nvCxnSpPr>
        <p:spPr>
          <a:xfrm>
            <a:off x="6861720" y="2414675"/>
            <a:ext cx="864096" cy="1981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Overview of CMS Exotica LLP Searches</a:t>
            </a:r>
            <a:endParaRPr lang="ru-RU" sz="3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D5468BF-4E7F-4A39-A685-41F22F63C73C}"/>
              </a:ext>
            </a:extLst>
          </p:cNvPr>
          <p:cNvSpPr/>
          <p:nvPr/>
        </p:nvSpPr>
        <p:spPr>
          <a:xfrm>
            <a:off x="331777" y="620688"/>
            <a:ext cx="87566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4"/>
              </a:rPr>
              <a:t>https://twiki.cern.ch/twiki/pub/CMSPublic/SummaryPlotsEXO13TeV/barplot_RPV_RPC_OLL.svg</a:t>
            </a:r>
            <a:r>
              <a:rPr lang="en-US" sz="1600" dirty="0"/>
              <a:t>  </a:t>
            </a:r>
            <a:endParaRPr lang="ru-RU" sz="16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C4362D2-9FFE-41F9-B7A0-910678DF6863}"/>
              </a:ext>
            </a:extLst>
          </p:cNvPr>
          <p:cNvSpPr/>
          <p:nvPr/>
        </p:nvSpPr>
        <p:spPr>
          <a:xfrm>
            <a:off x="7524801" y="1844824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A792AF-B744-48D5-8785-300E7EACAB9A}"/>
              </a:ext>
            </a:extLst>
          </p:cNvPr>
          <p:cNvSpPr/>
          <p:nvPr/>
        </p:nvSpPr>
        <p:spPr>
          <a:xfrm>
            <a:off x="2864768" y="340224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RPC SUSY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FFA9E4-9D20-498C-841C-93B057FDD9B6}"/>
              </a:ext>
            </a:extLst>
          </p:cNvPr>
          <p:cNvSpPr/>
          <p:nvPr/>
        </p:nvSpPr>
        <p:spPr>
          <a:xfrm>
            <a:off x="7689304" y="5229200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Other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23095-B9F7-4F6F-B1AE-C05D9EFA3F08}"/>
              </a:ext>
            </a:extLst>
          </p:cNvPr>
          <p:cNvSpPr/>
          <p:nvPr/>
        </p:nvSpPr>
        <p:spPr>
          <a:xfrm>
            <a:off x="331777" y="5817458"/>
            <a:ext cx="930174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More results:</a:t>
            </a:r>
          </a:p>
          <a:p>
            <a:r>
              <a:rPr lang="ru-RU" sz="2000" dirty="0">
                <a:solidFill>
                  <a:srgbClr val="002060"/>
                </a:solidFill>
                <a:hlinkClick r:id="rId5"/>
              </a:rPr>
              <a:t>http://cms-results.web.cern.ch/cms-results/public-results/publications/EXO/LLP.html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08E1D-6E55-41EA-A66E-88B04244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26E16-F4AA-4E9B-9D7A-24D623F2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51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Dimuons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26669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23" name="Picture 7" descr="Diagram&#10;&#10;Description automatically generated">
            <a:extLst>
              <a:ext uri="{FF2B5EF4-FFF2-40B4-BE49-F238E27FC236}">
                <a16:creationId xmlns:a16="http://schemas.microsoft.com/office/drawing/2014/main" id="{B4900148-651F-442F-91E3-2091ECB3D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645023"/>
            <a:ext cx="3473387" cy="2689639"/>
          </a:xfrm>
          <a:prstGeom prst="rect">
            <a:avLst/>
          </a:prstGeom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3561827-0117-4288-96D0-330FF2568F49}"/>
              </a:ext>
            </a:extLst>
          </p:cNvPr>
          <p:cNvSpPr/>
          <p:nvPr/>
        </p:nvSpPr>
        <p:spPr>
          <a:xfrm>
            <a:off x="100186" y="2852936"/>
            <a:ext cx="3429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Three cate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GB" dirty="0" err="1">
                <a:solidFill>
                  <a:srgbClr val="0070C0"/>
                </a:solidFill>
              </a:rPr>
              <a:t>ories</a:t>
            </a:r>
            <a:r>
              <a:rPr lang="en-GB" dirty="0">
                <a:solidFill>
                  <a:srgbClr val="0070C0"/>
                </a:solidFill>
              </a:rPr>
              <a:t> of events: </a:t>
            </a:r>
          </a:p>
          <a:p>
            <a:r>
              <a:rPr lang="en-GB" dirty="0">
                <a:solidFill>
                  <a:srgbClr val="008000"/>
                </a:solidFill>
              </a:rPr>
              <a:t>STA-STA</a:t>
            </a:r>
            <a:r>
              <a:rPr lang="en-GB" dirty="0">
                <a:solidFill>
                  <a:srgbClr val="C00000"/>
                </a:solidFill>
              </a:rPr>
              <a:t>,  TMS-TMS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and </a:t>
            </a:r>
            <a:r>
              <a:rPr lang="en-GB" dirty="0">
                <a:solidFill>
                  <a:srgbClr val="0000FF"/>
                </a:solidFill>
              </a:rPr>
              <a:t>STA-TMS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C51C4-4795-475D-BD38-58798D413939}"/>
              </a:ext>
            </a:extLst>
          </p:cNvPr>
          <p:cNvSpPr txBox="1"/>
          <p:nvPr/>
        </p:nvSpPr>
        <p:spPr>
          <a:xfrm>
            <a:off x="1316336" y="17118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Dark photon</a:t>
            </a:r>
          </a:p>
        </p:txBody>
      </p:sp>
      <p:sp>
        <p:nvSpPr>
          <p:cNvPr id="32" name="Arc 38">
            <a:extLst>
              <a:ext uri="{FF2B5EF4-FFF2-40B4-BE49-F238E27FC236}">
                <a16:creationId xmlns:a16="http://schemas.microsoft.com/office/drawing/2014/main" id="{8AA0EDB4-0227-4856-9BC3-C418AA5D6DDE}"/>
              </a:ext>
            </a:extLst>
          </p:cNvPr>
          <p:cNvSpPr/>
          <p:nvPr/>
        </p:nvSpPr>
        <p:spPr>
          <a:xfrm rot="18520160">
            <a:off x="1209956" y="1612851"/>
            <a:ext cx="384492" cy="490587"/>
          </a:xfrm>
          <a:prstGeom prst="arc">
            <a:avLst>
              <a:gd name="adj1" fmla="val 19143003"/>
              <a:gd name="adj2" fmla="val 0"/>
            </a:avLst>
          </a:prstGeom>
          <a:ln w="19050"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0">
            <a:extLst>
              <a:ext uri="{FF2B5EF4-FFF2-40B4-BE49-F238E27FC236}">
                <a16:creationId xmlns:a16="http://schemas.microsoft.com/office/drawing/2014/main" id="{CC1D553F-3304-4171-8CAB-6C848ECBB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15" y="965399"/>
            <a:ext cx="1897393" cy="179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B1C14-19A3-4514-BE88-78FD205B3E9D}"/>
              </a:ext>
            </a:extLst>
          </p:cNvPr>
          <p:cNvSpPr txBox="1"/>
          <p:nvPr/>
        </p:nvSpPr>
        <p:spPr>
          <a:xfrm>
            <a:off x="29497" y="2088145"/>
            <a:ext cx="1240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SM Higgs boson mixes with the dark-sector Higgs boson</a:t>
            </a:r>
          </a:p>
        </p:txBody>
      </p:sp>
      <p:pic>
        <p:nvPicPr>
          <p:cNvPr id="35" name="Graphic 40">
            <a:extLst>
              <a:ext uri="{FF2B5EF4-FFF2-40B4-BE49-F238E27FC236}">
                <a16:creationId xmlns:a16="http://schemas.microsoft.com/office/drawing/2014/main" id="{FCDE5840-94B7-43C0-9D54-0A01BB9E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8504" y="791344"/>
            <a:ext cx="1930400" cy="2133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4B49DD-18A9-4F44-BC5C-C104FA2FAB45}"/>
              </a:ext>
            </a:extLst>
          </p:cNvPr>
          <p:cNvSpPr txBox="1"/>
          <p:nvPr/>
        </p:nvSpPr>
        <p:spPr>
          <a:xfrm>
            <a:off x="2204626" y="13964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+mn-lt"/>
              </a:rPr>
              <a:t>BSM Higgs</a:t>
            </a:r>
          </a:p>
          <a:p>
            <a:r>
              <a:rPr lang="en-GB" sz="1200" dirty="0">
                <a:solidFill>
                  <a:srgbClr val="0070C0"/>
                </a:solidFill>
                <a:latin typeface="+mn-lt"/>
              </a:rPr>
              <a:t>boson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8D3A31-827F-47A1-8B5C-08177A11CF80}"/>
              </a:ext>
            </a:extLst>
          </p:cNvPr>
          <p:cNvSpPr txBox="1"/>
          <p:nvPr/>
        </p:nvSpPr>
        <p:spPr>
          <a:xfrm>
            <a:off x="3293477" y="1594895"/>
            <a:ext cx="469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+mj-lt"/>
              </a:rPr>
              <a:t>LLP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2DE7F633-6012-4130-9C28-5AE9AF7D7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40263" y="725916"/>
            <a:ext cx="3648375" cy="2620460"/>
          </a:xfrm>
          <a:prstGeom prst="rect">
            <a:avLst/>
          </a:prstGeom>
        </p:spPr>
      </p:pic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B361D8FA-014C-4477-B43F-53B2BF4B0626}"/>
              </a:ext>
            </a:extLst>
          </p:cNvPr>
          <p:cNvSpPr/>
          <p:nvPr/>
        </p:nvSpPr>
        <p:spPr>
          <a:xfrm>
            <a:off x="14102" y="620688"/>
            <a:ext cx="338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Dark photon and Scalar BSM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6">
            <a:extLst>
              <a:ext uri="{FF2B5EF4-FFF2-40B4-BE49-F238E27FC236}">
                <a16:creationId xmlns:a16="http://schemas.microsoft.com/office/drawing/2014/main" id="{D9020003-C4DB-45D5-B109-76FECBC106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5026" y="1048964"/>
            <a:ext cx="2257565" cy="1735806"/>
          </a:xfrm>
          <a:prstGeom prst="rect">
            <a:avLst/>
          </a:prstGeom>
        </p:spPr>
      </p:pic>
      <p:pic>
        <p:nvPicPr>
          <p:cNvPr id="43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176467-1580-4E7A-9136-994BA829C6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00" y="3441702"/>
            <a:ext cx="2731186" cy="2042405"/>
          </a:xfrm>
          <a:prstGeom prst="rect">
            <a:avLst/>
          </a:prstGeom>
        </p:spPr>
      </p:pic>
      <p:pic>
        <p:nvPicPr>
          <p:cNvPr id="44" name="Picture 2" descr="Chart&#10;&#10;Description automatically generated">
            <a:extLst>
              <a:ext uri="{FF2B5EF4-FFF2-40B4-BE49-F238E27FC236}">
                <a16:creationId xmlns:a16="http://schemas.microsoft.com/office/drawing/2014/main" id="{83041908-918B-4BEB-9C16-D51FFEBBFC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3429000"/>
            <a:ext cx="2942611" cy="2182371"/>
          </a:xfrm>
          <a:prstGeom prst="rect">
            <a:avLst/>
          </a:prstGeom>
        </p:spPr>
      </p:pic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id="{D673CB11-8148-4871-B618-9D12101ACC4F}"/>
              </a:ext>
            </a:extLst>
          </p:cNvPr>
          <p:cNvSpPr/>
          <p:nvPr/>
        </p:nvSpPr>
        <p:spPr>
          <a:xfrm>
            <a:off x="3637418" y="5530006"/>
            <a:ext cx="6294005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US" dirty="0">
                <a:solidFill>
                  <a:srgbClr val="002060"/>
                </a:solidFill>
              </a:rPr>
              <a:t>No significant excess of events above the standard model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background is observed. The results are interpreted as limits on the parameters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of a these two models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8AC83E95-9B91-4E64-96C7-35916F766353}"/>
              </a:ext>
            </a:extLst>
          </p:cNvPr>
          <p:cNvSpPr/>
          <p:nvPr/>
        </p:nvSpPr>
        <p:spPr>
          <a:xfrm>
            <a:off x="6969224" y="394949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arXiv:2205.08582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389A52-1626-425C-9B20-99C5A47A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65F689-1D7B-45E4-AEFC-478A3CF9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240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Leptons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26669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2" name="Прямоугольник 28">
            <a:extLst>
              <a:ext uri="{FF2B5EF4-FFF2-40B4-BE49-F238E27FC236}">
                <a16:creationId xmlns:a16="http://schemas.microsoft.com/office/drawing/2014/main" id="{852B0AFB-FA37-4252-8D1C-A6924B78D431}"/>
              </a:ext>
            </a:extLst>
          </p:cNvPr>
          <p:cNvSpPr/>
          <p:nvPr/>
        </p:nvSpPr>
        <p:spPr>
          <a:xfrm>
            <a:off x="14101" y="620688"/>
            <a:ext cx="408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SUSY, GMSB, and 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741C9-E6D8-48D8-B451-84A7F703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990020"/>
            <a:ext cx="3917070" cy="2582996"/>
          </a:xfrm>
          <a:prstGeom prst="rect">
            <a:avLst/>
          </a:prstGeom>
        </p:spPr>
      </p:pic>
      <p:sp>
        <p:nvSpPr>
          <p:cNvPr id="26" name="Прямоугольник 29">
            <a:extLst>
              <a:ext uri="{FF2B5EF4-FFF2-40B4-BE49-F238E27FC236}">
                <a16:creationId xmlns:a16="http://schemas.microsoft.com/office/drawing/2014/main" id="{0281A5F4-D5E5-44D9-8912-F0F55A63DC01}"/>
              </a:ext>
            </a:extLst>
          </p:cNvPr>
          <p:cNvSpPr/>
          <p:nvPr/>
        </p:nvSpPr>
        <p:spPr>
          <a:xfrm>
            <a:off x="488504" y="931169"/>
            <a:ext cx="9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DL+b-jets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8CE0DC59-C48E-443B-97D6-C1563A34C0EB}"/>
              </a:ext>
            </a:extLst>
          </p:cNvPr>
          <p:cNvSpPr/>
          <p:nvPr/>
        </p:nvSpPr>
        <p:spPr>
          <a:xfrm>
            <a:off x="2432720" y="930206"/>
            <a:ext cx="8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9">
            <a:extLst>
              <a:ext uri="{FF2B5EF4-FFF2-40B4-BE49-F238E27FC236}">
                <a16:creationId xmlns:a16="http://schemas.microsoft.com/office/drawing/2014/main" id="{A66BEBA1-5A7F-42C3-8BBE-E500E5073A38}"/>
              </a:ext>
            </a:extLst>
          </p:cNvPr>
          <p:cNvSpPr/>
          <p:nvPr/>
        </p:nvSpPr>
        <p:spPr>
          <a:xfrm>
            <a:off x="477039" y="2154342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DL+MET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64BBE7-B1FD-4600-B1BB-AD292641EDCE}"/>
              </a:ext>
            </a:extLst>
          </p:cNvPr>
          <p:cNvSpPr/>
          <p:nvPr/>
        </p:nvSpPr>
        <p:spPr>
          <a:xfrm>
            <a:off x="2576736" y="2154342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DL+DL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0D38EF23-19D2-4ADC-B83B-43064BEE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>
          <a:xfrm>
            <a:off x="7279314" y="764704"/>
            <a:ext cx="2545937" cy="2232248"/>
          </a:xfrm>
          <a:prstGeom prst="rect">
            <a:avLst/>
          </a:prstGeom>
        </p:spPr>
      </p:pic>
      <p:sp>
        <p:nvSpPr>
          <p:cNvPr id="39" name="Прямоугольник 1">
            <a:extLst>
              <a:ext uri="{FF2B5EF4-FFF2-40B4-BE49-F238E27FC236}">
                <a16:creationId xmlns:a16="http://schemas.microsoft.com/office/drawing/2014/main" id="{EDA4C1F7-D43A-40E3-9E92-B5963149393D}"/>
              </a:ext>
            </a:extLst>
          </p:cNvPr>
          <p:cNvSpPr/>
          <p:nvPr/>
        </p:nvSpPr>
        <p:spPr>
          <a:xfrm>
            <a:off x="4062235" y="620688"/>
            <a:ext cx="33413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Leptons could have common or different vertexes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latin typeface="+mj-lt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ee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final states were used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Trigger and event selection exclusively on displaced leptons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leptons |d0| is the main discriminating variable (up to 10 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Data driven background estimation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5D27C-2FEA-475B-B35A-36B303CD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" y="3870340"/>
            <a:ext cx="3452054" cy="27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8FAA9-0BB8-4E51-9B39-8D54FC92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3922440"/>
            <a:ext cx="2874712" cy="267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8EF2C-454B-4665-9839-9EA121D1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96" y="3856327"/>
            <a:ext cx="3122341" cy="2698595"/>
          </a:xfrm>
          <a:prstGeom prst="rect">
            <a:avLst/>
          </a:prstGeom>
        </p:spPr>
      </p:pic>
      <p:sp>
        <p:nvSpPr>
          <p:cNvPr id="40" name="Прямоугольник 28">
            <a:extLst>
              <a:ext uri="{FF2B5EF4-FFF2-40B4-BE49-F238E27FC236}">
                <a16:creationId xmlns:a16="http://schemas.microsoft.com/office/drawing/2014/main" id="{42E09ED8-90BF-43B3-8DBA-9C3161A644E2}"/>
              </a:ext>
            </a:extLst>
          </p:cNvPr>
          <p:cNvSpPr/>
          <p:nvPr/>
        </p:nvSpPr>
        <p:spPr>
          <a:xfrm>
            <a:off x="827393" y="3631867"/>
            <a:ext cx="118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28">
            <a:extLst>
              <a:ext uri="{FF2B5EF4-FFF2-40B4-BE49-F238E27FC236}">
                <a16:creationId xmlns:a16="http://schemas.microsoft.com/office/drawing/2014/main" id="{A7A6B963-CC0E-43C8-8CC9-41F7004198A3}"/>
              </a:ext>
            </a:extLst>
          </p:cNvPr>
          <p:cNvSpPr/>
          <p:nvPr/>
        </p:nvSpPr>
        <p:spPr>
          <a:xfrm>
            <a:off x="4592960" y="35730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GMSB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28">
            <a:extLst>
              <a:ext uri="{FF2B5EF4-FFF2-40B4-BE49-F238E27FC236}">
                <a16:creationId xmlns:a16="http://schemas.microsoft.com/office/drawing/2014/main" id="{8D764BFD-0229-4D80-B755-95E05DD3CC6F}"/>
              </a:ext>
            </a:extLst>
          </p:cNvPr>
          <p:cNvSpPr/>
          <p:nvPr/>
        </p:nvSpPr>
        <p:spPr>
          <a:xfrm>
            <a:off x="7420853" y="3553727"/>
            <a:ext cx="19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2CAC0E90-AEDB-4FB3-BFE4-499AD4E34275}"/>
              </a:ext>
            </a:extLst>
          </p:cNvPr>
          <p:cNvSpPr/>
          <p:nvPr/>
        </p:nvSpPr>
        <p:spPr>
          <a:xfrm>
            <a:off x="6969224" y="260648"/>
            <a:ext cx="1762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82 (2022) 153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4A18C4-036E-4F57-9E62-5402E628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C7A07-1785-4DEB-B45C-DD4FB9BE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654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776A5C-21A6-41C6-8E16-48969AB2A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3068960"/>
            <a:ext cx="3829872" cy="27923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Jets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26669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FB70E-03C5-4522-B897-604955C29492}"/>
              </a:ext>
            </a:extLst>
          </p:cNvPr>
          <p:cNvSpPr/>
          <p:nvPr/>
        </p:nvSpPr>
        <p:spPr>
          <a:xfrm>
            <a:off x="-9499" y="669327"/>
            <a:ext cx="482540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dark sector particles continue traveling for a long time and traverse several meters (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ong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ived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articles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before tunneling back into our visible universe (quarks or leptons)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Higgs is likely to be one of the candidates for a messenger role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45D14-319E-4B1A-91D8-5007EBE49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510360"/>
            <a:ext cx="2833733" cy="15430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DCE3E2-2B63-46A7-B351-F0EB6586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56" y="697668"/>
            <a:ext cx="2664296" cy="2210962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F4E6B04B-DB55-48AF-86C0-F8C768B76B30}"/>
              </a:ext>
            </a:extLst>
          </p:cNvPr>
          <p:cNvSpPr/>
          <p:nvPr/>
        </p:nvSpPr>
        <p:spPr>
          <a:xfrm>
            <a:off x="8445387" y="1628800"/>
            <a:ext cx="828093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BB2DC3-BC05-4144-8D83-8F3811931852}"/>
              </a:ext>
            </a:extLst>
          </p:cNvPr>
          <p:cNvSpPr/>
          <p:nvPr/>
        </p:nvSpPr>
        <p:spPr>
          <a:xfrm>
            <a:off x="7185248" y="2226350"/>
            <a:ext cx="11870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“</a:t>
            </a:r>
            <a:r>
              <a:rPr lang="fr-FR" sz="1600" dirty="0">
                <a:solidFill>
                  <a:srgbClr val="C00000"/>
                </a:solidFill>
              </a:rPr>
              <a:t>muon</a:t>
            </a:r>
            <a:r>
              <a:rPr lang="en-US" sz="1600" dirty="0">
                <a:solidFill>
                  <a:srgbClr val="C00000"/>
                </a:solidFill>
              </a:rPr>
              <a:t>”</a:t>
            </a:r>
            <a:r>
              <a:rPr lang="fr-FR" sz="1600" dirty="0">
                <a:solidFill>
                  <a:srgbClr val="C00000"/>
                </a:solidFill>
              </a:rPr>
              <a:t> jets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B81B8E-8F41-44AF-AAF2-B581D1BEA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119077"/>
            <a:ext cx="2993578" cy="27294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0CD30E3-CD65-4406-9361-07E13194C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3098990"/>
            <a:ext cx="2755072" cy="2672884"/>
          </a:xfrm>
          <a:prstGeom prst="rect">
            <a:avLst/>
          </a:prstGeom>
        </p:spPr>
      </p:pic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3AC85D-C71A-4CE3-94D4-D187C150C4F7}"/>
              </a:ext>
            </a:extLst>
          </p:cNvPr>
          <p:cNvSpPr/>
          <p:nvPr/>
        </p:nvSpPr>
        <p:spPr>
          <a:xfrm>
            <a:off x="3044788" y="4250160"/>
            <a:ext cx="1800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EC1643-C723-4FE2-A2AD-9F928BF15BDB}"/>
              </a:ext>
            </a:extLst>
          </p:cNvPr>
          <p:cNvSpPr/>
          <p:nvPr/>
        </p:nvSpPr>
        <p:spPr>
          <a:xfrm>
            <a:off x="3093150" y="5801904"/>
            <a:ext cx="210826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127 (2021) 261804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0E9853-C5E7-42A6-92A5-15D043709802}"/>
              </a:ext>
            </a:extLst>
          </p:cNvPr>
          <p:cNvSpPr/>
          <p:nvPr/>
        </p:nvSpPr>
        <p:spPr>
          <a:xfrm>
            <a:off x="6203111" y="5962054"/>
            <a:ext cx="3646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This exciting tool opens up a new program of searches for LLP in a wide variety of theoretical models</a:t>
            </a:r>
            <a:endParaRPr lang="ru-RU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/>
              <p:nvPr/>
            </p:nvSpPr>
            <p:spPr>
              <a:xfrm>
                <a:off x="3594562" y="2687698"/>
                <a:ext cx="19883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562" y="2687698"/>
                <a:ext cx="1988301" cy="276999"/>
              </a:xfrm>
              <a:prstGeom prst="rect">
                <a:avLst/>
              </a:prstGeom>
              <a:blipFill>
                <a:blip r:embed="rId9"/>
                <a:stretch>
                  <a:fillRect l="-2454" r="-61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16">
            <a:extLst>
              <a:ext uri="{FF2B5EF4-FFF2-40B4-BE49-F238E27FC236}">
                <a16:creationId xmlns:a16="http://schemas.microsoft.com/office/drawing/2014/main" id="{933637A0-4010-40B1-B85D-7DF1F9E1AD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396" y="579543"/>
            <a:ext cx="2185281" cy="2161390"/>
          </a:xfrm>
          <a:prstGeom prst="rect">
            <a:avLst/>
          </a:prstGeom>
        </p:spPr>
      </p:pic>
      <p:sp>
        <p:nvSpPr>
          <p:cNvPr id="25" name="Прямоугольник 20">
            <a:extLst>
              <a:ext uri="{FF2B5EF4-FFF2-40B4-BE49-F238E27FC236}">
                <a16:creationId xmlns:a16="http://schemas.microsoft.com/office/drawing/2014/main" id="{CEA349D8-DF48-49E7-9952-310E23189EC5}"/>
              </a:ext>
            </a:extLst>
          </p:cNvPr>
          <p:cNvSpPr/>
          <p:nvPr/>
        </p:nvSpPr>
        <p:spPr>
          <a:xfrm>
            <a:off x="5385048" y="2060848"/>
            <a:ext cx="13136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displaced </a:t>
            </a:r>
            <a:r>
              <a:rPr lang="fr-FR" sz="1600" dirty="0">
                <a:solidFill>
                  <a:srgbClr val="C00000"/>
                </a:solidFill>
              </a:rPr>
              <a:t>jets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523278-01A2-4901-BD44-EFF2EBF9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F553E8-3B49-4420-B71D-24128544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997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LPP + Z bosons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26669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184C936-9D12-44CF-AB28-9259AFB828E7}"/>
              </a:ext>
            </a:extLst>
          </p:cNvPr>
          <p:cNvSpPr/>
          <p:nvPr/>
        </p:nvSpPr>
        <p:spPr>
          <a:xfrm>
            <a:off x="10311" y="2282942"/>
            <a:ext cx="584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excess over the expected SM event rate is observed.</a:t>
            </a:r>
          </a:p>
          <a:p>
            <a:r>
              <a:rPr lang="en-US" dirty="0">
                <a:latin typeface="+mj-lt"/>
              </a:rPr>
              <a:t>New limits on branching Higgs to LLP scalar particles (S) are reached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76F3B43-E7CD-414E-B01E-5C4F5EFC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509525"/>
            <a:ext cx="2221269" cy="1713550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18DCE33-92C6-4DF9-A7D4-FF3DAF34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89" y="485800"/>
            <a:ext cx="2883742" cy="273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02D0FC9-FA1D-4515-A499-0F1D1657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02" y="3052436"/>
            <a:ext cx="3850373" cy="3421944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F45FB17-AFE7-418E-9CC3-6D9A67FC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" y="3125017"/>
            <a:ext cx="3791938" cy="3349362"/>
          </a:xfrm>
          <a:prstGeom prst="rect">
            <a:avLst/>
          </a:prstGeom>
        </p:spPr>
      </p:pic>
      <p:cxnSp>
        <p:nvCxnSpPr>
          <p:cNvPr id="13" name="Прямая со стрелкой 16">
            <a:extLst>
              <a:ext uri="{FF2B5EF4-FFF2-40B4-BE49-F238E27FC236}">
                <a16:creationId xmlns:a16="http://schemas.microsoft.com/office/drawing/2014/main" id="{F8BC0F2D-238A-4E72-924C-C7E7FC337883}"/>
              </a:ext>
            </a:extLst>
          </p:cNvPr>
          <p:cNvCxnSpPr/>
          <p:nvPr/>
        </p:nvCxnSpPr>
        <p:spPr>
          <a:xfrm>
            <a:off x="2051720" y="62068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359DDE-0CF7-40DD-BE89-93D6BBA1D9C3}"/>
              </a:ext>
            </a:extLst>
          </p:cNvPr>
          <p:cNvSpPr txBox="1"/>
          <p:nvPr/>
        </p:nvSpPr>
        <p:spPr>
          <a:xfrm>
            <a:off x="2912689" y="42868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Used as a spectator in the event 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20">
            <a:extLst>
              <a:ext uri="{FF2B5EF4-FFF2-40B4-BE49-F238E27FC236}">
                <a16:creationId xmlns:a16="http://schemas.microsoft.com/office/drawing/2014/main" id="{D40F96A7-457A-4968-98D1-EB84B6313F41}"/>
              </a:ext>
            </a:extLst>
          </p:cNvPr>
          <p:cNvCxnSpPr/>
          <p:nvPr/>
        </p:nvCxnSpPr>
        <p:spPr>
          <a:xfrm flipV="1">
            <a:off x="2412672" y="1541922"/>
            <a:ext cx="44586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/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2060"/>
                    </a:solidFill>
                  </a:rPr>
                  <a:t>The multiplicity of displaced jets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the 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main discriminator variable. Signal region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rgbClr val="002060"/>
                    </a:solidFill>
                  </a:rPr>
                  <a:t>≥</a:t>
                </a:r>
                <a:r>
                  <a:rPr lang="en-US" sz="1600" dirty="0">
                    <a:solidFill>
                      <a:srgbClr val="002060"/>
                    </a:solidFill>
                  </a:rPr>
                  <a:t> 2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blipFill>
                <a:blip r:embed="rId6"/>
                <a:stretch>
                  <a:fillRect l="-994" t="-1961" r="-994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00FD2427-F7D7-4FF5-BBCA-D5F841588345}"/>
              </a:ext>
            </a:extLst>
          </p:cNvPr>
          <p:cNvSpPr/>
          <p:nvPr/>
        </p:nvSpPr>
        <p:spPr>
          <a:xfrm>
            <a:off x="6809585" y="128460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(2022) 160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8" name="Рисунок 14">
            <a:extLst>
              <a:ext uri="{FF2B5EF4-FFF2-40B4-BE49-F238E27FC236}">
                <a16:creationId xmlns:a16="http://schemas.microsoft.com/office/drawing/2014/main" id="{163B3A8F-3FBB-458B-9D15-8D23649F4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970572"/>
            <a:ext cx="2065002" cy="1712923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2DD5F09-40E2-43D5-90AD-E5C24668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40AE5-04C6-4641-B0F3-9995332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643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57D-AF64-4632-811D-8F1C46E5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DM Searches: Comparison with Higgs Portal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29268-E64E-4B72-B419-1609547F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274B2-3D35-4D67-A30D-EEE1AF04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52" y="1280081"/>
            <a:ext cx="5260103" cy="4550221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B83B808F-BD5B-4A7F-887F-389C0FB1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179C9-BAD8-410A-AD7F-9131E019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088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407758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Prospects and beyond</a:t>
            </a:r>
            <a:endParaRPr lang="en-US" sz="3000" dirty="0">
              <a:sym typeface="Symbol" panose="05050102010706020507" pitchFamily="18" charset="2"/>
            </a:endParaRP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4745ADDB-0DFB-414C-AD61-3A3E3377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09DCB2-5FFF-4EFA-A50D-F0C868B5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118DE5-900F-4E7B-8891-0C016932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41" y="1459581"/>
            <a:ext cx="5973586" cy="470572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474E77-E45D-410F-B534-15153B2835BB}"/>
              </a:ext>
            </a:extLst>
          </p:cNvPr>
          <p:cNvSpPr/>
          <p:nvPr/>
        </p:nvSpPr>
        <p:spPr>
          <a:xfrm>
            <a:off x="6535666" y="5281044"/>
            <a:ext cx="2427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“The New Accelerator” </a:t>
            </a:r>
          </a:p>
          <a:p>
            <a:r>
              <a:rPr lang="en-US" dirty="0">
                <a:solidFill>
                  <a:srgbClr val="002060"/>
                </a:solidFill>
              </a:rPr>
              <a:t>by H. G. Wells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2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3">
            <a:extLst>
              <a:ext uri="{FF2B5EF4-FFF2-40B4-BE49-F238E27FC236}">
                <a16:creationId xmlns:a16="http://schemas.microsoft.com/office/drawing/2014/main" id="{5E689B0F-F99C-457A-8A0E-078DC59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9CCFFD-B105-4B31-B004-1DDB2674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DACA1-BB25-4385-AF8F-B81F713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844824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17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LHC/High-Luminosity Timescale 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5EE54-F908-4FB1-8A9B-F817F4A6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52" y="626309"/>
            <a:ext cx="7778349" cy="58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86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HL-LHC Detector Upgrades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441CE-9B9A-4090-B113-D1BBB8D8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9" y="908720"/>
            <a:ext cx="8292042" cy="56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6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Data “Scouting”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2843C-4865-412C-8E99-C8157ED7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1" y="628576"/>
            <a:ext cx="8632597" cy="5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2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RECAST </a:t>
            </a:r>
            <a:r>
              <a:rPr lang="ru-RU" sz="3000" dirty="0"/>
              <a:t>в </a:t>
            </a:r>
            <a:r>
              <a:rPr lang="en-US" sz="3000" dirty="0"/>
              <a:t>“black box”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E1424-965A-4283-A1C3-DD627D43DF4A}"/>
              </a:ext>
            </a:extLst>
          </p:cNvPr>
          <p:cNvSpPr txBox="1"/>
          <p:nvPr/>
        </p:nvSpPr>
        <p:spPr>
          <a:xfrm>
            <a:off x="2934049" y="1712516"/>
            <a:ext cx="4536504" cy="38779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Artificial Intelligence (AI) based on Machine Learning (ML)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EA3E7F60-BBFE-40EE-84B2-797C51A450C6}"/>
              </a:ext>
            </a:extLst>
          </p:cNvPr>
          <p:cNvSpPr/>
          <p:nvPr/>
        </p:nvSpPr>
        <p:spPr>
          <a:xfrm>
            <a:off x="7545288" y="3341135"/>
            <a:ext cx="432048" cy="6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91C92D30-8B39-4221-83A6-1FC8B9B605FF}"/>
              </a:ext>
            </a:extLst>
          </p:cNvPr>
          <p:cNvSpPr/>
          <p:nvPr/>
        </p:nvSpPr>
        <p:spPr>
          <a:xfrm>
            <a:off x="2520081" y="1844824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C9DBC-1894-4F10-BF4E-1275B3482A73}"/>
              </a:ext>
            </a:extLst>
          </p:cNvPr>
          <p:cNvSpPr txBox="1"/>
          <p:nvPr/>
        </p:nvSpPr>
        <p:spPr>
          <a:xfrm>
            <a:off x="69542" y="1700808"/>
            <a:ext cx="236590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LHC data @ Collison </a:t>
            </a:r>
          </a:p>
          <a:p>
            <a:r>
              <a:rPr lang="en-US" dirty="0" err="1"/>
              <a:t>Ponits</a:t>
            </a:r>
            <a:r>
              <a:rPr lang="en-US" dirty="0"/>
              <a:t> (different </a:t>
            </a:r>
            <a:r>
              <a:rPr lang="en-US" dirty="0" err="1"/>
              <a:t>topolgies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060FA-8D62-42A0-B256-8377B891F353}"/>
              </a:ext>
            </a:extLst>
          </p:cNvPr>
          <p:cNvSpPr txBox="1"/>
          <p:nvPr/>
        </p:nvSpPr>
        <p:spPr>
          <a:xfrm>
            <a:off x="82104" y="4124713"/>
            <a:ext cx="2353343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Fix-target experiments</a:t>
            </a:r>
          </a:p>
          <a:p>
            <a:r>
              <a:rPr lang="en-US" dirty="0"/>
              <a:t>(</a:t>
            </a:r>
            <a:r>
              <a:rPr lang="en-US" dirty="0" err="1"/>
              <a:t>SHiP</a:t>
            </a:r>
            <a:r>
              <a:rPr lang="en-US" dirty="0"/>
              <a:t>, NA64,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B27D1-E578-4FC8-ADA7-14276C1497B0}"/>
              </a:ext>
            </a:extLst>
          </p:cNvPr>
          <p:cNvSpPr txBox="1"/>
          <p:nvPr/>
        </p:nvSpPr>
        <p:spPr>
          <a:xfrm>
            <a:off x="56456" y="2724203"/>
            <a:ext cx="2378991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LHC data @ Further </a:t>
            </a:r>
            <a:endParaRPr lang="ru-RU" dirty="0"/>
          </a:p>
          <a:p>
            <a:r>
              <a:rPr lang="en-US" dirty="0"/>
              <a:t>Experiments (MATHUSLA, CODEX, FASER,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C31B78C1-F683-453E-A594-840EC4B52AB5}"/>
              </a:ext>
            </a:extLst>
          </p:cNvPr>
          <p:cNvSpPr/>
          <p:nvPr/>
        </p:nvSpPr>
        <p:spPr>
          <a:xfrm>
            <a:off x="2532956" y="3027516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598A2AA4-1288-4A40-B113-0B48BD643770}"/>
              </a:ext>
            </a:extLst>
          </p:cNvPr>
          <p:cNvSpPr/>
          <p:nvPr/>
        </p:nvSpPr>
        <p:spPr>
          <a:xfrm>
            <a:off x="2504728" y="4251652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37549-B5D8-4BFB-A5E8-A5EB0EF218F3}"/>
              </a:ext>
            </a:extLst>
          </p:cNvPr>
          <p:cNvSpPr txBox="1"/>
          <p:nvPr/>
        </p:nvSpPr>
        <p:spPr>
          <a:xfrm>
            <a:off x="56456" y="4941168"/>
            <a:ext cx="237899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Future Experiments</a:t>
            </a:r>
          </a:p>
          <a:p>
            <a:r>
              <a:rPr lang="en-US" dirty="0"/>
              <a:t>(@FCC)</a:t>
            </a:r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97A8723B-55E8-4CF7-A58B-466621CA54D0}"/>
              </a:ext>
            </a:extLst>
          </p:cNvPr>
          <p:cNvSpPr/>
          <p:nvPr/>
        </p:nvSpPr>
        <p:spPr>
          <a:xfrm>
            <a:off x="2532956" y="5043740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2AE80-B09B-4D8B-8F74-FB2804175A95}"/>
              </a:ext>
            </a:extLst>
          </p:cNvPr>
          <p:cNvSpPr txBox="1"/>
          <p:nvPr/>
        </p:nvSpPr>
        <p:spPr>
          <a:xfrm>
            <a:off x="3752045" y="622429"/>
            <a:ext cx="236590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from cosmic experiments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408CE8F-C133-4F90-8694-39DE0CFAD81B}"/>
              </a:ext>
            </a:extLst>
          </p:cNvPr>
          <p:cNvSpPr/>
          <p:nvPr/>
        </p:nvSpPr>
        <p:spPr>
          <a:xfrm rot="5400000">
            <a:off x="4823098" y="1311032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2DE39-946A-4A23-A164-EB63C4FC7F94}"/>
              </a:ext>
            </a:extLst>
          </p:cNvPr>
          <p:cNvSpPr txBox="1"/>
          <p:nvPr/>
        </p:nvSpPr>
        <p:spPr>
          <a:xfrm>
            <a:off x="3368824" y="6093296"/>
            <a:ext cx="3384376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Theoretical models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6BD54CC-BF8C-4BEA-B324-55D575A90674}"/>
              </a:ext>
            </a:extLst>
          </p:cNvPr>
          <p:cNvSpPr/>
          <p:nvPr/>
        </p:nvSpPr>
        <p:spPr>
          <a:xfrm rot="16200000">
            <a:off x="4951832" y="5662417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27B02-10A3-46E4-BECD-883518C22963}"/>
              </a:ext>
            </a:extLst>
          </p:cNvPr>
          <p:cNvSpPr txBox="1"/>
          <p:nvPr/>
        </p:nvSpPr>
        <p:spPr>
          <a:xfrm>
            <a:off x="7990422" y="2780928"/>
            <a:ext cx="1859122" cy="17543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Limits on model parameters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masses of new particles</a:t>
            </a:r>
            <a:r>
              <a:rPr lang="ru-RU" dirty="0"/>
              <a:t>, </a:t>
            </a:r>
            <a:r>
              <a:rPr lang="en-US" dirty="0"/>
              <a:t>couplings</a:t>
            </a:r>
            <a:r>
              <a:rPr lang="ru-RU" dirty="0"/>
              <a:t>,</a:t>
            </a:r>
            <a:r>
              <a:rPr lang="en-US" dirty="0"/>
              <a:t> mixing parameters, </a:t>
            </a:r>
            <a:r>
              <a:rPr lang="en-US" dirty="0" err="1"/>
              <a:t>etc</a:t>
            </a:r>
            <a:r>
              <a:rPr lang="ru-R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29703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Run-3 High-Mass Reach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4F699F-2EF1-4DC8-9851-B19282EE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" y="1988840"/>
            <a:ext cx="4013887" cy="31327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2962A-B172-4C81-A401-CBE01D6B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04" y="589789"/>
            <a:ext cx="5747807" cy="5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11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HL- LHC Projects (Higgs)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7D445F-9AF1-4E1B-B15B-59D6080D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" y="836712"/>
            <a:ext cx="4163895" cy="54266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FBC2E9-9024-4007-9622-6107C0E3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15" y="836712"/>
            <a:ext cx="4114908" cy="55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97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 Satellite Experiments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7FAEB-7EBE-4921-9E05-4F0788B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620688"/>
            <a:ext cx="3700094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33897-FCD5-43E4-BBE4-8FACE112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88" y="840547"/>
            <a:ext cx="5732731" cy="30925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E3A1DE-A300-4ACA-9203-BB8685BC8A3C}"/>
              </a:ext>
            </a:extLst>
          </p:cNvPr>
          <p:cNvSpPr txBox="1"/>
          <p:nvPr/>
        </p:nvSpPr>
        <p:spPr>
          <a:xfrm>
            <a:off x="4726353" y="508610"/>
            <a:ext cx="137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CMS/ATLAS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596E1E2-AA6B-4800-ADDE-473FF4B0FF99}"/>
              </a:ext>
            </a:extLst>
          </p:cNvPr>
          <p:cNvSpPr txBox="1"/>
          <p:nvPr/>
        </p:nvSpPr>
        <p:spPr>
          <a:xfrm>
            <a:off x="6985216" y="4766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151D5-4668-4850-841D-42B26EB0E55E}"/>
              </a:ext>
            </a:extLst>
          </p:cNvPr>
          <p:cNvSpPr txBox="1"/>
          <p:nvPr/>
        </p:nvSpPr>
        <p:spPr>
          <a:xfrm>
            <a:off x="4160912" y="393305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LHCb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CD4E-FBC3-4F1C-A334-0C9268150F24}"/>
              </a:ext>
            </a:extLst>
          </p:cNvPr>
          <p:cNvSpPr txBox="1"/>
          <p:nvPr/>
        </p:nvSpPr>
        <p:spPr>
          <a:xfrm>
            <a:off x="6825208" y="3933056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779A8F-718A-47E2-AF82-EE2460668330}"/>
              </a:ext>
            </a:extLst>
          </p:cNvPr>
          <p:cNvSpPr/>
          <p:nvPr/>
        </p:nvSpPr>
        <p:spPr>
          <a:xfrm>
            <a:off x="776536" y="294643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Phys. Rev. D 99 (2019) 015021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723303" y="3244334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BC0D63-B401-4616-A5A1-325E5EF9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7" y="4363413"/>
            <a:ext cx="4439691" cy="2096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42" y="4291449"/>
            <a:ext cx="4741608" cy="20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99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LLP Lifetime 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E19C-537B-4B01-ABC5-9BAC06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9" y="980728"/>
            <a:ext cx="7059511" cy="51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C6D2A-2F13-4FA4-A557-279618DA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908720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6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Future Circular Colliders (100 </a:t>
            </a:r>
            <a:r>
              <a:rPr lang="en-US" sz="3200" dirty="0" err="1"/>
              <a:t>TeV</a:t>
            </a:r>
            <a:r>
              <a:rPr lang="en-US" sz="3200" dirty="0"/>
              <a:t> pp)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34857A5-B36C-44A7-BF9C-02EDD0E50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86889" y="644522"/>
            <a:ext cx="2765271" cy="2928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49AE84-76DC-4B46-98B8-221D82F0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62" y="638771"/>
            <a:ext cx="4092875" cy="23639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688D8-F94B-4512-952B-0E95FA879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958" y="3570447"/>
            <a:ext cx="7348482" cy="28622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E2BBF-3D48-4286-AC81-06F75892C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634" y="747730"/>
            <a:ext cx="3018405" cy="2244048"/>
          </a:xfrm>
          <a:prstGeom prst="rect">
            <a:avLst/>
          </a:prstGeom>
        </p:spPr>
      </p:pic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6191AC5B-08E8-424A-897F-0DD2B672043E}"/>
              </a:ext>
            </a:extLst>
          </p:cNvPr>
          <p:cNvSpPr txBox="1">
            <a:spLocks/>
          </p:cNvSpPr>
          <p:nvPr/>
        </p:nvSpPr>
        <p:spPr>
          <a:xfrm>
            <a:off x="5817098" y="6431302"/>
            <a:ext cx="3414045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Physics</a:t>
            </a:r>
            <a:r>
              <a:rPr lang="fr-FR" sz="1800" u="sng">
                <a:solidFill>
                  <a:srgbClr val="C00000"/>
                </a:solidFill>
              </a:rPr>
              <a:t> 16</a:t>
            </a:r>
            <a:r>
              <a:rPr lang="fr-FR" sz="1800">
                <a:solidFill>
                  <a:srgbClr val="C00000"/>
                </a:solidFill>
              </a:rPr>
              <a:t>, 402–407 (2020)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A80BA2-458A-4439-AB96-104389C9C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688" y="4299881"/>
            <a:ext cx="1469792" cy="353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6E9C1-FDE2-4803-A2FE-DCF6DEACEE3F}"/>
              </a:ext>
            </a:extLst>
          </p:cNvPr>
          <p:cNvSpPr txBox="1"/>
          <p:nvPr/>
        </p:nvSpPr>
        <p:spPr>
          <a:xfrm>
            <a:off x="101864" y="4653136"/>
            <a:ext cx="13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launch 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point is 2020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4279A93-A632-435E-B1F7-42289FDAEAAE}"/>
              </a:ext>
            </a:extLst>
          </p:cNvPr>
          <p:cNvCxnSpPr/>
          <p:nvPr/>
        </p:nvCxnSpPr>
        <p:spPr>
          <a:xfrm flipV="1">
            <a:off x="1136576" y="3789040"/>
            <a:ext cx="504056" cy="6874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84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978382"/>
            <a:ext cx="2832693" cy="2717624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D2813-E462-40BB-993B-CB27EE4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644250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857594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602243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502490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77E6F4-4ED5-40E1-9EDB-85DB5B10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FCC Projections 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EAC10-89C9-4BE0-A8E1-4621330C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" y="1458129"/>
            <a:ext cx="4903971" cy="2448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4FC12-9838-4D9D-BBDA-91ABC83B6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16" y="1417149"/>
            <a:ext cx="4633090" cy="258791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21E570-914D-49DE-AF88-30F4D6BBF288}"/>
              </a:ext>
            </a:extLst>
          </p:cNvPr>
          <p:cNvSpPr/>
          <p:nvPr/>
        </p:nvSpPr>
        <p:spPr>
          <a:xfrm>
            <a:off x="5143523" y="620688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Constraints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energy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scale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effective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field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theory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operators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69372F-9492-4571-9386-08E862DD2505}"/>
              </a:ext>
            </a:extLst>
          </p:cNvPr>
          <p:cNvSpPr/>
          <p:nvPr/>
        </p:nvSpPr>
        <p:spPr>
          <a:xfrm>
            <a:off x="156692" y="661936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</a:t>
            </a:r>
            <a:r>
              <a:rPr lang="ru-RU" dirty="0" err="1">
                <a:solidFill>
                  <a:srgbClr val="002060"/>
                </a:solidFill>
              </a:rPr>
              <a:t>each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Higgs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anomalous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gauge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couplings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6EC9A7AE-323C-4BEA-81B0-0F85387F1D89}"/>
              </a:ext>
            </a:extLst>
          </p:cNvPr>
          <p:cNvSpPr txBox="1">
            <a:spLocks/>
          </p:cNvSpPr>
          <p:nvPr/>
        </p:nvSpPr>
        <p:spPr>
          <a:xfrm>
            <a:off x="3245977" y="1020284"/>
            <a:ext cx="3414045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Physics</a:t>
            </a:r>
            <a:r>
              <a:rPr lang="fr-FR" sz="1800" u="sng">
                <a:solidFill>
                  <a:srgbClr val="C00000"/>
                </a:solidFill>
              </a:rPr>
              <a:t> 16</a:t>
            </a:r>
            <a:r>
              <a:rPr lang="fr-FR" sz="1800">
                <a:solidFill>
                  <a:srgbClr val="C00000"/>
                </a:solidFill>
              </a:rPr>
              <a:t>, 402–407 (2020)</a:t>
            </a:r>
            <a:endParaRPr lang="ru-RU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85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Precisions achievable at FCC-</a:t>
            </a:r>
            <a:r>
              <a:rPr lang="en-US" sz="3200" dirty="0" err="1"/>
              <a:t>ee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3875E-2EDB-4850-A6EB-134C8AF2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18" y="853501"/>
            <a:ext cx="7761312" cy="53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79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/>
              <a:t>e+e</a:t>
            </a:r>
            <a:r>
              <a:rPr lang="en-US" sz="3000" dirty="0"/>
              <a:t>- Colliders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C4FEB-31A8-456D-8703-520EB1EE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672060"/>
            <a:ext cx="4398699" cy="3260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47093-5FD3-41CE-948E-F33D3916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30" y="620688"/>
            <a:ext cx="4786256" cy="3456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AD126-8C4C-435F-B930-B911AFF4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5" y="3875950"/>
            <a:ext cx="3957229" cy="29568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42969-321B-4CA2-AEAB-C089398AE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809" y="4077072"/>
            <a:ext cx="4012184" cy="27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5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6F772-4019-482E-BA32-5B7EDFB288BE}"/>
              </a:ext>
            </a:extLst>
          </p:cNvPr>
          <p:cNvSpPr txBox="1"/>
          <p:nvPr/>
        </p:nvSpPr>
        <p:spPr>
          <a:xfrm>
            <a:off x="1112834" y="723924"/>
            <a:ext cx="46085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2060"/>
                </a:solidFill>
                <a:sym typeface="Symbol" panose="05050102010706020507" pitchFamily="18" charset="2"/>
              </a:rPr>
              <a:t>Higgs boson is found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4EFD7C-3624-4A09-93CA-0AF610E6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FC631D-0D18-4272-8CF1-73ADD09B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E8968-E261-46A9-9B03-034DFB7BA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15" y="290587"/>
            <a:ext cx="2006303" cy="1482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A6408E-3C99-4C8C-92A2-F29B4E423F64}"/>
              </a:ext>
            </a:extLst>
          </p:cNvPr>
          <p:cNvSpPr txBox="1"/>
          <p:nvPr/>
        </p:nvSpPr>
        <p:spPr>
          <a:xfrm>
            <a:off x="1424608" y="2484185"/>
            <a:ext cx="408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sym typeface="Symbol" panose="05050102010706020507" pitchFamily="18" charset="2"/>
              </a:rPr>
              <a:t>Standard Model works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3BD7B-24AC-4A35-ACD4-44760A956553}"/>
              </a:ext>
            </a:extLst>
          </p:cNvPr>
          <p:cNvSpPr txBox="1"/>
          <p:nvPr/>
        </p:nvSpPr>
        <p:spPr>
          <a:xfrm>
            <a:off x="1503128" y="4256639"/>
            <a:ext cx="6480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sym typeface="Symbol" panose="05050102010706020507" pitchFamily="18" charset="2"/>
              </a:rPr>
              <a:t>Extensive Searches for New Physics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No significant signals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A set of hints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A number of future projects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4186A0-2954-4A38-BE26-4B1B73C62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14" y="2070637"/>
            <a:ext cx="2521759" cy="1610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01B666-8FFB-4659-B303-EEDDB8AA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312" y="4318344"/>
            <a:ext cx="1807565" cy="21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6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19" y="610952"/>
            <a:ext cx="8460941" cy="1080120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isn’t going to die — even if the LHC finds no new particles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6EFAD-B589-42AC-8593-FBC4CEA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2202F-65B0-4C4F-B112-97C2A78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4E295AE-B25E-475A-B8E8-EBD929B8190D}"/>
              </a:ext>
            </a:extLst>
          </p:cNvPr>
          <p:cNvSpPr txBox="1">
            <a:spLocks/>
          </p:cNvSpPr>
          <p:nvPr/>
        </p:nvSpPr>
        <p:spPr>
          <a:xfrm>
            <a:off x="488504" y="5373216"/>
            <a:ext cx="8460941" cy="108012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Anyway…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5E047-A781-4153-A351-C44CEF4A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7" y="1727432"/>
            <a:ext cx="5400053" cy="37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9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6EFAD-B589-42AC-8593-FBC4CEA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2202F-65B0-4C4F-B112-97C2A78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55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A591C4-37BD-4F63-8540-3E8A1924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36" y="0"/>
            <a:ext cx="6488100" cy="6488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63349A-87CC-4756-9B42-5C85300A9D64}"/>
              </a:ext>
            </a:extLst>
          </p:cNvPr>
          <p:cNvSpPr/>
          <p:nvPr/>
        </p:nvSpPr>
        <p:spPr>
          <a:xfrm>
            <a:off x="5930773" y="6019376"/>
            <a:ext cx="3558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The Hitchhiker's Guide to the Galaxy</a:t>
            </a:r>
          </a:p>
          <a:p>
            <a:r>
              <a:rPr lang="en-US" i="1" dirty="0">
                <a:solidFill>
                  <a:srgbClr val="002060"/>
                </a:solidFill>
              </a:rPr>
              <a:t>by Douglas Adams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35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755BD3-286D-4215-9461-D81B27A99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5"/>
            <a:ext cx="9906000" cy="5572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76" y="908720"/>
            <a:ext cx="8460941" cy="2448272"/>
          </a:xfrm>
        </p:spPr>
        <p:txBody>
          <a:bodyPr>
            <a:normAutofit/>
          </a:bodyPr>
          <a:lstStyle/>
          <a:p>
            <a:pPr algn="r"/>
            <a:r>
              <a:rPr lang="ru-RU" sz="3200" dirty="0" err="1">
                <a:solidFill>
                  <a:schemeClr val="bg1"/>
                </a:solidFill>
              </a:rPr>
              <a:t>Оорт</a:t>
            </a:r>
            <a:r>
              <a:rPr lang="ru-RU" sz="3200" dirty="0">
                <a:solidFill>
                  <a:schemeClr val="bg1"/>
                </a:solidFill>
              </a:rPr>
              <a:t> первый взглянул на звездное небо и заметил, что Галактика вращается</a:t>
            </a:r>
            <a:br>
              <a:rPr lang="ru-RU" sz="3200" dirty="0">
                <a:solidFill>
                  <a:schemeClr val="bg1"/>
                </a:solidFill>
              </a:rPr>
            </a:b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i="1" dirty="0">
                <a:solidFill>
                  <a:schemeClr val="bg1"/>
                </a:solidFill>
              </a:rPr>
              <a:t>(с) Г. Проницательный 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6EFAD-B589-42AC-8593-FBC4CEA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2202F-65B0-4C4F-B112-97C2A78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46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90872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6EFAD-B589-42AC-8593-FBC4CEA1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2202F-65B0-4C4F-B112-97C2A78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3494C-5D5D-4017-B2C5-DAC0AF622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0" y="1748255"/>
            <a:ext cx="5539680" cy="42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96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CCED3FE-C94A-4F97-B729-B7246A65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Статистический анализ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sp>
        <p:nvSpPr>
          <p:cNvPr id="123907" name="Прямоугольник 10">
            <a:extLst>
              <a:ext uri="{FF2B5EF4-FFF2-40B4-BE49-F238E27FC236}">
                <a16:creationId xmlns:a16="http://schemas.microsoft.com/office/drawing/2014/main" id="{D857FF84-A737-4578-82FA-6F61864A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657225"/>
            <a:ext cx="95059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Событие (результат) называется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“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статистическими значимым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”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, если оно вряд 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ли произошло случайно </a:t>
            </a:r>
          </a:p>
          <a:p>
            <a:endParaRPr lang="ru-RU" altLang="en-US" sz="1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p-valu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е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-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вероятность получить результат, такой  как наблюдается (или выше) 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в предположении, что 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нуль-гипотеза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верна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ru-RU" altLang="en-US" sz="1600">
                <a:latin typeface="Arial" panose="020B0604020202020204" pitchFamily="34" charset="0"/>
              </a:rPr>
              <a:t>в нашем случае вероятность, того, что флуктуация фона достигли (или превысили)  наблюденное значение</a:t>
            </a:r>
          </a:p>
          <a:p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Нуль-гипотеза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– основная проверяемая гипотеза (фон)</a:t>
            </a:r>
          </a:p>
          <a:p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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Нулевая гипотеза отвергается, когда значение 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p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value</a:t>
            </a:r>
            <a:endParaRPr lang="ru-RU" altLang="en-US" sz="16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меньше уровня </a:t>
            </a:r>
            <a:r>
              <a:rPr lang="ru-R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стат. значимости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600">
                <a:solidFill>
                  <a:srgbClr val="006600"/>
                </a:solidFill>
                <a:latin typeface="Arial" panose="020B0604020202020204" pitchFamily="34" charset="0"/>
              </a:rPr>
              <a:t>α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(по соглашению 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&lt;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0.05)</a:t>
            </a:r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123908" name="Picture 2">
            <a:extLst>
              <a:ext uri="{FF2B5EF4-FFF2-40B4-BE49-F238E27FC236}">
                <a16:creationId xmlns:a16="http://schemas.microsoft.com/office/drawing/2014/main" id="{49AFF65F-84D6-477D-85D4-F4DB00F5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349500"/>
            <a:ext cx="34718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3">
            <a:extLst>
              <a:ext uri="{FF2B5EF4-FFF2-40B4-BE49-F238E27FC236}">
                <a16:creationId xmlns:a16="http://schemas.microsoft.com/office/drawing/2014/main" id="{CA0374DB-36C8-4CB8-A269-BBB67F23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492375"/>
            <a:ext cx="2324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2">
            <a:extLst>
              <a:ext uri="{FF2B5EF4-FFF2-40B4-BE49-F238E27FC236}">
                <a16:creationId xmlns:a16="http://schemas.microsoft.com/office/drawing/2014/main" id="{1E25F3A5-929A-47BB-AE9A-3A8B01F8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700713"/>
            <a:ext cx="50974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3">
            <a:extLst>
              <a:ext uri="{FF2B5EF4-FFF2-40B4-BE49-F238E27FC236}">
                <a16:creationId xmlns:a16="http://schemas.microsoft.com/office/drawing/2014/main" id="{60D4C723-3B79-458B-A53D-8E25A133B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959225"/>
            <a:ext cx="26955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4">
            <a:extLst>
              <a:ext uri="{FF2B5EF4-FFF2-40B4-BE49-F238E27FC236}">
                <a16:creationId xmlns:a16="http://schemas.microsoft.com/office/drawing/2014/main" id="{EE8B53C4-1204-43A9-8D72-26A0E772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4616450"/>
            <a:ext cx="55943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3" name="Прямоугольник 9">
            <a:extLst>
              <a:ext uri="{FF2B5EF4-FFF2-40B4-BE49-F238E27FC236}">
                <a16:creationId xmlns:a16="http://schemas.microsoft.com/office/drawing/2014/main" id="{83632AAD-6247-4BD6-8DA2-E6EDD9136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4216400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Масштабный фактор (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strength factor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)</a:t>
            </a:r>
            <a:endParaRPr lang="ru-RU" altLang="en-US" sz="1800"/>
          </a:p>
        </p:txBody>
      </p:sp>
      <p:sp>
        <p:nvSpPr>
          <p:cNvPr id="123914" name="Прямоугольник 10">
            <a:extLst>
              <a:ext uri="{FF2B5EF4-FFF2-40B4-BE49-F238E27FC236}">
                <a16:creationId xmlns:a16="http://schemas.microsoft.com/office/drawing/2014/main" id="{3951513E-8DA2-4F62-9F7B-DAB77E4A3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5084763"/>
            <a:ext cx="66722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sz="1800" baseline="-250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сечение бозона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Хиггса в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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-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гипотетическое сечение бозона Хиггса</a:t>
            </a:r>
            <a:endParaRPr lang="ru-RU" altLang="en-US" sz="1600"/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25A0643C-32F3-4EAD-8C4F-E13B3FFFD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116BD3-3BFA-43A1-94CE-42C78497B1DA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58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23916" name="Picture 13">
            <a:extLst>
              <a:ext uri="{FF2B5EF4-FFF2-40B4-BE49-F238E27FC236}">
                <a16:creationId xmlns:a16="http://schemas.microsoft.com/office/drawing/2014/main" id="{3E5C005E-FE4E-4619-B79B-1E3CEFC1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6183313"/>
            <a:ext cx="2352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A161EC1C-0A39-4F69-B71E-6F2A29A2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5D9594-65E5-4EC0-B426-9CC4657A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42230"/>
      </p:ext>
    </p:extLst>
  </p:cSld>
  <p:clrMapOvr>
    <a:masterClrMapping/>
  </p:clrMapOvr>
  <p:transition advClick="0">
    <p:strips dir="l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1">
            <a:extLst>
              <a:ext uri="{FF2B5EF4-FFF2-40B4-BE49-F238E27FC236}">
                <a16:creationId xmlns:a16="http://schemas.microsoft.com/office/drawing/2014/main" id="{F09AA489-4B9C-4670-9DB8-1A7550D88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F6F631-559A-4955-B749-0E712A312274}" type="slidenum">
              <a:rPr lang="en-GB" altLang="en-US" sz="1000">
                <a:solidFill>
                  <a:schemeClr val="bg2"/>
                </a:solidFill>
              </a:rPr>
              <a:pPr/>
              <a:t>59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4931" name="Picture 2">
            <a:extLst>
              <a:ext uri="{FF2B5EF4-FFF2-40B4-BE49-F238E27FC236}">
                <a16:creationId xmlns:a16="http://schemas.microsoft.com/office/drawing/2014/main" id="{186A8232-B996-43A9-A701-C2A13C21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203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CE60D11-8D5A-40A7-B7A9-88752F82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505150-7C51-4BA1-B1DD-D3797CF1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9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room in Higgs Sector</a:t>
            </a:r>
            <a:endParaRPr lang="ru-RU" sz="300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D2813-E462-40BB-993B-CB27EE4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162E9-CA2E-4558-8710-AC127E27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2" y="1625317"/>
            <a:ext cx="5082455" cy="3531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63650-EB93-4896-9AA4-C8B750186615}"/>
              </a:ext>
            </a:extLst>
          </p:cNvPr>
          <p:cNvSpPr txBox="1"/>
          <p:nvPr/>
        </p:nvSpPr>
        <p:spPr>
          <a:xfrm>
            <a:off x="128464" y="622429"/>
            <a:ext cx="94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the current accuracy of Higgs coupling measurements is still insufficient to reject BSM Higgs hypothesis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2C15DB-A7E3-4129-9D5E-49384774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1406" y="3140969"/>
            <a:ext cx="42469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70B1068-D3CC-4B80-B35C-C35A4042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5555848"/>
            <a:ext cx="554713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Measurements precision continuous increasing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 for new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higgs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states and other BSM</a:t>
            </a:r>
          </a:p>
          <a:p>
            <a:pPr marL="742898" lvl="1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BSM effects on in the differential distributions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54BD9F-ACD3-46F5-B606-2DADDA15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5148908"/>
            <a:ext cx="1885950" cy="247650"/>
          </a:xfrm>
          <a:prstGeom prst="rect">
            <a:avLst/>
          </a:prstGeom>
        </p:spPr>
      </p:pic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F0B48D80-BADD-46C6-901E-FF4B09989205}"/>
              </a:ext>
            </a:extLst>
          </p:cNvPr>
          <p:cNvSpPr/>
          <p:nvPr/>
        </p:nvSpPr>
        <p:spPr>
          <a:xfrm>
            <a:off x="2344427" y="5289165"/>
            <a:ext cx="576064" cy="27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A8F791-7024-47C0-B759-1C0E178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0952" y="1268760"/>
            <a:ext cx="4123078" cy="18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6326B9-0520-4D9C-884F-3AC65435213E}"/>
              </a:ext>
            </a:extLst>
          </p:cNvPr>
          <p:cNvSpPr/>
          <p:nvPr/>
        </p:nvSpPr>
        <p:spPr>
          <a:xfrm>
            <a:off x="165727" y="1196752"/>
            <a:ext cx="457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Higgs Couplings Measurements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336F48-8890-4FD3-8BB3-CD96B6342494}"/>
              </a:ext>
            </a:extLst>
          </p:cNvPr>
          <p:cNvSpPr/>
          <p:nvPr/>
        </p:nvSpPr>
        <p:spPr>
          <a:xfrm>
            <a:off x="7978812" y="930206"/>
            <a:ext cx="1805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EPJC 79 (2019) 421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14B225-DD33-415D-918F-D4E02972EC84}"/>
              </a:ext>
            </a:extLst>
          </p:cNvPr>
          <p:cNvSpPr txBox="1"/>
          <p:nvPr/>
        </p:nvSpPr>
        <p:spPr>
          <a:xfrm>
            <a:off x="2999168" y="5147900"/>
            <a:ext cx="2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Br(h</a:t>
            </a:r>
            <a:r>
              <a:rPr lang="en-US" baseline="-25000" dirty="0"/>
              <a:t>125</a:t>
            </a:r>
            <a:r>
              <a:rPr lang="en-US" dirty="0">
                <a:sym typeface="Wingdings" panose="05000000000000000000" pitchFamily="2" charset="2"/>
              </a:rPr>
              <a:t>inv) &lt; 0.11</a:t>
            </a:r>
            <a:endParaRPr lang="ru-RU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603E41A-3905-41ED-AADD-5624E6F7DC1C}"/>
              </a:ext>
            </a:extLst>
          </p:cNvPr>
          <p:cNvCxnSpPr>
            <a:cxnSpLocks/>
          </p:cNvCxnSpPr>
          <p:nvPr/>
        </p:nvCxnSpPr>
        <p:spPr>
          <a:xfrm flipV="1">
            <a:off x="5018632" y="5957905"/>
            <a:ext cx="2754297" cy="3225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589CCCC0-0737-432F-A996-DBAEEF09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A2C649-FD23-4C4D-B65F-114ADAE6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559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1">
            <a:extLst>
              <a:ext uri="{FF2B5EF4-FFF2-40B4-BE49-F238E27FC236}">
                <a16:creationId xmlns:a16="http://schemas.microsoft.com/office/drawing/2014/main" id="{89E37084-FA7C-48C2-9A3E-551DEF08D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C4BB7A-99B6-4DB3-8798-C9C0BE4C5F1F}" type="slidenum">
              <a:rPr lang="en-GB" altLang="en-US" sz="1000">
                <a:solidFill>
                  <a:schemeClr val="bg2"/>
                </a:solidFill>
              </a:rPr>
              <a:pPr/>
              <a:t>60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0D64588-3CFA-46BD-90CB-0100D6A6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0" cy="74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99C595B9-3548-4BDB-95E2-B12CF307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933F1A-9B46-4C0B-8AD1-E5BA0772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193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A78B546E-F972-4D21-ACEB-F2DD4A0F0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CCE17C-110F-4276-8492-FBFEF9044BE4}" type="slidenum">
              <a:rPr lang="en-GB" altLang="en-US" sz="1000">
                <a:solidFill>
                  <a:schemeClr val="bg2"/>
                </a:solidFill>
              </a:rPr>
              <a:pPr/>
              <a:t>61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AEABF735-0B1E-4F53-9976-D09570A2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0775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299D57CA-2089-4D41-B5CF-E698B380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778119-4685-4626-81BE-217B59AE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10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Number Placeholder 1">
            <a:extLst>
              <a:ext uri="{FF2B5EF4-FFF2-40B4-BE49-F238E27FC236}">
                <a16:creationId xmlns:a16="http://schemas.microsoft.com/office/drawing/2014/main" id="{FF5F4533-017E-42CA-AA74-C0D6F92D3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F86C7A-CD5F-4155-90C9-184D709D4536}" type="slidenum">
              <a:rPr lang="en-GB" altLang="en-US" sz="1000">
                <a:solidFill>
                  <a:schemeClr val="bg2"/>
                </a:solidFill>
              </a:rPr>
              <a:pPr/>
              <a:t>62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8003" name="Picture 2">
            <a:extLst>
              <a:ext uri="{FF2B5EF4-FFF2-40B4-BE49-F238E27FC236}">
                <a16:creationId xmlns:a16="http://schemas.microsoft.com/office/drawing/2014/main" id="{8932630F-BCF9-4D9D-90DA-F9E0AA5B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0775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F8D3E9A9-0A02-4917-ACD3-32445010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F2BC0A-C615-43E7-AF7B-BA127EDC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48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BA4858D-D251-4054-A9EF-683451C1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Look Elsewhere Effect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055630BE-1877-48B1-B58E-9B4D5F609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7DC2CF-5DE4-497B-9044-299F4F7F2277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63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29028" name="Picture 2">
            <a:extLst>
              <a:ext uri="{FF2B5EF4-FFF2-40B4-BE49-F238E27FC236}">
                <a16:creationId xmlns:a16="http://schemas.microsoft.com/office/drawing/2014/main" id="{28758428-F3A8-4112-9506-4941A278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41325"/>
            <a:ext cx="77057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3">
            <a:extLst>
              <a:ext uri="{FF2B5EF4-FFF2-40B4-BE49-F238E27FC236}">
                <a16:creationId xmlns:a16="http://schemas.microsoft.com/office/drawing/2014/main" id="{9FEE56A0-9330-4B3B-87BC-1B003B6E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4897438"/>
            <a:ext cx="7092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TextBox 14">
            <a:extLst>
              <a:ext uri="{FF2B5EF4-FFF2-40B4-BE49-F238E27FC236}">
                <a16:creationId xmlns:a16="http://schemas.microsoft.com/office/drawing/2014/main" id="{87EBEDC3-0E69-4E99-973A-8C5E405B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1233488"/>
            <a:ext cx="1854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@ A.Korytov</a:t>
            </a: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7059F35-3302-4B03-A377-C64EC516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381859-2E0E-4E6B-8A5C-4D1F3876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98926"/>
      </p:ext>
    </p:extLst>
  </p:cSld>
  <p:clrMapOvr>
    <a:masterClrMapping/>
  </p:clrMapOvr>
  <p:transition advClick="0">
    <p:strips dir="l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4">
            <a:extLst>
              <a:ext uri="{FF2B5EF4-FFF2-40B4-BE49-F238E27FC236}">
                <a16:creationId xmlns:a16="http://schemas.microsoft.com/office/drawing/2014/main" id="{DE070A21-40CF-4D9D-94E5-96FE1CAA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341438"/>
            <a:ext cx="5903912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2">
            <a:extLst>
              <a:ext uri="{FF2B5EF4-FFF2-40B4-BE49-F238E27FC236}">
                <a16:creationId xmlns:a16="http://schemas.microsoft.com/office/drawing/2014/main" id="{99E5873C-7A33-4BBB-978F-DB5017388B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sz="2600"/>
              <a:t>.</a:t>
            </a:r>
            <a:endParaRPr lang="en-US" altLang="en-US" sz="26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C7D4A6C-16D8-4D87-92CA-3085796A3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5589588"/>
            <a:ext cx="9210675" cy="9350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Публичные результаты совместного анализ данных экспериментов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ATLAS </a:t>
            </a: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и </a:t>
            </a:r>
          </a:p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CMS </a:t>
            </a: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использовали меньшую статистику (до 2.3 фбн-1) и поэтому исключили </a:t>
            </a:r>
          </a:p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меньший  диапазон возможных масс (141-476 ГэВ)</a:t>
            </a:r>
            <a:endParaRPr lang="en-US" sz="16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7ADC0A8-B9F6-421F-9020-30AE4139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" y="404813"/>
            <a:ext cx="9871075" cy="754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7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В 2011 эксперимент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CMS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исключает существование бозона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Хиггса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в диапазоне масс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: </a:t>
            </a:r>
            <a:r>
              <a:rPr lang="da-DK" sz="1800" b="1" dirty="0">
                <a:solidFill>
                  <a:srgbClr val="FF0000"/>
                </a:solidFill>
                <a:latin typeface="Arial" pitchFamily="34" charset="0"/>
              </a:rPr>
              <a:t>127-600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 ГэВ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при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95% C.L.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128-525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ГэВ при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99% C.L.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1078" name="Picture 28" descr="CMS-Color-Label">
            <a:extLst>
              <a:ext uri="{FF2B5EF4-FFF2-40B4-BE49-F238E27FC236}">
                <a16:creationId xmlns:a16="http://schemas.microsoft.com/office/drawing/2014/main" id="{95B64A0C-B7EF-46AE-870A-C02BD420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508500"/>
            <a:ext cx="4238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BD79828-F135-4D31-994D-1650C69CD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2771775"/>
            <a:ext cx="2673350" cy="36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i="1" dirty="0"/>
              <a:t>CMS-PAS-HIG-11-032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4F10EB6-770F-411B-8756-9CCF07F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0"/>
            <a:ext cx="891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“Охота на </a:t>
            </a:r>
            <a:r>
              <a:rPr lang="ru-RU" sz="2800" b="1" kern="0" dirty="0" err="1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Хиггса</a:t>
            </a: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” в 2011 г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1B7A94-5C39-4313-B3BC-4AED901FFA07}"/>
              </a:ext>
            </a:extLst>
          </p:cNvPr>
          <p:cNvSpPr/>
          <p:nvPr/>
        </p:nvSpPr>
        <p:spPr>
          <a:xfrm>
            <a:off x="5903913" y="1520825"/>
            <a:ext cx="399415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dirty="0">
                <a:latin typeface="+mn-lt"/>
              </a:rPr>
              <a:t>ожидаемый предел в случае</a:t>
            </a:r>
          </a:p>
          <a:p>
            <a:pPr algn="just">
              <a:defRPr/>
            </a:pPr>
            <a:r>
              <a:rPr lang="ru-RU" sz="1800" dirty="0">
                <a:latin typeface="+mn-lt"/>
              </a:rPr>
              <a:t>отсутствия бозона </a:t>
            </a:r>
            <a:r>
              <a:rPr lang="ru-RU" sz="1800" dirty="0" err="1">
                <a:latin typeface="+mn-lt"/>
              </a:rPr>
              <a:t>Хиггса</a:t>
            </a:r>
            <a:endParaRPr lang="ru-RU" sz="1800" dirty="0">
              <a:latin typeface="+mn-lt"/>
            </a:endParaRP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зеленые и желтые области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соответствуют 68% и 95%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стандартным отклонениям от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ожидаемого предела</a:t>
            </a:r>
          </a:p>
        </p:txBody>
      </p:sp>
      <p:cxnSp>
        <p:nvCxnSpPr>
          <p:cNvPr id="131082" name="Прямая со стрелкой 19">
            <a:extLst>
              <a:ext uri="{FF2B5EF4-FFF2-40B4-BE49-F238E27FC236}">
                <a16:creationId xmlns:a16="http://schemas.microsoft.com/office/drawing/2014/main" id="{E275D1E3-59A8-44BE-A220-3BFBADB09CB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65775" y="2060575"/>
            <a:ext cx="365125" cy="12969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C695931F-8DED-424F-9F73-1B3352BF0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5E6E11-6249-4B46-B527-DBBFA9039879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64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93B39D5-AE51-458D-B5F7-10CCA00E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D1E37F-BC08-4B7B-84C2-7D138E9E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071930"/>
      </p:ext>
    </p:extLst>
  </p:cSld>
  <p:clrMapOvr>
    <a:masterClrMapping/>
  </p:clrMapOvr>
  <p:transition advClick="0">
    <p:strips dir="l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Номер слайда 1">
            <a:extLst>
              <a:ext uri="{FF2B5EF4-FFF2-40B4-BE49-F238E27FC236}">
                <a16:creationId xmlns:a16="http://schemas.microsoft.com/office/drawing/2014/main" id="{253FB6BA-C7B7-4976-B44A-6AD577C3D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7508F2-DF89-40A5-BCBA-D4DDBA7C2B59}" type="slidenum">
              <a:rPr lang="en-GB" altLang="en-US" sz="1000">
                <a:solidFill>
                  <a:schemeClr val="bg2"/>
                </a:solidFill>
              </a:rPr>
              <a:pPr/>
              <a:t>65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C5DBF6-9F7E-4239-9395-E29F3A4DB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Обнаружение нового бозона в 2012 г.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pic>
        <p:nvPicPr>
          <p:cNvPr id="132100" name="Picture 2" descr="http://cmsinfo.jinr.ru/images/stories/CMS/2012/Higgs/InvMass_Higgs_ZZ.png">
            <a:extLst>
              <a:ext uri="{FF2B5EF4-FFF2-40B4-BE49-F238E27FC236}">
                <a16:creationId xmlns:a16="http://schemas.microsoft.com/office/drawing/2014/main" id="{A3AE8AD7-85AF-4940-A590-C1B5D564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328738"/>
            <a:ext cx="2941637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 descr="http://cmsinfo.jinr.ru/images/stories/CMS/2012/Higgs/InvMass_Higgs_Gamma_gamma.png">
            <a:extLst>
              <a:ext uri="{FF2B5EF4-FFF2-40B4-BE49-F238E27FC236}">
                <a16:creationId xmlns:a16="http://schemas.microsoft.com/office/drawing/2014/main" id="{E9D06634-34C8-4C97-AA9C-15FAF9F7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22725"/>
            <a:ext cx="27971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http://cmsinfo.jinr.ru/images/stories/CMS/2012/Higgs/Combined_pvalue_CMS.png">
            <a:extLst>
              <a:ext uri="{FF2B5EF4-FFF2-40B4-BE49-F238E27FC236}">
                <a16:creationId xmlns:a16="http://schemas.microsoft.com/office/drawing/2014/main" id="{9280C8E5-1794-4EA9-83C7-D4F64EE9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328738"/>
            <a:ext cx="3600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5B135-8B7A-4BF9-B59C-E62A8D630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558800"/>
            <a:ext cx="9859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Поиски бозона </a:t>
            </a:r>
            <a:r>
              <a:rPr lang="ru-RU" sz="2000" b="1" dirty="0" err="1">
                <a:solidFill>
                  <a:srgbClr val="FF0000"/>
                </a:solidFill>
                <a:latin typeface="+mn-lt"/>
                <a:cs typeface="Arial" charset="0"/>
              </a:rPr>
              <a:t>Хиггса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 в 2011-2012 гг. привели к открытию нового бозона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с массой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</a:rPr>
              <a:t>125.3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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0.4 (stat.)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 0.5 (syst.) 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ГэВ (объявлено 4 июля 2012 г.)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B1B6A2-4ABB-4CF0-9CA9-B1A0B8536A1A}"/>
              </a:ext>
            </a:extLst>
          </p:cNvPr>
          <p:cNvSpPr/>
          <p:nvPr/>
        </p:nvSpPr>
        <p:spPr>
          <a:xfrm>
            <a:off x="6824663" y="1412875"/>
            <a:ext cx="3024187" cy="477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Вероятность (</a:t>
            </a:r>
            <a:r>
              <a:rPr lang="ru-RU" sz="1600" dirty="0" err="1">
                <a:latin typeface="+mn-lt"/>
              </a:rPr>
              <a:t>р-value</a:t>
            </a:r>
            <a:r>
              <a:rPr lang="ru-RU" sz="1600" dirty="0">
                <a:latin typeface="+mn-lt"/>
              </a:rPr>
              <a:t>)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флуктуации фона до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наблюдаемого количества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событий в данных CMS.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Статистическая значимость превышения сигнала над уровнем фона составляет 4,9 сигма.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Совместный анализ только по наиболее чувствительным и высокоточным каналам (</a:t>
            </a:r>
            <a:r>
              <a:rPr lang="ru-RU" sz="1600" dirty="0" err="1">
                <a:latin typeface="+mn-lt"/>
              </a:rPr>
              <a:t>γγ </a:t>
            </a:r>
            <a:r>
              <a:rPr lang="ru-RU" sz="1600" dirty="0">
                <a:latin typeface="+mn-lt"/>
              </a:rPr>
              <a:t>и ZZ) дает 5,0 сигма.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Вероятность флуктуации фона на такую величину оценивается как 1/3000000.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2A5980-B099-4D1F-A978-63919E529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2349500"/>
            <a:ext cx="23399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j-lt"/>
                <a:sym typeface="Symbol"/>
              </a:rPr>
              <a:t>/</a:t>
            </a:r>
            <a:r>
              <a:rPr lang="en-US" sz="2000" b="1" baseline="-25000" dirty="0">
                <a:solidFill>
                  <a:srgbClr val="FF0000"/>
                </a:solidFill>
                <a:latin typeface="+mj-lt"/>
                <a:sym typeface="Symbol"/>
              </a:rPr>
              <a:t>SM </a:t>
            </a:r>
            <a:r>
              <a:rPr lang="en-US" sz="2000" b="1" dirty="0">
                <a:solidFill>
                  <a:srgbClr val="FF0000"/>
                </a:solidFill>
                <a:latin typeface="+mj-lt"/>
                <a:sym typeface="Symbol"/>
              </a:rPr>
              <a:t>= 0.87  0.23</a:t>
            </a:r>
            <a:endParaRPr lang="en-US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66DB36-73FA-47A3-9493-6EBEDE65FC9B}"/>
              </a:ext>
            </a:extLst>
          </p:cNvPr>
          <p:cNvSpPr/>
          <p:nvPr/>
        </p:nvSpPr>
        <p:spPr>
          <a:xfrm>
            <a:off x="3224213" y="4878388"/>
            <a:ext cx="4953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+mn-lt"/>
              </a:rPr>
              <a:t> канал WW: наблюдается широкое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превышение событий над фоном в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массовом распределении на уровне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1,5 стандартных отклонений.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+mn-lt"/>
              </a:rPr>
              <a:t> канал </a:t>
            </a:r>
            <a:r>
              <a:rPr lang="ru-RU" sz="1600" dirty="0" err="1">
                <a:latin typeface="+mn-lt"/>
              </a:rPr>
              <a:t>bb</a:t>
            </a:r>
            <a:r>
              <a:rPr lang="ru-RU" sz="1600" dirty="0">
                <a:latin typeface="+mn-lt"/>
              </a:rPr>
              <a:t> и канал </a:t>
            </a:r>
            <a:r>
              <a:rPr lang="ru-RU" sz="1600" dirty="0" err="1">
                <a:latin typeface="+mn-lt"/>
              </a:rPr>
              <a:t>ττ</a:t>
            </a:r>
            <a:r>
              <a:rPr lang="ru-RU" sz="1600" dirty="0">
                <a:latin typeface="+mn-lt"/>
              </a:rPr>
              <a:t>: не наблюдается превышения событий.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158EFA1B-989D-4370-B522-800BA346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006F2D-4FDC-4836-829B-B1B5072A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21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198" y="638025"/>
            <a:ext cx="89256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организации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хиггсовского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юкавского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секторов без привязки к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остальным свойствам модели и даже без фиксации полной модели 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варианта конструкции без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FCNC (2HDM type II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↔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хиггсовский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сектор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MSSM)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9" y="0"/>
            <a:ext cx="8496944" cy="620688"/>
          </a:xfrm>
        </p:spPr>
        <p:txBody>
          <a:bodyPr>
            <a:normAutofit/>
          </a:bodyPr>
          <a:lstStyle/>
          <a:p>
            <a:r>
              <a:rPr lang="en-US" sz="3000" dirty="0"/>
              <a:t>Two doublet Higgs Model (2HDM)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A668F-504C-48C7-907C-516C84E3A183}"/>
              </a:ext>
            </a:extLst>
          </p:cNvPr>
          <p:cNvSpPr txBox="1"/>
          <p:nvPr/>
        </p:nvSpPr>
        <p:spPr>
          <a:xfrm>
            <a:off x="1086263" y="1311584"/>
            <a:ext cx="5632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2HDM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два комплексных скалярных дублета 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(наблюдаемых) состояний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нейтральные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CP-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четные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(смешивание с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углом </a:t>
            </a:r>
            <a:r>
              <a:rPr lang="el-G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настроечный предел: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 примеси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нейтральное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CP-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нечетное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заряженные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16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16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868BFB-C5AF-49C4-BABA-956B58D8B039}"/>
                  </a:ext>
                </a:extLst>
              </p:cNvPr>
              <p:cNvSpPr txBox="1"/>
              <p:nvPr/>
            </p:nvSpPr>
            <p:spPr>
              <a:xfrm>
                <a:off x="1872154" y="1756283"/>
                <a:ext cx="4060676" cy="495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246 </m:t>
                            </m:r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868BFB-C5AF-49C4-BABA-956B58D8B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54" y="1756283"/>
                <a:ext cx="4060676" cy="495777"/>
              </a:xfrm>
              <a:prstGeom prst="rect">
                <a:avLst/>
              </a:prstGeom>
              <a:blipFill>
                <a:blip r:embed="rId2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4198" y="5601977"/>
                <a:ext cx="7218964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Параметры: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</a:t>
                </a:r>
                <a:r>
                  <a:rPr lang="el-GR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массовые параметры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ru-RU" sz="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Расширения: 2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HDM+S (2HDM+a 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контексте ТМ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2HDM+Z’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8" y="5601977"/>
                <a:ext cx="7218964" cy="723275"/>
              </a:xfrm>
              <a:prstGeom prst="rect">
                <a:avLst/>
              </a:prstGeom>
              <a:blipFill>
                <a:blip r:embed="rId3"/>
                <a:stretch>
                  <a:fillRect l="-507" t="-5042" b="-126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014" y="2808439"/>
            <a:ext cx="3061409" cy="302916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940738" y="4051871"/>
            <a:ext cx="6049862" cy="1458588"/>
            <a:chOff x="136238" y="4603464"/>
            <a:chExt cx="6239532" cy="173993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38" y="4603464"/>
              <a:ext cx="6239532" cy="1739938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 flipV="1">
              <a:off x="141997" y="5228316"/>
              <a:ext cx="5889812" cy="39716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68357" y="5255106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MSSM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E17208A6-2263-4032-8D14-5E4D2C7C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874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E17208A6-2263-4032-8D14-5E4D2C7C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>Portals to Dark Sector</a:t>
            </a:r>
            <a:endParaRPr lang="en-US" dirty="0"/>
          </a:p>
        </p:txBody>
      </p:sp>
      <p:pic>
        <p:nvPicPr>
          <p:cNvPr id="22" name="Рисунок 2">
            <a:extLst>
              <a:ext uri="{FF2B5EF4-FFF2-40B4-BE49-F238E27FC236}">
                <a16:creationId xmlns:a16="http://schemas.microsoft.com/office/drawing/2014/main" id="{EC87B408-4B65-467E-9BFC-45550FBA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80728"/>
            <a:ext cx="9085166" cy="37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8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E17208A6-2263-4032-8D14-5E4D2C7C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br>
              <a:rPr lang="en-US" sz="3000" dirty="0"/>
            </a:br>
            <a:r>
              <a:rPr lang="en-US" sz="3000" dirty="0"/>
              <a:t>The simplest DM: one DM particle + one mediator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F38FF-AB34-4D9B-93FC-78E9B5B36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57" y="980728"/>
            <a:ext cx="8489662" cy="51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E17208A6-2263-4032-8D14-5E4D2C7C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>Higgs Portal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A05F7-C884-41EE-BE19-90176A94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124744"/>
            <a:ext cx="91959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850B4-4CFD-47A3-A758-97353EF7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700808"/>
            <a:ext cx="3501008" cy="3501008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D2813-E462-40BB-993B-CB27EE4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Another Hint from the Higgs: </a:t>
            </a:r>
            <a:r>
              <a:rPr lang="en-US" sz="3000" dirty="0" err="1"/>
              <a:t>Flavour</a:t>
            </a:r>
            <a:r>
              <a:rPr lang="en-US" sz="3000" dirty="0"/>
              <a:t> Universality</a:t>
            </a:r>
            <a:endParaRPr lang="ru-RU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9933A-DEF1-4442-B074-FFECBA1BF5DD}"/>
              </a:ext>
            </a:extLst>
          </p:cNvPr>
          <p:cNvSpPr txBox="1"/>
          <p:nvPr/>
        </p:nvSpPr>
        <p:spPr>
          <a:xfrm>
            <a:off x="128464" y="620688"/>
            <a:ext cx="9578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properties of the Higgs h</a:t>
            </a:r>
            <a:r>
              <a:rPr lang="ru-RU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fully with SM in decay into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bosons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t/b/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 not conflict with results for the 2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(no deviations in cc/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after RUN2)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3">
            <a:extLst>
              <a:ext uri="{FF2B5EF4-FFF2-40B4-BE49-F238E27FC236}">
                <a16:creationId xmlns:a16="http://schemas.microsoft.com/office/drawing/2014/main" id="{416FECD0-C3D8-4989-AFE5-5B8B953336CD}"/>
              </a:ext>
            </a:extLst>
          </p:cNvPr>
          <p:cNvSpPr/>
          <p:nvPr/>
        </p:nvSpPr>
        <p:spPr>
          <a:xfrm>
            <a:off x="4700034" y="3304450"/>
            <a:ext cx="288031" cy="48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5263C-4B86-42D6-A918-84B5511775DD}"/>
              </a:ext>
            </a:extLst>
          </p:cNvPr>
          <p:cNvSpPr txBox="1"/>
          <p:nvPr/>
        </p:nvSpPr>
        <p:spPr>
          <a:xfrm>
            <a:off x="195321" y="5387151"/>
            <a:ext cx="95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and will not know until the end of the LHC whether the coupling of the Higgs h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 is in a “standard” way or not.</a:t>
            </a:r>
          </a:p>
          <a:p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have no Extra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Higgses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are enhanced within Extended Higgs Sectors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BE5C1E6-6E83-4CE9-A745-6881EA0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101" y="1810540"/>
            <a:ext cx="4032448" cy="36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F20C7F-0A0D-4259-8D5B-8D29B1490A01}"/>
              </a:ext>
            </a:extLst>
          </p:cNvPr>
          <p:cNvSpPr/>
          <p:nvPr/>
        </p:nvSpPr>
        <p:spPr>
          <a:xfrm>
            <a:off x="6967099" y="4415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HL-LHC Projection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2A8D0C-A87B-416F-B5EA-804263DB72D3}"/>
              </a:ext>
            </a:extLst>
          </p:cNvPr>
          <p:cNvSpPr/>
          <p:nvPr/>
        </p:nvSpPr>
        <p:spPr>
          <a:xfrm>
            <a:off x="3841537" y="4667689"/>
            <a:ext cx="240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 01 (2021) 148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1EE98-CF18-4508-9731-CDA647F07CCB}"/>
              </a:ext>
            </a:extLst>
          </p:cNvPr>
          <p:cNvSpPr txBox="1"/>
          <p:nvPr/>
        </p:nvSpPr>
        <p:spPr>
          <a:xfrm>
            <a:off x="3836016" y="385407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μμ</a:t>
            </a:r>
            <a:r>
              <a:rPr lang="en-US" dirty="0"/>
              <a:t>:</a:t>
            </a:r>
            <a:r>
              <a:rPr lang="ru-RU" dirty="0"/>
              <a:t> 3</a:t>
            </a:r>
            <a:r>
              <a:rPr lang="el-GR" dirty="0"/>
              <a:t>σ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BE646-A264-4805-8BB8-3994F110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62" y="1933286"/>
            <a:ext cx="1968536" cy="120566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873760-6808-421C-86D7-8DC2296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9290" y="2130037"/>
            <a:ext cx="948689" cy="3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CBF520E2-9BEA-4C03-B5E0-6BB403E49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674" y="2591075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0114293-AAC0-4FB2-9BF1-09E22B08D4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861" y="2810150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627D2-8159-4529-BE84-89FA06BC2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857" y="4284193"/>
            <a:ext cx="2068416" cy="315434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8E6059A4-94F3-42D6-99C7-788A3D3F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D5B8BA-5AF8-4927-868D-A0B3AF83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398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Fermilab Muon g − 2 Experiment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70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F84EA-33F5-4840-B153-3DFF2A66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913"/>
            <a:ext cx="5961112" cy="4252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49571-C892-409D-9C7D-64689A88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52" y="1594486"/>
            <a:ext cx="1429606" cy="28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A3626-F1D5-4608-AA4E-077213EE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07" y="763398"/>
            <a:ext cx="3118138" cy="930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8163EC-014B-417B-85D6-F065F491F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608" y="763398"/>
            <a:ext cx="3879778" cy="1038681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330AB13A-55D8-4B57-B61B-16339A37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199034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81470C9-05F4-40E8-A0DD-B60DAF9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19672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2F554-31E5-4143-8489-B82C3536E0AD}"/>
              </a:ext>
            </a:extLst>
          </p:cNvPr>
          <p:cNvSpPr txBox="1"/>
          <p:nvPr/>
        </p:nvSpPr>
        <p:spPr>
          <a:xfrm>
            <a:off x="7981374" y="829702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J=1/2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DB08B-76BD-40DA-8101-5CBE09E08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190" y="5833603"/>
            <a:ext cx="4176255" cy="10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51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EA822-4BE3-4C8D-9EF2-A8D75544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477FE-B61B-46E8-BE0B-56E00B42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873908"/>
          </a:xfrm>
        </p:spPr>
        <p:txBody>
          <a:bodyPr/>
          <a:lstStyle/>
          <a:p>
            <a:r>
              <a:rPr lang="en-US" sz="3000" dirty="0" err="1"/>
              <a:t>MAssive</a:t>
            </a:r>
            <a:r>
              <a:rPr lang="en-US" sz="3000" dirty="0"/>
              <a:t> Timing </a:t>
            </a:r>
            <a:r>
              <a:rPr lang="en-US" sz="3000" dirty="0" err="1"/>
              <a:t>Hodoscope</a:t>
            </a:r>
            <a:r>
              <a:rPr lang="en-US" sz="3000" dirty="0"/>
              <a:t> for  Ultra-Stable </a:t>
            </a:r>
            <a:r>
              <a:rPr lang="en-US" sz="3000" dirty="0" err="1"/>
              <a:t>neutraLpArticles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E63B0-19B7-4DE7-AC03-C887F031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" y="873908"/>
            <a:ext cx="9627778" cy="4135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DCEE54-011B-421E-997B-A848DDDA5F64}"/>
              </a:ext>
            </a:extLst>
          </p:cNvPr>
          <p:cNvSpPr/>
          <p:nvPr/>
        </p:nvSpPr>
        <p:spPr>
          <a:xfrm>
            <a:off x="498624" y="464744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full-scale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detector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could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then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become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operational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by</a:t>
            </a:r>
            <a:r>
              <a:rPr lang="ru-RU" sz="2000" dirty="0">
                <a:solidFill>
                  <a:srgbClr val="002060"/>
                </a:solidFill>
              </a:rPr>
              <a:t> 2025-26.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0CBFD2-780C-4364-A787-DD1767E9E80E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524A3F-CCAF-4975-B20B-B512D6FD9D96}"/>
              </a:ext>
            </a:extLst>
          </p:cNvPr>
          <p:cNvCxnSpPr/>
          <p:nvPr/>
        </p:nvCxnSpPr>
        <p:spPr>
          <a:xfrm flipH="1" flipV="1">
            <a:off x="8049344" y="3590897"/>
            <a:ext cx="576064" cy="18543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162B6-36D4-40C4-985C-D9C130B3590A}"/>
              </a:ext>
            </a:extLst>
          </p:cNvPr>
          <p:cNvSpPr txBox="1"/>
          <p:nvPr/>
        </p:nvSpPr>
        <p:spPr>
          <a:xfrm>
            <a:off x="8409384" y="544522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13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EA822-4BE3-4C8D-9EF2-A8D75544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477FE-B61B-46E8-BE0B-56E00B42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Projected MATHUSLA sensitivity</a:t>
            </a:r>
            <a:r>
              <a:rPr lang="ru-RU" sz="3000" dirty="0"/>
              <a:t> </a:t>
            </a:r>
            <a:r>
              <a:rPr lang="en-US" sz="3000" dirty="0"/>
              <a:t>at the HL-LHC (1)</a:t>
            </a:r>
            <a:endParaRPr lang="ru-RU" sz="3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2" y="869844"/>
            <a:ext cx="6602896" cy="286577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24EE0A-5223-4023-921E-E39B797D37F3}"/>
              </a:ext>
            </a:extLst>
          </p:cNvPr>
          <p:cNvSpPr/>
          <p:nvPr/>
        </p:nvSpPr>
        <p:spPr>
          <a:xfrm>
            <a:off x="249486" y="5802366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713261-5BC9-4F9D-9F8F-C5D51A4DCA27}"/>
              </a:ext>
            </a:extLst>
          </p:cNvPr>
          <p:cNvSpPr/>
          <p:nvPr/>
        </p:nvSpPr>
        <p:spPr>
          <a:xfrm>
            <a:off x="177478" y="617790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02060"/>
                </a:solidFill>
              </a:rPr>
              <a:t>Exotic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Higgs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decays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to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LLPs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53D123-4A32-486E-8D94-27CF9BC36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95" y="3926304"/>
            <a:ext cx="4336926" cy="25990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0D600E-65C4-46F3-B30A-6CF40D81B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19" y="1035735"/>
            <a:ext cx="3286309" cy="2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82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EA822-4BE3-4C8D-9EF2-A8D75544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477FE-B61B-46E8-BE0B-56E00B42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Projected MATHUSLA sensitivity</a:t>
            </a:r>
            <a:r>
              <a:rPr lang="ru-RU" sz="3000" dirty="0"/>
              <a:t> </a:t>
            </a:r>
            <a:r>
              <a:rPr lang="en-US" sz="3000" dirty="0"/>
              <a:t>at the HL-LHC (2)</a:t>
            </a:r>
            <a:endParaRPr lang="ru-RU" sz="3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335300" y="5950546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2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3F6E6C-C321-4CD6-A9EC-FE4148C5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8" y="1905488"/>
            <a:ext cx="4320480" cy="3838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C7733A-12C7-433A-B7C7-159D0F1FC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772" y="1968077"/>
            <a:ext cx="5162124" cy="37131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EAF705-9A40-44BB-AC6F-06054C6A10B8}"/>
              </a:ext>
            </a:extLst>
          </p:cNvPr>
          <p:cNvSpPr/>
          <p:nvPr/>
        </p:nvSpPr>
        <p:spPr>
          <a:xfrm>
            <a:off x="134828" y="538122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 “</a:t>
            </a:r>
            <a:r>
              <a:rPr lang="ru-RU" dirty="0" err="1">
                <a:solidFill>
                  <a:srgbClr val="002060"/>
                </a:solidFill>
              </a:rPr>
              <a:t>Dark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Scalar</a:t>
            </a:r>
            <a:r>
              <a:rPr lang="ru-RU" dirty="0">
                <a:solidFill>
                  <a:srgbClr val="002060"/>
                </a:solidFill>
              </a:rPr>
              <a:t>” </a:t>
            </a:r>
            <a:r>
              <a:rPr lang="ru-RU" dirty="0" err="1">
                <a:solidFill>
                  <a:srgbClr val="002060"/>
                </a:solidFill>
              </a:rPr>
              <a:t>LLPs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minimal</a:t>
            </a:r>
            <a:r>
              <a:rPr lang="ru-RU" dirty="0">
                <a:solidFill>
                  <a:srgbClr val="002060"/>
                </a:solidFill>
              </a:rPr>
              <a:t> SM+S </a:t>
            </a:r>
            <a:r>
              <a:rPr lang="ru-RU" dirty="0" err="1">
                <a:solidFill>
                  <a:srgbClr val="002060"/>
                </a:solidFill>
              </a:rPr>
              <a:t>extension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where</a:t>
            </a:r>
            <a:r>
              <a:rPr lang="ru-RU" dirty="0">
                <a:solidFill>
                  <a:srgbClr val="002060"/>
                </a:solidFill>
              </a:rPr>
              <a:t> a </a:t>
            </a:r>
            <a:r>
              <a:rPr lang="ru-RU" dirty="0" err="1">
                <a:solidFill>
                  <a:srgbClr val="002060"/>
                </a:solidFill>
              </a:rPr>
              <a:t>scalar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mass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mixes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has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mixing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angle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sin</a:t>
            </a:r>
            <a:r>
              <a:rPr lang="ru-RU" dirty="0">
                <a:solidFill>
                  <a:srgbClr val="002060"/>
                </a:solidFill>
              </a:rPr>
              <a:t> θ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125 </a:t>
            </a:r>
            <a:r>
              <a:rPr lang="ru-RU" dirty="0" err="1">
                <a:solidFill>
                  <a:srgbClr val="002060"/>
                </a:solidFill>
              </a:rPr>
              <a:t>GeV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Higgs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boson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870428-21B2-4B5B-A15E-12549FBC690F}"/>
              </a:ext>
            </a:extLst>
          </p:cNvPr>
          <p:cNvSpPr/>
          <p:nvPr/>
        </p:nvSpPr>
        <p:spPr>
          <a:xfrm>
            <a:off x="4818172" y="538122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solidFill>
                  <a:srgbClr val="002060"/>
                </a:solidFill>
              </a:rPr>
              <a:t>Right-Handed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Neutrino</a:t>
            </a:r>
            <a:r>
              <a:rPr lang="ru-RU" dirty="0">
                <a:solidFill>
                  <a:srgbClr val="002060"/>
                </a:solidFill>
              </a:rPr>
              <a:t> LLP </a:t>
            </a:r>
            <a:r>
              <a:rPr lang="ru-RU" dirty="0" err="1">
                <a:solidFill>
                  <a:srgbClr val="002060"/>
                </a:solidFill>
              </a:rPr>
              <a:t>simpliﬁed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model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where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mixing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active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neutrinos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dominated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by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2nd </a:t>
            </a:r>
            <a:r>
              <a:rPr lang="ru-RU" dirty="0" err="1">
                <a:solidFill>
                  <a:srgbClr val="002060"/>
                </a:solidFill>
              </a:rPr>
              <a:t>generation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3295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320168" y="91310"/>
            <a:ext cx="8136904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25000"/>
              </a:spcBef>
              <a:buClr>
                <a:schemeClr val="tx1"/>
              </a:buClr>
            </a:pPr>
            <a:r>
              <a:rPr lang="ru-RU" altLang="ru-RU" sz="3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Простая </a:t>
            </a:r>
            <a:r>
              <a:rPr lang="ru-RU" altLang="ru-RU" sz="3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реинтерпретация</a:t>
            </a:r>
            <a:r>
              <a:rPr lang="ru-RU" altLang="ru-RU" sz="3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результатов</a:t>
            </a:r>
            <a:endParaRPr lang="en-US" altLang="ru-RU" sz="3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74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5DA0DE-1C09-4207-8763-10685B59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988840"/>
            <a:ext cx="8536520" cy="481604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6D6AC8-0D79-4817-B2CD-3A186E2B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2" y="645298"/>
            <a:ext cx="479911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используем имеющиеся каналы наблюдения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доступны публичные результаты </a:t>
            </a: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топологии практически независимы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722129-7151-41F4-83EC-D79BE105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562" y="645298"/>
            <a:ext cx="5122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можно создать новые топологии событий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результаты могут быть абсолютно новыми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перспективе возможность глобального фита по топологиям 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A2B6525-6E62-4589-BCB0-366BC9D89644}"/>
              </a:ext>
            </a:extLst>
          </p:cNvPr>
          <p:cNvSpPr/>
          <p:nvPr/>
        </p:nvSpPr>
        <p:spPr>
          <a:xfrm>
            <a:off x="1784648" y="1753294"/>
            <a:ext cx="720080" cy="401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2E4FD758-3684-4D31-B5F4-4A0A80872C7B}"/>
              </a:ext>
            </a:extLst>
          </p:cNvPr>
          <p:cNvSpPr/>
          <p:nvPr/>
        </p:nvSpPr>
        <p:spPr>
          <a:xfrm>
            <a:off x="7401272" y="1731371"/>
            <a:ext cx="720080" cy="401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AEC8F1C-874D-48BA-ABA3-0A74327F88D2}"/>
              </a:ext>
            </a:extLst>
          </p:cNvPr>
          <p:cNvSpPr/>
          <p:nvPr/>
        </p:nvSpPr>
        <p:spPr>
          <a:xfrm>
            <a:off x="4504736" y="2368402"/>
            <a:ext cx="4696736" cy="4489598"/>
          </a:xfrm>
          <a:prstGeom prst="rect">
            <a:avLst/>
          </a:prstGeom>
          <a:blipFill dpi="0" rotWithShape="1">
            <a:blip r:embed="rId4" cstate="print">
              <a:alphaModFix amt="45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AD750-AB48-49BE-81BF-E430444BE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5096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Классические </a:t>
            </a:r>
            <a:r>
              <a:rPr lang="ru-RU" sz="3000" dirty="0" err="1"/>
              <a:t>дилептоны</a:t>
            </a:r>
            <a:r>
              <a:rPr lang="en-US" sz="3000" dirty="0"/>
              <a:t>: </a:t>
            </a:r>
            <a:r>
              <a:rPr lang="ru-RU" sz="3000" dirty="0" err="1"/>
              <a:t>реинтерпретация</a:t>
            </a:r>
            <a:r>
              <a:rPr lang="ru-RU" sz="3000" dirty="0"/>
              <a:t> </a:t>
            </a:r>
            <a:r>
              <a:rPr lang="en-US" sz="3000" dirty="0"/>
              <a:t>EGM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00472" y="673095"/>
            <a:ext cx="9449604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Пример типичной </a:t>
            </a:r>
            <a:r>
              <a:rPr lang="ru-RU" altLang="ru-RU" sz="1800" dirty="0" err="1">
                <a:solidFill>
                  <a:srgbClr val="002060"/>
                </a:solidFill>
              </a:rPr>
              <a:t>реинтерпретации</a:t>
            </a:r>
            <a:r>
              <a:rPr lang="ru-RU" altLang="ru-RU" sz="1800" dirty="0">
                <a:solidFill>
                  <a:srgbClr val="002060"/>
                </a:solidFill>
              </a:rPr>
              <a:t> результатов поиска новых тяжелых резонансов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в рамках новых моделей </a:t>
            </a:r>
            <a:r>
              <a:rPr lang="en-US" altLang="ru-RU" sz="1800" dirty="0">
                <a:solidFill>
                  <a:srgbClr val="002060"/>
                </a:solidFill>
              </a:rPr>
              <a:t>BSM</a:t>
            </a:r>
            <a:r>
              <a:rPr lang="ru-RU" altLang="ru-RU" sz="1800" dirty="0">
                <a:solidFill>
                  <a:srgbClr val="002060"/>
                </a:solidFill>
              </a:rPr>
              <a:t>: использование модельно–независимый предела на 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сечение для установления ограничений на массу новых узких резонансов со спином 1 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и спином 2. Например, для  расширенных калибровочных моделей GSM, LR и E</a:t>
            </a:r>
            <a:r>
              <a:rPr lang="ru-RU" altLang="ru-RU" sz="1800" baseline="-25000" dirty="0">
                <a:solidFill>
                  <a:srgbClr val="002060"/>
                </a:solidFill>
              </a:rPr>
              <a:t>6</a:t>
            </a:r>
            <a:endParaRPr lang="en-US" altLang="ru-RU" sz="1600" baseline="-25000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45803B-0C46-4FE0-AEC7-BAF84346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039882"/>
            <a:ext cx="4968552" cy="3909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D68505-0B70-44B5-9350-52023EE2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89" y="2564904"/>
            <a:ext cx="3731780" cy="504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1B0FBA-E68D-4555-A5C4-008D42CEF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854" y="3890273"/>
            <a:ext cx="2601146" cy="96744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1C124A-E4C9-450B-B546-4A995543BCBD}"/>
              </a:ext>
            </a:extLst>
          </p:cNvPr>
          <p:cNvSpPr/>
          <p:nvPr/>
        </p:nvSpPr>
        <p:spPr>
          <a:xfrm>
            <a:off x="5388620" y="2132856"/>
            <a:ext cx="407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В приближении узкого резонанса NWA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502BBC-D7C2-4E09-B777-543DA63563F6}"/>
              </a:ext>
            </a:extLst>
          </p:cNvPr>
          <p:cNvSpPr/>
          <p:nvPr/>
        </p:nvSpPr>
        <p:spPr>
          <a:xfrm>
            <a:off x="5421538" y="5013176"/>
            <a:ext cx="4500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Первая </a:t>
            </a:r>
            <a:r>
              <a:rPr lang="ru-RU" dirty="0" err="1">
                <a:solidFill>
                  <a:srgbClr val="C00000"/>
                </a:solidFill>
              </a:rPr>
              <a:t>реинтерпретация</a:t>
            </a:r>
            <a:r>
              <a:rPr lang="ru-RU" dirty="0">
                <a:solidFill>
                  <a:srgbClr val="C00000"/>
                </a:solidFill>
              </a:rPr>
              <a:t> в данном канале,</a:t>
            </a:r>
          </a:p>
          <a:p>
            <a:r>
              <a:rPr lang="ru-RU" dirty="0">
                <a:solidFill>
                  <a:srgbClr val="C00000"/>
                </a:solidFill>
              </a:rPr>
              <a:t>начиная с </a:t>
            </a:r>
            <a:r>
              <a:rPr lang="en-US" dirty="0">
                <a:solidFill>
                  <a:srgbClr val="C00000"/>
                </a:solidFill>
              </a:rPr>
              <a:t>RUN1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2AFA8C-D233-49E0-9375-3F3CF8BAE4DA}"/>
              </a:ext>
            </a:extLst>
          </p:cNvPr>
          <p:cNvSpPr/>
          <p:nvPr/>
        </p:nvSpPr>
        <p:spPr>
          <a:xfrm>
            <a:off x="5559889" y="3145796"/>
            <a:ext cx="33469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коэффициенты, связанные с СФ </a:t>
            </a:r>
          </a:p>
          <a:p>
            <a:r>
              <a:rPr lang="ru-RU" dirty="0">
                <a:solidFill>
                  <a:srgbClr val="C00000"/>
                </a:solidFill>
              </a:rPr>
              <a:t>(модельно-независимые) 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DE917EE-1483-4B89-823C-06E7DDCEBF2F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040030" y="2959372"/>
            <a:ext cx="193330" cy="18642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39AE23F-73C4-4022-9F79-136ED470EA07}"/>
              </a:ext>
            </a:extLst>
          </p:cNvPr>
          <p:cNvCxnSpPr>
            <a:cxnSpLocks/>
          </p:cNvCxnSpPr>
          <p:nvPr/>
        </p:nvCxnSpPr>
        <p:spPr>
          <a:xfrm flipV="1">
            <a:off x="8193360" y="2959371"/>
            <a:ext cx="121322" cy="2828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5BA0E64-F592-4E74-B7F3-59462CD9851B}"/>
              </a:ext>
            </a:extLst>
          </p:cNvPr>
          <p:cNvSpPr/>
          <p:nvPr/>
        </p:nvSpPr>
        <p:spPr>
          <a:xfrm>
            <a:off x="272480" y="5877272"/>
            <a:ext cx="939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Позволяет в случае экспериментального обнаружения Z′ произвести отбор соответствующей ему модели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EE225C5-6035-4566-ADC1-9BBCE374A79C}"/>
              </a:ext>
            </a:extLst>
          </p:cNvPr>
          <p:cNvSpPr/>
          <p:nvPr/>
        </p:nvSpPr>
        <p:spPr>
          <a:xfrm>
            <a:off x="1712640" y="2632256"/>
            <a:ext cx="1279180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EXO-19-019</a:t>
            </a:r>
            <a:r>
              <a:rPr lang="ru-RU" sz="1600" dirty="0">
                <a:solidFill>
                  <a:srgbClr val="C00000"/>
                </a:solidFill>
              </a:rPr>
              <a:t>,</a:t>
            </a:r>
          </a:p>
          <a:p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rev. 2021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DC2EC4-EB51-43A9-8715-9D28906D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3597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B3B2C7-5F6C-4AF2-B1E5-D831443E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1" y="3862956"/>
            <a:ext cx="3492947" cy="28784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1885F-4E44-4AF1-B9F5-3DD5221F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194" y="616017"/>
            <a:ext cx="3403821" cy="2875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Темная материя на </a:t>
            </a:r>
            <a:r>
              <a:rPr lang="en-US" sz="3000" dirty="0"/>
              <a:t>LHC: </a:t>
            </a:r>
            <a:r>
              <a:rPr lang="ru-RU" sz="3000" dirty="0"/>
              <a:t>классические </a:t>
            </a:r>
            <a:r>
              <a:rPr lang="ru-RU" sz="3000" dirty="0" err="1"/>
              <a:t>дилептоны</a:t>
            </a:r>
            <a:endParaRPr lang="ru-RU" sz="3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76</a:t>
            </a:fld>
            <a:endParaRPr lang="ru-RU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456" y="620688"/>
            <a:ext cx="61926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Максимально простая модель ТМ (</a:t>
            </a:r>
            <a:r>
              <a:rPr lang="en-US" altLang="ru-RU" sz="1800" dirty="0">
                <a:solidFill>
                  <a:srgbClr val="002060"/>
                </a:solidFill>
              </a:rPr>
              <a:t>Simplest DM model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один векторный или аксиально-векторный переносчик (спин 1) взаимодействия СМ-ТМ</a:t>
            </a:r>
            <a:r>
              <a:rPr lang="en-US" altLang="ru-RU" sz="1600" dirty="0">
                <a:solidFill>
                  <a:srgbClr val="002060"/>
                </a:solidFill>
              </a:rPr>
              <a:t> (V/AV)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взаимодействие в </a:t>
            </a:r>
            <a:r>
              <a:rPr lang="en-US" altLang="ru-RU" sz="1600" i="1" dirty="0">
                <a:solidFill>
                  <a:srgbClr val="002060"/>
                </a:solidFill>
              </a:rPr>
              <a:t>s-</a:t>
            </a:r>
            <a:r>
              <a:rPr lang="ru-RU" altLang="ru-RU" sz="1600" dirty="0">
                <a:solidFill>
                  <a:srgbClr val="002060"/>
                </a:solidFill>
              </a:rPr>
              <a:t>канале (</a:t>
            </a:r>
            <a:r>
              <a:rPr lang="ru-RU" altLang="ru-RU" sz="1600" dirty="0" err="1">
                <a:solidFill>
                  <a:srgbClr val="002060"/>
                </a:solidFill>
              </a:rPr>
              <a:t>ДЯ-тип</a:t>
            </a:r>
            <a:r>
              <a:rPr lang="ru-RU" altLang="ru-RU" sz="1600" dirty="0">
                <a:solidFill>
                  <a:srgbClr val="002060"/>
                </a:solidFill>
              </a:rPr>
              <a:t>)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28464" y="3284984"/>
            <a:ext cx="626469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Два сценария (набора параметров)</a:t>
            </a:r>
            <a:endParaRPr lang="en-US" altLang="ru-RU" sz="18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векторный переносчик с подавленным лептонным</a:t>
            </a:r>
            <a:r>
              <a:rPr lang="en-US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сектором</a:t>
            </a:r>
            <a:r>
              <a:rPr lang="en-US" altLang="ru-RU" sz="1600" dirty="0">
                <a:solidFill>
                  <a:srgbClr val="002060"/>
                </a:solidFill>
              </a:rPr>
              <a:t>: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q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0.1,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= 1.0,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l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0.01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аксиально-векторный переносчик с одинаковым взаимодействием с лептонами и кварками</a:t>
            </a:r>
            <a:r>
              <a:rPr lang="en-US" altLang="ru-RU" sz="1600" dirty="0">
                <a:solidFill>
                  <a:srgbClr val="002060"/>
                </a:solidFill>
              </a:rPr>
              <a:t>:    	     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= 1.0,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q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l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0.1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интерференция </a:t>
            </a:r>
            <a:r>
              <a:rPr lang="en-US" altLang="ru-RU" sz="1600" dirty="0">
                <a:solidFill>
                  <a:srgbClr val="002060"/>
                </a:solidFill>
              </a:rPr>
              <a:t>c</a:t>
            </a:r>
            <a:r>
              <a:rPr lang="ru-RU" altLang="ru-RU" sz="1600" dirty="0">
                <a:solidFill>
                  <a:srgbClr val="002060"/>
                </a:solidFill>
              </a:rPr>
              <a:t> переносчиками ДЯ </a:t>
            </a:r>
            <a:r>
              <a:rPr lang="en-US" altLang="ru-RU" sz="1600" dirty="0">
                <a:solidFill>
                  <a:srgbClr val="002060"/>
                </a:solidFill>
              </a:rPr>
              <a:t>(gamma/</a:t>
            </a:r>
            <a:r>
              <a:rPr lang="en-US" altLang="ru-RU" sz="1600" i="1" dirty="0">
                <a:solidFill>
                  <a:srgbClr val="002060"/>
                </a:solidFill>
              </a:rPr>
              <a:t>Z</a:t>
            </a:r>
            <a:r>
              <a:rPr lang="en-US" altLang="ru-RU" sz="1600" i="1" baseline="30000" dirty="0">
                <a:solidFill>
                  <a:srgbClr val="002060"/>
                </a:solidFill>
              </a:rPr>
              <a:t>0</a:t>
            </a:r>
            <a:r>
              <a:rPr lang="en-US" altLang="ru-RU" sz="1600" dirty="0">
                <a:solidFill>
                  <a:srgbClr val="002060"/>
                </a:solidFill>
              </a:rPr>
              <a:t>) </a:t>
            </a:r>
            <a:r>
              <a:rPr lang="ru-RU" altLang="ru-RU" sz="1600" dirty="0">
                <a:solidFill>
                  <a:srgbClr val="002060"/>
                </a:solidFill>
              </a:rPr>
              <a:t>полагается несущественной (</a:t>
            </a:r>
            <a:r>
              <a:rPr lang="en-US" altLang="ru-RU" sz="1600" dirty="0">
                <a:solidFill>
                  <a:srgbClr val="002060"/>
                </a:solidFill>
              </a:rPr>
              <a:t>&lt;</a:t>
            </a:r>
            <a:r>
              <a:rPr lang="ru-RU" altLang="ru-RU" sz="1600" dirty="0">
                <a:solidFill>
                  <a:srgbClr val="002060"/>
                </a:solidFill>
              </a:rPr>
              <a:t>5%)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64768" y="2154778"/>
            <a:ext cx="3384376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C00000"/>
                </a:solidFill>
              </a:rPr>
              <a:t>5 параметров</a:t>
            </a:r>
            <a:r>
              <a:rPr lang="en-US" altLang="ru-RU" sz="1800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spcBef>
                <a:spcPts val="600"/>
              </a:spcBef>
              <a:buNone/>
            </a:pPr>
            <a:r>
              <a:rPr lang="en-US" altLang="ru-RU" sz="1800" dirty="0" err="1">
                <a:solidFill>
                  <a:srgbClr val="C00000"/>
                </a:solidFill>
              </a:rPr>
              <a:t>m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m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l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q</a:t>
            </a:r>
            <a:r>
              <a:rPr lang="en-US" altLang="ru-RU" sz="1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58" y="1844824"/>
            <a:ext cx="1714078" cy="155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>
            <a:extLst>
              <a:ext uri="{FF2B5EF4-FFF2-40B4-BE49-F238E27FC236}">
                <a16:creationId xmlns:a16="http://schemas.microsoft.com/office/drawing/2014/main" id="{645CB7FB-5E07-49FB-A708-954A6CA8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5621759"/>
            <a:ext cx="619268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342900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med</a:t>
            </a:r>
            <a:r>
              <a:rPr lang="en-US" altLang="ru-RU" sz="1600" dirty="0">
                <a:solidFill>
                  <a:srgbClr val="002060"/>
                </a:solidFill>
              </a:rPr>
              <a:t> &lt; 1.92 (4.64) T</a:t>
            </a:r>
            <a:r>
              <a:rPr lang="ru-RU" altLang="ru-RU" sz="1600" dirty="0">
                <a:solidFill>
                  <a:srgbClr val="002060"/>
                </a:solidFill>
              </a:rPr>
              <a:t>эВ при больших </a:t>
            </a: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для векторного (аксиально-векторного) переносчика</a:t>
            </a:r>
            <a:r>
              <a:rPr lang="ru-RU" altLang="ru-RU" sz="1800" dirty="0">
                <a:solidFill>
                  <a:srgbClr val="002060"/>
                </a:solidFill>
              </a:rPr>
              <a:t>	</a:t>
            </a:r>
          </a:p>
          <a:p>
            <a:pPr indent="-342900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med</a:t>
            </a:r>
            <a:r>
              <a:rPr lang="en-US" altLang="ru-RU" sz="1600" dirty="0">
                <a:solidFill>
                  <a:srgbClr val="002060"/>
                </a:solidFill>
              </a:rPr>
              <a:t> &lt; 1.</a:t>
            </a:r>
            <a:r>
              <a:rPr lang="ru-RU" altLang="ru-RU" sz="1600" dirty="0">
                <a:solidFill>
                  <a:srgbClr val="002060"/>
                </a:solidFill>
              </a:rPr>
              <a:t>04</a:t>
            </a:r>
            <a:r>
              <a:rPr lang="en-US" altLang="ru-RU" sz="1600" dirty="0">
                <a:solidFill>
                  <a:srgbClr val="002060"/>
                </a:solidFill>
              </a:rPr>
              <a:t> (</a:t>
            </a:r>
            <a:r>
              <a:rPr lang="ru-RU" altLang="ru-RU" sz="1600" dirty="0">
                <a:solidFill>
                  <a:srgbClr val="002060"/>
                </a:solidFill>
              </a:rPr>
              <a:t>3</a:t>
            </a:r>
            <a:r>
              <a:rPr lang="en-US" altLang="ru-RU" sz="1600" dirty="0">
                <a:solidFill>
                  <a:srgbClr val="002060"/>
                </a:solidFill>
              </a:rPr>
              <a:t>.</a:t>
            </a:r>
            <a:r>
              <a:rPr lang="ru-RU" altLang="ru-RU" sz="1600" dirty="0">
                <a:solidFill>
                  <a:srgbClr val="002060"/>
                </a:solidFill>
              </a:rPr>
              <a:t>41</a:t>
            </a:r>
            <a:r>
              <a:rPr lang="en-US" altLang="ru-RU" sz="1600" dirty="0">
                <a:solidFill>
                  <a:srgbClr val="002060"/>
                </a:solidFill>
              </a:rPr>
              <a:t>) T</a:t>
            </a:r>
            <a:r>
              <a:rPr lang="ru-RU" altLang="ru-RU" sz="1600" dirty="0">
                <a:solidFill>
                  <a:srgbClr val="002060"/>
                </a:solidFill>
              </a:rPr>
              <a:t>эВ при </a:t>
            </a: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ru-RU" altLang="ru-RU" sz="1600" baseline="-250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= 0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707778-F67C-4348-AA42-AF19FF4E6C22}"/>
              </a:ext>
            </a:extLst>
          </p:cNvPr>
          <p:cNvSpPr/>
          <p:nvPr/>
        </p:nvSpPr>
        <p:spPr>
          <a:xfrm>
            <a:off x="5889104" y="3276273"/>
            <a:ext cx="247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C00000"/>
                </a:solidFill>
              </a:rPr>
              <a:t>JHEP 06 (2018) 120</a:t>
            </a:r>
            <a:r>
              <a:rPr lang="ru-RU" altLang="ru-RU" sz="1600" dirty="0">
                <a:solidFill>
                  <a:srgbClr val="C00000"/>
                </a:solidFill>
              </a:rPr>
              <a:t>,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  <a:endParaRPr lang="ru-RU" altLang="ru-RU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EXO-19-019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r>
              <a:rPr lang="en-US" sz="1600" dirty="0">
                <a:solidFill>
                  <a:srgbClr val="C00000"/>
                </a:solidFill>
              </a:rPr>
              <a:t>rev. 2021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C2B8E5-1033-410D-A596-41AD12FB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012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Сигнал типа 1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l-GR" sz="3200" i="1" dirty="0">
                <a:solidFill>
                  <a:srgbClr val="002060"/>
                </a:solidFill>
              </a:rPr>
              <a:t>μ</a:t>
            </a:r>
            <a:r>
              <a:rPr lang="ru-RU" sz="3200" i="1" baseline="30000" dirty="0">
                <a:solidFill>
                  <a:srgbClr val="002060"/>
                </a:solidFill>
              </a:rPr>
              <a:t>+</a:t>
            </a:r>
            <a:r>
              <a:rPr lang="en-US" sz="3200" i="1" dirty="0">
                <a:solidFill>
                  <a:srgbClr val="002060"/>
                </a:solidFill>
              </a:rPr>
              <a:t>e</a:t>
            </a:r>
            <a:r>
              <a:rPr lang="ru-RU" sz="3200" i="1" baseline="30000" dirty="0">
                <a:solidFill>
                  <a:srgbClr val="002060"/>
                </a:solidFill>
              </a:rPr>
              <a:t>- </a:t>
            </a:r>
            <a:r>
              <a:rPr lang="en-US" sz="3200" i="1" baseline="30000" dirty="0">
                <a:solidFill>
                  <a:srgbClr val="002060"/>
                </a:solidFill>
              </a:rPr>
              <a:t>  </a:t>
            </a:r>
            <a:r>
              <a:rPr lang="en-US" sz="3000" dirty="0">
                <a:solidFill>
                  <a:srgbClr val="002060"/>
                </a:solidFill>
              </a:rPr>
              <a:t>@ high-mass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(1)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77</a:t>
            </a:fld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2708919"/>
            <a:ext cx="4896544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1566084"/>
            <a:ext cx="1473057" cy="9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5537" y="1566084"/>
            <a:ext cx="1800200" cy="94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1761" y="1611012"/>
            <a:ext cx="1440160" cy="96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cms-results.web.cern.ch/cms-results/public-results/publications/EXO-16-058/CMS-EXO-16-058_Figure_0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4991" y="806557"/>
            <a:ext cx="3726521" cy="2556170"/>
          </a:xfrm>
          <a:prstGeom prst="rect">
            <a:avLst/>
          </a:prstGeom>
          <a:noFill/>
        </p:spPr>
      </p:pic>
      <p:pic>
        <p:nvPicPr>
          <p:cNvPr id="4100" name="Picture 4" descr="http://cms-results.web.cern.ch/cms-results/public-results/publications/EXO-16-058/CMS-EXO-16-058_Figure_0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1112" y="3694833"/>
            <a:ext cx="3600400" cy="26864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456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RPV SUSY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6656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QBH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0872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LFV EGM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456" y="652626"/>
            <a:ext cx="5472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2000" dirty="0" err="1">
                <a:solidFill>
                  <a:srgbClr val="002060"/>
                </a:solidFill>
              </a:rPr>
              <a:t>Дрелл</a:t>
            </a:r>
            <a:r>
              <a:rPr lang="ru-RU" altLang="ru-RU" sz="2000" dirty="0">
                <a:solidFill>
                  <a:srgbClr val="002060"/>
                </a:solidFill>
              </a:rPr>
              <a:t>-Ян-подобные процессы в </a:t>
            </a:r>
            <a:r>
              <a:rPr lang="en-US" altLang="ru-RU" sz="2000" i="1" dirty="0">
                <a:solidFill>
                  <a:srgbClr val="002060"/>
                </a:solidFill>
              </a:rPr>
              <a:t>s</a:t>
            </a:r>
            <a:r>
              <a:rPr lang="en-US" altLang="ru-RU" sz="2000" dirty="0">
                <a:solidFill>
                  <a:srgbClr val="002060"/>
                </a:solidFill>
              </a:rPr>
              <a:t>-</a:t>
            </a:r>
            <a:r>
              <a:rPr lang="ru-RU" altLang="ru-RU" sz="2000" dirty="0">
                <a:solidFill>
                  <a:srgbClr val="002060"/>
                </a:solidFill>
              </a:rPr>
              <a:t>канале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D998F0-61C2-F240-986B-7AF0A71D6315}"/>
              </a:ext>
            </a:extLst>
          </p:cNvPr>
          <p:cNvSpPr/>
          <p:nvPr/>
        </p:nvSpPr>
        <p:spPr>
          <a:xfrm>
            <a:off x="6105128" y="638132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04 (2018) 073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4A417F-30A1-422D-BE67-359DD649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Сигнал типа 1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l-GR" sz="3200" i="1" dirty="0">
                <a:solidFill>
                  <a:srgbClr val="002060"/>
                </a:solidFill>
              </a:rPr>
              <a:t>μ</a:t>
            </a:r>
            <a:r>
              <a:rPr lang="ru-RU" sz="3200" i="1" baseline="30000" dirty="0">
                <a:solidFill>
                  <a:srgbClr val="002060"/>
                </a:solidFill>
              </a:rPr>
              <a:t>+</a:t>
            </a:r>
            <a:r>
              <a:rPr lang="en-US" sz="3200" i="1" dirty="0">
                <a:solidFill>
                  <a:srgbClr val="002060"/>
                </a:solidFill>
              </a:rPr>
              <a:t>e</a:t>
            </a:r>
            <a:r>
              <a:rPr lang="ru-RU" sz="3200" i="1" baseline="30000" dirty="0">
                <a:solidFill>
                  <a:srgbClr val="002060"/>
                </a:solidFill>
              </a:rPr>
              <a:t>- </a:t>
            </a:r>
            <a:r>
              <a:rPr lang="en-US" sz="3200" i="1" baseline="30000" dirty="0">
                <a:solidFill>
                  <a:srgbClr val="002060"/>
                </a:solidFill>
              </a:rPr>
              <a:t>  </a:t>
            </a:r>
            <a:r>
              <a:rPr lang="en-US" sz="3000" dirty="0">
                <a:solidFill>
                  <a:srgbClr val="002060"/>
                </a:solidFill>
              </a:rPr>
              <a:t>@ high-mass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(2)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D6DE21-BB6B-3141-AE60-047A7FD827C0}"/>
              </a:ext>
            </a:extLst>
          </p:cNvPr>
          <p:cNvSpPr/>
          <p:nvPr/>
        </p:nvSpPr>
        <p:spPr>
          <a:xfrm>
            <a:off x="7169696" y="5225469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04 (2018) 073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CD673-9AB9-3F4D-B994-31221E30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" y="1207935"/>
            <a:ext cx="3136900" cy="31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5BFCDA-C338-C24F-A3E3-F35E44CE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1179056"/>
            <a:ext cx="3239198" cy="32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C3CD1C4-DAFE-194C-B782-4AC1EE95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30" y="1179056"/>
            <a:ext cx="3173414" cy="32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21BFA-D2BE-344F-AAF2-9ACD469BF9CF}"/>
              </a:ext>
            </a:extLst>
          </p:cNvPr>
          <p:cNvSpPr txBox="1"/>
          <p:nvPr/>
        </p:nvSpPr>
        <p:spPr>
          <a:xfrm>
            <a:off x="200472" y="4771018"/>
            <a:ext cx="9649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Z' gauge bosons with LFV transitions are excluded for masses up to 4.4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QBH limits are found between 3.6 and 5.6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resonant 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sneutrino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(can be LSP) production in R-parity violating supersymmetric models is excluded for masses below 1.7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for couplings 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132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=λ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231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=λ′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311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0.01.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E92C0B-2617-0049-9D43-761195A2A5BD}"/>
              </a:ext>
            </a:extLst>
          </p:cNvPr>
          <p:cNvSpPr/>
          <p:nvPr/>
        </p:nvSpPr>
        <p:spPr>
          <a:xfrm>
            <a:off x="704528" y="548680"/>
            <a:ext cx="884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избавляет от кинематического предела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резонансов! Но интересно =))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новые модели, выход за пределы квазиклассического приближения для МЧД 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1FD27AA-22AF-4D7E-85C8-DA4D8373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DA8F68-A24B-4F67-8898-1FACCEF5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" y="4940189"/>
            <a:ext cx="4916584" cy="1340246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Lepton universality in beauty-quark decays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D8B73-F0CC-4ECC-83D4-6A4D2F93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773086"/>
            <a:ext cx="3456384" cy="66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A9FBB-67C4-49BD-9A16-7CB51B1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" y="1412107"/>
            <a:ext cx="3488398" cy="68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D744-86FF-446B-8B7E-87D6759F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16" y="2975854"/>
            <a:ext cx="4003209" cy="2690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E2F07-07DA-41C3-A2C0-390ED1CF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95" y="5526821"/>
            <a:ext cx="3880624" cy="379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67D40-79DE-4993-A1B2-F2709C672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695218"/>
            <a:ext cx="3009232" cy="2157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46FCFB-EEDB-43FC-9489-073FCFD05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749" y="728797"/>
            <a:ext cx="3247787" cy="22681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25325-EA3D-43DB-81DE-1B9B53814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262" y="6040391"/>
            <a:ext cx="5209738" cy="8159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7A194-A925-4BBF-8804-2C5FFF37A148}"/>
              </a:ext>
            </a:extLst>
          </p:cNvPr>
          <p:cNvSpPr txBox="1"/>
          <p:nvPr/>
        </p:nvSpPr>
        <p:spPr>
          <a:xfrm>
            <a:off x="6234864" y="46991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3.1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C429C-0CCF-462C-9ACC-198641C1CD0F}"/>
              </a:ext>
            </a:extLst>
          </p:cNvPr>
          <p:cNvSpPr txBox="1"/>
          <p:nvPr/>
        </p:nvSpPr>
        <p:spPr>
          <a:xfrm>
            <a:off x="2360712" y="233958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889EC-0A2A-4185-9F61-AA4771535719}"/>
              </a:ext>
            </a:extLst>
          </p:cNvPr>
          <p:cNvSpPr txBox="1"/>
          <p:nvPr/>
        </p:nvSpPr>
        <p:spPr>
          <a:xfrm>
            <a:off x="2360712" y="350100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1ED443-0ED9-4844-9757-8CC9C01C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97" y="3610823"/>
            <a:ext cx="847493" cy="535259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79F6088-ED47-4394-BBDC-83F90C6BE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52301"/>
              </p:ext>
            </p:extLst>
          </p:nvPr>
        </p:nvGraphicFramePr>
        <p:xfrm>
          <a:off x="2813080" y="4043299"/>
          <a:ext cx="2276190" cy="640080"/>
        </p:xfrm>
        <a:graphic>
          <a:graphicData uri="http://schemas.openxmlformats.org/drawingml/2006/table">
            <a:tbl>
              <a:tblPr/>
              <a:tblGrid>
                <a:gridCol w="2276190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arXiv:2103.11769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Nature 18, 277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F128ED0-1412-4682-89B6-770342EEA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89" y="2185636"/>
            <a:ext cx="2222039" cy="122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593C80-6668-41A1-900E-223C09921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189" y="3425847"/>
            <a:ext cx="2138624" cy="11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8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28.07.2022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77278-6735-4045-9800-3CF1DF1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Physics at Energy Frontier, MISP2022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 boson mass with the CDF II detector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C866D4AE-3EB1-46D9-9E9E-2DC8F6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7" y="6520259"/>
            <a:ext cx="513926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C740A-30AD-48FC-97BF-F3CFF4A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84" y="1235070"/>
            <a:ext cx="3778340" cy="3573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19174-0F7E-4A87-AFA3-351CE201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0" y="1265475"/>
            <a:ext cx="5336476" cy="44221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5D05-BB5D-41C8-BB21-D81C2B4951D8}"/>
              </a:ext>
            </a:extLst>
          </p:cNvPr>
          <p:cNvSpPr txBox="1"/>
          <p:nvPr/>
        </p:nvSpPr>
        <p:spPr>
          <a:xfrm>
            <a:off x="4621421" y="4728707"/>
            <a:ext cx="1250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, 8.8 fb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CFD17-74CD-4421-8A0F-913A0985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4" y="5957013"/>
            <a:ext cx="5114925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9EF8D-D038-4344-909B-F33A74C3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852897"/>
            <a:ext cx="2520280" cy="250028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11AA950-FF2D-4421-8994-CE923BF8E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49749"/>
              </p:ext>
            </p:extLst>
          </p:nvPr>
        </p:nvGraphicFramePr>
        <p:xfrm>
          <a:off x="6349217" y="5021168"/>
          <a:ext cx="3301207" cy="365760"/>
        </p:xfrm>
        <a:graphic>
          <a:graphicData uri="http://schemas.openxmlformats.org/drawingml/2006/table">
            <a:tbl>
              <a:tblPr/>
              <a:tblGrid>
                <a:gridCol w="3301207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Science Vol 376, 170-176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84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67735</TotalTime>
  <Words>4480</Words>
  <Application>Microsoft Office PowerPoint</Application>
  <PresentationFormat>Лист A4 (210x297 мм)</PresentationFormat>
  <Paragraphs>732</Paragraphs>
  <Slides>78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7" baseType="lpstr">
      <vt:lpstr>Arial</vt:lpstr>
      <vt:lpstr>Calibri</vt:lpstr>
      <vt:lpstr>Cambria Math</vt:lpstr>
      <vt:lpstr>Comic Sans MS</vt:lpstr>
      <vt:lpstr>Helvetica-Bold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Why we are still expecting  the New Physics?</vt:lpstr>
      <vt:lpstr>Higgs Portrait after 10 Years</vt:lpstr>
      <vt:lpstr>A room in Higgs Sector</vt:lpstr>
      <vt:lpstr>Another Hint from the Higgs: Flavour Universality</vt:lpstr>
      <vt:lpstr>Презентация PowerPoint</vt:lpstr>
      <vt:lpstr>Презентация PowerPoint</vt:lpstr>
      <vt:lpstr>Презентация PowerPoint</vt:lpstr>
      <vt:lpstr>BSM Analyses in the LHC Collaborations</vt:lpstr>
      <vt:lpstr>Презентация PowerPoint</vt:lpstr>
      <vt:lpstr>Презентация PowerPoint</vt:lpstr>
      <vt:lpstr>Презентация PowerPoint</vt:lpstr>
      <vt:lpstr>Searches for Heavy Resonances</vt:lpstr>
      <vt:lpstr>What does  Brazilian Flag mean? </vt:lpstr>
      <vt:lpstr>Example of Dark Matter Searches in Dijets+Dileptons</vt:lpstr>
      <vt:lpstr>Some Selected Recent Excitements from LHC</vt:lpstr>
      <vt:lpstr>The case of the past days (  excess in LHC data)</vt:lpstr>
      <vt:lpstr>The case of the past days (excess in dijets and WZ)</vt:lpstr>
      <vt:lpstr>Higgs Boson as a Tool to Search for the New Physics</vt:lpstr>
      <vt:lpstr>Higgs Invisible Decays</vt:lpstr>
      <vt:lpstr>Lepton Flavour Violation Higgs Decays (1)</vt:lpstr>
      <vt:lpstr>Lepton Flavour Violation Higgs Decays (2)</vt:lpstr>
      <vt:lpstr>Searches for Low-Mass BSM Higgses/DM in h125 Decays</vt:lpstr>
      <vt:lpstr>Презентация PowerPoint</vt:lpstr>
      <vt:lpstr>Презентация PowerPoint</vt:lpstr>
      <vt:lpstr>Презентация PowerPoint</vt:lpstr>
      <vt:lpstr>BSM Higgs/X in Decays into BSM Particles</vt:lpstr>
      <vt:lpstr>BSM Higgs/X in Decays into SM Particles</vt:lpstr>
      <vt:lpstr>Direct Search for BSM: LLP Non-conventional Signals</vt:lpstr>
      <vt:lpstr>Inelastic dark matter at the LHC/LLP</vt:lpstr>
      <vt:lpstr>Overview of CMS Exotica LLP Searches</vt:lpstr>
      <vt:lpstr>Displaced Dimuons</vt:lpstr>
      <vt:lpstr>Displaced Leptons</vt:lpstr>
      <vt:lpstr>Displaced Jets </vt:lpstr>
      <vt:lpstr>LPP + Z bosons</vt:lpstr>
      <vt:lpstr>DM Searches: Comparison with Higgs Portal</vt:lpstr>
      <vt:lpstr>LHC Prospects and beyond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Particle physics isn’t going to die — even if the LHC finds no new particles</vt:lpstr>
      <vt:lpstr>Презентация PowerPoint</vt:lpstr>
      <vt:lpstr>Оорт первый взглянул на звездное небо и заметил, что Галактика вращается  (с) Г. Проницательный </vt:lpstr>
      <vt:lpstr>THANK YOU FOR YOUR ATTENTION!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Two doublet Higgs Model (2HDM)</vt:lpstr>
      <vt:lpstr>Portals to Dark Sector</vt:lpstr>
      <vt:lpstr> The simplest DM: one DM particle + one mediator </vt:lpstr>
      <vt:lpstr>Higgs Portal</vt:lpstr>
      <vt:lpstr>Презентация PowerPoint</vt:lpstr>
      <vt:lpstr>MAssive Timing Hodoscope for  Ultra-Stable neutraLpArticles</vt:lpstr>
      <vt:lpstr>Projected MATHUSLA sensitivity at the HL-LHC (1)</vt:lpstr>
      <vt:lpstr>Projected MATHUSLA sensitivity at the HL-LHC (2)</vt:lpstr>
      <vt:lpstr>Презентация PowerPoint</vt:lpstr>
      <vt:lpstr>Классические дилептоны: реинтерпретация EGM</vt:lpstr>
      <vt:lpstr>Темная материя на LHC: классические дилептоны</vt:lpstr>
      <vt:lpstr>Сигнал типа 1: μ+e-   @ high-mass (1)</vt:lpstr>
      <vt:lpstr>Сигнал типа 1: μ+e-   @ high-mass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Professional</cp:lastModifiedBy>
  <cp:revision>1788</cp:revision>
  <dcterms:created xsi:type="dcterms:W3CDTF">2020-06-19T10:31:57Z</dcterms:created>
  <dcterms:modified xsi:type="dcterms:W3CDTF">2022-08-01T08:43:16Z</dcterms:modified>
</cp:coreProperties>
</file>