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60" r:id="rId1"/>
  </p:sldMasterIdLst>
  <p:notesMasterIdLst>
    <p:notesMasterId r:id="rId71"/>
  </p:notesMasterIdLst>
  <p:sldIdLst>
    <p:sldId id="2515" r:id="rId2"/>
    <p:sldId id="2522" r:id="rId3"/>
    <p:sldId id="2218" r:id="rId4"/>
    <p:sldId id="2314" r:id="rId5"/>
    <p:sldId id="2439" r:id="rId6"/>
    <p:sldId id="2516" r:id="rId7"/>
    <p:sldId id="2517" r:id="rId8"/>
    <p:sldId id="2556" r:id="rId9"/>
    <p:sldId id="2557" r:id="rId10"/>
    <p:sldId id="2521" r:id="rId11"/>
    <p:sldId id="2546" r:id="rId12"/>
    <p:sldId id="2547" r:id="rId13"/>
    <p:sldId id="2558" r:id="rId14"/>
    <p:sldId id="2559" r:id="rId15"/>
    <p:sldId id="2565" r:id="rId16"/>
    <p:sldId id="2563" r:id="rId17"/>
    <p:sldId id="2523" r:id="rId18"/>
    <p:sldId id="2482" r:id="rId19"/>
    <p:sldId id="2443" r:id="rId20"/>
    <p:sldId id="2524" r:id="rId21"/>
    <p:sldId id="2526" r:id="rId22"/>
    <p:sldId id="2444" r:id="rId23"/>
    <p:sldId id="2445" r:id="rId24"/>
    <p:sldId id="2555" r:id="rId25"/>
    <p:sldId id="2562" r:id="rId26"/>
    <p:sldId id="2446" r:id="rId27"/>
    <p:sldId id="2448" r:id="rId28"/>
    <p:sldId id="2543" r:id="rId29"/>
    <p:sldId id="2544" r:id="rId30"/>
    <p:sldId id="2545" r:id="rId31"/>
    <p:sldId id="2449" r:id="rId32"/>
    <p:sldId id="2536" r:id="rId33"/>
    <p:sldId id="2537" r:id="rId34"/>
    <p:sldId id="2456" r:id="rId35"/>
    <p:sldId id="2527" r:id="rId36"/>
    <p:sldId id="2528" r:id="rId37"/>
    <p:sldId id="2529" r:id="rId38"/>
    <p:sldId id="2532" r:id="rId39"/>
    <p:sldId id="2575" r:id="rId40"/>
    <p:sldId id="2530" r:id="rId41"/>
    <p:sldId id="2531" r:id="rId42"/>
    <p:sldId id="2533" r:id="rId43"/>
    <p:sldId id="2534" r:id="rId44"/>
    <p:sldId id="2535" r:id="rId45"/>
    <p:sldId id="2567" r:id="rId46"/>
    <p:sldId id="2568" r:id="rId47"/>
    <p:sldId id="2569" r:id="rId48"/>
    <p:sldId id="2570" r:id="rId49"/>
    <p:sldId id="2571" r:id="rId50"/>
    <p:sldId id="2572" r:id="rId51"/>
    <p:sldId id="2573" r:id="rId52"/>
    <p:sldId id="2574" r:id="rId53"/>
    <p:sldId id="2479" r:id="rId54"/>
    <p:sldId id="2538" r:id="rId55"/>
    <p:sldId id="2539" r:id="rId56"/>
    <p:sldId id="2540" r:id="rId57"/>
    <p:sldId id="2541" r:id="rId58"/>
    <p:sldId id="2566" r:id="rId59"/>
    <p:sldId id="2453" r:id="rId60"/>
    <p:sldId id="2487" r:id="rId61"/>
    <p:sldId id="2469" r:id="rId62"/>
    <p:sldId id="2514" r:id="rId63"/>
    <p:sldId id="2488" r:id="rId64"/>
    <p:sldId id="2491" r:id="rId65"/>
    <p:sldId id="2510" r:id="rId66"/>
    <p:sldId id="2513" r:id="rId67"/>
    <p:sldId id="2560" r:id="rId68"/>
    <p:sldId id="2561" r:id="rId69"/>
    <p:sldId id="2576" r:id="rId7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  <a:srgbClr val="CC99FF"/>
    <a:srgbClr val="FFCC99"/>
    <a:srgbClr val="99FF99"/>
    <a:srgbClr val="FFCCCC"/>
    <a:srgbClr val="FFFFCC"/>
    <a:srgbClr val="CCCCFF"/>
    <a:srgbClr val="6633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7214" autoAdjust="0"/>
    <p:restoredTop sz="80532" autoAdjust="0"/>
  </p:normalViewPr>
  <p:slideViewPr>
    <p:cSldViewPr snapToGrid="0" snapToObjects="1">
      <p:cViewPr>
        <p:scale>
          <a:sx n="66" d="100"/>
          <a:sy n="66" d="100"/>
        </p:scale>
        <p:origin x="-1716" y="-48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1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58" d="100"/>
          <a:sy n="58" d="100"/>
        </p:scale>
        <p:origin x="-168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C107E70-1BA3-45FB-AB5B-ADF6581A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9A9F-7BD7-4B52-97D5-2C8DF8C8A16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9A9F-7BD7-4B52-97D5-2C8DF8C8A16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9A9F-7BD7-4B52-97D5-2C8DF8C8A16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9A9F-7BD7-4B52-97D5-2C8DF8C8A16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1F141-F837-4E1B-AE66-52335F5A3E97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9A9F-7BD7-4B52-97D5-2C8DF8C8A16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834C9-6F5D-4DF4-923B-1BCB13B4AE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7B4B8-0DCE-4196-A4F5-43EDBD28FE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35ED4-7BAF-4219-97E8-126CC2A3D5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10AB-49EC-41F9-9CF6-40152CF0C5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5657C-53C1-4F92-AE46-6A979A1EB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0DFBE-DD1B-4888-9AC1-1E1E48D17F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88C0D-9C11-4A8F-888F-58922F727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04A33-9DBF-42DD-BEB3-722F61F55B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55F4A-9AB4-43B1-8B8D-34774C8D1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41D5-81E8-40C3-B5C2-13803CA998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7EABFC6-A78D-4E3C-B53A-1EDB63EFC8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84E4C68-1B4E-432A-AF10-DBE3B4D66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4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4942" y="4572013"/>
            <a:ext cx="2332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A. Yu. Smirnov</a:t>
            </a:r>
          </a:p>
        </p:txBody>
      </p:sp>
      <p:sp>
        <p:nvSpPr>
          <p:cNvPr id="132098" name="AutoShape 2" descr="Bildergebnis für The S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32100" name="AutoShape 4" descr="Bildergebnis für The Sun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4" name="Picture 13" descr="borexino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216351" y="919713"/>
            <a:ext cx="6836734" cy="49973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34309" y="5893516"/>
            <a:ext cx="521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 smtClean="0">
                <a:solidFill>
                  <a:schemeClr val="bg1"/>
                </a:solidFill>
              </a:rPr>
              <a:t>Moscow International  School  of Physics </a:t>
            </a:r>
          </a:p>
          <a:p>
            <a:r>
              <a:rPr lang="en-IE" sz="2000" i="1" dirty="0" smtClean="0">
                <a:solidFill>
                  <a:schemeClr val="bg1"/>
                </a:solidFill>
              </a:rPr>
              <a:t>February 28 -  March 6,  2024</a:t>
            </a:r>
            <a:endParaRPr lang="en-IE" sz="2000" i="1" dirty="0">
              <a:solidFill>
                <a:schemeClr val="bg1"/>
              </a:solidFill>
            </a:endParaRPr>
          </a:p>
        </p:txBody>
      </p:sp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196129" y="1446020"/>
            <a:ext cx="2632132" cy="7502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Basics and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2409" y="4947567"/>
            <a:ext cx="35445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International Centre for 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Theoretical Physics, ICTP  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16" name="WordArt 7"/>
          <p:cNvSpPr>
            <a:spLocks noChangeArrowheads="1" noChangeShapeType="1" noTextEdit="1"/>
          </p:cNvSpPr>
          <p:nvPr/>
        </p:nvSpPr>
        <p:spPr bwMode="auto">
          <a:xfrm>
            <a:off x="240639" y="2355742"/>
            <a:ext cx="3257477" cy="8990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Developments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196127" y="500595"/>
            <a:ext cx="4195119" cy="8924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Neutrino physics: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50925" y="1514815"/>
            <a:ext cx="4684657" cy="820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957" y="1025254"/>
            <a:ext cx="7115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Cross-section of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dirty="0" smtClean="0"/>
              <a:t>- scattering on nucleus N with spin 0</a:t>
            </a:r>
            <a:endParaRPr lang="en-IE" sz="2000" dirty="0"/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307346" y="95789"/>
            <a:ext cx="1808530" cy="9622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CE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mbol" pitchFamily="18" charset="2"/>
              </a:rPr>
              <a:t>n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NS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8694" y="1524754"/>
            <a:ext cx="597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d</a:t>
            </a:r>
            <a:r>
              <a:rPr lang="en-IE" sz="2000" dirty="0" err="1" smtClean="0">
                <a:latin typeface="Symbol" pitchFamily="18" charset="2"/>
              </a:rPr>
              <a:t>s</a:t>
            </a:r>
            <a:endParaRPr lang="en-IE" sz="2000" dirty="0" smtClean="0"/>
          </a:p>
          <a:p>
            <a:r>
              <a:rPr lang="en-IE" sz="2000" dirty="0" err="1" smtClean="0"/>
              <a:t>dT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776330" y="1658566"/>
            <a:ext cx="3959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=             1 -           [Q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N</a:t>
            </a:r>
            <a:r>
              <a:rPr lang="en-IE" sz="2000" dirty="0" smtClean="0"/>
              <a:t> (|</a:t>
            </a:r>
            <a:r>
              <a:rPr lang="en-IE" sz="2000" b="1" dirty="0" smtClean="0"/>
              <a:t>q</a:t>
            </a:r>
            <a:r>
              <a:rPr lang="en-IE" sz="2000" dirty="0" smtClean="0"/>
              <a:t>|)]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126163" y="1544632"/>
            <a:ext cx="83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</a:t>
            </a:r>
            <a:r>
              <a:rPr lang="en-IE" sz="2000" baseline="-25000" dirty="0" smtClean="0"/>
              <a:t>F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M</a:t>
            </a:r>
          </a:p>
          <a:p>
            <a:r>
              <a:rPr lang="en-IE" sz="2000" dirty="0" smtClean="0">
                <a:latin typeface="Symbol" pitchFamily="18" charset="2"/>
              </a:rPr>
              <a:t>   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9781" y="1554571"/>
            <a:ext cx="736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MT</a:t>
            </a:r>
          </a:p>
          <a:p>
            <a:r>
              <a:rPr lang="en-IE" sz="2000" dirty="0" smtClean="0"/>
              <a:t>2E</a:t>
            </a:r>
            <a:r>
              <a:rPr lang="en-IE" sz="2000" baseline="-25000" dirty="0" smtClean="0">
                <a:latin typeface="Symbol" pitchFamily="18" charset="2"/>
              </a:rPr>
              <a:t>n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sp>
        <p:nvSpPr>
          <p:cNvPr id="14" name="Double Bracket 13"/>
          <p:cNvSpPr/>
          <p:nvPr/>
        </p:nvSpPr>
        <p:spPr>
          <a:xfrm>
            <a:off x="2912993" y="1604068"/>
            <a:ext cx="1162052" cy="707886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6" name="Straight Connector 15"/>
          <p:cNvCxnSpPr/>
          <p:nvPr/>
        </p:nvCxnSpPr>
        <p:spPr>
          <a:xfrm>
            <a:off x="2165919" y="1908316"/>
            <a:ext cx="643273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08430" y="1898378"/>
            <a:ext cx="5493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11275" y="1878499"/>
            <a:ext cx="43242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00541" y="2779285"/>
            <a:ext cx="953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|</a:t>
            </a:r>
            <a:r>
              <a:rPr lang="en-IE" sz="2000" b="1" dirty="0" smtClean="0"/>
              <a:t>q</a:t>
            </a:r>
            <a:r>
              <a:rPr lang="en-IE" sz="2000" dirty="0" smtClean="0"/>
              <a:t>|</a:t>
            </a:r>
            <a:r>
              <a:rPr lang="en-IE" sz="2000" baseline="30000" dirty="0" smtClean="0"/>
              <a:t>2</a:t>
            </a:r>
            <a:endParaRPr lang="en-IE" sz="2000" dirty="0" smtClean="0"/>
          </a:p>
          <a:p>
            <a:r>
              <a:rPr lang="en-IE" sz="2000" dirty="0" smtClean="0"/>
              <a:t>|</a:t>
            </a:r>
            <a:r>
              <a:rPr lang="en-IE" sz="2000" b="1" dirty="0" smtClean="0"/>
              <a:t>q</a:t>
            </a:r>
            <a:r>
              <a:rPr lang="en-IE" sz="2000" baseline="-25000" dirty="0" smtClean="0"/>
              <a:t>max</a:t>
            </a:r>
            <a:r>
              <a:rPr lang="en-IE" sz="2000" dirty="0" smtClean="0"/>
              <a:t>|</a:t>
            </a:r>
            <a:r>
              <a:rPr lang="en-IE" sz="2000" baseline="30000" dirty="0" smtClean="0"/>
              <a:t>2</a:t>
            </a:r>
            <a:r>
              <a:rPr lang="en-IE" sz="2000" b="1" dirty="0" smtClean="0"/>
              <a:t> </a:t>
            </a:r>
            <a:endParaRPr lang="en-IE" sz="20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550236" y="3139306"/>
            <a:ext cx="805764" cy="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34469" y="2335701"/>
            <a:ext cx="124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Kinematic </a:t>
            </a:r>
          </a:p>
          <a:p>
            <a:r>
              <a:rPr lang="en-IE" dirty="0" smtClean="0"/>
              <a:t>factor</a:t>
            </a:r>
            <a:endParaRPr lang="en-IE" dirty="0"/>
          </a:p>
        </p:txBody>
      </p:sp>
      <p:sp>
        <p:nvSpPr>
          <p:cNvPr id="34" name="TextBox 33"/>
          <p:cNvSpPr txBox="1"/>
          <p:nvPr/>
        </p:nvSpPr>
        <p:spPr>
          <a:xfrm>
            <a:off x="4345482" y="2330590"/>
            <a:ext cx="1836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weak charge </a:t>
            </a:r>
          </a:p>
          <a:p>
            <a:r>
              <a:rPr lang="en-IE" dirty="0" smtClean="0"/>
              <a:t>of the nucleus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1085327" y="3568155"/>
            <a:ext cx="5946142" cy="400110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Q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N</a:t>
            </a:r>
            <a:r>
              <a:rPr lang="en-IE" sz="2000" dirty="0" smtClean="0"/>
              <a:t> (|</a:t>
            </a:r>
            <a:r>
              <a:rPr lang="en-IE" sz="2000" b="1" dirty="0" smtClean="0"/>
              <a:t>q</a:t>
            </a:r>
            <a:r>
              <a:rPr lang="en-IE" sz="2000" dirty="0" smtClean="0"/>
              <a:t>|) = </a:t>
            </a:r>
            <a:r>
              <a:rPr lang="en-IE" sz="2000" dirty="0" err="1" smtClean="0"/>
              <a:t>g</a:t>
            </a:r>
            <a:r>
              <a:rPr lang="en-IE" sz="2000" baseline="-25000" dirty="0" err="1" smtClean="0"/>
              <a:t>V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</a:t>
            </a:r>
            <a:r>
              <a:rPr lang="en-IE" sz="2000" dirty="0" err="1" smtClean="0"/>
              <a:t>n</a:t>
            </a:r>
            <a:r>
              <a:rPr lang="en-IE" sz="2000" baseline="-25000" dirty="0" err="1" smtClean="0"/>
              <a:t>n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n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(|</a:t>
            </a:r>
            <a:r>
              <a:rPr lang="en-IE" sz="2000" b="1" dirty="0" smtClean="0"/>
              <a:t>q</a:t>
            </a:r>
            <a:r>
              <a:rPr lang="en-IE" sz="2000" dirty="0" smtClean="0"/>
              <a:t>|) + </a:t>
            </a:r>
            <a:r>
              <a:rPr lang="en-IE" sz="2000" dirty="0" err="1" smtClean="0"/>
              <a:t>g</a:t>
            </a:r>
            <a:r>
              <a:rPr lang="en-IE" sz="2000" baseline="-25000" dirty="0" err="1" smtClean="0"/>
              <a:t>V</a:t>
            </a:r>
            <a:r>
              <a:rPr lang="en-IE" sz="2000" baseline="30000" dirty="0" err="1" smtClean="0"/>
              <a:t>p</a:t>
            </a:r>
            <a:r>
              <a:rPr lang="en-IE" sz="2000" dirty="0" smtClean="0"/>
              <a:t> </a:t>
            </a:r>
            <a:r>
              <a:rPr lang="en-IE" sz="2000" dirty="0" err="1" smtClean="0"/>
              <a:t>n</a:t>
            </a:r>
            <a:r>
              <a:rPr lang="en-IE" sz="2000" baseline="-25000" dirty="0" err="1" smtClean="0"/>
              <a:t>p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p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(|</a:t>
            </a:r>
            <a:r>
              <a:rPr lang="en-IE" sz="2000" b="1" dirty="0" smtClean="0"/>
              <a:t>q</a:t>
            </a:r>
            <a:r>
              <a:rPr lang="en-IE" sz="2000" dirty="0" smtClean="0"/>
              <a:t>|)    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2997" y="5041694"/>
            <a:ext cx="6769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n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and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p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- form factors of n and p in the nucleus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842206" y="2346293"/>
            <a:ext cx="2188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Strength, radius </a:t>
            </a:r>
          </a:p>
          <a:p>
            <a:r>
              <a:rPr lang="en-IE" dirty="0" smtClean="0"/>
              <a:t>squared of</a:t>
            </a:r>
          </a:p>
          <a:p>
            <a:r>
              <a:rPr lang="en-IE" dirty="0" smtClean="0"/>
              <a:t>interactions 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3090382" y="2927105"/>
            <a:ext cx="559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1 -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595666" y="4671401"/>
            <a:ext cx="7566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n</a:t>
            </a:r>
            <a:r>
              <a:rPr lang="en-IE" sz="2000" baseline="-25000" dirty="0" err="1" smtClean="0"/>
              <a:t>n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 and </a:t>
            </a:r>
            <a:r>
              <a:rPr lang="en-IE" sz="2000" dirty="0" err="1" smtClean="0"/>
              <a:t>n</a:t>
            </a:r>
            <a:r>
              <a:rPr lang="en-IE" sz="2000" baseline="-25000" dirty="0" err="1" smtClean="0"/>
              <a:t>p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 - numbers of neutrons and protons in nucleus N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318094" y="276712"/>
            <a:ext cx="4647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D.Z. Freedman, </a:t>
            </a:r>
            <a:r>
              <a:rPr lang="en-IE" i="1" dirty="0" err="1" smtClean="0">
                <a:solidFill>
                  <a:srgbClr val="FF0000"/>
                </a:solidFill>
              </a:rPr>
              <a:t>Phys.Rev</a:t>
            </a:r>
            <a:r>
              <a:rPr lang="en-IE" i="1" dirty="0" smtClean="0">
                <a:solidFill>
                  <a:srgbClr val="FF0000"/>
                </a:solidFill>
              </a:rPr>
              <a:t>. D9 (1974) 1389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8982" y="4028673"/>
            <a:ext cx="8217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/>
              <a:t>g</a:t>
            </a:r>
            <a:r>
              <a:rPr lang="en-IE" sz="2000" baseline="-25000" dirty="0" err="1" smtClean="0"/>
              <a:t>V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= - ½,  </a:t>
            </a:r>
            <a:r>
              <a:rPr lang="en-IE" sz="2000" dirty="0" err="1" smtClean="0"/>
              <a:t>g</a:t>
            </a:r>
            <a:r>
              <a:rPr lang="en-IE" sz="2000" baseline="-25000" dirty="0" err="1" smtClean="0"/>
              <a:t>V</a:t>
            </a:r>
            <a:r>
              <a:rPr lang="en-IE" sz="2000" baseline="30000" dirty="0" err="1" smtClean="0"/>
              <a:t>p</a:t>
            </a:r>
            <a:r>
              <a:rPr lang="en-IE" sz="2000" dirty="0" smtClean="0"/>
              <a:t> = ½ - 2 sin</a:t>
            </a:r>
            <a:r>
              <a:rPr lang="en-IE" sz="2000" baseline="30000" dirty="0" smtClean="0"/>
              <a:t>2 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W</a:t>
            </a:r>
            <a:r>
              <a:rPr lang="en-IE" sz="2000" dirty="0" smtClean="0"/>
              <a:t> = 0.022  are Z</a:t>
            </a:r>
            <a:r>
              <a:rPr lang="en-IE" sz="2000" baseline="30000" dirty="0" smtClean="0"/>
              <a:t>0</a:t>
            </a:r>
            <a:r>
              <a:rPr lang="en-IE" sz="2000" dirty="0" smtClean="0"/>
              <a:t> couplings with neutron </a:t>
            </a:r>
          </a:p>
          <a:p>
            <a:r>
              <a:rPr lang="en-IE" sz="2000" dirty="0" smtClean="0"/>
              <a:t>and proton</a:t>
            </a:r>
            <a:endParaRPr lang="en-IE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742816" y="5610767"/>
            <a:ext cx="3780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 |</a:t>
            </a:r>
            <a:r>
              <a:rPr lang="en-IE" sz="2000" b="1" dirty="0" smtClean="0"/>
              <a:t>q</a:t>
            </a:r>
            <a:r>
              <a:rPr lang="en-IE" sz="2000" dirty="0" smtClean="0"/>
              <a:t>| </a:t>
            </a:r>
            <a:r>
              <a:rPr lang="en-IE" sz="2000" dirty="0" smtClean="0">
                <a:sym typeface="Wingdings" pitchFamily="2" charset="2"/>
              </a:rPr>
              <a:t>&lt;&lt; </a:t>
            </a:r>
            <a:r>
              <a:rPr lang="en-IE" sz="2000" dirty="0" smtClean="0"/>
              <a:t>r</a:t>
            </a:r>
            <a:r>
              <a:rPr lang="en-IE" sz="2000" baseline="-25000" dirty="0" smtClean="0"/>
              <a:t>N</a:t>
            </a:r>
            <a:r>
              <a:rPr lang="en-IE" sz="2000" baseline="30000" dirty="0" smtClean="0"/>
              <a:t>-1</a:t>
            </a:r>
            <a:r>
              <a:rPr lang="en-IE" sz="2000" dirty="0" smtClean="0"/>
              <a:t> : 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n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, </a:t>
            </a:r>
            <a:r>
              <a:rPr lang="en-IE" sz="2000" dirty="0" err="1" smtClean="0"/>
              <a:t>F</a:t>
            </a:r>
            <a:r>
              <a:rPr lang="en-IE" sz="2000" baseline="-25000" dirty="0" err="1" smtClean="0"/>
              <a:t>p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 </a:t>
            </a:r>
            <a:r>
              <a:rPr lang="en-IE" sz="2000" dirty="0" smtClean="0">
                <a:sym typeface="Wingdings" pitchFamily="2" charset="2"/>
              </a:rPr>
              <a:t> 1</a:t>
            </a:r>
            <a:endParaRPr lang="en-IE" sz="20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4811919" y="5571011"/>
            <a:ext cx="275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Q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N</a:t>
            </a:r>
            <a:r>
              <a:rPr lang="en-IE" sz="2000" dirty="0" smtClean="0"/>
              <a:t> (|</a:t>
            </a:r>
            <a:r>
              <a:rPr lang="en-IE" sz="2000" b="1" dirty="0" smtClean="0"/>
              <a:t>q</a:t>
            </a:r>
            <a:r>
              <a:rPr lang="en-IE" sz="2000" dirty="0" smtClean="0"/>
              <a:t>|)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</a:t>
            </a:r>
            <a:r>
              <a:rPr lang="en-IE" sz="2000" dirty="0" err="1" smtClean="0"/>
              <a:t>g</a:t>
            </a:r>
            <a:r>
              <a:rPr lang="en-IE" sz="2000" baseline="-25000" dirty="0" err="1" smtClean="0"/>
              <a:t>V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</a:t>
            </a:r>
            <a:r>
              <a:rPr lang="en-IE" sz="2000" dirty="0" err="1" smtClean="0"/>
              <a:t>n</a:t>
            </a:r>
            <a:r>
              <a:rPr lang="en-IE" sz="2000" baseline="-25000" dirty="0" err="1" smtClean="0"/>
              <a:t>n</a:t>
            </a:r>
            <a:r>
              <a:rPr lang="en-IE" sz="2000" baseline="30000" dirty="0" err="1" smtClean="0"/>
              <a:t>N</a:t>
            </a:r>
            <a:r>
              <a:rPr lang="en-IE" sz="2000" dirty="0" smtClean="0"/>
              <a:t>    </a:t>
            </a:r>
            <a:endParaRPr lang="en-IE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538555" y="6150114"/>
            <a:ext cx="2957784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/>
              <a:t>d</a:t>
            </a:r>
            <a:r>
              <a:rPr lang="en-IE" sz="2400" dirty="0" err="1" smtClean="0">
                <a:latin typeface="Symbol" pitchFamily="18" charset="2"/>
              </a:rPr>
              <a:t>s</a:t>
            </a:r>
            <a:r>
              <a:rPr lang="en-IE" sz="2400" dirty="0" smtClean="0"/>
              <a:t> /</a:t>
            </a:r>
            <a:r>
              <a:rPr lang="en-IE" sz="2400" dirty="0" err="1" smtClean="0"/>
              <a:t>dT</a:t>
            </a:r>
            <a:r>
              <a:rPr lang="en-IE" sz="2400" dirty="0" smtClean="0"/>
              <a:t>  </a:t>
            </a:r>
            <a:r>
              <a:rPr lang="en-IE" sz="2400" dirty="0" smtClean="0">
                <a:sym typeface="Wingdings" pitchFamily="2" charset="2"/>
              </a:rPr>
              <a:t></a:t>
            </a:r>
            <a:r>
              <a:rPr lang="en-IE" sz="2400" dirty="0" smtClean="0"/>
              <a:t>  (</a:t>
            </a:r>
            <a:r>
              <a:rPr lang="en-IE" sz="2400" dirty="0" err="1" smtClean="0"/>
              <a:t>n</a:t>
            </a:r>
            <a:r>
              <a:rPr lang="en-IE" sz="2400" baseline="-25000" dirty="0" err="1" smtClean="0"/>
              <a:t>n</a:t>
            </a:r>
            <a:r>
              <a:rPr lang="en-IE" sz="2400" baseline="30000" dirty="0" err="1" smtClean="0"/>
              <a:t>N</a:t>
            </a:r>
            <a:r>
              <a:rPr lang="en-IE" sz="2400" dirty="0" smtClean="0"/>
              <a:t>)</a:t>
            </a:r>
            <a:r>
              <a:rPr lang="en-IE" sz="2400" baseline="30000" dirty="0" smtClean="0"/>
              <a:t>2</a:t>
            </a:r>
            <a:endParaRPr lang="en-IE" sz="24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456946" y="6206509"/>
            <a:ext cx="2109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/>
              <a:t>enhancement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456208" y="233911"/>
            <a:ext cx="3180141" cy="7377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CE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mbol" pitchFamily="18" charset="2"/>
              </a:rPr>
              <a:t>n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NS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on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CsI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7" name="Picture 6" descr="coh1.png"/>
          <p:cNvPicPr>
            <a:picLocks noChangeAspect="1"/>
          </p:cNvPicPr>
          <p:nvPr/>
        </p:nvPicPr>
        <p:blipFill>
          <a:blip r:embed="rId2" cstate="print"/>
          <a:srcRect l="29074" r="5131" b="29042"/>
          <a:stretch>
            <a:fillRect/>
          </a:stretch>
        </p:blipFill>
        <p:spPr>
          <a:xfrm>
            <a:off x="341866" y="1275198"/>
            <a:ext cx="3517748" cy="2680991"/>
          </a:xfrm>
          <a:prstGeom prst="rect">
            <a:avLst/>
          </a:prstGeom>
        </p:spPr>
      </p:pic>
      <p:pic>
        <p:nvPicPr>
          <p:cNvPr id="8" name="Picture 7" descr="coh2.png"/>
          <p:cNvPicPr>
            <a:picLocks noChangeAspect="1"/>
          </p:cNvPicPr>
          <p:nvPr/>
        </p:nvPicPr>
        <p:blipFill>
          <a:blip r:embed="rId3" cstate="print"/>
          <a:srcRect l="29074" t="4840" r="6841" b="29042"/>
          <a:stretch>
            <a:fillRect/>
          </a:stretch>
        </p:blipFill>
        <p:spPr>
          <a:xfrm>
            <a:off x="341866" y="3966822"/>
            <a:ext cx="3426352" cy="24980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14207" y="97991"/>
            <a:ext cx="4879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COHERENT Collaboration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D. </a:t>
            </a:r>
            <a:r>
              <a:rPr lang="en-IE" i="1" dirty="0" err="1" smtClean="0">
                <a:solidFill>
                  <a:srgbClr val="FF0000"/>
                </a:solidFill>
              </a:rPr>
              <a:t>Akimov</a:t>
            </a:r>
            <a:r>
              <a:rPr lang="en-IE" i="1" dirty="0" smtClean="0">
                <a:solidFill>
                  <a:srgbClr val="FF0000"/>
                </a:solidFill>
              </a:rPr>
              <a:t> , et al. PRL 129 (2022) 8, 081801 2110.07730 [hep-ex]</a:t>
            </a:r>
          </a:p>
        </p:txBody>
      </p:sp>
      <p:pic>
        <p:nvPicPr>
          <p:cNvPr id="12" name="Picture 11" descr="coh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78014" y="2332833"/>
            <a:ext cx="3415635" cy="33068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465128" y="5635251"/>
            <a:ext cx="3381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Very good agreement with SM predictions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95246" y="1814416"/>
            <a:ext cx="3163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Target: </a:t>
            </a:r>
            <a:r>
              <a:rPr lang="en-IE" sz="2000" dirty="0" err="1" smtClean="0"/>
              <a:t>Cesium</a:t>
            </a:r>
            <a:r>
              <a:rPr lang="en-IE" sz="2000" dirty="0" smtClean="0"/>
              <a:t>-Iodine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5036" y="1106549"/>
            <a:ext cx="477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Neutrinos from </a:t>
            </a:r>
            <a:r>
              <a:rPr lang="en-IE" sz="2000" dirty="0" smtClean="0">
                <a:latin typeface="Symbol" pitchFamily="18" charset="2"/>
              </a:rPr>
              <a:t>p</a:t>
            </a:r>
            <a:r>
              <a:rPr lang="en-IE" sz="2000" dirty="0" smtClean="0"/>
              <a:t> and </a:t>
            </a:r>
            <a:r>
              <a:rPr lang="en-IE" sz="2000" dirty="0" smtClean="0">
                <a:latin typeface="Symbol" pitchFamily="18" charset="2"/>
              </a:rPr>
              <a:t>m </a:t>
            </a:r>
            <a:r>
              <a:rPr lang="en-IE" sz="2000" dirty="0" smtClean="0"/>
              <a:t>decay at rest</a:t>
            </a:r>
          </a:p>
          <a:p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err="1" smtClean="0">
                <a:sym typeface="Wingdings" pitchFamily="2" charset="2"/>
              </a:rPr>
              <a:t>scatt</a:t>
            </a:r>
            <a:r>
              <a:rPr lang="en-IE" sz="2000" dirty="0" smtClean="0">
                <a:sym typeface="Wingdings" pitchFamily="2" charset="2"/>
              </a:rPr>
              <a:t>. n</a:t>
            </a:r>
            <a:r>
              <a:rPr lang="en-IE" sz="2000" dirty="0" smtClean="0"/>
              <a:t>ot completely coherent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IE" dirty="0" smtClean="0"/>
              <a:t>via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371839" y="172883"/>
            <a:ext cx="4583628" cy="812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CE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mbol" pitchFamily="18" charset="2"/>
              </a:rPr>
              <a:t>n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NS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: implications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779" y="1889736"/>
            <a:ext cx="5678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Bound on neutrino non-standard interactions</a:t>
            </a:r>
            <a:endParaRPr lang="en-IE" sz="2000" dirty="0"/>
          </a:p>
        </p:txBody>
      </p:sp>
      <p:pic>
        <p:nvPicPr>
          <p:cNvPr id="8" name="Picture 7" descr="co4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145" y="2374910"/>
            <a:ext cx="3162300" cy="3022600"/>
          </a:xfrm>
          <a:prstGeom prst="rect">
            <a:avLst/>
          </a:prstGeom>
        </p:spPr>
      </p:pic>
      <p:pic>
        <p:nvPicPr>
          <p:cNvPr id="9" name="Picture 8" descr="coh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33501" y="2321745"/>
            <a:ext cx="4432300" cy="3022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31479" y="5273733"/>
            <a:ext cx="4284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Excluding the Dark solution of the solar neutrino problem </a:t>
            </a:r>
            <a:r>
              <a:rPr lang="en-IE" sz="2000" dirty="0" smtClean="0">
                <a:sym typeface="Wingdings" pitchFamily="2" charset="2"/>
              </a:rPr>
              <a:t> m</a:t>
            </a:r>
            <a:r>
              <a:rPr lang="en-IE" sz="2000" baseline="-25000" dirty="0" smtClean="0">
                <a:sym typeface="Wingdings" pitchFamily="2" charset="2"/>
              </a:rPr>
              <a:t>1</a:t>
            </a:r>
            <a:r>
              <a:rPr lang="en-IE" sz="2000" dirty="0" smtClean="0">
                <a:sym typeface="Wingdings" pitchFamily="2" charset="2"/>
              </a:rPr>
              <a:t> &lt; m</a:t>
            </a:r>
            <a:r>
              <a:rPr lang="en-IE" sz="2000" baseline="-25000" dirty="0" smtClean="0">
                <a:sym typeface="Wingdings" pitchFamily="2" charset="2"/>
              </a:rPr>
              <a:t>2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2787" y="5486961"/>
            <a:ext cx="2434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NSI coupling for </a:t>
            </a:r>
            <a:endParaRPr lang="en-IE" sz="2000" dirty="0" smtClean="0">
              <a:latin typeface="Symbol" pitchFamily="18" charset="2"/>
            </a:endParaRPr>
          </a:p>
          <a:p>
            <a:r>
              <a:rPr lang="en-IE" sz="2000" dirty="0" smtClean="0">
                <a:latin typeface="Symbol" pitchFamily="18" charset="2"/>
              </a:rPr>
              <a:t>   n</a:t>
            </a:r>
            <a:r>
              <a:rPr lang="en-IE" sz="2000" baseline="-25000" dirty="0" smtClean="0"/>
              <a:t>e</a:t>
            </a:r>
            <a:r>
              <a:rPr lang="en-IE" sz="2000" dirty="0" smtClean="0"/>
              <a:t> + u  </a:t>
            </a:r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>
                <a:latin typeface="Symbol" pitchFamily="18" charset="2"/>
              </a:rPr>
              <a:t>n</a:t>
            </a:r>
            <a:r>
              <a:rPr lang="en-IE" sz="2000" baseline="-25000" dirty="0" smtClean="0"/>
              <a:t>e</a:t>
            </a:r>
            <a:r>
              <a:rPr lang="en-IE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+ u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34203" y="6158439"/>
            <a:ext cx="3022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via vector current, etc.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3371" y="5384963"/>
            <a:ext cx="888291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>
                <a:latin typeface="Symbol" pitchFamily="18" charset="2"/>
              </a:rPr>
              <a:t>e</a:t>
            </a:r>
            <a:r>
              <a:rPr lang="en-IE" sz="2400" baseline="-25000" dirty="0" err="1" smtClean="0"/>
              <a:t>ee</a:t>
            </a:r>
            <a:r>
              <a:rPr lang="en-IE" sz="2400" baseline="30000" dirty="0" err="1" smtClean="0"/>
              <a:t>u,V</a:t>
            </a:r>
            <a:r>
              <a:rPr lang="en-IE" sz="2400" baseline="-25000" dirty="0" smtClean="0"/>
              <a:t>  </a:t>
            </a:r>
            <a:endParaRPr lang="en-IE" sz="2400" dirty="0">
              <a:latin typeface="Symbol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4020" y="935653"/>
            <a:ext cx="8060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Nuclear structure – distribution of neutron density</a:t>
            </a:r>
          </a:p>
          <a:p>
            <a:r>
              <a:rPr lang="en-IE" sz="2000" dirty="0" smtClean="0"/>
              <a:t>Precise measurements of NC interactions at low energies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determination of the weak mixing angle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b="1" dirty="0" smtClean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371145" y="367748"/>
            <a:ext cx="4863798" cy="6646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Ultra HE neutrino interactions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360" y="1362233"/>
            <a:ext cx="826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running astrophysical neutrino observatories, such as </a:t>
            </a:r>
            <a:r>
              <a:rPr lang="en-IE" sz="2000" dirty="0" err="1" smtClean="0"/>
              <a:t>IceCube</a:t>
            </a:r>
            <a:r>
              <a:rPr lang="en-IE" sz="2000" dirty="0" smtClean="0"/>
              <a:t>, </a:t>
            </a:r>
          </a:p>
          <a:p>
            <a:r>
              <a:rPr lang="en-IE" sz="2000" dirty="0" smtClean="0"/>
              <a:t>and future proposed experiments. Predictions for cross sections of neutrino DIS for energies from 100 </a:t>
            </a:r>
            <a:r>
              <a:rPr lang="en-IE" sz="2000" dirty="0" err="1" smtClean="0"/>
              <a:t>GeV</a:t>
            </a:r>
            <a:r>
              <a:rPr lang="en-IE" sz="2000" dirty="0" smtClean="0"/>
              <a:t> to 10</a:t>
            </a:r>
            <a:r>
              <a:rPr lang="en-IE" sz="2000" baseline="30000" dirty="0" smtClean="0"/>
              <a:t>12</a:t>
            </a:r>
            <a:r>
              <a:rPr lang="en-IE" sz="2000" dirty="0" smtClean="0"/>
              <a:t>  </a:t>
            </a:r>
            <a:r>
              <a:rPr lang="en-IE" sz="2000" dirty="0" err="1" smtClean="0"/>
              <a:t>GeV</a:t>
            </a:r>
            <a:r>
              <a:rPr lang="en-IE" sz="2000" dirty="0" smtClean="0"/>
              <a:t>  (1000 </a:t>
            </a:r>
            <a:r>
              <a:rPr lang="en-IE" sz="2000" dirty="0" err="1" smtClean="0"/>
              <a:t>EeV</a:t>
            </a:r>
            <a:r>
              <a:rPr lang="en-IE" sz="2000" dirty="0" smtClean="0"/>
              <a:t>).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8568" y="309998"/>
            <a:ext cx="3697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Keping</a:t>
            </a:r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Xie</a:t>
            </a:r>
            <a:r>
              <a:rPr lang="en-IE" i="1" dirty="0" smtClean="0">
                <a:solidFill>
                  <a:srgbClr val="FF0000"/>
                </a:solidFill>
              </a:rPr>
              <a:t>, Jun </a:t>
            </a:r>
            <a:r>
              <a:rPr lang="en-IE" i="1" dirty="0" err="1" smtClean="0">
                <a:solidFill>
                  <a:srgbClr val="FF0000"/>
                </a:solidFill>
              </a:rPr>
              <a:t>Gao</a:t>
            </a:r>
            <a:r>
              <a:rPr lang="en-IE" i="1" dirty="0" smtClean="0">
                <a:solidFill>
                  <a:srgbClr val="FF0000"/>
                </a:solidFill>
              </a:rPr>
              <a:t>, T.J. Hobbs,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Daniel R. Stump, C.-P. Yuan,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2303.13607 [hep-ph]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5280" y="2762672"/>
            <a:ext cx="849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1. Used the latest CT18 NNLO </a:t>
            </a:r>
            <a:r>
              <a:rPr lang="en-IE" sz="2000" dirty="0" err="1" smtClean="0"/>
              <a:t>parton</a:t>
            </a:r>
            <a:r>
              <a:rPr lang="en-IE" sz="2000" dirty="0" smtClean="0"/>
              <a:t> distribution functions (PDFs) </a:t>
            </a:r>
          </a:p>
          <a:p>
            <a:r>
              <a:rPr lang="en-IE" sz="2000" dirty="0" smtClean="0"/>
              <a:t>and their associated uncertainties.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485" y="5069109"/>
            <a:ext cx="7615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3. The uncertainties introduced by the nuclear corrections which are required to evaluate neutrino-nuclear cross sections for neutrino telescopes.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985" y="3692705"/>
            <a:ext cx="6883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2. For ultra HE the PDFs were extrapolated to small x according to several procedures and assumptions  </a:t>
            </a:r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/>
              <a:t> uncertainties corresponding to various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9625" y="-9625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E" b="1" dirty="0" smtClean="0">
              <a:solidFill>
                <a:srgbClr val="00FF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3885" y="4562935"/>
            <a:ext cx="4136615" cy="7408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332645" y="194498"/>
            <a:ext cx="4777173" cy="6646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Ultra HE neutrino interactions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1193" y="184873"/>
            <a:ext cx="3697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err="1" smtClean="0">
                <a:solidFill>
                  <a:srgbClr val="FF0000"/>
                </a:solidFill>
              </a:rPr>
              <a:t>Keping</a:t>
            </a:r>
            <a:r>
              <a:rPr lang="en-IE" i="1" dirty="0" smtClean="0">
                <a:solidFill>
                  <a:srgbClr val="FF0000"/>
                </a:solidFill>
              </a:rPr>
              <a:t> </a:t>
            </a:r>
            <a:r>
              <a:rPr lang="en-IE" i="1" dirty="0" err="1" smtClean="0">
                <a:solidFill>
                  <a:srgbClr val="FF0000"/>
                </a:solidFill>
              </a:rPr>
              <a:t>Xie</a:t>
            </a:r>
            <a:r>
              <a:rPr lang="en-IE" i="1" dirty="0" smtClean="0">
                <a:solidFill>
                  <a:srgbClr val="FF0000"/>
                </a:solidFill>
              </a:rPr>
              <a:t>, Jun </a:t>
            </a:r>
            <a:r>
              <a:rPr lang="en-IE" i="1" dirty="0" err="1" smtClean="0">
                <a:solidFill>
                  <a:srgbClr val="FF0000"/>
                </a:solidFill>
              </a:rPr>
              <a:t>Gao</a:t>
            </a:r>
            <a:r>
              <a:rPr lang="en-IE" i="1" dirty="0" smtClean="0">
                <a:solidFill>
                  <a:srgbClr val="FF0000"/>
                </a:solidFill>
              </a:rPr>
              <a:t>, T.J. Hobbs,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Daniel R. Stump, C.-P. Yuan,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2303.13607 [hep-ph]</a:t>
            </a:r>
          </a:p>
        </p:txBody>
      </p:sp>
      <p:pic>
        <p:nvPicPr>
          <p:cNvPr id="8" name="Picture 7" descr="crossh2.png"/>
          <p:cNvPicPr>
            <a:picLocks noChangeAspect="1"/>
          </p:cNvPicPr>
          <p:nvPr/>
        </p:nvPicPr>
        <p:blipFill>
          <a:blip r:embed="rId2" cstate="print"/>
          <a:srcRect t="5333" r="3470"/>
          <a:stretch>
            <a:fillRect/>
          </a:stretch>
        </p:blipFill>
        <p:spPr>
          <a:xfrm>
            <a:off x="4868480" y="1108203"/>
            <a:ext cx="3848630" cy="2800032"/>
          </a:xfrm>
          <a:prstGeom prst="rect">
            <a:avLst/>
          </a:prstGeom>
        </p:spPr>
      </p:pic>
      <p:pic>
        <p:nvPicPr>
          <p:cNvPr id="13" name="Picture 12" descr="crosshe4.png"/>
          <p:cNvPicPr>
            <a:picLocks noChangeAspect="1"/>
          </p:cNvPicPr>
          <p:nvPr/>
        </p:nvPicPr>
        <p:blipFill>
          <a:blip r:embed="rId3" cstate="print"/>
          <a:srcRect t="5314" r="3470"/>
          <a:stretch>
            <a:fillRect/>
          </a:stretch>
        </p:blipFill>
        <p:spPr>
          <a:xfrm>
            <a:off x="4887731" y="3927485"/>
            <a:ext cx="3853798" cy="2733197"/>
          </a:xfrm>
          <a:prstGeom prst="rect">
            <a:avLst/>
          </a:prstGeom>
        </p:spPr>
      </p:pic>
      <p:pic>
        <p:nvPicPr>
          <p:cNvPr id="14" name="Picture 13" descr="crossh1.png"/>
          <p:cNvPicPr>
            <a:picLocks noChangeAspect="1"/>
          </p:cNvPicPr>
          <p:nvPr/>
        </p:nvPicPr>
        <p:blipFill>
          <a:blip r:embed="rId4" cstate="print"/>
          <a:srcRect t="5314" r="3470"/>
          <a:stretch>
            <a:fillRect/>
          </a:stretch>
        </p:blipFill>
        <p:spPr>
          <a:xfrm>
            <a:off x="473885" y="1040828"/>
            <a:ext cx="4136615" cy="27807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8384" y="4754886"/>
            <a:ext cx="3058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s</a:t>
            </a:r>
            <a:r>
              <a:rPr lang="en-IE" sz="2000" dirty="0" smtClean="0"/>
              <a:t> =                 </a:t>
            </a:r>
            <a:r>
              <a:rPr lang="en-IE" sz="2000" dirty="0" err="1" smtClean="0"/>
              <a:t>dx</a:t>
            </a:r>
            <a:r>
              <a:rPr lang="en-IE" sz="2000" dirty="0" smtClean="0"/>
              <a:t> n(x)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1276" y="3984864"/>
            <a:ext cx="1258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</a:t>
            </a:r>
            <a:r>
              <a:rPr lang="en-IE" sz="2000" baseline="-25000" dirty="0" smtClean="0"/>
              <a:t>q</a:t>
            </a:r>
            <a:r>
              <a:rPr lang="en-IE" sz="2000" dirty="0" smtClean="0"/>
              <a:t> = </a:t>
            </a:r>
            <a:r>
              <a:rPr lang="en-IE" sz="2000" dirty="0" err="1" smtClean="0"/>
              <a:t>xS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022320" y="4586246"/>
            <a:ext cx="1482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   </a:t>
            </a:r>
            <a:r>
              <a:rPr lang="en-IE" sz="2000" dirty="0" err="1" smtClean="0"/>
              <a:t>xS</a:t>
            </a:r>
            <a:r>
              <a:rPr lang="en-IE" sz="2000" dirty="0" smtClean="0"/>
              <a:t> </a:t>
            </a:r>
          </a:p>
          <a:p>
            <a:r>
              <a:rPr lang="en-IE" sz="2000" dirty="0" smtClean="0"/>
              <a:t> </a:t>
            </a:r>
            <a:r>
              <a:rPr lang="en-IE" sz="2000" dirty="0" err="1" smtClean="0"/>
              <a:t>xS</a:t>
            </a:r>
            <a:r>
              <a:rPr lang="en-IE" sz="2000" dirty="0" smtClean="0"/>
              <a:t> + m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sp>
        <p:nvSpPr>
          <p:cNvPr id="19" name="Freeform 18"/>
          <p:cNvSpPr/>
          <p:nvPr/>
        </p:nvSpPr>
        <p:spPr>
          <a:xfrm>
            <a:off x="2021338" y="4589628"/>
            <a:ext cx="125128" cy="611204"/>
          </a:xfrm>
          <a:custGeom>
            <a:avLst/>
            <a:gdLst>
              <a:gd name="connsiteX0" fmla="*/ 125128 w 125128"/>
              <a:gd name="connsiteY0" fmla="*/ 194109 h 611204"/>
              <a:gd name="connsiteX1" fmla="*/ 77002 w 125128"/>
              <a:gd name="connsiteY1" fmla="*/ 59356 h 611204"/>
              <a:gd name="connsiteX2" fmla="*/ 57751 w 125128"/>
              <a:gd name="connsiteY2" fmla="*/ 550244 h 611204"/>
              <a:gd name="connsiteX3" fmla="*/ 0 w 125128"/>
              <a:gd name="connsiteY3" fmla="*/ 425116 h 61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128" h="611204">
                <a:moveTo>
                  <a:pt x="125128" y="194109"/>
                </a:moveTo>
                <a:cubicBezTo>
                  <a:pt x="106679" y="97054"/>
                  <a:pt x="88231" y="0"/>
                  <a:pt x="77002" y="59356"/>
                </a:cubicBezTo>
                <a:cubicBezTo>
                  <a:pt x="65773" y="118712"/>
                  <a:pt x="70585" y="489284"/>
                  <a:pt x="57751" y="550244"/>
                </a:cubicBezTo>
                <a:cubicBezTo>
                  <a:pt x="44917" y="611204"/>
                  <a:pt x="22458" y="518160"/>
                  <a:pt x="0" y="425116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1" name="Straight Connector 20"/>
          <p:cNvCxnSpPr/>
          <p:nvPr/>
        </p:nvCxnSpPr>
        <p:spPr>
          <a:xfrm>
            <a:off x="3089695" y="4930564"/>
            <a:ext cx="12031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2407" y="5794416"/>
            <a:ext cx="4158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 </a:t>
            </a:r>
            <a:r>
              <a:rPr lang="en-IE" sz="2000" dirty="0" err="1" smtClean="0"/>
              <a:t>partons</a:t>
            </a:r>
            <a:r>
              <a:rPr lang="en-IE" sz="2000" dirty="0" smtClean="0"/>
              <a:t> with x &lt; m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/S linear increase of cross-section with S continues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920644" y="4562935"/>
            <a:ext cx="1148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  g</a:t>
            </a:r>
            <a:r>
              <a:rPr lang="en-IE" sz="2000" baseline="30000" dirty="0" smtClean="0"/>
              <a:t>4</a:t>
            </a:r>
            <a:r>
              <a:rPr lang="en-IE" sz="2000" dirty="0" smtClean="0"/>
              <a:t> </a:t>
            </a:r>
          </a:p>
          <a:p>
            <a:r>
              <a:rPr lang="en-IE" sz="2000" dirty="0" smtClean="0"/>
              <a:t>32</a:t>
            </a:r>
            <a:r>
              <a:rPr lang="en-IE" sz="2000" dirty="0" smtClean="0">
                <a:latin typeface="Symbol" pitchFamily="18" charset="2"/>
              </a:rPr>
              <a:t>p</a:t>
            </a:r>
            <a:r>
              <a:rPr lang="en-IE" sz="2000" dirty="0" smtClean="0"/>
              <a:t>m</a:t>
            </a:r>
            <a:r>
              <a:rPr lang="en-IE" sz="2000" baseline="-25000" dirty="0" smtClean="0"/>
              <a:t>W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932095" y="4930564"/>
            <a:ext cx="1002618" cy="80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03693" y="3946365"/>
            <a:ext cx="303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x - fraction of nucleon momentum carried by q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36" y="5303757"/>
            <a:ext cx="2953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parton</a:t>
            </a:r>
            <a:r>
              <a:rPr lang="en-IE" sz="2000" dirty="0" smtClean="0"/>
              <a:t> number density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469197" y="5569117"/>
            <a:ext cx="1289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>
                <a:solidFill>
                  <a:schemeClr val="accent5">
                    <a:lumMod val="75000"/>
                  </a:schemeClr>
                </a:solidFill>
              </a:rPr>
              <a:t>Glashow resonance</a:t>
            </a:r>
            <a:endParaRPr lang="en-IE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6150" y="1153000"/>
            <a:ext cx="1104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10</a:t>
            </a:r>
            <a:r>
              <a:rPr lang="en-IE" sz="1600" baseline="30000" dirty="0" smtClean="0"/>
              <a:t>-31</a:t>
            </a:r>
            <a:r>
              <a:rPr lang="en-IE" sz="1600" dirty="0" smtClean="0"/>
              <a:t>cm</a:t>
            </a:r>
            <a:r>
              <a:rPr lang="en-IE" sz="1600" baseline="30000" dirty="0" smtClean="0"/>
              <a:t>2</a:t>
            </a:r>
            <a:endParaRPr lang="en-I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647588" y="872897"/>
            <a:ext cx="3297092" cy="8447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Neutrino masses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665786" y="3149740"/>
            <a:ext cx="2246456" cy="14582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5" name="WordArt 7"/>
          <p:cNvSpPr>
            <a:spLocks noChangeArrowheads="1" noChangeShapeType="1" noTextEdit="1"/>
          </p:cNvSpPr>
          <p:nvPr/>
        </p:nvSpPr>
        <p:spPr bwMode="auto">
          <a:xfrm>
            <a:off x="538736" y="318972"/>
            <a:ext cx="4373506" cy="50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EFT and the neutrino mass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3620814" y="3530023"/>
            <a:ext cx="1074804" cy="5201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65000"/>
                  </a:schemeClr>
                </a:solidFill>
                <a:latin typeface="Arial Black"/>
              </a:rPr>
              <a:t>LLHH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65000"/>
                </a:schemeClr>
              </a:solidFill>
              <a:latin typeface="Arial Black"/>
            </a:endParaRP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2950668" y="3922543"/>
            <a:ext cx="508978" cy="5201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65000"/>
                  </a:schemeClr>
                </a:solidFill>
                <a:latin typeface="Symbol" pitchFamily="18" charset="2"/>
              </a:rPr>
              <a:t>L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65000"/>
                </a:schemeClr>
              </a:solidFill>
              <a:latin typeface="Arial Black"/>
            </a:endParaRPr>
          </a:p>
        </p:txBody>
      </p:sp>
      <p:sp>
        <p:nvSpPr>
          <p:cNvPr id="16" name="WordArt 7"/>
          <p:cNvSpPr>
            <a:spLocks noChangeArrowheads="1" noChangeShapeType="1" noTextEdit="1"/>
          </p:cNvSpPr>
          <p:nvPr/>
        </p:nvSpPr>
        <p:spPr bwMode="auto">
          <a:xfrm>
            <a:off x="3040879" y="3216800"/>
            <a:ext cx="187841" cy="5201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65000"/>
                  </a:schemeClr>
                </a:solidFill>
                <a:latin typeface="Arial Black"/>
              </a:rPr>
              <a:t>1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65000"/>
                </a:schemeClr>
              </a:solidFill>
              <a:latin typeface="Arial Black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44628" y="3812591"/>
            <a:ext cx="461853" cy="662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3060" y="724572"/>
            <a:ext cx="1624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S. Weinberg</a:t>
            </a:r>
          </a:p>
        </p:txBody>
      </p:sp>
      <p:sp>
        <p:nvSpPr>
          <p:cNvPr id="20" name="WordArt 7"/>
          <p:cNvSpPr>
            <a:spLocks noChangeArrowheads="1" noChangeShapeType="1" noTextEdit="1"/>
          </p:cNvSpPr>
          <p:nvPr/>
        </p:nvSpPr>
        <p:spPr bwMode="auto">
          <a:xfrm>
            <a:off x="359385" y="6052475"/>
            <a:ext cx="1361615" cy="4202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That’s all?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2678" y="4168710"/>
            <a:ext cx="1984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Large scale</a:t>
            </a:r>
          </a:p>
          <a:p>
            <a:r>
              <a:rPr lang="en-IE" sz="2000" dirty="0" smtClean="0"/>
              <a:t>of new physics</a:t>
            </a:r>
            <a:endParaRPr lang="en-IE" sz="2000" dirty="0"/>
          </a:p>
        </p:txBody>
      </p:sp>
      <p:sp>
        <p:nvSpPr>
          <p:cNvPr id="24" name="WordArt 7"/>
          <p:cNvSpPr>
            <a:spLocks noChangeArrowheads="1" noChangeShapeType="1" noTextEdit="1"/>
          </p:cNvSpPr>
          <p:nvPr/>
        </p:nvSpPr>
        <p:spPr bwMode="auto">
          <a:xfrm>
            <a:off x="1944599" y="6052475"/>
            <a:ext cx="2591524" cy="3818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Will we learn more?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95619" y="6150144"/>
            <a:ext cx="4256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Violation of universality, </a:t>
            </a:r>
            <a:r>
              <a:rPr lang="en-IE" sz="2000" dirty="0" err="1" smtClean="0"/>
              <a:t>unitarity</a:t>
            </a:r>
            <a:endParaRPr lang="en-IE" sz="2000" dirty="0"/>
          </a:p>
        </p:txBody>
      </p:sp>
      <p:sp>
        <p:nvSpPr>
          <p:cNvPr id="27" name="Right Arrow 26"/>
          <p:cNvSpPr/>
          <p:nvPr/>
        </p:nvSpPr>
        <p:spPr>
          <a:xfrm rot="20005941">
            <a:off x="2395860" y="4324192"/>
            <a:ext cx="363282" cy="318977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TextBox 27"/>
          <p:cNvSpPr txBox="1"/>
          <p:nvPr/>
        </p:nvSpPr>
        <p:spPr>
          <a:xfrm>
            <a:off x="359385" y="2607504"/>
            <a:ext cx="6583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Next to the SM operators (D4) is the  D5 operator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24736" y="1089709"/>
            <a:ext cx="7756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Only observed SM particles (</a:t>
            </a:r>
            <a:r>
              <a:rPr lang="en-IE" sz="2000" dirty="0" err="1" smtClean="0"/>
              <a:t>multiplets</a:t>
            </a:r>
            <a:r>
              <a:rPr lang="en-IE" sz="2000" dirty="0" smtClean="0"/>
              <a:t>)  are involved.</a:t>
            </a:r>
          </a:p>
          <a:p>
            <a:r>
              <a:rPr lang="en-IE" sz="2000" dirty="0" smtClean="0"/>
              <a:t>New physics should be </a:t>
            </a:r>
            <a:r>
              <a:rPr lang="en-IE" sz="2000" dirty="0" err="1" smtClean="0"/>
              <a:t>parametrized</a:t>
            </a:r>
            <a:r>
              <a:rPr lang="en-IE" sz="2000" dirty="0" smtClean="0"/>
              <a:t> by high dimensional </a:t>
            </a:r>
          </a:p>
          <a:p>
            <a:r>
              <a:rPr lang="en-IE" sz="2000" dirty="0" smtClean="0"/>
              <a:t>(non-</a:t>
            </a:r>
            <a:r>
              <a:rPr lang="en-IE" sz="2000" dirty="0" err="1" smtClean="0"/>
              <a:t>renormalizable</a:t>
            </a:r>
            <a:r>
              <a:rPr lang="en-IE" sz="2000" dirty="0" smtClean="0"/>
              <a:t>) operators in the Hamiltonian. </a:t>
            </a:r>
          </a:p>
          <a:p>
            <a:r>
              <a:rPr lang="en-IE" sz="2000" dirty="0" smtClean="0"/>
              <a:t>Analogy with Fermi theory of WI at low energies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5582084" y="3157807"/>
            <a:ext cx="3104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generates the </a:t>
            </a:r>
            <a:r>
              <a:rPr lang="en-IE" sz="2000" dirty="0" err="1" smtClean="0"/>
              <a:t>Majorana</a:t>
            </a:r>
            <a:r>
              <a:rPr lang="en-IE" sz="2000" dirty="0" smtClean="0"/>
              <a:t> neutrino mass</a:t>
            </a:r>
            <a:endParaRPr lang="en-IE" sz="2000" dirty="0"/>
          </a:p>
        </p:txBody>
      </p:sp>
      <p:sp>
        <p:nvSpPr>
          <p:cNvPr id="32" name="WordArt 7"/>
          <p:cNvSpPr>
            <a:spLocks noChangeArrowheads="1" noChangeShapeType="1" noTextEdit="1"/>
          </p:cNvSpPr>
          <p:nvPr/>
        </p:nvSpPr>
        <p:spPr bwMode="auto">
          <a:xfrm>
            <a:off x="6273209" y="3871058"/>
            <a:ext cx="978196" cy="13183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65000"/>
                  </a:schemeClr>
                </a:solidFill>
                <a:latin typeface="Arial Black"/>
              </a:rPr>
              <a:t>&lt;H&gt;</a:t>
            </a:r>
            <a:r>
              <a:rPr lang="en-US" sz="3600" kern="10" baseline="3000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65000"/>
                  </a:schemeClr>
                </a:solidFill>
                <a:latin typeface="Arial Black"/>
              </a:rPr>
              <a:t>2</a:t>
            </a:r>
            <a:endParaRPr lang="en-US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65000"/>
                </a:schemeClr>
              </a:solidFill>
              <a:latin typeface="Arial Black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65000"/>
                  </a:schemeClr>
                </a:solidFill>
                <a:latin typeface="Symbol" pitchFamily="18" charset="2"/>
              </a:rPr>
              <a:t>L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65000"/>
                  </a:schemeClr>
                </a:solidFill>
                <a:latin typeface="Arial Black"/>
              </a:rPr>
              <a:t>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65000"/>
                </a:schemeClr>
              </a:solidFill>
              <a:latin typeface="Arial Black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18070" y="4463945"/>
            <a:ext cx="1135353" cy="662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1757" y="5071731"/>
            <a:ext cx="7719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Other new physics appears in order  </a:t>
            </a:r>
            <a:r>
              <a:rPr lang="en-IE" sz="2000" dirty="0" smtClean="0">
                <a:latin typeface="Symbol" pitchFamily="18" charset="2"/>
              </a:rPr>
              <a:t>L</a:t>
            </a:r>
            <a:r>
              <a:rPr lang="en-IE" sz="2000" baseline="30000" dirty="0" smtClean="0">
                <a:latin typeface="Century" pitchFamily="18" charset="0"/>
              </a:rPr>
              <a:t>2</a:t>
            </a:r>
            <a:r>
              <a:rPr lang="en-IE" sz="2000" dirty="0" smtClean="0"/>
              <a:t> </a:t>
            </a:r>
            <a:r>
              <a:rPr lang="en-IE" sz="2000" dirty="0" smtClean="0">
                <a:sym typeface="Wingdings" pitchFamily="2" charset="2"/>
              </a:rPr>
              <a:t> strongly suppressed</a:t>
            </a:r>
            <a:r>
              <a:rPr lang="en-IE" sz="2000" dirty="0" smtClean="0"/>
              <a:t> </a:t>
            </a:r>
            <a:endParaRPr lang="en-I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460621" y="192204"/>
            <a:ext cx="6925096" cy="8121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Right handed neutrinos are the key!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489" y="1028147"/>
            <a:ext cx="677480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Their existence and properties play fundamental role  </a:t>
            </a:r>
          </a:p>
          <a:p>
            <a:r>
              <a:rPr lang="en-IE" sz="2000" dirty="0" smtClean="0"/>
              <a:t>in understanding of masses and mixing of neutrinos .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42536" y="3277299"/>
            <a:ext cx="7763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- they do not have electroweak  gauge interactions in the SM 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76175" y="4801694"/>
            <a:ext cx="6360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- Aesthetics: why not, if other SM fermions have?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917735" y="5216627"/>
            <a:ext cx="7844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Justified in plausible  gauge extensions of SM: B – L and L - R       symmetric models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349787" y="5855148"/>
            <a:ext cx="436906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U(1)</a:t>
            </a:r>
            <a:r>
              <a:rPr lang="en-IE" sz="2000" baseline="-25000" dirty="0" smtClean="0"/>
              <a:t>B-L</a:t>
            </a:r>
            <a:r>
              <a:rPr lang="en-IE" sz="2000" dirty="0" smtClean="0"/>
              <a:t> 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 SU(2)</a:t>
            </a:r>
            <a:r>
              <a:rPr lang="en-IE" sz="2000" baseline="-25000" dirty="0" smtClean="0"/>
              <a:t>L </a:t>
            </a:r>
            <a:r>
              <a:rPr lang="en-IE" sz="2000" dirty="0" smtClean="0"/>
              <a:t>x SU(2)</a:t>
            </a:r>
            <a:r>
              <a:rPr lang="en-IE" sz="2000" baseline="-25000" dirty="0" smtClean="0"/>
              <a:t>R  </a:t>
            </a:r>
            <a:r>
              <a:rPr lang="en-IE" sz="2000" dirty="0" smtClean="0"/>
              <a:t>x U(1)</a:t>
            </a:r>
            <a:r>
              <a:rPr lang="en-IE" sz="2000" baseline="-25000" dirty="0" smtClean="0"/>
              <a:t>      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50925" y="6264236"/>
            <a:ext cx="4658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Gravitational anomaly cancellations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44842" y="2101561"/>
            <a:ext cx="8027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Formally, they do not exist in the SM and their appearance is  considered as physics BSM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74466" y="3623663"/>
            <a:ext cx="7593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- automatically explain zero mass of neutrino  - dominant idea in early days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720" y="2888042"/>
            <a:ext cx="1424763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Reasons: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509374" y="297709"/>
            <a:ext cx="6667608" cy="6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RH neutrinos and neutrino mass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26" y="3487693"/>
            <a:ext cx="6273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IE" sz="2000" dirty="0" smtClean="0"/>
              <a:t> can have Yukawa interactions with Higgs doublet: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4754" y="2001556"/>
            <a:ext cx="7734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IE" sz="2000" dirty="0" smtClean="0"/>
              <a:t> </a:t>
            </a:r>
            <a:r>
              <a:rPr lang="en-IE" sz="2000" dirty="0" err="1" smtClean="0"/>
              <a:t>singlets</a:t>
            </a:r>
            <a:r>
              <a:rPr lang="en-IE" sz="2000" dirty="0" smtClean="0"/>
              <a:t> of gauge symmetry =  have zero EW charges:  </a:t>
            </a:r>
          </a:p>
          <a:p>
            <a:r>
              <a:rPr lang="en-IE" sz="2000" dirty="0" smtClean="0"/>
              <a:t>        </a:t>
            </a:r>
            <a:r>
              <a:rPr lang="en-US" sz="2000" dirty="0" smtClean="0"/>
              <a:t>I</a:t>
            </a:r>
            <a:r>
              <a:rPr lang="en-US" sz="2000" baseline="-25000" dirty="0" smtClean="0"/>
              <a:t>W</a:t>
            </a:r>
            <a:r>
              <a:rPr lang="en-US" sz="2000" dirty="0" smtClean="0"/>
              <a:t> = I</a:t>
            </a:r>
            <a:r>
              <a:rPr lang="en-US" sz="2000" baseline="-25000" dirty="0" smtClean="0"/>
              <a:t>3W</a:t>
            </a:r>
            <a:r>
              <a:rPr lang="en-US" sz="2000" dirty="0" smtClean="0"/>
              <a:t> =  Y = 0</a:t>
            </a: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3009239" y="1479007"/>
            <a:ext cx="198323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-25000" dirty="0"/>
              <a:t>R</a:t>
            </a:r>
            <a:r>
              <a:rPr lang="en-US" sz="2000" baseline="-25000" dirty="0">
                <a:latin typeface="Symbol" pitchFamily="18" charset="2"/>
              </a:rPr>
              <a:t>  </a:t>
            </a:r>
            <a:r>
              <a:rPr lang="en-US" sz="2000" dirty="0" smtClean="0"/>
              <a:t>= ½(</a:t>
            </a:r>
            <a:r>
              <a:rPr lang="en-US" sz="2000" dirty="0"/>
              <a:t>1 +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-25000" dirty="0" smtClean="0"/>
              <a:t>5</a:t>
            </a:r>
            <a:r>
              <a:rPr lang="en-US" sz="2000" dirty="0"/>
              <a:t>) </a:t>
            </a:r>
            <a:r>
              <a:rPr lang="en-US" sz="2000" dirty="0">
                <a:latin typeface="Symbol" pitchFamily="18" charset="2"/>
              </a:rPr>
              <a:t>n</a:t>
            </a:r>
            <a:endParaRPr lang="en-US" sz="2000" dirty="0"/>
          </a:p>
        </p:txBody>
      </p:sp>
      <p:sp>
        <p:nvSpPr>
          <p:cNvPr id="13" name="Right Arrow 12"/>
          <p:cNvSpPr/>
          <p:nvPr/>
        </p:nvSpPr>
        <p:spPr>
          <a:xfrm>
            <a:off x="3945835" y="2309332"/>
            <a:ext cx="180756" cy="400110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816998" y="2688729"/>
            <a:ext cx="4467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no gauge interactions in the SM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196" y="1339861"/>
            <a:ext cx="2179674" cy="46166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RH neutrinos</a:t>
            </a:r>
            <a:endParaRPr lang="en-IE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31367" y="3987189"/>
            <a:ext cx="55076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R</a:t>
            </a:r>
            <a:r>
              <a:rPr lang="en-IE" sz="2000" dirty="0" smtClean="0"/>
              <a:t> L</a:t>
            </a:r>
            <a:r>
              <a:rPr lang="en-IE" sz="2000" baseline="-25000" dirty="0" smtClean="0"/>
              <a:t>L </a:t>
            </a:r>
            <a:r>
              <a:rPr lang="en-IE" sz="2000" dirty="0" err="1" smtClean="0"/>
              <a:t>i</a:t>
            </a:r>
            <a:r>
              <a:rPr lang="en-US" sz="2000" dirty="0" smtClean="0">
                <a:latin typeface="Symbol" pitchFamily="18" charset="2"/>
              </a:rPr>
              <a:t>t</a:t>
            </a:r>
            <a:r>
              <a:rPr lang="en-US" sz="2000" baseline="-25000" dirty="0" smtClean="0"/>
              <a:t>2 </a:t>
            </a:r>
            <a:r>
              <a:rPr lang="en-IE" sz="2000" dirty="0" smtClean="0"/>
              <a:t>H + </a:t>
            </a:r>
            <a:r>
              <a:rPr lang="en-IE" sz="2000" dirty="0" err="1" smtClean="0"/>
              <a:t>h.c</a:t>
            </a:r>
            <a:r>
              <a:rPr lang="en-IE" sz="2000" dirty="0" smtClean="0"/>
              <a:t>. = h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R</a:t>
            </a:r>
            <a:r>
              <a:rPr lang="en-IE" sz="2000" dirty="0" smtClean="0"/>
              <a:t> (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US" sz="2000" baseline="-25000" dirty="0" smtClean="0"/>
              <a:t> </a:t>
            </a:r>
            <a:r>
              <a:rPr lang="en-IE" sz="2000" dirty="0" smtClean="0"/>
              <a:t>H</a:t>
            </a:r>
            <a:r>
              <a:rPr lang="en-IE" sz="2000" baseline="30000" dirty="0" smtClean="0"/>
              <a:t>0</a:t>
            </a:r>
            <a:r>
              <a:rPr lang="en-IE" sz="2000" dirty="0" smtClean="0"/>
              <a:t> – </a:t>
            </a:r>
            <a:r>
              <a:rPr lang="en-IE" sz="2000" dirty="0" err="1" smtClean="0"/>
              <a:t>l</a:t>
            </a:r>
            <a:r>
              <a:rPr lang="en-IE" sz="2000" baseline="-25000" dirty="0" err="1" smtClean="0"/>
              <a:t>l</a:t>
            </a:r>
            <a:r>
              <a:rPr lang="en-IE" sz="2000" dirty="0" smtClean="0"/>
              <a:t> H</a:t>
            </a:r>
            <a:r>
              <a:rPr lang="en-IE" sz="2000" baseline="30000" dirty="0" smtClean="0"/>
              <a:t>+</a:t>
            </a:r>
            <a:r>
              <a:rPr lang="en-US" sz="2000" dirty="0" smtClean="0"/>
              <a:t>) + </a:t>
            </a:r>
            <a:r>
              <a:rPr lang="en-US" sz="2000" dirty="0" err="1" smtClean="0"/>
              <a:t>h.c</a:t>
            </a:r>
            <a:r>
              <a:rPr lang="en-US" sz="2000" dirty="0" smtClean="0"/>
              <a:t>.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    </a:t>
            </a:r>
            <a:endParaRPr lang="en-IE" sz="2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359128" y="4061620"/>
            <a:ext cx="1222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59394" y="4075791"/>
            <a:ext cx="1222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36530" y="2321731"/>
            <a:ext cx="1190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</a:t>
            </a:r>
            <a:r>
              <a:rPr lang="en-US" sz="2000" baseline="-25000" dirty="0" smtClean="0"/>
              <a:t>EM</a:t>
            </a:r>
            <a:r>
              <a:rPr lang="en-IE" sz="2000" dirty="0" smtClean="0"/>
              <a:t> = 0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51172" y="4667681"/>
            <a:ext cx="6880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After spontaneous symmetry breaking this interactions  generate  Dirac neutrino mass term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027841" y="5543479"/>
            <a:ext cx="249153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h &lt;H</a:t>
            </a:r>
            <a:r>
              <a:rPr lang="en-IE" sz="2000" baseline="30000" dirty="0" smtClean="0"/>
              <a:t>0 </a:t>
            </a:r>
            <a:r>
              <a:rPr lang="en-IE" sz="2000" dirty="0" smtClean="0"/>
              <a:t>&gt;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R</a:t>
            </a:r>
            <a:r>
              <a:rPr lang="en-IE" sz="2000" dirty="0" smtClean="0"/>
              <a:t>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US" sz="2000" baseline="-25000" dirty="0" smtClean="0"/>
              <a:t> </a:t>
            </a:r>
            <a:r>
              <a:rPr lang="en-IE" sz="2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h.c</a:t>
            </a:r>
            <a:r>
              <a:rPr lang="en-US" sz="2000" dirty="0" smtClean="0"/>
              <a:t>.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    </a:t>
            </a:r>
            <a:endParaRPr lang="en-IE" sz="2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025450" y="5642380"/>
            <a:ext cx="1222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85446" y="5511580"/>
            <a:ext cx="172067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m</a:t>
            </a:r>
            <a:r>
              <a:rPr lang="en-IE" sz="2000" baseline="-25000" dirty="0" err="1" smtClean="0"/>
              <a:t>D</a:t>
            </a:r>
            <a:r>
              <a:rPr lang="en-IE" sz="2000" baseline="-25000" dirty="0" smtClean="0"/>
              <a:t>   </a:t>
            </a:r>
            <a:r>
              <a:rPr lang="en-IE" sz="2000" dirty="0" smtClean="0"/>
              <a:t>= h &lt;H</a:t>
            </a:r>
            <a:r>
              <a:rPr lang="en-IE" sz="2000" baseline="30000" dirty="0" smtClean="0"/>
              <a:t>0 </a:t>
            </a:r>
            <a:r>
              <a:rPr lang="en-IE" sz="2000" dirty="0" smtClean="0"/>
              <a:t>&gt;   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19273" y="6084073"/>
            <a:ext cx="815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Notice – mass is not bare parameter, it is effect of interactions with classical scalar field (in it lowest energy state)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519457" y="478465"/>
            <a:ext cx="4488453" cy="6531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Dirac mass terms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93750" y="1908175"/>
            <a:ext cx="34163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Lucida Calligraphy" pitchFamily="66" charset="0"/>
              </a:rPr>
              <a:t>L</a:t>
            </a:r>
            <a:r>
              <a:rPr lang="en-US" sz="2400" dirty="0"/>
              <a:t> = …  - </a:t>
            </a:r>
            <a:r>
              <a:rPr lang="en-US" sz="2400" dirty="0" err="1"/>
              <a:t>m</a:t>
            </a:r>
            <a:r>
              <a:rPr lang="en-US" sz="2400" baseline="-25000" dirty="0" err="1"/>
              <a:t>D</a:t>
            </a:r>
            <a:r>
              <a:rPr lang="en-US" sz="2400" dirty="0"/>
              <a:t> 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/>
              <a:t>R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/>
              <a:t>L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/>
              <a:t>+ </a:t>
            </a:r>
            <a:r>
              <a:rPr lang="en-US" sz="2400" dirty="0" err="1"/>
              <a:t>h.c</a:t>
            </a:r>
            <a:r>
              <a:rPr lang="en-US" sz="2400" dirty="0"/>
              <a:t>.  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420938" y="2008188"/>
            <a:ext cx="1889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792663" y="2239036"/>
            <a:ext cx="291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connects left and right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833688" y="311474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(I,  I</a:t>
            </a:r>
            <a:r>
              <a:rPr lang="en-US" sz="2000" baseline="-25000" dirty="0"/>
              <a:t>3</a:t>
            </a:r>
            <a:r>
              <a:rPr lang="en-US" sz="2000" dirty="0"/>
              <a:t>,  Y)  = ( ½,  ½,  -1 )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3146525" y="4810125"/>
            <a:ext cx="156835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dirty="0">
                <a:latin typeface="Symbol" pitchFamily="18" charset="2"/>
              </a:rPr>
              <a:t> 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</a:t>
            </a:r>
            <a:r>
              <a:rPr lang="en-US" sz="2000" dirty="0" err="1"/>
              <a:t>e</a:t>
            </a:r>
            <a:r>
              <a:rPr lang="en-US" sz="2000" baseline="30000" dirty="0" err="1"/>
              <a:t>i</a:t>
            </a:r>
            <a:r>
              <a:rPr lang="en-US" sz="2000" baseline="30000" dirty="0" err="1">
                <a:latin typeface="Symbol" pitchFamily="18" charset="2"/>
              </a:rPr>
              <a:t>a</a:t>
            </a:r>
            <a:r>
              <a:rPr lang="en-US" sz="2000" dirty="0"/>
              <a:t>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endParaRPr lang="en-US" sz="2000" dirty="0"/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420688" y="3032041"/>
            <a:ext cx="1712913" cy="7016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Electroweak </a:t>
            </a:r>
          </a:p>
          <a:p>
            <a:r>
              <a:rPr lang="en-US" sz="2000" dirty="0"/>
              <a:t>properties: 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446088" y="4929187"/>
            <a:ext cx="2133918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Invariant </a:t>
            </a:r>
            <a:r>
              <a:rPr lang="en-US" sz="2000" dirty="0" smtClean="0"/>
              <a:t>under </a:t>
            </a:r>
            <a:endParaRPr lang="en-US" sz="2000" dirty="0"/>
          </a:p>
          <a:p>
            <a:r>
              <a:rPr lang="en-US" sz="2000" dirty="0"/>
              <a:t>transformation</a:t>
            </a:r>
          </a:p>
        </p:txBody>
      </p:sp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3165475" y="5318125"/>
            <a:ext cx="15255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R</a:t>
            </a:r>
            <a:r>
              <a:rPr lang="en-US" sz="2000" dirty="0">
                <a:latin typeface="Symbol" pitchFamily="18" charset="2"/>
              </a:rPr>
              <a:t> 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</a:t>
            </a:r>
            <a:r>
              <a:rPr lang="en-US" sz="2000" dirty="0" err="1"/>
              <a:t>e</a:t>
            </a:r>
            <a:r>
              <a:rPr lang="en-US" sz="2000" baseline="30000" dirty="0" err="1"/>
              <a:t>i</a:t>
            </a:r>
            <a:r>
              <a:rPr lang="en-US" sz="2000" baseline="30000" dirty="0" err="1">
                <a:latin typeface="Symbol" pitchFamily="18" charset="2"/>
              </a:rPr>
              <a:t>a</a:t>
            </a:r>
            <a:r>
              <a:rPr lang="en-US" sz="2000" dirty="0"/>
              <a:t>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R</a:t>
            </a:r>
            <a:endParaRPr lang="en-US" sz="2000" dirty="0"/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4987925" y="5023990"/>
            <a:ext cx="3935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U(1)  symmetry – lepton number</a:t>
            </a:r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4740275" y="1898650"/>
            <a:ext cx="3776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4 component </a:t>
            </a:r>
            <a:r>
              <a:rPr lang="en-US" sz="2000" dirty="0">
                <a:sym typeface="Wingdings" pitchFamily="2" charset="2"/>
              </a:rPr>
              <a:t> Dirac equation</a:t>
            </a:r>
            <a:endParaRPr lang="en-US" sz="2000" dirty="0"/>
          </a:p>
        </p:txBody>
      </p:sp>
      <p:sp>
        <p:nvSpPr>
          <p:cNvPr id="10260" name="Text Box 22"/>
          <p:cNvSpPr txBox="1">
            <a:spLocks noChangeArrowheads="1"/>
          </p:cNvSpPr>
          <p:nvPr/>
        </p:nvSpPr>
        <p:spPr bwMode="auto">
          <a:xfrm>
            <a:off x="-760413" y="65198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6" name="TextBox 15"/>
          <p:cNvSpPr txBox="1"/>
          <p:nvPr/>
        </p:nvSpPr>
        <p:spPr>
          <a:xfrm>
            <a:off x="496027" y="4072261"/>
            <a:ext cx="6361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Should appear as result of EW symmetry breaking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59824" y="5932968"/>
            <a:ext cx="2039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 portal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420840" y="365760"/>
            <a:ext cx="5816332" cy="8069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What neutrino physics is about?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2246465" y="1181875"/>
            <a:ext cx="2485469" cy="9622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Three aspects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654" y="2719975"/>
            <a:ext cx="2378925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Study of neutrino properties, their interactions and propagation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83369" y="2032372"/>
            <a:ext cx="3440867" cy="1015663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Study of objects in which neutrinos play important or</a:t>
            </a:r>
          </a:p>
          <a:p>
            <a:r>
              <a:rPr lang="en-IE" sz="2000" dirty="0" smtClean="0"/>
              <a:t>dominant role in dynamics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045144" y="4300033"/>
            <a:ext cx="2892056" cy="1323439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Neutrinos as a tool of studies of other particles and objects, </a:t>
            </a:r>
          </a:p>
          <a:p>
            <a:r>
              <a:rPr lang="en-IE" sz="2000" dirty="0" smtClean="0"/>
              <a:t>sources of neutrinos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86129" y="5704221"/>
            <a:ext cx="1791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Searches for BSM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82572" y="4136299"/>
            <a:ext cx="24874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Interactions,</a:t>
            </a:r>
          </a:p>
          <a:p>
            <a:r>
              <a:rPr lang="en-IE" sz="2000" dirty="0" smtClean="0"/>
              <a:t>masses, magnetic moments, nature, </a:t>
            </a:r>
          </a:p>
          <a:p>
            <a:r>
              <a:rPr lang="en-IE" sz="2000" dirty="0" smtClean="0"/>
              <a:t>NSI, </a:t>
            </a:r>
            <a:r>
              <a:rPr lang="en-IE" sz="2000" dirty="0" err="1" smtClean="0"/>
              <a:t>unitarity</a:t>
            </a:r>
            <a:r>
              <a:rPr lang="en-IE" sz="2000" dirty="0" smtClean="0"/>
              <a:t> breaking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73805" y="3084908"/>
            <a:ext cx="2301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Stars, galaxies, </a:t>
            </a:r>
          </a:p>
          <a:p>
            <a:r>
              <a:rPr lang="en-IE" sz="2000" dirty="0" smtClean="0"/>
              <a:t>Universe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594428" y="478465"/>
            <a:ext cx="4424129" cy="6739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As other fermions in SM?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3013870" y="1412875"/>
            <a:ext cx="1717617" cy="7765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65000"/>
                  </a:schemeClr>
                </a:solidFill>
                <a:latin typeface="Arial Black"/>
              </a:rPr>
              <a:t> m = h &lt;H&gt;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65000"/>
                </a:schemeClr>
              </a:solidFill>
              <a:latin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412" y="2562443"/>
            <a:ext cx="5263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Confirmed by LHC with single Higgs boson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8577" y="2243464"/>
            <a:ext cx="3859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 is constant </a:t>
            </a:r>
            <a:r>
              <a:rPr lang="en-IE" sz="2000" dirty="0" err="1" smtClean="0"/>
              <a:t>yukawa</a:t>
            </a:r>
            <a:r>
              <a:rPr lang="en-IE" sz="2000" dirty="0" smtClean="0"/>
              <a:t> coupling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95412" y="3181098"/>
            <a:ext cx="442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Why not the same for neutrinos?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66291" y="3712726"/>
            <a:ext cx="156519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h ~</a:t>
            </a:r>
            <a:r>
              <a:rPr lang="en-IE" sz="2000" dirty="0" smtClean="0"/>
              <a:t> 2 10</a:t>
            </a:r>
            <a:r>
              <a:rPr lang="en-IE" sz="2000" baseline="30000" dirty="0" smtClean="0"/>
              <a:t>-13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48577" y="4444409"/>
            <a:ext cx="1509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Still OK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0479" y="5202375"/>
            <a:ext cx="7995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 mass as correction to (perturbation of) the SM ?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68137" y="4859070"/>
            <a:ext cx="5073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the first approximation in SM 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dirty="0" smtClean="0"/>
              <a:t> = 0.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9210" y="5720303"/>
            <a:ext cx="2700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Weinberg approach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371145" y="308338"/>
            <a:ext cx="3477842" cy="6739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Smallness of mass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911" y="1457024"/>
            <a:ext cx="8241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Something is wrong with RH neutrinos related to  their neutrality? </a:t>
            </a:r>
          </a:p>
          <a:p>
            <a:endParaRPr lang="en-IE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77180" y="2164910"/>
            <a:ext cx="3540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Have large </a:t>
            </a:r>
            <a:r>
              <a:rPr lang="en-IE" sz="2000" dirty="0" err="1" smtClean="0"/>
              <a:t>Majorana</a:t>
            </a:r>
            <a:r>
              <a:rPr lang="en-IE" sz="2000" dirty="0" smtClean="0"/>
              <a:t> mass?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90557" y="2154393"/>
            <a:ext cx="1359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/>
              <a:t>seesaw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27194" y="2836902"/>
            <a:ext cx="5050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Special localization in extra dimensions?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70855" y="4486971"/>
            <a:ext cx="2498651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Neutrino portal</a:t>
            </a:r>
            <a:endParaRPr lang="en-IE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73346" y="5050488"/>
            <a:ext cx="722991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LH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23824" y="5043760"/>
            <a:ext cx="1349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Operator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540643" y="5028062"/>
            <a:ext cx="393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Singlet of SM symmetry group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580448" y="5530495"/>
            <a:ext cx="4205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Anything </a:t>
            </a:r>
            <a:r>
              <a:rPr lang="en-IE" sz="2000" dirty="0" err="1" smtClean="0"/>
              <a:t>fermionic</a:t>
            </a:r>
            <a:r>
              <a:rPr lang="en-IE" sz="2000" dirty="0" smtClean="0"/>
              <a:t> operator can couple to this portal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92912" y="1124289"/>
            <a:ext cx="2424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Small coupling or 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36893" y="2825774"/>
            <a:ext cx="2966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Overlap suppression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27475" y="3296083"/>
            <a:ext cx="2796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Many RH neutrinos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950662" y="3817084"/>
            <a:ext cx="553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Special symmetries  - why for RH neutrinos?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-4763" y="0"/>
            <a:ext cx="9144001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500290" y="265800"/>
            <a:ext cx="4987925" cy="8238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Majorana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mass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term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81063" y="2383350"/>
            <a:ext cx="381317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Lucida Calligraphy" pitchFamily="66" charset="0"/>
              </a:rPr>
              <a:t>L</a:t>
            </a:r>
            <a:r>
              <a:rPr lang="en-US" sz="2400" dirty="0"/>
              <a:t> = … - ½ </a:t>
            </a:r>
            <a:r>
              <a:rPr lang="en-US" sz="2400" dirty="0" err="1"/>
              <a:t>m</a:t>
            </a:r>
            <a:r>
              <a:rPr lang="en-US" sz="2400" baseline="-25000" dirty="0" err="1"/>
              <a:t>L</a:t>
            </a:r>
            <a:r>
              <a:rPr lang="en-US" sz="2400" dirty="0"/>
              <a:t>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L</a:t>
            </a:r>
            <a:r>
              <a:rPr lang="en-US" sz="2400" baseline="30000" dirty="0" err="1"/>
              <a:t>T</a:t>
            </a:r>
            <a:r>
              <a:rPr lang="en-US" sz="2400" dirty="0" err="1"/>
              <a:t>C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L</a:t>
            </a:r>
            <a:r>
              <a:rPr lang="en-US" sz="2400" dirty="0">
                <a:latin typeface="Symbol" pitchFamily="18" charset="2"/>
              </a:rPr>
              <a:t> </a:t>
            </a:r>
            <a:r>
              <a:rPr lang="en-US" sz="2400" dirty="0"/>
              <a:t>+ </a:t>
            </a:r>
            <a:r>
              <a:rPr lang="en-US" sz="2400" dirty="0" err="1"/>
              <a:t>h.c</a:t>
            </a:r>
            <a:r>
              <a:rPr lang="en-US" sz="2400" dirty="0"/>
              <a:t>. 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39237" y="1664180"/>
            <a:ext cx="1270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R</a:t>
            </a:r>
            <a:r>
              <a:rPr lang="en-US" sz="2000" dirty="0">
                <a:latin typeface="Symbol" pitchFamily="18" charset="2"/>
              </a:rPr>
              <a:t> 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baseline="30000" dirty="0" err="1"/>
              <a:t>C</a:t>
            </a:r>
            <a:r>
              <a:rPr lang="en-US" sz="2000" dirty="0"/>
              <a:t>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076825" y="1679575"/>
            <a:ext cx="169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/>
              <a:t>L</a:t>
            </a:r>
            <a:r>
              <a:rPr lang="en-US" sz="2000" baseline="30000"/>
              <a:t>C</a:t>
            </a:r>
            <a:r>
              <a:rPr lang="en-US" sz="2000"/>
              <a:t>  =  C (</a:t>
            </a:r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/>
              <a:t>L</a:t>
            </a:r>
            <a:r>
              <a:rPr lang="en-US" sz="2000"/>
              <a:t>)</a:t>
            </a:r>
            <a:r>
              <a:rPr lang="en-US" sz="2000" baseline="30000"/>
              <a:t>T</a:t>
            </a:r>
            <a:endParaRPr lang="en-US" sz="2000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232525" y="1736725"/>
            <a:ext cx="1889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554288" y="1664329"/>
            <a:ext cx="249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charge conjugation: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961188" y="1658938"/>
            <a:ext cx="116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 = i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 baseline="-25000"/>
              <a:t>0</a:t>
            </a:r>
            <a:r>
              <a:rPr lang="en-US" sz="2000">
                <a:latin typeface="Symbol" pitchFamily="18" charset="2"/>
              </a:rPr>
              <a:t> g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47688" y="3225800"/>
            <a:ext cx="3062057" cy="707886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Electroweak properties </a:t>
            </a:r>
          </a:p>
          <a:p>
            <a:r>
              <a:rPr lang="en-US" sz="2000" dirty="0" smtClean="0"/>
              <a:t>of the mass term</a:t>
            </a:r>
            <a:endParaRPr lang="en-US" sz="2000" dirty="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305343" y="3367088"/>
            <a:ext cx="306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(I,  I</a:t>
            </a:r>
            <a:r>
              <a:rPr lang="en-US" sz="2000" baseline="-25000" dirty="0"/>
              <a:t>3</a:t>
            </a:r>
            <a:r>
              <a:rPr lang="en-US" sz="2000" dirty="0"/>
              <a:t>,  Y</a:t>
            </a:r>
            <a:r>
              <a:rPr lang="en-US" sz="2000" dirty="0" smtClean="0"/>
              <a:t>) </a:t>
            </a:r>
            <a:r>
              <a:rPr lang="en-US" sz="2000" dirty="0"/>
              <a:t>= ( 1,  1,  - 2 )</a:t>
            </a: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547688" y="4348493"/>
            <a:ext cx="2558714" cy="40011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No invariance </a:t>
            </a:r>
            <a:r>
              <a:rPr lang="en-US" sz="2000" dirty="0"/>
              <a:t>under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238499" y="4365625"/>
            <a:ext cx="17129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dirty="0">
                <a:latin typeface="Symbol" pitchFamily="18" charset="2"/>
              </a:rPr>
              <a:t> 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</a:t>
            </a:r>
            <a:r>
              <a:rPr lang="en-US" sz="2000" dirty="0" err="1"/>
              <a:t>e</a:t>
            </a:r>
            <a:r>
              <a:rPr lang="en-US" sz="2000" baseline="30000" dirty="0" err="1"/>
              <a:t>i</a:t>
            </a:r>
            <a:r>
              <a:rPr lang="en-US" sz="2000" baseline="30000" dirty="0" err="1">
                <a:latin typeface="Symbol" pitchFamily="18" charset="2"/>
              </a:rPr>
              <a:t>a</a:t>
            </a:r>
            <a:r>
              <a:rPr lang="en-US" sz="2000" dirty="0"/>
              <a:t>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endParaRPr lang="en-US" sz="2000" dirty="0"/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4637153" y="2419052"/>
            <a:ext cx="431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ym typeface="Wingdings" pitchFamily="2" charset="2"/>
              </a:rPr>
              <a:t> t</a:t>
            </a:r>
            <a:r>
              <a:rPr lang="en-US" sz="2000" dirty="0"/>
              <a:t>wo component massive neutrino</a:t>
            </a: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587375" y="4917298"/>
            <a:ext cx="73500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Lepton number of the mass operator: L = 2 and </a:t>
            </a:r>
            <a:r>
              <a:rPr lang="en-US" sz="2000" dirty="0" smtClean="0"/>
              <a:t>- 2 </a:t>
            </a:r>
            <a:r>
              <a:rPr lang="en-US" sz="2000" dirty="0"/>
              <a:t>(for </a:t>
            </a:r>
            <a:r>
              <a:rPr lang="en-US" sz="2000" dirty="0" err="1"/>
              <a:t>h.c</a:t>
            </a:r>
            <a:r>
              <a:rPr lang="en-US" sz="2000" dirty="0"/>
              <a:t>.)</a:t>
            </a: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605648" y="5830888"/>
            <a:ext cx="4911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Processes with lepton number violation  </a:t>
            </a:r>
          </a:p>
          <a:p>
            <a:r>
              <a:rPr lang="en-US" sz="2000" dirty="0"/>
              <a:t>by |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L| = 2 with probabilities </a:t>
            </a: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1181100" y="5337175"/>
            <a:ext cx="561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mass term violates lepton number by |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L| = 2 </a:t>
            </a:r>
          </a:p>
        </p:txBody>
      </p:sp>
      <p:sp>
        <p:nvSpPr>
          <p:cNvPr id="11283" name="AutoShape 20"/>
          <p:cNvSpPr>
            <a:spLocks noChangeArrowheads="1"/>
          </p:cNvSpPr>
          <p:nvPr/>
        </p:nvSpPr>
        <p:spPr bwMode="auto">
          <a:xfrm>
            <a:off x="673100" y="5375275"/>
            <a:ext cx="377825" cy="3968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5845175" y="5821363"/>
            <a:ext cx="11049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G</a:t>
            </a:r>
            <a:r>
              <a:rPr lang="en-US" sz="2000"/>
              <a:t> ~ m</a:t>
            </a:r>
            <a:r>
              <a:rPr lang="en-US" sz="2000" baseline="-25000"/>
              <a:t>L</a:t>
            </a:r>
            <a:r>
              <a:rPr lang="en-US" sz="2000" baseline="30000"/>
              <a:t>2</a:t>
            </a:r>
            <a:r>
              <a:rPr lang="en-US" sz="2000"/>
              <a:t> </a:t>
            </a: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5937250" y="6248400"/>
            <a:ext cx="639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bb</a:t>
            </a:r>
            <a:r>
              <a:rPr lang="en-US" sz="2000" baseline="-25000" dirty="0" err="1">
                <a:latin typeface="Symbol" pitchFamily="18" charset="2"/>
              </a:rPr>
              <a:t>on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5273" y="1253586"/>
            <a:ext cx="5422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Instead of independent RH component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88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57965" y="255176"/>
            <a:ext cx="6425607" cy="8515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Majorana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mass and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Majorana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624263" y="1582919"/>
            <a:ext cx="147161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</a:t>
            </a:r>
            <a:r>
              <a:rPr lang="en-US" sz="2400" baseline="30000" dirty="0" err="1"/>
              <a:t>C</a:t>
            </a:r>
            <a:r>
              <a:rPr lang="en-US" sz="2400" dirty="0">
                <a:latin typeface="Symbol" pitchFamily="18" charset="2"/>
              </a:rPr>
              <a:t>  </a:t>
            </a:r>
            <a:r>
              <a:rPr lang="en-US" sz="2400" dirty="0">
                <a:sym typeface="Wingdings" pitchFamily="2" charset="2"/>
              </a:rPr>
              <a:t>=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</a:t>
            </a:r>
            <a:r>
              <a:rPr lang="en-US" sz="2400" dirty="0"/>
              <a:t>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2524" y="1527175"/>
            <a:ext cx="2835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ruly </a:t>
            </a:r>
            <a:r>
              <a:rPr lang="en-US" sz="2000" dirty="0"/>
              <a:t>neutral </a:t>
            </a:r>
          </a:p>
          <a:p>
            <a:r>
              <a:rPr lang="en-US" sz="2000" dirty="0"/>
              <a:t>particle = antiparticle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571098" y="2382838"/>
            <a:ext cx="183736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</a:t>
            </a:r>
            <a:r>
              <a:rPr lang="en-US" sz="2400" baseline="30000" dirty="0" err="1"/>
              <a:t>C</a:t>
            </a:r>
            <a:r>
              <a:rPr lang="en-US" sz="2400" dirty="0">
                <a:latin typeface="Symbol" pitchFamily="18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= </a:t>
            </a:r>
            <a:r>
              <a:rPr lang="en-US" sz="2400" dirty="0" err="1" smtClean="0">
                <a:sym typeface="Wingdings" pitchFamily="2" charset="2"/>
              </a:rPr>
              <a:t>e</a:t>
            </a:r>
            <a:r>
              <a:rPr lang="en-US" sz="2400" baseline="30000" dirty="0" err="1" smtClean="0">
                <a:sym typeface="Wingdings" pitchFamily="2" charset="2"/>
              </a:rPr>
              <a:t>i</a:t>
            </a:r>
            <a:r>
              <a:rPr lang="en-US" sz="2400" baseline="30000" dirty="0" err="1">
                <a:latin typeface="Symbol" pitchFamily="18" charset="2"/>
                <a:sym typeface="Wingdings" pitchFamily="2" charset="2"/>
              </a:rPr>
              <a:t>b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</a:t>
            </a:r>
            <a:r>
              <a:rPr lang="en-US" sz="2400" dirty="0"/>
              <a:t>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89047" y="2409825"/>
            <a:ext cx="1491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/>
              <a:t>general: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46463" y="3157538"/>
            <a:ext cx="208422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M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>
                <a:sym typeface="Wingdings" pitchFamily="2" charset="2"/>
              </a:rPr>
              <a:t>= </a:t>
            </a:r>
            <a:r>
              <a:rPr lang="en-US" sz="2000" dirty="0" err="1">
                <a:latin typeface="Symbol" pitchFamily="18" charset="2"/>
                <a:sym typeface="Wingdings" pitchFamily="2" charset="2"/>
              </a:rPr>
              <a:t>n</a:t>
            </a:r>
            <a:r>
              <a:rPr lang="en-US" sz="2000" baseline="-25000" dirty="0" err="1">
                <a:sym typeface="Wingdings" pitchFamily="2" charset="2"/>
              </a:rPr>
              <a:t>L</a:t>
            </a:r>
            <a:r>
              <a:rPr lang="en-US" sz="2000" dirty="0">
                <a:sym typeface="Wingdings" pitchFamily="2" charset="2"/>
              </a:rPr>
              <a:t> + </a:t>
            </a:r>
            <a:r>
              <a:rPr lang="en-US" sz="2000" dirty="0" err="1" smtClean="0">
                <a:sym typeface="Wingdings" pitchFamily="2" charset="2"/>
              </a:rPr>
              <a:t>e</a:t>
            </a:r>
            <a:r>
              <a:rPr lang="en-US" sz="2000" baseline="30000" dirty="0" err="1" smtClean="0">
                <a:sym typeface="Wingdings" pitchFamily="2" charset="2"/>
              </a:rPr>
              <a:t>i</a:t>
            </a:r>
            <a:r>
              <a:rPr lang="en-US" sz="2000" baseline="30000" dirty="0" err="1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baseline="30000" dirty="0" err="1"/>
              <a:t>C</a:t>
            </a:r>
            <a:r>
              <a:rPr lang="en-US" sz="2000" dirty="0"/>
              <a:t>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05041" y="2457827"/>
            <a:ext cx="30396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 smtClean="0"/>
              <a:t> </a:t>
            </a:r>
            <a:r>
              <a:rPr lang="en-US" sz="2000" dirty="0"/>
              <a:t>is the </a:t>
            </a:r>
            <a:r>
              <a:rPr lang="en-US" sz="2000" dirty="0" err="1"/>
              <a:t>Majorana</a:t>
            </a:r>
            <a:r>
              <a:rPr lang="en-US" sz="2000" dirty="0"/>
              <a:t> phase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141115" y="4085066"/>
            <a:ext cx="663575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Lucida Calligraphy" pitchFamily="66" charset="0"/>
              </a:rPr>
              <a:t>L</a:t>
            </a:r>
            <a:r>
              <a:rPr lang="en-US" sz="2400" dirty="0"/>
              <a:t> = … - ½ </a:t>
            </a:r>
            <a:r>
              <a:rPr lang="en-US" sz="2400" dirty="0" err="1"/>
              <a:t>m</a:t>
            </a:r>
            <a:r>
              <a:rPr lang="en-US" sz="2400" baseline="-25000" dirty="0" err="1"/>
              <a:t>M</a:t>
            </a:r>
            <a:r>
              <a:rPr lang="en-US" sz="2400" dirty="0"/>
              <a:t>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</a:t>
            </a:r>
            <a:r>
              <a:rPr lang="en-US" sz="2400" dirty="0">
                <a:latin typeface="Symbol" pitchFamily="18" charset="2"/>
              </a:rPr>
              <a:t>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</a:t>
            </a:r>
            <a:r>
              <a:rPr lang="en-US" sz="2400" dirty="0"/>
              <a:t> =  - ½ </a:t>
            </a:r>
            <a:r>
              <a:rPr lang="en-US" sz="2400" dirty="0" err="1"/>
              <a:t>m</a:t>
            </a:r>
            <a:r>
              <a:rPr lang="en-US" sz="2400" baseline="-25000" dirty="0" err="1"/>
              <a:t>M</a:t>
            </a:r>
            <a:r>
              <a:rPr lang="en-US" sz="2400" baseline="-25000" dirty="0"/>
              <a:t> 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i</a:t>
            </a:r>
            <a:r>
              <a:rPr lang="en-US" sz="2400" baseline="30000" dirty="0" err="1">
                <a:latin typeface="Symbol" pitchFamily="18" charset="2"/>
              </a:rPr>
              <a:t>b</a:t>
            </a:r>
            <a:r>
              <a:rPr lang="en-US" sz="2400" dirty="0" smtClean="0"/>
              <a:t>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L</a:t>
            </a:r>
            <a:r>
              <a:rPr lang="en-US" sz="2400" baseline="30000" dirty="0" err="1"/>
              <a:t>T</a:t>
            </a:r>
            <a:r>
              <a:rPr lang="en-US" sz="2400" baseline="30000" dirty="0"/>
              <a:t> </a:t>
            </a:r>
            <a:r>
              <a:rPr lang="en-US" sz="2400" dirty="0"/>
              <a:t>C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L</a:t>
            </a:r>
            <a:r>
              <a:rPr lang="en-US" sz="2400" dirty="0">
                <a:latin typeface="Symbol" pitchFamily="18" charset="2"/>
              </a:rPr>
              <a:t> </a:t>
            </a:r>
            <a:r>
              <a:rPr lang="en-US" sz="2400" dirty="0"/>
              <a:t>+ </a:t>
            </a:r>
            <a:r>
              <a:rPr lang="en-US" sz="2400" dirty="0" err="1"/>
              <a:t>h.c</a:t>
            </a:r>
            <a:r>
              <a:rPr lang="en-US" sz="2400" dirty="0"/>
              <a:t>.  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020113" y="4164492"/>
            <a:ext cx="2317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2524" y="3070705"/>
            <a:ext cx="2317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In terms of </a:t>
            </a:r>
            <a:r>
              <a:rPr lang="en-US" sz="2000" dirty="0" err="1"/>
              <a:t>chiral</a:t>
            </a:r>
            <a:endParaRPr lang="en-US" sz="2000" dirty="0"/>
          </a:p>
          <a:p>
            <a:r>
              <a:rPr lang="en-US" sz="2000" dirty="0"/>
              <a:t>components: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562682" y="4778091"/>
            <a:ext cx="6015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Majorana</a:t>
            </a:r>
            <a:r>
              <a:rPr lang="en-US" sz="2000" dirty="0"/>
              <a:t> phase can be attached to the mass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585685" y="5225435"/>
            <a:ext cx="79947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Majorana</a:t>
            </a:r>
            <a:r>
              <a:rPr lang="en-US" sz="2000" dirty="0"/>
              <a:t> phase does </a:t>
            </a:r>
            <a:r>
              <a:rPr lang="en-US" sz="2000" dirty="0" smtClean="0"/>
              <a:t>not enter </a:t>
            </a:r>
            <a:r>
              <a:rPr lang="en-US" sz="2000" dirty="0"/>
              <a:t>dispersion relation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>
                <a:sym typeface="Wingdings" pitchFamily="2" charset="2"/>
              </a:rPr>
              <a:t>oscillations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75498" y="1659130"/>
            <a:ext cx="260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Majorana</a:t>
            </a:r>
            <a:r>
              <a:rPr lang="en-IE" sz="2000" dirty="0" smtClean="0"/>
              <a:t> condition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2"/>
          <p:cNvSpPr>
            <a:spLocks noChangeArrowheads="1"/>
          </p:cNvSpPr>
          <p:nvPr/>
        </p:nvSpPr>
        <p:spPr bwMode="auto">
          <a:xfrm>
            <a:off x="0" y="-12402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973828" name="Rectangle 4"/>
          <p:cNvSpPr>
            <a:spLocks noChangeArrowheads="1"/>
          </p:cNvSpPr>
          <p:nvPr/>
        </p:nvSpPr>
        <p:spPr bwMode="auto">
          <a:xfrm>
            <a:off x="569004" y="1164149"/>
            <a:ext cx="2939739" cy="425845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73829" name="Text Box 5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973831" name="WordArt 7"/>
          <p:cNvSpPr>
            <a:spLocks noChangeArrowheads="1" noChangeShapeType="1" noTextEdit="1"/>
          </p:cNvSpPr>
          <p:nvPr/>
        </p:nvSpPr>
        <p:spPr bwMode="auto">
          <a:xfrm>
            <a:off x="455432" y="180744"/>
            <a:ext cx="4860847" cy="8983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Double beta decay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73841" name="Freeform 17"/>
          <p:cNvSpPr>
            <a:spLocks/>
          </p:cNvSpPr>
          <p:nvPr/>
        </p:nvSpPr>
        <p:spPr bwMode="auto">
          <a:xfrm>
            <a:off x="1046828" y="1565522"/>
            <a:ext cx="1447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528" y="336"/>
              </a:cxn>
              <a:cxn ang="0">
                <a:pos x="912" y="0"/>
              </a:cxn>
            </a:cxnLst>
            <a:rect l="0" t="0" r="r" b="b"/>
            <a:pathLst>
              <a:path w="912" h="336">
                <a:moveTo>
                  <a:pt x="0" y="336"/>
                </a:moveTo>
                <a:lnTo>
                  <a:pt x="528" y="336"/>
                </a:lnTo>
                <a:lnTo>
                  <a:pt x="91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842" name="Freeform 18"/>
          <p:cNvSpPr>
            <a:spLocks/>
          </p:cNvSpPr>
          <p:nvPr/>
        </p:nvSpPr>
        <p:spPr bwMode="auto">
          <a:xfrm>
            <a:off x="2193925" y="2721935"/>
            <a:ext cx="762794" cy="1204912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0"/>
              </a:cxn>
              <a:cxn ang="0">
                <a:pos x="0" y="480"/>
              </a:cxn>
              <a:cxn ang="0">
                <a:pos x="384" y="480"/>
              </a:cxn>
            </a:cxnLst>
            <a:rect l="0" t="0" r="r" b="b"/>
            <a:pathLst>
              <a:path w="384" h="480">
                <a:moveTo>
                  <a:pt x="384" y="0"/>
                </a:moveTo>
                <a:lnTo>
                  <a:pt x="0" y="0"/>
                </a:lnTo>
                <a:lnTo>
                  <a:pt x="0" y="480"/>
                </a:lnTo>
                <a:lnTo>
                  <a:pt x="384" y="48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843" name="Freeform 19"/>
          <p:cNvSpPr>
            <a:spLocks/>
          </p:cNvSpPr>
          <p:nvPr/>
        </p:nvSpPr>
        <p:spPr bwMode="auto">
          <a:xfrm flipV="1">
            <a:off x="1082824" y="4581758"/>
            <a:ext cx="14478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528" y="336"/>
              </a:cxn>
              <a:cxn ang="0">
                <a:pos x="912" y="0"/>
              </a:cxn>
            </a:cxnLst>
            <a:rect l="0" t="0" r="r" b="b"/>
            <a:pathLst>
              <a:path w="912" h="336">
                <a:moveTo>
                  <a:pt x="0" y="336"/>
                </a:moveTo>
                <a:lnTo>
                  <a:pt x="528" y="336"/>
                </a:lnTo>
                <a:lnTo>
                  <a:pt x="91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844" name="Freeform 20"/>
          <p:cNvSpPr>
            <a:spLocks/>
          </p:cNvSpPr>
          <p:nvPr/>
        </p:nvSpPr>
        <p:spPr bwMode="auto">
          <a:xfrm rot="-3892872">
            <a:off x="1653658" y="4152107"/>
            <a:ext cx="6858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0"/>
              </a:cxn>
              <a:cxn ang="0">
                <a:pos x="96" y="96"/>
              </a:cxn>
              <a:cxn ang="0">
                <a:pos x="144" y="0"/>
              </a:cxn>
              <a:cxn ang="0">
                <a:pos x="192" y="96"/>
              </a:cxn>
              <a:cxn ang="0">
                <a:pos x="240" y="0"/>
              </a:cxn>
              <a:cxn ang="0">
                <a:pos x="288" y="96"/>
              </a:cxn>
              <a:cxn ang="0">
                <a:pos x="336" y="0"/>
              </a:cxn>
              <a:cxn ang="0">
                <a:pos x="384" y="96"/>
              </a:cxn>
              <a:cxn ang="0">
                <a:pos x="432" y="0"/>
              </a:cxn>
              <a:cxn ang="0">
                <a:pos x="480" y="96"/>
              </a:cxn>
              <a:cxn ang="0">
                <a:pos x="528" y="0"/>
              </a:cxn>
              <a:cxn ang="0">
                <a:pos x="576" y="96"/>
              </a:cxn>
              <a:cxn ang="0">
                <a:pos x="624" y="0"/>
              </a:cxn>
              <a:cxn ang="0">
                <a:pos x="672" y="96"/>
              </a:cxn>
            </a:cxnLst>
            <a:rect l="0" t="0" r="r" b="b"/>
            <a:pathLst>
              <a:path w="672" h="96">
                <a:moveTo>
                  <a:pt x="0" y="96"/>
                </a:moveTo>
                <a:cubicBezTo>
                  <a:pt x="16" y="48"/>
                  <a:pt x="32" y="0"/>
                  <a:pt x="48" y="0"/>
                </a:cubicBezTo>
                <a:cubicBezTo>
                  <a:pt x="64" y="0"/>
                  <a:pt x="80" y="96"/>
                  <a:pt x="96" y="96"/>
                </a:cubicBezTo>
                <a:cubicBezTo>
                  <a:pt x="112" y="96"/>
                  <a:pt x="128" y="0"/>
                  <a:pt x="144" y="0"/>
                </a:cubicBezTo>
                <a:cubicBezTo>
                  <a:pt x="160" y="0"/>
                  <a:pt x="176" y="96"/>
                  <a:pt x="192" y="96"/>
                </a:cubicBezTo>
                <a:cubicBezTo>
                  <a:pt x="208" y="96"/>
                  <a:pt x="224" y="0"/>
                  <a:pt x="240" y="0"/>
                </a:cubicBezTo>
                <a:cubicBezTo>
                  <a:pt x="256" y="0"/>
                  <a:pt x="272" y="96"/>
                  <a:pt x="288" y="96"/>
                </a:cubicBezTo>
                <a:cubicBezTo>
                  <a:pt x="304" y="96"/>
                  <a:pt x="320" y="0"/>
                  <a:pt x="336" y="0"/>
                </a:cubicBezTo>
                <a:cubicBezTo>
                  <a:pt x="352" y="0"/>
                  <a:pt x="368" y="96"/>
                  <a:pt x="384" y="96"/>
                </a:cubicBezTo>
                <a:cubicBezTo>
                  <a:pt x="400" y="96"/>
                  <a:pt x="416" y="0"/>
                  <a:pt x="432" y="0"/>
                </a:cubicBezTo>
                <a:cubicBezTo>
                  <a:pt x="448" y="0"/>
                  <a:pt x="464" y="96"/>
                  <a:pt x="480" y="96"/>
                </a:cubicBezTo>
                <a:cubicBezTo>
                  <a:pt x="496" y="96"/>
                  <a:pt x="512" y="0"/>
                  <a:pt x="528" y="0"/>
                </a:cubicBezTo>
                <a:cubicBezTo>
                  <a:pt x="544" y="0"/>
                  <a:pt x="560" y="96"/>
                  <a:pt x="576" y="96"/>
                </a:cubicBezTo>
                <a:cubicBezTo>
                  <a:pt x="592" y="96"/>
                  <a:pt x="608" y="0"/>
                  <a:pt x="624" y="0"/>
                </a:cubicBezTo>
                <a:cubicBezTo>
                  <a:pt x="640" y="0"/>
                  <a:pt x="656" y="48"/>
                  <a:pt x="672" y="9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845" name="Freeform 21"/>
          <p:cNvSpPr>
            <a:spLocks/>
          </p:cNvSpPr>
          <p:nvPr/>
        </p:nvSpPr>
        <p:spPr bwMode="auto">
          <a:xfrm rot="3892872" flipV="1">
            <a:off x="1633642" y="2346158"/>
            <a:ext cx="6858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0"/>
              </a:cxn>
              <a:cxn ang="0">
                <a:pos x="96" y="96"/>
              </a:cxn>
              <a:cxn ang="0">
                <a:pos x="144" y="0"/>
              </a:cxn>
              <a:cxn ang="0">
                <a:pos x="192" y="96"/>
              </a:cxn>
              <a:cxn ang="0">
                <a:pos x="240" y="0"/>
              </a:cxn>
              <a:cxn ang="0">
                <a:pos x="288" y="96"/>
              </a:cxn>
              <a:cxn ang="0">
                <a:pos x="336" y="0"/>
              </a:cxn>
              <a:cxn ang="0">
                <a:pos x="384" y="96"/>
              </a:cxn>
              <a:cxn ang="0">
                <a:pos x="432" y="0"/>
              </a:cxn>
              <a:cxn ang="0">
                <a:pos x="480" y="96"/>
              </a:cxn>
              <a:cxn ang="0">
                <a:pos x="528" y="0"/>
              </a:cxn>
              <a:cxn ang="0">
                <a:pos x="576" y="96"/>
              </a:cxn>
              <a:cxn ang="0">
                <a:pos x="624" y="0"/>
              </a:cxn>
              <a:cxn ang="0">
                <a:pos x="672" y="96"/>
              </a:cxn>
            </a:cxnLst>
            <a:rect l="0" t="0" r="r" b="b"/>
            <a:pathLst>
              <a:path w="672" h="96">
                <a:moveTo>
                  <a:pt x="0" y="96"/>
                </a:moveTo>
                <a:cubicBezTo>
                  <a:pt x="16" y="48"/>
                  <a:pt x="32" y="0"/>
                  <a:pt x="48" y="0"/>
                </a:cubicBezTo>
                <a:cubicBezTo>
                  <a:pt x="64" y="0"/>
                  <a:pt x="80" y="96"/>
                  <a:pt x="96" y="96"/>
                </a:cubicBezTo>
                <a:cubicBezTo>
                  <a:pt x="112" y="96"/>
                  <a:pt x="128" y="0"/>
                  <a:pt x="144" y="0"/>
                </a:cubicBezTo>
                <a:cubicBezTo>
                  <a:pt x="160" y="0"/>
                  <a:pt x="176" y="96"/>
                  <a:pt x="192" y="96"/>
                </a:cubicBezTo>
                <a:cubicBezTo>
                  <a:pt x="208" y="96"/>
                  <a:pt x="224" y="0"/>
                  <a:pt x="240" y="0"/>
                </a:cubicBezTo>
                <a:cubicBezTo>
                  <a:pt x="256" y="0"/>
                  <a:pt x="272" y="96"/>
                  <a:pt x="288" y="96"/>
                </a:cubicBezTo>
                <a:cubicBezTo>
                  <a:pt x="304" y="96"/>
                  <a:pt x="320" y="0"/>
                  <a:pt x="336" y="0"/>
                </a:cubicBezTo>
                <a:cubicBezTo>
                  <a:pt x="352" y="0"/>
                  <a:pt x="368" y="96"/>
                  <a:pt x="384" y="96"/>
                </a:cubicBezTo>
                <a:cubicBezTo>
                  <a:pt x="400" y="96"/>
                  <a:pt x="416" y="0"/>
                  <a:pt x="432" y="0"/>
                </a:cubicBezTo>
                <a:cubicBezTo>
                  <a:pt x="448" y="0"/>
                  <a:pt x="464" y="96"/>
                  <a:pt x="480" y="96"/>
                </a:cubicBezTo>
                <a:cubicBezTo>
                  <a:pt x="496" y="96"/>
                  <a:pt x="512" y="0"/>
                  <a:pt x="528" y="0"/>
                </a:cubicBezTo>
                <a:cubicBezTo>
                  <a:pt x="544" y="0"/>
                  <a:pt x="560" y="96"/>
                  <a:pt x="576" y="96"/>
                </a:cubicBezTo>
                <a:cubicBezTo>
                  <a:pt x="592" y="96"/>
                  <a:pt x="608" y="0"/>
                  <a:pt x="624" y="0"/>
                </a:cubicBezTo>
                <a:cubicBezTo>
                  <a:pt x="640" y="0"/>
                  <a:pt x="656" y="48"/>
                  <a:pt x="672" y="9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846" name="Text Box 22"/>
          <p:cNvSpPr txBox="1">
            <a:spLocks noChangeArrowheads="1"/>
          </p:cNvSpPr>
          <p:nvPr/>
        </p:nvSpPr>
        <p:spPr bwMode="auto">
          <a:xfrm>
            <a:off x="2010286" y="3137453"/>
            <a:ext cx="319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973847" name="Text Box 23"/>
          <p:cNvSpPr txBox="1">
            <a:spLocks noChangeArrowheads="1"/>
          </p:cNvSpPr>
          <p:nvPr/>
        </p:nvSpPr>
        <p:spPr bwMode="auto">
          <a:xfrm>
            <a:off x="2544001" y="1251975"/>
            <a:ext cx="322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973848" name="Text Box 24"/>
          <p:cNvSpPr txBox="1">
            <a:spLocks noChangeArrowheads="1"/>
          </p:cNvSpPr>
          <p:nvPr/>
        </p:nvSpPr>
        <p:spPr bwMode="auto">
          <a:xfrm>
            <a:off x="2575900" y="4896405"/>
            <a:ext cx="3225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</a:t>
            </a:r>
          </a:p>
        </p:txBody>
      </p:sp>
      <p:sp>
        <p:nvSpPr>
          <p:cNvPr id="973849" name="Text Box 25"/>
          <p:cNvSpPr txBox="1">
            <a:spLocks noChangeArrowheads="1"/>
          </p:cNvSpPr>
          <p:nvPr/>
        </p:nvSpPr>
        <p:spPr bwMode="auto">
          <a:xfrm>
            <a:off x="1039961" y="4652748"/>
            <a:ext cx="3193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n</a:t>
            </a:r>
          </a:p>
        </p:txBody>
      </p:sp>
      <p:sp>
        <p:nvSpPr>
          <p:cNvPr id="973850" name="Text Box 26"/>
          <p:cNvSpPr txBox="1">
            <a:spLocks noChangeArrowheads="1"/>
          </p:cNvSpPr>
          <p:nvPr/>
        </p:nvSpPr>
        <p:spPr bwMode="auto">
          <a:xfrm>
            <a:off x="1057461" y="1733929"/>
            <a:ext cx="3193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n</a:t>
            </a:r>
          </a:p>
        </p:txBody>
      </p:sp>
      <p:sp>
        <p:nvSpPr>
          <p:cNvPr id="973851" name="Text Box 27"/>
          <p:cNvSpPr txBox="1">
            <a:spLocks noChangeArrowheads="1"/>
          </p:cNvSpPr>
          <p:nvPr/>
        </p:nvSpPr>
        <p:spPr bwMode="auto">
          <a:xfrm>
            <a:off x="2946086" y="2523033"/>
            <a:ext cx="3257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e</a:t>
            </a:r>
          </a:p>
        </p:txBody>
      </p:sp>
      <p:sp>
        <p:nvSpPr>
          <p:cNvPr id="973852" name="Text Box 28"/>
          <p:cNvSpPr txBox="1">
            <a:spLocks noChangeArrowheads="1"/>
          </p:cNvSpPr>
          <p:nvPr/>
        </p:nvSpPr>
        <p:spPr bwMode="auto">
          <a:xfrm>
            <a:off x="2920488" y="3722224"/>
            <a:ext cx="3257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e</a:t>
            </a:r>
          </a:p>
        </p:txBody>
      </p:sp>
      <p:sp>
        <p:nvSpPr>
          <p:cNvPr id="973853" name="Text Box 29"/>
          <p:cNvSpPr txBox="1">
            <a:spLocks noChangeArrowheads="1"/>
          </p:cNvSpPr>
          <p:nvPr/>
        </p:nvSpPr>
        <p:spPr bwMode="auto">
          <a:xfrm>
            <a:off x="2211388" y="2802275"/>
            <a:ext cx="287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</a:p>
        </p:txBody>
      </p:sp>
      <p:sp>
        <p:nvSpPr>
          <p:cNvPr id="973857" name="Text Box 33"/>
          <p:cNvSpPr txBox="1">
            <a:spLocks noChangeArrowheads="1"/>
          </p:cNvSpPr>
          <p:nvPr/>
        </p:nvSpPr>
        <p:spPr bwMode="auto">
          <a:xfrm>
            <a:off x="2286842" y="3080411"/>
            <a:ext cx="569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/>
              <a:t>ee</a:t>
            </a:r>
            <a:endParaRPr lang="en-US" sz="2000" dirty="0"/>
          </a:p>
        </p:txBody>
      </p:sp>
      <p:sp>
        <p:nvSpPr>
          <p:cNvPr id="973858" name="Text Box 34"/>
          <p:cNvSpPr txBox="1">
            <a:spLocks noChangeArrowheads="1"/>
          </p:cNvSpPr>
          <p:nvPr/>
        </p:nvSpPr>
        <p:spPr bwMode="auto">
          <a:xfrm>
            <a:off x="1463893" y="2329572"/>
            <a:ext cx="450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W</a:t>
            </a:r>
          </a:p>
        </p:txBody>
      </p:sp>
      <p:sp>
        <p:nvSpPr>
          <p:cNvPr id="973859" name="Text Box 35"/>
          <p:cNvSpPr txBox="1">
            <a:spLocks noChangeArrowheads="1"/>
          </p:cNvSpPr>
          <p:nvPr/>
        </p:nvSpPr>
        <p:spPr bwMode="auto">
          <a:xfrm>
            <a:off x="1495792" y="3968141"/>
            <a:ext cx="450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W</a:t>
            </a: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4328996" y="5052858"/>
            <a:ext cx="4623635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/>
              <a:t>ee</a:t>
            </a:r>
            <a:r>
              <a:rPr lang="en-US" sz="2000" dirty="0"/>
              <a:t> =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e1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U</a:t>
            </a:r>
            <a:r>
              <a:rPr lang="en-US" sz="2000" baseline="-25000" dirty="0" smtClean="0"/>
              <a:t>e2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2 </a:t>
            </a:r>
            <a:r>
              <a:rPr lang="en-US" sz="2000" dirty="0" err="1" smtClean="0"/>
              <a:t>e</a:t>
            </a:r>
            <a:r>
              <a:rPr lang="en-US" sz="2000" baseline="30000" dirty="0" err="1" smtClean="0">
                <a:latin typeface="Symbol" pitchFamily="18" charset="2"/>
              </a:rPr>
              <a:t>ia</a:t>
            </a:r>
            <a:r>
              <a:rPr lang="en-US" sz="2000" dirty="0" smtClean="0"/>
              <a:t> + U</a:t>
            </a:r>
            <a:r>
              <a:rPr lang="en-US" sz="2000" baseline="-25000" dirty="0" smtClean="0"/>
              <a:t>e3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m</a:t>
            </a:r>
            <a:r>
              <a:rPr lang="en-US" sz="2000" baseline="-25000" dirty="0" smtClean="0"/>
              <a:t>3 </a:t>
            </a:r>
            <a:r>
              <a:rPr lang="en-US" sz="2000" dirty="0" err="1" smtClean="0"/>
              <a:t>e</a:t>
            </a:r>
            <a:r>
              <a:rPr lang="en-US" sz="2000" baseline="30000" dirty="0" err="1" smtClean="0">
                <a:latin typeface="Symbol" pitchFamily="18" charset="2"/>
              </a:rPr>
              <a:t>ib</a:t>
            </a:r>
            <a:endParaRPr lang="en-US" sz="2000" dirty="0"/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2246825" y="3433160"/>
            <a:ext cx="287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86533" y="1496737"/>
            <a:ext cx="4189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</a:t>
            </a:r>
            <a:r>
              <a:rPr lang="en-US" sz="2000" baseline="-25000" dirty="0" err="1" smtClean="0"/>
              <a:t>ee</a:t>
            </a:r>
            <a:r>
              <a:rPr lang="en-US" sz="2000" dirty="0" smtClean="0"/>
              <a:t> </a:t>
            </a:r>
            <a:r>
              <a:rPr lang="en-IE" sz="2000" dirty="0" smtClean="0"/>
              <a:t>-  effective </a:t>
            </a:r>
            <a:r>
              <a:rPr lang="en-IE" sz="2000" dirty="0" err="1" smtClean="0"/>
              <a:t>Majorana</a:t>
            </a:r>
            <a:r>
              <a:rPr lang="en-IE" sz="2000" dirty="0" smtClean="0"/>
              <a:t> mass </a:t>
            </a:r>
          </a:p>
          <a:p>
            <a:r>
              <a:rPr lang="en-IE" sz="2000" dirty="0" smtClean="0"/>
              <a:t>of  the electron neutrino</a:t>
            </a:r>
          </a:p>
          <a:p>
            <a:r>
              <a:rPr lang="en-IE" sz="2000" dirty="0" smtClean="0"/>
              <a:t>(</a:t>
            </a:r>
            <a:r>
              <a:rPr lang="en-IE" sz="2000" dirty="0" err="1" smtClean="0"/>
              <a:t>ee</a:t>
            </a:r>
            <a:r>
              <a:rPr lang="en-IE" sz="2000" dirty="0" smtClean="0"/>
              <a:t> – element of the mass matrix)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720458" y="3450644"/>
            <a:ext cx="322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Long range contribution </a:t>
            </a:r>
          </a:p>
          <a:p>
            <a:r>
              <a:rPr lang="en-IE" sz="2000" dirty="0" smtClean="0"/>
              <a:t>to the decay     </a:t>
            </a:r>
            <a:r>
              <a:rPr lang="en-IE" sz="2000" dirty="0" err="1" smtClean="0"/>
              <a:t>r</a:t>
            </a:r>
            <a:r>
              <a:rPr lang="en-IE" sz="2000" baseline="-25000" dirty="0" err="1" smtClean="0"/>
              <a:t>N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4707738" y="2734540"/>
            <a:ext cx="1116803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dirty="0" smtClean="0"/>
              <a:t>L = 2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4707738" y="4397092"/>
            <a:ext cx="3830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terms of mass </a:t>
            </a:r>
            <a:r>
              <a:rPr lang="en-IE" sz="2000" dirty="0" err="1" smtClean="0"/>
              <a:t>eigenstates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4486533" y="5510466"/>
            <a:ext cx="375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</a:rPr>
              <a:t>a</a:t>
            </a:r>
            <a:r>
              <a:rPr lang="en-IE" sz="2000" dirty="0" smtClean="0"/>
              <a:t>,</a:t>
            </a:r>
            <a:r>
              <a:rPr lang="en-IE" sz="2000" dirty="0" smtClean="0">
                <a:latin typeface="Symbol" pitchFamily="18" charset="2"/>
              </a:rPr>
              <a:t> b</a:t>
            </a:r>
            <a:r>
              <a:rPr lang="en-IE" sz="2000" dirty="0" smtClean="0"/>
              <a:t>  - </a:t>
            </a:r>
            <a:r>
              <a:rPr lang="en-IE" sz="2000" dirty="0" err="1" smtClean="0"/>
              <a:t>Majorana</a:t>
            </a:r>
            <a:r>
              <a:rPr lang="en-IE" sz="2000" dirty="0" smtClean="0"/>
              <a:t> phases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3694963" y="6198781"/>
            <a:ext cx="5449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only experimentally feasible possibility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371145" y="273868"/>
            <a:ext cx="5093990" cy="8015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Majorana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vs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Dirac and statistics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147" y="1193197"/>
            <a:ext cx="8176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Other differences from  Dirac, </a:t>
            </a:r>
            <a:r>
              <a:rPr lang="en-IE" sz="2000" dirty="0" err="1" smtClean="0"/>
              <a:t>Weyl</a:t>
            </a:r>
            <a:r>
              <a:rPr lang="en-IE" sz="2000" dirty="0" smtClean="0"/>
              <a:t> neutrinos apart from mass?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84781" y="1583682"/>
            <a:ext cx="7591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Can nature  of neutrino be established in other ways apart from </a:t>
            </a:r>
            <a:r>
              <a:rPr lang="en-IE" sz="2000" dirty="0" err="1" smtClean="0"/>
              <a:t>neutrinoless</a:t>
            </a:r>
            <a:r>
              <a:rPr lang="en-IE" sz="2000" dirty="0" smtClean="0"/>
              <a:t> double beta decay, i.e. </a:t>
            </a:r>
            <a:r>
              <a:rPr lang="en-US" sz="2000" dirty="0" smtClean="0"/>
              <a:t>|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L| = 2 processes</a:t>
            </a:r>
            <a:r>
              <a:rPr lang="en-IE" sz="2000" dirty="0" smtClean="0"/>
              <a:t>? 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311275" y="3938873"/>
            <a:ext cx="556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C. W. Kim, M.V.N. Murthy, </a:t>
            </a:r>
            <a:r>
              <a:rPr lang="en-IE" i="1" dirty="0" err="1" smtClean="0">
                <a:solidFill>
                  <a:srgbClr val="FF0000"/>
                </a:solidFill>
              </a:rPr>
              <a:t>D.Sahoo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IE" i="1" dirty="0" smtClean="0">
                <a:solidFill>
                  <a:srgbClr val="FF0000"/>
                </a:solidFill>
              </a:rPr>
              <a:t>Phys. Rev.  D 105  (2022) 113006 [2106.11785]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147" y="2420558"/>
            <a:ext cx="7729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Does difference between </a:t>
            </a:r>
            <a:r>
              <a:rPr lang="en-IE" sz="2000" dirty="0" err="1" smtClean="0"/>
              <a:t>Majorana</a:t>
            </a:r>
            <a:r>
              <a:rPr lang="en-IE" sz="2000" dirty="0" smtClean="0"/>
              <a:t> and Dirac neutrinos disappears in the limit of zero mass?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12269" y="3474720"/>
            <a:ext cx="244481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Recent discussion: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311275" y="4585204"/>
            <a:ext cx="582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E. </a:t>
            </a:r>
            <a:r>
              <a:rPr lang="en-IE" i="1" dirty="0" err="1" smtClean="0">
                <a:solidFill>
                  <a:srgbClr val="FF0000"/>
                </a:solidFill>
              </a:rPr>
              <a:t>Akhmedov</a:t>
            </a:r>
            <a:r>
              <a:rPr lang="en-IE" i="1" dirty="0" smtClean="0">
                <a:solidFill>
                  <a:srgbClr val="FF0000"/>
                </a:solidFill>
              </a:rPr>
              <a:t> and A </a:t>
            </a:r>
            <a:r>
              <a:rPr lang="en-IE" i="1" dirty="0" err="1" smtClean="0">
                <a:solidFill>
                  <a:srgbClr val="FF0000"/>
                </a:solidFill>
              </a:rPr>
              <a:t>Trautner</a:t>
            </a:r>
            <a:r>
              <a:rPr lang="en-IE" i="1" dirty="0" smtClean="0">
                <a:solidFill>
                  <a:srgbClr val="FF0000"/>
                </a:solidFill>
              </a:rPr>
              <a:t>,  2402.05172 [hep-ph]</a:t>
            </a:r>
            <a:endParaRPr lang="en-IE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371145" y="264243"/>
            <a:ext cx="5093990" cy="8015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Majorana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vs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Dirac and statistics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9211" y="5621023"/>
            <a:ext cx="7729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difference is proportional to m. </a:t>
            </a:r>
          </a:p>
          <a:p>
            <a:r>
              <a:rPr lang="en-IE" sz="2000" dirty="0" smtClean="0"/>
              <a:t>In BSM where </a:t>
            </a:r>
            <a:r>
              <a:rPr lang="en-US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US" sz="2000" baseline="-25000" dirty="0" err="1" smtClean="0">
                <a:sym typeface="Wingdings" pitchFamily="2" charset="2"/>
              </a:rPr>
              <a:t>R</a:t>
            </a:r>
            <a:r>
              <a:rPr lang="en-IE" sz="2000" dirty="0" smtClean="0"/>
              <a:t>  has interactions, the </a:t>
            </a:r>
            <a:r>
              <a:rPr lang="en-IE" sz="2000" dirty="0" err="1" smtClean="0"/>
              <a:t>differene</a:t>
            </a:r>
            <a:r>
              <a:rPr lang="en-IE" sz="2000" dirty="0" smtClean="0"/>
              <a:t> does not disappear even in </a:t>
            </a:r>
            <a:r>
              <a:rPr lang="en-IE" sz="2000" dirty="0" err="1" smtClean="0"/>
              <a:t>massless</a:t>
            </a:r>
            <a:r>
              <a:rPr lang="en-IE" sz="2000" dirty="0" smtClean="0"/>
              <a:t> case</a:t>
            </a:r>
            <a:r>
              <a:rPr lang="en-US" sz="2000" baseline="-25000" dirty="0" smtClean="0">
                <a:sym typeface="Wingdings" pitchFamily="2" charset="2"/>
              </a:rPr>
              <a:t> 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9211" y="1906792"/>
            <a:ext cx="574160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Statistics – </a:t>
            </a:r>
            <a:r>
              <a:rPr lang="en-IE" sz="2000" dirty="0" err="1" smtClean="0"/>
              <a:t>antisymmetrization</a:t>
            </a:r>
            <a:r>
              <a:rPr lang="en-IE" sz="2000" dirty="0" smtClean="0"/>
              <a:t> of amplitudes not interaction terms in the </a:t>
            </a:r>
            <a:r>
              <a:rPr lang="en-IE" sz="2000" dirty="0" err="1" smtClean="0"/>
              <a:t>Lagrangian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27311" y="1412875"/>
            <a:ext cx="246239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Majorana</a:t>
            </a:r>
            <a:r>
              <a:rPr lang="en-IE" sz="2000" dirty="0" smtClean="0"/>
              <a:t> condition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7311" y="4312118"/>
            <a:ext cx="175673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Limit m </a:t>
            </a:r>
            <a:r>
              <a:rPr lang="en-IE" sz="2000" dirty="0" smtClean="0">
                <a:sym typeface="Wingdings" pitchFamily="2" charset="2"/>
              </a:rPr>
              <a:t> 0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27311" y="2849078"/>
            <a:ext cx="5067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Before computing processes: </a:t>
            </a:r>
            <a:r>
              <a:rPr lang="en-IE" sz="2000" dirty="0" err="1" smtClean="0"/>
              <a:t>Lagrangian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332991" y="3397718"/>
            <a:ext cx="5067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Dirac: 2 </a:t>
            </a:r>
            <a:r>
              <a:rPr lang="en-IE" sz="2000" dirty="0" err="1" smtClean="0"/>
              <a:t>spinors</a:t>
            </a:r>
            <a:r>
              <a:rPr lang="en-IE" sz="2000" dirty="0" smtClean="0"/>
              <a:t> </a:t>
            </a:r>
            <a:r>
              <a:rPr lang="en-US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US" sz="2000" baseline="-25000" dirty="0" err="1" smtClean="0">
                <a:sym typeface="Wingdings" pitchFamily="2" charset="2"/>
              </a:rPr>
              <a:t>L</a:t>
            </a:r>
            <a:r>
              <a:rPr lang="en-IE" sz="2000" dirty="0" smtClean="0"/>
              <a:t> , </a:t>
            </a:r>
            <a:r>
              <a:rPr lang="en-US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US" sz="2000" baseline="-25000" dirty="0" err="1" smtClean="0">
                <a:sym typeface="Wingdings" pitchFamily="2" charset="2"/>
              </a:rPr>
              <a:t>R</a:t>
            </a:r>
            <a:r>
              <a:rPr lang="en-US" sz="2000" baseline="-25000" dirty="0" smtClean="0">
                <a:sym typeface="Wingdings" pitchFamily="2" charset="2"/>
              </a:rPr>
              <a:t>   </a:t>
            </a:r>
            <a:r>
              <a:rPr lang="en-IE" sz="2000" dirty="0" smtClean="0"/>
              <a:t>Dirac mass term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352241" y="3749703"/>
            <a:ext cx="6665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Majorana</a:t>
            </a:r>
            <a:r>
              <a:rPr lang="en-IE" sz="2000" dirty="0" smtClean="0"/>
              <a:t>: </a:t>
            </a:r>
            <a:r>
              <a:rPr lang="en-IE" sz="2000" dirty="0" err="1" smtClean="0"/>
              <a:t>spinor</a:t>
            </a:r>
            <a:r>
              <a:rPr lang="en-IE" sz="2000" dirty="0" smtClean="0"/>
              <a:t> </a:t>
            </a:r>
            <a:r>
              <a:rPr lang="en-US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US" sz="2000" baseline="-25000" dirty="0" err="1" smtClean="0">
                <a:sym typeface="Wingdings" pitchFamily="2" charset="2"/>
              </a:rPr>
              <a:t>L</a:t>
            </a:r>
            <a:r>
              <a:rPr lang="en-IE" sz="2000" dirty="0" smtClean="0"/>
              <a:t> , </a:t>
            </a:r>
            <a:r>
              <a:rPr lang="en-IE" sz="2000" dirty="0" err="1" smtClean="0"/>
              <a:t>Majorana</a:t>
            </a:r>
            <a:r>
              <a:rPr lang="en-IE" sz="2000" dirty="0" smtClean="0"/>
              <a:t> mass term mass term.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210" y="4849361"/>
            <a:ext cx="7697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the limit m </a:t>
            </a:r>
            <a:r>
              <a:rPr lang="en-IE" sz="2000" dirty="0" smtClean="0">
                <a:sym typeface="Wingdings" pitchFamily="2" charset="2"/>
              </a:rPr>
              <a:t> 0,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 </a:t>
            </a:r>
            <a:r>
              <a:rPr lang="en-US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US" sz="2000" baseline="-25000" dirty="0" err="1" smtClean="0">
                <a:sym typeface="Wingdings" pitchFamily="2" charset="2"/>
              </a:rPr>
              <a:t>R</a:t>
            </a:r>
            <a:r>
              <a:rPr lang="en-IE" sz="2000" dirty="0" smtClean="0">
                <a:sym typeface="Wingdings" pitchFamily="2" charset="2"/>
              </a:rPr>
              <a:t> decouples (in SM), so in both cases we have single </a:t>
            </a:r>
            <a:r>
              <a:rPr lang="en-IE" sz="2000" dirty="0" err="1" smtClean="0">
                <a:sym typeface="Wingdings" pitchFamily="2" charset="2"/>
              </a:rPr>
              <a:t>Weyl</a:t>
            </a:r>
            <a:r>
              <a:rPr lang="en-IE" sz="2000" dirty="0" smtClean="0">
                <a:sym typeface="Wingdings" pitchFamily="2" charset="2"/>
              </a:rPr>
              <a:t> </a:t>
            </a:r>
            <a:r>
              <a:rPr lang="en-IE" sz="2000" dirty="0" err="1" smtClean="0">
                <a:sym typeface="Wingdings" pitchFamily="2" charset="2"/>
              </a:rPr>
              <a:t>spinor</a:t>
            </a:r>
            <a:r>
              <a:rPr lang="en-IE" sz="2000" dirty="0" smtClean="0">
                <a:sym typeface="Wingdings" pitchFamily="2" charset="2"/>
              </a:rPr>
              <a:t>  no difference.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762611" y="265801"/>
            <a:ext cx="4606832" cy="787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Dirac +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Majorana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616325" y="3295301"/>
            <a:ext cx="1311275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dirty="0"/>
              <a:t>      </a:t>
            </a:r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endParaRPr lang="en-US" sz="2000" baseline="-25000" dirty="0"/>
          </a:p>
          <a:p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r>
              <a:rPr lang="en-US" sz="2000" baseline="30000" dirty="0" err="1"/>
              <a:t>T</a:t>
            </a:r>
            <a:r>
              <a:rPr lang="en-US" sz="2000" baseline="30000" dirty="0"/>
              <a:t>  </a:t>
            </a:r>
            <a:r>
              <a:rPr lang="en-US" sz="2000" baseline="-25000" dirty="0"/>
              <a:t>   </a:t>
            </a:r>
            <a:r>
              <a:rPr lang="en-US" sz="2000" dirty="0"/>
              <a:t> M</a:t>
            </a:r>
            <a:r>
              <a:rPr lang="en-US" sz="2000" baseline="-25000" dirty="0"/>
              <a:t>R </a:t>
            </a:r>
            <a:endParaRPr lang="en-US" sz="2000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38935" y="1052610"/>
            <a:ext cx="7782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If right components exist, </a:t>
            </a:r>
            <a:r>
              <a:rPr lang="en-US" sz="2000" dirty="0" smtClean="0"/>
              <a:t>the </a:t>
            </a:r>
            <a:r>
              <a:rPr lang="en-US" sz="2000" dirty="0" err="1"/>
              <a:t>Majorana</a:t>
            </a:r>
            <a:r>
              <a:rPr lang="en-US" sz="2000" dirty="0"/>
              <a:t> mass terms </a:t>
            </a:r>
            <a:r>
              <a:rPr lang="en-US" sz="2000" dirty="0" smtClean="0"/>
              <a:t> for them:</a:t>
            </a:r>
            <a:endParaRPr lang="en-US" sz="2000" dirty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52663" y="1578222"/>
            <a:ext cx="388937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Lucida Calligraphy" pitchFamily="66" charset="0"/>
              </a:rPr>
              <a:t>L</a:t>
            </a:r>
            <a:r>
              <a:rPr lang="en-US" sz="2400"/>
              <a:t> = … - ½ M</a:t>
            </a:r>
            <a:r>
              <a:rPr lang="en-US" sz="2400" baseline="-25000"/>
              <a:t>R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R</a:t>
            </a:r>
            <a:r>
              <a:rPr lang="en-US" sz="2400" baseline="30000"/>
              <a:t>T</a:t>
            </a:r>
            <a:r>
              <a:rPr lang="en-US" sz="2400"/>
              <a:t>C</a:t>
            </a:r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R</a:t>
            </a:r>
            <a:r>
              <a:rPr lang="en-US" sz="2400">
                <a:latin typeface="Symbol" pitchFamily="18" charset="2"/>
              </a:rPr>
              <a:t> </a:t>
            </a:r>
            <a:r>
              <a:rPr lang="en-US" sz="2400"/>
              <a:t>+ h.c. 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8866" y="2092935"/>
            <a:ext cx="24130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(I,  I</a:t>
            </a:r>
            <a:r>
              <a:rPr lang="en-US" baseline="-25000" dirty="0"/>
              <a:t>3</a:t>
            </a:r>
            <a:r>
              <a:rPr lang="en-US" dirty="0"/>
              <a:t>,  Y)  = (0, 0, 0)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60597" y="3154376"/>
            <a:ext cx="2840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General form of </a:t>
            </a:r>
            <a:r>
              <a:rPr lang="en-US" sz="2000" dirty="0" smtClean="0"/>
              <a:t>mass </a:t>
            </a:r>
          </a:p>
          <a:p>
            <a:r>
              <a:rPr lang="en-US" sz="2000" dirty="0" smtClean="0"/>
              <a:t>terms (matrix) </a:t>
            </a:r>
            <a:endParaRPr lang="en-US" sz="2000" dirty="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807789" y="2082749"/>
            <a:ext cx="59602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/>
              <a:t>mass term does not violate the EW symmetry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15789" y="2493492"/>
            <a:ext cx="12170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|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L| = 2 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5935430" y="3393726"/>
            <a:ext cx="106150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N</a:t>
            </a:r>
            <a:r>
              <a:rPr lang="en-US" sz="2000" baseline="-25000" dirty="0"/>
              <a:t>L </a:t>
            </a:r>
            <a:r>
              <a:rPr lang="en-US" sz="2000" dirty="0" smtClean="0"/>
              <a:t>=</a:t>
            </a:r>
            <a:r>
              <a:rPr lang="en-US" sz="2000" baseline="-25000" dirty="0" smtClean="0"/>
              <a:t>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R</a:t>
            </a:r>
            <a:r>
              <a:rPr lang="en-US" sz="2000" baseline="30000" dirty="0" err="1" smtClean="0"/>
              <a:t>C</a:t>
            </a:r>
            <a:endParaRPr lang="en-US" sz="2000" dirty="0"/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5022552" y="3296888"/>
            <a:ext cx="53181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baseline="-25000" dirty="0"/>
              <a:t> </a:t>
            </a:r>
            <a:r>
              <a:rPr lang="en-US" sz="2000" dirty="0"/>
              <a:t> </a:t>
            </a:r>
          </a:p>
          <a:p>
            <a:r>
              <a:rPr lang="en-US" sz="2000" dirty="0"/>
              <a:t>N</a:t>
            </a:r>
            <a:r>
              <a:rPr lang="en-US" sz="2000" baseline="-25000" dirty="0"/>
              <a:t>L</a:t>
            </a:r>
            <a:endParaRPr lang="en-US" sz="2000" dirty="0"/>
          </a:p>
        </p:txBody>
      </p:sp>
      <p:sp>
        <p:nvSpPr>
          <p:cNvPr id="13326" name="AutoShape 15"/>
          <p:cNvSpPr>
            <a:spLocks noChangeArrowheads="1"/>
          </p:cNvSpPr>
          <p:nvPr/>
        </p:nvSpPr>
        <p:spPr bwMode="auto">
          <a:xfrm>
            <a:off x="3587750" y="3304975"/>
            <a:ext cx="1311275" cy="70167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263590" y="4244807"/>
            <a:ext cx="982663" cy="396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Limits:</a:t>
            </a: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2772585" y="4813281"/>
            <a:ext cx="53832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Dirac neutrino = two </a:t>
            </a:r>
            <a:r>
              <a:rPr lang="en-US" sz="2000" dirty="0" err="1"/>
              <a:t>Majorana</a:t>
            </a:r>
            <a:r>
              <a:rPr lang="en-US" sz="2000" dirty="0"/>
              <a:t> neutrinos </a:t>
            </a:r>
            <a:endParaRPr lang="en-US" sz="2000" dirty="0" smtClean="0"/>
          </a:p>
          <a:p>
            <a:r>
              <a:rPr lang="en-US" sz="2000" dirty="0" smtClean="0"/>
              <a:t>with </a:t>
            </a:r>
            <a:r>
              <a:rPr lang="en-US" sz="2000" dirty="0"/>
              <a:t>equal but </a:t>
            </a:r>
            <a:r>
              <a:rPr lang="en-US" sz="2000" dirty="0" smtClean="0"/>
              <a:t>opposite </a:t>
            </a:r>
            <a:r>
              <a:rPr lang="en-US" sz="2000" dirty="0"/>
              <a:t>sign </a:t>
            </a:r>
            <a:r>
              <a:rPr lang="en-US" sz="2000" dirty="0" smtClean="0"/>
              <a:t>masses  +/- 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endParaRPr lang="en-US" sz="2000" dirty="0"/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2751501" y="5584774"/>
            <a:ext cx="29722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seudo </a:t>
            </a:r>
            <a:r>
              <a:rPr lang="en-US" sz="2000" dirty="0"/>
              <a:t>Dirac neutrino </a:t>
            </a:r>
            <a:r>
              <a:rPr lang="en-US" sz="2000" baseline="-25000" dirty="0"/>
              <a:t>  </a:t>
            </a:r>
            <a:endParaRPr lang="en-US" sz="2000" dirty="0"/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620713" y="6172894"/>
            <a:ext cx="1271587" cy="39687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R </a:t>
            </a:r>
            <a:r>
              <a:rPr lang="en-US" sz="2000" dirty="0"/>
              <a:t> &gt;&gt; </a:t>
            </a:r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r>
              <a:rPr lang="en-US" sz="2000" baseline="-25000" dirty="0"/>
              <a:t> </a:t>
            </a:r>
            <a:endParaRPr lang="en-US" sz="2000" dirty="0"/>
          </a:p>
        </p:txBody>
      </p:sp>
      <p:sp>
        <p:nvSpPr>
          <p:cNvPr id="13331" name="Text Box 25"/>
          <p:cNvSpPr txBox="1">
            <a:spLocks noChangeArrowheads="1"/>
          </p:cNvSpPr>
          <p:nvPr/>
        </p:nvSpPr>
        <p:spPr bwMode="auto">
          <a:xfrm>
            <a:off x="607533" y="4885198"/>
            <a:ext cx="1514475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dirty="0"/>
              <a:t> =</a:t>
            </a:r>
            <a:r>
              <a:rPr lang="en-US" sz="2000" baseline="30000" dirty="0"/>
              <a:t> </a:t>
            </a:r>
            <a:r>
              <a:rPr lang="en-US" sz="2000" baseline="-25000" dirty="0"/>
              <a:t> </a:t>
            </a:r>
            <a:r>
              <a:rPr lang="en-US" sz="2000" dirty="0"/>
              <a:t>M</a:t>
            </a:r>
            <a:r>
              <a:rPr lang="en-US" sz="2000" baseline="-25000" dirty="0"/>
              <a:t>R </a:t>
            </a:r>
            <a:r>
              <a:rPr lang="en-US" sz="2000" dirty="0"/>
              <a:t>= 0</a:t>
            </a:r>
          </a:p>
        </p:txBody>
      </p:sp>
      <p:sp>
        <p:nvSpPr>
          <p:cNvPr id="13332" name="Text Box 26"/>
          <p:cNvSpPr txBox="1">
            <a:spLocks noChangeArrowheads="1"/>
          </p:cNvSpPr>
          <p:nvPr/>
        </p:nvSpPr>
        <p:spPr bwMode="auto">
          <a:xfrm>
            <a:off x="614363" y="5580938"/>
            <a:ext cx="1787525" cy="3968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dirty="0"/>
              <a:t> =</a:t>
            </a:r>
            <a:r>
              <a:rPr lang="en-US" sz="2000" baseline="30000" dirty="0"/>
              <a:t> </a:t>
            </a:r>
            <a:r>
              <a:rPr lang="en-US" sz="2000" baseline="-25000" dirty="0"/>
              <a:t> </a:t>
            </a:r>
            <a:r>
              <a:rPr lang="en-US" sz="2000" dirty="0"/>
              <a:t>M</a:t>
            </a:r>
            <a:r>
              <a:rPr lang="en-US" sz="2000" baseline="-25000" dirty="0"/>
              <a:t>R </a:t>
            </a:r>
            <a:r>
              <a:rPr lang="en-US" sz="2000" dirty="0"/>
              <a:t>&lt;&lt; </a:t>
            </a:r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r>
              <a:rPr lang="en-US" sz="2000" baseline="-25000" dirty="0"/>
              <a:t> </a:t>
            </a:r>
            <a:endParaRPr lang="en-US" sz="2000" dirty="0"/>
          </a:p>
        </p:txBody>
      </p:sp>
      <p:sp>
        <p:nvSpPr>
          <p:cNvPr id="13333" name="Text Box 27"/>
          <p:cNvSpPr txBox="1">
            <a:spLocks noChangeArrowheads="1"/>
          </p:cNvSpPr>
          <p:nvPr/>
        </p:nvSpPr>
        <p:spPr bwMode="auto">
          <a:xfrm>
            <a:off x="2742371" y="6084167"/>
            <a:ext cx="1075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Seesaw</a:t>
            </a: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5050481" y="3308513"/>
            <a:ext cx="373099" cy="70167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99796" y="5488926"/>
            <a:ext cx="2827109" cy="9054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603899" y="1646270"/>
            <a:ext cx="4343400" cy="236219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7893" name="WordArt 6"/>
          <p:cNvSpPr>
            <a:spLocks noChangeArrowheads="1" noChangeShapeType="1" noTextEdit="1"/>
          </p:cNvSpPr>
          <p:nvPr/>
        </p:nvSpPr>
        <p:spPr bwMode="auto">
          <a:xfrm>
            <a:off x="494309" y="297706"/>
            <a:ext cx="2896939" cy="7835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See-saw</a:t>
            </a:r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5318760" y="271890"/>
            <a:ext cx="36407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</a:rPr>
              <a:t>P. </a:t>
            </a:r>
            <a:r>
              <a:rPr lang="en-US" sz="1600" i="1" dirty="0" err="1">
                <a:solidFill>
                  <a:srgbClr val="FF0000"/>
                </a:solidFill>
              </a:rPr>
              <a:t>Minkowski</a:t>
            </a:r>
            <a:endParaRPr lang="en-US" sz="1600" i="1" dirty="0">
              <a:solidFill>
                <a:srgbClr val="FF0000"/>
              </a:solidFill>
            </a:endParaRPr>
          </a:p>
          <a:p>
            <a:r>
              <a:rPr lang="en-US" sz="1600" i="1" dirty="0">
                <a:solidFill>
                  <a:srgbClr val="FF0000"/>
                </a:solidFill>
              </a:rPr>
              <a:t>T. </a:t>
            </a:r>
            <a:r>
              <a:rPr lang="en-US" sz="1600" i="1" dirty="0" err="1">
                <a:solidFill>
                  <a:srgbClr val="FF0000"/>
                </a:solidFill>
              </a:rPr>
              <a:t>Yanagida</a:t>
            </a:r>
            <a:endParaRPr lang="en-US" sz="1600" i="1" dirty="0">
              <a:solidFill>
                <a:srgbClr val="FF0000"/>
              </a:solidFill>
            </a:endParaRPr>
          </a:p>
          <a:p>
            <a:r>
              <a:rPr lang="en-US" sz="1600" i="1" dirty="0">
                <a:solidFill>
                  <a:srgbClr val="FF0000"/>
                </a:solidFill>
              </a:rPr>
              <a:t>M. Gell-Mann, P. </a:t>
            </a:r>
            <a:r>
              <a:rPr lang="en-US" sz="1600" i="1" dirty="0" err="1">
                <a:solidFill>
                  <a:srgbClr val="FF0000"/>
                </a:solidFill>
              </a:rPr>
              <a:t>Ramond</a:t>
            </a:r>
            <a:r>
              <a:rPr lang="en-US" sz="1600" i="1" dirty="0">
                <a:solidFill>
                  <a:srgbClr val="FF0000"/>
                </a:solidFill>
              </a:rPr>
              <a:t>,  R. </a:t>
            </a:r>
            <a:r>
              <a:rPr lang="en-US" sz="1600" i="1" dirty="0" err="1">
                <a:solidFill>
                  <a:srgbClr val="FF0000"/>
                </a:solidFill>
              </a:rPr>
              <a:t>Slansky</a:t>
            </a:r>
            <a:endParaRPr lang="en-US" sz="1600" i="1" dirty="0">
              <a:solidFill>
                <a:srgbClr val="FF0000"/>
              </a:solidFill>
            </a:endParaRPr>
          </a:p>
          <a:p>
            <a:r>
              <a:rPr lang="en-US" sz="1600" i="1" dirty="0">
                <a:solidFill>
                  <a:srgbClr val="FF0000"/>
                </a:solidFill>
              </a:rPr>
              <a:t>S. L. Glashow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R.N. </a:t>
            </a:r>
            <a:r>
              <a:rPr lang="en-US" sz="1600" i="1" dirty="0" err="1">
                <a:solidFill>
                  <a:srgbClr val="FF0000"/>
                </a:solidFill>
              </a:rPr>
              <a:t>Mohapatra</a:t>
            </a:r>
            <a:r>
              <a:rPr lang="en-US" sz="1600" i="1" dirty="0">
                <a:solidFill>
                  <a:srgbClr val="FF0000"/>
                </a:solidFill>
              </a:rPr>
              <a:t>, G. </a:t>
            </a:r>
            <a:r>
              <a:rPr lang="en-US" sz="1600" i="1" dirty="0" err="1">
                <a:solidFill>
                  <a:srgbClr val="FF0000"/>
                </a:solidFill>
              </a:rPr>
              <a:t>Senjanovic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954831" y="4452238"/>
            <a:ext cx="1290738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0       </a:t>
            </a:r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endParaRPr lang="en-US" sz="2000" baseline="-25000" dirty="0"/>
          </a:p>
          <a:p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r>
              <a:rPr lang="en-US" sz="2000" baseline="30000" dirty="0" err="1"/>
              <a:t>T</a:t>
            </a:r>
            <a:r>
              <a:rPr lang="en-US" sz="2000" baseline="-25000" dirty="0"/>
              <a:t>    </a:t>
            </a:r>
            <a:r>
              <a:rPr lang="en-US" sz="2000" dirty="0"/>
              <a:t> M</a:t>
            </a:r>
            <a:r>
              <a:rPr lang="en-US" sz="2000" baseline="-25000" dirty="0"/>
              <a:t>R </a:t>
            </a:r>
            <a:endParaRPr lang="en-US" sz="2000" dirty="0"/>
          </a:p>
        </p:txBody>
      </p:sp>
      <p:sp>
        <p:nvSpPr>
          <p:cNvPr id="37896" name="AutoShape 9"/>
          <p:cNvSpPr>
            <a:spLocks noChangeArrowheads="1"/>
          </p:cNvSpPr>
          <p:nvPr/>
        </p:nvSpPr>
        <p:spPr bwMode="auto">
          <a:xfrm>
            <a:off x="961797" y="4474457"/>
            <a:ext cx="1295400" cy="685800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2510429" y="5658761"/>
            <a:ext cx="2824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/>
              <a:t>m</a:t>
            </a:r>
            <a:r>
              <a:rPr lang="en-US" sz="2400" baseline="-25000" dirty="0" err="1">
                <a:latin typeface="Symbol" pitchFamily="18" charset="2"/>
              </a:rPr>
              <a:t>n</a:t>
            </a:r>
            <a:r>
              <a:rPr lang="en-US" sz="2400" dirty="0" smtClean="0"/>
              <a:t> = -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D</a:t>
            </a:r>
            <a:r>
              <a:rPr lang="en-US" sz="2400" baseline="30000" dirty="0" err="1" smtClean="0"/>
              <a:t>T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      </a:t>
            </a:r>
            <a:r>
              <a:rPr lang="en-US" sz="2400" dirty="0" err="1"/>
              <a:t>m</a:t>
            </a:r>
            <a:r>
              <a:rPr lang="en-US" sz="2400" baseline="-25000" dirty="0" err="1"/>
              <a:t>D</a:t>
            </a:r>
            <a:r>
              <a:rPr lang="en-US" sz="2400" baseline="-25000" dirty="0"/>
              <a:t> </a:t>
            </a:r>
          </a:p>
        </p:txBody>
      </p:sp>
      <p:sp>
        <p:nvSpPr>
          <p:cNvPr id="37898" name="Text Box 11"/>
          <p:cNvSpPr txBox="1">
            <a:spLocks noChangeArrowheads="1"/>
          </p:cNvSpPr>
          <p:nvPr/>
        </p:nvSpPr>
        <p:spPr bwMode="auto">
          <a:xfrm>
            <a:off x="4730750" y="3443288"/>
            <a:ext cx="52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aseline="-25000">
                <a:latin typeface="Times New Roman" pitchFamily="18" charset="0"/>
              </a:rPr>
              <a:t> </a:t>
            </a:r>
            <a:r>
              <a:rPr lang="en-US" sz="1800">
                <a:latin typeface="Times New Roman" pitchFamily="18" charset="0"/>
              </a:rPr>
              <a:t>M</a:t>
            </a:r>
            <a:r>
              <a:rPr lang="en-US" sz="1800" baseline="-25000">
                <a:latin typeface="Times New Roman" pitchFamily="18" charset="0"/>
              </a:rPr>
              <a:t>R</a:t>
            </a:r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3048000" y="2514600"/>
            <a:ext cx="157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r>
              <a:rPr lang="en-US" sz="2000" dirty="0"/>
              <a:t> = Y&lt;H&gt;  </a:t>
            </a:r>
          </a:p>
        </p:txBody>
      </p: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549604" y="5720316"/>
            <a:ext cx="1648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if 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R </a:t>
            </a:r>
            <a:r>
              <a:rPr lang="en-US" sz="2000" dirty="0"/>
              <a:t>&gt;&gt;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7901" name="AutoShape 14"/>
          <p:cNvSpPr>
            <a:spLocks noChangeArrowheads="1"/>
          </p:cNvSpPr>
          <p:nvPr/>
        </p:nvSpPr>
        <p:spPr bwMode="auto">
          <a:xfrm>
            <a:off x="2097004" y="5783727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15"/>
          <p:cNvSpPr>
            <a:spLocks noChangeArrowheads="1"/>
          </p:cNvSpPr>
          <p:nvPr/>
        </p:nvSpPr>
        <p:spPr bwMode="auto">
          <a:xfrm rot="-1329857">
            <a:off x="5080000" y="2954338"/>
            <a:ext cx="3614738" cy="104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Freeform 16"/>
          <p:cNvSpPr>
            <a:spLocks/>
          </p:cNvSpPr>
          <p:nvPr/>
        </p:nvSpPr>
        <p:spPr bwMode="auto">
          <a:xfrm>
            <a:off x="6781800" y="3048000"/>
            <a:ext cx="304800" cy="685800"/>
          </a:xfrm>
          <a:custGeom>
            <a:avLst/>
            <a:gdLst>
              <a:gd name="T0" fmla="*/ 96 w 192"/>
              <a:gd name="T1" fmla="*/ 0 h 432"/>
              <a:gd name="T2" fmla="*/ 0 w 192"/>
              <a:gd name="T3" fmla="*/ 432 h 432"/>
              <a:gd name="T4" fmla="*/ 192 w 192"/>
              <a:gd name="T5" fmla="*/ 432 h 432"/>
              <a:gd name="T6" fmla="*/ 96 w 19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432"/>
              <a:gd name="T14" fmla="*/ 192 w 19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432">
                <a:moveTo>
                  <a:pt x="96" y="0"/>
                </a:moveTo>
                <a:lnTo>
                  <a:pt x="0" y="432"/>
                </a:lnTo>
                <a:lnTo>
                  <a:pt x="192" y="432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7"/>
          <p:cNvSpPr>
            <a:spLocks noChangeShapeType="1"/>
          </p:cNvSpPr>
          <p:nvPr/>
        </p:nvSpPr>
        <p:spPr bwMode="auto">
          <a:xfrm>
            <a:off x="5486400" y="3733800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Oval 18"/>
          <p:cNvSpPr>
            <a:spLocks noChangeArrowheads="1"/>
          </p:cNvSpPr>
          <p:nvPr/>
        </p:nvSpPr>
        <p:spPr bwMode="auto">
          <a:xfrm>
            <a:off x="6858000" y="2895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Text Box 19"/>
          <p:cNvSpPr txBox="1">
            <a:spLocks noChangeArrowheads="1"/>
          </p:cNvSpPr>
          <p:nvPr/>
        </p:nvSpPr>
        <p:spPr bwMode="auto">
          <a:xfrm>
            <a:off x="482600" y="443841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</a:rPr>
              <a:t>N </a:t>
            </a:r>
          </a:p>
        </p:txBody>
      </p:sp>
      <p:sp>
        <p:nvSpPr>
          <p:cNvPr id="37907" name="Text Box 20"/>
          <p:cNvSpPr txBox="1">
            <a:spLocks noChangeArrowheads="1"/>
          </p:cNvSpPr>
          <p:nvPr/>
        </p:nvSpPr>
        <p:spPr bwMode="auto">
          <a:xfrm>
            <a:off x="1600200" y="5067300"/>
            <a:ext cx="24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 </a:t>
            </a:r>
          </a:p>
        </p:txBody>
      </p:sp>
      <p:sp>
        <p:nvSpPr>
          <p:cNvPr id="37908" name="Text Box 21"/>
          <p:cNvSpPr txBox="1">
            <a:spLocks noChangeArrowheads="1"/>
          </p:cNvSpPr>
          <p:nvPr/>
        </p:nvSpPr>
        <p:spPr bwMode="auto">
          <a:xfrm rot="-1383744">
            <a:off x="5091113" y="3048000"/>
            <a:ext cx="469900" cy="547688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N</a:t>
            </a:r>
          </a:p>
        </p:txBody>
      </p:sp>
      <p:sp>
        <p:nvSpPr>
          <p:cNvPr id="37909" name="Text Box 22"/>
          <p:cNvSpPr txBox="1">
            <a:spLocks noChangeArrowheads="1"/>
          </p:cNvSpPr>
          <p:nvPr/>
        </p:nvSpPr>
        <p:spPr bwMode="auto">
          <a:xfrm rot="-1292488">
            <a:off x="8147050" y="1981200"/>
            <a:ext cx="331788" cy="39528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Symbol" pitchFamily="18" charset="2"/>
              </a:rPr>
              <a:t>n</a:t>
            </a:r>
          </a:p>
        </p:txBody>
      </p:sp>
      <p:sp>
        <p:nvSpPr>
          <p:cNvPr id="37910" name="Text Box 23"/>
          <p:cNvSpPr txBox="1">
            <a:spLocks noChangeArrowheads="1"/>
          </p:cNvSpPr>
          <p:nvPr/>
        </p:nvSpPr>
        <p:spPr bwMode="auto">
          <a:xfrm>
            <a:off x="4724400" y="2590800"/>
            <a:ext cx="566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 m</a:t>
            </a:r>
            <a:r>
              <a:rPr lang="en-US" sz="1800" baseline="-25000">
                <a:latin typeface="Times New Roman" pitchFamily="18" charset="0"/>
              </a:rPr>
              <a:t>D </a:t>
            </a:r>
          </a:p>
        </p:txBody>
      </p:sp>
      <p:sp>
        <p:nvSpPr>
          <p:cNvPr id="37911" name="Text Box 24"/>
          <p:cNvSpPr txBox="1">
            <a:spLocks noChangeArrowheads="1"/>
          </p:cNvSpPr>
          <p:nvPr/>
        </p:nvSpPr>
        <p:spPr bwMode="auto">
          <a:xfrm>
            <a:off x="4800600" y="1919288"/>
            <a:ext cx="498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Times New Roman" pitchFamily="18" charset="0"/>
              </a:rPr>
              <a:t>m</a:t>
            </a:r>
            <a:r>
              <a:rPr lang="en-US" sz="1800" baseline="-25000" dirty="0" err="1">
                <a:latin typeface="Symbol" pitchFamily="18" charset="2"/>
              </a:rPr>
              <a:t>n</a:t>
            </a:r>
            <a:r>
              <a:rPr lang="en-US" sz="1800" dirty="0">
                <a:latin typeface="Times New Roman" pitchFamily="18" charset="0"/>
              </a:rPr>
              <a:t> </a:t>
            </a:r>
            <a:endParaRPr lang="en-US" sz="1800" baseline="-25000" dirty="0">
              <a:latin typeface="Times New Roman" pitchFamily="18" charset="0"/>
            </a:endParaRPr>
          </a:p>
        </p:txBody>
      </p:sp>
      <p:sp>
        <p:nvSpPr>
          <p:cNvPr id="37912" name="Text Box 27"/>
          <p:cNvSpPr txBox="1">
            <a:spLocks noChangeArrowheads="1"/>
          </p:cNvSpPr>
          <p:nvPr/>
        </p:nvSpPr>
        <p:spPr bwMode="auto">
          <a:xfrm>
            <a:off x="1050925" y="4047387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</a:rPr>
              <a:t>       </a:t>
            </a:r>
            <a:r>
              <a:rPr lang="en-US" sz="2000" dirty="0" err="1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37913" name="Freeform 28"/>
          <p:cNvSpPr>
            <a:spLocks/>
          </p:cNvSpPr>
          <p:nvPr/>
        </p:nvSpPr>
        <p:spPr bwMode="auto">
          <a:xfrm>
            <a:off x="595313" y="2667000"/>
            <a:ext cx="2176462" cy="696913"/>
          </a:xfrm>
          <a:custGeom>
            <a:avLst/>
            <a:gdLst>
              <a:gd name="T0" fmla="*/ 0 w 1499"/>
              <a:gd name="T1" fmla="*/ 439 h 439"/>
              <a:gd name="T2" fmla="*/ 356 w 1499"/>
              <a:gd name="T3" fmla="*/ 0 h 439"/>
              <a:gd name="T4" fmla="*/ 1161 w 1499"/>
              <a:gd name="T5" fmla="*/ 0 h 439"/>
              <a:gd name="T6" fmla="*/ 1499 w 1499"/>
              <a:gd name="T7" fmla="*/ 430 h 439"/>
              <a:gd name="T8" fmla="*/ 0 60000 65536"/>
              <a:gd name="T9" fmla="*/ 0 60000 65536"/>
              <a:gd name="T10" fmla="*/ 0 60000 65536"/>
              <a:gd name="T11" fmla="*/ 0 60000 65536"/>
              <a:gd name="T12" fmla="*/ 0 w 1499"/>
              <a:gd name="T13" fmla="*/ 0 h 439"/>
              <a:gd name="T14" fmla="*/ 1499 w 1499"/>
              <a:gd name="T15" fmla="*/ 439 h 4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9" h="439">
                <a:moveTo>
                  <a:pt x="0" y="439"/>
                </a:moveTo>
                <a:lnTo>
                  <a:pt x="356" y="0"/>
                </a:lnTo>
                <a:lnTo>
                  <a:pt x="1161" y="0"/>
                </a:lnTo>
                <a:lnTo>
                  <a:pt x="1499" y="43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Line 29"/>
          <p:cNvSpPr>
            <a:spLocks noChangeShapeType="1"/>
          </p:cNvSpPr>
          <p:nvPr/>
        </p:nvSpPr>
        <p:spPr bwMode="auto">
          <a:xfrm>
            <a:off x="623888" y="1981200"/>
            <a:ext cx="508000" cy="682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5" name="Line 30"/>
          <p:cNvSpPr>
            <a:spLocks noChangeShapeType="1"/>
          </p:cNvSpPr>
          <p:nvPr/>
        </p:nvSpPr>
        <p:spPr bwMode="auto">
          <a:xfrm flipV="1">
            <a:off x="2309813" y="1981200"/>
            <a:ext cx="522287" cy="6540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6" name="Text Box 32"/>
          <p:cNvSpPr txBox="1">
            <a:spLocks noChangeArrowheads="1"/>
          </p:cNvSpPr>
          <p:nvPr/>
        </p:nvSpPr>
        <p:spPr bwMode="auto">
          <a:xfrm>
            <a:off x="1504950" y="2459666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x</a:t>
            </a:r>
          </a:p>
        </p:txBody>
      </p:sp>
      <p:sp>
        <p:nvSpPr>
          <p:cNvPr id="37917" name="Text Box 36"/>
          <p:cNvSpPr txBox="1">
            <a:spLocks noChangeArrowheads="1"/>
          </p:cNvSpPr>
          <p:nvPr/>
        </p:nvSpPr>
        <p:spPr bwMode="auto">
          <a:xfrm>
            <a:off x="1143000" y="2743200"/>
            <a:ext cx="369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endParaRPr lang="en-US" sz="1800" dirty="0"/>
          </a:p>
        </p:txBody>
      </p:sp>
      <p:sp>
        <p:nvSpPr>
          <p:cNvPr id="37918" name="Text Box 37"/>
          <p:cNvSpPr txBox="1">
            <a:spLocks noChangeArrowheads="1"/>
          </p:cNvSpPr>
          <p:nvPr/>
        </p:nvSpPr>
        <p:spPr bwMode="auto">
          <a:xfrm>
            <a:off x="471488" y="2895600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Symbol" pitchFamily="18" charset="2"/>
              </a:rPr>
              <a:t>n</a:t>
            </a:r>
          </a:p>
        </p:txBody>
      </p:sp>
      <p:sp>
        <p:nvSpPr>
          <p:cNvPr id="37919" name="Text Box 40"/>
          <p:cNvSpPr txBox="1">
            <a:spLocks noChangeArrowheads="1"/>
          </p:cNvSpPr>
          <p:nvPr/>
        </p:nvSpPr>
        <p:spPr bwMode="auto">
          <a:xfrm>
            <a:off x="2617788" y="2971800"/>
            <a:ext cx="30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Symbol" pitchFamily="18" charset="2"/>
              </a:rPr>
              <a:t>n</a:t>
            </a:r>
          </a:p>
        </p:txBody>
      </p:sp>
      <p:sp>
        <p:nvSpPr>
          <p:cNvPr id="37920" name="Text Box 41"/>
          <p:cNvSpPr txBox="1">
            <a:spLocks noChangeArrowheads="1"/>
          </p:cNvSpPr>
          <p:nvPr/>
        </p:nvSpPr>
        <p:spPr bwMode="auto">
          <a:xfrm>
            <a:off x="1828800" y="2743200"/>
            <a:ext cx="369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endParaRPr lang="en-US" sz="1800" dirty="0"/>
          </a:p>
        </p:txBody>
      </p:sp>
      <p:sp>
        <p:nvSpPr>
          <p:cNvPr id="37921" name="Text Box 42"/>
          <p:cNvSpPr txBox="1">
            <a:spLocks noChangeArrowheads="1"/>
          </p:cNvSpPr>
          <p:nvPr/>
        </p:nvSpPr>
        <p:spPr bwMode="auto">
          <a:xfrm>
            <a:off x="762000" y="1752600"/>
            <a:ext cx="3603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>
            <a:spAutoFit/>
          </a:bodyPr>
          <a:lstStyle/>
          <a:p>
            <a:r>
              <a:rPr lang="en-US" sz="1800"/>
              <a:t>H</a:t>
            </a:r>
          </a:p>
        </p:txBody>
      </p:sp>
      <p:sp>
        <p:nvSpPr>
          <p:cNvPr id="37922" name="Text Box 43"/>
          <p:cNvSpPr txBox="1">
            <a:spLocks noChangeArrowheads="1"/>
          </p:cNvSpPr>
          <p:nvPr/>
        </p:nvSpPr>
        <p:spPr bwMode="auto">
          <a:xfrm>
            <a:off x="2328532" y="1766888"/>
            <a:ext cx="3603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>
            <a:spAutoFit/>
          </a:bodyPr>
          <a:lstStyle/>
          <a:p>
            <a:r>
              <a:rPr lang="en-US" sz="1800" dirty="0"/>
              <a:t>H</a:t>
            </a:r>
          </a:p>
        </p:txBody>
      </p:sp>
      <p:sp>
        <p:nvSpPr>
          <p:cNvPr id="37923" name="Text Box 44"/>
          <p:cNvSpPr txBox="1">
            <a:spLocks noChangeArrowheads="1"/>
          </p:cNvSpPr>
          <p:nvPr/>
        </p:nvSpPr>
        <p:spPr bwMode="auto">
          <a:xfrm>
            <a:off x="1447800" y="2209800"/>
            <a:ext cx="4810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>
            <a:spAutoFit/>
          </a:bodyPr>
          <a:lstStyle/>
          <a:p>
            <a:r>
              <a:rPr lang="en-US" sz="1800" dirty="0"/>
              <a:t>M</a:t>
            </a:r>
            <a:r>
              <a:rPr lang="en-US" sz="1800" baseline="-25000" dirty="0"/>
              <a:t>R</a:t>
            </a:r>
            <a:endParaRPr lang="en-US" sz="1800" dirty="0"/>
          </a:p>
        </p:txBody>
      </p:sp>
      <p:sp>
        <p:nvSpPr>
          <p:cNvPr id="37924" name="Text Box 45"/>
          <p:cNvSpPr txBox="1">
            <a:spLocks noChangeArrowheads="1"/>
          </p:cNvSpPr>
          <p:nvPr/>
        </p:nvSpPr>
        <p:spPr bwMode="auto">
          <a:xfrm>
            <a:off x="457200" y="1752600"/>
            <a:ext cx="3190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37925" name="Text Box 46"/>
          <p:cNvSpPr txBox="1">
            <a:spLocks noChangeArrowheads="1"/>
          </p:cNvSpPr>
          <p:nvPr/>
        </p:nvSpPr>
        <p:spPr bwMode="auto">
          <a:xfrm>
            <a:off x="2652713" y="1766888"/>
            <a:ext cx="3190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37926" name="Text Box 47"/>
          <p:cNvSpPr txBox="1">
            <a:spLocks noChangeArrowheads="1"/>
          </p:cNvSpPr>
          <p:nvPr/>
        </p:nvSpPr>
        <p:spPr bwMode="auto">
          <a:xfrm>
            <a:off x="1219200" y="2438400"/>
            <a:ext cx="300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>
            <a:spAutoFit/>
          </a:bodyPr>
          <a:lstStyle/>
          <a:p>
            <a:r>
              <a:rPr lang="en-US" sz="2400"/>
              <a:t>&gt;</a:t>
            </a:r>
          </a:p>
        </p:txBody>
      </p:sp>
      <p:sp>
        <p:nvSpPr>
          <p:cNvPr id="37927" name="Text Box 48"/>
          <p:cNvSpPr txBox="1">
            <a:spLocks noChangeArrowheads="1"/>
          </p:cNvSpPr>
          <p:nvPr/>
        </p:nvSpPr>
        <p:spPr bwMode="auto">
          <a:xfrm>
            <a:off x="1909763" y="2438400"/>
            <a:ext cx="3000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>
            <a:spAutoFit/>
          </a:bodyPr>
          <a:lstStyle/>
          <a:p>
            <a:r>
              <a:rPr lang="en-US" sz="2400"/>
              <a:t>&lt;</a:t>
            </a:r>
          </a:p>
        </p:txBody>
      </p:sp>
      <p:sp>
        <p:nvSpPr>
          <p:cNvPr id="37929" name="Text Box 51"/>
          <p:cNvSpPr txBox="1">
            <a:spLocks noChangeArrowheads="1"/>
          </p:cNvSpPr>
          <p:nvPr/>
        </p:nvSpPr>
        <p:spPr bwMode="auto">
          <a:xfrm>
            <a:off x="2362200" y="2479675"/>
            <a:ext cx="3286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37930" name="Text Box 52"/>
          <p:cNvSpPr txBox="1">
            <a:spLocks noChangeArrowheads="1"/>
          </p:cNvSpPr>
          <p:nvPr/>
        </p:nvSpPr>
        <p:spPr bwMode="auto">
          <a:xfrm>
            <a:off x="738188" y="2479675"/>
            <a:ext cx="3286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3" dist="53882" dir="13500000">
              <a:srgbClr val="868686"/>
            </a:prstShdw>
          </a:effectLst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37933" name="Text Box 57"/>
          <p:cNvSpPr txBox="1">
            <a:spLocks noChangeArrowheads="1"/>
          </p:cNvSpPr>
          <p:nvPr/>
        </p:nvSpPr>
        <p:spPr bwMode="auto">
          <a:xfrm>
            <a:off x="482600" y="3733800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Mass matrix: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21736" y="5531458"/>
            <a:ext cx="68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 1   </a:t>
            </a:r>
          </a:p>
          <a:p>
            <a:r>
              <a:rPr lang="en-US" sz="2400" dirty="0" smtClean="0"/>
              <a:t>M</a:t>
            </a:r>
            <a:r>
              <a:rPr lang="en-US" sz="2400" baseline="-25000" dirty="0" smtClean="0"/>
              <a:t>R</a:t>
            </a:r>
            <a:endParaRPr lang="en-IE" sz="24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4053096" y="5943600"/>
            <a:ext cx="4735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306184" y="3653135"/>
            <a:ext cx="68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R</a:t>
            </a:r>
            <a:endParaRPr lang="en-IE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749552" y="4333079"/>
            <a:ext cx="3330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Minimal in terms of new    particles and assumptions,</a:t>
            </a:r>
          </a:p>
          <a:p>
            <a:r>
              <a:rPr lang="en-IE" sz="2000" dirty="0" smtClean="0"/>
              <a:t>- natural extension of SM, </a:t>
            </a:r>
          </a:p>
          <a:p>
            <a:r>
              <a:rPr lang="en-IE" sz="2000" dirty="0" smtClean="0"/>
              <a:t>- employing  properties</a:t>
            </a:r>
          </a:p>
          <a:p>
            <a:r>
              <a:rPr lang="en-IE" sz="2000" dirty="0" smtClean="0"/>
              <a:t>(neutrality) of neutrinos and symmetries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-1125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Symbol" pitchFamily="18" charset="2"/>
            </a:endParaRPr>
          </a:p>
        </p:txBody>
      </p:sp>
      <p:sp>
        <p:nvSpPr>
          <p:cNvPr id="1461251" name="Rectangle 3"/>
          <p:cNvSpPr>
            <a:spLocks noChangeArrowheads="1"/>
          </p:cNvSpPr>
          <p:nvPr/>
        </p:nvSpPr>
        <p:spPr bwMode="auto">
          <a:xfrm>
            <a:off x="687387" y="1355725"/>
            <a:ext cx="2276475" cy="69596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1252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461254" name="Text Box 6"/>
          <p:cNvSpPr txBox="1">
            <a:spLocks noChangeArrowheads="1"/>
          </p:cNvSpPr>
          <p:nvPr/>
        </p:nvSpPr>
        <p:spPr bwMode="auto">
          <a:xfrm>
            <a:off x="606715" y="1485870"/>
            <a:ext cx="2555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 M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  </a:t>
            </a:r>
            <a:r>
              <a:rPr lang="en-US" sz="2000" dirty="0"/>
              <a:t>= - </a:t>
            </a:r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r>
              <a:rPr lang="en-US" sz="2000" baseline="30000" dirty="0" err="1"/>
              <a:t>T</a:t>
            </a:r>
            <a:r>
              <a:rPr lang="en-US" sz="2000" baseline="-25000" dirty="0"/>
              <a:t>     </a:t>
            </a:r>
            <a:r>
              <a:rPr lang="en-US" sz="2000" dirty="0"/>
              <a:t>  </a:t>
            </a:r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r>
              <a:rPr lang="en-US" sz="2000" baseline="-25000" dirty="0"/>
              <a:t> </a:t>
            </a:r>
          </a:p>
        </p:txBody>
      </p:sp>
      <p:sp>
        <p:nvSpPr>
          <p:cNvPr id="1461256" name="Text Box 8"/>
          <p:cNvSpPr txBox="1">
            <a:spLocks noChangeArrowheads="1"/>
          </p:cNvSpPr>
          <p:nvPr/>
        </p:nvSpPr>
        <p:spPr bwMode="auto">
          <a:xfrm>
            <a:off x="2054381" y="1372378"/>
            <a:ext cx="5501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aseline="-25000" dirty="0"/>
              <a:t> </a:t>
            </a:r>
            <a:r>
              <a:rPr lang="en-US" sz="2000" dirty="0"/>
              <a:t>1</a:t>
            </a:r>
            <a:endParaRPr lang="en-US" sz="2000" baseline="-25000" dirty="0"/>
          </a:p>
          <a:p>
            <a:r>
              <a:rPr lang="en-US" sz="2000" dirty="0" err="1" smtClean="0"/>
              <a:t>m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US" sz="2000" dirty="0" smtClean="0"/>
              <a:t> </a:t>
            </a:r>
            <a:endParaRPr lang="en-US" sz="2000" baseline="-25000" dirty="0"/>
          </a:p>
        </p:txBody>
      </p:sp>
      <p:sp>
        <p:nvSpPr>
          <p:cNvPr id="1461257" name="Line 9"/>
          <p:cNvSpPr>
            <a:spLocks noChangeShapeType="1"/>
          </p:cNvSpPr>
          <p:nvPr/>
        </p:nvSpPr>
        <p:spPr bwMode="auto">
          <a:xfrm>
            <a:off x="2119312" y="1703388"/>
            <a:ext cx="2762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1258" name="Text Box 10"/>
          <p:cNvSpPr txBox="1">
            <a:spLocks noChangeArrowheads="1"/>
          </p:cNvSpPr>
          <p:nvPr/>
        </p:nvSpPr>
        <p:spPr bwMode="auto">
          <a:xfrm>
            <a:off x="3875609" y="2889808"/>
            <a:ext cx="9268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aseline="-25000" dirty="0"/>
              <a:t> </a:t>
            </a:r>
            <a:r>
              <a:rPr lang="en-US" sz="2000" dirty="0"/>
              <a:t>M</a:t>
            </a:r>
            <a:r>
              <a:rPr lang="en-US" sz="2000" baseline="-25000" dirty="0"/>
              <a:t>GUT</a:t>
            </a:r>
            <a:r>
              <a:rPr lang="en-US" sz="2000" baseline="30000" dirty="0"/>
              <a:t>2</a:t>
            </a:r>
            <a:endParaRPr lang="en-US" sz="2000" baseline="-25000" dirty="0"/>
          </a:p>
          <a:p>
            <a:r>
              <a:rPr lang="en-US" sz="2000" dirty="0"/>
              <a:t>  </a:t>
            </a:r>
            <a:r>
              <a:rPr lang="en-US" sz="2000" dirty="0" err="1"/>
              <a:t>M</a:t>
            </a:r>
            <a:r>
              <a:rPr lang="en-US" sz="2000" baseline="-25000" dirty="0" err="1"/>
              <a:t>Pl</a:t>
            </a:r>
            <a:endParaRPr lang="en-US" sz="2000" dirty="0"/>
          </a:p>
        </p:txBody>
      </p:sp>
      <p:sp>
        <p:nvSpPr>
          <p:cNvPr id="1461261" name="Line 13"/>
          <p:cNvSpPr>
            <a:spLocks noChangeShapeType="1"/>
          </p:cNvSpPr>
          <p:nvPr/>
        </p:nvSpPr>
        <p:spPr bwMode="auto">
          <a:xfrm>
            <a:off x="4032188" y="3264581"/>
            <a:ext cx="66833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1263" name="Text Box 15"/>
          <p:cNvSpPr txBox="1">
            <a:spLocks noChangeArrowheads="1"/>
          </p:cNvSpPr>
          <p:nvPr/>
        </p:nvSpPr>
        <p:spPr bwMode="auto">
          <a:xfrm>
            <a:off x="3831925" y="2602648"/>
            <a:ext cx="5312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for the heaviest in </a:t>
            </a:r>
            <a:r>
              <a:rPr lang="en-US" sz="2000" dirty="0"/>
              <a:t>the presence </a:t>
            </a:r>
            <a:r>
              <a:rPr lang="en-US" sz="2000" dirty="0" smtClean="0"/>
              <a:t>of </a:t>
            </a:r>
            <a:r>
              <a:rPr lang="en-US" sz="2000" dirty="0"/>
              <a:t>mixing</a:t>
            </a:r>
          </a:p>
        </p:txBody>
      </p:sp>
      <p:sp>
        <p:nvSpPr>
          <p:cNvPr id="1461264" name="Text Box 16"/>
          <p:cNvSpPr txBox="1">
            <a:spLocks noChangeArrowheads="1"/>
          </p:cNvSpPr>
          <p:nvPr/>
        </p:nvSpPr>
        <p:spPr bwMode="auto">
          <a:xfrm>
            <a:off x="1364509" y="2613281"/>
            <a:ext cx="21607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GUT  </a:t>
            </a:r>
            <a:r>
              <a:rPr lang="en-US" sz="2000" dirty="0"/>
              <a:t>~ 10</a:t>
            </a:r>
            <a:r>
              <a:rPr lang="en-US" sz="2000" baseline="30000" dirty="0"/>
              <a:t>16</a:t>
            </a:r>
            <a:r>
              <a:rPr lang="en-US" sz="2000" dirty="0"/>
              <a:t> </a:t>
            </a:r>
            <a:r>
              <a:rPr lang="en-US" sz="2000" dirty="0" err="1" smtClean="0"/>
              <a:t>GeV</a:t>
            </a:r>
            <a:endParaRPr lang="en-US" sz="2000" baseline="-25000" dirty="0"/>
          </a:p>
        </p:txBody>
      </p:sp>
      <p:sp>
        <p:nvSpPr>
          <p:cNvPr id="1461267" name="Text Box 19"/>
          <p:cNvSpPr txBox="1">
            <a:spLocks noChangeArrowheads="1"/>
          </p:cNvSpPr>
          <p:nvPr/>
        </p:nvSpPr>
        <p:spPr bwMode="auto">
          <a:xfrm>
            <a:off x="1668318" y="5477369"/>
            <a:ext cx="17862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/>
              <a:t>Leptogenesis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2" name="WordArt 4"/>
          <p:cNvSpPr>
            <a:spLocks noChangeArrowheads="1" noChangeShapeType="1" noTextEdit="1"/>
          </p:cNvSpPr>
          <p:nvPr/>
        </p:nvSpPr>
        <p:spPr bwMode="auto">
          <a:xfrm>
            <a:off x="663865" y="361505"/>
            <a:ext cx="4036660" cy="654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Scale of seesaw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68521" y="3886230"/>
            <a:ext cx="107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~ 10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26165" y="3544760"/>
            <a:ext cx="43604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many </a:t>
            </a:r>
            <a:r>
              <a:rPr lang="en-US" sz="2000" dirty="0"/>
              <a:t>heavy </a:t>
            </a:r>
            <a:r>
              <a:rPr lang="en-US" sz="2000" dirty="0" err="1" smtClean="0"/>
              <a:t>singlets</a:t>
            </a:r>
            <a:r>
              <a:rPr lang="en-US" sz="2000" dirty="0" smtClean="0"/>
              <a:t> (RH neutrinos)</a:t>
            </a:r>
            <a:endParaRPr lang="en-US" sz="2000" dirty="0"/>
          </a:p>
          <a:p>
            <a:r>
              <a:rPr lang="en-US" sz="2000" dirty="0"/>
              <a:t>…string theory 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402674" y="1304895"/>
            <a:ext cx="3916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q – l similarity:   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~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q</a:t>
            </a:r>
            <a:r>
              <a:rPr lang="en-US" sz="2000" dirty="0" smtClean="0"/>
              <a:t> ~ m</a:t>
            </a:r>
            <a:r>
              <a:rPr lang="en-US" sz="2000" baseline="-25000" dirty="0" smtClean="0"/>
              <a:t>l </a:t>
            </a:r>
            <a:endParaRPr lang="en-US" sz="2000" baseline="-25000" dirty="0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84533" y="3093635"/>
            <a:ext cx="30747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aseline="-25000" dirty="0"/>
              <a:t>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R  </a:t>
            </a:r>
            <a:r>
              <a:rPr lang="en-US" sz="2000" dirty="0" smtClean="0"/>
              <a:t>~     10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 - 10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 </a:t>
            </a:r>
            <a:r>
              <a:rPr lang="en-US" sz="2000" dirty="0" err="1" smtClean="0"/>
              <a:t>GeV</a:t>
            </a:r>
            <a:endParaRPr lang="en-US" sz="20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5026682" y="3081881"/>
            <a:ext cx="1963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double seesaw</a:t>
            </a:r>
            <a:endParaRPr lang="en-IE" sz="2000" dirty="0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336092" y="3571952"/>
            <a:ext cx="2022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 10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 - 10</a:t>
            </a:r>
            <a:r>
              <a:rPr lang="en-US" sz="2000" baseline="30000" dirty="0" smtClean="0"/>
              <a:t>17</a:t>
            </a:r>
            <a:r>
              <a:rPr lang="en-US" sz="2000" dirty="0" smtClean="0"/>
              <a:t> </a:t>
            </a:r>
            <a:r>
              <a:rPr lang="en-US" sz="2000" dirty="0" err="1" smtClean="0"/>
              <a:t>GeV</a:t>
            </a:r>
            <a:endParaRPr lang="en-US" sz="20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1619751" y="5170317"/>
            <a:ext cx="4009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Gauge coupling unification</a:t>
            </a:r>
            <a:endParaRPr lang="en-IE" sz="2000" dirty="0"/>
          </a:p>
        </p:txBody>
      </p:sp>
      <p:sp>
        <p:nvSpPr>
          <p:cNvPr id="24" name="Left Brace 23"/>
          <p:cNvSpPr/>
          <p:nvPr/>
        </p:nvSpPr>
        <p:spPr>
          <a:xfrm>
            <a:off x="1164935" y="2699881"/>
            <a:ext cx="260350" cy="1173796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493736" y="4810057"/>
            <a:ext cx="347465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Also in </a:t>
            </a:r>
            <a:r>
              <a:rPr lang="en-IE" sz="2000" dirty="0" err="1" smtClean="0"/>
              <a:t>favor</a:t>
            </a:r>
            <a:r>
              <a:rPr lang="en-IE" sz="2000" dirty="0" smtClean="0"/>
              <a:t> of high scale: </a:t>
            </a:r>
            <a:endParaRPr lang="en-IE" sz="2000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656303" y="1757098"/>
            <a:ext cx="22156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aseline="-25000" dirty="0"/>
              <a:t> 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R  </a:t>
            </a:r>
            <a:r>
              <a:rPr lang="en-US" sz="2000" dirty="0" smtClean="0"/>
              <a:t>~ 2 10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 </a:t>
            </a:r>
            <a:r>
              <a:rPr lang="en-US" sz="2000" dirty="0" err="1" smtClean="0"/>
              <a:t>GeV</a:t>
            </a:r>
            <a:endParaRPr lang="en-US" sz="20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3393149" y="1749776"/>
            <a:ext cx="355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the third  generations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93736" y="6011320"/>
            <a:ext cx="6241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UV completion of the Weinberg operator: </a:t>
            </a:r>
            <a:r>
              <a:rPr lang="en-IE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 ~ M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10627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19949" y="4083989"/>
            <a:ext cx="3113830" cy="46166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Theoretical aspects </a:t>
            </a:r>
            <a:endParaRPr lang="en-IE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81534" y="3385624"/>
            <a:ext cx="595721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Sources, fluxes, experiments, anomalies</a:t>
            </a:r>
            <a:endParaRPr lang="en-IE" sz="2400" dirty="0"/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785952" y="372140"/>
            <a:ext cx="5508522" cy="8057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Lectures on neutrinos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603" y="2668804"/>
            <a:ext cx="6899718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Propagation,  Oscillations and </a:t>
            </a:r>
            <a:r>
              <a:rPr lang="en-IE" sz="2400" dirty="0" err="1" smtClean="0"/>
              <a:t>flavor</a:t>
            </a:r>
            <a:r>
              <a:rPr lang="en-IE" sz="2400" dirty="0" smtClean="0"/>
              <a:t> conversion</a:t>
            </a:r>
            <a:endParaRPr lang="en-I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2978" y="1933892"/>
            <a:ext cx="8376975" cy="46166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Standard Model, neutrino interactions  and neutrino mass 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7" name="WordArt 10"/>
          <p:cNvSpPr>
            <a:spLocks noChangeArrowheads="1" noChangeShapeType="1" noTextEdit="1"/>
          </p:cNvSpPr>
          <p:nvPr/>
        </p:nvSpPr>
        <p:spPr bwMode="auto">
          <a:xfrm>
            <a:off x="816991" y="297709"/>
            <a:ext cx="3850701" cy="645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See-saw and L-R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8186" y="1434141"/>
            <a:ext cx="469531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>
                <a:sym typeface="Wingdings" pitchFamily="2" charset="2"/>
              </a:rPr>
              <a:t>L</a:t>
            </a:r>
            <a:r>
              <a:rPr lang="en-IE" sz="2400" baseline="-25000" dirty="0" smtClean="0">
                <a:sym typeface="Wingdings" pitchFamily="2" charset="2"/>
              </a:rPr>
              <a:t> </a:t>
            </a:r>
            <a:endParaRPr lang="en-IE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75794" y="2898224"/>
            <a:ext cx="469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IE" sz="2400" baseline="-25000" dirty="0" smtClean="0">
                <a:sym typeface="Wingdings" pitchFamily="2" charset="2"/>
              </a:rPr>
              <a:t> </a:t>
            </a:r>
            <a:endParaRPr lang="en-IE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79136" y="3838346"/>
            <a:ext cx="63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IE" sz="2400" baseline="-25000" dirty="0" smtClean="0">
                <a:sym typeface="Wingdings" pitchFamily="2" charset="2"/>
              </a:rPr>
              <a:t>R </a:t>
            </a:r>
            <a:endParaRPr lang="en-IE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2150" y="3848979"/>
            <a:ext cx="6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IE" sz="2400" baseline="-25000" dirty="0" smtClean="0">
                <a:sym typeface="Wingdings" pitchFamily="2" charset="2"/>
              </a:rPr>
              <a:t>L </a:t>
            </a:r>
            <a:endParaRPr lang="en-IE" sz="2400" dirty="0"/>
          </a:p>
        </p:txBody>
      </p:sp>
      <p:sp>
        <p:nvSpPr>
          <p:cNvPr id="16" name="Oval 15"/>
          <p:cNvSpPr/>
          <p:nvPr/>
        </p:nvSpPr>
        <p:spPr>
          <a:xfrm>
            <a:off x="2583715" y="1487306"/>
            <a:ext cx="637953" cy="5883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extBox 12"/>
          <p:cNvSpPr txBox="1"/>
          <p:nvPr/>
        </p:nvSpPr>
        <p:spPr>
          <a:xfrm>
            <a:off x="2202793" y="1412875"/>
            <a:ext cx="469531" cy="461665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>
                <a:sym typeface="Wingdings" pitchFamily="2" charset="2"/>
              </a:rPr>
              <a:t>R</a:t>
            </a:r>
            <a:r>
              <a:rPr lang="en-IE" sz="2400" baseline="-25000" dirty="0" smtClean="0">
                <a:sym typeface="Wingdings" pitchFamily="2" charset="2"/>
              </a:rPr>
              <a:t> </a:t>
            </a:r>
            <a:endParaRPr lang="en-IE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87717" y="1675143"/>
            <a:ext cx="71507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11035" y="1789476"/>
            <a:ext cx="66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M</a:t>
            </a:r>
            <a:r>
              <a:rPr lang="en-US" sz="2400" baseline="-25000" dirty="0" smtClean="0"/>
              <a:t>R</a:t>
            </a:r>
            <a:endParaRPr lang="en-IE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21993" y="2619279"/>
            <a:ext cx="6343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Naturally embedded into SU(2)</a:t>
            </a:r>
            <a:r>
              <a:rPr lang="en-IE" sz="2000" baseline="-25000" dirty="0" smtClean="0">
                <a:sym typeface="Wingdings" pitchFamily="2" charset="2"/>
              </a:rPr>
              <a:t>L</a:t>
            </a:r>
            <a:r>
              <a:rPr lang="en-IE" sz="2000" dirty="0" smtClean="0"/>
              <a:t> x SU(2)</a:t>
            </a:r>
            <a:r>
              <a:rPr lang="en-IE" sz="2000" baseline="-25000" dirty="0" smtClean="0">
                <a:sym typeface="Wingdings" pitchFamily="2" charset="2"/>
              </a:rPr>
              <a:t>R</a:t>
            </a:r>
            <a:r>
              <a:rPr lang="en-IE" sz="2000" dirty="0" smtClean="0"/>
              <a:t> x U(1)</a:t>
            </a:r>
            <a:r>
              <a:rPr lang="en-IE" sz="2000" baseline="-25000" dirty="0" smtClean="0">
                <a:sym typeface="Wingdings" pitchFamily="2" charset="2"/>
              </a:rPr>
              <a:t>B-L</a:t>
            </a:r>
            <a:r>
              <a:rPr lang="en-IE" sz="2000" dirty="0" smtClean="0"/>
              <a:t>  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75473" y="1810742"/>
            <a:ext cx="66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m</a:t>
            </a:r>
            <a:r>
              <a:rPr lang="en-US" sz="2400" baseline="-25000" dirty="0" smtClean="0"/>
              <a:t>D</a:t>
            </a:r>
            <a:endParaRPr lang="en-IE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543574" y="3561907"/>
            <a:ext cx="715076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651058" y="3463774"/>
            <a:ext cx="637953" cy="5883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577625" y="3484855"/>
            <a:ext cx="637953" cy="5883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Box 21"/>
          <p:cNvSpPr txBox="1"/>
          <p:nvPr/>
        </p:nvSpPr>
        <p:spPr>
          <a:xfrm>
            <a:off x="2299329" y="3338623"/>
            <a:ext cx="469531" cy="461665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>
                <a:sym typeface="Wingdings" pitchFamily="2" charset="2"/>
              </a:rPr>
              <a:t>R</a:t>
            </a:r>
            <a:r>
              <a:rPr lang="en-IE" sz="2400" baseline="-25000" dirty="0" smtClean="0">
                <a:sym typeface="Wingdings" pitchFamily="2" charset="2"/>
              </a:rPr>
              <a:t> </a:t>
            </a:r>
            <a:endParaRPr lang="en-IE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71351" y="3306724"/>
            <a:ext cx="469531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>
                <a:sym typeface="Wingdings" pitchFamily="2" charset="2"/>
              </a:rPr>
              <a:t>L</a:t>
            </a:r>
            <a:r>
              <a:rPr lang="en-IE" sz="2400" baseline="-25000" dirty="0" smtClean="0">
                <a:sym typeface="Wingdings" pitchFamily="2" charset="2"/>
              </a:rPr>
              <a:t> </a:t>
            </a:r>
            <a:endParaRPr lang="en-IE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476308" y="3904290"/>
            <a:ext cx="1006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  <a:sym typeface="Wingdings" pitchFamily="2" charset="2"/>
              </a:rPr>
              <a:t>&lt; D</a:t>
            </a:r>
            <a:r>
              <a:rPr lang="en-IE" sz="2400" baseline="-25000" dirty="0" smtClean="0">
                <a:sym typeface="Wingdings" pitchFamily="2" charset="2"/>
              </a:rPr>
              <a:t>R</a:t>
            </a:r>
            <a:r>
              <a:rPr lang="en-IE" sz="2400" dirty="0" smtClean="0">
                <a:latin typeface="Symbol" pitchFamily="18" charset="2"/>
                <a:sym typeface="Wingdings" pitchFamily="2" charset="2"/>
              </a:rPr>
              <a:t>&gt;</a:t>
            </a:r>
            <a:r>
              <a:rPr lang="en-IE" sz="2400" baseline="-25000" dirty="0" smtClean="0">
                <a:sym typeface="Wingdings" pitchFamily="2" charset="2"/>
              </a:rPr>
              <a:t>    </a:t>
            </a:r>
            <a:endParaRPr lang="en-IE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43414" y="3710750"/>
            <a:ext cx="66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M</a:t>
            </a:r>
            <a:r>
              <a:rPr lang="en-US" sz="2400" baseline="-25000" dirty="0" smtClean="0"/>
              <a:t>R</a:t>
            </a:r>
            <a:endParaRPr lang="en-IE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675313" y="4204314"/>
            <a:ext cx="38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m</a:t>
            </a:r>
            <a:endParaRPr lang="en-IE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930490" y="4408487"/>
            <a:ext cx="574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W</a:t>
            </a:r>
            <a:r>
              <a:rPr lang="en-IE" sz="1600" baseline="-25000" dirty="0" smtClean="0"/>
              <a:t>R</a:t>
            </a:r>
            <a:endParaRPr lang="en-IE" sz="1600" dirty="0"/>
          </a:p>
        </p:txBody>
      </p:sp>
      <p:sp>
        <p:nvSpPr>
          <p:cNvPr id="32" name="Right Arrow 31"/>
          <p:cNvSpPr/>
          <p:nvPr/>
        </p:nvSpPr>
        <p:spPr>
          <a:xfrm rot="19871166">
            <a:off x="5365886" y="3848979"/>
            <a:ext cx="288161" cy="302170"/>
          </a:xfrm>
          <a:prstGeom prst="right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ight Arrow 32"/>
          <p:cNvSpPr/>
          <p:nvPr/>
        </p:nvSpPr>
        <p:spPr>
          <a:xfrm rot="1301803">
            <a:off x="5366782" y="4202091"/>
            <a:ext cx="288161" cy="302170"/>
          </a:xfrm>
          <a:prstGeom prst="right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TextBox 33"/>
          <p:cNvSpPr txBox="1"/>
          <p:nvPr/>
        </p:nvSpPr>
        <p:spPr>
          <a:xfrm>
            <a:off x="445710" y="4782942"/>
            <a:ext cx="8198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Seesaw scale is determined by the scale of L- R symmetry violation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909931" y="5220586"/>
            <a:ext cx="1389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Symbol" pitchFamily="18" charset="2"/>
                <a:sym typeface="Wingdings" pitchFamily="2" charset="2"/>
              </a:rPr>
              <a:t>&lt; D</a:t>
            </a:r>
            <a:r>
              <a:rPr lang="en-IE" sz="2000" baseline="-25000" dirty="0" smtClean="0">
                <a:sym typeface="Wingdings" pitchFamily="2" charset="2"/>
              </a:rPr>
              <a:t>L</a:t>
            </a:r>
            <a:r>
              <a:rPr lang="en-IE" sz="2000" dirty="0" smtClean="0">
                <a:latin typeface="Symbol" pitchFamily="18" charset="2"/>
                <a:sym typeface="Wingdings" pitchFamily="2" charset="2"/>
              </a:rPr>
              <a:t>&gt;</a:t>
            </a:r>
            <a:r>
              <a:rPr lang="en-US" sz="2000" dirty="0" smtClean="0"/>
              <a:t> = 0</a:t>
            </a:r>
            <a:r>
              <a:rPr lang="en-IE" sz="2000" baseline="-25000" dirty="0" smtClean="0">
                <a:sym typeface="Wingdings" pitchFamily="2" charset="2"/>
              </a:rPr>
              <a:t>    </a:t>
            </a:r>
            <a:endParaRPr lang="en-IE" sz="2000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1618006" y="5305650"/>
            <a:ext cx="200320" cy="2339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05311" y="5252485"/>
            <a:ext cx="140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 </a:t>
            </a:r>
            <a:r>
              <a:rPr lang="en-IE" dirty="0" smtClean="0">
                <a:sym typeface="Wingdings" pitchFamily="2" charset="2"/>
              </a:rPr>
              <a:t> t</a:t>
            </a:r>
            <a:r>
              <a:rPr lang="en-IE" dirty="0" smtClean="0"/>
              <a:t>ype II</a:t>
            </a:r>
            <a:endParaRPr lang="en-IE" dirty="0"/>
          </a:p>
        </p:txBody>
      </p:sp>
      <p:sp>
        <p:nvSpPr>
          <p:cNvPr id="41" name="TextBox 40"/>
          <p:cNvSpPr txBox="1"/>
          <p:nvPr/>
        </p:nvSpPr>
        <p:spPr>
          <a:xfrm>
            <a:off x="4638799" y="5251364"/>
            <a:ext cx="14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Type I + II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45104" y="297707"/>
            <a:ext cx="7569827" cy="8632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mass and EW Symmetry breaking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160463" y="2481263"/>
            <a:ext cx="196056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105025" y="1422400"/>
            <a:ext cx="14288" cy="1089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863725" y="2222500"/>
            <a:ext cx="500063" cy="5191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74663" y="1730375"/>
            <a:ext cx="82073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Dirac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946275" y="1223963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260475" y="2247900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&gt;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692400" y="2249488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&gt;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206500" y="24923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L</a:t>
            </a:r>
            <a:endParaRPr lang="en-US" sz="240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647950" y="2557463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R</a:t>
            </a:r>
            <a:endParaRPr lang="en-US" sz="2400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374900" y="1455738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699125" y="2084388"/>
            <a:ext cx="1393825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/>
              <a:t>D</a:t>
            </a:r>
            <a:r>
              <a:rPr lang="en-US" sz="2000" dirty="0"/>
              <a:t> = h &lt;H&gt;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095375" y="4302125"/>
            <a:ext cx="196056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082800" y="3200400"/>
            <a:ext cx="14288" cy="1089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1841500" y="4000500"/>
            <a:ext cx="500063" cy="5191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298575" y="4056063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&gt;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 flipH="1">
            <a:off x="2662238" y="4068763"/>
            <a:ext cx="30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&lt;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257300" y="42719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L</a:t>
            </a:r>
            <a:endParaRPr lang="en-US" sz="2400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628900" y="42799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L</a:t>
            </a:r>
            <a:endParaRPr lang="en-US" sz="2400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905000" y="3011488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347913" y="31861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D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2706688" y="3219450"/>
            <a:ext cx="169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Higgs triplet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2900363" y="1439863"/>
            <a:ext cx="1814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Higgs doublet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5545021" y="3978638"/>
            <a:ext cx="3334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Elementary or composite </a:t>
            </a:r>
            <a:endParaRPr lang="en-US" sz="2000" dirty="0" smtClean="0"/>
          </a:p>
          <a:p>
            <a:r>
              <a:rPr lang="en-US" sz="2000" dirty="0" err="1" smtClean="0"/>
              <a:t>higgs</a:t>
            </a:r>
            <a:r>
              <a:rPr lang="en-US" sz="2000" dirty="0" smtClean="0"/>
              <a:t>  with </a:t>
            </a:r>
            <a:r>
              <a:rPr lang="en-US" sz="2000" dirty="0"/>
              <a:t>I</a:t>
            </a:r>
            <a:r>
              <a:rPr lang="en-US" sz="2000" baseline="-25000" dirty="0"/>
              <a:t>W</a:t>
            </a:r>
            <a:r>
              <a:rPr lang="en-US" sz="2000" dirty="0"/>
              <a:t> = 1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125" y="602932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L</a:t>
            </a:r>
            <a:endParaRPr lang="en-US" sz="2400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190625" y="60071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L</a:t>
            </a:r>
            <a:endParaRPr lang="en-US" sz="2400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1117600" y="5978525"/>
            <a:ext cx="196056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1435100" y="4992688"/>
            <a:ext cx="668338" cy="9445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304925" y="5746750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&gt;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678113" y="5746750"/>
            <a:ext cx="30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&lt;</a:t>
            </a: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>
            <a:off x="2084388" y="5016500"/>
            <a:ext cx="695325" cy="9445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1833563" y="5691188"/>
            <a:ext cx="500062" cy="5191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285875" y="4822825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593975" y="4792663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895350" y="4937125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913063" y="5010150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5702300" y="3391710"/>
            <a:ext cx="13843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dirty="0"/>
              <a:t> = f &lt;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 &gt;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5671062" y="5314950"/>
            <a:ext cx="1832553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dirty="0"/>
              <a:t> = f &lt;</a:t>
            </a:r>
            <a:r>
              <a:rPr lang="en-US" sz="2000" dirty="0" smtClean="0"/>
              <a:t>H&gt; &lt;H</a:t>
            </a:r>
            <a:r>
              <a:rPr lang="en-US" sz="2000" dirty="0"/>
              <a:t>&gt;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308157" y="3212537"/>
            <a:ext cx="129063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Majorana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3" name="Rectangle 52"/>
          <p:cNvSpPr/>
          <p:nvPr/>
        </p:nvSpPr>
        <p:spPr bwMode="auto">
          <a:xfrm>
            <a:off x="882763" y="4831279"/>
            <a:ext cx="3285200" cy="12147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47119" name="Text Box 16"/>
          <p:cNvSpPr txBox="1">
            <a:spLocks noChangeArrowheads="1"/>
          </p:cNvSpPr>
          <p:nvPr/>
        </p:nvSpPr>
        <p:spPr bwMode="auto">
          <a:xfrm>
            <a:off x="3649392" y="1624365"/>
            <a:ext cx="973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/>
              <a:t>&lt;&lt;  </a:t>
            </a:r>
            <a:r>
              <a:rPr lang="en-US" sz="2000" dirty="0" err="1"/>
              <a:t>M</a:t>
            </a:r>
            <a:r>
              <a:rPr lang="en-US" sz="2000" baseline="-25000" dirty="0" err="1"/>
              <a:t>Pl</a:t>
            </a:r>
            <a:endParaRPr lang="en-US" sz="2000" dirty="0"/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882763" y="4907784"/>
            <a:ext cx="39444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H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~           M</a:t>
            </a:r>
            <a:r>
              <a:rPr lang="en-US" sz="2000" baseline="-25000" dirty="0" smtClean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log (q /M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7122" name="Oval 19"/>
          <p:cNvSpPr>
            <a:spLocks noChangeArrowheads="1"/>
          </p:cNvSpPr>
          <p:nvPr/>
        </p:nvSpPr>
        <p:spPr bwMode="auto">
          <a:xfrm>
            <a:off x="2005691" y="3663951"/>
            <a:ext cx="1036638" cy="10033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20"/>
          <p:cNvSpPr>
            <a:spLocks noChangeShapeType="1"/>
          </p:cNvSpPr>
          <p:nvPr/>
        </p:nvSpPr>
        <p:spPr bwMode="auto">
          <a:xfrm>
            <a:off x="3042329" y="4192588"/>
            <a:ext cx="639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21"/>
          <p:cNvSpPr>
            <a:spLocks noChangeShapeType="1"/>
          </p:cNvSpPr>
          <p:nvPr/>
        </p:nvSpPr>
        <p:spPr bwMode="auto">
          <a:xfrm>
            <a:off x="1311275" y="4164013"/>
            <a:ext cx="652462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Text Box 22"/>
          <p:cNvSpPr txBox="1">
            <a:spLocks noChangeArrowheads="1"/>
          </p:cNvSpPr>
          <p:nvPr/>
        </p:nvSpPr>
        <p:spPr bwMode="auto">
          <a:xfrm>
            <a:off x="3374893" y="3850135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H</a:t>
            </a:r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268743" y="3812813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H</a:t>
            </a:r>
          </a:p>
        </p:txBody>
      </p:sp>
      <p:sp>
        <p:nvSpPr>
          <p:cNvPr id="47127" name="Text Box 24"/>
          <p:cNvSpPr txBox="1">
            <a:spLocks noChangeArrowheads="1"/>
          </p:cNvSpPr>
          <p:nvPr/>
        </p:nvSpPr>
        <p:spPr bwMode="auto">
          <a:xfrm>
            <a:off x="2353940" y="3281387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Symbol" pitchFamily="18" charset="2"/>
              </a:rPr>
              <a:t>n</a:t>
            </a:r>
            <a:r>
              <a:rPr lang="en-US" sz="1800" baseline="-25000" dirty="0" err="1"/>
              <a:t>L</a:t>
            </a:r>
            <a:endParaRPr lang="en-US" sz="1800" dirty="0"/>
          </a:p>
        </p:txBody>
      </p:sp>
      <p:sp>
        <p:nvSpPr>
          <p:cNvPr id="47128" name="Text Box 25"/>
          <p:cNvSpPr txBox="1">
            <a:spLocks noChangeArrowheads="1"/>
          </p:cNvSpPr>
          <p:nvPr/>
        </p:nvSpPr>
        <p:spPr bwMode="auto">
          <a:xfrm>
            <a:off x="2329992" y="4247374"/>
            <a:ext cx="46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Symbol" pitchFamily="18" charset="2"/>
              </a:rPr>
              <a:t>n</a:t>
            </a:r>
            <a:r>
              <a:rPr lang="en-US" sz="1800" baseline="-25000" dirty="0" err="1"/>
              <a:t>R</a:t>
            </a:r>
            <a:r>
              <a:rPr lang="en-US" sz="1800" dirty="0"/>
              <a:t> </a:t>
            </a:r>
          </a:p>
        </p:txBody>
      </p:sp>
      <p:sp>
        <p:nvSpPr>
          <p:cNvPr id="47131" name="AutoShape 28"/>
          <p:cNvSpPr>
            <a:spLocks noChangeArrowheads="1"/>
          </p:cNvSpPr>
          <p:nvPr/>
        </p:nvSpPr>
        <p:spPr bwMode="auto">
          <a:xfrm>
            <a:off x="486553" y="6182544"/>
            <a:ext cx="246062" cy="3667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59817" y="1620150"/>
            <a:ext cx="3375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introduces new mass scale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013360" y="3150639"/>
            <a:ext cx="199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F. </a:t>
            </a:r>
            <a:r>
              <a:rPr lang="en-US" i="1" dirty="0" err="1" smtClean="0">
                <a:solidFill>
                  <a:srgbClr val="FF0000"/>
                </a:solidFill>
              </a:rPr>
              <a:t>Vissani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hep-phl9709409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549520" y="3656856"/>
            <a:ext cx="1036638" cy="10033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7586158" y="4153049"/>
            <a:ext cx="639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5899125" y="4192588"/>
            <a:ext cx="639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7072319" y="2990376"/>
            <a:ext cx="0" cy="63648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7097123" y="4652662"/>
            <a:ext cx="0" cy="63648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58955" y="1824420"/>
            <a:ext cx="34404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Renormalization of </a:t>
            </a:r>
            <a:r>
              <a:rPr lang="en-US" sz="2000" dirty="0" err="1" smtClean="0"/>
              <a:t>quartic</a:t>
            </a:r>
            <a:r>
              <a:rPr lang="en-US" sz="2000" dirty="0" smtClean="0"/>
              <a:t> Higgs coupling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  (making it more negative)</a:t>
            </a:r>
            <a:endParaRPr lang="en-US" sz="2000" dirty="0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5763882" y="3829812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H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8008937" y="3786337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H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134241" y="2894679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H</a:t>
            </a:r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7325039" y="3398359"/>
            <a:ext cx="46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Symbol" pitchFamily="18" charset="2"/>
              </a:rPr>
              <a:t>n</a:t>
            </a:r>
            <a:r>
              <a:rPr lang="en-US" sz="1800" baseline="-25000" dirty="0" err="1"/>
              <a:t>R</a:t>
            </a:r>
            <a:r>
              <a:rPr lang="en-US" sz="1800" dirty="0"/>
              <a:t> </a:t>
            </a: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6361533" y="4398831"/>
            <a:ext cx="46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Symbol" pitchFamily="18" charset="2"/>
              </a:rPr>
              <a:t>n</a:t>
            </a:r>
            <a:r>
              <a:rPr lang="en-US" sz="1800" baseline="-25000" dirty="0" err="1"/>
              <a:t>R</a:t>
            </a:r>
            <a:r>
              <a:rPr lang="en-US" sz="1800" dirty="0"/>
              <a:t> </a:t>
            </a: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6382236" y="3386391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Symbol" pitchFamily="18" charset="2"/>
              </a:rPr>
              <a:t>n</a:t>
            </a:r>
            <a:r>
              <a:rPr lang="en-US" sz="1800" baseline="-25000" dirty="0" err="1"/>
              <a:t>L</a:t>
            </a:r>
            <a:endParaRPr lang="en-US" sz="1800" dirty="0"/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7404414" y="4409463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Symbol" pitchFamily="18" charset="2"/>
              </a:rPr>
              <a:t>n</a:t>
            </a:r>
            <a:r>
              <a:rPr lang="en-US" sz="1800" baseline="-25000" dirty="0" err="1"/>
              <a:t>L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5293471" y="5272940"/>
            <a:ext cx="3861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Affects  stability and lifetime</a:t>
            </a:r>
          </a:p>
          <a:p>
            <a:r>
              <a:rPr lang="en-US" sz="2000" dirty="0" smtClean="0"/>
              <a:t>of  the EW vacuum</a:t>
            </a:r>
            <a:endParaRPr lang="en-US" sz="2000" dirty="0"/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1649773" y="4742692"/>
            <a:ext cx="92365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   </a:t>
            </a:r>
            <a:r>
              <a:rPr lang="en-US" sz="1800" dirty="0" smtClean="0"/>
              <a:t> </a:t>
            </a:r>
            <a:r>
              <a:rPr lang="en-US" sz="2000" dirty="0" smtClean="0"/>
              <a:t>y</a:t>
            </a:r>
            <a:r>
              <a:rPr lang="en-US" sz="2000" baseline="30000" dirty="0" smtClean="0"/>
              <a:t>2</a:t>
            </a:r>
            <a:r>
              <a:rPr lang="en-US" sz="1800" dirty="0" smtClean="0"/>
              <a:t>   </a:t>
            </a:r>
          </a:p>
          <a:p>
            <a:r>
              <a:rPr lang="en-US" dirty="0" smtClean="0"/>
              <a:t>(2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dirty="0" smtClean="0"/>
              <a:t> )</a:t>
            </a:r>
            <a:r>
              <a:rPr lang="en-US" baseline="30000" dirty="0" smtClean="0"/>
              <a:t>2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1753246" y="5088545"/>
            <a:ext cx="57674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1275718" y="5542941"/>
            <a:ext cx="28922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30000" dirty="0" smtClean="0"/>
              <a:t> </a:t>
            </a:r>
            <a:r>
              <a:rPr lang="en-US" sz="2000" dirty="0" smtClean="0"/>
              <a:t>~              log (q /M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1534568" y="5389023"/>
            <a:ext cx="1104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R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US" sz="2000" dirty="0" smtClean="0"/>
              <a:t>    </a:t>
            </a:r>
          </a:p>
          <a:p>
            <a:r>
              <a:rPr lang="en-US" sz="2000" dirty="0" smtClean="0"/>
              <a:t>(2 </a:t>
            </a:r>
            <a:r>
              <a:rPr lang="en-US" sz="2000" dirty="0" smtClean="0">
                <a:latin typeface="Symbol" pitchFamily="18" charset="2"/>
              </a:rPr>
              <a:t>p </a:t>
            </a:r>
            <a:r>
              <a:rPr lang="en-US" sz="2000" dirty="0" smtClean="0"/>
              <a:t>v)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1628507" y="5748873"/>
            <a:ext cx="72543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758953" y="1106851"/>
            <a:ext cx="2363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J Elias-</a:t>
            </a:r>
            <a:r>
              <a:rPr lang="en-US" i="1" dirty="0" err="1" smtClean="0">
                <a:solidFill>
                  <a:srgbClr val="FF0000"/>
                </a:solidFill>
              </a:rPr>
              <a:t>Miro</a:t>
            </a:r>
            <a:r>
              <a:rPr lang="en-US" i="1" dirty="0" smtClean="0">
                <a:solidFill>
                  <a:srgbClr val="FF0000"/>
                </a:solidFill>
              </a:rPr>
              <a:t> et al,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1112.3022 [</a:t>
            </a:r>
            <a:r>
              <a:rPr lang="en-US" i="1" dirty="0" err="1" smtClean="0">
                <a:solidFill>
                  <a:srgbClr val="FF0000"/>
                </a:solidFill>
              </a:rPr>
              <a:t>hep</a:t>
            </a:r>
            <a:r>
              <a:rPr lang="en-US" i="1" dirty="0" smtClean="0">
                <a:solidFill>
                  <a:srgbClr val="FF0000"/>
                </a:solidFill>
              </a:rPr>
              <a:t>-ph]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071080" y="6146740"/>
            <a:ext cx="267733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 M</a:t>
            </a:r>
            <a:r>
              <a:rPr lang="en-US" sz="2000" baseline="-25000" dirty="0" smtClean="0"/>
              <a:t>R </a:t>
            </a:r>
            <a:r>
              <a:rPr lang="en-US" sz="2000" dirty="0" smtClean="0"/>
              <a:t> &lt; 10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 - 10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 </a:t>
            </a:r>
            <a:r>
              <a:rPr lang="en-US" sz="2000" dirty="0" err="1" smtClean="0"/>
              <a:t>GeV</a:t>
            </a:r>
            <a:r>
              <a:rPr lang="en-US" sz="2000" baseline="-25000" dirty="0" smtClean="0"/>
              <a:t> </a:t>
            </a:r>
            <a:endParaRPr lang="en-US" sz="2000" baseline="-25000" dirty="0"/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5337544" y="1485864"/>
            <a:ext cx="0" cy="50716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848898" y="6168006"/>
            <a:ext cx="183415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 M</a:t>
            </a:r>
            <a:r>
              <a:rPr lang="en-US" sz="2000" baseline="-25000" dirty="0" smtClean="0"/>
              <a:t>R </a:t>
            </a:r>
            <a:r>
              <a:rPr lang="en-US" sz="2000" dirty="0" smtClean="0"/>
              <a:t> &lt; 10</a:t>
            </a:r>
            <a:r>
              <a:rPr lang="en-US" sz="2000" baseline="30000" dirty="0" smtClean="0"/>
              <a:t>7</a:t>
            </a:r>
            <a:r>
              <a:rPr lang="en-US" sz="2000" dirty="0" smtClean="0"/>
              <a:t> </a:t>
            </a:r>
            <a:r>
              <a:rPr lang="en-US" sz="2000" dirty="0" err="1" smtClean="0"/>
              <a:t>GeV</a:t>
            </a:r>
            <a:endParaRPr lang="en-US" sz="2000" baseline="-25000" dirty="0"/>
          </a:p>
        </p:txBody>
      </p:sp>
      <p:sp>
        <p:nvSpPr>
          <p:cNvPr id="56" name="WordArt 25"/>
          <p:cNvSpPr>
            <a:spLocks noChangeArrowheads="1" noChangeShapeType="1" noTextEdit="1"/>
          </p:cNvSpPr>
          <p:nvPr/>
        </p:nvSpPr>
        <p:spPr bwMode="auto">
          <a:xfrm>
            <a:off x="1126134" y="185612"/>
            <a:ext cx="5455285" cy="10996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mbol" pitchFamily="18" charset="2"/>
              </a:rPr>
              <a:t>n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- mass and Higgs physics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28257" y="138216"/>
            <a:ext cx="249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other consequences</a:t>
            </a:r>
            <a:endParaRPr lang="en-I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" name="WordArt 25"/>
          <p:cNvSpPr>
            <a:spLocks noChangeArrowheads="1" noChangeShapeType="1" noTextEdit="1"/>
          </p:cNvSpPr>
          <p:nvPr/>
        </p:nvSpPr>
        <p:spPr bwMode="auto">
          <a:xfrm>
            <a:off x="317798" y="202017"/>
            <a:ext cx="4392425" cy="9370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option?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56778"/>
            <a:ext cx="257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IE" i="1" dirty="0" err="1" smtClean="0">
                <a:solidFill>
                  <a:srgbClr val="FF0000"/>
                </a:solidFill>
              </a:rPr>
              <a:t>Brivio</a:t>
            </a:r>
            <a:r>
              <a:rPr lang="en-IE" i="1" dirty="0" smtClean="0">
                <a:solidFill>
                  <a:srgbClr val="FF0000"/>
                </a:solidFill>
              </a:rPr>
              <a:t>,  M. </a:t>
            </a:r>
            <a:r>
              <a:rPr lang="en-IE" i="1" dirty="0" err="1" smtClean="0">
                <a:solidFill>
                  <a:srgbClr val="FF0000"/>
                </a:solidFill>
              </a:rPr>
              <a:t>Trott</a:t>
            </a:r>
            <a:r>
              <a:rPr lang="en-IE" i="1" dirty="0" smtClean="0">
                <a:solidFill>
                  <a:srgbClr val="FF0000"/>
                </a:solidFill>
              </a:rPr>
              <a:t>, </a:t>
            </a:r>
          </a:p>
          <a:p>
            <a:pPr marL="342900" indent="-342900"/>
            <a:r>
              <a:rPr lang="en-IE" i="1" dirty="0" smtClean="0">
                <a:solidFill>
                  <a:srgbClr val="FF0000"/>
                </a:solidFill>
              </a:rPr>
              <a:t>1703.10924 [hep-ph]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9447" y="2158387"/>
            <a:ext cx="4550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Both Higgs mass term and </a:t>
            </a:r>
            <a:r>
              <a:rPr lang="en-IE" sz="2000" dirty="0" err="1" smtClean="0"/>
              <a:t>quartic</a:t>
            </a:r>
            <a:r>
              <a:rPr lang="en-IE" sz="2000" dirty="0" smtClean="0"/>
              <a:t> </a:t>
            </a:r>
          </a:p>
          <a:p>
            <a:r>
              <a:rPr lang="en-IE" sz="2000" dirty="0" smtClean="0"/>
              <a:t>coupling  (absent at tree level)  </a:t>
            </a:r>
          </a:p>
          <a:p>
            <a:r>
              <a:rPr lang="en-IE" sz="2000" dirty="0" smtClean="0"/>
              <a:t>are generated by neutrino loops</a:t>
            </a:r>
          </a:p>
          <a:p>
            <a:endParaRPr lang="en-IE" sz="2000" dirty="0" smtClean="0"/>
          </a:p>
          <a:p>
            <a:r>
              <a:rPr lang="en-IE" sz="2000" dirty="0" smtClean="0"/>
              <a:t> RH neutrino masses is the origin </a:t>
            </a:r>
          </a:p>
          <a:p>
            <a:r>
              <a:rPr lang="en-IE" sz="2000" dirty="0" smtClean="0"/>
              <a:t>of  the EW scale   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7629" y="4127396"/>
            <a:ext cx="287079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R</a:t>
            </a:r>
            <a:r>
              <a:rPr lang="en-IE" sz="2000" dirty="0" smtClean="0"/>
              <a:t>   =  10</a:t>
            </a:r>
            <a:r>
              <a:rPr lang="en-IE" sz="2000" baseline="30000" dirty="0" smtClean="0"/>
              <a:t>7</a:t>
            </a:r>
            <a:r>
              <a:rPr lang="en-IE" sz="2000" dirty="0" smtClean="0"/>
              <a:t>  - 10</a:t>
            </a:r>
            <a:r>
              <a:rPr lang="en-IE" sz="2000" baseline="30000" dirty="0" smtClean="0"/>
              <a:t>9</a:t>
            </a:r>
            <a:r>
              <a:rPr lang="en-IE" sz="2000" dirty="0" smtClean="0"/>
              <a:t>  </a:t>
            </a:r>
            <a:r>
              <a:rPr lang="en-IE" sz="2000" dirty="0" err="1" smtClean="0"/>
              <a:t>GeV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030279" y="4607825"/>
            <a:ext cx="217967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y =  10</a:t>
            </a:r>
            <a:r>
              <a:rPr lang="en-IE" sz="2000" baseline="30000" dirty="0" smtClean="0"/>
              <a:t>-6</a:t>
            </a:r>
            <a:r>
              <a:rPr lang="en-IE" sz="2000" dirty="0" smtClean="0"/>
              <a:t>  -  10</a:t>
            </a:r>
            <a:r>
              <a:rPr lang="en-IE" sz="2000" baseline="30000" dirty="0" smtClean="0"/>
              <a:t>-4.5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17629" y="5089084"/>
            <a:ext cx="2551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Dirac Yukawa coupling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430779" y="5192262"/>
            <a:ext cx="1449575" cy="757416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1311275" y="1403491"/>
            <a:ext cx="1359339" cy="5089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Standard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" name="WordArt 10"/>
          <p:cNvSpPr>
            <a:spLocks noChangeArrowheads="1" noChangeShapeType="1" noTextEdit="1"/>
          </p:cNvSpPr>
          <p:nvPr/>
        </p:nvSpPr>
        <p:spPr bwMode="auto">
          <a:xfrm>
            <a:off x="1463675" y="1998909"/>
            <a:ext cx="907385" cy="5636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Model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4465667" y="2087804"/>
            <a:ext cx="318990" cy="3507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mbol" pitchFamily="18" charset="2"/>
              </a:rPr>
              <a:t>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3740851" y="1701201"/>
            <a:ext cx="1267084" cy="5300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“m  ”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2372" y="2796452"/>
            <a:ext cx="430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Physics BSM responsible for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210494" y="3125951"/>
            <a:ext cx="433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can be introduced in such a way that feedback on SM is negligible</a:t>
            </a:r>
            <a:endParaRPr lang="en-IE" sz="2000" dirty="0"/>
          </a:p>
        </p:txBody>
      </p:sp>
      <p:sp>
        <p:nvSpPr>
          <p:cNvPr id="13" name="Curved Left Arrow 12"/>
          <p:cNvSpPr/>
          <p:nvPr/>
        </p:nvSpPr>
        <p:spPr>
          <a:xfrm rot="5400000">
            <a:off x="2791961" y="2153075"/>
            <a:ext cx="742457" cy="1967020"/>
          </a:xfrm>
          <a:prstGeom prst="curvedLeft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30701" y="1636168"/>
            <a:ext cx="3017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Oscillations</a:t>
            </a:r>
          </a:p>
          <a:p>
            <a:r>
              <a:rPr lang="en-IE" sz="2000" dirty="0" smtClean="0"/>
              <a:t>Adiabatic conversion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06037" y="5389222"/>
            <a:ext cx="136457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 Y </a:t>
            </a:r>
            <a:r>
              <a:rPr lang="en-IE" sz="2400" dirty="0" err="1" smtClean="0"/>
              <a:t>L</a:t>
            </a:r>
            <a:r>
              <a:rPr lang="en-IE" sz="24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/>
              <a:t>R</a:t>
            </a:r>
            <a:r>
              <a:rPr lang="en-IE" sz="2400" dirty="0" smtClean="0"/>
              <a:t> H</a:t>
            </a:r>
            <a:endParaRPr lang="en-IE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88671" y="5336058"/>
            <a:ext cx="1091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LL HH</a:t>
            </a:r>
            <a:endParaRPr lang="en-IE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79811" y="5261627"/>
            <a:ext cx="185006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/>
              <a:t>m</a:t>
            </a:r>
            <a:r>
              <a:rPr lang="en-IE" sz="2400" baseline="-25000" dirty="0" err="1" smtClean="0">
                <a:latin typeface="Symbol" pitchFamily="18" charset="2"/>
              </a:rPr>
              <a:t>n</a:t>
            </a:r>
            <a:r>
              <a:rPr lang="en-IE" sz="2400" dirty="0" smtClean="0"/>
              <a:t> (E, n, ..)</a:t>
            </a:r>
            <a:endParaRPr lang="en-IE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722477" y="5421122"/>
            <a:ext cx="2056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78611" y="4770886"/>
            <a:ext cx="1619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Dirac mass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794746" y="4792152"/>
            <a:ext cx="2011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Effective mass</a:t>
            </a:r>
            <a:endParaRPr lang="en-IE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59048" y="5118681"/>
            <a:ext cx="404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1</a:t>
            </a:r>
            <a:r>
              <a:rPr lang="en-IE" sz="2400" dirty="0" smtClean="0">
                <a:latin typeface="Symbol" pitchFamily="18" charset="2"/>
              </a:rPr>
              <a:t> </a:t>
            </a:r>
          </a:p>
          <a:p>
            <a:r>
              <a:rPr lang="en-IE" sz="2400" dirty="0" smtClean="0">
                <a:latin typeface="Symbol" pitchFamily="18" charset="2"/>
              </a:rPr>
              <a:t>L</a:t>
            </a:r>
            <a:r>
              <a:rPr lang="en-IE" sz="2400" dirty="0" smtClean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20315" y="5712118"/>
            <a:ext cx="3296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generated by interactions with medium, e.g. DM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430779" y="4770886"/>
            <a:ext cx="2013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Majorana</a:t>
            </a:r>
            <a:r>
              <a:rPr lang="en-IE" sz="2000" dirty="0" smtClean="0"/>
              <a:t> mass</a:t>
            </a:r>
            <a:endParaRPr lang="en-IE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544258" y="5552256"/>
            <a:ext cx="2056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12359" y="6042281"/>
            <a:ext cx="193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D5 Weinberg operator</a:t>
            </a:r>
            <a:endParaRPr lang="en-IE" dirty="0"/>
          </a:p>
        </p:txBody>
      </p:sp>
      <p:sp>
        <p:nvSpPr>
          <p:cNvPr id="29" name="Down Arrow 28"/>
          <p:cNvSpPr/>
          <p:nvPr/>
        </p:nvSpPr>
        <p:spPr>
          <a:xfrm rot="2194791">
            <a:off x="2765310" y="4136066"/>
            <a:ext cx="333225" cy="404037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Down Arrow 29"/>
          <p:cNvSpPr/>
          <p:nvPr/>
        </p:nvSpPr>
        <p:spPr>
          <a:xfrm>
            <a:off x="4246895" y="4294355"/>
            <a:ext cx="333225" cy="404037"/>
          </a:xfrm>
          <a:prstGeom prst="downArrow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Down Arrow 30"/>
          <p:cNvSpPr/>
          <p:nvPr/>
        </p:nvSpPr>
        <p:spPr>
          <a:xfrm rot="19697758">
            <a:off x="5659025" y="4192768"/>
            <a:ext cx="333225" cy="404037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WordArt 10"/>
          <p:cNvSpPr>
            <a:spLocks noChangeArrowheads="1" noChangeShapeType="1" noTextEdit="1"/>
          </p:cNvSpPr>
          <p:nvPr/>
        </p:nvSpPr>
        <p:spPr bwMode="auto">
          <a:xfrm>
            <a:off x="3051464" y="1828781"/>
            <a:ext cx="460749" cy="4345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+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9659" y="1285279"/>
            <a:ext cx="4137763" cy="14269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647588" y="699315"/>
            <a:ext cx="3297092" cy="10183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Neutrino mixing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-1063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12800" y="5751513"/>
            <a:ext cx="1978025" cy="846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0" name="Freeform 4"/>
          <p:cNvSpPr>
            <a:spLocks/>
          </p:cNvSpPr>
          <p:nvPr/>
        </p:nvSpPr>
        <p:spPr bwMode="auto">
          <a:xfrm>
            <a:off x="5316570" y="4267991"/>
            <a:ext cx="2273300" cy="927100"/>
          </a:xfrm>
          <a:custGeom>
            <a:avLst/>
            <a:gdLst/>
            <a:ahLst/>
            <a:cxnLst>
              <a:cxn ang="0">
                <a:pos x="296" y="72"/>
              </a:cxn>
              <a:cxn ang="0">
                <a:pos x="104" y="24"/>
              </a:cxn>
              <a:cxn ang="0">
                <a:pos x="8" y="216"/>
              </a:cxn>
              <a:cxn ang="0">
                <a:pos x="56" y="360"/>
              </a:cxn>
              <a:cxn ang="0">
                <a:pos x="104" y="552"/>
              </a:cxn>
              <a:cxn ang="0">
                <a:pos x="392" y="504"/>
              </a:cxn>
              <a:cxn ang="0">
                <a:pos x="776" y="552"/>
              </a:cxn>
              <a:cxn ang="0">
                <a:pos x="872" y="360"/>
              </a:cxn>
              <a:cxn ang="0">
                <a:pos x="584" y="264"/>
              </a:cxn>
              <a:cxn ang="0">
                <a:pos x="536" y="72"/>
              </a:cxn>
              <a:cxn ang="0">
                <a:pos x="296" y="72"/>
              </a:cxn>
            </a:cxnLst>
            <a:rect l="0" t="0" r="r" b="b"/>
            <a:pathLst>
              <a:path w="904" h="576">
                <a:moveTo>
                  <a:pt x="296" y="72"/>
                </a:moveTo>
                <a:cubicBezTo>
                  <a:pt x="224" y="64"/>
                  <a:pt x="152" y="0"/>
                  <a:pt x="104" y="24"/>
                </a:cubicBezTo>
                <a:cubicBezTo>
                  <a:pt x="56" y="48"/>
                  <a:pt x="16" y="160"/>
                  <a:pt x="8" y="216"/>
                </a:cubicBezTo>
                <a:cubicBezTo>
                  <a:pt x="0" y="272"/>
                  <a:pt x="40" y="304"/>
                  <a:pt x="56" y="360"/>
                </a:cubicBezTo>
                <a:cubicBezTo>
                  <a:pt x="72" y="416"/>
                  <a:pt x="48" y="528"/>
                  <a:pt x="104" y="552"/>
                </a:cubicBezTo>
                <a:cubicBezTo>
                  <a:pt x="160" y="576"/>
                  <a:pt x="280" y="504"/>
                  <a:pt x="392" y="504"/>
                </a:cubicBezTo>
                <a:cubicBezTo>
                  <a:pt x="504" y="504"/>
                  <a:pt x="696" y="576"/>
                  <a:pt x="776" y="552"/>
                </a:cubicBezTo>
                <a:cubicBezTo>
                  <a:pt x="856" y="528"/>
                  <a:pt x="904" y="408"/>
                  <a:pt x="872" y="360"/>
                </a:cubicBezTo>
                <a:cubicBezTo>
                  <a:pt x="840" y="312"/>
                  <a:pt x="640" y="312"/>
                  <a:pt x="584" y="264"/>
                </a:cubicBezTo>
                <a:cubicBezTo>
                  <a:pt x="528" y="216"/>
                  <a:pt x="584" y="104"/>
                  <a:pt x="536" y="72"/>
                </a:cubicBezTo>
                <a:cubicBezTo>
                  <a:pt x="488" y="40"/>
                  <a:pt x="368" y="80"/>
                  <a:pt x="296" y="7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1" name="Freeform 5"/>
          <p:cNvSpPr>
            <a:spLocks/>
          </p:cNvSpPr>
          <p:nvPr/>
        </p:nvSpPr>
        <p:spPr bwMode="auto">
          <a:xfrm>
            <a:off x="3000324" y="4280691"/>
            <a:ext cx="1411287" cy="863600"/>
          </a:xfrm>
          <a:custGeom>
            <a:avLst/>
            <a:gdLst/>
            <a:ahLst/>
            <a:cxnLst>
              <a:cxn ang="0">
                <a:pos x="640" y="248"/>
              </a:cxn>
              <a:cxn ang="0">
                <a:pos x="640" y="296"/>
              </a:cxn>
              <a:cxn ang="0">
                <a:pos x="640" y="56"/>
              </a:cxn>
              <a:cxn ang="0">
                <a:pos x="400" y="104"/>
              </a:cxn>
              <a:cxn ang="0">
                <a:pos x="208" y="8"/>
              </a:cxn>
              <a:cxn ang="0">
                <a:pos x="16" y="152"/>
              </a:cxn>
              <a:cxn ang="0">
                <a:pos x="112" y="488"/>
              </a:cxn>
              <a:cxn ang="0">
                <a:pos x="400" y="488"/>
              </a:cxn>
              <a:cxn ang="0">
                <a:pos x="640" y="488"/>
              </a:cxn>
              <a:cxn ang="0">
                <a:pos x="640" y="248"/>
              </a:cxn>
            </a:cxnLst>
            <a:rect l="0" t="0" r="r" b="b"/>
            <a:pathLst>
              <a:path w="680" h="544">
                <a:moveTo>
                  <a:pt x="640" y="248"/>
                </a:moveTo>
                <a:cubicBezTo>
                  <a:pt x="640" y="216"/>
                  <a:pt x="640" y="328"/>
                  <a:pt x="640" y="296"/>
                </a:cubicBezTo>
                <a:cubicBezTo>
                  <a:pt x="640" y="264"/>
                  <a:pt x="680" y="88"/>
                  <a:pt x="640" y="56"/>
                </a:cubicBezTo>
                <a:cubicBezTo>
                  <a:pt x="600" y="24"/>
                  <a:pt x="472" y="112"/>
                  <a:pt x="400" y="104"/>
                </a:cubicBezTo>
                <a:cubicBezTo>
                  <a:pt x="328" y="96"/>
                  <a:pt x="272" y="0"/>
                  <a:pt x="208" y="8"/>
                </a:cubicBezTo>
                <a:cubicBezTo>
                  <a:pt x="144" y="16"/>
                  <a:pt x="32" y="72"/>
                  <a:pt x="16" y="152"/>
                </a:cubicBezTo>
                <a:cubicBezTo>
                  <a:pt x="0" y="232"/>
                  <a:pt x="48" y="432"/>
                  <a:pt x="112" y="488"/>
                </a:cubicBezTo>
                <a:cubicBezTo>
                  <a:pt x="176" y="544"/>
                  <a:pt x="312" y="488"/>
                  <a:pt x="400" y="488"/>
                </a:cubicBezTo>
                <a:cubicBezTo>
                  <a:pt x="488" y="488"/>
                  <a:pt x="600" y="528"/>
                  <a:pt x="640" y="488"/>
                </a:cubicBezTo>
                <a:cubicBezTo>
                  <a:pt x="680" y="448"/>
                  <a:pt x="640" y="280"/>
                  <a:pt x="640" y="248"/>
                </a:cubicBezTo>
                <a:close/>
              </a:path>
            </a:pathLst>
          </a:custGeom>
          <a:solidFill>
            <a:srgbClr val="FFCC99"/>
          </a:solidFill>
          <a:ln w="19050" cmpd="sng">
            <a:solidFill>
              <a:srgbClr val="FF0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2" name="Rectangle 6"/>
          <p:cNvSpPr>
            <a:spLocks noChangeArrowheads="1"/>
          </p:cNvSpPr>
          <p:nvPr/>
        </p:nvSpPr>
        <p:spPr bwMode="auto">
          <a:xfrm>
            <a:off x="7577138" y="2032000"/>
            <a:ext cx="609600" cy="609600"/>
          </a:xfrm>
          <a:prstGeom prst="rect">
            <a:avLst/>
          </a:prstGeom>
          <a:solidFill>
            <a:srgbClr val="777777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3" name="Rectangle 7"/>
          <p:cNvSpPr>
            <a:spLocks noChangeArrowheads="1"/>
          </p:cNvSpPr>
          <p:nvPr/>
        </p:nvSpPr>
        <p:spPr bwMode="auto">
          <a:xfrm>
            <a:off x="6711950" y="2019300"/>
            <a:ext cx="609600" cy="609600"/>
          </a:xfrm>
          <a:prstGeom prst="rect">
            <a:avLst/>
          </a:prstGeom>
          <a:solidFill>
            <a:srgbClr val="B2B2B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4" name="Rectangle 8"/>
          <p:cNvSpPr>
            <a:spLocks noChangeArrowheads="1"/>
          </p:cNvSpPr>
          <p:nvPr/>
        </p:nvSpPr>
        <p:spPr bwMode="auto">
          <a:xfrm>
            <a:off x="5918200" y="2019300"/>
            <a:ext cx="609600" cy="6096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5" name="Oval 9"/>
          <p:cNvSpPr>
            <a:spLocks noChangeArrowheads="1"/>
          </p:cNvSpPr>
          <p:nvPr/>
        </p:nvSpPr>
        <p:spPr bwMode="auto">
          <a:xfrm>
            <a:off x="2717800" y="2012950"/>
            <a:ext cx="762000" cy="74295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6" name="Oval 10"/>
          <p:cNvSpPr>
            <a:spLocks noChangeArrowheads="1"/>
          </p:cNvSpPr>
          <p:nvPr/>
        </p:nvSpPr>
        <p:spPr bwMode="auto">
          <a:xfrm>
            <a:off x="1744663" y="2016125"/>
            <a:ext cx="762000" cy="722313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7" name="Oval 11"/>
          <p:cNvSpPr>
            <a:spLocks noChangeArrowheads="1"/>
          </p:cNvSpPr>
          <p:nvPr/>
        </p:nvSpPr>
        <p:spPr bwMode="auto">
          <a:xfrm>
            <a:off x="812800" y="2028825"/>
            <a:ext cx="762000" cy="75565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27075" y="1519238"/>
            <a:ext cx="288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Flavor neutrino states: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944688" y="2095500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887663" y="20955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996950" y="2111375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858000" y="2044700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678738" y="2084388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057900" y="2044700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064250" y="275272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858000" y="2765425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620000" y="2774950"/>
            <a:ext cx="46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-25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176206" y="4313419"/>
            <a:ext cx="1096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Flavor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states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422900" y="4281520"/>
            <a:ext cx="18453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Mass </a:t>
            </a:r>
          </a:p>
          <a:p>
            <a:r>
              <a:rPr lang="en-US" sz="2400" dirty="0" err="1"/>
              <a:t>eigenstates</a:t>
            </a:r>
            <a:endParaRPr lang="en-US" sz="2400" dirty="0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959124" y="3127524"/>
            <a:ext cx="43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FF00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FF00"/>
                </a:solidFill>
                <a:latin typeface="Symbol" pitchFamily="18" charset="2"/>
              </a:rPr>
              <a:t>m</a:t>
            </a:r>
            <a:endParaRPr lang="en-US" sz="24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953125" y="1541463"/>
            <a:ext cx="2236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Mass eigenstates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965450" y="3123572"/>
            <a:ext cx="319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  <a:latin typeface="Symbol" pitchFamily="18" charset="2"/>
              </a:rPr>
              <a:t>t</a:t>
            </a:r>
            <a:endParaRPr lang="en-US" sz="2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1038225" y="31273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679971" name="AutoShape 35"/>
          <p:cNvSpPr>
            <a:spLocks noChangeArrowheads="1"/>
          </p:cNvSpPr>
          <p:nvPr/>
        </p:nvSpPr>
        <p:spPr bwMode="auto">
          <a:xfrm>
            <a:off x="1054100" y="2943225"/>
            <a:ext cx="277813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72" name="AutoShape 36"/>
          <p:cNvSpPr>
            <a:spLocks noChangeArrowheads="1"/>
          </p:cNvSpPr>
          <p:nvPr/>
        </p:nvSpPr>
        <p:spPr bwMode="auto">
          <a:xfrm>
            <a:off x="2035175" y="2943225"/>
            <a:ext cx="277813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73" name="AutoShape 37"/>
          <p:cNvSpPr>
            <a:spLocks noChangeArrowheads="1"/>
          </p:cNvSpPr>
          <p:nvPr/>
        </p:nvSpPr>
        <p:spPr bwMode="auto">
          <a:xfrm>
            <a:off x="2965450" y="2943225"/>
            <a:ext cx="277813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400" name="WordArt 40"/>
          <p:cNvSpPr>
            <a:spLocks noChangeArrowheads="1" noChangeShapeType="1" noTextEdit="1"/>
          </p:cNvSpPr>
          <p:nvPr/>
        </p:nvSpPr>
        <p:spPr bwMode="auto">
          <a:xfrm>
            <a:off x="3942754" y="3540851"/>
            <a:ext cx="1870075" cy="650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Mixing</a:t>
            </a:r>
          </a:p>
        </p:txBody>
      </p:sp>
      <p:sp>
        <p:nvSpPr>
          <p:cNvPr id="44" name="WordArt 26"/>
          <p:cNvSpPr>
            <a:spLocks noChangeArrowheads="1" noChangeShapeType="1" noTextEdit="1"/>
          </p:cNvSpPr>
          <p:nvPr/>
        </p:nvSpPr>
        <p:spPr bwMode="auto">
          <a:xfrm>
            <a:off x="328848" y="265814"/>
            <a:ext cx="4296315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Flavors and mixing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3784822" y="5539732"/>
            <a:ext cx="250741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f</a:t>
            </a:r>
            <a:r>
              <a:rPr lang="en-US" sz="2400" dirty="0"/>
              <a:t>  =  U</a:t>
            </a:r>
            <a:r>
              <a:rPr lang="en-US" sz="2400" baseline="-25000" dirty="0"/>
              <a:t>PMNS</a:t>
            </a:r>
            <a:r>
              <a:rPr lang="en-US" sz="2400" dirty="0"/>
              <a:t>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mass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98694" y="5307778"/>
            <a:ext cx="2952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Combinations of mass </a:t>
            </a:r>
          </a:p>
          <a:p>
            <a:r>
              <a:rPr lang="en-IE" sz="2000" dirty="0" smtClean="0"/>
              <a:t>states  described by mixing matrix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PMNS</a:t>
            </a:r>
            <a:r>
              <a:rPr lang="en-US" sz="2000" dirty="0" smtClean="0"/>
              <a:t> </a:t>
            </a:r>
            <a:endParaRPr lang="en-IE" sz="2000" dirty="0"/>
          </a:p>
        </p:txBody>
      </p:sp>
      <p:sp>
        <p:nvSpPr>
          <p:cNvPr id="38" name="Not Equal 37"/>
          <p:cNvSpPr/>
          <p:nvPr/>
        </p:nvSpPr>
        <p:spPr bwMode="auto">
          <a:xfrm>
            <a:off x="4625163" y="4507995"/>
            <a:ext cx="584788" cy="382772"/>
          </a:xfrm>
          <a:prstGeom prst="mathNotEqual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2915" y="3835223"/>
            <a:ext cx="2748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Flavor</a:t>
            </a:r>
            <a:r>
              <a:rPr lang="en-IE" sz="2000" dirty="0" smtClean="0"/>
              <a:t> states – Weak </a:t>
            </a:r>
          </a:p>
          <a:p>
            <a:r>
              <a:rPr lang="en-IE" sz="2000" dirty="0" smtClean="0"/>
              <a:t>interaction states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-7937" y="-15875"/>
            <a:ext cx="9144000" cy="68580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315200" y="1766888"/>
            <a:ext cx="1143000" cy="2690812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905500" y="1731963"/>
            <a:ext cx="1143000" cy="2690812"/>
          </a:xfrm>
          <a:prstGeom prst="rect">
            <a:avLst/>
          </a:prstGeom>
          <a:solidFill>
            <a:srgbClr val="00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83100" y="1747838"/>
            <a:ext cx="1143000" cy="2690812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990600" y="1600200"/>
            <a:ext cx="2286000" cy="2895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8001000" y="762000"/>
            <a:ext cx="762000" cy="685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7467600" y="762000"/>
            <a:ext cx="762000" cy="685800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7696200" y="228600"/>
            <a:ext cx="7620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93025" y="838200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29600" y="838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 err="1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872413" y="3048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90600" y="3505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90600" y="3810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447800" y="2133600"/>
            <a:ext cx="1524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447800" y="3657600"/>
            <a:ext cx="457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506538" y="2133600"/>
            <a:ext cx="746125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195513" y="2133600"/>
            <a:ext cx="623887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362200" y="3657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1905000" y="3657600"/>
            <a:ext cx="4572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447800" y="3962400"/>
            <a:ext cx="7620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209800" y="3962400"/>
            <a:ext cx="3048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514600" y="3957638"/>
            <a:ext cx="3048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990600" y="1981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 rot="-5400000">
            <a:off x="346870" y="2932906"/>
            <a:ext cx="690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mass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174750" y="2378075"/>
            <a:ext cx="661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571625" y="1719263"/>
            <a:ext cx="681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Symbol" pitchFamily="18" charset="2"/>
              </a:rPr>
              <a:t>m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263775" y="1747838"/>
            <a:ext cx="66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Symbol" pitchFamily="18" charset="2"/>
              </a:rPr>
              <a:t>t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1414463" y="4071938"/>
            <a:ext cx="661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e1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376363" y="3271838"/>
            <a:ext cx="661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e2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5347873" y="5901254"/>
            <a:ext cx="250741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f</a:t>
            </a:r>
            <a:r>
              <a:rPr lang="en-US" sz="2400" dirty="0"/>
              <a:t>  =  U</a:t>
            </a:r>
            <a:r>
              <a:rPr lang="en-US" sz="2400" baseline="-25000" dirty="0"/>
              <a:t>PMNS</a:t>
            </a:r>
            <a:r>
              <a:rPr lang="en-US" sz="2400" dirty="0"/>
              <a:t> </a:t>
            </a: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/>
              <a:t>mass</a:t>
            </a:r>
            <a:endParaRPr lang="en-US" sz="2400" dirty="0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4640263" y="2070100"/>
            <a:ext cx="762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640263" y="3662363"/>
            <a:ext cx="422275" cy="15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4640263" y="4038600"/>
            <a:ext cx="7620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0"/>
          <p:cNvSpPr>
            <a:spLocks noChangeArrowheads="1"/>
          </p:cNvSpPr>
          <p:nvPr/>
        </p:nvSpPr>
        <p:spPr bwMode="auto">
          <a:xfrm>
            <a:off x="6146800" y="4054475"/>
            <a:ext cx="3048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6125368" y="3664177"/>
            <a:ext cx="491333" cy="163286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15"/>
          <p:cNvSpPr>
            <a:spLocks noChangeArrowheads="1"/>
          </p:cNvSpPr>
          <p:nvPr/>
        </p:nvSpPr>
        <p:spPr bwMode="auto">
          <a:xfrm>
            <a:off x="6125369" y="2057400"/>
            <a:ext cx="549276" cy="1333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7478233" y="2059467"/>
            <a:ext cx="541338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17"/>
          <p:cNvSpPr>
            <a:spLocks noChangeArrowheads="1"/>
          </p:cNvSpPr>
          <p:nvPr/>
        </p:nvSpPr>
        <p:spPr bwMode="auto">
          <a:xfrm>
            <a:off x="7493680" y="3664177"/>
            <a:ext cx="457200" cy="15240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1"/>
          <p:cNvSpPr>
            <a:spLocks noChangeArrowheads="1"/>
          </p:cNvSpPr>
          <p:nvPr/>
        </p:nvSpPr>
        <p:spPr bwMode="auto">
          <a:xfrm>
            <a:off x="7475538" y="4071938"/>
            <a:ext cx="30480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4792663" y="4498416"/>
            <a:ext cx="433387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6214270" y="4501538"/>
            <a:ext cx="460375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7577138" y="4527997"/>
            <a:ext cx="43180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 dirty="0" err="1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91351" y="5158928"/>
            <a:ext cx="2306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Mass content of </a:t>
            </a:r>
          </a:p>
          <a:p>
            <a:r>
              <a:rPr lang="en-US" sz="2000" dirty="0" smtClean="0"/>
              <a:t>the flavor states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946150" y="5091527"/>
            <a:ext cx="2330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Flavor content of  the mass states</a:t>
            </a:r>
            <a:endParaRPr lang="en-US" sz="2000" dirty="0"/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1050925" y="5900956"/>
            <a:ext cx="279114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  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mass</a:t>
            </a:r>
            <a:r>
              <a:rPr lang="en-US" sz="2400" dirty="0" smtClean="0"/>
              <a:t>  </a:t>
            </a:r>
            <a:r>
              <a:rPr lang="en-US" sz="2400" dirty="0"/>
              <a:t>=  </a:t>
            </a:r>
            <a:r>
              <a:rPr lang="en-US" sz="2400" dirty="0" smtClean="0"/>
              <a:t>U</a:t>
            </a:r>
            <a:r>
              <a:rPr lang="en-US" sz="2400" baseline="-25000" dirty="0" smtClean="0"/>
              <a:t>PMNS </a:t>
            </a:r>
            <a:r>
              <a:rPr lang="en-US" sz="2400" baseline="30000" dirty="0" smtClean="0"/>
              <a:t>+</a:t>
            </a:r>
            <a:r>
              <a:rPr lang="en-US" sz="2400" baseline="-25000" dirty="0" smtClean="0"/>
              <a:t> 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f</a:t>
            </a:r>
            <a:endParaRPr lang="en-US" sz="2400" dirty="0"/>
          </a:p>
        </p:txBody>
      </p:sp>
      <p:sp>
        <p:nvSpPr>
          <p:cNvPr id="50" name="WordArt 26"/>
          <p:cNvSpPr>
            <a:spLocks noChangeArrowheads="1" noChangeShapeType="1" noTextEdit="1"/>
          </p:cNvSpPr>
          <p:nvPr/>
        </p:nvSpPr>
        <p:spPr bwMode="auto">
          <a:xfrm>
            <a:off x="493713" y="319982"/>
            <a:ext cx="3849747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Mixing: dual role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-6498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990600" y="1600200"/>
            <a:ext cx="2286000" cy="2895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8001000" y="762000"/>
            <a:ext cx="762000" cy="685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7467600" y="762000"/>
            <a:ext cx="762000" cy="685800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7696200" y="228600"/>
            <a:ext cx="7620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93025" y="838200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229600" y="838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872413" y="3048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90600" y="3505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90600" y="3810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447800" y="2133600"/>
            <a:ext cx="1524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447800" y="3657600"/>
            <a:ext cx="457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506538" y="2133600"/>
            <a:ext cx="746125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195513" y="2133600"/>
            <a:ext cx="623887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362200" y="3657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1905000" y="3657600"/>
            <a:ext cx="4572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447800" y="3962400"/>
            <a:ext cx="7620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209800" y="3962400"/>
            <a:ext cx="3048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514600" y="3962400"/>
            <a:ext cx="3048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990600" y="1981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276600" y="3048000"/>
            <a:ext cx="784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D</a:t>
            </a:r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 baseline="-25000">
                <a:latin typeface="Times New Roman" pitchFamily="18" charset="0"/>
              </a:rPr>
              <a:t>31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276600" y="3738563"/>
            <a:ext cx="784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D</a:t>
            </a:r>
            <a:r>
              <a:rPr lang="en-US" sz="2000">
                <a:latin typeface="Times New Roman" pitchFamily="18" charset="0"/>
              </a:rPr>
              <a:t>m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 baseline="-25000">
                <a:latin typeface="Times New Roman" pitchFamily="18" charset="0"/>
              </a:rPr>
              <a:t>21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124200" y="2209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9718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944563" y="4835525"/>
            <a:ext cx="2701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Normal mass hierarchy 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174750" y="2378075"/>
            <a:ext cx="661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571625" y="1719263"/>
            <a:ext cx="681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|U</a:t>
            </a:r>
            <a:r>
              <a:rPr lang="en-US" baseline="-25000" dirty="0">
                <a:latin typeface="Symbol" pitchFamily="18" charset="2"/>
              </a:rPr>
              <a:t>m</a:t>
            </a:r>
            <a:r>
              <a:rPr lang="en-US" baseline="-25000" dirty="0">
                <a:latin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</a:rPr>
              <a:t>|</a:t>
            </a:r>
            <a:r>
              <a:rPr lang="en-US" baseline="30000" dirty="0">
                <a:latin typeface="Times New Roman" pitchFamily="18" charset="0"/>
              </a:rPr>
              <a:t>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263775" y="1747838"/>
            <a:ext cx="66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Symbol" pitchFamily="18" charset="2"/>
              </a:rPr>
              <a:t>t</a:t>
            </a:r>
            <a:r>
              <a:rPr lang="en-US" baseline="-25000">
                <a:latin typeface="Times New Roman" pitchFamily="18" charset="0"/>
              </a:rPr>
              <a:t>3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1414463" y="4071938"/>
            <a:ext cx="661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|U</a:t>
            </a:r>
            <a:r>
              <a:rPr lang="en-US" baseline="-25000" dirty="0">
                <a:latin typeface="Times New Roman" pitchFamily="18" charset="0"/>
              </a:rPr>
              <a:t>e1</a:t>
            </a:r>
            <a:r>
              <a:rPr lang="en-US" dirty="0">
                <a:latin typeface="Times New Roman" pitchFamily="18" charset="0"/>
              </a:rPr>
              <a:t>|</a:t>
            </a:r>
            <a:r>
              <a:rPr lang="en-US" baseline="30000" dirty="0">
                <a:latin typeface="Times New Roman" pitchFamily="18" charset="0"/>
              </a:rPr>
              <a:t>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376363" y="3271838"/>
            <a:ext cx="661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|U</a:t>
            </a:r>
            <a:r>
              <a:rPr lang="en-US" baseline="-25000">
                <a:latin typeface="Times New Roman" pitchFamily="18" charset="0"/>
              </a:rPr>
              <a:t>e2</a:t>
            </a:r>
            <a:r>
              <a:rPr lang="en-US">
                <a:latin typeface="Times New Roman" pitchFamily="18" charset="0"/>
              </a:rPr>
              <a:t>|</a:t>
            </a:r>
            <a:r>
              <a:rPr lang="en-US" baseline="30000">
                <a:latin typeface="Times New Roman" pitchFamily="18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5208588" y="2904017"/>
            <a:ext cx="2613025" cy="39687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/>
              <a:t>tan</a:t>
            </a:r>
            <a:r>
              <a:rPr lang="en-US" sz="2000" baseline="30000" dirty="0">
                <a:latin typeface="Symbol" pitchFamily="18" charset="2"/>
              </a:rPr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23  </a:t>
            </a:r>
            <a:r>
              <a:rPr lang="en-US" sz="2000" dirty="0"/>
              <a:t>=</a:t>
            </a:r>
            <a:r>
              <a:rPr lang="en-US" sz="2000" dirty="0">
                <a:latin typeface="Times New Roman" pitchFamily="18" charset="0"/>
              </a:rPr>
              <a:t> |U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   </a:t>
            </a:r>
            <a:r>
              <a:rPr lang="en-US" sz="2000" dirty="0">
                <a:latin typeface="Times New Roman" pitchFamily="18" charset="0"/>
              </a:rPr>
              <a:t>/ |U</a:t>
            </a:r>
            <a:r>
              <a:rPr lang="en-US" sz="2000" baseline="-25000" dirty="0">
                <a:latin typeface="Symbol" pitchFamily="18" charset="2"/>
              </a:rPr>
              <a:t>t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5180013" y="2474913"/>
            <a:ext cx="1755775" cy="39687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/>
              <a:t>sin</a:t>
            </a:r>
            <a:r>
              <a:rPr lang="en-US" sz="2000" baseline="30000" dirty="0">
                <a:latin typeface="Symbol" pitchFamily="18" charset="2"/>
              </a:rPr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13  </a:t>
            </a:r>
            <a:r>
              <a:rPr lang="en-US" sz="2000" dirty="0"/>
              <a:t>=</a:t>
            </a:r>
            <a:r>
              <a:rPr lang="en-US" sz="2000" dirty="0">
                <a:latin typeface="Times New Roman" pitchFamily="18" charset="0"/>
              </a:rPr>
              <a:t> |U</a:t>
            </a:r>
            <a:r>
              <a:rPr lang="en-US" sz="2000" baseline="-25000" dirty="0">
                <a:latin typeface="Times New Roman" pitchFamily="18" charset="0"/>
              </a:rPr>
              <a:t>e3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5191125" y="2057400"/>
            <a:ext cx="2681288" cy="39687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tan</a:t>
            </a:r>
            <a:r>
              <a:rPr lang="en-US" sz="2000" baseline="30000" dirty="0">
                <a:latin typeface="Symbol" pitchFamily="18" charset="2"/>
              </a:rPr>
              <a:t>2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12 </a:t>
            </a:r>
            <a:r>
              <a:rPr lang="en-US" sz="2000" dirty="0"/>
              <a:t>=</a:t>
            </a:r>
            <a:r>
              <a:rPr lang="en-US" sz="2000" baseline="-25000" dirty="0">
                <a:latin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</a:rPr>
              <a:t>|U</a:t>
            </a:r>
            <a:r>
              <a:rPr lang="en-US" sz="2000" baseline="-25000" dirty="0">
                <a:latin typeface="Times New Roman" pitchFamily="18" charset="0"/>
              </a:rPr>
              <a:t>e2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   </a:t>
            </a:r>
            <a:r>
              <a:rPr lang="en-US" sz="2000" dirty="0">
                <a:latin typeface="Times New Roman" pitchFamily="18" charset="0"/>
              </a:rPr>
              <a:t>/  |U</a:t>
            </a:r>
            <a:r>
              <a:rPr lang="en-US" sz="2000" baseline="-25000" dirty="0">
                <a:latin typeface="Times New Roman" pitchFamily="18" charset="0"/>
              </a:rPr>
              <a:t>e1</a:t>
            </a:r>
            <a:r>
              <a:rPr lang="en-US" sz="2000" dirty="0">
                <a:latin typeface="Times New Roman" pitchFamily="18" charset="0"/>
              </a:rPr>
              <a:t>|</a:t>
            </a:r>
            <a:r>
              <a:rPr lang="en-US" sz="2000" baseline="30000" dirty="0">
                <a:latin typeface="Times New Roman" pitchFamily="18" charset="0"/>
              </a:rPr>
              <a:t>2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990600" y="5318125"/>
            <a:ext cx="20923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  <a:r>
              <a:rPr lang="en-US" sz="2000" baseline="-25000" dirty="0"/>
              <a:t>31 </a:t>
            </a:r>
            <a:r>
              <a:rPr lang="en-US" sz="2000" dirty="0"/>
              <a:t>= m</a:t>
            </a:r>
            <a:r>
              <a:rPr lang="en-US" sz="2000" baseline="30000" dirty="0"/>
              <a:t>2</a:t>
            </a:r>
            <a:r>
              <a:rPr lang="en-US" sz="2000" baseline="-25000" dirty="0"/>
              <a:t>3 </a:t>
            </a:r>
            <a:r>
              <a:rPr lang="en-US" sz="2000" dirty="0"/>
              <a:t>-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1000125" y="5695950"/>
            <a:ext cx="20669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  <a:r>
              <a:rPr lang="en-US" sz="2000" baseline="-25000" dirty="0"/>
              <a:t>21 </a:t>
            </a:r>
            <a:r>
              <a:rPr lang="en-US" sz="2000" dirty="0"/>
              <a:t>= m</a:t>
            </a:r>
            <a:r>
              <a:rPr lang="en-US" sz="2000" baseline="30000" dirty="0"/>
              <a:t>2</a:t>
            </a:r>
            <a:r>
              <a:rPr lang="en-US" sz="2000" baseline="-25000" dirty="0"/>
              <a:t>2 </a:t>
            </a:r>
            <a:r>
              <a:rPr lang="en-US" sz="2000" dirty="0"/>
              <a:t>- m</a:t>
            </a:r>
            <a:r>
              <a:rPr lang="en-US" sz="2000" baseline="30000" dirty="0"/>
              <a:t>2</a:t>
            </a:r>
            <a:r>
              <a:rPr lang="en-US" sz="2000" baseline="-25000" dirty="0"/>
              <a:t>1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4893006" y="1623384"/>
            <a:ext cx="2427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Mixing parameters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5429250" y="4405313"/>
            <a:ext cx="20828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f</a:t>
            </a:r>
            <a:r>
              <a:rPr lang="en-US" sz="2000" dirty="0"/>
              <a:t>  =  U</a:t>
            </a:r>
            <a:r>
              <a:rPr lang="en-US" sz="2000" baseline="-25000" dirty="0"/>
              <a:t>PMNS</a:t>
            </a:r>
            <a:r>
              <a:rPr lang="en-US" sz="2000" dirty="0"/>
              <a:t> 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mass</a:t>
            </a:r>
            <a:endParaRPr lang="en-US" sz="2000" dirty="0"/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5222875" y="6192838"/>
            <a:ext cx="287655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/>
              <a:t>PMNS  </a:t>
            </a:r>
            <a:r>
              <a:rPr lang="en-US" sz="2000" dirty="0"/>
              <a:t>= U</a:t>
            </a:r>
            <a:r>
              <a:rPr lang="en-US" sz="2000" baseline="-25000" dirty="0"/>
              <a:t>23</a:t>
            </a:r>
            <a:r>
              <a:rPr lang="en-US" sz="2000" dirty="0"/>
              <a:t>I</a:t>
            </a:r>
            <a:r>
              <a:rPr lang="en-US" sz="2000" baseline="-25000" dirty="0">
                <a:latin typeface="Symbol" pitchFamily="18" charset="2"/>
              </a:rPr>
              <a:t>d </a:t>
            </a:r>
            <a:r>
              <a:rPr lang="en-US" sz="2000" dirty="0"/>
              <a:t>U</a:t>
            </a:r>
            <a:r>
              <a:rPr lang="en-US" sz="2000" baseline="-25000" dirty="0"/>
              <a:t>13</a:t>
            </a:r>
            <a:r>
              <a:rPr lang="en-US" sz="2000" dirty="0"/>
              <a:t>I</a:t>
            </a:r>
            <a:r>
              <a:rPr lang="en-US" sz="2000" baseline="-25000" dirty="0">
                <a:latin typeface="Symbol" pitchFamily="18" charset="2"/>
              </a:rPr>
              <a:t>-d </a:t>
            </a:r>
            <a:r>
              <a:rPr lang="en-US" sz="2000" dirty="0"/>
              <a:t>U</a:t>
            </a:r>
            <a:r>
              <a:rPr lang="en-US" sz="2000" baseline="-25000" dirty="0"/>
              <a:t>12</a:t>
            </a:r>
            <a:endParaRPr lang="en-US" sz="2000" dirty="0"/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600200" y="4510088"/>
            <a:ext cx="1098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FLAVOR</a:t>
            </a:r>
            <a:endParaRPr lang="en-US" dirty="0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106988" y="3948113"/>
            <a:ext cx="173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Mixing matrix: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6880225" y="4892675"/>
            <a:ext cx="4026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5416550" y="4900613"/>
            <a:ext cx="4587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e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Times New Roman" pitchFamily="18" charset="0"/>
              </a:rPr>
              <a:t> </a:t>
            </a:r>
          </a:p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>
                <a:latin typeface="Symbol" pitchFamily="18" charset="2"/>
              </a:rPr>
              <a:t>t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5856288" y="5210175"/>
            <a:ext cx="1055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= U</a:t>
            </a:r>
            <a:r>
              <a:rPr lang="en-US" sz="2000" baseline="-25000"/>
              <a:t>PMNS</a:t>
            </a:r>
            <a:endParaRPr lang="en-US" sz="2000"/>
          </a:p>
        </p:txBody>
      </p:sp>
      <p:sp>
        <p:nvSpPr>
          <p:cNvPr id="16432" name="AutoShape 48"/>
          <p:cNvSpPr>
            <a:spLocks noChangeArrowheads="1"/>
          </p:cNvSpPr>
          <p:nvPr/>
        </p:nvSpPr>
        <p:spPr bwMode="auto">
          <a:xfrm>
            <a:off x="5402263" y="4995863"/>
            <a:ext cx="439737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AutoShape 49"/>
          <p:cNvSpPr>
            <a:spLocks noChangeArrowheads="1"/>
          </p:cNvSpPr>
          <p:nvPr/>
        </p:nvSpPr>
        <p:spPr bwMode="auto">
          <a:xfrm>
            <a:off x="6875463" y="4975225"/>
            <a:ext cx="439737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36"/>
          <p:cNvSpPr txBox="1">
            <a:spLocks noChangeArrowheads="1"/>
          </p:cNvSpPr>
          <p:nvPr/>
        </p:nvSpPr>
        <p:spPr bwMode="auto">
          <a:xfrm rot="16200000">
            <a:off x="139158" y="2725194"/>
            <a:ext cx="10583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MASS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52" name="WordArt 26"/>
          <p:cNvSpPr>
            <a:spLocks noChangeArrowheads="1" noChangeShapeType="1" noTextEdit="1"/>
          </p:cNvSpPr>
          <p:nvPr/>
        </p:nvSpPr>
        <p:spPr bwMode="auto">
          <a:xfrm>
            <a:off x="328848" y="265814"/>
            <a:ext cx="3466975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Mixing angles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4763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990600" y="1600200"/>
            <a:ext cx="2286000" cy="2895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618500" name="Rectangle 4"/>
          <p:cNvSpPr>
            <a:spLocks noChangeArrowheads="1"/>
          </p:cNvSpPr>
          <p:nvPr/>
        </p:nvSpPr>
        <p:spPr bwMode="auto">
          <a:xfrm>
            <a:off x="5791200" y="1600200"/>
            <a:ext cx="2286000" cy="2895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8096250" y="687388"/>
            <a:ext cx="762000" cy="685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7585075" y="687388"/>
            <a:ext cx="762000" cy="685800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7781925" y="153988"/>
            <a:ext cx="762000" cy="6858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767638" y="774700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8304213" y="7747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7958138" y="1778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400" baseline="-2500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4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990600" y="3505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990600" y="3810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447800" y="2133600"/>
            <a:ext cx="76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1447800" y="3657600"/>
            <a:ext cx="457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6248400" y="2438400"/>
            <a:ext cx="838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7086600" y="2438400"/>
            <a:ext cx="3048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2133600" y="2133600"/>
            <a:ext cx="6858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2362200" y="3657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391400" y="2438400"/>
            <a:ext cx="2286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1905000" y="3657600"/>
            <a:ext cx="4572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Text Box 23"/>
          <p:cNvSpPr txBox="1">
            <a:spLocks noChangeArrowheads="1"/>
          </p:cNvSpPr>
          <p:nvPr/>
        </p:nvSpPr>
        <p:spPr bwMode="auto">
          <a:xfrm>
            <a:off x="5791200" y="2286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50199" name="Text Box 24"/>
          <p:cNvSpPr txBox="1">
            <a:spLocks noChangeArrowheads="1"/>
          </p:cNvSpPr>
          <p:nvPr/>
        </p:nvSpPr>
        <p:spPr bwMode="auto">
          <a:xfrm>
            <a:off x="5791200" y="1981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50200" name="Text Box 25"/>
          <p:cNvSpPr txBox="1">
            <a:spLocks noChangeArrowheads="1"/>
          </p:cNvSpPr>
          <p:nvPr/>
        </p:nvSpPr>
        <p:spPr bwMode="auto">
          <a:xfrm>
            <a:off x="5791200" y="38100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>
                <a:latin typeface="Times New Roman" pitchFamily="18" charset="0"/>
              </a:rPr>
              <a:t>3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50201" name="Rectangle 26"/>
          <p:cNvSpPr>
            <a:spLocks noChangeArrowheads="1"/>
          </p:cNvSpPr>
          <p:nvPr/>
        </p:nvSpPr>
        <p:spPr bwMode="auto">
          <a:xfrm>
            <a:off x="6934200" y="3962400"/>
            <a:ext cx="6858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7"/>
          <p:cNvSpPr>
            <a:spLocks noChangeArrowheads="1"/>
          </p:cNvSpPr>
          <p:nvPr/>
        </p:nvSpPr>
        <p:spPr bwMode="auto">
          <a:xfrm>
            <a:off x="6248400" y="3962400"/>
            <a:ext cx="76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8"/>
          <p:cNvSpPr>
            <a:spLocks noChangeArrowheads="1"/>
          </p:cNvSpPr>
          <p:nvPr/>
        </p:nvSpPr>
        <p:spPr bwMode="auto">
          <a:xfrm>
            <a:off x="6305550" y="3962400"/>
            <a:ext cx="62865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9"/>
          <p:cNvSpPr>
            <a:spLocks noChangeArrowheads="1"/>
          </p:cNvSpPr>
          <p:nvPr/>
        </p:nvSpPr>
        <p:spPr bwMode="auto">
          <a:xfrm>
            <a:off x="1447800" y="3962400"/>
            <a:ext cx="838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30"/>
          <p:cNvSpPr>
            <a:spLocks noChangeArrowheads="1"/>
          </p:cNvSpPr>
          <p:nvPr/>
        </p:nvSpPr>
        <p:spPr bwMode="auto">
          <a:xfrm>
            <a:off x="2286000" y="3962400"/>
            <a:ext cx="3810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31"/>
          <p:cNvSpPr>
            <a:spLocks noChangeArrowheads="1"/>
          </p:cNvSpPr>
          <p:nvPr/>
        </p:nvSpPr>
        <p:spPr bwMode="auto">
          <a:xfrm>
            <a:off x="2590800" y="3962400"/>
            <a:ext cx="2286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32"/>
          <p:cNvSpPr>
            <a:spLocks noChangeArrowheads="1"/>
          </p:cNvSpPr>
          <p:nvPr/>
        </p:nvSpPr>
        <p:spPr bwMode="auto">
          <a:xfrm>
            <a:off x="6248400" y="2133600"/>
            <a:ext cx="457200" cy="152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33"/>
          <p:cNvSpPr>
            <a:spLocks noChangeArrowheads="1"/>
          </p:cNvSpPr>
          <p:nvPr/>
        </p:nvSpPr>
        <p:spPr bwMode="auto">
          <a:xfrm>
            <a:off x="6705600" y="2133600"/>
            <a:ext cx="4572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Rectangle 34"/>
          <p:cNvSpPr>
            <a:spLocks noChangeArrowheads="1"/>
          </p:cNvSpPr>
          <p:nvPr/>
        </p:nvSpPr>
        <p:spPr bwMode="auto">
          <a:xfrm>
            <a:off x="7162800" y="2133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Text Box 35"/>
          <p:cNvSpPr txBox="1">
            <a:spLocks noChangeArrowheads="1"/>
          </p:cNvSpPr>
          <p:nvPr/>
        </p:nvSpPr>
        <p:spPr bwMode="auto">
          <a:xfrm>
            <a:off x="990600" y="1981200"/>
            <a:ext cx="39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000" baseline="-2500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en-US" sz="200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0211" name="Text Box 36"/>
          <p:cNvSpPr txBox="1">
            <a:spLocks noChangeArrowheads="1"/>
          </p:cNvSpPr>
          <p:nvPr/>
        </p:nvSpPr>
        <p:spPr bwMode="auto">
          <a:xfrm rot="-5400000">
            <a:off x="258763" y="276225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MASS</a:t>
            </a:r>
          </a:p>
        </p:txBody>
      </p:sp>
      <p:sp>
        <p:nvSpPr>
          <p:cNvPr id="50215" name="Text Box 41"/>
          <p:cNvSpPr txBox="1">
            <a:spLocks noChangeArrowheads="1"/>
          </p:cNvSpPr>
          <p:nvPr/>
        </p:nvSpPr>
        <p:spPr bwMode="auto">
          <a:xfrm>
            <a:off x="5592763" y="1192213"/>
            <a:ext cx="2133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Inverted </a:t>
            </a:r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50216" name="Line 42"/>
          <p:cNvSpPr>
            <a:spLocks noChangeShapeType="1"/>
          </p:cNvSpPr>
          <p:nvPr/>
        </p:nvSpPr>
        <p:spPr bwMode="auto">
          <a:xfrm>
            <a:off x="2919413" y="2144713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Line 44"/>
          <p:cNvSpPr>
            <a:spLocks noChangeShapeType="1"/>
          </p:cNvSpPr>
          <p:nvPr/>
        </p:nvSpPr>
        <p:spPr bwMode="auto">
          <a:xfrm>
            <a:off x="7696200" y="2438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8" name="Text Box 46"/>
          <p:cNvSpPr txBox="1">
            <a:spLocks noChangeArrowheads="1"/>
          </p:cNvSpPr>
          <p:nvPr/>
        </p:nvSpPr>
        <p:spPr bwMode="auto">
          <a:xfrm>
            <a:off x="815975" y="1192213"/>
            <a:ext cx="1943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Normal </a:t>
            </a:r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50219" name="Rectangle 47"/>
          <p:cNvSpPr>
            <a:spLocks noChangeArrowheads="1"/>
          </p:cNvSpPr>
          <p:nvPr/>
        </p:nvSpPr>
        <p:spPr bwMode="auto">
          <a:xfrm>
            <a:off x="1447800" y="3657600"/>
            <a:ext cx="13716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0" name="Rectangle 48"/>
          <p:cNvSpPr>
            <a:spLocks noChangeArrowheads="1"/>
          </p:cNvSpPr>
          <p:nvPr/>
        </p:nvSpPr>
        <p:spPr bwMode="auto">
          <a:xfrm>
            <a:off x="1447800" y="3962400"/>
            <a:ext cx="13716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1" name="WordArt 49"/>
          <p:cNvSpPr>
            <a:spLocks noChangeArrowheads="1" noChangeShapeType="1" noTextEdit="1"/>
          </p:cNvSpPr>
          <p:nvPr/>
        </p:nvSpPr>
        <p:spPr bwMode="auto">
          <a:xfrm>
            <a:off x="620713" y="196850"/>
            <a:ext cx="60706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mass ordering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0222" name="Rectangle 51"/>
          <p:cNvSpPr>
            <a:spLocks noChangeArrowheads="1"/>
          </p:cNvSpPr>
          <p:nvPr/>
        </p:nvSpPr>
        <p:spPr bwMode="auto">
          <a:xfrm>
            <a:off x="2362200" y="3657600"/>
            <a:ext cx="457200" cy="152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3" name="Rectangle 52"/>
          <p:cNvSpPr>
            <a:spLocks noChangeArrowheads="1"/>
          </p:cNvSpPr>
          <p:nvPr/>
        </p:nvSpPr>
        <p:spPr bwMode="auto">
          <a:xfrm>
            <a:off x="2286000" y="3962400"/>
            <a:ext cx="30480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4" name="Rectangle 63"/>
          <p:cNvSpPr>
            <a:spLocks noChangeArrowheads="1"/>
          </p:cNvSpPr>
          <p:nvPr/>
        </p:nvSpPr>
        <p:spPr bwMode="auto">
          <a:xfrm>
            <a:off x="1524000" y="2133600"/>
            <a:ext cx="628650" cy="1524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8" name="Line 42"/>
          <p:cNvSpPr>
            <a:spLocks noChangeShapeType="1"/>
          </p:cNvSpPr>
          <p:nvPr/>
        </p:nvSpPr>
        <p:spPr bwMode="auto">
          <a:xfrm>
            <a:off x="3125788" y="2136775"/>
            <a:ext cx="0" cy="197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32" name="Line 42"/>
          <p:cNvSpPr>
            <a:spLocks noChangeShapeType="1"/>
          </p:cNvSpPr>
          <p:nvPr/>
        </p:nvSpPr>
        <p:spPr bwMode="auto">
          <a:xfrm>
            <a:off x="7896225" y="2136775"/>
            <a:ext cx="0" cy="197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 Box 38"/>
          <p:cNvSpPr txBox="1">
            <a:spLocks noChangeArrowheads="1"/>
          </p:cNvSpPr>
          <p:nvPr/>
        </p:nvSpPr>
        <p:spPr bwMode="auto">
          <a:xfrm>
            <a:off x="6455152" y="2860645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31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3270163" y="3381015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31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2122676" y="2682875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32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79" name="Text Box 38"/>
          <p:cNvSpPr txBox="1">
            <a:spLocks noChangeArrowheads="1"/>
          </p:cNvSpPr>
          <p:nvPr/>
        </p:nvSpPr>
        <p:spPr bwMode="auto">
          <a:xfrm>
            <a:off x="7408877" y="1617445"/>
            <a:ext cx="936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32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647587" y="544270"/>
            <a:ext cx="3148236" cy="8228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Standard model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647588" y="2339160"/>
            <a:ext cx="2191305" cy="8447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and  masses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661757" y="1451613"/>
            <a:ext cx="3389247" cy="8228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Neutrino  Interaction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817" y="3934047"/>
            <a:ext cx="3125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solidFill>
                  <a:schemeClr val="bg1"/>
                </a:solidFill>
              </a:rPr>
              <a:t>Flavor</a:t>
            </a:r>
            <a:r>
              <a:rPr lang="en-IE" sz="2000" dirty="0" smtClean="0">
                <a:solidFill>
                  <a:schemeClr val="bg1"/>
                </a:solidFill>
              </a:rPr>
              <a:t>, mass and mixing</a:t>
            </a:r>
            <a:endParaRPr lang="en-IE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aseline="30000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914400" y="2317898"/>
            <a:ext cx="4444409" cy="1456660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1311275" y="2532615"/>
            <a:ext cx="4587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e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Times New Roman" pitchFamily="18" charset="0"/>
              </a:rPr>
              <a:t> </a:t>
            </a:r>
          </a:p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>
                <a:latin typeface="Symbol" pitchFamily="18" charset="2"/>
              </a:rPr>
              <a:t>t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4439351" y="2530546"/>
            <a:ext cx="4026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1867356" y="1648043"/>
            <a:ext cx="227935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  = U</a:t>
            </a:r>
            <a:r>
              <a:rPr lang="en-US" sz="2400" baseline="-25000" dirty="0" smtClean="0"/>
              <a:t>PMNS  </a:t>
            </a:r>
            <a:r>
              <a:rPr lang="en-US" sz="2400" dirty="0" smtClean="0">
                <a:latin typeface="Symbol" pitchFamily="18" charset="2"/>
              </a:rPr>
              <a:t>n</a:t>
            </a:r>
            <a:r>
              <a:rPr lang="en-US" sz="2400" baseline="-25000" dirty="0" smtClean="0"/>
              <a:t>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30538" y="2543248"/>
            <a:ext cx="1834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</a:t>
            </a:r>
            <a:r>
              <a:rPr lang="en-US" sz="2000" baseline="-25000" dirty="0" smtClean="0"/>
              <a:t>e1</a:t>
            </a:r>
            <a:r>
              <a:rPr lang="en-US" sz="2000" baseline="30000" dirty="0" smtClean="0"/>
              <a:t>   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e2</a:t>
            </a:r>
            <a:r>
              <a:rPr lang="en-US" sz="2000" dirty="0" smtClean="0"/>
              <a:t>   U</a:t>
            </a:r>
            <a:r>
              <a:rPr lang="en-US" sz="2000" baseline="-25000" dirty="0" smtClean="0"/>
              <a:t>e3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U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   </a:t>
            </a:r>
            <a:r>
              <a:rPr lang="en-US" sz="2000" dirty="0" smtClean="0"/>
              <a:t> U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    </a:t>
            </a:r>
            <a:r>
              <a:rPr lang="en-US" sz="2000" dirty="0" smtClean="0"/>
              <a:t>U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U</a:t>
            </a:r>
            <a:r>
              <a:rPr lang="en-US" sz="2000" baseline="-25000" dirty="0" smtClean="0"/>
              <a:t> </a:t>
            </a:r>
            <a:r>
              <a:rPr lang="en-US" sz="2000" baseline="-25000" dirty="0" smtClean="0">
                <a:latin typeface="Symbol" pitchFamily="18" charset="2"/>
              </a:rPr>
              <a:t>t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    </a:t>
            </a:r>
            <a:r>
              <a:rPr lang="en-US" sz="2000" dirty="0" smtClean="0"/>
              <a:t>U</a:t>
            </a:r>
            <a:r>
              <a:rPr lang="en-US" sz="2000" baseline="-25000" dirty="0" smtClean="0">
                <a:latin typeface="Symbol" pitchFamily="18" charset="2"/>
              </a:rPr>
              <a:t>t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     </a:t>
            </a:r>
            <a:r>
              <a:rPr lang="en-US" sz="2000" dirty="0" smtClean="0"/>
              <a:t>U</a:t>
            </a:r>
            <a:r>
              <a:rPr lang="en-US" sz="2000" baseline="-25000" dirty="0" smtClean="0">
                <a:latin typeface="Symbol" pitchFamily="18" charset="2"/>
              </a:rPr>
              <a:t>t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 </a:t>
            </a:r>
            <a:r>
              <a:rPr lang="en-IE" sz="2000" dirty="0" smtClean="0"/>
              <a:t>   </a:t>
            </a:r>
            <a:endParaRPr lang="en-IE" sz="2000" dirty="0"/>
          </a:p>
        </p:txBody>
      </p:sp>
      <p:sp>
        <p:nvSpPr>
          <p:cNvPr id="9" name="AutoShape 48"/>
          <p:cNvSpPr>
            <a:spLocks noChangeArrowheads="1"/>
          </p:cNvSpPr>
          <p:nvPr/>
        </p:nvSpPr>
        <p:spPr bwMode="auto">
          <a:xfrm>
            <a:off x="1285965" y="2668775"/>
            <a:ext cx="439737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48"/>
          <p:cNvSpPr>
            <a:spLocks noChangeArrowheads="1"/>
          </p:cNvSpPr>
          <p:nvPr/>
        </p:nvSpPr>
        <p:spPr bwMode="auto">
          <a:xfrm>
            <a:off x="2424226" y="2604977"/>
            <a:ext cx="1919428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8"/>
          <p:cNvSpPr>
            <a:spLocks noChangeArrowheads="1"/>
          </p:cNvSpPr>
          <p:nvPr/>
        </p:nvSpPr>
        <p:spPr bwMode="auto">
          <a:xfrm>
            <a:off x="4428718" y="2604977"/>
            <a:ext cx="439737" cy="8604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08548" y="2828260"/>
            <a:ext cx="515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=</a:t>
            </a:r>
            <a:endParaRPr lang="en-IE" sz="2000" dirty="0"/>
          </a:p>
        </p:txBody>
      </p:sp>
      <p:sp>
        <p:nvSpPr>
          <p:cNvPr id="16" name="WordArt 26"/>
          <p:cNvSpPr>
            <a:spLocks noChangeArrowheads="1" noChangeShapeType="1" noTextEdit="1"/>
          </p:cNvSpPr>
          <p:nvPr/>
        </p:nvSpPr>
        <p:spPr bwMode="auto">
          <a:xfrm>
            <a:off x="275682" y="255175"/>
            <a:ext cx="3679630" cy="73517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Vacuum mixing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2754313"/>
            <a:ext cx="2119311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1         0        0</a:t>
            </a:r>
            <a:endParaRPr lang="en-US" sz="2000" baseline="30000" dirty="0"/>
          </a:p>
          <a:p>
            <a:r>
              <a:rPr lang="en-US" sz="2000" baseline="30000" dirty="0"/>
              <a:t>  </a:t>
            </a:r>
            <a:endParaRPr lang="en-US" sz="2000" dirty="0"/>
          </a:p>
          <a:p>
            <a:r>
              <a:rPr lang="en-US" sz="2000" dirty="0" smtClean="0"/>
              <a:t>0       c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    - s</a:t>
            </a:r>
            <a:r>
              <a:rPr lang="en-US" sz="2000" baseline="-25000" dirty="0" smtClean="0"/>
              <a:t>23</a:t>
            </a:r>
            <a:endParaRPr lang="en-US" sz="2000" baseline="-25000" dirty="0"/>
          </a:p>
          <a:p>
            <a:endParaRPr lang="en-US" sz="2000" dirty="0"/>
          </a:p>
          <a:p>
            <a:r>
              <a:rPr lang="en-US" sz="2000" dirty="0" smtClean="0"/>
              <a:t>0      -s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      c</a:t>
            </a:r>
            <a:r>
              <a:rPr lang="en-US" sz="2000" baseline="-25000" dirty="0" smtClean="0"/>
              <a:t>23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83265" y="2754313"/>
            <a:ext cx="2172583" cy="1652482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WordArt 13"/>
          <p:cNvSpPr>
            <a:spLocks noChangeArrowheads="1" noChangeShapeType="1" noTextEdit="1"/>
          </p:cNvSpPr>
          <p:nvPr/>
        </p:nvSpPr>
        <p:spPr bwMode="auto">
          <a:xfrm>
            <a:off x="533400" y="233544"/>
            <a:ext cx="5486400" cy="920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Standard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parametrization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885273" y="1529838"/>
            <a:ext cx="2225675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I</a:t>
            </a:r>
            <a:r>
              <a:rPr lang="en-US" sz="2000" baseline="-25000" dirty="0">
                <a:latin typeface="Symbol" pitchFamily="18" charset="2"/>
              </a:rPr>
              <a:t>d</a:t>
            </a:r>
            <a:r>
              <a:rPr lang="en-US" sz="2000" dirty="0">
                <a:latin typeface="Times New Roman" pitchFamily="18" charset="0"/>
              </a:rPr>
              <a:t> = </a:t>
            </a:r>
            <a:r>
              <a:rPr lang="en-US" sz="2000" dirty="0" err="1">
                <a:latin typeface="Times New Roman" pitchFamily="18" charset="0"/>
              </a:rPr>
              <a:t>diag</a:t>
            </a:r>
            <a:r>
              <a:rPr lang="en-US" sz="2000" dirty="0">
                <a:latin typeface="Times New Roman" pitchFamily="18" charset="0"/>
              </a:rPr>
              <a:t> (1,  1,  </a:t>
            </a:r>
            <a:r>
              <a:rPr lang="en-US" sz="2000" dirty="0" err="1">
                <a:latin typeface="Times New Roman" pitchFamily="18" charset="0"/>
              </a:rPr>
              <a:t>e</a:t>
            </a:r>
            <a:r>
              <a:rPr lang="en-US" sz="2000" baseline="30000" dirty="0" err="1">
                <a:latin typeface="Times New Roman" pitchFamily="18" charset="0"/>
              </a:rPr>
              <a:t>i</a:t>
            </a:r>
            <a:r>
              <a:rPr lang="en-US" sz="2000" baseline="30000" dirty="0" err="1">
                <a:latin typeface="Symbol" pitchFamily="18" charset="2"/>
              </a:rPr>
              <a:t>d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1311275" y="1550988"/>
            <a:ext cx="287655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/>
              <a:t>PMNS  </a:t>
            </a:r>
            <a:r>
              <a:rPr lang="en-US" sz="2000" dirty="0"/>
              <a:t>= U</a:t>
            </a:r>
            <a:r>
              <a:rPr lang="en-US" sz="2000" baseline="-25000" dirty="0"/>
              <a:t>23</a:t>
            </a:r>
            <a:r>
              <a:rPr lang="en-US" sz="2000" dirty="0"/>
              <a:t>I</a:t>
            </a:r>
            <a:r>
              <a:rPr lang="en-US" sz="2000" baseline="-25000" dirty="0">
                <a:latin typeface="Symbol" pitchFamily="18" charset="2"/>
              </a:rPr>
              <a:t>d </a:t>
            </a:r>
            <a:r>
              <a:rPr lang="en-US" sz="2000" dirty="0"/>
              <a:t>U</a:t>
            </a:r>
            <a:r>
              <a:rPr lang="en-US" sz="2000" baseline="-25000" dirty="0"/>
              <a:t>13</a:t>
            </a:r>
            <a:r>
              <a:rPr lang="en-US" sz="2000" dirty="0"/>
              <a:t>I</a:t>
            </a:r>
            <a:r>
              <a:rPr lang="en-US" sz="2000" baseline="-25000" dirty="0">
                <a:latin typeface="Symbol" pitchFamily="18" charset="2"/>
              </a:rPr>
              <a:t>-d </a:t>
            </a:r>
            <a:r>
              <a:rPr lang="en-US" sz="2000" dirty="0"/>
              <a:t>U</a:t>
            </a:r>
            <a:r>
              <a:rPr lang="en-US" sz="2000" baseline="-25000" dirty="0"/>
              <a:t>12</a:t>
            </a:r>
            <a:endParaRPr lang="en-US" sz="2000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807140" y="2754313"/>
            <a:ext cx="2000453" cy="16312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     s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    0</a:t>
            </a:r>
            <a:endParaRPr lang="en-US" sz="2000" baseline="30000" dirty="0"/>
          </a:p>
          <a:p>
            <a:r>
              <a:rPr lang="en-US" sz="2000" baseline="30000" dirty="0"/>
              <a:t>  </a:t>
            </a:r>
            <a:endParaRPr lang="en-US" sz="2000" dirty="0"/>
          </a:p>
          <a:p>
            <a:r>
              <a:rPr lang="en-US" sz="2000" dirty="0" smtClean="0"/>
              <a:t>-s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    c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     0</a:t>
            </a:r>
            <a:endParaRPr lang="en-US" sz="2000" baseline="-25000" dirty="0"/>
          </a:p>
          <a:p>
            <a:endParaRPr lang="en-US" sz="2000" dirty="0"/>
          </a:p>
          <a:p>
            <a:r>
              <a:rPr lang="en-US" sz="2000" dirty="0" smtClean="0"/>
              <a:t> 0        0        1        </a:t>
            </a:r>
            <a:endParaRPr lang="en-US" sz="20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124810" y="2754313"/>
            <a:ext cx="2457284" cy="1631216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        0       s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-i</a:t>
            </a:r>
            <a:r>
              <a:rPr lang="en-US" sz="2000" baseline="30000" dirty="0" smtClean="0">
                <a:latin typeface="Symbol" pitchFamily="18" charset="2"/>
              </a:rPr>
              <a:t>d</a:t>
            </a:r>
            <a:endParaRPr lang="en-US" sz="2000" baseline="30000" dirty="0"/>
          </a:p>
          <a:p>
            <a:r>
              <a:rPr lang="en-US" sz="2000" baseline="30000" dirty="0"/>
              <a:t>  </a:t>
            </a:r>
            <a:endParaRPr lang="en-US" sz="2000" dirty="0"/>
          </a:p>
          <a:p>
            <a:r>
              <a:rPr lang="en-US" sz="2000" dirty="0" smtClean="0"/>
              <a:t> 0          1        0</a:t>
            </a:r>
            <a:endParaRPr lang="en-US" sz="2000" baseline="-25000" dirty="0"/>
          </a:p>
          <a:p>
            <a:endParaRPr lang="en-US" sz="2000" dirty="0"/>
          </a:p>
          <a:p>
            <a:r>
              <a:rPr lang="en-US" sz="2000" dirty="0" smtClean="0"/>
              <a:t>-s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i</a:t>
            </a:r>
            <a:r>
              <a:rPr lang="en-US" sz="2000" baseline="30000" dirty="0" smtClean="0">
                <a:latin typeface="Symbol" pitchFamily="18" charset="2"/>
              </a:rPr>
              <a:t>d</a:t>
            </a:r>
            <a:r>
              <a:rPr lang="en-US" sz="2000" dirty="0" smtClean="0"/>
              <a:t>     0      c</a:t>
            </a:r>
            <a:r>
              <a:rPr lang="en-US" sz="2000" baseline="-25000" dirty="0" smtClean="0"/>
              <a:t>13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3101533" y="2754313"/>
            <a:ext cx="2480561" cy="1652482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5796507" y="2733047"/>
            <a:ext cx="2000453" cy="1652482"/>
          </a:xfrm>
          <a:prstGeom prst="bracketPair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3005" y="5422621"/>
            <a:ext cx="3668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Not unique </a:t>
            </a:r>
            <a:r>
              <a:rPr lang="en-IE" sz="2000" dirty="0" err="1" smtClean="0"/>
              <a:t>parametrization</a:t>
            </a:r>
            <a:endParaRPr lang="en-IE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33639" y="5769566"/>
            <a:ext cx="8155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Convenient for phenomenology, especially for oscillations in matter 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33638" y="6124353"/>
            <a:ext cx="3838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Insightful for theory?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963786" y="3476847"/>
            <a:ext cx="701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</a:t>
            </a:r>
            <a:r>
              <a:rPr lang="en-IE" sz="2000" baseline="-25000" dirty="0" smtClean="0"/>
              <a:t>M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219549" y="1526487"/>
            <a:ext cx="511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</a:t>
            </a:r>
            <a:r>
              <a:rPr lang="en-IE" sz="2000" baseline="-25000" dirty="0" smtClean="0"/>
              <a:t>M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83265" y="4629090"/>
            <a:ext cx="3948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</a:t>
            </a:r>
            <a:r>
              <a:rPr lang="en-IE" sz="2000" baseline="-25000" dirty="0" smtClean="0"/>
              <a:t>M</a:t>
            </a:r>
            <a:r>
              <a:rPr lang="en-IE" sz="2000" dirty="0" smtClean="0"/>
              <a:t> = </a:t>
            </a:r>
            <a:r>
              <a:rPr lang="en-IE" sz="2000" dirty="0" err="1" smtClean="0"/>
              <a:t>diag</a:t>
            </a:r>
            <a:r>
              <a:rPr lang="en-IE" sz="2000" dirty="0" smtClean="0"/>
              <a:t> (1, e         , e          )</a:t>
            </a:r>
            <a:r>
              <a:rPr lang="en-IE" sz="2000" baseline="-25000" dirty="0" smtClean="0"/>
              <a:t>      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998534" y="1913850"/>
            <a:ext cx="2645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Dirac phase matrix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428541" y="4542635"/>
            <a:ext cx="905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i</a:t>
            </a:r>
            <a:r>
              <a:rPr lang="en-IE" sz="1600" dirty="0" smtClean="0">
                <a:latin typeface="Symbol" pitchFamily="18" charset="2"/>
              </a:rPr>
              <a:t>a</a:t>
            </a:r>
            <a:r>
              <a:rPr lang="en-IE" sz="1600" baseline="-25000" dirty="0" smtClean="0"/>
              <a:t>21</a:t>
            </a:r>
            <a:r>
              <a:rPr lang="en-IE" sz="1600" dirty="0" smtClean="0"/>
              <a:t> /2</a:t>
            </a:r>
            <a:endParaRPr lang="en-IE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464432" y="4542635"/>
            <a:ext cx="905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 smtClean="0"/>
              <a:t>i</a:t>
            </a:r>
            <a:r>
              <a:rPr lang="en-IE" sz="1600" dirty="0" smtClean="0">
                <a:latin typeface="Symbol" pitchFamily="18" charset="2"/>
              </a:rPr>
              <a:t>a</a:t>
            </a:r>
            <a:r>
              <a:rPr lang="en-IE" sz="1600" baseline="-25000" dirty="0" smtClean="0"/>
              <a:t>31</a:t>
            </a:r>
            <a:r>
              <a:rPr lang="en-IE" sz="1600" dirty="0" smtClean="0"/>
              <a:t> /2</a:t>
            </a:r>
            <a:endParaRPr lang="en-IE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625141" y="4647263"/>
            <a:ext cx="3732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matrix of </a:t>
            </a:r>
            <a:r>
              <a:rPr lang="en-IE" sz="2000" dirty="0" err="1" smtClean="0"/>
              <a:t>Majorana</a:t>
            </a:r>
            <a:r>
              <a:rPr lang="en-IE" sz="2000" dirty="0" smtClean="0"/>
              <a:t> phases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-8235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17539" y="272139"/>
            <a:ext cx="6505750" cy="9130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Mixing and mass matrices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180262" y="1339910"/>
            <a:ext cx="127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l</a:t>
            </a:r>
            <a:r>
              <a:rPr lang="en-US" sz="2000" dirty="0"/>
              <a:t>  =  </a:t>
            </a:r>
            <a:r>
              <a:rPr lang="en-US" sz="2000" dirty="0" err="1"/>
              <a:t>M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dirty="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23888" y="3759200"/>
            <a:ext cx="2152650" cy="396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l</a:t>
            </a:r>
            <a:r>
              <a:rPr lang="en-US" sz="2000" dirty="0"/>
              <a:t> = </a:t>
            </a:r>
            <a:r>
              <a:rPr lang="en-US" sz="2000" dirty="0" err="1"/>
              <a:t>U</a:t>
            </a:r>
            <a:r>
              <a:rPr lang="en-US" sz="2000" baseline="-25000" dirty="0" err="1"/>
              <a:t>lL</a:t>
            </a:r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baseline="30000" dirty="0" err="1"/>
              <a:t>diag</a:t>
            </a:r>
            <a:r>
              <a:rPr lang="en-US" sz="2000" baseline="30000" dirty="0"/>
              <a:t> </a:t>
            </a:r>
            <a:r>
              <a:rPr lang="en-US" sz="2000" dirty="0" err="1"/>
              <a:t>U</a:t>
            </a:r>
            <a:r>
              <a:rPr lang="en-US" sz="2000" baseline="-25000" dirty="0" err="1"/>
              <a:t>lR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478463" y="3735388"/>
            <a:ext cx="233838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dirty="0"/>
              <a:t> = </a:t>
            </a:r>
            <a:r>
              <a:rPr lang="en-US" sz="2000" dirty="0" err="1"/>
              <a:t>U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dirty="0" err="1"/>
              <a:t>m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30000" dirty="0" err="1"/>
              <a:t>diag</a:t>
            </a:r>
            <a:r>
              <a:rPr lang="en-US" sz="2000" baseline="30000" dirty="0"/>
              <a:t> </a:t>
            </a:r>
            <a:r>
              <a:rPr lang="en-US" sz="2000" dirty="0" err="1"/>
              <a:t>U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baseline="30000" dirty="0" err="1"/>
              <a:t>T</a:t>
            </a:r>
            <a:r>
              <a:rPr lang="en-US" sz="2000" dirty="0"/>
              <a:t> 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492500" y="5273645"/>
            <a:ext cx="200086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-25000" dirty="0"/>
              <a:t>PMNS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dirty="0"/>
              <a:t>= </a:t>
            </a:r>
            <a:r>
              <a:rPr lang="en-US" sz="2000" dirty="0" err="1"/>
              <a:t>U</a:t>
            </a:r>
            <a:r>
              <a:rPr lang="en-US" sz="2000" baseline="-25000" dirty="0" err="1"/>
              <a:t>lL</a:t>
            </a:r>
            <a:r>
              <a:rPr lang="en-US" sz="2000" baseline="30000" dirty="0"/>
              <a:t>+ </a:t>
            </a:r>
            <a:r>
              <a:rPr lang="en-US" sz="2000" dirty="0" err="1"/>
              <a:t>U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endParaRPr lang="en-US" sz="2000" dirty="0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7742089" y="1431985"/>
            <a:ext cx="42862" cy="20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 rot="20274361">
            <a:off x="7663524" y="3064983"/>
            <a:ext cx="17459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for </a:t>
            </a:r>
            <a:r>
              <a:rPr lang="en-US" dirty="0" err="1" smtClean="0"/>
              <a:t>Majorana</a:t>
            </a:r>
            <a:r>
              <a:rPr lang="en-US" dirty="0" smtClean="0"/>
              <a:t>  </a:t>
            </a:r>
          </a:p>
          <a:p>
            <a:r>
              <a:rPr lang="en-US" dirty="0" smtClean="0"/>
              <a:t>neutrinos</a:t>
            </a:r>
            <a:endParaRPr lang="en-US" dirty="0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15925" y="6089163"/>
            <a:ext cx="1746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Flavor basis: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162175" y="6089163"/>
            <a:ext cx="1339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</a:t>
            </a:r>
            <a:r>
              <a:rPr lang="en-US" sz="2000" baseline="-25000" dirty="0"/>
              <a:t>l</a:t>
            </a:r>
            <a:r>
              <a:rPr lang="en-US" sz="2000" dirty="0"/>
              <a:t> = </a:t>
            </a:r>
            <a:r>
              <a:rPr lang="en-US" sz="2000" dirty="0" err="1"/>
              <a:t>m</a:t>
            </a:r>
            <a:r>
              <a:rPr lang="en-US" sz="2000" baseline="-25000" dirty="0" err="1"/>
              <a:t>l</a:t>
            </a:r>
            <a:r>
              <a:rPr lang="en-US" sz="2000" baseline="30000" dirty="0" err="1"/>
              <a:t>diag</a:t>
            </a:r>
            <a:r>
              <a:rPr lang="en-US" sz="2000" baseline="30000" dirty="0"/>
              <a:t> </a:t>
            </a:r>
            <a:endParaRPr lang="en-US" sz="2000" dirty="0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699227" y="6100452"/>
            <a:ext cx="157797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-25000" dirty="0"/>
              <a:t>PMNS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dirty="0"/>
              <a:t> = </a:t>
            </a:r>
            <a:r>
              <a:rPr lang="en-US" sz="2000" dirty="0" err="1"/>
              <a:t>U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endParaRPr lang="en-US" sz="2000" dirty="0"/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431800" y="2557463"/>
            <a:ext cx="21177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Diagonalization: 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3548318" y="2391568"/>
            <a:ext cx="1833562" cy="39687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Mixing matrix</a:t>
            </a: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3572924" y="2928938"/>
            <a:ext cx="1962150" cy="3968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Mass spectrum</a:t>
            </a:r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5489575" y="4148844"/>
            <a:ext cx="2582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m</a:t>
            </a:r>
            <a:r>
              <a:rPr lang="en-US" sz="2000" baseline="-25000" dirty="0" err="1">
                <a:latin typeface="Symbol" pitchFamily="18" charset="2"/>
              </a:rPr>
              <a:t>n</a:t>
            </a:r>
            <a:r>
              <a:rPr lang="en-US" sz="2000" baseline="30000" dirty="0" err="1"/>
              <a:t>diag</a:t>
            </a:r>
            <a:r>
              <a:rPr lang="en-US" sz="2000" baseline="30000" dirty="0"/>
              <a:t>  </a:t>
            </a:r>
            <a:r>
              <a:rPr lang="en-US" sz="2000" dirty="0"/>
              <a:t>= (m</a:t>
            </a:r>
            <a:r>
              <a:rPr lang="en-US" sz="2000" baseline="-25000" dirty="0"/>
              <a:t>1</a:t>
            </a:r>
            <a:r>
              <a:rPr lang="en-US" sz="2000" dirty="0"/>
              <a:t>,  m</a:t>
            </a:r>
            <a:r>
              <a:rPr lang="en-US" sz="2000" baseline="-25000" dirty="0"/>
              <a:t>2</a:t>
            </a:r>
            <a:r>
              <a:rPr lang="en-US" sz="2000" dirty="0"/>
              <a:t>, m</a:t>
            </a:r>
            <a:r>
              <a:rPr lang="en-US" sz="2000" baseline="-25000" dirty="0"/>
              <a:t>3</a:t>
            </a:r>
            <a:r>
              <a:rPr lang="en-US" sz="2000" dirty="0"/>
              <a:t>) </a:t>
            </a:r>
          </a:p>
        </p:txBody>
      </p:sp>
      <p:sp>
        <p:nvSpPr>
          <p:cNvPr id="19476" name="AutoShape 21"/>
          <p:cNvSpPr>
            <a:spLocks noChangeArrowheads="1"/>
          </p:cNvSpPr>
          <p:nvPr/>
        </p:nvSpPr>
        <p:spPr bwMode="auto">
          <a:xfrm rot="20474206">
            <a:off x="2852738" y="2417851"/>
            <a:ext cx="393700" cy="363538"/>
          </a:xfrm>
          <a:prstGeom prst="rightArrow">
            <a:avLst>
              <a:gd name="adj1" fmla="val 50000"/>
              <a:gd name="adj2" fmla="val 2707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2"/>
          <p:cNvSpPr txBox="1">
            <a:spLocks noChangeArrowheads="1"/>
          </p:cNvSpPr>
          <p:nvPr/>
        </p:nvSpPr>
        <p:spPr bwMode="auto">
          <a:xfrm>
            <a:off x="431800" y="1294143"/>
            <a:ext cx="6365845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Origin of mixing: </a:t>
            </a:r>
            <a:endParaRPr lang="en-US" sz="2000" dirty="0" smtClean="0"/>
          </a:p>
          <a:p>
            <a:r>
              <a:rPr lang="en-US" sz="2000" dirty="0" smtClean="0"/>
              <a:t>off-diagonal </a:t>
            </a:r>
            <a:r>
              <a:rPr lang="en-US" sz="2000" dirty="0"/>
              <a:t>mass </a:t>
            </a:r>
            <a:r>
              <a:rPr lang="en-US" sz="2000" dirty="0" smtClean="0"/>
              <a:t>matrices in basis of flavor states</a:t>
            </a:r>
            <a:endParaRPr lang="en-US" sz="2000" dirty="0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567238" y="4807149"/>
            <a:ext cx="282806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l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30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dirty="0"/>
              <a:t>(1 -</a:t>
            </a:r>
            <a:r>
              <a:rPr lang="en-US" sz="2000" dirty="0">
                <a:latin typeface="Symbol" pitchFamily="18" charset="2"/>
              </a:rPr>
              <a:t>  g</a:t>
            </a:r>
            <a:r>
              <a:rPr lang="en-US" sz="2000" baseline="-25000" dirty="0"/>
              <a:t>5</a:t>
            </a:r>
            <a:r>
              <a:rPr lang="en-US" sz="2000" dirty="0"/>
              <a:t>) </a:t>
            </a:r>
            <a:r>
              <a:rPr lang="en-US" sz="2000" dirty="0" err="1"/>
              <a:t>U</a:t>
            </a:r>
            <a:r>
              <a:rPr lang="en-US" sz="2000" baseline="-25000" dirty="0" err="1"/>
              <a:t>PMNS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mass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15925" y="4829314"/>
            <a:ext cx="41793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CC in terms of mass </a:t>
            </a:r>
            <a:r>
              <a:rPr lang="en-US" sz="2000" dirty="0" err="1" smtClean="0"/>
              <a:t>eigenstates</a:t>
            </a:r>
            <a:r>
              <a:rPr lang="en-US" sz="2000" dirty="0" smtClean="0"/>
              <a:t>: </a:t>
            </a:r>
            <a:endParaRPr lang="en-US" sz="2000" dirty="0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4595274" y="4807149"/>
            <a:ext cx="1746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2947988" y="5311745"/>
            <a:ext cx="393700" cy="363538"/>
          </a:xfrm>
          <a:prstGeom prst="rightArrow">
            <a:avLst>
              <a:gd name="adj1" fmla="val 50000"/>
              <a:gd name="adj2" fmla="val 2707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674688" y="4167188"/>
            <a:ext cx="2677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l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baseline="30000" dirty="0" err="1" smtClean="0"/>
              <a:t>diag</a:t>
            </a:r>
            <a:r>
              <a:rPr lang="en-US" sz="2000" baseline="30000" dirty="0" smtClean="0"/>
              <a:t>  </a:t>
            </a:r>
            <a:r>
              <a:rPr lang="en-US" sz="2000" dirty="0"/>
              <a:t>= (</a:t>
            </a:r>
            <a:r>
              <a:rPr lang="en-US" sz="2000" dirty="0" smtClean="0"/>
              <a:t>m</a:t>
            </a:r>
            <a:r>
              <a:rPr lang="en-US" sz="2000" baseline="-25000" dirty="0"/>
              <a:t>e</a:t>
            </a:r>
            <a:r>
              <a:rPr lang="en-US" sz="2000" dirty="0" smtClean="0"/>
              <a:t>,  m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dirty="0" smtClean="0"/>
              <a:t>,  </a:t>
            </a:r>
            <a:r>
              <a:rPr lang="en-US" sz="2000" dirty="0" err="1" smtClean="0"/>
              <a:t>m</a:t>
            </a:r>
            <a:r>
              <a:rPr lang="en-US" sz="2000" baseline="-25000" dirty="0" err="1" smtClean="0">
                <a:latin typeface="Symbol" pitchFamily="18" charset="2"/>
              </a:rPr>
              <a:t>t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27" name="AutoShape 21"/>
          <p:cNvSpPr>
            <a:spLocks noChangeArrowheads="1"/>
          </p:cNvSpPr>
          <p:nvPr/>
        </p:nvSpPr>
        <p:spPr bwMode="auto">
          <a:xfrm rot="894367">
            <a:off x="2903538" y="2844006"/>
            <a:ext cx="393700" cy="363538"/>
          </a:xfrm>
          <a:prstGeom prst="rightArrow">
            <a:avLst>
              <a:gd name="adj1" fmla="val 50000"/>
              <a:gd name="adj2" fmla="val 2707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274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" name="WordArt 25"/>
          <p:cNvSpPr>
            <a:spLocks noChangeArrowheads="1" noChangeShapeType="1" noTextEdit="1"/>
          </p:cNvSpPr>
          <p:nvPr/>
        </p:nvSpPr>
        <p:spPr bwMode="auto">
          <a:xfrm>
            <a:off x="604879" y="191384"/>
            <a:ext cx="7026410" cy="9370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Decoupling of masses and mixing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879" y="1237966"/>
            <a:ext cx="239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Shape invariance 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02669" y="1714950"/>
            <a:ext cx="169175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Relations </a:t>
            </a:r>
          </a:p>
          <a:p>
            <a:r>
              <a:rPr lang="en-IE" sz="2400" dirty="0" smtClean="0"/>
              <a:t>between </a:t>
            </a:r>
          </a:p>
          <a:p>
            <a:r>
              <a:rPr lang="en-IE" sz="2400" dirty="0" smtClean="0"/>
              <a:t>elements </a:t>
            </a:r>
            <a:endParaRPr lang="en-IE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113711" y="2134354"/>
            <a:ext cx="13078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Mixing</a:t>
            </a:r>
            <a:endParaRPr lang="en-IE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902669" y="3167719"/>
            <a:ext cx="1687030" cy="156966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Absolute values of matrix elements </a:t>
            </a:r>
          </a:p>
        </p:txBody>
      </p:sp>
      <p:sp>
        <p:nvSpPr>
          <p:cNvPr id="10" name="WordArt 7"/>
          <p:cNvSpPr>
            <a:spLocks noChangeArrowheads="1" noChangeShapeType="1" noTextEdit="1"/>
          </p:cNvSpPr>
          <p:nvPr/>
        </p:nvSpPr>
        <p:spPr bwMode="auto">
          <a:xfrm>
            <a:off x="325461" y="2256265"/>
            <a:ext cx="1907376" cy="6083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Mass matrix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325461" y="2864622"/>
            <a:ext cx="1907376" cy="608357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of neutrinos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8142" y="3472979"/>
            <a:ext cx="1254642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Masses</a:t>
            </a:r>
            <a:endParaRPr lang="en-IE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78012" y="1177422"/>
            <a:ext cx="1818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equalities,</a:t>
            </a:r>
          </a:p>
          <a:p>
            <a:r>
              <a:rPr lang="en-IE" sz="2400" dirty="0" smtClean="0"/>
              <a:t>zeros</a:t>
            </a:r>
            <a:endParaRPr lang="en-IE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1281" y="3541723"/>
            <a:ext cx="2732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(in the </a:t>
            </a:r>
            <a:r>
              <a:rPr lang="en-IE" sz="2400" dirty="0" err="1" smtClean="0"/>
              <a:t>flavor</a:t>
            </a:r>
            <a:r>
              <a:rPr lang="en-IE" sz="2400" dirty="0" smtClean="0"/>
              <a:t> basis)</a:t>
            </a:r>
            <a:endParaRPr lang="en-IE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79994" y="5668220"/>
            <a:ext cx="8308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Decoupling is always possible, but the key is that  relations should be simple to be  consequences of simple symmetries </a:t>
            </a:r>
            <a:endParaRPr lang="en-IE" sz="2000" dirty="0"/>
          </a:p>
        </p:txBody>
      </p:sp>
      <p:sp>
        <p:nvSpPr>
          <p:cNvPr id="19" name="Right Arrow 18"/>
          <p:cNvSpPr/>
          <p:nvPr/>
        </p:nvSpPr>
        <p:spPr>
          <a:xfrm>
            <a:off x="5103628" y="2200928"/>
            <a:ext cx="350874" cy="397869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ight Arrow 19"/>
          <p:cNvSpPr/>
          <p:nvPr/>
        </p:nvSpPr>
        <p:spPr>
          <a:xfrm>
            <a:off x="5103628" y="3472979"/>
            <a:ext cx="350874" cy="397869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TextBox 20"/>
          <p:cNvSpPr txBox="1"/>
          <p:nvPr/>
        </p:nvSpPr>
        <p:spPr>
          <a:xfrm>
            <a:off x="282216" y="5102577"/>
            <a:ext cx="680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Opens up a possibility that symmetry is behind TBM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516704" y="4029493"/>
            <a:ext cx="2926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Relative masses in </a:t>
            </a:r>
          </a:p>
          <a:p>
            <a:r>
              <a:rPr lang="en-IE" sz="2000" dirty="0" smtClean="0"/>
              <a:t>the relations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0211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23662" y="3127936"/>
            <a:ext cx="3801143" cy="919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WordArt 25"/>
          <p:cNvSpPr>
            <a:spLocks noChangeArrowheads="1" noChangeShapeType="1" noTextEdit="1"/>
          </p:cNvSpPr>
          <p:nvPr/>
        </p:nvSpPr>
        <p:spPr bwMode="auto">
          <a:xfrm>
            <a:off x="541081" y="202017"/>
            <a:ext cx="6550835" cy="9370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Relations and symmetries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40" y="3406226"/>
            <a:ext cx="2828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</a:t>
            </a:r>
            <a:r>
              <a:rPr lang="en-IE" sz="2000" dirty="0" err="1" smtClean="0"/>
              <a:t>Cabibbo</a:t>
            </a:r>
            <a:r>
              <a:rPr lang="en-IE" sz="2000" dirty="0" smtClean="0"/>
              <a:t>  mixing: 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561913" y="3391790"/>
            <a:ext cx="3646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12</a:t>
            </a:r>
            <a:r>
              <a:rPr lang="en-IE" sz="2000" dirty="0" smtClean="0"/>
              <a:t> =                     (m</a:t>
            </a:r>
            <a:r>
              <a:rPr lang="en-IE" sz="2000" baseline="-25000" dirty="0" smtClean="0"/>
              <a:t>11</a:t>
            </a:r>
            <a:r>
              <a:rPr lang="en-IE" sz="2000" dirty="0" smtClean="0"/>
              <a:t> - m</a:t>
            </a:r>
            <a:r>
              <a:rPr lang="en-IE" sz="2000" baseline="-25000" dirty="0" smtClean="0"/>
              <a:t>22</a:t>
            </a:r>
            <a:r>
              <a:rPr lang="en-IE" sz="2000" dirty="0" smtClean="0"/>
              <a:t>)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274288" y="3237902"/>
            <a:ext cx="1626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 sin 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C</a:t>
            </a:r>
            <a:r>
              <a:rPr lang="en-IE" sz="2000" dirty="0" smtClean="0"/>
              <a:t>  </a:t>
            </a:r>
          </a:p>
          <a:p>
            <a:r>
              <a:rPr lang="en-IE" sz="2000" dirty="0" smtClean="0"/>
              <a:t>1 – 2 sin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q</a:t>
            </a:r>
            <a:r>
              <a:rPr lang="en-IE" sz="2000" baseline="-25000" dirty="0" err="1" smtClean="0"/>
              <a:t>C</a:t>
            </a:r>
            <a:r>
              <a:rPr lang="en-IE" sz="2000" dirty="0" smtClean="0"/>
              <a:t>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289062" y="3613111"/>
            <a:ext cx="13662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90437" y="4068352"/>
            <a:ext cx="96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 </a:t>
            </a:r>
            <a:r>
              <a:rPr lang="en-US" dirty="0" smtClean="0"/>
              <a:t>~ </a:t>
            </a:r>
            <a:r>
              <a:rPr lang="en-IE" dirty="0" smtClean="0"/>
              <a:t>1/4</a:t>
            </a:r>
            <a:endParaRPr lang="en-IE" dirty="0"/>
          </a:p>
        </p:txBody>
      </p:sp>
      <p:sp>
        <p:nvSpPr>
          <p:cNvPr id="14" name="TextBox 13"/>
          <p:cNvSpPr txBox="1"/>
          <p:nvPr/>
        </p:nvSpPr>
        <p:spPr>
          <a:xfrm>
            <a:off x="680302" y="1744422"/>
            <a:ext cx="700118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TBM:   m</a:t>
            </a:r>
            <a:r>
              <a:rPr lang="en-IE" sz="2000" baseline="-25000" dirty="0" smtClean="0"/>
              <a:t>12</a:t>
            </a:r>
            <a:r>
              <a:rPr lang="en-IE" sz="2000" dirty="0" smtClean="0"/>
              <a:t> = - m</a:t>
            </a:r>
            <a:r>
              <a:rPr lang="en-IE" sz="2000" baseline="-25000" dirty="0" smtClean="0"/>
              <a:t>13 </a:t>
            </a:r>
            <a:r>
              <a:rPr lang="en-IE" sz="2000" dirty="0" smtClean="0"/>
              <a:t>,  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m</a:t>
            </a:r>
            <a:r>
              <a:rPr lang="en-IE" sz="2000" baseline="-25000" dirty="0" smtClean="0"/>
              <a:t>22</a:t>
            </a:r>
            <a:r>
              <a:rPr lang="en-IE" sz="2000" dirty="0" smtClean="0"/>
              <a:t> = m</a:t>
            </a:r>
            <a:r>
              <a:rPr lang="en-IE" sz="2000" baseline="-25000" dirty="0" smtClean="0"/>
              <a:t>33 </a:t>
            </a:r>
            <a:r>
              <a:rPr lang="en-IE" sz="2000" dirty="0" smtClean="0"/>
              <a:t>,  </a:t>
            </a:r>
            <a:r>
              <a:rPr lang="en-IE" sz="2000" baseline="-25000" dirty="0" smtClean="0"/>
              <a:t> </a:t>
            </a:r>
            <a:r>
              <a:rPr lang="en-IE" sz="2000" dirty="0" smtClean="0"/>
              <a:t>m</a:t>
            </a:r>
            <a:r>
              <a:rPr lang="en-IE" sz="2000" baseline="-25000" dirty="0" smtClean="0"/>
              <a:t>11</a:t>
            </a:r>
            <a:r>
              <a:rPr lang="en-IE" sz="2000" dirty="0" smtClean="0"/>
              <a:t> + m</a:t>
            </a:r>
            <a:r>
              <a:rPr lang="en-IE" sz="2000" baseline="-25000" dirty="0" smtClean="0"/>
              <a:t>13</a:t>
            </a:r>
            <a:r>
              <a:rPr lang="en-IE" sz="2000" dirty="0" smtClean="0"/>
              <a:t> = m</a:t>
            </a:r>
            <a:r>
              <a:rPr lang="en-IE" sz="2000" baseline="-25000" dirty="0" smtClean="0"/>
              <a:t>22</a:t>
            </a:r>
            <a:r>
              <a:rPr lang="en-IE" sz="2000" dirty="0" smtClean="0"/>
              <a:t> + m</a:t>
            </a:r>
            <a:r>
              <a:rPr lang="en-IE" sz="2000" baseline="-25000" dirty="0" smtClean="0"/>
              <a:t>23</a:t>
            </a:r>
            <a:endParaRPr lang="en-IE" sz="20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4795551" y="2325222"/>
            <a:ext cx="596602" cy="40011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</a:t>
            </a:r>
            <a:r>
              <a:rPr lang="en-IE" sz="2000" baseline="-25000" dirty="0" smtClean="0"/>
              <a:t>4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234140" y="4419649"/>
            <a:ext cx="52830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Relation between matrix elements which</a:t>
            </a:r>
          </a:p>
          <a:p>
            <a:r>
              <a:rPr lang="en-IE" sz="2000" dirty="0" smtClean="0"/>
              <a:t>leads to </a:t>
            </a:r>
            <a:r>
              <a:rPr lang="en-IE" sz="2000" dirty="0" err="1" smtClean="0"/>
              <a:t>Cabibbo</a:t>
            </a:r>
            <a:r>
              <a:rPr lang="en-IE" sz="2000" dirty="0" smtClean="0"/>
              <a:t> mixing independently of values of matrix elements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98079" y="5730980"/>
            <a:ext cx="6726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symmetry which produces the relation dihedral D14</a:t>
            </a:r>
            <a:endParaRPr lang="en-IE" sz="2000" dirty="0"/>
          </a:p>
        </p:txBody>
      </p:sp>
      <p:sp>
        <p:nvSpPr>
          <p:cNvPr id="23" name="Right Arrow 22"/>
          <p:cNvSpPr/>
          <p:nvPr/>
        </p:nvSpPr>
        <p:spPr>
          <a:xfrm rot="13857056">
            <a:off x="5486415" y="3960056"/>
            <a:ext cx="350875" cy="409926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1531067" y="6201332"/>
            <a:ext cx="2757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C. </a:t>
            </a:r>
            <a:r>
              <a:rPr lang="en-IE" i="1" dirty="0" err="1" smtClean="0">
                <a:solidFill>
                  <a:srgbClr val="FF0000"/>
                </a:solidFill>
              </a:rPr>
              <a:t>Hagedorn</a:t>
            </a:r>
            <a:r>
              <a:rPr lang="en-IE" i="1" dirty="0" smtClean="0">
                <a:solidFill>
                  <a:srgbClr val="FF0000"/>
                </a:solidFill>
              </a:rPr>
              <a:t>, 1204.0715 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961" y="1252687"/>
            <a:ext cx="8458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Mixing:  very special  structure which is not related to mass ratios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7091916" y="2578813"/>
            <a:ext cx="640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,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pic>
        <p:nvPicPr>
          <p:cNvPr id="9" name="Picture 8" descr="super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6429" y="0"/>
            <a:ext cx="4517571" cy="6857999"/>
          </a:xfrm>
          <a:prstGeom prst="rect">
            <a:avLst/>
          </a:prstGeom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584815" y="680484"/>
            <a:ext cx="3476822" cy="13318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1113" y="0"/>
            <a:ext cx="9144001" cy="68580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50278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502791" name="Text Box 7"/>
          <p:cNvSpPr txBox="1">
            <a:spLocks noChangeArrowheads="1"/>
          </p:cNvSpPr>
          <p:nvPr/>
        </p:nvSpPr>
        <p:spPr bwMode="auto">
          <a:xfrm>
            <a:off x="299944" y="5423278"/>
            <a:ext cx="2534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B. </a:t>
            </a:r>
            <a:r>
              <a:rPr lang="en-US" sz="2000" dirty="0" err="1" smtClean="0"/>
              <a:t>Pontecorvo</a:t>
            </a:r>
            <a:r>
              <a:rPr lang="en-US" sz="2000" dirty="0" smtClean="0"/>
              <a:t>, 1957</a:t>
            </a:r>
            <a:endParaRPr lang="en-US" sz="2000" dirty="0"/>
          </a:p>
        </p:txBody>
      </p:sp>
      <p:pic>
        <p:nvPicPr>
          <p:cNvPr id="502795" name="Picture 11" descr="250px-Bruno_Pontecor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736" y="1380976"/>
            <a:ext cx="2984695" cy="394413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298955" y="2320693"/>
            <a:ext cx="366799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IE" sz="2000" dirty="0" smtClean="0"/>
              <a:t> Consequence of mixing:</a:t>
            </a:r>
          </a:p>
          <a:p>
            <a:r>
              <a:rPr lang="en-IE" sz="2000" dirty="0" smtClean="0"/>
              <a:t>  production of mixed states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41413" y="5069335"/>
            <a:ext cx="382904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effect of the relative  phase        increase with time / distance</a:t>
            </a:r>
            <a:endParaRPr lang="en-IE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50465" y="3154325"/>
            <a:ext cx="32242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- effect of propagation </a:t>
            </a:r>
          </a:p>
          <a:p>
            <a:r>
              <a:rPr lang="en-IE" sz="2000" dirty="0" smtClean="0"/>
              <a:t>   of mixed  states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9339" y="4008485"/>
            <a:ext cx="3072811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interference effect </a:t>
            </a:r>
            <a:endParaRPr lang="en-IE" sz="20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37581" y="5859907"/>
            <a:ext cx="33570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Mesonium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antimesonium</a:t>
            </a:r>
            <a:r>
              <a:rPr lang="en-US" dirty="0"/>
              <a:t>’’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95061" y="6136942"/>
            <a:ext cx="38683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Zh</a:t>
            </a:r>
            <a:r>
              <a:rPr lang="en-US" dirty="0"/>
              <a:t>. </a:t>
            </a:r>
            <a:r>
              <a:rPr lang="en-US" dirty="0" err="1"/>
              <a:t>Eksp.Teor</a:t>
            </a:r>
            <a:r>
              <a:rPr lang="en-US" dirty="0"/>
              <a:t>. </a:t>
            </a:r>
            <a:r>
              <a:rPr lang="en-US" dirty="0" err="1"/>
              <a:t>Fiz</a:t>
            </a:r>
            <a:r>
              <a:rPr lang="en-US" dirty="0"/>
              <a:t>. 33, 549 (1957)</a:t>
            </a:r>
          </a:p>
          <a:p>
            <a:r>
              <a:rPr lang="en-US" dirty="0"/>
              <a:t>[</a:t>
            </a:r>
            <a:r>
              <a:rPr lang="en-US" dirty="0" err="1"/>
              <a:t>Sov</a:t>
            </a:r>
            <a:r>
              <a:rPr lang="en-US" dirty="0"/>
              <a:t>. Phys. JETP 6, 429 (1957</a:t>
            </a:r>
            <a:r>
              <a:rPr lang="en-US" dirty="0" smtClean="0"/>
              <a:t>)]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86319" y="1268717"/>
            <a:ext cx="4835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periodic transformation of one neutrino species (</a:t>
            </a:r>
            <a:r>
              <a:rPr lang="en-IE" sz="2000" dirty="0" err="1" smtClean="0"/>
              <a:t>flavor</a:t>
            </a:r>
            <a:r>
              <a:rPr lang="en-IE" sz="2000" dirty="0" smtClean="0"/>
              <a:t>) into another </a:t>
            </a:r>
            <a:endParaRPr lang="en-IE" sz="2000" dirty="0"/>
          </a:p>
        </p:txBody>
      </p:sp>
      <p:sp>
        <p:nvSpPr>
          <p:cNvPr id="20" name="WordArt 26"/>
          <p:cNvSpPr>
            <a:spLocks noChangeArrowheads="1" noChangeShapeType="1" noTextEdit="1"/>
          </p:cNvSpPr>
          <p:nvPr/>
        </p:nvSpPr>
        <p:spPr bwMode="auto">
          <a:xfrm>
            <a:off x="375204" y="180744"/>
            <a:ext cx="5090763" cy="7158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26477" y="4408595"/>
            <a:ext cx="3561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coherence, </a:t>
            </a:r>
            <a:r>
              <a:rPr lang="en-IE" sz="2000" dirty="0" err="1" smtClean="0"/>
              <a:t>quantumness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36600" y="1627188"/>
            <a:ext cx="6040438" cy="25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1722438" y="2465388"/>
            <a:ext cx="1004887" cy="915987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4902200" y="2403475"/>
            <a:ext cx="962025" cy="969963"/>
          </a:xfrm>
          <a:custGeom>
            <a:avLst/>
            <a:gdLst>
              <a:gd name="T0" fmla="*/ 1 w 761"/>
              <a:gd name="T1" fmla="*/ 410 h 730"/>
              <a:gd name="T2" fmla="*/ 257 w 761"/>
              <a:gd name="T3" fmla="*/ 17 h 730"/>
              <a:gd name="T4" fmla="*/ 760 w 761"/>
              <a:gd name="T5" fmla="*/ 511 h 730"/>
              <a:gd name="T6" fmla="*/ 248 w 761"/>
              <a:gd name="T7" fmla="*/ 712 h 730"/>
              <a:gd name="T8" fmla="*/ 1 w 761"/>
              <a:gd name="T9" fmla="*/ 410 h 7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1"/>
              <a:gd name="T16" fmla="*/ 0 h 730"/>
              <a:gd name="T17" fmla="*/ 761 w 761"/>
              <a:gd name="T18" fmla="*/ 730 h 7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1" h="730">
                <a:moveTo>
                  <a:pt x="1" y="410"/>
                </a:moveTo>
                <a:cubicBezTo>
                  <a:pt x="2" y="294"/>
                  <a:pt x="131" y="0"/>
                  <a:pt x="257" y="17"/>
                </a:cubicBezTo>
                <a:cubicBezTo>
                  <a:pt x="383" y="34"/>
                  <a:pt x="761" y="395"/>
                  <a:pt x="760" y="511"/>
                </a:cubicBezTo>
                <a:cubicBezTo>
                  <a:pt x="759" y="627"/>
                  <a:pt x="373" y="730"/>
                  <a:pt x="248" y="712"/>
                </a:cubicBezTo>
                <a:cubicBezTo>
                  <a:pt x="123" y="694"/>
                  <a:pt x="0" y="526"/>
                  <a:pt x="1" y="41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700338" y="2994025"/>
            <a:ext cx="22193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003300" y="2147888"/>
            <a:ext cx="812800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2598738" y="2130425"/>
            <a:ext cx="574675" cy="525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5602288" y="2130425"/>
            <a:ext cx="534987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732463" y="3236913"/>
            <a:ext cx="523875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1311275" y="3178175"/>
            <a:ext cx="647700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4614863" y="3208338"/>
            <a:ext cx="392112" cy="42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693863" y="3327400"/>
            <a:ext cx="1319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production</a:t>
            </a:r>
          </a:p>
          <a:p>
            <a:r>
              <a:rPr lang="en-US"/>
              <a:t>region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930775" y="3346450"/>
            <a:ext cx="120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detection</a:t>
            </a:r>
          </a:p>
          <a:p>
            <a:r>
              <a:rPr lang="en-US"/>
              <a:t>region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173413" y="3033713"/>
            <a:ext cx="1236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baseline L</a:t>
            </a: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571500" y="4810576"/>
            <a:ext cx="7892016" cy="1015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Two interaction </a:t>
            </a:r>
            <a:r>
              <a:rPr lang="en-US" sz="2000" dirty="0" smtClean="0"/>
              <a:t>regions  in contrast </a:t>
            </a:r>
            <a:r>
              <a:rPr lang="en-US" sz="2000" dirty="0"/>
              <a:t>to </a:t>
            </a:r>
            <a:r>
              <a:rPr lang="en-US" sz="2000" dirty="0" smtClean="0"/>
              <a:t>usual scattering problem: wave packets (wave functions) of external particles (e.g. nuclei) determine localization of thee regions  </a:t>
            </a:r>
            <a:endParaRPr lang="en-US" sz="2000" dirty="0"/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1254125" y="1670050"/>
            <a:ext cx="1120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External</a:t>
            </a:r>
          </a:p>
          <a:p>
            <a:r>
              <a:rPr lang="en-US"/>
              <a:t>particles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571501" y="6003663"/>
            <a:ext cx="4926349" cy="707886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Neutrinos: </a:t>
            </a:r>
            <a:r>
              <a:rPr lang="en-US" sz="2000" dirty="0" smtClean="0"/>
              <a:t>propagators for mass states</a:t>
            </a:r>
          </a:p>
          <a:p>
            <a:r>
              <a:rPr lang="en-US" sz="2000" dirty="0" smtClean="0"/>
              <a:t>or as real particles on mass shell</a:t>
            </a:r>
            <a:endParaRPr lang="en-US" sz="2000" dirty="0"/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555625" y="4315882"/>
            <a:ext cx="4203700" cy="3968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Finite space and time phenomenon</a:t>
            </a: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6128246" y="5742114"/>
            <a:ext cx="2826415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Interference of two</a:t>
            </a:r>
          </a:p>
          <a:p>
            <a:r>
              <a:rPr lang="en-US" sz="2000" dirty="0" smtClean="0"/>
              <a:t>amplitudes  with </a:t>
            </a:r>
          </a:p>
          <a:p>
            <a:r>
              <a:rPr lang="en-US" sz="2000" dirty="0" smtClean="0"/>
              <a:t>intermediate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2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3580" name="Text Box 29"/>
          <p:cNvSpPr txBox="1">
            <a:spLocks noChangeArrowheads="1"/>
          </p:cNvSpPr>
          <p:nvPr/>
        </p:nvSpPr>
        <p:spPr bwMode="auto">
          <a:xfrm>
            <a:off x="6862763" y="1763713"/>
            <a:ext cx="2116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E. Akhmedov, A.S.</a:t>
            </a:r>
          </a:p>
        </p:txBody>
      </p:sp>
      <p:sp>
        <p:nvSpPr>
          <p:cNvPr id="23581" name="Freeform 30"/>
          <p:cNvSpPr>
            <a:spLocks/>
          </p:cNvSpPr>
          <p:nvPr/>
        </p:nvSpPr>
        <p:spPr bwMode="auto">
          <a:xfrm>
            <a:off x="3454400" y="2263775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Freeform 31"/>
          <p:cNvSpPr>
            <a:spLocks/>
          </p:cNvSpPr>
          <p:nvPr/>
        </p:nvSpPr>
        <p:spPr bwMode="auto">
          <a:xfrm>
            <a:off x="3516313" y="2263775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Text Box 18"/>
          <p:cNvSpPr txBox="1">
            <a:spLocks noChangeArrowheads="1"/>
          </p:cNvSpPr>
          <p:nvPr/>
        </p:nvSpPr>
        <p:spPr bwMode="auto">
          <a:xfrm>
            <a:off x="3641725" y="2503488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i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100263" y="2732088"/>
            <a:ext cx="34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5143500" y="27495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30" name="Down Arrow 29"/>
          <p:cNvSpPr/>
          <p:nvPr/>
        </p:nvSpPr>
        <p:spPr bwMode="auto">
          <a:xfrm rot="16385665">
            <a:off x="5719165" y="6101357"/>
            <a:ext cx="273050" cy="269950"/>
          </a:xfrm>
          <a:prstGeom prst="down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WordArt 26"/>
          <p:cNvSpPr>
            <a:spLocks noChangeArrowheads="1" noChangeShapeType="1" noTextEdit="1"/>
          </p:cNvSpPr>
          <p:nvPr/>
        </p:nvSpPr>
        <p:spPr bwMode="auto">
          <a:xfrm>
            <a:off x="555625" y="218585"/>
            <a:ext cx="5308600" cy="7158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 set-up: localization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-11887" y="-780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005485" y="1766382"/>
            <a:ext cx="1405825" cy="661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1927225" y="2009775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>
                <a:latin typeface="Times New Roman" pitchFamily="18" charset="0"/>
              </a:rPr>
              <a:t>i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335894" name="Text Box 22"/>
          <p:cNvSpPr txBox="1">
            <a:spLocks noChangeArrowheads="1"/>
          </p:cNvSpPr>
          <p:nvPr/>
        </p:nvSpPr>
        <p:spPr bwMode="auto">
          <a:xfrm>
            <a:off x="3633788" y="2071688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l</a:t>
            </a:r>
          </a:p>
        </p:txBody>
      </p:sp>
      <p:sp>
        <p:nvSpPr>
          <p:cNvPr id="335896" name="Freeform 24"/>
          <p:cNvSpPr>
            <a:spLocks/>
          </p:cNvSpPr>
          <p:nvPr/>
        </p:nvSpPr>
        <p:spPr bwMode="auto">
          <a:xfrm flipH="1">
            <a:off x="2820988" y="2541588"/>
            <a:ext cx="152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0" y="96"/>
              </a:cxn>
              <a:cxn ang="0">
                <a:pos x="96" y="144"/>
              </a:cxn>
              <a:cxn ang="0">
                <a:pos x="0" y="192"/>
              </a:cxn>
              <a:cxn ang="0">
                <a:pos x="96" y="240"/>
              </a:cxn>
              <a:cxn ang="0">
                <a:pos x="0" y="288"/>
              </a:cxn>
              <a:cxn ang="0">
                <a:pos x="96" y="336"/>
              </a:cxn>
              <a:cxn ang="0">
                <a:pos x="0" y="384"/>
              </a:cxn>
            </a:cxnLst>
            <a:rect l="0" t="0" r="r" b="b"/>
            <a:pathLst>
              <a:path w="96" h="384">
                <a:moveTo>
                  <a:pt x="0" y="0"/>
                </a:moveTo>
                <a:cubicBezTo>
                  <a:pt x="48" y="16"/>
                  <a:pt x="96" y="32"/>
                  <a:pt x="96" y="48"/>
                </a:cubicBezTo>
                <a:cubicBezTo>
                  <a:pt x="96" y="64"/>
                  <a:pt x="0" y="80"/>
                  <a:pt x="0" y="96"/>
                </a:cubicBezTo>
                <a:cubicBezTo>
                  <a:pt x="0" y="112"/>
                  <a:pt x="96" y="128"/>
                  <a:pt x="96" y="144"/>
                </a:cubicBezTo>
                <a:cubicBezTo>
                  <a:pt x="96" y="160"/>
                  <a:pt x="0" y="176"/>
                  <a:pt x="0" y="192"/>
                </a:cubicBezTo>
                <a:cubicBezTo>
                  <a:pt x="0" y="208"/>
                  <a:pt x="96" y="224"/>
                  <a:pt x="96" y="240"/>
                </a:cubicBezTo>
                <a:cubicBezTo>
                  <a:pt x="96" y="256"/>
                  <a:pt x="0" y="272"/>
                  <a:pt x="0" y="288"/>
                </a:cubicBezTo>
                <a:cubicBezTo>
                  <a:pt x="0" y="304"/>
                  <a:pt x="96" y="320"/>
                  <a:pt x="96" y="336"/>
                </a:cubicBezTo>
                <a:cubicBezTo>
                  <a:pt x="96" y="352"/>
                  <a:pt x="48" y="368"/>
                  <a:pt x="0" y="384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97" name="Text Box 25"/>
          <p:cNvSpPr txBox="1">
            <a:spLocks noChangeArrowheads="1"/>
          </p:cNvSpPr>
          <p:nvPr/>
        </p:nvSpPr>
        <p:spPr bwMode="auto">
          <a:xfrm>
            <a:off x="822325" y="4433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>
              <a:latin typeface="Times New Roman" pitchFamily="18" charset="0"/>
            </a:endParaRPr>
          </a:p>
        </p:txBody>
      </p:sp>
      <p:sp>
        <p:nvSpPr>
          <p:cNvPr id="335898" name="Text Box 26"/>
          <p:cNvSpPr txBox="1">
            <a:spLocks noChangeArrowheads="1"/>
          </p:cNvSpPr>
          <p:nvPr/>
        </p:nvSpPr>
        <p:spPr bwMode="auto">
          <a:xfrm>
            <a:off x="3989388" y="3875088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/>
              <a:t>i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335901" name="Text Box 29"/>
          <p:cNvSpPr txBox="1">
            <a:spLocks noChangeArrowheads="1"/>
          </p:cNvSpPr>
          <p:nvPr/>
        </p:nvSpPr>
        <p:spPr bwMode="auto">
          <a:xfrm>
            <a:off x="3967163" y="4778375"/>
            <a:ext cx="33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m</a:t>
            </a:r>
          </a:p>
        </p:txBody>
      </p:sp>
      <p:sp>
        <p:nvSpPr>
          <p:cNvPr id="335905" name="Line 33"/>
          <p:cNvSpPr>
            <a:spLocks noChangeShapeType="1"/>
          </p:cNvSpPr>
          <p:nvPr/>
        </p:nvSpPr>
        <p:spPr bwMode="auto">
          <a:xfrm>
            <a:off x="3200400" y="6324600"/>
            <a:ext cx="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910" name="Text Box 38"/>
          <p:cNvSpPr txBox="1">
            <a:spLocks noChangeArrowheads="1"/>
          </p:cNvSpPr>
          <p:nvPr/>
        </p:nvSpPr>
        <p:spPr bwMode="auto">
          <a:xfrm>
            <a:off x="407988" y="4413250"/>
            <a:ext cx="137318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 p</a:t>
            </a:r>
            <a:r>
              <a:rPr lang="en-US" sz="2000" baseline="-25000">
                <a:latin typeface="Symbol" pitchFamily="18" charset="2"/>
              </a:rPr>
              <a:t>    </a:t>
            </a:r>
            <a:r>
              <a:rPr lang="en-US" sz="2000">
                <a:latin typeface="Symbol" pitchFamily="18" charset="2"/>
                <a:sym typeface="Wingdings" pitchFamily="2" charset="2"/>
              </a:rPr>
              <a:t></a:t>
            </a:r>
            <a:r>
              <a:rPr lang="en-US" sz="2000" baseline="-25000">
                <a:latin typeface="Symbol" pitchFamily="18" charset="2"/>
              </a:rPr>
              <a:t>  </a:t>
            </a:r>
            <a:r>
              <a:rPr lang="en-US" sz="2000">
                <a:latin typeface="Symbol" pitchFamily="18" charset="2"/>
              </a:rPr>
              <a:t>m</a:t>
            </a:r>
            <a:r>
              <a:rPr lang="en-US" sz="2000" baseline="-25000">
                <a:latin typeface="Times New Roman" pitchFamily="18" charset="0"/>
              </a:rPr>
              <a:t>  </a:t>
            </a:r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>
                <a:latin typeface="Times New Roman" pitchFamily="18" charset="0"/>
              </a:rPr>
              <a:t>i  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335918" name="Text Box 46"/>
          <p:cNvSpPr txBox="1">
            <a:spLocks noChangeArrowheads="1"/>
          </p:cNvSpPr>
          <p:nvPr/>
        </p:nvSpPr>
        <p:spPr bwMode="auto">
          <a:xfrm>
            <a:off x="2325688" y="2635250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W</a:t>
            </a:r>
          </a:p>
        </p:txBody>
      </p:sp>
      <p:sp>
        <p:nvSpPr>
          <p:cNvPr id="335925" name="Freeform 53"/>
          <p:cNvSpPr>
            <a:spLocks/>
          </p:cNvSpPr>
          <p:nvPr/>
        </p:nvSpPr>
        <p:spPr bwMode="auto">
          <a:xfrm>
            <a:off x="3109913" y="4127500"/>
            <a:ext cx="869950" cy="855663"/>
          </a:xfrm>
          <a:custGeom>
            <a:avLst/>
            <a:gdLst/>
            <a:ahLst/>
            <a:cxnLst>
              <a:cxn ang="0">
                <a:pos x="338" y="0"/>
              </a:cxn>
              <a:cxn ang="0">
                <a:pos x="0" y="256"/>
              </a:cxn>
              <a:cxn ang="0">
                <a:pos x="320" y="484"/>
              </a:cxn>
            </a:cxnLst>
            <a:rect l="0" t="0" r="r" b="b"/>
            <a:pathLst>
              <a:path w="338" h="484">
                <a:moveTo>
                  <a:pt x="338" y="0"/>
                </a:moveTo>
                <a:lnTo>
                  <a:pt x="0" y="256"/>
                </a:lnTo>
                <a:lnTo>
                  <a:pt x="320" y="48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28" name="Text Box 56"/>
          <p:cNvSpPr txBox="1">
            <a:spLocks noChangeArrowheads="1"/>
          </p:cNvSpPr>
          <p:nvPr/>
        </p:nvSpPr>
        <p:spPr bwMode="auto">
          <a:xfrm>
            <a:off x="2322513" y="41703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p</a:t>
            </a:r>
          </a:p>
        </p:txBody>
      </p:sp>
      <p:sp>
        <p:nvSpPr>
          <p:cNvPr id="335933" name="Text Box 61"/>
          <p:cNvSpPr txBox="1">
            <a:spLocks noChangeArrowheads="1"/>
          </p:cNvSpPr>
          <p:nvPr/>
        </p:nvSpPr>
        <p:spPr bwMode="auto">
          <a:xfrm>
            <a:off x="346075" y="2584450"/>
            <a:ext cx="1331913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Scattering</a:t>
            </a:r>
          </a:p>
        </p:txBody>
      </p:sp>
      <p:sp>
        <p:nvSpPr>
          <p:cNvPr id="335937" name="Freeform 65"/>
          <p:cNvSpPr>
            <a:spLocks/>
          </p:cNvSpPr>
          <p:nvPr/>
        </p:nvSpPr>
        <p:spPr bwMode="auto">
          <a:xfrm>
            <a:off x="2932113" y="3178175"/>
            <a:ext cx="784225" cy="146050"/>
          </a:xfrm>
          <a:custGeom>
            <a:avLst/>
            <a:gdLst/>
            <a:ahLst/>
            <a:cxnLst>
              <a:cxn ang="0">
                <a:pos x="494" y="92"/>
              </a:cxn>
              <a:cxn ang="0">
                <a:pos x="0" y="0"/>
              </a:cxn>
              <a:cxn ang="0">
                <a:pos x="494" y="28"/>
              </a:cxn>
            </a:cxnLst>
            <a:rect l="0" t="0" r="r" b="b"/>
            <a:pathLst>
              <a:path w="494" h="92">
                <a:moveTo>
                  <a:pt x="494" y="92"/>
                </a:moveTo>
                <a:lnTo>
                  <a:pt x="0" y="0"/>
                </a:lnTo>
                <a:lnTo>
                  <a:pt x="494" y="2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39" name="Freeform 67"/>
          <p:cNvSpPr>
            <a:spLocks/>
          </p:cNvSpPr>
          <p:nvPr/>
        </p:nvSpPr>
        <p:spPr bwMode="auto">
          <a:xfrm>
            <a:off x="2932113" y="2960688"/>
            <a:ext cx="796925" cy="217487"/>
          </a:xfrm>
          <a:custGeom>
            <a:avLst/>
            <a:gdLst/>
            <a:ahLst/>
            <a:cxnLst>
              <a:cxn ang="0">
                <a:pos x="475" y="0"/>
              </a:cxn>
              <a:cxn ang="0">
                <a:pos x="0" y="137"/>
              </a:cxn>
              <a:cxn ang="0">
                <a:pos x="484" y="82"/>
              </a:cxn>
            </a:cxnLst>
            <a:rect l="0" t="0" r="r" b="b"/>
            <a:pathLst>
              <a:path w="484" h="137">
                <a:moveTo>
                  <a:pt x="475" y="0"/>
                </a:moveTo>
                <a:lnTo>
                  <a:pt x="0" y="137"/>
                </a:lnTo>
                <a:lnTo>
                  <a:pt x="484" y="8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41" name="Freeform 69"/>
          <p:cNvSpPr>
            <a:spLocks/>
          </p:cNvSpPr>
          <p:nvPr/>
        </p:nvSpPr>
        <p:spPr bwMode="auto">
          <a:xfrm>
            <a:off x="2278063" y="3178175"/>
            <a:ext cx="1438275" cy="290513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430" y="0"/>
              </a:cxn>
              <a:cxn ang="0">
                <a:pos x="906" y="183"/>
              </a:cxn>
            </a:cxnLst>
            <a:rect l="0" t="0" r="r" b="b"/>
            <a:pathLst>
              <a:path w="906" h="183">
                <a:moveTo>
                  <a:pt x="0" y="128"/>
                </a:moveTo>
                <a:lnTo>
                  <a:pt x="430" y="0"/>
                </a:lnTo>
                <a:lnTo>
                  <a:pt x="906" y="183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42" name="Freeform 70"/>
          <p:cNvSpPr>
            <a:spLocks/>
          </p:cNvSpPr>
          <p:nvPr/>
        </p:nvSpPr>
        <p:spPr bwMode="auto">
          <a:xfrm>
            <a:off x="2263775" y="2322513"/>
            <a:ext cx="1335088" cy="217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137"/>
              </a:cxn>
              <a:cxn ang="0">
                <a:pos x="841" y="9"/>
              </a:cxn>
            </a:cxnLst>
            <a:rect l="0" t="0" r="r" b="b"/>
            <a:pathLst>
              <a:path w="841" h="137">
                <a:moveTo>
                  <a:pt x="0" y="0"/>
                </a:moveTo>
                <a:lnTo>
                  <a:pt x="448" y="137"/>
                </a:lnTo>
                <a:lnTo>
                  <a:pt x="841" y="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43" name="Text Box 71"/>
          <p:cNvSpPr txBox="1">
            <a:spLocks noChangeArrowheads="1"/>
          </p:cNvSpPr>
          <p:nvPr/>
        </p:nvSpPr>
        <p:spPr bwMode="auto">
          <a:xfrm>
            <a:off x="1881188" y="3233738"/>
            <a:ext cx="36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35944" name="Line 72"/>
          <p:cNvSpPr>
            <a:spLocks noChangeShapeType="1"/>
          </p:cNvSpPr>
          <p:nvPr/>
        </p:nvSpPr>
        <p:spPr bwMode="auto">
          <a:xfrm>
            <a:off x="2209800" y="4572000"/>
            <a:ext cx="871538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948" name="Text Box 76"/>
          <p:cNvSpPr txBox="1">
            <a:spLocks noChangeArrowheads="1"/>
          </p:cNvSpPr>
          <p:nvPr/>
        </p:nvSpPr>
        <p:spPr bwMode="auto">
          <a:xfrm>
            <a:off x="6916437" y="2749136"/>
            <a:ext cx="22220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/>
              <a:t>Eigenstates</a:t>
            </a:r>
            <a:r>
              <a:rPr lang="en-US" sz="2000" dirty="0" smtClean="0"/>
              <a:t> of  </a:t>
            </a:r>
          </a:p>
          <a:p>
            <a:r>
              <a:rPr lang="en-US" sz="2000" dirty="0" smtClean="0"/>
              <a:t>the Hamiltonian  </a:t>
            </a:r>
          </a:p>
          <a:p>
            <a:r>
              <a:rPr lang="en-US" sz="2000" dirty="0" smtClean="0"/>
              <a:t>in vacuum</a:t>
            </a:r>
            <a:endParaRPr lang="en-US" sz="2000" dirty="0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324475" y="1904291"/>
            <a:ext cx="3796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30000" dirty="0" smtClean="0"/>
              <a:t> </a:t>
            </a:r>
            <a:r>
              <a:rPr lang="en-US" sz="2000" dirty="0" err="1" smtClean="0"/>
              <a:t>U</a:t>
            </a:r>
            <a:r>
              <a:rPr lang="en-US" sz="2000" baseline="30000" dirty="0" err="1" smtClean="0"/>
              <a:t>PMNS</a:t>
            </a:r>
            <a:r>
              <a:rPr lang="en-US" sz="2000" baseline="-25000" dirty="0" err="1" smtClean="0"/>
              <a:t>li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l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30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dirty="0"/>
              <a:t>(1 -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W</a:t>
            </a:r>
            <a:r>
              <a:rPr lang="en-US" sz="2000" baseline="-25000" dirty="0" smtClean="0">
                <a:latin typeface="Symbol" pitchFamily="18" charset="2"/>
              </a:rPr>
              <a:t>m</a:t>
            </a:r>
            <a:r>
              <a:rPr lang="en-US" sz="2000" dirty="0" smtClean="0"/>
              <a:t> + </a:t>
            </a:r>
            <a:r>
              <a:rPr lang="en-US" sz="2000" dirty="0" err="1"/>
              <a:t>h.c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4847002" y="1745116"/>
            <a:ext cx="57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 g</a:t>
            </a:r>
          </a:p>
          <a:p>
            <a:r>
              <a:rPr lang="en-US" sz="2000" dirty="0"/>
              <a:t>2 2</a:t>
            </a:r>
          </a:p>
        </p:txBody>
      </p:sp>
      <p:sp>
        <p:nvSpPr>
          <p:cNvPr id="32" name="Line 41"/>
          <p:cNvSpPr>
            <a:spLocks noChangeShapeType="1"/>
          </p:cNvSpPr>
          <p:nvPr/>
        </p:nvSpPr>
        <p:spPr bwMode="auto">
          <a:xfrm>
            <a:off x="4953083" y="2104346"/>
            <a:ext cx="3778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42"/>
          <p:cNvSpPr>
            <a:spLocks/>
          </p:cNvSpPr>
          <p:nvPr/>
        </p:nvSpPr>
        <p:spPr bwMode="auto">
          <a:xfrm>
            <a:off x="5097572" y="2134222"/>
            <a:ext cx="231775" cy="192088"/>
          </a:xfrm>
          <a:custGeom>
            <a:avLst/>
            <a:gdLst>
              <a:gd name="T0" fmla="*/ 0 w 192"/>
              <a:gd name="T1" fmla="*/ 46 h 183"/>
              <a:gd name="T2" fmla="*/ 45 w 192"/>
              <a:gd name="T3" fmla="*/ 183 h 183"/>
              <a:gd name="T4" fmla="*/ 45 w 192"/>
              <a:gd name="T5" fmla="*/ 0 h 183"/>
              <a:gd name="T6" fmla="*/ 192 w 192"/>
              <a:gd name="T7" fmla="*/ 0 h 183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3"/>
              <a:gd name="T14" fmla="*/ 192 w 192"/>
              <a:gd name="T15" fmla="*/ 183 h 1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3">
                <a:moveTo>
                  <a:pt x="0" y="46"/>
                </a:moveTo>
                <a:lnTo>
                  <a:pt x="45" y="183"/>
                </a:lnTo>
                <a:lnTo>
                  <a:pt x="45" y="0"/>
                </a:lnTo>
                <a:lnTo>
                  <a:pt x="19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6337385" y="1919844"/>
            <a:ext cx="1251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ight Arrow 37"/>
          <p:cNvSpPr/>
          <p:nvPr/>
        </p:nvSpPr>
        <p:spPr bwMode="auto">
          <a:xfrm rot="16200000">
            <a:off x="7448089" y="2398057"/>
            <a:ext cx="403445" cy="330249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32338" y="2951163"/>
            <a:ext cx="150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interaction constant</a:t>
            </a:r>
            <a:endParaRPr lang="en-US" sz="2000" dirty="0"/>
          </a:p>
        </p:txBody>
      </p:sp>
      <p:sp>
        <p:nvSpPr>
          <p:cNvPr id="40" name="Right Arrow 39"/>
          <p:cNvSpPr/>
          <p:nvPr/>
        </p:nvSpPr>
        <p:spPr bwMode="auto">
          <a:xfrm rot="16200000">
            <a:off x="5366082" y="2714983"/>
            <a:ext cx="348914" cy="317043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75163" y="4285086"/>
            <a:ext cx="2081529" cy="707886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/>
              <a:t>Lagrangian</a:t>
            </a:r>
            <a:endParaRPr lang="en-US" sz="2000" dirty="0" smtClean="0"/>
          </a:p>
          <a:p>
            <a:r>
              <a:rPr lang="en-US" sz="2000" dirty="0" smtClean="0"/>
              <a:t>of interactions 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723324" y="6313967"/>
            <a:ext cx="2091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wave packets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134093" y="5642205"/>
            <a:ext cx="38291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compute the wave functions </a:t>
            </a:r>
          </a:p>
          <a:p>
            <a:r>
              <a:rPr lang="en-US" sz="2000" dirty="0" smtClean="0"/>
              <a:t>of neutrino mass </a:t>
            </a:r>
            <a:r>
              <a:rPr lang="en-US" sz="2000" dirty="0" err="1" smtClean="0"/>
              <a:t>eigenstates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948335" y="4191298"/>
            <a:ext cx="217237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wave functions </a:t>
            </a:r>
          </a:p>
          <a:p>
            <a:r>
              <a:rPr lang="en-US" sz="2000" dirty="0" smtClean="0"/>
              <a:t>of accompanying</a:t>
            </a:r>
          </a:p>
          <a:p>
            <a:r>
              <a:rPr lang="en-US" sz="2000" dirty="0" smtClean="0"/>
              <a:t>particles </a:t>
            </a:r>
            <a:endParaRPr lang="en-US" sz="2000" dirty="0"/>
          </a:p>
        </p:txBody>
      </p:sp>
      <p:sp>
        <p:nvSpPr>
          <p:cNvPr id="45" name="Down Arrow 44"/>
          <p:cNvSpPr/>
          <p:nvPr/>
        </p:nvSpPr>
        <p:spPr bwMode="auto">
          <a:xfrm>
            <a:off x="6666789" y="5142592"/>
            <a:ext cx="413196" cy="46695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8910" y="1353220"/>
            <a:ext cx="3309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Without flavor states</a:t>
            </a:r>
            <a:endParaRPr lang="en-US" sz="2000" dirty="0"/>
          </a:p>
        </p:txBody>
      </p:sp>
      <p:sp>
        <p:nvSpPr>
          <p:cNvPr id="48" name="Left Brace 47"/>
          <p:cNvSpPr/>
          <p:nvPr/>
        </p:nvSpPr>
        <p:spPr bwMode="auto">
          <a:xfrm rot="16200000">
            <a:off x="5403196" y="1903314"/>
            <a:ext cx="274720" cy="1228610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" name="WordArt 26"/>
          <p:cNvSpPr>
            <a:spLocks noChangeArrowheads="1" noChangeShapeType="1" noTextEdit="1"/>
          </p:cNvSpPr>
          <p:nvPr/>
        </p:nvSpPr>
        <p:spPr bwMode="auto">
          <a:xfrm>
            <a:off x="375204" y="180744"/>
            <a:ext cx="5090763" cy="7158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In terms of mass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eigenstates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8756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08830" y="1412010"/>
            <a:ext cx="7186853" cy="180465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 rot="19746488">
            <a:off x="1093457" y="1856333"/>
            <a:ext cx="1145381" cy="1135264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674629" y="145712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detection</a:t>
            </a:r>
            <a:endParaRPr lang="en-US" sz="2000" dirty="0"/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872339" y="1412009"/>
            <a:ext cx="1457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production</a:t>
            </a:r>
            <a:endParaRPr lang="en-US" sz="2000" dirty="0"/>
          </a:p>
        </p:txBody>
      </p:sp>
      <p:sp>
        <p:nvSpPr>
          <p:cNvPr id="23581" name="Freeform 30"/>
          <p:cNvSpPr>
            <a:spLocks/>
          </p:cNvSpPr>
          <p:nvPr/>
        </p:nvSpPr>
        <p:spPr bwMode="auto">
          <a:xfrm>
            <a:off x="2228205" y="1534001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Freeform 31"/>
          <p:cNvSpPr>
            <a:spLocks/>
          </p:cNvSpPr>
          <p:nvPr/>
        </p:nvSpPr>
        <p:spPr bwMode="auto">
          <a:xfrm>
            <a:off x="2217572" y="1873726"/>
            <a:ext cx="581025" cy="484683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Text Box 18"/>
          <p:cNvSpPr txBox="1">
            <a:spLocks noChangeArrowheads="1"/>
          </p:cNvSpPr>
          <p:nvPr/>
        </p:nvSpPr>
        <p:spPr bwMode="auto">
          <a:xfrm>
            <a:off x="2680566" y="1518651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1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41783" y="3274236"/>
            <a:ext cx="1915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Interference:</a:t>
            </a:r>
          </a:p>
          <a:p>
            <a:r>
              <a:rPr lang="en-IE" sz="2000" dirty="0" smtClean="0">
                <a:sym typeface="Wingdings" pitchFamily="2" charset="2"/>
              </a:rPr>
              <a:t>coherence at      production </a:t>
            </a:r>
          </a:p>
          <a:p>
            <a:r>
              <a:rPr lang="en-IE" sz="2000" dirty="0" smtClean="0">
                <a:sym typeface="Wingdings" pitchFamily="2" charset="2"/>
              </a:rPr>
              <a:t>propagation, detection</a:t>
            </a:r>
            <a:endParaRPr lang="en-IE" sz="2000" dirty="0"/>
          </a:p>
        </p:txBody>
      </p:sp>
      <p:sp>
        <p:nvSpPr>
          <p:cNvPr id="32" name="WordArt 10"/>
          <p:cNvSpPr>
            <a:spLocks noChangeArrowheads="1" noChangeShapeType="1" noTextEdit="1"/>
          </p:cNvSpPr>
          <p:nvPr/>
        </p:nvSpPr>
        <p:spPr bwMode="auto">
          <a:xfrm>
            <a:off x="544576" y="244543"/>
            <a:ext cx="4465509" cy="657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Oscillations in vacuum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6126832" y="1654306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1"/>
          <p:cNvSpPr>
            <a:spLocks/>
          </p:cNvSpPr>
          <p:nvPr/>
        </p:nvSpPr>
        <p:spPr bwMode="auto">
          <a:xfrm>
            <a:off x="5809338" y="1881365"/>
            <a:ext cx="581025" cy="484683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rgbClr val="FFCC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126832" y="297708"/>
            <a:ext cx="2366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Wave packets of </a:t>
            </a:r>
          </a:p>
          <a:p>
            <a:r>
              <a:rPr lang="en-IE" sz="2000" dirty="0" smtClean="0"/>
              <a:t>the </a:t>
            </a:r>
            <a:r>
              <a:rPr lang="en-IE" sz="2000" dirty="0" err="1" smtClean="0"/>
              <a:t>eigenstates</a:t>
            </a:r>
            <a:r>
              <a:rPr lang="en-IE" sz="2000" dirty="0" smtClean="0"/>
              <a:t> of propagation 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86050" y="3284869"/>
            <a:ext cx="3341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Vacuum : VEV   V(</a:t>
            </a:r>
            <a:r>
              <a:rPr lang="en-IE" sz="2000" dirty="0" err="1" smtClean="0"/>
              <a:t>x,t</a:t>
            </a:r>
            <a:r>
              <a:rPr lang="en-IE" sz="2000" dirty="0" smtClean="0"/>
              <a:t>), </a:t>
            </a:r>
          </a:p>
          <a:p>
            <a:r>
              <a:rPr lang="en-IE" sz="2000" dirty="0" smtClean="0"/>
              <a:t>interactions of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 n</a:t>
            </a:r>
            <a:r>
              <a:rPr lang="en-IE" sz="2000" dirty="0" smtClean="0"/>
              <a:t> with VEV  h V </a:t>
            </a:r>
            <a:r>
              <a:rPr lang="en-IE" sz="2000" dirty="0" smtClean="0">
                <a:sym typeface="Wingdings" pitchFamily="2" charset="2"/>
              </a:rPr>
              <a:t> m, 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q, </a:t>
            </a:r>
            <a:r>
              <a:rPr lang="en-IE" sz="2000" dirty="0" smtClean="0"/>
              <a:t>h = h(&lt; </a:t>
            </a:r>
            <a:r>
              <a:rPr lang="en-US" sz="2000" dirty="0" smtClean="0">
                <a:latin typeface="Symbol" pitchFamily="18" charset="2"/>
                <a:sym typeface="Wingdings" pitchFamily="2" charset="2"/>
              </a:rPr>
              <a:t>t</a:t>
            </a:r>
            <a:r>
              <a:rPr lang="en-IE" sz="2000" dirty="0" smtClean="0"/>
              <a:t> &gt;)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2861864" y="2011093"/>
            <a:ext cx="42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2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2934203">
            <a:off x="6746342" y="1925502"/>
            <a:ext cx="1145381" cy="1011645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78521" y="2391749"/>
            <a:ext cx="4517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634624" y="2195062"/>
            <a:ext cx="385562" cy="2055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48795" y="2404109"/>
            <a:ext cx="371391" cy="32845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638161" y="2400572"/>
            <a:ext cx="5591979" cy="2086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7176976" y="2195062"/>
            <a:ext cx="406232" cy="237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18119" y="2432840"/>
            <a:ext cx="365089" cy="32099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37343" y="3306135"/>
            <a:ext cx="2530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Entanglement with accompanying</a:t>
            </a:r>
          </a:p>
          <a:p>
            <a:r>
              <a:rPr lang="en-IE" sz="2000" dirty="0" smtClean="0"/>
              <a:t>particles  </a:t>
            </a:r>
            <a:endParaRPr lang="en-IE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291437" y="5780416"/>
            <a:ext cx="3175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Quantum mechanical effect (superposition, interference)</a:t>
            </a:r>
            <a:endParaRPr lang="en-IE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4040371" y="5022415"/>
            <a:ext cx="500793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Modification of geometry of x-t, metrics, GR, NO in the GW background</a:t>
            </a:r>
            <a:endParaRPr lang="en-IE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78739" y="5061097"/>
            <a:ext cx="3474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 of propagation in space - time</a:t>
            </a:r>
            <a:endParaRPr lang="en-IE" sz="20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3419593" y="2422207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029212" y="2411574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02884" y="2400571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809338" y="2432840"/>
            <a:ext cx="0" cy="4804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29739" y="2667988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3" name="TextBox 62"/>
          <p:cNvSpPr txBox="1"/>
          <p:nvPr/>
        </p:nvSpPr>
        <p:spPr>
          <a:xfrm>
            <a:off x="3254788" y="2668769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4" name="TextBox 63"/>
          <p:cNvSpPr txBox="1"/>
          <p:nvPr/>
        </p:nvSpPr>
        <p:spPr>
          <a:xfrm>
            <a:off x="5633900" y="2686123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5" name="TextBox 64"/>
          <p:cNvSpPr txBox="1"/>
          <p:nvPr/>
        </p:nvSpPr>
        <p:spPr>
          <a:xfrm>
            <a:off x="4864407" y="2675490"/>
            <a:ext cx="32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6" name="TextBox 65"/>
          <p:cNvSpPr txBox="1"/>
          <p:nvPr/>
        </p:nvSpPr>
        <p:spPr>
          <a:xfrm>
            <a:off x="4645891" y="2773093"/>
            <a:ext cx="383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</a:t>
            </a:r>
            <a:endParaRPr lang="en-IE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4646453" y="1940027"/>
            <a:ext cx="383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</a:t>
            </a:r>
            <a:endParaRPr lang="en-IE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4061637" y="5954230"/>
            <a:ext cx="354283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Tests of QM, modification of QM, evolution equation..</a:t>
            </a:r>
            <a:endParaRPr lang="en-IE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115622" y="4668743"/>
            <a:ext cx="205105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 </a:t>
            </a:r>
            <a:r>
              <a:rPr lang="en-US" sz="2000" dirty="0" smtClean="0">
                <a:latin typeface="Symbol" pitchFamily="18" charset="2"/>
              </a:rPr>
              <a:t>n </a:t>
            </a:r>
            <a:r>
              <a:rPr lang="en-IE" sz="2000" dirty="0" smtClean="0"/>
              <a:t>oscillations:</a:t>
            </a:r>
            <a:endParaRPr lang="en-IE" sz="2000" dirty="0"/>
          </a:p>
        </p:txBody>
      </p:sp>
      <p:sp>
        <p:nvSpPr>
          <p:cNvPr id="44" name="Right Arrow 43"/>
          <p:cNvSpPr/>
          <p:nvPr/>
        </p:nvSpPr>
        <p:spPr>
          <a:xfrm>
            <a:off x="3478068" y="5018557"/>
            <a:ext cx="285835" cy="467185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ight Arrow 45"/>
          <p:cNvSpPr/>
          <p:nvPr/>
        </p:nvSpPr>
        <p:spPr>
          <a:xfrm>
            <a:off x="3502872" y="5872735"/>
            <a:ext cx="285835" cy="467185"/>
          </a:xfrm>
          <a:prstGeom prst="right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-3676"/>
            <a:ext cx="9144000" cy="68580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04850" y="1427163"/>
            <a:ext cx="3490913" cy="12049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61988" y="2847975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>
                <a:latin typeface="Times New Roman" pitchFamily="18" charset="0"/>
              </a:rPr>
              <a:t>e  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>
                <a:latin typeface="Symbol" pitchFamily="18" charset="2"/>
              </a:rPr>
              <a:t>m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aseline="-25000">
                <a:latin typeface="Times New Roman" pitchFamily="18" charset="0"/>
              </a:rPr>
              <a:t>  </a:t>
            </a:r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>
                <a:latin typeface="Symbol" pitchFamily="18" charset="2"/>
              </a:rPr>
              <a:t>t  </a:t>
            </a:r>
            <a:r>
              <a:rPr lang="en-US" sz="2400">
                <a:latin typeface="Times New Roman" pitchFamily="18" charset="0"/>
              </a:rPr>
              <a:t>                           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050925" y="1603375"/>
            <a:ext cx="47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e   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133600" y="1638300"/>
            <a:ext cx="460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Symbol" pitchFamily="18" charset="2"/>
              </a:rPr>
              <a:t>n</a:t>
            </a:r>
            <a:r>
              <a:rPr lang="en-US" sz="2400" baseline="-25000" dirty="0">
                <a:solidFill>
                  <a:srgbClr val="00FF00"/>
                </a:solidFill>
                <a:latin typeface="Symbol" pitchFamily="18" charset="2"/>
              </a:rPr>
              <a:t>m</a:t>
            </a:r>
          </a:p>
          <a:p>
            <a:r>
              <a:rPr lang="en-US" sz="2400" dirty="0">
                <a:solidFill>
                  <a:srgbClr val="00FF0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FF00"/>
                </a:solidFill>
                <a:latin typeface="Symbol" pitchFamily="18" charset="2"/>
              </a:rPr>
              <a:t>m</a:t>
            </a:r>
            <a:endParaRPr lang="en-US" sz="2400" dirty="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276600" y="1617663"/>
            <a:ext cx="47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en-US" sz="2400" baseline="-25000" dirty="0" err="1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1495425" y="21574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2638425" y="21574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FF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719513" y="21669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4349750" y="1684338"/>
            <a:ext cx="14494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</a:t>
            </a:r>
            <a:r>
              <a:rPr lang="en-US" sz="2000" baseline="-25000" dirty="0"/>
              <a:t>W</a:t>
            </a:r>
            <a:r>
              <a:rPr lang="en-US" sz="2000" dirty="0"/>
              <a:t>   =  1/2</a:t>
            </a:r>
          </a:p>
          <a:p>
            <a:r>
              <a:rPr lang="en-US" sz="2000" dirty="0"/>
              <a:t>I</a:t>
            </a:r>
            <a:r>
              <a:rPr lang="en-US" sz="2000" baseline="-25000" dirty="0"/>
              <a:t>3W</a:t>
            </a:r>
            <a:r>
              <a:rPr lang="en-US" sz="2000" dirty="0"/>
              <a:t>  =  1/2</a:t>
            </a:r>
          </a:p>
        </p:txBody>
      </p:sp>
      <p:sp>
        <p:nvSpPr>
          <p:cNvPr id="9230" name="Freeform 15"/>
          <p:cNvSpPr>
            <a:spLocks/>
          </p:cNvSpPr>
          <p:nvPr/>
        </p:nvSpPr>
        <p:spPr bwMode="auto">
          <a:xfrm>
            <a:off x="1731334" y="4347055"/>
            <a:ext cx="76200" cy="762000"/>
          </a:xfrm>
          <a:custGeom>
            <a:avLst/>
            <a:gdLst>
              <a:gd name="T0" fmla="*/ 0 w 48"/>
              <a:gd name="T1" fmla="*/ 0 h 480"/>
              <a:gd name="T2" fmla="*/ 48 w 48"/>
              <a:gd name="T3" fmla="*/ 48 h 480"/>
              <a:gd name="T4" fmla="*/ 0 w 48"/>
              <a:gd name="T5" fmla="*/ 96 h 480"/>
              <a:gd name="T6" fmla="*/ 48 w 48"/>
              <a:gd name="T7" fmla="*/ 144 h 480"/>
              <a:gd name="T8" fmla="*/ 0 w 48"/>
              <a:gd name="T9" fmla="*/ 192 h 480"/>
              <a:gd name="T10" fmla="*/ 48 w 48"/>
              <a:gd name="T11" fmla="*/ 240 h 480"/>
              <a:gd name="T12" fmla="*/ 0 w 48"/>
              <a:gd name="T13" fmla="*/ 288 h 480"/>
              <a:gd name="T14" fmla="*/ 48 w 48"/>
              <a:gd name="T15" fmla="*/ 336 h 480"/>
              <a:gd name="T16" fmla="*/ 0 w 48"/>
              <a:gd name="T17" fmla="*/ 384 h 480"/>
              <a:gd name="T18" fmla="*/ 48 w 48"/>
              <a:gd name="T19" fmla="*/ 432 h 480"/>
              <a:gd name="T20" fmla="*/ 0 w 48"/>
              <a:gd name="T21" fmla="*/ 480 h 4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80"/>
              <a:gd name="T35" fmla="*/ 48 w 48"/>
              <a:gd name="T36" fmla="*/ 480 h 4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80">
                <a:moveTo>
                  <a:pt x="0" y="0"/>
                </a:moveTo>
                <a:cubicBezTo>
                  <a:pt x="24" y="16"/>
                  <a:pt x="48" y="32"/>
                  <a:pt x="48" y="48"/>
                </a:cubicBezTo>
                <a:cubicBezTo>
                  <a:pt x="48" y="64"/>
                  <a:pt x="0" y="80"/>
                  <a:pt x="0" y="96"/>
                </a:cubicBezTo>
                <a:cubicBezTo>
                  <a:pt x="0" y="112"/>
                  <a:pt x="48" y="128"/>
                  <a:pt x="48" y="144"/>
                </a:cubicBezTo>
                <a:cubicBezTo>
                  <a:pt x="48" y="160"/>
                  <a:pt x="0" y="176"/>
                  <a:pt x="0" y="192"/>
                </a:cubicBezTo>
                <a:cubicBezTo>
                  <a:pt x="0" y="208"/>
                  <a:pt x="48" y="224"/>
                  <a:pt x="48" y="240"/>
                </a:cubicBezTo>
                <a:cubicBezTo>
                  <a:pt x="48" y="256"/>
                  <a:pt x="0" y="272"/>
                  <a:pt x="0" y="288"/>
                </a:cubicBezTo>
                <a:cubicBezTo>
                  <a:pt x="0" y="304"/>
                  <a:pt x="48" y="320"/>
                  <a:pt x="48" y="336"/>
                </a:cubicBezTo>
                <a:cubicBezTo>
                  <a:pt x="48" y="352"/>
                  <a:pt x="0" y="368"/>
                  <a:pt x="0" y="384"/>
                </a:cubicBezTo>
                <a:cubicBezTo>
                  <a:pt x="0" y="400"/>
                  <a:pt x="48" y="416"/>
                  <a:pt x="48" y="432"/>
                </a:cubicBezTo>
                <a:cubicBezTo>
                  <a:pt x="48" y="448"/>
                  <a:pt x="24" y="464"/>
                  <a:pt x="0" y="48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2262188" y="2832100"/>
            <a:ext cx="62023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neutrino </a:t>
            </a:r>
            <a:r>
              <a:rPr lang="en-US" sz="2000" dirty="0"/>
              <a:t>flavor </a:t>
            </a:r>
            <a:r>
              <a:rPr lang="en-US" sz="2000" dirty="0" smtClean="0"/>
              <a:t>states, </a:t>
            </a:r>
            <a:r>
              <a:rPr lang="en-US" sz="2000" dirty="0"/>
              <a:t>form </a:t>
            </a:r>
            <a:r>
              <a:rPr lang="en-US" sz="2000" dirty="0" smtClean="0"/>
              <a:t>EW doublets  </a:t>
            </a:r>
            <a:endParaRPr lang="en-US" sz="2000" dirty="0"/>
          </a:p>
          <a:p>
            <a:r>
              <a:rPr lang="en-US" sz="2000" dirty="0"/>
              <a:t>(charged currents) with definite charged leptons, 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923925" y="3494088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>
                <a:latin typeface="Times New Roman" pitchFamily="18" charset="0"/>
              </a:rPr>
              <a:t>l</a:t>
            </a:r>
            <a:r>
              <a:rPr lang="en-US" sz="2400">
                <a:latin typeface="Times New Roman" pitchFamily="18" charset="0"/>
              </a:rPr>
              <a:t>  </a:t>
            </a: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2238375" y="3611563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l</a:t>
            </a: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1889125" y="4614863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W</a:t>
            </a: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7605713" y="4159250"/>
            <a:ext cx="15007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n</a:t>
            </a:r>
            <a:r>
              <a:rPr lang="en-US" sz="2000" dirty="0" smtClean="0"/>
              <a:t>eutral </a:t>
            </a:r>
            <a:endParaRPr lang="en-US" sz="2000" dirty="0"/>
          </a:p>
          <a:p>
            <a:r>
              <a:rPr lang="en-US" sz="2000" dirty="0"/>
              <a:t>current </a:t>
            </a:r>
          </a:p>
          <a:p>
            <a:r>
              <a:rPr lang="en-US" sz="2000" dirty="0"/>
              <a:t>interaction</a:t>
            </a:r>
          </a:p>
        </p:txBody>
      </p:sp>
      <p:sp>
        <p:nvSpPr>
          <p:cNvPr id="9237" name="Freeform 22"/>
          <p:cNvSpPr>
            <a:spLocks/>
          </p:cNvSpPr>
          <p:nvPr/>
        </p:nvSpPr>
        <p:spPr bwMode="auto">
          <a:xfrm>
            <a:off x="6847367" y="4375630"/>
            <a:ext cx="76200" cy="762000"/>
          </a:xfrm>
          <a:custGeom>
            <a:avLst/>
            <a:gdLst>
              <a:gd name="T0" fmla="*/ 0 w 48"/>
              <a:gd name="T1" fmla="*/ 0 h 480"/>
              <a:gd name="T2" fmla="*/ 48 w 48"/>
              <a:gd name="T3" fmla="*/ 48 h 480"/>
              <a:gd name="T4" fmla="*/ 0 w 48"/>
              <a:gd name="T5" fmla="*/ 96 h 480"/>
              <a:gd name="T6" fmla="*/ 48 w 48"/>
              <a:gd name="T7" fmla="*/ 144 h 480"/>
              <a:gd name="T8" fmla="*/ 0 w 48"/>
              <a:gd name="T9" fmla="*/ 192 h 480"/>
              <a:gd name="T10" fmla="*/ 48 w 48"/>
              <a:gd name="T11" fmla="*/ 240 h 480"/>
              <a:gd name="T12" fmla="*/ 0 w 48"/>
              <a:gd name="T13" fmla="*/ 288 h 480"/>
              <a:gd name="T14" fmla="*/ 48 w 48"/>
              <a:gd name="T15" fmla="*/ 336 h 480"/>
              <a:gd name="T16" fmla="*/ 0 w 48"/>
              <a:gd name="T17" fmla="*/ 384 h 480"/>
              <a:gd name="T18" fmla="*/ 48 w 48"/>
              <a:gd name="T19" fmla="*/ 432 h 480"/>
              <a:gd name="T20" fmla="*/ 0 w 48"/>
              <a:gd name="T21" fmla="*/ 480 h 4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80"/>
              <a:gd name="T35" fmla="*/ 48 w 48"/>
              <a:gd name="T36" fmla="*/ 480 h 4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80">
                <a:moveTo>
                  <a:pt x="0" y="0"/>
                </a:moveTo>
                <a:cubicBezTo>
                  <a:pt x="24" y="16"/>
                  <a:pt x="48" y="32"/>
                  <a:pt x="48" y="48"/>
                </a:cubicBezTo>
                <a:cubicBezTo>
                  <a:pt x="48" y="64"/>
                  <a:pt x="0" y="80"/>
                  <a:pt x="0" y="96"/>
                </a:cubicBezTo>
                <a:cubicBezTo>
                  <a:pt x="0" y="112"/>
                  <a:pt x="48" y="128"/>
                  <a:pt x="48" y="144"/>
                </a:cubicBezTo>
                <a:cubicBezTo>
                  <a:pt x="48" y="160"/>
                  <a:pt x="0" y="176"/>
                  <a:pt x="0" y="192"/>
                </a:cubicBezTo>
                <a:cubicBezTo>
                  <a:pt x="0" y="208"/>
                  <a:pt x="48" y="224"/>
                  <a:pt x="48" y="240"/>
                </a:cubicBezTo>
                <a:cubicBezTo>
                  <a:pt x="48" y="256"/>
                  <a:pt x="0" y="272"/>
                  <a:pt x="0" y="288"/>
                </a:cubicBezTo>
                <a:cubicBezTo>
                  <a:pt x="0" y="304"/>
                  <a:pt x="48" y="320"/>
                  <a:pt x="48" y="336"/>
                </a:cubicBezTo>
                <a:cubicBezTo>
                  <a:pt x="48" y="352"/>
                  <a:pt x="0" y="368"/>
                  <a:pt x="0" y="384"/>
                </a:cubicBezTo>
                <a:cubicBezTo>
                  <a:pt x="0" y="400"/>
                  <a:pt x="48" y="416"/>
                  <a:pt x="48" y="432"/>
                </a:cubicBezTo>
                <a:cubicBezTo>
                  <a:pt x="48" y="448"/>
                  <a:pt x="24" y="464"/>
                  <a:pt x="0" y="48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6042835" y="3551238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>
                <a:latin typeface="Times New Roman" pitchFamily="18" charset="0"/>
              </a:rPr>
              <a:t>l</a:t>
            </a:r>
            <a:r>
              <a:rPr lang="en-US" sz="2400" dirty="0">
                <a:latin typeface="Times New Roman" pitchFamily="18" charset="0"/>
              </a:rPr>
              <a:t>  </a:t>
            </a:r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7239000" y="3551238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>
                <a:latin typeface="Times New Roman" pitchFamily="18" charset="0"/>
              </a:rPr>
              <a:t>l</a:t>
            </a:r>
            <a:r>
              <a:rPr lang="en-US" sz="2400">
                <a:latin typeface="Times New Roman" pitchFamily="18" charset="0"/>
              </a:rPr>
              <a:t>  </a:t>
            </a: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3532621" y="3847504"/>
            <a:ext cx="169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l  =  e ,  </a:t>
            </a:r>
            <a:r>
              <a:rPr lang="en-US" sz="2000" dirty="0">
                <a:latin typeface="Symbol" pitchFamily="18" charset="2"/>
              </a:rPr>
              <a:t>m ,  t</a:t>
            </a:r>
            <a:r>
              <a:rPr lang="en-US" sz="2000" dirty="0">
                <a:latin typeface="Times New Roman" pitchFamily="18" charset="0"/>
              </a:rPr>
              <a:t>        </a:t>
            </a:r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7054701" y="454540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Z</a:t>
            </a: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357666" y="6094296"/>
            <a:ext cx="51712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Conservation of lepton numbers  L</a:t>
            </a:r>
            <a:r>
              <a:rPr lang="en-US" sz="2000" baseline="-25000" dirty="0"/>
              <a:t>e</a:t>
            </a:r>
            <a:r>
              <a:rPr lang="en-US" sz="2000" dirty="0"/>
              <a:t>,</a:t>
            </a:r>
            <a:r>
              <a:rPr lang="en-US" sz="2000" baseline="-25000" dirty="0"/>
              <a:t>  </a:t>
            </a:r>
            <a:r>
              <a:rPr lang="en-US" sz="2000" dirty="0"/>
              <a:t>L</a:t>
            </a:r>
            <a:r>
              <a:rPr lang="en-US" sz="2000" baseline="-25000" dirty="0">
                <a:latin typeface="Symbol" pitchFamily="18" charset="2"/>
              </a:rPr>
              <a:t>m</a:t>
            </a:r>
            <a:r>
              <a:rPr lang="en-US" sz="2000" dirty="0"/>
              <a:t>, L</a:t>
            </a:r>
            <a:r>
              <a:rPr lang="en-US" sz="2000" baseline="-25000" dirty="0">
                <a:latin typeface="Symbol" pitchFamily="18" charset="2"/>
              </a:rPr>
              <a:t>t</a:t>
            </a:r>
            <a:r>
              <a:rPr lang="en-US" sz="2000" dirty="0"/>
              <a:t>           </a:t>
            </a:r>
          </a:p>
        </p:txBody>
      </p:sp>
      <p:sp>
        <p:nvSpPr>
          <p:cNvPr id="9243" name="AutoShape 28"/>
          <p:cNvSpPr>
            <a:spLocks noChangeArrowheads="1"/>
          </p:cNvSpPr>
          <p:nvPr/>
        </p:nvSpPr>
        <p:spPr bwMode="auto">
          <a:xfrm>
            <a:off x="969963" y="1647825"/>
            <a:ext cx="563562" cy="7461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AutoShape 29"/>
          <p:cNvSpPr>
            <a:spLocks noChangeArrowheads="1"/>
          </p:cNvSpPr>
          <p:nvPr/>
        </p:nvSpPr>
        <p:spPr bwMode="auto">
          <a:xfrm>
            <a:off x="2103438" y="1670050"/>
            <a:ext cx="563562" cy="7461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AutoShape 30"/>
          <p:cNvSpPr>
            <a:spLocks noChangeArrowheads="1"/>
          </p:cNvSpPr>
          <p:nvPr/>
        </p:nvSpPr>
        <p:spPr bwMode="auto">
          <a:xfrm>
            <a:off x="3170238" y="1676400"/>
            <a:ext cx="563562" cy="746125"/>
          </a:xfrm>
          <a:prstGeom prst="bracketPair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WordArt 31"/>
          <p:cNvSpPr>
            <a:spLocks noChangeArrowheads="1" noChangeShapeType="1" noTextEdit="1"/>
          </p:cNvSpPr>
          <p:nvPr/>
        </p:nvSpPr>
        <p:spPr bwMode="auto">
          <a:xfrm>
            <a:off x="322242" y="350875"/>
            <a:ext cx="4027508" cy="7283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Neutrinos in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the SM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247" name="Text Box 33"/>
          <p:cNvSpPr txBox="1">
            <a:spLocks noChangeArrowheads="1"/>
          </p:cNvSpPr>
          <p:nvPr/>
        </p:nvSpPr>
        <p:spPr bwMode="auto">
          <a:xfrm>
            <a:off x="745463" y="5395019"/>
            <a:ext cx="3518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       </a:t>
            </a:r>
            <a:r>
              <a:rPr lang="en-US" sz="2000" dirty="0"/>
              <a:t>l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30000" dirty="0" smtClean="0">
                <a:latin typeface="Symbol" pitchFamily="18" charset="2"/>
              </a:rPr>
              <a:t>m</a:t>
            </a:r>
            <a:r>
              <a:rPr lang="en-US" sz="2000" dirty="0" smtClean="0"/>
              <a:t>(1 </a:t>
            </a:r>
            <a:r>
              <a:rPr lang="en-US" sz="2000" dirty="0"/>
              <a:t>-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/>
              <a:t>W</a:t>
            </a:r>
            <a:r>
              <a:rPr lang="en-US" sz="2000" baseline="30000" dirty="0" err="1"/>
              <a:t>+</a:t>
            </a:r>
            <a:r>
              <a:rPr lang="en-US" sz="2000" baseline="-25000" dirty="0" err="1">
                <a:latin typeface="Symbol" pitchFamily="18" charset="2"/>
              </a:rPr>
              <a:t>m</a:t>
            </a:r>
            <a:r>
              <a:rPr lang="en-US" sz="2000" dirty="0"/>
              <a:t>  + </a:t>
            </a:r>
            <a:r>
              <a:rPr lang="en-US" sz="2000" dirty="0" err="1"/>
              <a:t>h.c</a:t>
            </a:r>
            <a:r>
              <a:rPr lang="en-US" sz="2000" dirty="0"/>
              <a:t>.  </a:t>
            </a:r>
          </a:p>
        </p:txBody>
      </p:sp>
      <p:sp>
        <p:nvSpPr>
          <p:cNvPr id="9248" name="Line 34"/>
          <p:cNvSpPr>
            <a:spLocks noChangeShapeType="1"/>
          </p:cNvSpPr>
          <p:nvPr/>
        </p:nvSpPr>
        <p:spPr bwMode="auto">
          <a:xfrm>
            <a:off x="1322388" y="5409306"/>
            <a:ext cx="14446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Text Box 35"/>
          <p:cNvSpPr txBox="1">
            <a:spLocks noChangeArrowheads="1"/>
          </p:cNvSpPr>
          <p:nvPr/>
        </p:nvSpPr>
        <p:spPr bwMode="auto">
          <a:xfrm>
            <a:off x="6176963" y="1790998"/>
            <a:ext cx="201850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-25000" dirty="0"/>
              <a:t>L</a:t>
            </a:r>
            <a:r>
              <a:rPr lang="en-US" sz="2000" baseline="-25000" dirty="0">
                <a:latin typeface="Symbol" pitchFamily="18" charset="2"/>
              </a:rPr>
              <a:t>  </a:t>
            </a:r>
            <a:r>
              <a:rPr lang="en-US" sz="2000" dirty="0" smtClean="0"/>
              <a:t>= ½(</a:t>
            </a:r>
            <a:r>
              <a:rPr lang="en-US" sz="2000" dirty="0"/>
              <a:t>1 -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-25000" dirty="0" smtClean="0"/>
              <a:t>5</a:t>
            </a:r>
            <a:r>
              <a:rPr lang="en-US" sz="2000" dirty="0"/>
              <a:t>) </a:t>
            </a:r>
            <a:r>
              <a:rPr lang="en-US" sz="2000" dirty="0">
                <a:latin typeface="Symbol" pitchFamily="18" charset="2"/>
              </a:rPr>
              <a:t>n </a:t>
            </a:r>
            <a:endParaRPr lang="en-US" sz="2000" dirty="0"/>
          </a:p>
        </p:txBody>
      </p:sp>
      <p:sp>
        <p:nvSpPr>
          <p:cNvPr id="9250" name="Text Box 36"/>
          <p:cNvSpPr txBox="1">
            <a:spLocks noChangeArrowheads="1"/>
          </p:cNvSpPr>
          <p:nvPr/>
        </p:nvSpPr>
        <p:spPr bwMode="auto">
          <a:xfrm>
            <a:off x="6170613" y="2200275"/>
            <a:ext cx="198323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-25000" dirty="0"/>
              <a:t>R</a:t>
            </a:r>
            <a:r>
              <a:rPr lang="en-US" sz="2000" baseline="-25000" dirty="0">
                <a:latin typeface="Symbol" pitchFamily="18" charset="2"/>
              </a:rPr>
              <a:t>  </a:t>
            </a:r>
            <a:r>
              <a:rPr lang="en-US" sz="2000" dirty="0" smtClean="0"/>
              <a:t>= ½(</a:t>
            </a:r>
            <a:r>
              <a:rPr lang="en-US" sz="2000" dirty="0"/>
              <a:t>1 +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-25000" dirty="0" smtClean="0"/>
              <a:t>5</a:t>
            </a:r>
            <a:r>
              <a:rPr lang="en-US" sz="2000" dirty="0"/>
              <a:t>) </a:t>
            </a:r>
            <a:r>
              <a:rPr lang="en-US" sz="2000" dirty="0">
                <a:latin typeface="Symbol" pitchFamily="18" charset="2"/>
              </a:rPr>
              <a:t>n</a:t>
            </a:r>
            <a:endParaRPr lang="en-US" sz="2000" dirty="0"/>
          </a:p>
        </p:txBody>
      </p:sp>
      <p:sp>
        <p:nvSpPr>
          <p:cNvPr id="9251" name="Text Box 39"/>
          <p:cNvSpPr txBox="1">
            <a:spLocks noChangeArrowheads="1"/>
          </p:cNvSpPr>
          <p:nvPr/>
        </p:nvSpPr>
        <p:spPr bwMode="auto">
          <a:xfrm>
            <a:off x="792014" y="5238336"/>
            <a:ext cx="57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 g</a:t>
            </a:r>
          </a:p>
          <a:p>
            <a:r>
              <a:rPr lang="en-US" sz="2000" dirty="0"/>
              <a:t>2 2</a:t>
            </a:r>
          </a:p>
        </p:txBody>
      </p:sp>
      <p:sp>
        <p:nvSpPr>
          <p:cNvPr id="9252" name="Line 41"/>
          <p:cNvSpPr>
            <a:spLocks noChangeShapeType="1"/>
          </p:cNvSpPr>
          <p:nvPr/>
        </p:nvSpPr>
        <p:spPr bwMode="auto">
          <a:xfrm>
            <a:off x="884568" y="5610439"/>
            <a:ext cx="3778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Freeform 42"/>
          <p:cNvSpPr>
            <a:spLocks/>
          </p:cNvSpPr>
          <p:nvPr/>
        </p:nvSpPr>
        <p:spPr bwMode="auto">
          <a:xfrm>
            <a:off x="1044226" y="5633623"/>
            <a:ext cx="231775" cy="254669"/>
          </a:xfrm>
          <a:custGeom>
            <a:avLst/>
            <a:gdLst>
              <a:gd name="T0" fmla="*/ 0 w 192"/>
              <a:gd name="T1" fmla="*/ 46 h 183"/>
              <a:gd name="T2" fmla="*/ 45 w 192"/>
              <a:gd name="T3" fmla="*/ 183 h 183"/>
              <a:gd name="T4" fmla="*/ 45 w 192"/>
              <a:gd name="T5" fmla="*/ 0 h 183"/>
              <a:gd name="T6" fmla="*/ 192 w 192"/>
              <a:gd name="T7" fmla="*/ 0 h 183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3"/>
              <a:gd name="T14" fmla="*/ 192 w 192"/>
              <a:gd name="T15" fmla="*/ 183 h 1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3">
                <a:moveTo>
                  <a:pt x="0" y="46"/>
                </a:moveTo>
                <a:lnTo>
                  <a:pt x="45" y="183"/>
                </a:lnTo>
                <a:lnTo>
                  <a:pt x="45" y="0"/>
                </a:lnTo>
                <a:lnTo>
                  <a:pt x="19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Text Box 43"/>
          <p:cNvSpPr txBox="1">
            <a:spLocks noChangeArrowheads="1"/>
          </p:cNvSpPr>
          <p:nvPr/>
        </p:nvSpPr>
        <p:spPr bwMode="auto">
          <a:xfrm>
            <a:off x="6095223" y="1393068"/>
            <a:ext cx="2353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/>
              <a:t>Chiral</a:t>
            </a:r>
            <a:r>
              <a:rPr lang="en-US" sz="2000" dirty="0"/>
              <a:t> components</a:t>
            </a:r>
          </a:p>
        </p:txBody>
      </p:sp>
      <p:sp>
        <p:nvSpPr>
          <p:cNvPr id="9255" name="Text Box 44"/>
          <p:cNvSpPr txBox="1">
            <a:spLocks noChangeArrowheads="1"/>
          </p:cNvSpPr>
          <p:nvPr/>
        </p:nvSpPr>
        <p:spPr bwMode="auto">
          <a:xfrm>
            <a:off x="8485188" y="2209800"/>
            <a:ext cx="317500" cy="39687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?</a:t>
            </a: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5563713" y="5399100"/>
            <a:ext cx="24455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   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30000" dirty="0" smtClean="0">
                <a:latin typeface="Symbol" pitchFamily="18" charset="2"/>
              </a:rPr>
              <a:t>m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dirty="0"/>
              <a:t>(1 </a:t>
            </a:r>
            <a:r>
              <a:rPr lang="en-US" sz="2000" dirty="0" smtClean="0"/>
              <a:t>-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baseline="-25000" dirty="0"/>
              <a:t>5</a:t>
            </a:r>
            <a:r>
              <a:rPr lang="en-US" sz="2000" dirty="0"/>
              <a:t>)</a:t>
            </a:r>
            <a:r>
              <a:rPr lang="en-US" sz="2000" dirty="0" err="1">
                <a:latin typeface="Symbol" pitchFamily="18" charset="2"/>
              </a:rPr>
              <a:t>n</a:t>
            </a:r>
            <a:r>
              <a:rPr lang="en-US" sz="2000" baseline="-25000" dirty="0" err="1"/>
              <a:t>l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err="1" smtClean="0"/>
              <a:t>Z</a:t>
            </a:r>
            <a:r>
              <a:rPr lang="en-US" sz="2000" baseline="-25000" dirty="0" err="1" smtClean="0">
                <a:latin typeface="Symbol" pitchFamily="18" charset="2"/>
              </a:rPr>
              <a:t>m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5422218" y="5265470"/>
            <a:ext cx="4956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 g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4</a:t>
            </a:r>
            <a:endParaRPr lang="en-US" sz="2000" dirty="0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03386" y="5640750"/>
            <a:ext cx="237946" cy="3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34"/>
          <p:cNvSpPr>
            <a:spLocks noChangeShapeType="1"/>
          </p:cNvSpPr>
          <p:nvPr/>
        </p:nvSpPr>
        <p:spPr bwMode="auto">
          <a:xfrm flipV="1">
            <a:off x="5893788" y="550155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050925" y="3950327"/>
            <a:ext cx="1414131" cy="425303"/>
          </a:xfrm>
          <a:custGeom>
            <a:avLst/>
            <a:gdLst>
              <a:gd name="connsiteX0" fmla="*/ 0 w 1414131"/>
              <a:gd name="connsiteY0" fmla="*/ 0 h 425303"/>
              <a:gd name="connsiteX1" fmla="*/ 712382 w 1414131"/>
              <a:gd name="connsiteY1" fmla="*/ 425303 h 425303"/>
              <a:gd name="connsiteX2" fmla="*/ 1414131 w 1414131"/>
              <a:gd name="connsiteY2" fmla="*/ 0 h 42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4131" h="425303">
                <a:moveTo>
                  <a:pt x="0" y="0"/>
                </a:moveTo>
                <a:lnTo>
                  <a:pt x="712382" y="425303"/>
                </a:lnTo>
                <a:lnTo>
                  <a:pt x="1414131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Freeform 49"/>
          <p:cNvSpPr/>
          <p:nvPr/>
        </p:nvSpPr>
        <p:spPr>
          <a:xfrm>
            <a:off x="6170613" y="3951288"/>
            <a:ext cx="1414131" cy="425303"/>
          </a:xfrm>
          <a:custGeom>
            <a:avLst/>
            <a:gdLst>
              <a:gd name="connsiteX0" fmla="*/ 0 w 1414131"/>
              <a:gd name="connsiteY0" fmla="*/ 0 h 425303"/>
              <a:gd name="connsiteX1" fmla="*/ 712382 w 1414131"/>
              <a:gd name="connsiteY1" fmla="*/ 425303 h 425303"/>
              <a:gd name="connsiteX2" fmla="*/ 1414131 w 1414131"/>
              <a:gd name="connsiteY2" fmla="*/ 0 h 42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4131" h="425303">
                <a:moveTo>
                  <a:pt x="0" y="0"/>
                </a:moveTo>
                <a:lnTo>
                  <a:pt x="712382" y="425303"/>
                </a:lnTo>
                <a:lnTo>
                  <a:pt x="1414131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4614862" y="1630363"/>
            <a:ext cx="2182697" cy="25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3176365" y="1630993"/>
            <a:ext cx="1293588" cy="25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41363" y="1632852"/>
            <a:ext cx="2326142" cy="25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1722438" y="2465388"/>
            <a:ext cx="1004887" cy="915987"/>
          </a:xfrm>
          <a:custGeom>
            <a:avLst/>
            <a:gdLst>
              <a:gd name="T0" fmla="*/ 113 w 633"/>
              <a:gd name="T1" fmla="*/ 417 h 577"/>
              <a:gd name="T2" fmla="*/ 40 w 633"/>
              <a:gd name="T3" fmla="*/ 152 h 577"/>
              <a:gd name="T4" fmla="*/ 351 w 633"/>
              <a:gd name="T5" fmla="*/ 15 h 577"/>
              <a:gd name="T6" fmla="*/ 625 w 633"/>
              <a:gd name="T7" fmla="*/ 243 h 577"/>
              <a:gd name="T8" fmla="*/ 397 w 633"/>
              <a:gd name="T9" fmla="*/ 545 h 577"/>
              <a:gd name="T10" fmla="*/ 113 w 633"/>
              <a:gd name="T11" fmla="*/ 417 h 5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577"/>
              <a:gd name="T20" fmla="*/ 633 w 633"/>
              <a:gd name="T21" fmla="*/ 577 h 5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577">
                <a:moveTo>
                  <a:pt x="113" y="417"/>
                </a:moveTo>
                <a:cubicBezTo>
                  <a:pt x="53" y="352"/>
                  <a:pt x="0" y="219"/>
                  <a:pt x="40" y="152"/>
                </a:cubicBezTo>
                <a:cubicBezTo>
                  <a:pt x="80" y="85"/>
                  <a:pt x="254" y="0"/>
                  <a:pt x="351" y="15"/>
                </a:cubicBezTo>
                <a:cubicBezTo>
                  <a:pt x="448" y="30"/>
                  <a:pt x="617" y="155"/>
                  <a:pt x="625" y="243"/>
                </a:cubicBezTo>
                <a:cubicBezTo>
                  <a:pt x="633" y="331"/>
                  <a:pt x="481" y="513"/>
                  <a:pt x="397" y="545"/>
                </a:cubicBezTo>
                <a:cubicBezTo>
                  <a:pt x="313" y="577"/>
                  <a:pt x="173" y="482"/>
                  <a:pt x="113" y="417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4902200" y="2403475"/>
            <a:ext cx="962025" cy="969963"/>
          </a:xfrm>
          <a:custGeom>
            <a:avLst/>
            <a:gdLst>
              <a:gd name="T0" fmla="*/ 1 w 761"/>
              <a:gd name="T1" fmla="*/ 410 h 730"/>
              <a:gd name="T2" fmla="*/ 257 w 761"/>
              <a:gd name="T3" fmla="*/ 17 h 730"/>
              <a:gd name="T4" fmla="*/ 760 w 761"/>
              <a:gd name="T5" fmla="*/ 511 h 730"/>
              <a:gd name="T6" fmla="*/ 248 w 761"/>
              <a:gd name="T7" fmla="*/ 712 h 730"/>
              <a:gd name="T8" fmla="*/ 1 w 761"/>
              <a:gd name="T9" fmla="*/ 410 h 7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1"/>
              <a:gd name="T16" fmla="*/ 0 h 730"/>
              <a:gd name="T17" fmla="*/ 761 w 761"/>
              <a:gd name="T18" fmla="*/ 730 h 7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1" h="730">
                <a:moveTo>
                  <a:pt x="1" y="410"/>
                </a:moveTo>
                <a:cubicBezTo>
                  <a:pt x="2" y="294"/>
                  <a:pt x="131" y="0"/>
                  <a:pt x="257" y="17"/>
                </a:cubicBezTo>
                <a:cubicBezTo>
                  <a:pt x="383" y="34"/>
                  <a:pt x="761" y="395"/>
                  <a:pt x="760" y="511"/>
                </a:cubicBezTo>
                <a:cubicBezTo>
                  <a:pt x="759" y="627"/>
                  <a:pt x="373" y="730"/>
                  <a:pt x="248" y="712"/>
                </a:cubicBezTo>
                <a:cubicBezTo>
                  <a:pt x="123" y="694"/>
                  <a:pt x="0" y="526"/>
                  <a:pt x="1" y="41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598738" y="2994025"/>
            <a:ext cx="46876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013933" y="2158521"/>
            <a:ext cx="812800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2598738" y="2263774"/>
            <a:ext cx="468767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5602288" y="2130425"/>
            <a:ext cx="534987" cy="58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732463" y="3236913"/>
            <a:ext cx="523875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1311275" y="3178175"/>
            <a:ext cx="647700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4614863" y="3208338"/>
            <a:ext cx="392112" cy="420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693863" y="3327400"/>
            <a:ext cx="1319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production</a:t>
            </a:r>
          </a:p>
          <a:p>
            <a:r>
              <a:rPr lang="en-US"/>
              <a:t>region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930775" y="3346450"/>
            <a:ext cx="120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detection</a:t>
            </a:r>
          </a:p>
          <a:p>
            <a:r>
              <a:rPr lang="en-US"/>
              <a:t>region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173413" y="3033713"/>
            <a:ext cx="1236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baseline L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4680348" y="4606065"/>
            <a:ext cx="2074607" cy="46166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factorization</a:t>
            </a:r>
            <a:endParaRPr lang="en-US" sz="2400" dirty="0"/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555984" y="4347193"/>
            <a:ext cx="32175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If oscillation effect in </a:t>
            </a:r>
          </a:p>
          <a:p>
            <a:r>
              <a:rPr lang="en-US" sz="2000" dirty="0" smtClean="0"/>
              <a:t>production/detection  </a:t>
            </a:r>
          </a:p>
          <a:p>
            <a:r>
              <a:rPr lang="en-US" sz="2000" dirty="0" smtClean="0"/>
              <a:t>regions can be neglected </a:t>
            </a:r>
          </a:p>
        </p:txBody>
      </p:sp>
      <p:sp>
        <p:nvSpPr>
          <p:cNvPr id="23578" name="AutoShape 27"/>
          <p:cNvSpPr>
            <a:spLocks noChangeArrowheads="1"/>
          </p:cNvSpPr>
          <p:nvPr/>
        </p:nvSpPr>
        <p:spPr bwMode="auto">
          <a:xfrm>
            <a:off x="3863032" y="4702004"/>
            <a:ext cx="404813" cy="325437"/>
          </a:xfrm>
          <a:prstGeom prst="rightArrow">
            <a:avLst>
              <a:gd name="adj1" fmla="val 50000"/>
              <a:gd name="adj2" fmla="val 3109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Freeform 30"/>
          <p:cNvSpPr>
            <a:spLocks/>
          </p:cNvSpPr>
          <p:nvPr/>
        </p:nvSpPr>
        <p:spPr bwMode="auto">
          <a:xfrm>
            <a:off x="3454400" y="2263775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Freeform 31"/>
          <p:cNvSpPr>
            <a:spLocks/>
          </p:cNvSpPr>
          <p:nvPr/>
        </p:nvSpPr>
        <p:spPr bwMode="auto">
          <a:xfrm>
            <a:off x="3516313" y="2263775"/>
            <a:ext cx="581025" cy="679450"/>
          </a:xfrm>
          <a:custGeom>
            <a:avLst/>
            <a:gdLst>
              <a:gd name="T0" fmla="*/ 0 w 1939"/>
              <a:gd name="T1" fmla="*/ 1170 h 1228"/>
              <a:gd name="T2" fmla="*/ 430 w 1939"/>
              <a:gd name="T3" fmla="*/ 1033 h 1228"/>
              <a:gd name="T4" fmla="*/ 1006 w 1939"/>
              <a:gd name="T5" fmla="*/ 0 h 1228"/>
              <a:gd name="T6" fmla="*/ 1555 w 1939"/>
              <a:gd name="T7" fmla="*/ 1033 h 1228"/>
              <a:gd name="T8" fmla="*/ 1939 w 1939"/>
              <a:gd name="T9" fmla="*/ 1161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9"/>
              <a:gd name="T16" fmla="*/ 0 h 1228"/>
              <a:gd name="T17" fmla="*/ 1939 w 1939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9" h="1228">
                <a:moveTo>
                  <a:pt x="0" y="1170"/>
                </a:moveTo>
                <a:cubicBezTo>
                  <a:pt x="131" y="1199"/>
                  <a:pt x="262" y="1228"/>
                  <a:pt x="430" y="1033"/>
                </a:cubicBezTo>
                <a:cubicBezTo>
                  <a:pt x="598" y="838"/>
                  <a:pt x="819" y="0"/>
                  <a:pt x="1006" y="0"/>
                </a:cubicBezTo>
                <a:cubicBezTo>
                  <a:pt x="1193" y="0"/>
                  <a:pt x="1400" y="840"/>
                  <a:pt x="1555" y="1033"/>
                </a:cubicBezTo>
                <a:cubicBezTo>
                  <a:pt x="1710" y="1226"/>
                  <a:pt x="1878" y="1141"/>
                  <a:pt x="1939" y="1161"/>
                </a:cubicBez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Text Box 18"/>
          <p:cNvSpPr txBox="1">
            <a:spLocks noChangeArrowheads="1"/>
          </p:cNvSpPr>
          <p:nvPr/>
        </p:nvSpPr>
        <p:spPr bwMode="auto">
          <a:xfrm>
            <a:off x="3641725" y="2503488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  <a:r>
              <a:rPr lang="en-US" sz="2000" baseline="-25000"/>
              <a:t>i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100263" y="2732088"/>
            <a:ext cx="34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5143500" y="27495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15636" y="5350309"/>
            <a:ext cx="37030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Production, propagation and </a:t>
            </a:r>
          </a:p>
          <a:p>
            <a:r>
              <a:rPr lang="en-US" sz="2000" dirty="0" smtClean="0"/>
              <a:t>detection can be considered </a:t>
            </a:r>
          </a:p>
          <a:p>
            <a:r>
              <a:rPr lang="en-US" sz="2000" dirty="0" smtClean="0"/>
              <a:t>as three independent processes 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44401" y="5320089"/>
            <a:ext cx="13589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D</a:t>
            </a:r>
            <a:r>
              <a:rPr lang="en-US" dirty="0" smtClean="0"/>
              <a:t> 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 &lt;&lt; </a:t>
            </a:r>
            <a:r>
              <a:rPr lang="en-US" dirty="0" err="1" smtClean="0"/>
              <a:t>l</a:t>
            </a:r>
            <a:r>
              <a:rPr lang="en-US" baseline="-25000" dirty="0" err="1" smtClean="0">
                <a:latin typeface="Symbol" pitchFamily="18" charset="2"/>
              </a:rPr>
              <a:t>n</a:t>
            </a:r>
            <a:endParaRPr lang="en-US" dirty="0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V="1">
            <a:off x="4614864" y="2995609"/>
            <a:ext cx="283024" cy="92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V="1">
            <a:off x="3190200" y="2994025"/>
            <a:ext cx="1279753" cy="108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63640" y="5752622"/>
            <a:ext cx="3946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Still the regions are large </a:t>
            </a:r>
          </a:p>
          <a:p>
            <a:r>
              <a:rPr lang="en-IE" sz="2000" dirty="0" smtClean="0"/>
              <a:t>enough to compute mass states </a:t>
            </a:r>
          </a:p>
          <a:p>
            <a:r>
              <a:rPr lang="en-IE" sz="2000" dirty="0" smtClean="0"/>
              <a:t>as  asymptotic states</a:t>
            </a:r>
            <a:endParaRPr lang="en-IE" sz="2000" dirty="0"/>
          </a:p>
        </p:txBody>
      </p:sp>
      <p:sp>
        <p:nvSpPr>
          <p:cNvPr id="37" name="WordArt 26"/>
          <p:cNvSpPr>
            <a:spLocks noChangeArrowheads="1" noChangeShapeType="1" noTextEdit="1"/>
          </p:cNvSpPr>
          <p:nvPr/>
        </p:nvSpPr>
        <p:spPr bwMode="auto">
          <a:xfrm>
            <a:off x="529708" y="315363"/>
            <a:ext cx="3141109" cy="7158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Factorizations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0" y="225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1311274" y="2115854"/>
            <a:ext cx="4786491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|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>
                <a:latin typeface="Symbol" pitchFamily="18" charset="2"/>
              </a:rPr>
              <a:t>a</a:t>
            </a:r>
            <a:r>
              <a:rPr lang="en-US" sz="2400" baseline="-250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x,t</a:t>
            </a:r>
            <a:r>
              <a:rPr lang="en-US" sz="2400" dirty="0"/>
              <a:t>)</a:t>
            </a:r>
            <a:r>
              <a:rPr lang="en-US" sz="2400" dirty="0">
                <a:latin typeface="Symbol" pitchFamily="18" charset="2"/>
              </a:rPr>
              <a:t>&gt;</a:t>
            </a:r>
            <a:r>
              <a:rPr lang="en-US" sz="2400" dirty="0"/>
              <a:t> =  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pitchFamily="18" charset="2"/>
              </a:rPr>
              <a:t>S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U</a:t>
            </a:r>
            <a:r>
              <a:rPr lang="en-US" sz="2400" baseline="-25000" dirty="0" err="1" smtClean="0">
                <a:latin typeface="Symbol" pitchFamily="18" charset="2"/>
              </a:rPr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* </a:t>
            </a:r>
            <a:r>
              <a:rPr lang="en-US" sz="2400" dirty="0" err="1" smtClean="0">
                <a:latin typeface="Symbol" pitchFamily="18" charset="2"/>
              </a:rPr>
              <a:t>Y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(x, t)|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/>
              <a:t>k</a:t>
            </a:r>
            <a:r>
              <a:rPr lang="en-US" sz="2400" dirty="0" smtClean="0">
                <a:latin typeface="Symbol" pitchFamily="18" charset="2"/>
              </a:rPr>
              <a:t>&gt;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4017" y="1584231"/>
            <a:ext cx="837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After formation of the wave packet (outside the production region)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0855" y="1180351"/>
            <a:ext cx="7535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</a:rPr>
              <a:t>a</a:t>
            </a:r>
            <a:r>
              <a:rPr lang="en-US" sz="2000" dirty="0" smtClean="0"/>
              <a:t> is produced in the source centered at x = 0, t = 0 </a:t>
            </a:r>
            <a:endParaRPr lang="en-US" sz="2000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353807" y="2807577"/>
            <a:ext cx="2495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Symbol" pitchFamily="18" charset="2"/>
              </a:rPr>
              <a:t>Y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r>
              <a:rPr lang="en-US" dirty="0" smtClean="0"/>
              <a:t>~  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(p </a:t>
            </a:r>
            <a:r>
              <a:rPr lang="en-US" dirty="0"/>
              <a:t>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) e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7793" y="2700126"/>
            <a:ext cx="1361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ipx</a:t>
            </a:r>
            <a:r>
              <a:rPr lang="en-US" sz="1600" dirty="0" smtClean="0"/>
              <a:t> – </a:t>
            </a:r>
            <a:r>
              <a:rPr lang="en-US" sz="1600" dirty="0" err="1" smtClean="0"/>
              <a:t>iE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(p)t </a:t>
            </a:r>
            <a:endParaRPr lang="en-US" sz="1600" dirty="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1945757" y="2708320"/>
            <a:ext cx="188912" cy="527050"/>
          </a:xfrm>
          <a:custGeom>
            <a:avLst/>
            <a:gdLst>
              <a:gd name="T0" fmla="*/ 188912 w 119"/>
              <a:gd name="T1" fmla="*/ 92075 h 332"/>
              <a:gd name="T2" fmla="*/ 101600 w 119"/>
              <a:gd name="T3" fmla="*/ 61913 h 332"/>
              <a:gd name="T4" fmla="*/ 73025 w 119"/>
              <a:gd name="T5" fmla="*/ 468313 h 332"/>
              <a:gd name="T6" fmla="*/ 0 w 119"/>
              <a:gd name="T7" fmla="*/ 411163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332"/>
              <a:gd name="T14" fmla="*/ 119 w 119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332">
                <a:moveTo>
                  <a:pt x="119" y="58"/>
                </a:moveTo>
                <a:cubicBezTo>
                  <a:pt x="97" y="29"/>
                  <a:pt x="76" y="0"/>
                  <a:pt x="64" y="39"/>
                </a:cubicBezTo>
                <a:cubicBezTo>
                  <a:pt x="52" y="78"/>
                  <a:pt x="57" y="258"/>
                  <a:pt x="46" y="295"/>
                </a:cubicBezTo>
                <a:cubicBezTo>
                  <a:pt x="35" y="332"/>
                  <a:pt x="9" y="265"/>
                  <a:pt x="0" y="25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375073" y="3458663"/>
            <a:ext cx="231350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(p)=</a:t>
            </a:r>
            <a:r>
              <a:rPr lang="en-US" sz="2000" baseline="-25000" dirty="0" smtClean="0"/>
              <a:t>    </a:t>
            </a:r>
            <a:r>
              <a:rPr lang="en-US" sz="2000" dirty="0" smtClean="0"/>
              <a:t>p</a:t>
            </a:r>
            <a:r>
              <a:rPr lang="en-US" sz="2000" baseline="30000" dirty="0" smtClean="0"/>
              <a:t>2  </a:t>
            </a:r>
            <a:r>
              <a:rPr lang="en-US" sz="2000" dirty="0" smtClean="0"/>
              <a:t>+ m</a:t>
            </a:r>
            <a:r>
              <a:rPr lang="en-US" sz="2000" baseline="-25000" dirty="0" smtClean="0"/>
              <a:t>k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2189795" y="3494097"/>
            <a:ext cx="1296732" cy="307975"/>
          </a:xfrm>
          <a:custGeom>
            <a:avLst/>
            <a:gdLst>
              <a:gd name="T0" fmla="*/ 0 w 624"/>
              <a:gd name="T1" fmla="*/ 60 h 198"/>
              <a:gd name="T2" fmla="*/ 60 w 624"/>
              <a:gd name="T3" fmla="*/ 198 h 198"/>
              <a:gd name="T4" fmla="*/ 72 w 624"/>
              <a:gd name="T5" fmla="*/ 0 h 198"/>
              <a:gd name="T6" fmla="*/ 624 w 624"/>
              <a:gd name="T7" fmla="*/ 0 h 19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98"/>
              <a:gd name="T14" fmla="*/ 624 w 624"/>
              <a:gd name="T15" fmla="*/ 198 h 1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98">
                <a:moveTo>
                  <a:pt x="0" y="60"/>
                </a:moveTo>
                <a:lnTo>
                  <a:pt x="60" y="198"/>
                </a:lnTo>
                <a:lnTo>
                  <a:pt x="72" y="0"/>
                </a:lnTo>
                <a:lnTo>
                  <a:pt x="62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378683" y="3854593"/>
            <a:ext cx="7522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 </a:t>
            </a:r>
            <a:r>
              <a:rPr lang="en-US" sz="2000" dirty="0"/>
              <a:t>–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- the momentum distribution function peaked at  </a:t>
            </a:r>
            <a:endParaRPr lang="en-US" sz="2000" dirty="0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346784" y="4223925"/>
            <a:ext cx="3168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- the mean momentum  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41644" y="3458663"/>
            <a:ext cx="292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dispersion relation</a:t>
            </a:r>
            <a:endParaRPr lang="en-US" sz="2000" dirty="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1100253" y="5395217"/>
            <a:ext cx="689543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 =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+ (</a:t>
            </a:r>
            <a:r>
              <a:rPr lang="en-US" sz="2000" dirty="0" err="1" smtClean="0"/>
              <a:t>dE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/</a:t>
            </a:r>
            <a:r>
              <a:rPr lang="en-US" sz="2000" dirty="0" err="1" smtClean="0"/>
              <a:t>dp</a:t>
            </a:r>
            <a:r>
              <a:rPr lang="en-US" sz="2000" dirty="0" smtClean="0"/>
              <a:t>) (p -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+ (dE</a:t>
            </a:r>
            <a:r>
              <a:rPr lang="en-US" sz="2000" baseline="-25000" dirty="0" smtClean="0"/>
              <a:t>k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/dp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(p -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…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5036" y="5784120"/>
            <a:ext cx="55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k</a:t>
            </a:r>
            <a:endParaRPr lang="en-US" sz="1600" dirty="0" smtClean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019108" y="5476220"/>
            <a:ext cx="0" cy="559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318205" y="5741581"/>
            <a:ext cx="55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k</a:t>
            </a:r>
            <a:endParaRPr lang="en-US" sz="1600" dirty="0" smtClean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6411431" y="5454954"/>
            <a:ext cx="0" cy="559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40229" y="4926550"/>
            <a:ext cx="5523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Expanding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 around mean momentum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135525" y="6188180"/>
            <a:ext cx="2788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group velocity of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k</a:t>
            </a:r>
            <a:endParaRPr lang="en-US" sz="2000" dirty="0"/>
          </a:p>
        </p:txBody>
      </p:sp>
      <p:sp>
        <p:nvSpPr>
          <p:cNvPr id="30" name="Right Arrow 29"/>
          <p:cNvSpPr/>
          <p:nvPr/>
        </p:nvSpPr>
        <p:spPr bwMode="auto">
          <a:xfrm rot="16200000">
            <a:off x="3299808" y="5842194"/>
            <a:ext cx="339941" cy="327347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299201" y="6188433"/>
            <a:ext cx="284155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= (</a:t>
            </a:r>
            <a:r>
              <a:rPr lang="en-US" sz="2000" dirty="0" err="1" smtClean="0"/>
              <a:t>dE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/</a:t>
            </a:r>
            <a:r>
              <a:rPr lang="en-US" sz="2000" dirty="0" err="1" smtClean="0"/>
              <a:t>dp</a:t>
            </a:r>
            <a:r>
              <a:rPr lang="en-US" sz="2000" dirty="0" smtClean="0"/>
              <a:t>)  = (p/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730612" y="6472431"/>
            <a:ext cx="55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k</a:t>
            </a:r>
            <a:endParaRPr lang="en-US" sz="16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863587" y="6483064"/>
            <a:ext cx="55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 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k</a:t>
            </a:r>
            <a:endParaRPr lang="en-US" sz="1600" dirty="0" smtClean="0"/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5916752" y="6220332"/>
            <a:ext cx="0" cy="559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825091" y="6234503"/>
            <a:ext cx="0" cy="559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695039" y="4685412"/>
            <a:ext cx="233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describes spread of the wave packets</a:t>
            </a:r>
            <a:endParaRPr lang="en-US" dirty="0"/>
          </a:p>
        </p:txBody>
      </p:sp>
      <p:sp>
        <p:nvSpPr>
          <p:cNvPr id="38" name="Down Arrow 37"/>
          <p:cNvSpPr/>
          <p:nvPr/>
        </p:nvSpPr>
        <p:spPr bwMode="auto">
          <a:xfrm rot="3333057">
            <a:off x="6405870" y="4993384"/>
            <a:ext cx="327127" cy="369332"/>
          </a:xfrm>
          <a:prstGeom prst="downArrow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13745" y="2831087"/>
            <a:ext cx="2573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WF of k-mass state</a:t>
            </a:r>
            <a:endParaRPr lang="en-IE" sz="2000" dirty="0"/>
          </a:p>
        </p:txBody>
      </p:sp>
      <p:sp>
        <p:nvSpPr>
          <p:cNvPr id="40" name="WordArt 26"/>
          <p:cNvSpPr>
            <a:spLocks noChangeArrowheads="1" noChangeShapeType="1" noTextEdit="1"/>
          </p:cNvSpPr>
          <p:nvPr/>
        </p:nvSpPr>
        <p:spPr bwMode="auto">
          <a:xfrm>
            <a:off x="385837" y="276441"/>
            <a:ext cx="5530915" cy="7158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Wave packets and oscillations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7760" y="4194293"/>
            <a:ext cx="1159889" cy="670414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68177" y="4228860"/>
            <a:ext cx="3941969" cy="76591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438102" y="2795993"/>
            <a:ext cx="3941969" cy="765910"/>
          </a:xfrm>
          <a:prstGeom prst="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8955" y="2029443"/>
            <a:ext cx="163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Insert into </a:t>
            </a:r>
            <a:endParaRPr lang="en-US" sz="2000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672028" y="3007802"/>
            <a:ext cx="37080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 </a:t>
            </a:r>
            <a:r>
              <a:rPr lang="en-US" sz="2000" dirty="0" smtClean="0"/>
              <a:t>~ e                   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)  </a:t>
            </a:r>
            <a:endParaRPr lang="en-US" sz="2000" dirty="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6122185" y="4348290"/>
            <a:ext cx="188912" cy="527050"/>
          </a:xfrm>
          <a:custGeom>
            <a:avLst/>
            <a:gdLst>
              <a:gd name="T0" fmla="*/ 188912 w 119"/>
              <a:gd name="T1" fmla="*/ 92075 h 332"/>
              <a:gd name="T2" fmla="*/ 101600 w 119"/>
              <a:gd name="T3" fmla="*/ 61913 h 332"/>
              <a:gd name="T4" fmla="*/ 73025 w 119"/>
              <a:gd name="T5" fmla="*/ 468313 h 332"/>
              <a:gd name="T6" fmla="*/ 0 w 119"/>
              <a:gd name="T7" fmla="*/ 411163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332"/>
              <a:gd name="T14" fmla="*/ 119 w 119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332">
                <a:moveTo>
                  <a:pt x="119" y="58"/>
                </a:moveTo>
                <a:cubicBezTo>
                  <a:pt x="97" y="29"/>
                  <a:pt x="76" y="0"/>
                  <a:pt x="64" y="39"/>
                </a:cubicBezTo>
                <a:cubicBezTo>
                  <a:pt x="52" y="78"/>
                  <a:pt x="57" y="258"/>
                  <a:pt x="46" y="295"/>
                </a:cubicBezTo>
                <a:cubicBezTo>
                  <a:pt x="35" y="332"/>
                  <a:pt x="9" y="265"/>
                  <a:pt x="0" y="25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30311" y="6205110"/>
            <a:ext cx="231350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=   p</a:t>
            </a:r>
            <a:r>
              <a:rPr lang="en-US" sz="2000" baseline="-25000" dirty="0" smtClean="0"/>
              <a:t>k</a:t>
            </a:r>
            <a:r>
              <a:rPr lang="en-US" sz="2000" baseline="30000" dirty="0" smtClean="0"/>
              <a:t>2  </a:t>
            </a:r>
            <a:r>
              <a:rPr lang="en-US" sz="2000" dirty="0" smtClean="0"/>
              <a:t>+ m</a:t>
            </a:r>
            <a:r>
              <a:rPr lang="en-US" sz="2000" baseline="-25000" dirty="0" smtClean="0"/>
              <a:t>k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1493895" y="6258275"/>
            <a:ext cx="1339288" cy="307975"/>
          </a:xfrm>
          <a:custGeom>
            <a:avLst/>
            <a:gdLst>
              <a:gd name="T0" fmla="*/ 0 w 624"/>
              <a:gd name="T1" fmla="*/ 60 h 198"/>
              <a:gd name="T2" fmla="*/ 60 w 624"/>
              <a:gd name="T3" fmla="*/ 198 h 198"/>
              <a:gd name="T4" fmla="*/ 72 w 624"/>
              <a:gd name="T5" fmla="*/ 0 h 198"/>
              <a:gd name="T6" fmla="*/ 624 w 624"/>
              <a:gd name="T7" fmla="*/ 0 h 19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98"/>
              <a:gd name="T14" fmla="*/ 624 w 624"/>
              <a:gd name="T15" fmla="*/ 198 h 1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98">
                <a:moveTo>
                  <a:pt x="0" y="60"/>
                </a:moveTo>
                <a:lnTo>
                  <a:pt x="60" y="198"/>
                </a:lnTo>
                <a:lnTo>
                  <a:pt x="72" y="0"/>
                </a:lnTo>
                <a:lnTo>
                  <a:pt x="62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461931" y="5304311"/>
            <a:ext cx="29617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depends on mean characteristics: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and corresponding energy:  </a:t>
            </a:r>
            <a:endParaRPr lang="en-US" sz="2000" dirty="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881122" y="1265985"/>
            <a:ext cx="3113774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 =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+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 -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  </a:t>
            </a:r>
            <a:endParaRPr lang="en-US" sz="2000" dirty="0"/>
          </a:p>
        </p:txBody>
      </p:sp>
      <p:sp>
        <p:nvSpPr>
          <p:cNvPr id="30" name="Right Arrow 29"/>
          <p:cNvSpPr/>
          <p:nvPr/>
        </p:nvSpPr>
        <p:spPr bwMode="auto">
          <a:xfrm rot="2828628">
            <a:off x="4414333" y="3718500"/>
            <a:ext cx="339941" cy="327347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2263" y="1232421"/>
            <a:ext cx="4698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Neglect spread of the wave packets:</a:t>
            </a:r>
            <a:endParaRPr lang="en-US" sz="2000" dirty="0"/>
          </a:p>
        </p:txBody>
      </p:sp>
      <p:sp>
        <p:nvSpPr>
          <p:cNvPr id="38" name="Down Arrow 37"/>
          <p:cNvSpPr/>
          <p:nvPr/>
        </p:nvSpPr>
        <p:spPr bwMode="auto">
          <a:xfrm rot="2166596">
            <a:off x="2288222" y="3716534"/>
            <a:ext cx="327127" cy="369332"/>
          </a:xfrm>
          <a:prstGeom prst="downArrow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343557" y="2049260"/>
            <a:ext cx="263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 </a:t>
            </a:r>
            <a:r>
              <a:rPr lang="en-US" sz="2000" dirty="0" smtClean="0"/>
              <a:t>~   </a:t>
            </a:r>
            <a:r>
              <a:rPr lang="en-US" sz="2000" dirty="0" err="1" smtClean="0"/>
              <a:t>dp</a:t>
            </a:r>
            <a:r>
              <a:rPr lang="en-US" sz="2000" dirty="0" smtClean="0"/>
              <a:t>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 </a:t>
            </a:r>
            <a:r>
              <a:rPr lang="en-US" sz="2000" dirty="0"/>
              <a:t>–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 e 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738305" y="1923113"/>
            <a:ext cx="1361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ipx</a:t>
            </a:r>
            <a:r>
              <a:rPr lang="en-US" sz="1600" dirty="0" smtClean="0"/>
              <a:t> – </a:t>
            </a:r>
            <a:r>
              <a:rPr lang="en-US" sz="1600" dirty="0" err="1" smtClean="0"/>
              <a:t>iE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(p)t </a:t>
            </a:r>
            <a:endParaRPr lang="en-US" sz="1600" dirty="0"/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3032696" y="1955012"/>
            <a:ext cx="188912" cy="527050"/>
          </a:xfrm>
          <a:custGeom>
            <a:avLst/>
            <a:gdLst>
              <a:gd name="T0" fmla="*/ 188912 w 119"/>
              <a:gd name="T1" fmla="*/ 92075 h 332"/>
              <a:gd name="T2" fmla="*/ 101600 w 119"/>
              <a:gd name="T3" fmla="*/ 61913 h 332"/>
              <a:gd name="T4" fmla="*/ 73025 w 119"/>
              <a:gd name="T5" fmla="*/ 468313 h 332"/>
              <a:gd name="T6" fmla="*/ 0 w 119"/>
              <a:gd name="T7" fmla="*/ 411163 h 332"/>
              <a:gd name="T8" fmla="*/ 0 60000 65536"/>
              <a:gd name="T9" fmla="*/ 0 60000 65536"/>
              <a:gd name="T10" fmla="*/ 0 60000 65536"/>
              <a:gd name="T11" fmla="*/ 0 60000 65536"/>
              <a:gd name="T12" fmla="*/ 0 w 119"/>
              <a:gd name="T13" fmla="*/ 0 h 332"/>
              <a:gd name="T14" fmla="*/ 119 w 119"/>
              <a:gd name="T15" fmla="*/ 332 h 3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9" h="332">
                <a:moveTo>
                  <a:pt x="119" y="58"/>
                </a:moveTo>
                <a:cubicBezTo>
                  <a:pt x="97" y="29"/>
                  <a:pt x="76" y="0"/>
                  <a:pt x="64" y="39"/>
                </a:cubicBezTo>
                <a:cubicBezTo>
                  <a:pt x="52" y="78"/>
                  <a:pt x="57" y="258"/>
                  <a:pt x="46" y="295"/>
                </a:cubicBezTo>
                <a:cubicBezTo>
                  <a:pt x="35" y="332"/>
                  <a:pt x="9" y="265"/>
                  <a:pt x="0" y="25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2364823" y="2881057"/>
            <a:ext cx="17287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baseline="-25000" dirty="0" err="1" smtClean="0"/>
              <a:t>k</a:t>
            </a:r>
            <a:r>
              <a:rPr lang="en-US" dirty="0" err="1" smtClean="0"/>
              <a:t>x</a:t>
            </a:r>
            <a:r>
              <a:rPr lang="en-US" dirty="0" smtClean="0"/>
              <a:t> – </a:t>
            </a:r>
            <a:r>
              <a:rPr lang="en-US" dirty="0" err="1" smtClean="0"/>
              <a:t>iE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)t   </a:t>
            </a:r>
            <a:endParaRPr lang="en-US" dirty="0"/>
          </a:p>
        </p:txBody>
      </p:sp>
      <p:sp>
        <p:nvSpPr>
          <p:cNvPr id="43" name="Text Box 26"/>
          <p:cNvSpPr txBox="1">
            <a:spLocks noChangeArrowheads="1"/>
          </p:cNvSpPr>
          <p:nvPr/>
        </p:nvSpPr>
        <p:spPr bwMode="auto">
          <a:xfrm>
            <a:off x="4636563" y="4428252"/>
            <a:ext cx="3248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g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(x </a:t>
            </a:r>
            <a:r>
              <a:rPr lang="en-US" sz="2000" dirty="0"/>
              <a:t>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) =   </a:t>
            </a:r>
            <a:r>
              <a:rPr lang="en-US" sz="2000" dirty="0" err="1" smtClean="0"/>
              <a:t>dp</a:t>
            </a:r>
            <a:r>
              <a:rPr lang="en-US" sz="2000" dirty="0" smtClean="0"/>
              <a:t>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(p) e  </a:t>
            </a:r>
            <a:endParaRPr lang="en-US" sz="2000" dirty="0"/>
          </a:p>
        </p:txBody>
      </p:sp>
      <p:sp>
        <p:nvSpPr>
          <p:cNvPr id="44" name="Down Arrow 43"/>
          <p:cNvSpPr/>
          <p:nvPr/>
        </p:nvSpPr>
        <p:spPr bwMode="auto">
          <a:xfrm rot="19205630">
            <a:off x="5137813" y="1669153"/>
            <a:ext cx="328395" cy="347086"/>
          </a:xfrm>
          <a:prstGeom prst="down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7272964" y="4242483"/>
            <a:ext cx="1372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(x –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k</a:t>
            </a:r>
            <a:r>
              <a:rPr lang="en-US" dirty="0" err="1" smtClean="0"/>
              <a:t>t</a:t>
            </a:r>
            <a:r>
              <a:rPr lang="en-US" dirty="0" smtClean="0"/>
              <a:t>)  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743692" y="3755284"/>
            <a:ext cx="1898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Shape factor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76148" y="3755284"/>
            <a:ext cx="178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Phase factor </a:t>
            </a:r>
            <a:endParaRPr lang="en-US" sz="2000" dirty="0"/>
          </a:p>
        </p:txBody>
      </p:sp>
      <p:sp>
        <p:nvSpPr>
          <p:cNvPr id="50" name="Text Box 66"/>
          <p:cNvSpPr txBox="1">
            <a:spLocks noChangeArrowheads="1"/>
          </p:cNvSpPr>
          <p:nvPr/>
        </p:nvSpPr>
        <p:spPr bwMode="auto">
          <a:xfrm>
            <a:off x="1405444" y="4227094"/>
            <a:ext cx="452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err="1" smtClean="0">
                <a:latin typeface="Symbol" pitchFamily="18" charset="2"/>
              </a:rPr>
              <a:t>f</a:t>
            </a:r>
            <a:r>
              <a:rPr lang="en-US" baseline="-25000" dirty="0" err="1"/>
              <a:t>k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29058" y="4411760"/>
            <a:ext cx="44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52" name="Text Box 67"/>
          <p:cNvSpPr txBox="1">
            <a:spLocks noChangeArrowheads="1"/>
          </p:cNvSpPr>
          <p:nvPr/>
        </p:nvSpPr>
        <p:spPr bwMode="auto">
          <a:xfrm>
            <a:off x="551577" y="4930276"/>
            <a:ext cx="1992675" cy="40011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ymbol" pitchFamily="18" charset="2"/>
              </a:rPr>
              <a:t>f</a:t>
            </a:r>
            <a:r>
              <a:rPr lang="en-US" sz="2000" baseline="-25000" dirty="0" err="1"/>
              <a:t>k</a:t>
            </a:r>
            <a:r>
              <a:rPr lang="en-US" sz="2000" dirty="0"/>
              <a:t> =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k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x </a:t>
            </a:r>
            <a:r>
              <a:rPr lang="en-US" sz="2000" dirty="0"/>
              <a:t>– </a:t>
            </a:r>
            <a:r>
              <a:rPr lang="en-US" sz="2000" dirty="0" err="1" smtClean="0"/>
              <a:t>E</a:t>
            </a:r>
            <a:r>
              <a:rPr lang="en-US" sz="2000" baseline="-25000" dirty="0" err="1" smtClean="0"/>
              <a:t>k</a:t>
            </a:r>
            <a:r>
              <a:rPr lang="en-US" sz="2000" baseline="30000" dirty="0" smtClean="0"/>
              <a:t> </a:t>
            </a:r>
            <a:r>
              <a:rPr lang="en-US" sz="2000" dirty="0"/>
              <a:t>t 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4568176" y="5086934"/>
            <a:ext cx="437380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depends on x and t in combination </a:t>
            </a:r>
          </a:p>
          <a:p>
            <a:r>
              <a:rPr lang="en-US" sz="2000" dirty="0" smtClean="0"/>
              <a:t>(x –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)  only and therefore </a:t>
            </a:r>
          </a:p>
          <a:p>
            <a:r>
              <a:rPr lang="en-US" sz="2000" dirty="0" smtClean="0"/>
              <a:t>describes propagation of the wave packet with group velocity 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without change of the shape  </a:t>
            </a:r>
            <a:endParaRPr lang="en-US" sz="2000" dirty="0"/>
          </a:p>
        </p:txBody>
      </p:sp>
      <p:sp>
        <p:nvSpPr>
          <p:cNvPr id="31" name="WordArt 26"/>
          <p:cNvSpPr>
            <a:spLocks noChangeArrowheads="1" noChangeShapeType="1" noTextEdit="1"/>
          </p:cNvSpPr>
          <p:nvPr/>
        </p:nvSpPr>
        <p:spPr bwMode="auto">
          <a:xfrm>
            <a:off x="319588" y="202022"/>
            <a:ext cx="5230345" cy="85043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Shape and phase factors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7769225" y="1320800"/>
            <a:ext cx="88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LSND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675313" y="231775"/>
            <a:ext cx="207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</a:t>
            </a:r>
            <a:r>
              <a:rPr lang="en-US" baseline="-25000"/>
              <a:t>41</a:t>
            </a:r>
            <a:r>
              <a:rPr lang="en-US" baseline="30000"/>
              <a:t>2</a:t>
            </a:r>
            <a:r>
              <a:rPr lang="en-US"/>
              <a:t> =  1 - 2 eV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647587" y="1222026"/>
            <a:ext cx="2701669" cy="12470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CC"/>
                </a:solidFill>
                <a:effectLst>
                  <a:prstShdw prst="shdw13" dist="53882" dir="13500000">
                    <a:srgbClr val="868686"/>
                  </a:prstShdw>
                </a:effectLst>
                <a:latin typeface="Arial Black"/>
              </a:rPr>
              <a:t>Back-up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CC"/>
              </a:solidFill>
              <a:effectLst>
                <a:prstShdw prst="shdw13" dist="53882" dir="13500000">
                  <a:srgbClr val="868686"/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2" name="WordArt 26"/>
          <p:cNvSpPr>
            <a:spLocks noChangeArrowheads="1" noChangeShapeType="1" noTextEdit="1"/>
          </p:cNvSpPr>
          <p:nvPr/>
        </p:nvSpPr>
        <p:spPr bwMode="auto">
          <a:xfrm>
            <a:off x="328848" y="265814"/>
            <a:ext cx="5444631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Phenomenological flavor states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2819990" y="3484009"/>
            <a:ext cx="183515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n </a:t>
            </a:r>
            <a:r>
              <a:rPr lang="en-US" sz="2000" dirty="0">
                <a:sym typeface="Wingdings" pitchFamily="2" charset="2"/>
              </a:rPr>
              <a:t> p + e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+ </a:t>
            </a:r>
            <a:r>
              <a:rPr lang="en-US" sz="2000" dirty="0">
                <a:latin typeface="Symbol" pitchFamily="18" charset="2"/>
                <a:sym typeface="Wingdings" pitchFamily="2" charset="2"/>
              </a:rPr>
              <a:t>n</a:t>
            </a:r>
            <a:r>
              <a:rPr lang="en-US" sz="2000" baseline="-25000" dirty="0">
                <a:sym typeface="Wingdings" pitchFamily="2" charset="2"/>
              </a:rPr>
              <a:t>e</a:t>
            </a:r>
            <a:endParaRPr lang="en-US" sz="2000" dirty="0"/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2873147" y="3997838"/>
            <a:ext cx="1423988" cy="3968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  <a:sym typeface="Wingdings" pitchFamily="2" charset="2"/>
              </a:rPr>
              <a:t>p</a:t>
            </a:r>
            <a:r>
              <a:rPr lang="en-US" sz="2000" dirty="0">
                <a:sym typeface="Wingdings" pitchFamily="2" charset="2"/>
              </a:rPr>
              <a:t>  </a:t>
            </a:r>
            <a:r>
              <a:rPr lang="en-US" sz="2000" dirty="0">
                <a:latin typeface="Symbol" pitchFamily="18" charset="2"/>
                <a:sym typeface="Wingdings" pitchFamily="2" charset="2"/>
              </a:rPr>
              <a:t>m </a:t>
            </a:r>
            <a:r>
              <a:rPr lang="en-US" sz="2000" dirty="0">
                <a:sym typeface="Wingdings" pitchFamily="2" charset="2"/>
              </a:rPr>
              <a:t>+</a:t>
            </a:r>
            <a:r>
              <a:rPr lang="en-US" sz="2000" dirty="0">
                <a:latin typeface="Symbol" pitchFamily="18" charset="2"/>
                <a:sym typeface="Wingdings" pitchFamily="2" charset="2"/>
              </a:rPr>
              <a:t> n</a:t>
            </a:r>
            <a:r>
              <a:rPr lang="en-US" sz="2000" baseline="-25000" dirty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000" dirty="0">
                <a:sym typeface="Wingdings" pitchFamily="2" charset="2"/>
              </a:rPr>
              <a:t>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3" y="1412875"/>
            <a:ext cx="6018035" cy="1323439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Flavor</a:t>
            </a:r>
            <a:r>
              <a:rPr lang="en-IE" sz="2000" dirty="0" smtClean="0"/>
              <a:t> neutrino state </a:t>
            </a:r>
            <a:r>
              <a:rPr lang="en-US" sz="2000" dirty="0" err="1" smtClean="0">
                <a:latin typeface="Symbol" pitchFamily="18" charset="2"/>
                <a:sym typeface="Wingdings" pitchFamily="2" charset="2"/>
              </a:rPr>
              <a:t>n</a:t>
            </a:r>
            <a:r>
              <a:rPr lang="en-US" sz="2000" baseline="-25000" dirty="0" err="1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2000" baseline="-25000" dirty="0" smtClean="0">
                <a:latin typeface="Symbol" pitchFamily="18" charset="2"/>
                <a:sym typeface="Wingdings" pitchFamily="2" charset="2"/>
              </a:rPr>
              <a:t>  </a:t>
            </a:r>
            <a:r>
              <a:rPr lang="en-IE" sz="2000" dirty="0" smtClean="0"/>
              <a:t>is the state which is </a:t>
            </a:r>
          </a:p>
          <a:p>
            <a:r>
              <a:rPr lang="en-IE" sz="2000" dirty="0" smtClean="0"/>
              <a:t>      produced together with charged lepton l</a:t>
            </a:r>
            <a:r>
              <a:rPr lang="en-US" sz="2000" baseline="-250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IE" sz="2000" dirty="0" smtClean="0"/>
              <a:t>  or  </a:t>
            </a:r>
          </a:p>
          <a:p>
            <a:r>
              <a:rPr lang="en-IE" sz="2000" dirty="0" smtClean="0"/>
              <a:t>      produced when l</a:t>
            </a:r>
            <a:r>
              <a:rPr lang="en-US" sz="2000" baseline="-250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IE" sz="2000" dirty="0" smtClean="0"/>
              <a:t> is captured, or </a:t>
            </a:r>
          </a:p>
          <a:p>
            <a:r>
              <a:rPr lang="en-IE" sz="2000" dirty="0" smtClean="0"/>
              <a:t>      itself produces l</a:t>
            </a:r>
            <a:r>
              <a:rPr lang="en-US" sz="2000" baseline="-250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IE" sz="2000" dirty="0" smtClean="0"/>
              <a:t> in interactions (scattering) </a:t>
            </a:r>
            <a:endParaRPr lang="en-IE" sz="20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6124354" y="1765005"/>
            <a:ext cx="255182" cy="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Line 42"/>
          <p:cNvSpPr>
            <a:spLocks noChangeShapeType="1"/>
          </p:cNvSpPr>
          <p:nvPr/>
        </p:nvSpPr>
        <p:spPr bwMode="auto">
          <a:xfrm>
            <a:off x="4344066" y="3590339"/>
            <a:ext cx="14446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87126" y="4571992"/>
            <a:ext cx="6966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general, the produced  neutrino state depends on the process (its kinematics) and differ from the state that </a:t>
            </a:r>
          </a:p>
          <a:p>
            <a:r>
              <a:rPr lang="en-IE" sz="2000" dirty="0" smtClean="0"/>
              <a:t>appear in the </a:t>
            </a:r>
            <a:r>
              <a:rPr lang="en-IE" sz="2000" dirty="0" err="1" smtClean="0"/>
              <a:t>Lagrangian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50924" y="5901070"/>
            <a:ext cx="5073429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neutrino state should be computed</a:t>
            </a:r>
            <a:endParaRPr lang="en-I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610" y="1669338"/>
            <a:ext cx="3590906" cy="15515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798" y="1187610"/>
            <a:ext cx="470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Lagrangian</a:t>
            </a:r>
            <a:r>
              <a:rPr lang="en-US" sz="2000" dirty="0" smtClean="0"/>
              <a:t> in terms of mass states</a:t>
            </a:r>
            <a:endParaRPr lang="en-US" sz="2000" dirty="0"/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764796" y="1765035"/>
            <a:ext cx="3509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/>
              <a:t>U</a:t>
            </a:r>
            <a:r>
              <a:rPr lang="en-US" sz="2000" baseline="30000" dirty="0" err="1" smtClean="0"/>
              <a:t>PMNS</a:t>
            </a:r>
            <a:r>
              <a:rPr lang="en-US" sz="2000" baseline="-25000" dirty="0" err="1" smtClean="0"/>
              <a:t>li</a:t>
            </a:r>
            <a:r>
              <a:rPr lang="en-US" sz="2000" dirty="0" smtClean="0"/>
              <a:t> </a:t>
            </a:r>
            <a:r>
              <a:rPr lang="en-US" sz="2000" dirty="0"/>
              <a:t>l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baseline="30000" dirty="0">
                <a:latin typeface="Symbol" pitchFamily="18" charset="2"/>
              </a:rPr>
              <a:t>m</a:t>
            </a:r>
            <a:r>
              <a:rPr lang="en-US" sz="2000" baseline="-25000" dirty="0">
                <a:latin typeface="Symbol" pitchFamily="18" charset="2"/>
              </a:rPr>
              <a:t> </a:t>
            </a:r>
            <a:r>
              <a:rPr lang="en-US" sz="2000" dirty="0"/>
              <a:t>(1 -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/>
              <a:t>W</a:t>
            </a:r>
            <a:r>
              <a:rPr lang="en-US" sz="2000" baseline="30000" dirty="0" err="1"/>
              <a:t>+</a:t>
            </a:r>
            <a:r>
              <a:rPr lang="en-US" sz="2000" baseline="-25000" dirty="0" err="1">
                <a:latin typeface="Symbol" pitchFamily="18" charset="2"/>
              </a:rPr>
              <a:t>m</a:t>
            </a:r>
            <a:r>
              <a:rPr lang="en-US" sz="2000" dirty="0"/>
              <a:t> </a:t>
            </a: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337079" y="1614453"/>
            <a:ext cx="57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 g</a:t>
            </a:r>
          </a:p>
          <a:p>
            <a:r>
              <a:rPr lang="en-US" sz="2000" dirty="0"/>
              <a:t>2 2</a:t>
            </a:r>
          </a:p>
        </p:txBody>
      </p:sp>
      <p:sp>
        <p:nvSpPr>
          <p:cNvPr id="9" name="Line 41"/>
          <p:cNvSpPr>
            <a:spLocks noChangeShapeType="1"/>
          </p:cNvSpPr>
          <p:nvPr/>
        </p:nvSpPr>
        <p:spPr bwMode="auto">
          <a:xfrm>
            <a:off x="454552" y="1957229"/>
            <a:ext cx="3778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579293" y="1986707"/>
            <a:ext cx="231775" cy="192088"/>
          </a:xfrm>
          <a:custGeom>
            <a:avLst/>
            <a:gdLst>
              <a:gd name="T0" fmla="*/ 0 w 192"/>
              <a:gd name="T1" fmla="*/ 46 h 183"/>
              <a:gd name="T2" fmla="*/ 45 w 192"/>
              <a:gd name="T3" fmla="*/ 183 h 183"/>
              <a:gd name="T4" fmla="*/ 45 w 192"/>
              <a:gd name="T5" fmla="*/ 0 h 183"/>
              <a:gd name="T6" fmla="*/ 192 w 192"/>
              <a:gd name="T7" fmla="*/ 0 h 183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3"/>
              <a:gd name="T14" fmla="*/ 192 w 192"/>
              <a:gd name="T15" fmla="*/ 183 h 1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3">
                <a:moveTo>
                  <a:pt x="0" y="46"/>
                </a:moveTo>
                <a:lnTo>
                  <a:pt x="45" y="183"/>
                </a:lnTo>
                <a:lnTo>
                  <a:pt x="45" y="0"/>
                </a:lnTo>
                <a:lnTo>
                  <a:pt x="192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754646" y="1811230"/>
            <a:ext cx="1251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866538" y="2143879"/>
            <a:ext cx="4043546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amplitude of probability to </a:t>
            </a:r>
          </a:p>
          <a:p>
            <a:r>
              <a:rPr lang="en-US" sz="2000" dirty="0" smtClean="0"/>
              <a:t>produce a given mass state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in a process with charged lepton l</a:t>
            </a:r>
            <a:endParaRPr lang="en-US" sz="2000" dirty="0"/>
          </a:p>
        </p:txBody>
      </p:sp>
      <p:sp>
        <p:nvSpPr>
          <p:cNvPr id="20" name="Right Arrow 19"/>
          <p:cNvSpPr/>
          <p:nvPr/>
        </p:nvSpPr>
        <p:spPr bwMode="auto">
          <a:xfrm>
            <a:off x="4029745" y="1789633"/>
            <a:ext cx="462622" cy="529722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07042" y="2260842"/>
            <a:ext cx="196381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/>
              <a:t>- ½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i</a:t>
            </a:r>
            <a:r>
              <a:rPr lang="en-IE" sz="2000" baseline="-25000" dirty="0" smtClean="0"/>
              <a:t>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baseline="30000" dirty="0" err="1" smtClean="0"/>
              <a:t>T</a:t>
            </a:r>
            <a:r>
              <a:rPr lang="en-US" sz="2000" dirty="0" err="1" smtClean="0"/>
              <a:t>C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27118" y="2690255"/>
            <a:ext cx="205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- </a:t>
            </a:r>
            <a:r>
              <a:rPr lang="en-US" sz="2000" dirty="0" err="1" smtClean="0"/>
              <a:t>l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 m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l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 + </a:t>
            </a:r>
            <a:r>
              <a:rPr lang="en-US" sz="2000" dirty="0" err="1" smtClean="0"/>
              <a:t>h.c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061033" y="2583925"/>
            <a:ext cx="1251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951601" y="3636298"/>
            <a:ext cx="70866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Mass states can be considered as the asymptotic states, </a:t>
            </a:r>
          </a:p>
          <a:p>
            <a:r>
              <a:rPr lang="en-US" sz="2000" dirty="0" smtClean="0"/>
              <a:t>and </a:t>
            </a:r>
            <a:r>
              <a:rPr lang="en-IE" sz="2000" dirty="0" smtClean="0"/>
              <a:t>A</a:t>
            </a:r>
            <a:r>
              <a:rPr lang="en-IE" sz="2000" baseline="-25000" dirty="0" smtClean="0"/>
              <a:t>li</a:t>
            </a:r>
            <a:r>
              <a:rPr lang="en-IE" sz="2000" dirty="0" smtClean="0"/>
              <a:t> </a:t>
            </a:r>
            <a:r>
              <a:rPr lang="en-US" sz="2000" dirty="0" smtClean="0"/>
              <a:t>can be computed using standard QFT techniques</a:t>
            </a:r>
            <a:endParaRPr lang="en-US" sz="2000" dirty="0"/>
          </a:p>
        </p:txBody>
      </p:sp>
      <p:sp>
        <p:nvSpPr>
          <p:cNvPr id="29" name="WordArt 26"/>
          <p:cNvSpPr>
            <a:spLocks noChangeArrowheads="1" noChangeShapeType="1" noTextEdit="1"/>
          </p:cNvSpPr>
          <p:nvPr/>
        </p:nvSpPr>
        <p:spPr bwMode="auto">
          <a:xfrm>
            <a:off x="394230" y="255177"/>
            <a:ext cx="4147664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Computing flavor states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5314" y="1579977"/>
            <a:ext cx="362389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A</a:t>
            </a:r>
            <a:r>
              <a:rPr lang="en-US" sz="2400" baseline="-25000" dirty="0" err="1" smtClean="0"/>
              <a:t>li</a:t>
            </a:r>
            <a:r>
              <a:rPr lang="en-US" sz="2400" baseline="-25000" dirty="0" smtClean="0"/>
              <a:t> </a:t>
            </a:r>
            <a:r>
              <a:rPr lang="en-IE" sz="2400" dirty="0" smtClean="0"/>
              <a:t>(</a:t>
            </a:r>
            <a:r>
              <a:rPr lang="en-IE" sz="2400" dirty="0" err="1" smtClean="0"/>
              <a:t>m</a:t>
            </a:r>
            <a:r>
              <a:rPr lang="en-IE" sz="2400" baseline="-250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/>
              <a:t>i</a:t>
            </a:r>
            <a:r>
              <a:rPr lang="en-IE" sz="2400" dirty="0" smtClean="0"/>
              <a:t>) =</a:t>
            </a:r>
            <a:r>
              <a:rPr lang="en-US" sz="2400" dirty="0" smtClean="0"/>
              <a:t> </a:t>
            </a:r>
            <a:r>
              <a:rPr lang="en-US" sz="2400" dirty="0" err="1" smtClean="0"/>
              <a:t>U</a:t>
            </a:r>
            <a:r>
              <a:rPr lang="en-US" sz="2400" baseline="30000" dirty="0" err="1" smtClean="0"/>
              <a:t>PMNS</a:t>
            </a:r>
            <a:r>
              <a:rPr lang="en-US" sz="2400" baseline="-25000" dirty="0" err="1" smtClean="0"/>
              <a:t>li</a:t>
            </a:r>
            <a:r>
              <a:rPr lang="en-US" sz="2400" baseline="-25000" dirty="0" smtClean="0"/>
              <a:t> </a:t>
            </a:r>
            <a:r>
              <a:rPr lang="en-US" sz="2400" dirty="0" err="1" smtClean="0">
                <a:latin typeface="Symbol" pitchFamily="18" charset="2"/>
              </a:rPr>
              <a:t>y</a:t>
            </a:r>
            <a:r>
              <a:rPr lang="en-US" sz="2400" baseline="-25000" dirty="0" err="1" smtClean="0"/>
              <a:t>li</a:t>
            </a:r>
            <a:r>
              <a:rPr lang="en-IE" sz="2400" dirty="0" smtClean="0"/>
              <a:t>(</a:t>
            </a:r>
            <a:r>
              <a:rPr lang="en-IE" sz="2400" dirty="0" err="1" smtClean="0"/>
              <a:t>m</a:t>
            </a:r>
            <a:r>
              <a:rPr lang="en-IE" sz="2400" baseline="-250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/>
              <a:t>i</a:t>
            </a:r>
            <a:r>
              <a:rPr lang="en-IE" sz="2400" dirty="0" smtClean="0"/>
              <a:t>)  </a:t>
            </a:r>
            <a:r>
              <a:rPr lang="en-IE" sz="2400" baseline="-25000" dirty="0" smtClean="0"/>
              <a:t>  </a:t>
            </a:r>
            <a:endParaRPr lang="en-IE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17397" y="4385566"/>
            <a:ext cx="716335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Then the neutrino state produced with (by) l can be presented as superposition of the produced mass states:  </a:t>
            </a:r>
            <a:endParaRPr lang="en-US" sz="2000" dirty="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2188088" y="5211898"/>
            <a:ext cx="3766146" cy="46166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l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smtClean="0"/>
              <a:t>= n 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baseline="-25000" dirty="0" smtClean="0"/>
              <a:t>i</a:t>
            </a:r>
            <a:r>
              <a:rPr lang="en-US" sz="2400" baseline="30000" dirty="0" smtClean="0"/>
              <a:t> </a:t>
            </a:r>
            <a:r>
              <a:rPr lang="en-US" sz="2400" dirty="0" err="1" smtClean="0"/>
              <a:t>U</a:t>
            </a:r>
            <a:r>
              <a:rPr lang="en-US" sz="2400" baseline="30000" dirty="0" err="1" smtClean="0"/>
              <a:t>PMNS</a:t>
            </a:r>
            <a:r>
              <a:rPr lang="en-US" sz="2400" baseline="-25000" dirty="0" err="1" smtClean="0"/>
              <a:t>li</a:t>
            </a:r>
            <a:r>
              <a:rPr lang="en-IE" sz="2400" dirty="0" smtClean="0"/>
              <a:t> </a:t>
            </a:r>
            <a:r>
              <a:rPr lang="en-US" sz="2400" dirty="0" err="1" smtClean="0">
                <a:latin typeface="Symbol" pitchFamily="18" charset="2"/>
              </a:rPr>
              <a:t>y</a:t>
            </a:r>
            <a:r>
              <a:rPr lang="en-US" sz="2400" baseline="-25000" dirty="0" err="1" smtClean="0"/>
              <a:t>li</a:t>
            </a:r>
            <a:r>
              <a:rPr lang="en-IE" sz="2400" dirty="0" smtClean="0"/>
              <a:t>(</a:t>
            </a:r>
            <a:r>
              <a:rPr lang="en-IE" sz="2400" dirty="0" err="1" smtClean="0"/>
              <a:t>m</a:t>
            </a:r>
            <a:r>
              <a:rPr lang="en-IE" sz="2400" baseline="-250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/>
              <a:t>i</a:t>
            </a:r>
            <a:r>
              <a:rPr lang="en-IE" sz="2400" dirty="0" smtClean="0"/>
              <a:t>) 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i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IE" sz="2400" dirty="0" smtClean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50925" y="5879797"/>
            <a:ext cx="419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 is the normalization factor</a:t>
            </a:r>
            <a:endParaRPr lang="en-IE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079832" y="6269274"/>
            <a:ext cx="5969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y</a:t>
            </a:r>
            <a:r>
              <a:rPr lang="en-US" sz="2000" baseline="-25000" dirty="0" err="1" smtClean="0"/>
              <a:t>li</a:t>
            </a:r>
            <a:r>
              <a:rPr lang="en-IE" sz="2000" dirty="0" smtClean="0"/>
              <a:t>(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i</a:t>
            </a:r>
            <a:r>
              <a:rPr lang="en-IE" sz="2000" dirty="0" smtClean="0"/>
              <a:t>)  is the wave function of the produced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IE" sz="2000" dirty="0" smtClean="0"/>
              <a:t>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2" name="WordArt 26"/>
          <p:cNvSpPr>
            <a:spLocks noChangeArrowheads="1" noChangeShapeType="1" noTextEdit="1"/>
          </p:cNvSpPr>
          <p:nvPr/>
        </p:nvSpPr>
        <p:spPr bwMode="auto">
          <a:xfrm>
            <a:off x="392646" y="159484"/>
            <a:ext cx="7741264" cy="88403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Current and phenomenological flavor states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033" y="3747146"/>
            <a:ext cx="8055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new neutral leptons N mixes with neutrinos the current state   </a:t>
            </a:r>
            <a:endParaRPr lang="en-IE" sz="2000" dirty="0"/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2422002" y="1285279"/>
            <a:ext cx="3766146" cy="46166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l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smtClean="0"/>
              <a:t>= n 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baseline="-25000" dirty="0" smtClean="0"/>
              <a:t>i</a:t>
            </a:r>
            <a:r>
              <a:rPr lang="en-US" sz="2400" baseline="30000" dirty="0" smtClean="0"/>
              <a:t> </a:t>
            </a:r>
            <a:r>
              <a:rPr lang="en-US" sz="2400" dirty="0" err="1" smtClean="0"/>
              <a:t>U</a:t>
            </a:r>
            <a:r>
              <a:rPr lang="en-US" sz="2400" baseline="30000" dirty="0" err="1" smtClean="0"/>
              <a:t>PMNS</a:t>
            </a:r>
            <a:r>
              <a:rPr lang="en-US" sz="2400" baseline="-25000" dirty="0" err="1" smtClean="0"/>
              <a:t>li</a:t>
            </a:r>
            <a:r>
              <a:rPr lang="en-IE" sz="2400" dirty="0" smtClean="0"/>
              <a:t> </a:t>
            </a:r>
            <a:r>
              <a:rPr lang="en-US" sz="2400" dirty="0" err="1" smtClean="0">
                <a:latin typeface="Symbol" pitchFamily="18" charset="2"/>
              </a:rPr>
              <a:t>y</a:t>
            </a:r>
            <a:r>
              <a:rPr lang="en-US" sz="2400" baseline="-25000" dirty="0" err="1" smtClean="0"/>
              <a:t>li</a:t>
            </a:r>
            <a:r>
              <a:rPr lang="en-IE" sz="2400" dirty="0" smtClean="0"/>
              <a:t>(</a:t>
            </a:r>
            <a:r>
              <a:rPr lang="en-IE" sz="2400" dirty="0" err="1" smtClean="0"/>
              <a:t>m</a:t>
            </a:r>
            <a:r>
              <a:rPr lang="en-IE" sz="2400" baseline="-25000" dirty="0" err="1" smtClean="0">
                <a:latin typeface="Symbol" pitchFamily="18" charset="2"/>
              </a:rPr>
              <a:t>n</a:t>
            </a:r>
            <a:r>
              <a:rPr lang="en-IE" sz="2400" baseline="-25000" dirty="0" err="1" smtClean="0"/>
              <a:t>i</a:t>
            </a:r>
            <a:r>
              <a:rPr lang="en-IE" sz="2400" dirty="0" smtClean="0"/>
              <a:t>) </a:t>
            </a:r>
            <a:r>
              <a:rPr lang="en-US" sz="2400" dirty="0" err="1" smtClean="0">
                <a:latin typeface="Symbol" pitchFamily="18" charset="2"/>
              </a:rPr>
              <a:t>n</a:t>
            </a:r>
            <a:r>
              <a:rPr lang="en-US" sz="2400" baseline="-25000" dirty="0" err="1" smtClean="0"/>
              <a:t>i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IE" sz="2400" dirty="0" smtClean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9606" y="1931201"/>
            <a:ext cx="7708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usual light  neutrinos dependence of </a:t>
            </a:r>
            <a:r>
              <a:rPr lang="en-US" sz="2000" dirty="0" err="1" smtClean="0">
                <a:latin typeface="Symbol" pitchFamily="18" charset="2"/>
              </a:rPr>
              <a:t>y</a:t>
            </a:r>
            <a:r>
              <a:rPr lang="en-US" sz="2000" baseline="-25000" dirty="0" err="1" smtClean="0"/>
              <a:t>li</a:t>
            </a:r>
            <a:r>
              <a:rPr lang="en-IE" sz="2000" dirty="0" smtClean="0"/>
              <a:t>  on 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i</a:t>
            </a:r>
            <a:r>
              <a:rPr lang="en-IE" sz="2000" dirty="0" smtClean="0"/>
              <a:t> is very weak being suppressed by (</a:t>
            </a:r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i</a:t>
            </a:r>
            <a:r>
              <a:rPr lang="en-IE" sz="2000" dirty="0" smtClean="0"/>
              <a:t> /E)</a:t>
            </a:r>
            <a:r>
              <a:rPr lang="en-IE" sz="2000" baseline="30000" dirty="0" smtClean="0"/>
              <a:t>2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4027" y="2626230"/>
            <a:ext cx="5305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neglected, </a:t>
            </a:r>
            <a:r>
              <a:rPr lang="en-US" sz="2000" dirty="0" err="1" smtClean="0">
                <a:latin typeface="Symbol" pitchFamily="18" charset="2"/>
              </a:rPr>
              <a:t>y</a:t>
            </a:r>
            <a:r>
              <a:rPr lang="en-US" sz="2000" baseline="-25000" dirty="0" err="1" smtClean="0"/>
              <a:t>li</a:t>
            </a:r>
            <a:r>
              <a:rPr lang="en-IE" sz="2000" dirty="0" smtClean="0"/>
              <a:t>  = </a:t>
            </a:r>
            <a:r>
              <a:rPr lang="en-US" sz="2000" dirty="0" err="1" smtClean="0">
                <a:latin typeface="Symbol" pitchFamily="18" charset="2"/>
              </a:rPr>
              <a:t>y</a:t>
            </a:r>
            <a:r>
              <a:rPr lang="en-US" sz="2000" baseline="-25000" dirty="0" err="1" smtClean="0"/>
              <a:t>l</a:t>
            </a:r>
            <a:r>
              <a:rPr lang="en-IE" sz="2000" dirty="0" smtClean="0"/>
              <a:t>  - the same for all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latin typeface="Symbol" pitchFamily="18" charset="2"/>
              </a:rPr>
              <a:t> 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2759" y="905290"/>
            <a:ext cx="3104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are in general different</a:t>
            </a:r>
            <a:endParaRPr lang="en-IE" sz="2000" dirty="0"/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720311" y="2626230"/>
            <a:ext cx="2001143" cy="40011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 </a:t>
            </a:r>
            <a:r>
              <a:rPr lang="en-US" sz="2000" dirty="0" err="1" smtClean="0"/>
              <a:t>U</a:t>
            </a:r>
            <a:r>
              <a:rPr lang="en-US" sz="2000" baseline="30000" dirty="0" err="1" smtClean="0"/>
              <a:t>PMNS</a:t>
            </a:r>
            <a:r>
              <a:rPr lang="en-US" sz="2000" baseline="-25000" dirty="0" err="1" smtClean="0"/>
              <a:t>li</a:t>
            </a:r>
            <a:r>
              <a:rPr lang="en-IE" sz="2000" dirty="0" smtClean="0"/>
              <a:t>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 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31620" y="2966453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coincides with the charged current state</a:t>
            </a:r>
            <a:endParaRPr lang="en-IE" sz="2000" dirty="0"/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3104697" y="4136623"/>
            <a:ext cx="2415289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li</a:t>
            </a:r>
            <a:r>
              <a:rPr lang="en-IE" sz="2000" dirty="0" smtClean="0"/>
              <a:t>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+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lN</a:t>
            </a:r>
            <a:r>
              <a:rPr lang="en-US" sz="2000" dirty="0" smtClean="0"/>
              <a:t> N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IE" sz="2000" dirty="0" smtClean="0"/>
              <a:t> 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40226" y="4540074"/>
            <a:ext cx="8389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and if N is heavy </a:t>
            </a:r>
            <a:r>
              <a:rPr lang="en-IE" sz="2000" dirty="0" err="1" smtClean="0"/>
              <a:t>m</a:t>
            </a:r>
            <a:r>
              <a:rPr lang="en-IE" sz="2000" baseline="-25000" dirty="0" err="1" smtClean="0"/>
              <a:t>N</a:t>
            </a:r>
            <a:r>
              <a:rPr lang="en-IE" sz="2000" dirty="0" smtClean="0"/>
              <a:t> &gt; Q (energy release), not produced in a process, the </a:t>
            </a:r>
            <a:r>
              <a:rPr lang="en-IE" sz="2000" dirty="0" err="1" smtClean="0"/>
              <a:t>pheno</a:t>
            </a:r>
            <a:r>
              <a:rPr lang="en-IE" sz="2000" dirty="0" smtClean="0"/>
              <a:t>. neutrino state</a:t>
            </a:r>
            <a:endParaRPr lang="en-IE" sz="2000" dirty="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3636312" y="4932914"/>
            <a:ext cx="1743743" cy="40011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smtClean="0"/>
              <a:t>= n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li</a:t>
            </a:r>
            <a:r>
              <a:rPr lang="en-IE" sz="2000" dirty="0" smtClean="0"/>
              <a:t>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IE" sz="2000" dirty="0" smtClean="0"/>
              <a:t> 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93391" y="5816008"/>
            <a:ext cx="290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Breaking of </a:t>
            </a:r>
            <a:r>
              <a:rPr lang="en-IE" sz="2000" dirty="0" err="1" smtClean="0"/>
              <a:t>unitarity</a:t>
            </a:r>
            <a:r>
              <a:rPr lang="en-IE" sz="2000" dirty="0" smtClean="0"/>
              <a:t>:</a:t>
            </a:r>
            <a:endParaRPr lang="en-IE" sz="2000" dirty="0"/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3522921" y="5774597"/>
            <a:ext cx="3409518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i=1,2,3</a:t>
            </a:r>
            <a:r>
              <a:rPr lang="en-IE" sz="2000" dirty="0" smtClean="0"/>
              <a:t> |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li</a:t>
            </a:r>
            <a:r>
              <a:rPr lang="en-IE" sz="2000" dirty="0" smtClean="0"/>
              <a:t>|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= 1 - |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lN</a:t>
            </a:r>
            <a:r>
              <a:rPr lang="en-IE" sz="2000" dirty="0" smtClean="0"/>
              <a:t>|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= 1</a:t>
            </a:r>
            <a:r>
              <a:rPr lang="en-US" sz="2000" dirty="0" smtClean="0"/>
              <a:t> </a:t>
            </a:r>
            <a:r>
              <a:rPr lang="en-IE" sz="2000" dirty="0" smtClean="0"/>
              <a:t> 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6347643" y="5869168"/>
            <a:ext cx="138224" cy="2193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72125" y="6198774"/>
            <a:ext cx="3391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Zero distance L violation: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551311" y="6209411"/>
            <a:ext cx="381708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&lt; 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IE" sz="2000" dirty="0" smtClean="0"/>
              <a:t>|</a:t>
            </a:r>
            <a:r>
              <a:rPr lang="en-US" sz="2000" dirty="0" err="1" smtClean="0">
                <a:latin typeface="Symbol" pitchFamily="18" charset="2"/>
              </a:rPr>
              <a:t>n</a:t>
            </a:r>
            <a:r>
              <a:rPr lang="en-US" sz="2000" baseline="-25000" dirty="0" err="1" smtClean="0"/>
              <a:t>l</a:t>
            </a:r>
            <a:r>
              <a:rPr lang="en-US" sz="2000" baseline="-25000" dirty="0" smtClean="0"/>
              <a:t>’ </a:t>
            </a:r>
            <a:r>
              <a:rPr lang="en-IE" sz="2000" dirty="0" smtClean="0"/>
              <a:t>&gt;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li</a:t>
            </a:r>
            <a:r>
              <a:rPr lang="en-IE" sz="2000" dirty="0" smtClean="0"/>
              <a:t>*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l’i</a:t>
            </a:r>
            <a:r>
              <a:rPr lang="en-IE" sz="2000" dirty="0" smtClean="0"/>
              <a:t> = -</a:t>
            </a:r>
            <a:r>
              <a:rPr lang="en-US" sz="2000" dirty="0" smtClean="0"/>
              <a:t>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lN</a:t>
            </a:r>
            <a:r>
              <a:rPr lang="en-US" sz="2000" dirty="0" smtClean="0"/>
              <a:t>*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lN</a:t>
            </a:r>
            <a:r>
              <a:rPr lang="en-IE" sz="2000" dirty="0" smtClean="0"/>
              <a:t> </a:t>
            </a:r>
            <a:endParaRPr lang="en-IE" sz="2000" dirty="0"/>
          </a:p>
        </p:txBody>
      </p:sp>
      <p:sp>
        <p:nvSpPr>
          <p:cNvPr id="29" name="Right Arrow 28"/>
          <p:cNvSpPr/>
          <p:nvPr/>
        </p:nvSpPr>
        <p:spPr bwMode="auto">
          <a:xfrm rot="5400000">
            <a:off x="4024409" y="5364122"/>
            <a:ext cx="308352" cy="361503"/>
          </a:xfrm>
          <a:prstGeom prst="rightArrow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727044" name="Text Box 4"/>
          <p:cNvSpPr txBox="1">
            <a:spLocks noChangeArrowheads="1"/>
          </p:cNvSpPr>
          <p:nvPr/>
        </p:nvSpPr>
        <p:spPr bwMode="auto">
          <a:xfrm>
            <a:off x="2027238" y="3484563"/>
            <a:ext cx="46355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/>
              <a:t>e</a:t>
            </a:r>
            <a:endParaRPr lang="en-US" sz="2400"/>
          </a:p>
        </p:txBody>
      </p:sp>
      <p:sp>
        <p:nvSpPr>
          <p:cNvPr id="727045" name="AutoShape 5"/>
          <p:cNvSpPr>
            <a:spLocks noChangeArrowheads="1"/>
          </p:cNvSpPr>
          <p:nvPr/>
        </p:nvSpPr>
        <p:spPr bwMode="auto">
          <a:xfrm>
            <a:off x="3762375" y="3698875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7048" name="Text Box 8"/>
          <p:cNvSpPr txBox="1">
            <a:spLocks noChangeArrowheads="1"/>
          </p:cNvSpPr>
          <p:nvPr/>
        </p:nvSpPr>
        <p:spPr bwMode="auto">
          <a:xfrm>
            <a:off x="1600200" y="2452027"/>
            <a:ext cx="2428875" cy="71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Charged current </a:t>
            </a:r>
          </a:p>
          <a:p>
            <a:pPr>
              <a:defRPr/>
            </a:pPr>
            <a:r>
              <a:rPr lang="en-US" sz="2000" dirty="0"/>
              <a:t>weak interactions  </a:t>
            </a:r>
          </a:p>
        </p:txBody>
      </p:sp>
      <p:sp>
        <p:nvSpPr>
          <p:cNvPr id="727049" name="Text Box 9"/>
          <p:cNvSpPr txBox="1">
            <a:spLocks noChangeArrowheads="1"/>
          </p:cNvSpPr>
          <p:nvPr/>
        </p:nvSpPr>
        <p:spPr bwMode="auto">
          <a:xfrm>
            <a:off x="4601598" y="2432614"/>
            <a:ext cx="2394617" cy="707886"/>
          </a:xfrm>
          <a:prstGeom prst="rect">
            <a:avLst/>
          </a:prstGeom>
          <a:solidFill>
            <a:srgbClr val="FF33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Kinematics </a:t>
            </a:r>
            <a:r>
              <a:rPr lang="en-US" sz="2000" dirty="0" smtClean="0"/>
              <a:t>of </a:t>
            </a:r>
          </a:p>
          <a:p>
            <a:pPr>
              <a:defRPr/>
            </a:pPr>
            <a:r>
              <a:rPr lang="en-US" sz="2000" dirty="0" smtClean="0"/>
              <a:t>Specific reactions</a:t>
            </a:r>
            <a:endParaRPr lang="en-US" sz="2000" dirty="0"/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4550799" y="3470573"/>
            <a:ext cx="28568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b-</a:t>
            </a:r>
            <a:r>
              <a:rPr lang="en-US" sz="2000" dirty="0"/>
              <a:t>  decays,  </a:t>
            </a:r>
            <a:r>
              <a:rPr lang="en-US" sz="2000" dirty="0" smtClean="0"/>
              <a:t>small Q , </a:t>
            </a:r>
            <a:endParaRPr lang="en-US" sz="2000" dirty="0"/>
          </a:p>
          <a:p>
            <a:r>
              <a:rPr lang="en-US" sz="2000" dirty="0"/>
              <a:t>energy conservation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4563199" y="4877610"/>
            <a:ext cx="37195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Beam dump</a:t>
            </a:r>
            <a:r>
              <a:rPr lang="en-US" sz="2000" dirty="0" smtClean="0"/>
              <a:t>, enrich D </a:t>
            </a:r>
            <a:r>
              <a:rPr lang="en-US" sz="2000" dirty="0"/>
              <a:t>- decay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4510334" y="4157663"/>
            <a:ext cx="26532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p-</a:t>
            </a:r>
            <a:r>
              <a:rPr lang="en-US" sz="2000" dirty="0"/>
              <a:t>  decays,    </a:t>
            </a:r>
          </a:p>
          <a:p>
            <a:r>
              <a:rPr lang="en-US" sz="2000" dirty="0" err="1"/>
              <a:t>chirality</a:t>
            </a:r>
            <a:r>
              <a:rPr lang="en-US" sz="2000" dirty="0"/>
              <a:t> suppression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6551613" y="3633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  </a:t>
            </a:r>
          </a:p>
        </p:txBody>
      </p:sp>
      <p:sp>
        <p:nvSpPr>
          <p:cNvPr id="727054" name="Text Box 14"/>
          <p:cNvSpPr txBox="1">
            <a:spLocks noChangeArrowheads="1"/>
          </p:cNvSpPr>
          <p:nvPr/>
        </p:nvSpPr>
        <p:spPr bwMode="auto">
          <a:xfrm>
            <a:off x="2057400" y="4154488"/>
            <a:ext cx="469900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>
                <a:latin typeface="Symbol" pitchFamily="18" charset="2"/>
              </a:rPr>
              <a:t>m</a:t>
            </a:r>
            <a:endParaRPr lang="en-US" sz="2400"/>
          </a:p>
        </p:txBody>
      </p:sp>
      <p:sp>
        <p:nvSpPr>
          <p:cNvPr id="727055" name="Text Box 15"/>
          <p:cNvSpPr txBox="1">
            <a:spLocks noChangeArrowheads="1"/>
          </p:cNvSpPr>
          <p:nvPr/>
        </p:nvSpPr>
        <p:spPr bwMode="auto">
          <a:xfrm>
            <a:off x="2065338" y="4922838"/>
            <a:ext cx="441325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Symbol" pitchFamily="18" charset="2"/>
              </a:rPr>
              <a:t>n</a:t>
            </a:r>
            <a:r>
              <a:rPr lang="en-US" sz="2400" baseline="-25000">
                <a:latin typeface="Symbol" pitchFamily="18" charset="2"/>
              </a:rPr>
              <a:t>t</a:t>
            </a:r>
            <a:endParaRPr lang="en-US" sz="2400"/>
          </a:p>
        </p:txBody>
      </p:sp>
      <p:sp>
        <p:nvSpPr>
          <p:cNvPr id="727056" name="AutoShape 16"/>
          <p:cNvSpPr>
            <a:spLocks noChangeArrowheads="1"/>
          </p:cNvSpPr>
          <p:nvPr/>
        </p:nvSpPr>
        <p:spPr bwMode="auto">
          <a:xfrm>
            <a:off x="3749675" y="4346575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7057" name="AutoShape 17"/>
          <p:cNvSpPr>
            <a:spLocks noChangeArrowheads="1"/>
          </p:cNvSpPr>
          <p:nvPr/>
        </p:nvSpPr>
        <p:spPr bwMode="auto">
          <a:xfrm>
            <a:off x="3738893" y="4981575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2507486" y="6306681"/>
            <a:ext cx="3773790" cy="40011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What about neutral currents?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7244326" y="2335032"/>
            <a:ext cx="20505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Difference </a:t>
            </a:r>
          </a:p>
          <a:p>
            <a:r>
              <a:rPr lang="en-US" sz="2000" dirty="0"/>
              <a:t>of the charged </a:t>
            </a:r>
          </a:p>
          <a:p>
            <a:r>
              <a:rPr lang="en-US" sz="2000" dirty="0"/>
              <a:t>lepton masses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370152" y="1897063"/>
            <a:ext cx="31067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Non-trivial interplay of</a:t>
            </a:r>
            <a:endParaRPr lang="en-US" sz="2000" dirty="0"/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1029139" y="1435919"/>
            <a:ext cx="51187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Mixing in CC </a:t>
            </a:r>
            <a:r>
              <a:rPr lang="en-US" sz="2000" dirty="0">
                <a:sym typeface="Wingdings" pitchFamily="2" charset="2"/>
              </a:rPr>
              <a:t> mixing in produced states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580333" y="5183144"/>
            <a:ext cx="35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with energy interval selection, </a:t>
            </a:r>
          </a:p>
          <a:p>
            <a:r>
              <a:rPr lang="en-IE" dirty="0" smtClean="0"/>
              <a:t>loss of coherence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1050925" y="1080971"/>
            <a:ext cx="749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i.e. creates certain (coherent) combinations of mass states </a:t>
            </a:r>
            <a:endParaRPr lang="en-IE" sz="2000" dirty="0"/>
          </a:p>
        </p:txBody>
      </p:sp>
      <p:sp>
        <p:nvSpPr>
          <p:cNvPr id="24" name="WordArt 26"/>
          <p:cNvSpPr>
            <a:spLocks noChangeArrowheads="1" noChangeShapeType="1" noTextEdit="1"/>
          </p:cNvSpPr>
          <p:nvPr/>
        </p:nvSpPr>
        <p:spPr bwMode="auto">
          <a:xfrm>
            <a:off x="2057419" y="268103"/>
            <a:ext cx="4494194" cy="687572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“Who mixes neutrinos?”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072" y="5858546"/>
            <a:ext cx="8093075" cy="40011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If two different charged leptons are produced in the same decay?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870554" y="202012"/>
            <a:ext cx="5120431" cy="765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Smallness of mass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467" y="1413163"/>
            <a:ext cx="1138711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Special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45367" y="1931142"/>
            <a:ext cx="534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3</a:t>
            </a:r>
            <a:r>
              <a:rPr lang="en-IE" sz="2000" dirty="0" smtClean="0"/>
              <a:t> </a:t>
            </a:r>
          </a:p>
          <a:p>
            <a:r>
              <a:rPr lang="en-IE" sz="2000" dirty="0" err="1" smtClean="0"/>
              <a:t>m</a:t>
            </a:r>
            <a:r>
              <a:rPr lang="en-IE" sz="2000" baseline="-25000" dirty="0" err="1" smtClean="0">
                <a:latin typeface="Symbol" pitchFamily="18" charset="2"/>
              </a:rPr>
              <a:t>t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48878" y="2091733"/>
            <a:ext cx="121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~</a:t>
            </a:r>
            <a:r>
              <a:rPr lang="en-IE" sz="2000" dirty="0" smtClean="0"/>
              <a:t> 3 10</a:t>
            </a:r>
            <a:r>
              <a:rPr lang="en-IE" sz="2000" baseline="30000" dirty="0" smtClean="0"/>
              <a:t>-11</a:t>
            </a:r>
            <a:endParaRPr lang="en-IE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39580" y="2303363"/>
            <a:ext cx="523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967" y="3041384"/>
            <a:ext cx="1404094" cy="40011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Normal?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183629" y="2976644"/>
            <a:ext cx="5616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Neutrinos: no clear generation structure and correspondence light </a:t>
            </a:r>
            <a:r>
              <a:rPr lang="en-IE" sz="2000" dirty="0" err="1" smtClean="0"/>
              <a:t>flavor</a:t>
            </a:r>
            <a:r>
              <a:rPr lang="en-IE" sz="2000" dirty="0" smtClean="0"/>
              <a:t> – light mass, especially if the mass hierarchy is inverted or spectrum is quasi-degenerate</a:t>
            </a:r>
            <a:endParaRPr lang="en-IE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912771" y="4408111"/>
            <a:ext cx="534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3</a:t>
            </a:r>
            <a:r>
              <a:rPr lang="en-IE" sz="2000" dirty="0" smtClean="0"/>
              <a:t> </a:t>
            </a:r>
          </a:p>
          <a:p>
            <a:r>
              <a:rPr lang="en-IE" sz="2000" dirty="0" smtClean="0"/>
              <a:t>m</a:t>
            </a:r>
            <a:r>
              <a:rPr lang="en-IE" sz="2000" baseline="-25000" dirty="0" smtClean="0"/>
              <a:t>e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382576" y="4600142"/>
            <a:ext cx="121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~</a:t>
            </a:r>
            <a:r>
              <a:rPr lang="en-IE" sz="2000" dirty="0" smtClean="0"/>
              <a:t> 3 10</a:t>
            </a:r>
            <a:r>
              <a:rPr lang="en-IE" sz="2000" baseline="30000" dirty="0" smtClean="0"/>
              <a:t>-6</a:t>
            </a:r>
            <a:endParaRPr lang="en-IE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085551" y="4373386"/>
            <a:ext cx="534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e</a:t>
            </a:r>
            <a:r>
              <a:rPr lang="en-IE" sz="2000" dirty="0" smtClean="0"/>
              <a:t> </a:t>
            </a:r>
          </a:p>
          <a:p>
            <a:r>
              <a:rPr lang="en-IE" sz="2000" dirty="0" err="1" smtClean="0"/>
              <a:t>m</a:t>
            </a:r>
            <a:r>
              <a:rPr lang="en-IE" sz="2000" baseline="-25000" dirty="0" err="1" smtClean="0"/>
              <a:t>t</a:t>
            </a:r>
            <a:endParaRPr lang="en-IE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547034" y="4553842"/>
            <a:ext cx="121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~</a:t>
            </a:r>
            <a:r>
              <a:rPr lang="en-IE" sz="2000" dirty="0" smtClean="0"/>
              <a:t> 3 10</a:t>
            </a:r>
            <a:r>
              <a:rPr lang="en-IE" sz="2000" baseline="30000" dirty="0" smtClean="0"/>
              <a:t>-6</a:t>
            </a:r>
            <a:endParaRPr lang="en-IE" sz="2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023802" y="4757185"/>
            <a:ext cx="523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01196" y="4791910"/>
            <a:ext cx="523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63562" y="6158874"/>
            <a:ext cx="601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10</a:t>
            </a:r>
            <a:r>
              <a:rPr lang="en-IE" sz="2000" baseline="30000" dirty="0" smtClean="0"/>
              <a:t>6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780351" y="2090120"/>
            <a:ext cx="3820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Similar for other generations </a:t>
            </a:r>
          </a:p>
          <a:p>
            <a:r>
              <a:rPr lang="en-IE" sz="2000" dirty="0" smtClean="0"/>
              <a:t>if spectrum is hierarchical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393989" y="6110649"/>
            <a:ext cx="601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10</a:t>
            </a:r>
            <a:r>
              <a:rPr lang="en-IE" sz="2000" baseline="30000" dirty="0" smtClean="0"/>
              <a:t>3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7225164" y="6134588"/>
            <a:ext cx="744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10</a:t>
            </a:r>
            <a:r>
              <a:rPr lang="en-IE" sz="2000" baseline="30000" dirty="0" smtClean="0"/>
              <a:t>12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999796" y="6170449"/>
            <a:ext cx="601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10</a:t>
            </a:r>
            <a:r>
              <a:rPr lang="en-IE" sz="2000" baseline="30000" dirty="0" smtClean="0"/>
              <a:t>9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842954" y="6170449"/>
            <a:ext cx="697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10</a:t>
            </a:r>
            <a:r>
              <a:rPr lang="en-IE" sz="2000" baseline="30000" dirty="0" smtClean="0"/>
              <a:t>-3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113713" y="6134588"/>
            <a:ext cx="601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10</a:t>
            </a:r>
            <a:r>
              <a:rPr lang="en-IE" sz="2000" baseline="30000" dirty="0" smtClean="0"/>
              <a:t>0</a:t>
            </a:r>
            <a:endParaRPr lang="en-IE" sz="2000" dirty="0"/>
          </a:p>
        </p:txBody>
      </p:sp>
      <p:sp>
        <p:nvSpPr>
          <p:cNvPr id="45" name="Rectangle 44"/>
          <p:cNvSpPr/>
          <p:nvPr/>
        </p:nvSpPr>
        <p:spPr>
          <a:xfrm>
            <a:off x="1100328" y="5919670"/>
            <a:ext cx="1297116" cy="20334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Rectangle 45"/>
          <p:cNvSpPr/>
          <p:nvPr/>
        </p:nvSpPr>
        <p:spPr>
          <a:xfrm>
            <a:off x="2397444" y="5919670"/>
            <a:ext cx="1297116" cy="20334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Rectangle 46"/>
          <p:cNvSpPr/>
          <p:nvPr/>
        </p:nvSpPr>
        <p:spPr>
          <a:xfrm>
            <a:off x="4991676" y="5918881"/>
            <a:ext cx="1297116" cy="20334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ectangle 47"/>
          <p:cNvSpPr/>
          <p:nvPr/>
        </p:nvSpPr>
        <p:spPr>
          <a:xfrm>
            <a:off x="6288792" y="5918881"/>
            <a:ext cx="1297116" cy="20334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Rectangle 48"/>
          <p:cNvSpPr/>
          <p:nvPr/>
        </p:nvSpPr>
        <p:spPr>
          <a:xfrm>
            <a:off x="3694560" y="5918881"/>
            <a:ext cx="1297116" cy="20334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TextBox 49"/>
          <p:cNvSpPr txBox="1"/>
          <p:nvPr/>
        </p:nvSpPr>
        <p:spPr>
          <a:xfrm>
            <a:off x="3147580" y="6442368"/>
            <a:ext cx="171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mass, </a:t>
            </a:r>
            <a:r>
              <a:rPr lang="en-IE" dirty="0" err="1" smtClean="0"/>
              <a:t>eV</a:t>
            </a:r>
            <a:endParaRPr lang="en-IE" dirty="0"/>
          </a:p>
        </p:txBody>
      </p:sp>
      <p:sp>
        <p:nvSpPr>
          <p:cNvPr id="51" name="Isosceles Triangle 50"/>
          <p:cNvSpPr/>
          <p:nvPr/>
        </p:nvSpPr>
        <p:spPr>
          <a:xfrm flipH="1" flipV="1">
            <a:off x="1878850" y="5648447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Isosceles Triangle 52"/>
          <p:cNvSpPr/>
          <p:nvPr/>
        </p:nvSpPr>
        <p:spPr>
          <a:xfrm flipH="1" flipV="1">
            <a:off x="4763562" y="5646956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Isosceles Triangle 53"/>
          <p:cNvSpPr/>
          <p:nvPr/>
        </p:nvSpPr>
        <p:spPr>
          <a:xfrm flipH="1" flipV="1">
            <a:off x="1631096" y="5646956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Isosceles Triangle 54"/>
          <p:cNvSpPr/>
          <p:nvPr/>
        </p:nvSpPr>
        <p:spPr>
          <a:xfrm flipH="1" flipV="1">
            <a:off x="5714527" y="5646956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Isosceles Triangle 55"/>
          <p:cNvSpPr/>
          <p:nvPr/>
        </p:nvSpPr>
        <p:spPr>
          <a:xfrm flipH="1" flipV="1">
            <a:off x="4991676" y="5646956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Isosceles Triangle 56"/>
          <p:cNvSpPr/>
          <p:nvPr/>
        </p:nvSpPr>
        <p:spPr>
          <a:xfrm flipH="1" flipV="1">
            <a:off x="5255487" y="5646956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Isosceles Triangle 57"/>
          <p:cNvSpPr/>
          <p:nvPr/>
        </p:nvSpPr>
        <p:spPr>
          <a:xfrm flipH="1" flipV="1">
            <a:off x="5903333" y="5653625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Isosceles Triangle 58"/>
          <p:cNvSpPr/>
          <p:nvPr/>
        </p:nvSpPr>
        <p:spPr>
          <a:xfrm flipH="1" flipV="1">
            <a:off x="6275155" y="5660022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Isosceles Triangle 59"/>
          <p:cNvSpPr/>
          <p:nvPr/>
        </p:nvSpPr>
        <p:spPr>
          <a:xfrm flipH="1" flipV="1">
            <a:off x="6359543" y="5660022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Isosceles Triangle 60"/>
          <p:cNvSpPr/>
          <p:nvPr/>
        </p:nvSpPr>
        <p:spPr>
          <a:xfrm flipH="1" flipV="1">
            <a:off x="7213589" y="5643541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2" name="Isosceles Triangle 61"/>
          <p:cNvSpPr/>
          <p:nvPr/>
        </p:nvSpPr>
        <p:spPr>
          <a:xfrm flipH="1" flipV="1">
            <a:off x="6536531" y="5660022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3" name="Isosceles Triangle 62"/>
          <p:cNvSpPr/>
          <p:nvPr/>
        </p:nvSpPr>
        <p:spPr>
          <a:xfrm flipH="1" flipV="1">
            <a:off x="1760346" y="5648881"/>
            <a:ext cx="165413" cy="168881"/>
          </a:xfrm>
          <a:prstGeom prst="triangle">
            <a:avLst/>
          </a:prstGeom>
          <a:solidFill>
            <a:srgbClr val="FF00FF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4" name="TextBox 63"/>
          <p:cNvSpPr txBox="1"/>
          <p:nvPr/>
        </p:nvSpPr>
        <p:spPr>
          <a:xfrm>
            <a:off x="413708" y="4156821"/>
            <a:ext cx="147106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Mass gap</a:t>
            </a:r>
            <a:endParaRPr lang="en-IE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498434" y="1401300"/>
            <a:ext cx="3684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comparing within generation:</a:t>
            </a:r>
            <a:endParaRPr lang="en-IE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3207466" y="5443090"/>
            <a:ext cx="679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gap</a:t>
            </a:r>
            <a:endParaRPr lang="en-IE" dirty="0"/>
          </a:p>
        </p:txBody>
      </p:sp>
      <p:sp>
        <p:nvSpPr>
          <p:cNvPr id="52" name="TextBox 51"/>
          <p:cNvSpPr txBox="1"/>
          <p:nvPr/>
        </p:nvSpPr>
        <p:spPr>
          <a:xfrm>
            <a:off x="6600937" y="443974"/>
            <a:ext cx="984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</a:t>
            </a:r>
            <a:r>
              <a:rPr lang="en-IE" sz="2000" baseline="-25000" dirty="0" smtClean="0"/>
              <a:t>3</a:t>
            </a:r>
            <a:r>
              <a:rPr lang="en-IE" sz="2000" dirty="0" smtClean="0"/>
              <a:t> </a:t>
            </a:r>
          </a:p>
          <a:p>
            <a:r>
              <a:rPr lang="en-IE" sz="2000" dirty="0" smtClean="0"/>
              <a:t>&lt;H&gt;</a:t>
            </a:r>
            <a:endParaRPr lang="en-IE" sz="20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6600937" y="797442"/>
            <a:ext cx="523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225164" y="567647"/>
            <a:ext cx="121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~</a:t>
            </a:r>
            <a:r>
              <a:rPr lang="en-IE" sz="2000" dirty="0" smtClean="0"/>
              <a:t> 2 10</a:t>
            </a:r>
            <a:r>
              <a:rPr lang="en-IE" sz="2000" baseline="30000" dirty="0" smtClean="0"/>
              <a:t>-13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1217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" name="WordArt 25"/>
          <p:cNvSpPr>
            <a:spLocks noChangeArrowheads="1" noChangeShapeType="1" noTextEdit="1"/>
          </p:cNvSpPr>
          <p:nvPr/>
        </p:nvSpPr>
        <p:spPr bwMode="auto">
          <a:xfrm>
            <a:off x="551724" y="244541"/>
            <a:ext cx="4317988" cy="93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Two aspects of smallness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273" y="1475976"/>
            <a:ext cx="261560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Suppression </a:t>
            </a:r>
            <a:r>
              <a:rPr lang="en-IE" sz="2400" dirty="0" err="1" smtClean="0"/>
              <a:t>wrt</a:t>
            </a:r>
            <a:r>
              <a:rPr lang="en-IE" sz="2400" dirty="0" smtClean="0"/>
              <a:t>. the EW scale</a:t>
            </a:r>
            <a:endParaRPr lang="en-I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80717" y="1537016"/>
            <a:ext cx="1860700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Finite value</a:t>
            </a:r>
            <a:endParaRPr lang="en-IE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18597" y="5337544"/>
            <a:ext cx="3788871" cy="1015663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See-saws type-I does </a:t>
            </a:r>
          </a:p>
          <a:p>
            <a:r>
              <a:rPr lang="en-IE" sz="2000" dirty="0" smtClean="0"/>
              <a:t>both things simultaneously: incomplete suppression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218" y="3202974"/>
            <a:ext cx="3108856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1. No RH component </a:t>
            </a:r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 Dirac mass can  not be formed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10575" y="5138208"/>
            <a:ext cx="3310820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3. Some mechanisms  </a:t>
            </a:r>
          </a:p>
          <a:p>
            <a:r>
              <a:rPr lang="en-IE" sz="2000" dirty="0" smtClean="0"/>
              <a:t>of suppression of mass, </a:t>
            </a:r>
          </a:p>
          <a:p>
            <a:r>
              <a:rPr lang="en-IE" sz="2000" dirty="0" smtClean="0"/>
              <a:t>finite value of m  is negligible</a:t>
            </a:r>
            <a:endParaRPr lang="en-IE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651094" y="2307263"/>
            <a:ext cx="2844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Mechanisms unrelated </a:t>
            </a:r>
          </a:p>
          <a:p>
            <a:r>
              <a:rPr lang="en-IE" sz="2000" dirty="0" smtClean="0"/>
              <a:t>to suppression of usual Dirac masses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133" y="4288661"/>
            <a:ext cx="295404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2. Symmetry forbids</a:t>
            </a:r>
          </a:p>
          <a:p>
            <a:r>
              <a:rPr lang="en-IE" sz="2000" dirty="0" smtClean="0"/>
              <a:t> Dirac mass term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36277" y="3429050"/>
            <a:ext cx="2131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Seesaw type II,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785405" y="3871692"/>
            <a:ext cx="2795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Radiative</a:t>
            </a:r>
            <a:r>
              <a:rPr lang="en-IE" sz="2000" dirty="0" smtClean="0"/>
              <a:t> mechanisms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81675" y="2307263"/>
            <a:ext cx="2832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Why there is no usual scale Dirac masses?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12800" y="5751513"/>
            <a:ext cx="1978025" cy="846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5" name="Oval 9"/>
          <p:cNvSpPr>
            <a:spLocks noChangeArrowheads="1"/>
          </p:cNvSpPr>
          <p:nvPr/>
        </p:nvSpPr>
        <p:spPr bwMode="auto">
          <a:xfrm>
            <a:off x="2717800" y="2012950"/>
            <a:ext cx="762000" cy="742950"/>
          </a:xfrm>
          <a:prstGeom prst="ellipse">
            <a:avLst/>
          </a:prstGeom>
          <a:solidFill>
            <a:srgbClr val="00B0F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6" name="Oval 10"/>
          <p:cNvSpPr>
            <a:spLocks noChangeArrowheads="1"/>
          </p:cNvSpPr>
          <p:nvPr/>
        </p:nvSpPr>
        <p:spPr bwMode="auto">
          <a:xfrm>
            <a:off x="1744663" y="2016125"/>
            <a:ext cx="762000" cy="722313"/>
          </a:xfrm>
          <a:prstGeom prst="ellipse">
            <a:avLst/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47" name="Oval 11"/>
          <p:cNvSpPr>
            <a:spLocks noChangeArrowheads="1"/>
          </p:cNvSpPr>
          <p:nvPr/>
        </p:nvSpPr>
        <p:spPr bwMode="auto">
          <a:xfrm>
            <a:off x="812800" y="2028825"/>
            <a:ext cx="762000" cy="75565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27075" y="1423541"/>
            <a:ext cx="22749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Flavor </a:t>
            </a:r>
            <a:r>
              <a:rPr lang="en-US" sz="2000" dirty="0" smtClean="0"/>
              <a:t>neutrinos</a:t>
            </a:r>
            <a:r>
              <a:rPr lang="en-US" sz="2000" dirty="0"/>
              <a:t>: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912789" y="2074234"/>
            <a:ext cx="510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800" baseline="-25000" dirty="0">
                <a:solidFill>
                  <a:schemeClr val="tx2"/>
                </a:solidFill>
                <a:latin typeface="Symbol" pitchFamily="18" charset="2"/>
              </a:rPr>
              <a:t>m</a:t>
            </a:r>
            <a:endParaRPr lang="en-US" sz="28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887663" y="2095500"/>
            <a:ext cx="478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800" baseline="-25000" dirty="0" err="1">
                <a:solidFill>
                  <a:schemeClr val="tx2"/>
                </a:solidFill>
                <a:latin typeface="Symbol" pitchFamily="18" charset="2"/>
              </a:rPr>
              <a:t>t</a:t>
            </a:r>
            <a:endParaRPr lang="en-US" sz="28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996950" y="2111375"/>
            <a:ext cx="478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Symbol" pitchFamily="18" charset="2"/>
              </a:rPr>
              <a:t>n</a:t>
            </a:r>
            <a:r>
              <a:rPr lang="en-US" sz="2800" baseline="-25000" dirty="0">
                <a:solidFill>
                  <a:schemeClr val="tx2"/>
                </a:solidFill>
                <a:latin typeface="Times New Roman" pitchFamily="18" charset="0"/>
              </a:rPr>
              <a:t>e</a:t>
            </a:r>
            <a:endParaRPr lang="en-US" sz="28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12659" y="4052007"/>
            <a:ext cx="500767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lavor </a:t>
            </a:r>
            <a:r>
              <a:rPr lang="en-US" sz="2000" dirty="0"/>
              <a:t>is </a:t>
            </a:r>
            <a:r>
              <a:rPr lang="en-US" sz="2000" dirty="0" smtClean="0"/>
              <a:t>characteristic </a:t>
            </a:r>
            <a:r>
              <a:rPr lang="en-US" sz="2000" dirty="0"/>
              <a:t>of interactions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927225" y="3244487"/>
            <a:ext cx="4812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FF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FF00"/>
                </a:solidFill>
                <a:latin typeface="Symbol" pitchFamily="18" charset="2"/>
              </a:rPr>
              <a:t>m</a:t>
            </a:r>
            <a:endParaRPr lang="en-US" sz="2800" dirty="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965450" y="3240535"/>
            <a:ext cx="3417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  <a:latin typeface="Symbol" pitchFamily="18" charset="2"/>
              </a:rPr>
              <a:t>t</a:t>
            </a:r>
            <a:endParaRPr lang="en-US" sz="28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1038225" y="3276237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679971" name="AutoShape 35"/>
          <p:cNvSpPr>
            <a:spLocks noChangeArrowheads="1"/>
          </p:cNvSpPr>
          <p:nvPr/>
        </p:nvSpPr>
        <p:spPr bwMode="auto">
          <a:xfrm>
            <a:off x="1054100" y="2943225"/>
            <a:ext cx="277813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72" name="AutoShape 36"/>
          <p:cNvSpPr>
            <a:spLocks noChangeArrowheads="1"/>
          </p:cNvSpPr>
          <p:nvPr/>
        </p:nvSpPr>
        <p:spPr bwMode="auto">
          <a:xfrm>
            <a:off x="2035175" y="2943225"/>
            <a:ext cx="277813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973" name="AutoShape 37"/>
          <p:cNvSpPr>
            <a:spLocks noChangeArrowheads="1"/>
          </p:cNvSpPr>
          <p:nvPr/>
        </p:nvSpPr>
        <p:spPr bwMode="auto">
          <a:xfrm>
            <a:off x="2965450" y="2943225"/>
            <a:ext cx="277813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WordArt 26"/>
          <p:cNvSpPr>
            <a:spLocks noChangeArrowheads="1" noChangeShapeType="1" noTextEdit="1"/>
          </p:cNvSpPr>
          <p:nvPr/>
        </p:nvSpPr>
        <p:spPr bwMode="auto">
          <a:xfrm>
            <a:off x="606607" y="340237"/>
            <a:ext cx="4018526" cy="74581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Flavor neutrinos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02134" y="2015678"/>
            <a:ext cx="4965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are neutrinos associated with or </a:t>
            </a:r>
          </a:p>
          <a:p>
            <a:r>
              <a:rPr lang="en-IE" sz="2000" dirty="0" smtClean="0"/>
              <a:t>correspond  to certain charged leptons</a:t>
            </a:r>
            <a:endParaRPr lang="en-IE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3886696" y="2975459"/>
            <a:ext cx="5204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 correspondence is established </a:t>
            </a:r>
          </a:p>
          <a:p>
            <a:r>
              <a:rPr lang="en-IE" sz="2000" dirty="0" smtClean="0"/>
              <a:t>by the charged current weak interactions</a:t>
            </a:r>
            <a:endParaRPr lang="en-IE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27736" y="4467605"/>
            <a:ext cx="5433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Flavor</a:t>
            </a:r>
            <a:r>
              <a:rPr lang="en-IE" sz="2000" dirty="0" smtClean="0"/>
              <a:t> states -- Weak interaction states</a:t>
            </a:r>
            <a:endParaRPr lang="en-IE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680760" y="5024564"/>
            <a:ext cx="6889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the presence of vacuum mixing (masses) - ambiguity :  </a:t>
            </a:r>
            <a:endParaRPr lang="en-IE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1924820" y="5350243"/>
            <a:ext cx="4678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Two ways to determine </a:t>
            </a:r>
            <a:r>
              <a:rPr lang="en-IE" sz="2000" dirty="0" err="1" smtClean="0"/>
              <a:t>flavor</a:t>
            </a:r>
            <a:r>
              <a:rPr lang="en-IE" sz="2000" dirty="0" smtClean="0"/>
              <a:t> states</a:t>
            </a:r>
            <a:endParaRPr lang="en-IE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727737" y="6145605"/>
            <a:ext cx="2579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at the </a:t>
            </a:r>
            <a:r>
              <a:rPr lang="en-IE" sz="2000" dirty="0" err="1" smtClean="0"/>
              <a:t>Lagrangian</a:t>
            </a:r>
            <a:r>
              <a:rPr lang="en-IE" sz="2000" dirty="0" smtClean="0"/>
              <a:t> </a:t>
            </a:r>
          </a:p>
          <a:p>
            <a:r>
              <a:rPr lang="en-IE" sz="2000" dirty="0" smtClean="0"/>
              <a:t>(weak current) level</a:t>
            </a:r>
            <a:endParaRPr lang="en-IE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5178042" y="5824784"/>
            <a:ext cx="2594330" cy="40011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err="1" smtClean="0"/>
              <a:t>Phenomenologically</a:t>
            </a:r>
            <a:endParaRPr lang="en-IE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1209610" y="5784120"/>
            <a:ext cx="1793875" cy="400110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Theoretically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274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" name="WordArt 25"/>
          <p:cNvSpPr>
            <a:spLocks noChangeArrowheads="1" noChangeShapeType="1" noTextEdit="1"/>
          </p:cNvSpPr>
          <p:nvPr/>
        </p:nvSpPr>
        <p:spPr bwMode="auto">
          <a:xfrm>
            <a:off x="317797" y="265805"/>
            <a:ext cx="5870338" cy="8824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Origins of (finite) mass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1574" y="1431484"/>
            <a:ext cx="4392426" cy="40011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Hard mass related to the EW scale</a:t>
            </a:r>
            <a:endParaRPr lang="en-IE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21861" y="1809747"/>
            <a:ext cx="3173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small effective coupling 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37801" y="2212898"/>
            <a:ext cx="3551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small induced VEV formed </a:t>
            </a:r>
          </a:p>
          <a:p>
            <a:r>
              <a:rPr lang="en-IE" sz="2000" dirty="0" smtClean="0"/>
              <a:t>by large VEV’s  (seesaw II) 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43321" y="3214944"/>
            <a:ext cx="2349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VEV created at </a:t>
            </a:r>
          </a:p>
          <a:p>
            <a:r>
              <a:rPr lang="en-IE" sz="2000" dirty="0" smtClean="0"/>
              <a:t>small scales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92188" y="3861746"/>
            <a:ext cx="2562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melting at T </a:t>
            </a:r>
            <a:r>
              <a:rPr lang="en-US" sz="2000" dirty="0" smtClean="0"/>
              <a:t>~ </a:t>
            </a:r>
            <a:r>
              <a:rPr lang="en-IE" sz="2000" dirty="0" smtClean="0"/>
              <a:t>VEV 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80331" y="4621241"/>
            <a:ext cx="1307804" cy="400110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MAVAN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48431" y="5664405"/>
            <a:ext cx="3721397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Gravitationally induced mass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1300" y="4529179"/>
            <a:ext cx="3094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Environment dependent </a:t>
            </a:r>
          </a:p>
          <a:p>
            <a:r>
              <a:rPr lang="en-IE" sz="2000" dirty="0" smtClean="0"/>
              <a:t>masses; relic neutrinos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74003" y="3261040"/>
            <a:ext cx="153109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Soft mass</a:t>
            </a:r>
            <a:endParaRPr lang="en-IE" sz="2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67830" y="2562447"/>
            <a:ext cx="2764468" cy="10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58949" y="1520453"/>
            <a:ext cx="712374" cy="98883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70558" y="2594345"/>
            <a:ext cx="1070351" cy="43593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16589" y="2682949"/>
            <a:ext cx="719508" cy="85060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912021" y="1584251"/>
            <a:ext cx="937456" cy="960469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49292" y="2651050"/>
            <a:ext cx="712374" cy="98883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403511" y="2137143"/>
            <a:ext cx="925037" cy="89313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TextBox 37"/>
          <p:cNvSpPr txBox="1"/>
          <p:nvPr/>
        </p:nvSpPr>
        <p:spPr>
          <a:xfrm>
            <a:off x="1010682" y="1335787"/>
            <a:ext cx="296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39" name="TextBox 38"/>
          <p:cNvSpPr txBox="1"/>
          <p:nvPr/>
        </p:nvSpPr>
        <p:spPr>
          <a:xfrm>
            <a:off x="2661666" y="1399585"/>
            <a:ext cx="296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40" name="TextBox 39"/>
          <p:cNvSpPr txBox="1"/>
          <p:nvPr/>
        </p:nvSpPr>
        <p:spPr>
          <a:xfrm>
            <a:off x="2936934" y="2856245"/>
            <a:ext cx="37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41" name="TextBox 40"/>
          <p:cNvSpPr txBox="1"/>
          <p:nvPr/>
        </p:nvSpPr>
        <p:spPr>
          <a:xfrm>
            <a:off x="2564779" y="3289375"/>
            <a:ext cx="274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42" name="TextBox 41"/>
          <p:cNvSpPr txBox="1"/>
          <p:nvPr/>
        </p:nvSpPr>
        <p:spPr>
          <a:xfrm>
            <a:off x="2456126" y="3405958"/>
            <a:ext cx="37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43" name="TextBox 42"/>
          <p:cNvSpPr txBox="1"/>
          <p:nvPr/>
        </p:nvSpPr>
        <p:spPr>
          <a:xfrm>
            <a:off x="2906225" y="2141560"/>
            <a:ext cx="435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</a:rPr>
              <a:t>n</a:t>
            </a:r>
            <a:endParaRPr lang="en-IE" sz="2400" dirty="0">
              <a:latin typeface="Symbol" pitchFamily="18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7830" y="2090148"/>
            <a:ext cx="435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</a:rPr>
              <a:t>n</a:t>
            </a:r>
            <a:endParaRPr lang="en-IE" sz="2400" dirty="0">
              <a:latin typeface="Symbol" pitchFamily="18" charset="2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67830" y="5082358"/>
            <a:ext cx="2764468" cy="10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0735" y="4625210"/>
            <a:ext cx="435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</a:rPr>
              <a:t>n</a:t>
            </a:r>
            <a:endParaRPr lang="en-IE" sz="2400" dirty="0">
              <a:latin typeface="Symbol" pitchFamily="18" charset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89092" y="4653140"/>
            <a:ext cx="435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</a:rPr>
              <a:t>n</a:t>
            </a:r>
            <a:endParaRPr lang="en-IE" sz="2400" dirty="0">
              <a:latin typeface="Symbol" pitchFamily="18" charset="2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1949292" y="3869665"/>
            <a:ext cx="0" cy="114889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86259" y="3639880"/>
            <a:ext cx="287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1974096" y="5096638"/>
            <a:ext cx="1070351" cy="43593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977595" y="5132077"/>
            <a:ext cx="719508" cy="85060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10298" y="5089545"/>
            <a:ext cx="712374" cy="98883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8469757">
            <a:off x="2628578" y="2910422"/>
            <a:ext cx="401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…</a:t>
            </a:r>
            <a:endParaRPr lang="en-IE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5316276" y="6105339"/>
            <a:ext cx="2275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Melting couplings</a:t>
            </a:r>
            <a:endParaRPr lang="en-IE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1403511" y="3775290"/>
            <a:ext cx="41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Symbol" pitchFamily="18" charset="2"/>
              </a:rPr>
              <a:t>D</a:t>
            </a:r>
            <a:endParaRPr lang="en-IE" sz="2400" dirty="0">
              <a:latin typeface="Symbol" pitchFamily="18" charset="2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32601" y="1494431"/>
            <a:ext cx="435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</a:t>
            </a:r>
            <a:endParaRPr lang="en-IE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2091082" y="1508602"/>
            <a:ext cx="435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H</a:t>
            </a:r>
            <a:endParaRPr lang="en-IE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2925312" y="5343090"/>
            <a:ext cx="37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4" name="TextBox 63"/>
          <p:cNvSpPr txBox="1"/>
          <p:nvPr/>
        </p:nvSpPr>
        <p:spPr>
          <a:xfrm>
            <a:off x="2543513" y="5791288"/>
            <a:ext cx="3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5" name="TextBox 64"/>
          <p:cNvSpPr txBox="1"/>
          <p:nvPr/>
        </p:nvSpPr>
        <p:spPr>
          <a:xfrm>
            <a:off x="2422943" y="5880257"/>
            <a:ext cx="40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66" name="TextBox 65"/>
          <p:cNvSpPr txBox="1"/>
          <p:nvPr/>
        </p:nvSpPr>
        <p:spPr>
          <a:xfrm rot="18469757">
            <a:off x="2645354" y="5400566"/>
            <a:ext cx="401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 smtClean="0"/>
              <a:t>…</a:t>
            </a:r>
            <a:endParaRPr lang="en-IE" sz="2800" dirty="0"/>
          </a:p>
        </p:txBody>
      </p:sp>
      <p:sp>
        <p:nvSpPr>
          <p:cNvPr id="46" name="Oval 45"/>
          <p:cNvSpPr/>
          <p:nvPr/>
        </p:nvSpPr>
        <p:spPr>
          <a:xfrm>
            <a:off x="1476140" y="4641349"/>
            <a:ext cx="925037" cy="89313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TextBox 66"/>
          <p:cNvSpPr txBox="1"/>
          <p:nvPr/>
        </p:nvSpPr>
        <p:spPr>
          <a:xfrm>
            <a:off x="460735" y="6434255"/>
            <a:ext cx="345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Similarly for Dirac neutrinos</a:t>
            </a:r>
            <a:endParaRPr lang="en-IE" dirty="0"/>
          </a:p>
        </p:txBody>
      </p:sp>
      <p:sp>
        <p:nvSpPr>
          <p:cNvPr id="50" name="TextBox 49"/>
          <p:cNvSpPr txBox="1"/>
          <p:nvPr/>
        </p:nvSpPr>
        <p:spPr>
          <a:xfrm rot="1226249">
            <a:off x="3035542" y="1540597"/>
            <a:ext cx="146948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Gauge </a:t>
            </a:r>
          </a:p>
          <a:p>
            <a:r>
              <a:rPr lang="en-IE" sz="2000" dirty="0" smtClean="0"/>
              <a:t>invariance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20638" y="0"/>
            <a:ext cx="9144001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73749" y="308333"/>
            <a:ext cx="7458075" cy="8784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Higher dimension operator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94325" y="3019425"/>
            <a:ext cx="9076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 </a:t>
            </a:r>
            <a:r>
              <a:rPr lang="en-US" sz="2000" dirty="0" err="1"/>
              <a:t>L</a:t>
            </a:r>
            <a:r>
              <a:rPr lang="en-US" sz="2000" dirty="0"/>
              <a:t> </a:t>
            </a:r>
            <a:r>
              <a:rPr lang="en-US" sz="2000" dirty="0" err="1" smtClean="0"/>
              <a:t>H</a:t>
            </a:r>
            <a:r>
              <a:rPr lang="en-US" sz="2000" baseline="30000" dirty="0" err="1" smtClean="0"/>
              <a:t>n</a:t>
            </a:r>
            <a:endParaRPr lang="en-US" sz="2000" dirty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816475" y="2836863"/>
            <a:ext cx="5982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  <a:p>
            <a:r>
              <a:rPr lang="en-US" sz="2000" dirty="0">
                <a:latin typeface="Symbol" pitchFamily="18" charset="2"/>
              </a:rPr>
              <a:t>L</a:t>
            </a:r>
            <a:r>
              <a:rPr lang="en-US" sz="2000" baseline="30000" dirty="0"/>
              <a:t>n-1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845050" y="3192463"/>
            <a:ext cx="4492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665163" y="3832225"/>
            <a:ext cx="1843087" cy="914400"/>
          </a:xfrm>
          <a:custGeom>
            <a:avLst/>
            <a:gdLst>
              <a:gd name="T0" fmla="*/ 0 w 942"/>
              <a:gd name="T1" fmla="*/ 0 h 539"/>
              <a:gd name="T2" fmla="*/ 2147483647 w 942"/>
              <a:gd name="T3" fmla="*/ 2147483647 h 539"/>
              <a:gd name="T4" fmla="*/ 2147483647 w 942"/>
              <a:gd name="T5" fmla="*/ 0 h 539"/>
              <a:gd name="T6" fmla="*/ 0 60000 65536"/>
              <a:gd name="T7" fmla="*/ 0 60000 65536"/>
              <a:gd name="T8" fmla="*/ 0 60000 65536"/>
              <a:gd name="T9" fmla="*/ 0 w 942"/>
              <a:gd name="T10" fmla="*/ 0 h 539"/>
              <a:gd name="T11" fmla="*/ 942 w 942"/>
              <a:gd name="T12" fmla="*/ 539 h 5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2" h="539">
                <a:moveTo>
                  <a:pt x="0" y="0"/>
                </a:moveTo>
                <a:lnTo>
                  <a:pt x="476" y="539"/>
                </a:lnTo>
                <a:lnTo>
                  <a:pt x="942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 flipV="1">
            <a:off x="590550" y="4754563"/>
            <a:ext cx="1930400" cy="1030287"/>
          </a:xfrm>
          <a:custGeom>
            <a:avLst/>
            <a:gdLst>
              <a:gd name="T0" fmla="*/ 0 w 942"/>
              <a:gd name="T1" fmla="*/ 0 h 539"/>
              <a:gd name="T2" fmla="*/ 2147483647 w 942"/>
              <a:gd name="T3" fmla="*/ 2147483647 h 539"/>
              <a:gd name="T4" fmla="*/ 2147483647 w 942"/>
              <a:gd name="T5" fmla="*/ 0 h 539"/>
              <a:gd name="T6" fmla="*/ 0 60000 65536"/>
              <a:gd name="T7" fmla="*/ 0 60000 65536"/>
              <a:gd name="T8" fmla="*/ 0 60000 65536"/>
              <a:gd name="T9" fmla="*/ 0 w 942"/>
              <a:gd name="T10" fmla="*/ 0 h 539"/>
              <a:gd name="T11" fmla="*/ 942 w 942"/>
              <a:gd name="T12" fmla="*/ 539 h 5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2" h="539">
                <a:moveTo>
                  <a:pt x="0" y="0"/>
                </a:moveTo>
                <a:lnTo>
                  <a:pt x="476" y="539"/>
                </a:lnTo>
                <a:lnTo>
                  <a:pt x="942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82588" y="3348038"/>
            <a:ext cx="45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565400" y="3487738"/>
            <a:ext cx="465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  <a:r>
              <a:rPr lang="en-US" sz="2000" baseline="-25000"/>
              <a:t>n</a:t>
            </a:r>
            <a:endParaRPr lang="en-US" sz="200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36563" y="5865813"/>
            <a:ext cx="31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463800" y="5854700"/>
            <a:ext cx="31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1174750" y="3381375"/>
            <a:ext cx="871538" cy="1306513"/>
          </a:xfrm>
          <a:custGeom>
            <a:avLst/>
            <a:gdLst>
              <a:gd name="T0" fmla="*/ 0 w 549"/>
              <a:gd name="T1" fmla="*/ 0 h 713"/>
              <a:gd name="T2" fmla="*/ 2147483647 w 549"/>
              <a:gd name="T3" fmla="*/ 2147483647 h 713"/>
              <a:gd name="T4" fmla="*/ 2147483647 w 549"/>
              <a:gd name="T5" fmla="*/ 2147483647 h 713"/>
              <a:gd name="T6" fmla="*/ 0 60000 65536"/>
              <a:gd name="T7" fmla="*/ 0 60000 65536"/>
              <a:gd name="T8" fmla="*/ 0 60000 65536"/>
              <a:gd name="T9" fmla="*/ 0 w 549"/>
              <a:gd name="T10" fmla="*/ 0 h 713"/>
              <a:gd name="T11" fmla="*/ 549 w 549"/>
              <a:gd name="T12" fmla="*/ 713 h 7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9" h="713">
                <a:moveTo>
                  <a:pt x="0" y="0"/>
                </a:moveTo>
                <a:lnTo>
                  <a:pt x="238" y="713"/>
                </a:lnTo>
                <a:lnTo>
                  <a:pt x="549" y="1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1077913" y="4252913"/>
            <a:ext cx="950912" cy="955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938213" y="3021013"/>
            <a:ext cx="47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017713" y="2970213"/>
            <a:ext cx="60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  <a:r>
              <a:rPr lang="en-US" sz="2000" baseline="-25000"/>
              <a:t>n-1</a:t>
            </a:r>
            <a:endParaRPr lang="en-US" sz="2000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230563" y="3487738"/>
            <a:ext cx="5129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allows to reduce  the scale of new physics</a:t>
            </a:r>
          </a:p>
          <a:p>
            <a:r>
              <a:rPr lang="en-US" sz="2000"/>
              <a:t>responsible  for neutrino mass generation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61975" y="1511300"/>
            <a:ext cx="560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D=5 operator can be suppressed by symmetry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4467225" y="5067300"/>
            <a:ext cx="714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</a:t>
            </a:r>
            <a:r>
              <a:rPr lang="en-US" sz="2000" baseline="-25000">
                <a:latin typeface="Symbol" pitchFamily="18" charset="2"/>
              </a:rPr>
              <a:t>n </a:t>
            </a:r>
            <a:r>
              <a:rPr lang="en-US" sz="2000"/>
              <a:t>= 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026025" y="4921250"/>
            <a:ext cx="735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&lt;H&gt; </a:t>
            </a:r>
            <a:r>
              <a:rPr lang="en-US" sz="2000" baseline="30000"/>
              <a:t>n</a:t>
            </a:r>
            <a:endParaRPr lang="en-US" sz="2000"/>
          </a:p>
          <a:p>
            <a:r>
              <a:rPr lang="en-US" sz="2000">
                <a:latin typeface="Symbol" pitchFamily="18" charset="2"/>
              </a:rPr>
              <a:t>  L</a:t>
            </a:r>
            <a:r>
              <a:rPr lang="en-US" sz="2000" baseline="30000"/>
              <a:t>n-1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5065713" y="5254625"/>
            <a:ext cx="66833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241800" y="5916613"/>
            <a:ext cx="260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</a:t>
            </a:r>
            <a:r>
              <a:rPr lang="en-US" sz="2000" baseline="-25000">
                <a:latin typeface="Symbol" pitchFamily="18" charset="2"/>
              </a:rPr>
              <a:t>n </a:t>
            </a:r>
            <a:r>
              <a:rPr lang="en-US" sz="2000"/>
              <a:t>=         </a:t>
            </a:r>
            <a:r>
              <a:rPr lang="en-US" sz="2000">
                <a:latin typeface="Symbol" pitchFamily="18" charset="2"/>
              </a:rPr>
              <a:t>P</a:t>
            </a:r>
            <a:r>
              <a:rPr lang="en-US" sz="2000" baseline="-25000"/>
              <a:t>i = 1…n</a:t>
            </a:r>
            <a:r>
              <a:rPr lang="en-US" sz="2000"/>
              <a:t> &lt;H</a:t>
            </a:r>
            <a:r>
              <a:rPr lang="en-US" sz="2000" baseline="-25000"/>
              <a:t>i</a:t>
            </a:r>
            <a:r>
              <a:rPr lang="en-US" sz="2000"/>
              <a:t>&gt; 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4897438" y="5776913"/>
            <a:ext cx="587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 1 </a:t>
            </a:r>
          </a:p>
          <a:p>
            <a:r>
              <a:rPr lang="en-US" sz="2000">
                <a:latin typeface="Symbol" pitchFamily="18" charset="2"/>
              </a:rPr>
              <a:t>L</a:t>
            </a:r>
            <a:r>
              <a:rPr lang="en-US" sz="2000" baseline="30000"/>
              <a:t>n-1</a:t>
            </a:r>
            <a:endParaRPr lang="en-US" sz="2000">
              <a:latin typeface="Symbol" pitchFamily="18" charset="2"/>
            </a:endParaRPr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4905375" y="6110288"/>
            <a:ext cx="42068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1620838" y="2151063"/>
            <a:ext cx="112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 </a:t>
            </a:r>
            <a:r>
              <a:rPr lang="en-US" sz="2000">
                <a:sym typeface="Wingdings" pitchFamily="2" charset="2"/>
              </a:rPr>
              <a:t> i H</a:t>
            </a:r>
            <a:endParaRPr lang="en-US" sz="2000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373188" y="3052763"/>
            <a:ext cx="59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53" name="Rectangle 52"/>
          <p:cNvSpPr/>
          <p:nvPr/>
        </p:nvSpPr>
        <p:spPr bwMode="auto">
          <a:xfrm>
            <a:off x="882763" y="4831279"/>
            <a:ext cx="3285200" cy="12147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47119" name="Text Box 16"/>
          <p:cNvSpPr txBox="1">
            <a:spLocks noChangeArrowheads="1"/>
          </p:cNvSpPr>
          <p:nvPr/>
        </p:nvSpPr>
        <p:spPr bwMode="auto">
          <a:xfrm>
            <a:off x="4130758" y="1772824"/>
            <a:ext cx="973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/>
              <a:t>&lt;&lt;  </a:t>
            </a:r>
            <a:r>
              <a:rPr lang="en-US" sz="2000" dirty="0" err="1"/>
              <a:t>M</a:t>
            </a:r>
            <a:r>
              <a:rPr lang="en-US" sz="2000" baseline="-25000" dirty="0" err="1"/>
              <a:t>Pl</a:t>
            </a:r>
            <a:endParaRPr lang="en-US" sz="2000" dirty="0"/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825705" y="6118143"/>
            <a:ext cx="3490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New physics below Planck scale</a:t>
            </a:r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818965" y="4886518"/>
            <a:ext cx="37317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m</a:t>
            </a:r>
            <a:r>
              <a:rPr lang="en-US" sz="2000" baseline="-25000" dirty="0" smtClean="0"/>
              <a:t>H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~           M</a:t>
            </a:r>
            <a:r>
              <a:rPr lang="en-US" sz="2000" baseline="-25000" dirty="0" smtClean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log (q/M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7122" name="Oval 19"/>
          <p:cNvSpPr>
            <a:spLocks noChangeArrowheads="1"/>
          </p:cNvSpPr>
          <p:nvPr/>
        </p:nvSpPr>
        <p:spPr bwMode="auto">
          <a:xfrm>
            <a:off x="2005691" y="3663951"/>
            <a:ext cx="1036638" cy="10033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20"/>
          <p:cNvSpPr>
            <a:spLocks noChangeShapeType="1"/>
          </p:cNvSpPr>
          <p:nvPr/>
        </p:nvSpPr>
        <p:spPr bwMode="auto">
          <a:xfrm>
            <a:off x="3042329" y="4192588"/>
            <a:ext cx="639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21"/>
          <p:cNvSpPr>
            <a:spLocks noChangeShapeType="1"/>
          </p:cNvSpPr>
          <p:nvPr/>
        </p:nvSpPr>
        <p:spPr bwMode="auto">
          <a:xfrm>
            <a:off x="1311275" y="4164013"/>
            <a:ext cx="652462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Text Box 22"/>
          <p:cNvSpPr txBox="1">
            <a:spLocks noChangeArrowheads="1"/>
          </p:cNvSpPr>
          <p:nvPr/>
        </p:nvSpPr>
        <p:spPr bwMode="auto">
          <a:xfrm>
            <a:off x="3374893" y="3850135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H</a:t>
            </a:r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268743" y="3812813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H</a:t>
            </a:r>
          </a:p>
        </p:txBody>
      </p:sp>
      <p:sp>
        <p:nvSpPr>
          <p:cNvPr id="47127" name="Text Box 24"/>
          <p:cNvSpPr txBox="1">
            <a:spLocks noChangeArrowheads="1"/>
          </p:cNvSpPr>
          <p:nvPr/>
        </p:nvSpPr>
        <p:spPr bwMode="auto">
          <a:xfrm>
            <a:off x="2353940" y="3281387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Symbol" pitchFamily="18" charset="2"/>
              </a:rPr>
              <a:t>n</a:t>
            </a:r>
            <a:r>
              <a:rPr lang="en-US" sz="1800" baseline="-25000" dirty="0" err="1"/>
              <a:t>L</a:t>
            </a:r>
            <a:endParaRPr lang="en-US" sz="1800" dirty="0"/>
          </a:p>
        </p:txBody>
      </p:sp>
      <p:sp>
        <p:nvSpPr>
          <p:cNvPr id="47128" name="Text Box 25"/>
          <p:cNvSpPr txBox="1">
            <a:spLocks noChangeArrowheads="1"/>
          </p:cNvSpPr>
          <p:nvPr/>
        </p:nvSpPr>
        <p:spPr bwMode="auto">
          <a:xfrm>
            <a:off x="2329992" y="4247374"/>
            <a:ext cx="46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Symbol" pitchFamily="18" charset="2"/>
              </a:rPr>
              <a:t>n</a:t>
            </a:r>
            <a:r>
              <a:rPr lang="en-US" sz="1800" baseline="-25000" dirty="0" err="1"/>
              <a:t>R</a:t>
            </a:r>
            <a:r>
              <a:rPr lang="en-US" sz="1800" dirty="0"/>
              <a:t> </a:t>
            </a:r>
          </a:p>
        </p:txBody>
      </p:sp>
      <p:sp>
        <p:nvSpPr>
          <p:cNvPr id="47130" name="Text Box 27"/>
          <p:cNvSpPr txBox="1">
            <a:spLocks noChangeArrowheads="1"/>
          </p:cNvSpPr>
          <p:nvPr/>
        </p:nvSpPr>
        <p:spPr bwMode="auto">
          <a:xfrm>
            <a:off x="7200677" y="6364591"/>
            <a:ext cx="19656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/>
              <a:t>“Partial” SUSY? </a:t>
            </a:r>
            <a:endParaRPr lang="en-US" sz="1800" dirty="0"/>
          </a:p>
        </p:txBody>
      </p:sp>
      <p:sp>
        <p:nvSpPr>
          <p:cNvPr id="47131" name="AutoShape 28"/>
          <p:cNvSpPr>
            <a:spLocks noChangeArrowheads="1"/>
          </p:cNvSpPr>
          <p:nvPr/>
        </p:nvSpPr>
        <p:spPr bwMode="auto">
          <a:xfrm>
            <a:off x="486553" y="6182544"/>
            <a:ext cx="246062" cy="3667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99317" y="1316219"/>
            <a:ext cx="5272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Simplest seesaw implies new physical scale</a:t>
            </a:r>
            <a:endParaRPr lang="en-US" sz="2000" dirty="0"/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318668" y="1780162"/>
            <a:ext cx="287290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M</a:t>
            </a:r>
            <a:r>
              <a:rPr lang="en-US" baseline="-25000" dirty="0" smtClean="0"/>
              <a:t>R </a:t>
            </a:r>
            <a:r>
              <a:rPr lang="en-US" dirty="0" smtClean="0"/>
              <a:t> ~ m</a:t>
            </a:r>
            <a:r>
              <a:rPr lang="en-US" baseline="-25000" dirty="0" smtClean="0"/>
              <a:t>D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m</a:t>
            </a:r>
            <a:r>
              <a:rPr lang="en-US" baseline="-25000" dirty="0" err="1" smtClean="0">
                <a:latin typeface="Symbol" pitchFamily="18" charset="2"/>
              </a:rPr>
              <a:t>n</a:t>
            </a:r>
            <a:r>
              <a:rPr lang="en-US" dirty="0" smtClean="0"/>
              <a:t> ~ 10</a:t>
            </a:r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3374893" y="2360428"/>
            <a:ext cx="199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F. </a:t>
            </a:r>
            <a:r>
              <a:rPr lang="en-US" i="1" dirty="0" err="1" smtClean="0">
                <a:solidFill>
                  <a:srgbClr val="FF0000"/>
                </a:solidFill>
              </a:rPr>
              <a:t>Vissani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hep-phl9709409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1628507" y="4732059"/>
            <a:ext cx="930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   </a:t>
            </a:r>
            <a:r>
              <a:rPr lang="en-US" sz="2000" dirty="0" smtClean="0"/>
              <a:t> 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 </a:t>
            </a:r>
          </a:p>
          <a:p>
            <a:r>
              <a:rPr lang="en-US" sz="2000" dirty="0" smtClean="0"/>
              <a:t>(2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 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1753246" y="5088545"/>
            <a:ext cx="57674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1275718" y="5542941"/>
            <a:ext cx="28922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30000" dirty="0" smtClean="0"/>
              <a:t> </a:t>
            </a:r>
            <a:r>
              <a:rPr lang="en-US" sz="2000" dirty="0" smtClean="0"/>
              <a:t>~              log (q /M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1492036" y="5399656"/>
            <a:ext cx="1104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R</a:t>
            </a:r>
            <a:r>
              <a:rPr lang="en-US" sz="2000" baseline="30000" dirty="0" smtClean="0"/>
              <a:t>3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US" sz="2000" dirty="0" smtClean="0"/>
              <a:t>    </a:t>
            </a:r>
          </a:p>
          <a:p>
            <a:r>
              <a:rPr lang="en-US" sz="2000" dirty="0" smtClean="0"/>
              <a:t>(2</a:t>
            </a:r>
            <a:r>
              <a:rPr lang="en-US" sz="2000" dirty="0" smtClean="0">
                <a:latin typeface="Symbol" pitchFamily="18" charset="2"/>
              </a:rPr>
              <a:t>p </a:t>
            </a:r>
            <a:r>
              <a:rPr lang="en-US" sz="2000" dirty="0" smtClean="0"/>
              <a:t>v)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1628507" y="5748873"/>
            <a:ext cx="72543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203106" y="3866247"/>
            <a:ext cx="2363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J Elias-</a:t>
            </a:r>
            <a:r>
              <a:rPr lang="en-US" i="1" dirty="0" err="1" smtClean="0">
                <a:solidFill>
                  <a:srgbClr val="FF0000"/>
                </a:solidFill>
              </a:rPr>
              <a:t>Miro</a:t>
            </a:r>
            <a:r>
              <a:rPr lang="en-US" i="1" dirty="0" smtClean="0">
                <a:solidFill>
                  <a:srgbClr val="FF0000"/>
                </a:solidFill>
              </a:rPr>
              <a:t> et al,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1112.3022 [</a:t>
            </a:r>
            <a:r>
              <a:rPr lang="en-US" i="1" dirty="0" err="1" smtClean="0">
                <a:solidFill>
                  <a:srgbClr val="FF0000"/>
                </a:solidFill>
              </a:rPr>
              <a:t>hep</a:t>
            </a:r>
            <a:r>
              <a:rPr lang="en-US" i="1" dirty="0" smtClean="0">
                <a:solidFill>
                  <a:srgbClr val="FF0000"/>
                </a:solidFill>
              </a:rPr>
              <a:t>-ph]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917489" y="6437868"/>
            <a:ext cx="166904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M</a:t>
            </a:r>
            <a:r>
              <a:rPr lang="en-US" baseline="-25000" dirty="0" smtClean="0"/>
              <a:t>R </a:t>
            </a:r>
            <a:r>
              <a:rPr lang="en-US" dirty="0" smtClean="0"/>
              <a:t> &lt; 10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391048" y="6130394"/>
            <a:ext cx="2020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Small </a:t>
            </a:r>
            <a:r>
              <a:rPr lang="en-IE" dirty="0" err="1" smtClean="0"/>
              <a:t>Yukawas</a:t>
            </a:r>
            <a:r>
              <a:rPr lang="en-IE" dirty="0" smtClean="0"/>
              <a:t>,</a:t>
            </a:r>
          </a:p>
          <a:p>
            <a:r>
              <a:rPr lang="en-IE" dirty="0" err="1" smtClean="0"/>
              <a:t>Leptogenesis</a:t>
            </a:r>
            <a:r>
              <a:rPr lang="en-IE" dirty="0" smtClean="0"/>
              <a:t> ?</a:t>
            </a:r>
            <a:endParaRPr lang="en-IE" dirty="0"/>
          </a:p>
        </p:txBody>
      </p:sp>
      <p:sp>
        <p:nvSpPr>
          <p:cNvPr id="34" name="TextBox 33"/>
          <p:cNvSpPr txBox="1"/>
          <p:nvPr/>
        </p:nvSpPr>
        <p:spPr>
          <a:xfrm>
            <a:off x="7066516" y="5692044"/>
            <a:ext cx="2077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Cancellation?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956341" y="5347642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solidFill>
                  <a:srgbClr val="FF0000"/>
                </a:solidFill>
              </a:rPr>
              <a:t>M. </a:t>
            </a:r>
            <a:r>
              <a:rPr lang="en-IE" i="1" dirty="0" err="1" smtClean="0">
                <a:solidFill>
                  <a:srgbClr val="FF0000"/>
                </a:solidFill>
              </a:rPr>
              <a:t>Fabbrichesi</a:t>
            </a:r>
            <a:endParaRPr lang="en-IE" i="1" dirty="0">
              <a:solidFill>
                <a:srgbClr val="FF0000"/>
              </a:solidFill>
            </a:endParaRPr>
          </a:p>
        </p:txBody>
      </p:sp>
      <p:sp>
        <p:nvSpPr>
          <p:cNvPr id="38" name="WordArt 25"/>
          <p:cNvSpPr>
            <a:spLocks noChangeArrowheads="1" noChangeShapeType="1" noTextEdit="1"/>
          </p:cNvSpPr>
          <p:nvPr/>
        </p:nvSpPr>
        <p:spPr bwMode="auto">
          <a:xfrm>
            <a:off x="1050027" y="111728"/>
            <a:ext cx="5455285" cy="10996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mbol" pitchFamily="18" charset="2"/>
              </a:rPr>
              <a:t>n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- mass and Higgs physics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5607" name="WordArt 8"/>
          <p:cNvSpPr>
            <a:spLocks noChangeArrowheads="1" noChangeShapeType="1" noTextEdit="1"/>
          </p:cNvSpPr>
          <p:nvPr/>
        </p:nvSpPr>
        <p:spPr bwMode="auto">
          <a:xfrm>
            <a:off x="870060" y="265814"/>
            <a:ext cx="4684809" cy="78753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What is the mass?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221" y="1412875"/>
            <a:ext cx="5376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Mass term changes of </a:t>
            </a:r>
            <a:r>
              <a:rPr lang="en-IE" sz="2000" dirty="0" err="1" smtClean="0"/>
              <a:t>chirality</a:t>
            </a:r>
            <a:r>
              <a:rPr lang="en-IE" sz="2000" dirty="0" smtClean="0"/>
              <a:t> of </a:t>
            </a:r>
            <a:r>
              <a:rPr lang="en-IE" sz="2000" dirty="0" err="1" smtClean="0"/>
              <a:t>fermion</a:t>
            </a:r>
            <a:r>
              <a:rPr lang="en-IE" sz="2000" dirty="0" smtClean="0"/>
              <a:t>:</a:t>
            </a:r>
            <a:endParaRPr lang="en-IE" sz="2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99466" y="6254950"/>
            <a:ext cx="26728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28923" y="6060807"/>
            <a:ext cx="36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18" name="TextBox 17"/>
          <p:cNvSpPr txBox="1"/>
          <p:nvPr/>
        </p:nvSpPr>
        <p:spPr>
          <a:xfrm>
            <a:off x="3449768" y="6060807"/>
            <a:ext cx="36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19" name="TextBox 18"/>
          <p:cNvSpPr txBox="1"/>
          <p:nvPr/>
        </p:nvSpPr>
        <p:spPr>
          <a:xfrm>
            <a:off x="1632617" y="5751227"/>
            <a:ext cx="460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r>
              <a:rPr lang="en-IE" sz="2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911974" y="5705962"/>
            <a:ext cx="460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r>
              <a:rPr lang="en-IE" sz="2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4982" y="5760280"/>
            <a:ext cx="460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R</a:t>
            </a:r>
            <a:r>
              <a:rPr lang="en-IE" sz="2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148535" y="6430139"/>
            <a:ext cx="44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3369380" y="6430139"/>
            <a:ext cx="44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474734" y="5302030"/>
            <a:ext cx="8273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oscillations: no change of </a:t>
            </a:r>
            <a:r>
              <a:rPr lang="en-IE" sz="2000" dirty="0" err="1" smtClean="0"/>
              <a:t>chirality</a:t>
            </a:r>
            <a:r>
              <a:rPr lang="en-IE" sz="2000" dirty="0" smtClean="0"/>
              <a:t>: (spin state does not change)</a:t>
            </a:r>
            <a:endParaRPr lang="en-IE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09737" y="2154725"/>
            <a:ext cx="164128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24663" y="1754615"/>
            <a:ext cx="460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L</a:t>
            </a:r>
            <a:r>
              <a:rPr lang="en-IE" sz="2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595865" y="1767720"/>
            <a:ext cx="460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/>
              <a:t>R</a:t>
            </a:r>
            <a:r>
              <a:rPr lang="en-IE" sz="2000" dirty="0" smtClean="0">
                <a:sym typeface="Wingdings" pitchFamily="2" charset="2"/>
              </a:rPr>
              <a:t> </a:t>
            </a:r>
            <a:endParaRPr lang="en-IE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016852" y="1942900"/>
            <a:ext cx="36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x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512565" y="2312534"/>
            <a:ext cx="8405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the SM mass generated due to coupling with classical scalar field in its lowest energy state,  Vacuum expectation value VEV of the Higgs field: </a:t>
            </a:r>
            <a:endParaRPr lang="en-IE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129594" y="3271822"/>
            <a:ext cx="1564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 = h &lt;H</a:t>
            </a:r>
            <a:r>
              <a:rPr lang="en-IE" sz="2000" baseline="-25000" dirty="0" smtClean="0"/>
              <a:t>0</a:t>
            </a:r>
            <a:r>
              <a:rPr lang="en-IE" sz="2000" dirty="0" smtClean="0"/>
              <a:t>&gt;</a:t>
            </a:r>
            <a:endParaRPr lang="en-IE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217366" y="3618767"/>
            <a:ext cx="5847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= value of the field in the minimum of potential 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94459" y="4279987"/>
            <a:ext cx="171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Variations: </a:t>
            </a:r>
            <a:endParaRPr lang="en-IE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499614" y="4269364"/>
            <a:ext cx="1564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 = h &lt;</a:t>
            </a:r>
            <a:r>
              <a:rPr lang="en-IE" sz="2000" dirty="0" smtClean="0">
                <a:latin typeface="Symbol" pitchFamily="18" charset="2"/>
              </a:rPr>
              <a:t>D</a:t>
            </a:r>
            <a:r>
              <a:rPr lang="en-IE" sz="2000" baseline="-25000" dirty="0" smtClean="0"/>
              <a:t>0</a:t>
            </a:r>
            <a:r>
              <a:rPr lang="en-IE" sz="2000" dirty="0" smtClean="0"/>
              <a:t>&gt;</a:t>
            </a:r>
            <a:endParaRPr lang="en-IE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916439" y="4305576"/>
            <a:ext cx="2725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triplet for </a:t>
            </a:r>
            <a:r>
              <a:rPr lang="en-IE" sz="2000" dirty="0" err="1" smtClean="0"/>
              <a:t>Majorana</a:t>
            </a:r>
            <a:endParaRPr lang="en-IE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501704" y="4624209"/>
            <a:ext cx="2178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 = h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&lt;H</a:t>
            </a:r>
            <a:r>
              <a:rPr lang="en-IE" sz="2000" baseline="-25000" dirty="0" smtClean="0"/>
              <a:t>0</a:t>
            </a:r>
            <a:r>
              <a:rPr lang="en-IE" sz="2000" dirty="0" smtClean="0"/>
              <a:t>&gt;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/M</a:t>
            </a:r>
            <a:r>
              <a:rPr lang="en-IE" sz="2000" baseline="-25000" dirty="0" smtClean="0"/>
              <a:t>R</a:t>
            </a:r>
            <a:endParaRPr lang="en-IE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966850" y="4669474"/>
            <a:ext cx="131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Seesaw</a:t>
            </a:r>
            <a:endParaRPr lang="en-IE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072820" y="6060807"/>
            <a:ext cx="1788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effects </a:t>
            </a:r>
            <a:r>
              <a:rPr lang="en-US" sz="2000" dirty="0" smtClean="0"/>
              <a:t>~</a:t>
            </a:r>
            <a:r>
              <a:rPr lang="en-IE" sz="2000" dirty="0" smtClean="0"/>
              <a:t> m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</a:t>
            </a:r>
            <a:endParaRPr lang="en-I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312575" y="177165"/>
            <a:ext cx="5371129" cy="8025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Seesaw mechanism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7609" y="1675553"/>
            <a:ext cx="1956391" cy="37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B </a:t>
            </a:r>
            <a:r>
              <a:rPr lang="en-US" i="1" dirty="0" err="1" smtClean="0">
                <a:solidFill>
                  <a:srgbClr val="FF0000"/>
                </a:solidFill>
              </a:rPr>
              <a:t>Dasgupta</a:t>
            </a:r>
            <a:r>
              <a:rPr lang="en-US" i="1" dirty="0" smtClean="0">
                <a:solidFill>
                  <a:srgbClr val="FF0000"/>
                </a:solidFill>
              </a:rPr>
              <a:t> A.S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439035" y="3337678"/>
            <a:ext cx="410464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 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dirty="0" smtClean="0"/>
              <a:t>= -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baseline="30000" dirty="0" err="1" smtClean="0"/>
              <a:t>diag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R</a:t>
            </a:r>
            <a:r>
              <a:rPr lang="en-US" sz="2000" baseline="30000" dirty="0" smtClean="0"/>
              <a:t>+ </a:t>
            </a:r>
            <a:r>
              <a:rPr lang="en-US" sz="2000" dirty="0" smtClean="0"/>
              <a:t>(M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U</a:t>
            </a:r>
            <a:r>
              <a:rPr lang="en-US" sz="2000" baseline="-25000" dirty="0" smtClean="0"/>
              <a:t>R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baseline="30000" dirty="0" err="1" smtClean="0"/>
              <a:t>diag</a:t>
            </a:r>
            <a:r>
              <a:rPr lang="en-US" sz="2000" baseline="-25000" dirty="0" smtClean="0"/>
              <a:t> </a:t>
            </a:r>
            <a:endParaRPr lang="en-US" sz="20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411481" y="2839720"/>
            <a:ext cx="5154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then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is the matrix  which </a:t>
            </a:r>
            <a:r>
              <a:rPr lang="en-US" sz="2000" dirty="0" err="1" smtClean="0"/>
              <a:t>diagonalizes</a:t>
            </a:r>
            <a:r>
              <a:rPr lang="en-US" sz="2000" dirty="0" smtClean="0"/>
              <a:t>           </a:t>
            </a:r>
            <a:endParaRPr lang="en-US" sz="2000" dirty="0"/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897722" y="1552690"/>
            <a:ext cx="26670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m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US" sz="2000" dirty="0" smtClean="0"/>
              <a:t> 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dirty="0" smtClean="0"/>
              <a:t>= -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(M</a:t>
            </a:r>
            <a:r>
              <a:rPr lang="en-US" sz="2000" baseline="-25000" dirty="0" smtClean="0"/>
              <a:t>R 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baseline="30000" dirty="0" smtClean="0"/>
              <a:t> T</a:t>
            </a:r>
            <a:r>
              <a:rPr lang="en-US" sz="2000" baseline="-25000" dirty="0" smtClean="0"/>
              <a:t> </a:t>
            </a:r>
            <a:endParaRPr lang="en-US" sz="2000" baseline="-25000" dirty="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177743" y="1523007"/>
            <a:ext cx="251459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= U</a:t>
            </a:r>
            <a:r>
              <a:rPr lang="en-US" sz="2000" baseline="-25000" dirty="0" smtClean="0"/>
              <a:t>L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baseline="-25000" dirty="0" smtClean="0"/>
              <a:t> </a:t>
            </a:r>
            <a:r>
              <a:rPr lang="en-US" sz="2000" baseline="30000" dirty="0" err="1" smtClean="0"/>
              <a:t>diag</a:t>
            </a:r>
            <a:r>
              <a:rPr lang="en-US" sz="2000" dirty="0" smtClean="0"/>
              <a:t>) U</a:t>
            </a:r>
            <a:r>
              <a:rPr lang="en-US" sz="2000" baseline="-25000" dirty="0" smtClean="0"/>
              <a:t>R</a:t>
            </a:r>
            <a:r>
              <a:rPr lang="en-US" sz="2000" baseline="30000" dirty="0" smtClean="0"/>
              <a:t>+</a:t>
            </a:r>
            <a:r>
              <a:rPr lang="en-US" sz="2000" baseline="-25000" dirty="0" smtClean="0"/>
              <a:t> </a:t>
            </a:r>
            <a:endParaRPr lang="en-US" sz="2000" baseline="-25000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57550" y="2364004"/>
            <a:ext cx="45510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In  the simplest SO(10):   U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 = V</a:t>
            </a:r>
            <a:r>
              <a:rPr lang="en-US" sz="2000" baseline="-25000" dirty="0" smtClean="0"/>
              <a:t>CKM</a:t>
            </a:r>
            <a:r>
              <a:rPr lang="en-US" sz="2000" baseline="30000" dirty="0" smtClean="0"/>
              <a:t>*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410553" y="5381625"/>
            <a:ext cx="5762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very hierarchical, generated by seesaw itself?</a:t>
            </a:r>
          </a:p>
          <a:p>
            <a:r>
              <a:rPr lang="en-IE" sz="2000" dirty="0" smtClean="0">
                <a:sym typeface="Wingdings" pitchFamily="2" charset="2"/>
              </a:rPr>
              <a:t></a:t>
            </a:r>
            <a:r>
              <a:rPr lang="en-IE" sz="2000" dirty="0" smtClean="0"/>
              <a:t>  Double seesaw</a:t>
            </a:r>
            <a:endParaRPr lang="en-IE" sz="200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124073" y="3943290"/>
            <a:ext cx="525780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 = U</a:t>
            </a:r>
            <a:r>
              <a:rPr lang="en-US" sz="2000" baseline="-25000" dirty="0" smtClean="0"/>
              <a:t>X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X</a:t>
            </a:r>
            <a:r>
              <a:rPr lang="en-US" sz="2000" baseline="30000" dirty="0" err="1" smtClean="0"/>
              <a:t>diag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X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= U</a:t>
            </a:r>
            <a:r>
              <a:rPr lang="en-US" sz="2000" baseline="-25000" dirty="0" smtClean="0"/>
              <a:t>X </a:t>
            </a:r>
            <a:r>
              <a:rPr lang="en-US" sz="2000" dirty="0" err="1" smtClean="0"/>
              <a:t>m</a:t>
            </a:r>
            <a:r>
              <a:rPr lang="en-US" sz="2000" baseline="-25000" dirty="0" err="1" smtClean="0">
                <a:latin typeface="Symbol" pitchFamily="18" charset="2"/>
              </a:rPr>
              <a:t>n</a:t>
            </a:r>
            <a:r>
              <a:rPr lang="en-US" sz="2000" baseline="30000" dirty="0" err="1" smtClean="0"/>
              <a:t>diag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X</a:t>
            </a:r>
            <a:r>
              <a:rPr lang="en-US" sz="2000" baseline="30000" dirty="0" smtClean="0"/>
              <a:t>T  </a:t>
            </a:r>
            <a:r>
              <a:rPr lang="en-US" sz="2000" dirty="0" smtClean="0"/>
              <a:t> ~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TBM</a:t>
            </a:r>
            <a:r>
              <a:rPr lang="en-US" sz="2000" baseline="30000" dirty="0" smtClean="0"/>
              <a:t>                           </a:t>
            </a:r>
            <a:r>
              <a:rPr lang="en-US" sz="2000" dirty="0" smtClean="0"/>
              <a:t>   </a:t>
            </a:r>
            <a:r>
              <a:rPr lang="en-US" sz="2000" baseline="-25000" dirty="0" smtClean="0"/>
              <a:t>  </a:t>
            </a:r>
            <a:endParaRPr lang="en-US" sz="2000" baseline="-25000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134235" y="4635697"/>
            <a:ext cx="3549469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M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 </a:t>
            </a:r>
            <a:r>
              <a:rPr lang="en-US" sz="2000" baseline="-25000" dirty="0" smtClean="0">
                <a:latin typeface="Symbol" pitchFamily="18" charset="2"/>
              </a:rPr>
              <a:t> </a:t>
            </a:r>
            <a:r>
              <a:rPr lang="en-US" sz="2000" dirty="0" smtClean="0"/>
              <a:t>= -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baseline="30000" dirty="0" err="1" smtClean="0"/>
              <a:t>diag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TBM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D</a:t>
            </a:r>
            <a:r>
              <a:rPr lang="en-US" sz="2000" baseline="30000" dirty="0" err="1" smtClean="0"/>
              <a:t>diag</a:t>
            </a:r>
            <a:r>
              <a:rPr lang="en-US" sz="2000" baseline="-25000" dirty="0" smtClean="0"/>
              <a:t> </a:t>
            </a:r>
            <a:endParaRPr lang="en-US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38675" y="3867090"/>
            <a:ext cx="113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that is</a:t>
            </a:r>
            <a:endParaRPr lang="en-IE" sz="2000" dirty="0"/>
          </a:p>
        </p:txBody>
      </p:sp>
      <p:sp>
        <p:nvSpPr>
          <p:cNvPr id="27" name="Right Arrow 26"/>
          <p:cNvSpPr/>
          <p:nvPr/>
        </p:nvSpPr>
        <p:spPr>
          <a:xfrm rot="18358128">
            <a:off x="1981859" y="5055214"/>
            <a:ext cx="409572" cy="33992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1711347" y="281746"/>
            <a:ext cx="4594254" cy="6739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“Usual” mass?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091" y="1857128"/>
            <a:ext cx="3859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appears in equation of motion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574" y="4157334"/>
            <a:ext cx="7327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Energy dependence  of mass  due to </a:t>
            </a:r>
            <a:r>
              <a:rPr lang="en-IE" sz="2000" dirty="0" err="1" smtClean="0"/>
              <a:t>radiative</a:t>
            </a:r>
            <a:r>
              <a:rPr lang="en-IE" sz="2000" dirty="0" smtClean="0"/>
              <a:t> corrections , RGE effect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6144" y="2870805"/>
            <a:ext cx="2473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Lorentz invariant</a:t>
            </a:r>
            <a:endParaRPr lang="en-IE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9686" y="2246289"/>
            <a:ext cx="3113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à"/>
            </a:pPr>
            <a:r>
              <a:rPr lang="en-IE" sz="2000" dirty="0" smtClean="0">
                <a:sym typeface="Wingdings" pitchFamily="2" charset="2"/>
              </a:rPr>
              <a:t> i</a:t>
            </a:r>
            <a:r>
              <a:rPr lang="en-IE" sz="2000" dirty="0" smtClean="0"/>
              <a:t>n propagator,  </a:t>
            </a:r>
          </a:p>
          <a:p>
            <a:pPr>
              <a:buFont typeface="Wingdings"/>
              <a:buChar char="à"/>
            </a:pPr>
            <a:r>
              <a:rPr lang="en-IE" sz="2000" dirty="0" smtClean="0"/>
              <a:t> dispersion relation</a:t>
            </a:r>
            <a:endParaRPr lang="en-IE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169" y="3289628"/>
            <a:ext cx="3955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Determines  the group velocity</a:t>
            </a:r>
            <a:endParaRPr lang="en-I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63069" y="2460835"/>
            <a:ext cx="2770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 affects kinematics</a:t>
            </a:r>
          </a:p>
          <a:p>
            <a:r>
              <a:rPr lang="en-IE" sz="2000" dirty="0" smtClean="0"/>
              <a:t>of processes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6366" y="5029198"/>
            <a:ext cx="749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For fermions, mass term connects their left and right components </a:t>
            </a:r>
            <a:endParaRPr lang="en-IE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3201" y="5805368"/>
            <a:ext cx="7253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Cosmology: non-relativistic neutrinos, structure formation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64625" y="1497578"/>
            <a:ext cx="3679375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presence of interactions:</a:t>
            </a:r>
            <a:endParaRPr lang="en-IE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220035" y="1832729"/>
            <a:ext cx="1349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- decays</a:t>
            </a:r>
            <a:endParaRPr lang="en-IE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05601" y="2167055"/>
            <a:ext cx="1817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resonances</a:t>
            </a:r>
            <a:endParaRPr lang="en-IE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36970" y="3115556"/>
            <a:ext cx="178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- oscillations</a:t>
            </a:r>
            <a:endParaRPr lang="en-IE" sz="2000" dirty="0"/>
          </a:p>
        </p:txBody>
      </p:sp>
      <p:sp>
        <p:nvSpPr>
          <p:cNvPr id="22" name="Down Arrow 21"/>
          <p:cNvSpPr/>
          <p:nvPr/>
        </p:nvSpPr>
        <p:spPr>
          <a:xfrm rot="19537810">
            <a:off x="5209443" y="1063216"/>
            <a:ext cx="510363" cy="402822"/>
          </a:xfrm>
          <a:prstGeom prst="down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Down Arrow 23"/>
          <p:cNvSpPr/>
          <p:nvPr/>
        </p:nvSpPr>
        <p:spPr>
          <a:xfrm rot="1789489">
            <a:off x="2846946" y="1122114"/>
            <a:ext cx="510363" cy="402822"/>
          </a:xfrm>
          <a:prstGeom prst="downArrow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1230304" y="1474529"/>
            <a:ext cx="169364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In vacuum:</a:t>
            </a:r>
            <a:endParaRPr lang="en-IE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464625" y="6290542"/>
            <a:ext cx="265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Refractive mass?</a:t>
            </a:r>
            <a:endParaRPr lang="en-IE" sz="2000" dirty="0"/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330669" y="3388070"/>
            <a:ext cx="26392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E" sz="2000" dirty="0" smtClean="0"/>
              <a:t>-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bb</a:t>
            </a:r>
            <a:r>
              <a:rPr lang="en-US" sz="2000" baseline="-25000" dirty="0" err="1" smtClean="0">
                <a:latin typeface="Symbol" pitchFamily="18" charset="2"/>
              </a:rPr>
              <a:t>on</a:t>
            </a:r>
            <a:r>
              <a:rPr lang="en-IE" sz="2000" dirty="0" smtClean="0"/>
              <a:t> –decays if </a:t>
            </a:r>
          </a:p>
          <a:p>
            <a:r>
              <a:rPr lang="en-IE" sz="2000" dirty="0" smtClean="0"/>
              <a:t>  L number is broken</a:t>
            </a:r>
            <a:endParaRPr lang="en-US" sz="2000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87389" y="414663"/>
            <a:ext cx="4886324" cy="835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D5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operator and UV-completion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95313" y="1685925"/>
            <a:ext cx="69167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If no new particles at the EW scale, after decoupling of </a:t>
            </a:r>
          </a:p>
          <a:p>
            <a:r>
              <a:rPr lang="en-US" sz="2000"/>
              <a:t>heavy degrees of freedom </a:t>
            </a:r>
            <a:r>
              <a:rPr lang="en-US" sz="2000">
                <a:sym typeface="Wingdings" pitchFamily="2" charset="2"/>
              </a:rPr>
              <a:t> </a:t>
            </a:r>
          </a:p>
          <a:p>
            <a:r>
              <a:rPr lang="en-US" sz="2000">
                <a:sym typeface="Wingdings" pitchFamily="2" charset="2"/>
              </a:rPr>
              <a:t>set of non-renormalizable  operators</a:t>
            </a:r>
            <a:endParaRPr lang="en-US" sz="200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419975" y="134778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S. Weinberg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722950" y="2841476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L </a:t>
            </a:r>
            <a:r>
              <a:rPr lang="en-US" sz="2000" dirty="0" err="1"/>
              <a:t>L</a:t>
            </a:r>
            <a:r>
              <a:rPr lang="en-US" sz="2000" dirty="0"/>
              <a:t> H </a:t>
            </a:r>
            <a:r>
              <a:rPr lang="en-US" sz="2000" dirty="0" err="1"/>
              <a:t>H</a:t>
            </a:r>
            <a:r>
              <a:rPr lang="en-US" sz="2000" dirty="0"/>
              <a:t>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377950" y="2730500"/>
            <a:ext cx="358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>
                <a:latin typeface="Symbol" pitchFamily="18" charset="2"/>
              </a:rPr>
              <a:t>L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392238" y="3062288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665163" y="3832225"/>
            <a:ext cx="1843087" cy="914400"/>
          </a:xfrm>
          <a:custGeom>
            <a:avLst/>
            <a:gdLst>
              <a:gd name="T0" fmla="*/ 0 w 942"/>
              <a:gd name="T1" fmla="*/ 0 h 539"/>
              <a:gd name="T2" fmla="*/ 2147483647 w 942"/>
              <a:gd name="T3" fmla="*/ 2147483647 h 539"/>
              <a:gd name="T4" fmla="*/ 2147483647 w 942"/>
              <a:gd name="T5" fmla="*/ 0 h 539"/>
              <a:gd name="T6" fmla="*/ 0 60000 65536"/>
              <a:gd name="T7" fmla="*/ 0 60000 65536"/>
              <a:gd name="T8" fmla="*/ 0 60000 65536"/>
              <a:gd name="T9" fmla="*/ 0 w 942"/>
              <a:gd name="T10" fmla="*/ 0 h 539"/>
              <a:gd name="T11" fmla="*/ 942 w 942"/>
              <a:gd name="T12" fmla="*/ 539 h 5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2" h="539">
                <a:moveTo>
                  <a:pt x="0" y="0"/>
                </a:moveTo>
                <a:lnTo>
                  <a:pt x="476" y="539"/>
                </a:lnTo>
                <a:lnTo>
                  <a:pt x="942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 flipV="1">
            <a:off x="590550" y="4754563"/>
            <a:ext cx="1930400" cy="1030287"/>
          </a:xfrm>
          <a:custGeom>
            <a:avLst/>
            <a:gdLst>
              <a:gd name="T0" fmla="*/ 0 w 942"/>
              <a:gd name="T1" fmla="*/ 0 h 539"/>
              <a:gd name="T2" fmla="*/ 2147483647 w 942"/>
              <a:gd name="T3" fmla="*/ 2147483647 h 539"/>
              <a:gd name="T4" fmla="*/ 2147483647 w 942"/>
              <a:gd name="T5" fmla="*/ 0 h 539"/>
              <a:gd name="T6" fmla="*/ 0 60000 65536"/>
              <a:gd name="T7" fmla="*/ 0 60000 65536"/>
              <a:gd name="T8" fmla="*/ 0 60000 65536"/>
              <a:gd name="T9" fmla="*/ 0 w 942"/>
              <a:gd name="T10" fmla="*/ 0 h 539"/>
              <a:gd name="T11" fmla="*/ 942 w 942"/>
              <a:gd name="T12" fmla="*/ 539 h 5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2" h="539">
                <a:moveTo>
                  <a:pt x="0" y="0"/>
                </a:moveTo>
                <a:lnTo>
                  <a:pt x="476" y="539"/>
                </a:lnTo>
                <a:lnTo>
                  <a:pt x="942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1077913" y="4252913"/>
            <a:ext cx="950912" cy="9556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4919663" y="3962400"/>
            <a:ext cx="2105025" cy="668338"/>
          </a:xfrm>
          <a:custGeom>
            <a:avLst/>
            <a:gdLst>
              <a:gd name="T0" fmla="*/ 0 w 1326"/>
              <a:gd name="T1" fmla="*/ 2147483647 h 421"/>
              <a:gd name="T2" fmla="*/ 2147483647 w 1326"/>
              <a:gd name="T3" fmla="*/ 0 h 421"/>
              <a:gd name="T4" fmla="*/ 2147483647 w 1326"/>
              <a:gd name="T5" fmla="*/ 0 h 421"/>
              <a:gd name="T6" fmla="*/ 2147483647 w 1326"/>
              <a:gd name="T7" fmla="*/ 2147483647 h 421"/>
              <a:gd name="T8" fmla="*/ 0 60000 65536"/>
              <a:gd name="T9" fmla="*/ 0 60000 65536"/>
              <a:gd name="T10" fmla="*/ 0 60000 65536"/>
              <a:gd name="T11" fmla="*/ 0 60000 65536"/>
              <a:gd name="T12" fmla="*/ 0 w 1326"/>
              <a:gd name="T13" fmla="*/ 0 h 421"/>
              <a:gd name="T14" fmla="*/ 1326 w 1326"/>
              <a:gd name="T15" fmla="*/ 421 h 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26" h="421">
                <a:moveTo>
                  <a:pt x="0" y="421"/>
                </a:moveTo>
                <a:lnTo>
                  <a:pt x="402" y="0"/>
                </a:lnTo>
                <a:lnTo>
                  <a:pt x="960" y="0"/>
                </a:lnTo>
                <a:lnTo>
                  <a:pt x="1326" y="42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 flipV="1">
            <a:off x="4992688" y="3351213"/>
            <a:ext cx="581025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6472238" y="3324225"/>
            <a:ext cx="595312" cy="5953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813425" y="3736975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 flipV="1">
            <a:off x="5084763" y="6064250"/>
            <a:ext cx="1930400" cy="552450"/>
          </a:xfrm>
          <a:custGeom>
            <a:avLst/>
            <a:gdLst>
              <a:gd name="T0" fmla="*/ 0 w 942"/>
              <a:gd name="T1" fmla="*/ 0 h 539"/>
              <a:gd name="T2" fmla="*/ 2147483647 w 942"/>
              <a:gd name="T3" fmla="*/ 2147483647 h 539"/>
              <a:gd name="T4" fmla="*/ 2147483647 w 942"/>
              <a:gd name="T5" fmla="*/ 0 h 539"/>
              <a:gd name="T6" fmla="*/ 0 60000 65536"/>
              <a:gd name="T7" fmla="*/ 0 60000 65536"/>
              <a:gd name="T8" fmla="*/ 0 60000 65536"/>
              <a:gd name="T9" fmla="*/ 0 w 942"/>
              <a:gd name="T10" fmla="*/ 0 h 539"/>
              <a:gd name="T11" fmla="*/ 942 w 942"/>
              <a:gd name="T12" fmla="*/ 539 h 5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2" h="539">
                <a:moveTo>
                  <a:pt x="0" y="0"/>
                </a:moveTo>
                <a:lnTo>
                  <a:pt x="476" y="539"/>
                </a:lnTo>
                <a:lnTo>
                  <a:pt x="942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5134455" y="4906963"/>
            <a:ext cx="1843087" cy="595312"/>
          </a:xfrm>
          <a:custGeom>
            <a:avLst/>
            <a:gdLst>
              <a:gd name="T0" fmla="*/ 0 w 942"/>
              <a:gd name="T1" fmla="*/ 0 h 539"/>
              <a:gd name="T2" fmla="*/ 2147483647 w 942"/>
              <a:gd name="T3" fmla="*/ 2147483647 h 539"/>
              <a:gd name="T4" fmla="*/ 2147483647 w 942"/>
              <a:gd name="T5" fmla="*/ 0 h 539"/>
              <a:gd name="T6" fmla="*/ 0 60000 65536"/>
              <a:gd name="T7" fmla="*/ 0 60000 65536"/>
              <a:gd name="T8" fmla="*/ 0 60000 65536"/>
              <a:gd name="T9" fmla="*/ 0 w 942"/>
              <a:gd name="T10" fmla="*/ 0 h 539"/>
              <a:gd name="T11" fmla="*/ 942 w 942"/>
              <a:gd name="T12" fmla="*/ 539 h 5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2" h="539">
                <a:moveTo>
                  <a:pt x="0" y="0"/>
                </a:moveTo>
                <a:lnTo>
                  <a:pt x="476" y="539"/>
                </a:lnTo>
                <a:lnTo>
                  <a:pt x="942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6053138" y="5472113"/>
            <a:ext cx="1587" cy="5810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3279775" y="4529138"/>
            <a:ext cx="436563" cy="377825"/>
          </a:xfrm>
          <a:prstGeom prst="rightArrow">
            <a:avLst>
              <a:gd name="adj1" fmla="val 50000"/>
              <a:gd name="adj2" fmla="val 288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98475" y="3449638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622550" y="3559175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36563" y="5865813"/>
            <a:ext cx="31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463800" y="5854700"/>
            <a:ext cx="31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76239" y="276442"/>
            <a:ext cx="3589706" cy="9015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Neutrinos:</a:t>
            </a:r>
          </a:p>
        </p:txBody>
      </p:sp>
      <p:sp>
        <p:nvSpPr>
          <p:cNvPr id="677893" name="Text Box 5"/>
          <p:cNvSpPr txBox="1">
            <a:spLocks noChangeArrowheads="1"/>
          </p:cNvSpPr>
          <p:nvPr/>
        </p:nvSpPr>
        <p:spPr bwMode="auto">
          <a:xfrm>
            <a:off x="5292362" y="1577528"/>
            <a:ext cx="23066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Q</a:t>
            </a:r>
            <a:r>
              <a:rPr lang="en-US" sz="2400" baseline="-25000" dirty="0" err="1">
                <a:latin typeface="Symbol" pitchFamily="18" charset="2"/>
              </a:rPr>
              <a:t>g</a:t>
            </a:r>
            <a:r>
              <a:rPr lang="en-US" sz="2400" dirty="0"/>
              <a:t> = 0,  Q</a:t>
            </a:r>
            <a:r>
              <a:rPr lang="en-US" sz="2400" baseline="-25000" dirty="0"/>
              <a:t>c</a:t>
            </a:r>
            <a:r>
              <a:rPr lang="en-US" sz="2400" dirty="0"/>
              <a:t> = 0</a:t>
            </a:r>
          </a:p>
        </p:txBody>
      </p:sp>
      <p:sp>
        <p:nvSpPr>
          <p:cNvPr id="677894" name="Text Box 6"/>
          <p:cNvSpPr txBox="1">
            <a:spLocks noChangeArrowheads="1"/>
          </p:cNvSpPr>
          <p:nvPr/>
        </p:nvSpPr>
        <p:spPr bwMode="auto">
          <a:xfrm>
            <a:off x="5402347" y="3056715"/>
            <a:ext cx="3462807" cy="83099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weak </a:t>
            </a:r>
            <a:r>
              <a:rPr lang="en-US" sz="2400" dirty="0"/>
              <a:t>and gravitational</a:t>
            </a:r>
          </a:p>
          <a:p>
            <a:r>
              <a:rPr lang="en-US" sz="2400" dirty="0" smtClean="0"/>
              <a:t>interactions </a:t>
            </a:r>
          </a:p>
        </p:txBody>
      </p:sp>
      <p:sp>
        <p:nvSpPr>
          <p:cNvPr id="677895" name="Text Box 7"/>
          <p:cNvSpPr txBox="1">
            <a:spLocks noChangeArrowheads="1"/>
          </p:cNvSpPr>
          <p:nvPr/>
        </p:nvSpPr>
        <p:spPr bwMode="auto">
          <a:xfrm>
            <a:off x="634015" y="3970338"/>
            <a:ext cx="2584362" cy="46166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fermions: </a:t>
            </a:r>
            <a:r>
              <a:rPr lang="en-US" sz="2400" dirty="0"/>
              <a:t>spin ½ </a:t>
            </a:r>
          </a:p>
        </p:txBody>
      </p:sp>
      <p:sp>
        <p:nvSpPr>
          <p:cNvPr id="677896" name="WordArt 8"/>
          <p:cNvSpPr>
            <a:spLocks noChangeArrowheads="1" noChangeShapeType="1" noTextEdit="1"/>
          </p:cNvSpPr>
          <p:nvPr/>
        </p:nvSpPr>
        <p:spPr bwMode="auto">
          <a:xfrm rot="-373678">
            <a:off x="1044575" y="1544638"/>
            <a:ext cx="24415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1. neutral</a:t>
            </a:r>
          </a:p>
        </p:txBody>
      </p:sp>
      <p:sp>
        <p:nvSpPr>
          <p:cNvPr id="677897" name="WordArt 9"/>
          <p:cNvSpPr>
            <a:spLocks noChangeArrowheads="1" noChangeShapeType="1" noTextEdit="1"/>
          </p:cNvSpPr>
          <p:nvPr/>
        </p:nvSpPr>
        <p:spPr bwMode="auto">
          <a:xfrm>
            <a:off x="1360488" y="2172990"/>
            <a:ext cx="3797300" cy="709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2. extremely light</a:t>
            </a:r>
          </a:p>
        </p:txBody>
      </p:sp>
      <p:sp>
        <p:nvSpPr>
          <p:cNvPr id="677898" name="WordArt 10"/>
          <p:cNvSpPr>
            <a:spLocks noChangeArrowheads="1" noChangeShapeType="1" noTextEdit="1"/>
          </p:cNvSpPr>
          <p:nvPr/>
        </p:nvSpPr>
        <p:spPr bwMode="auto">
          <a:xfrm rot="241600">
            <a:off x="1674331" y="2661336"/>
            <a:ext cx="2443270" cy="8932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3. elusive </a:t>
            </a:r>
          </a:p>
        </p:txBody>
      </p:sp>
      <p:sp>
        <p:nvSpPr>
          <p:cNvPr id="677899" name="Text Box 11"/>
          <p:cNvSpPr txBox="1">
            <a:spLocks noChangeArrowheads="1"/>
          </p:cNvSpPr>
          <p:nvPr/>
        </p:nvSpPr>
        <p:spPr bwMode="auto">
          <a:xfrm>
            <a:off x="5363800" y="2373792"/>
            <a:ext cx="3081337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~ 10</a:t>
            </a:r>
            <a:r>
              <a:rPr lang="en-US" sz="2400" baseline="30000" dirty="0"/>
              <a:t>-7</a:t>
            </a:r>
            <a:r>
              <a:rPr lang="en-US" sz="2400" dirty="0"/>
              <a:t> m</a:t>
            </a:r>
            <a:r>
              <a:rPr lang="en-US" sz="2400" baseline="-25000" dirty="0"/>
              <a:t>e</a:t>
            </a:r>
            <a:r>
              <a:rPr lang="en-US" sz="2400" dirty="0"/>
              <a:t> , ~ 10</a:t>
            </a:r>
            <a:r>
              <a:rPr lang="en-US" sz="2400" baseline="30000" dirty="0"/>
              <a:t>-10</a:t>
            </a:r>
            <a:r>
              <a:rPr lang="en-US" sz="2400" dirty="0"/>
              <a:t> m</a:t>
            </a:r>
            <a:r>
              <a:rPr lang="en-US" sz="2400" baseline="-25000" dirty="0"/>
              <a:t>p </a:t>
            </a:r>
            <a:endParaRPr lang="en-US" sz="2400" dirty="0"/>
          </a:p>
        </p:txBody>
      </p:sp>
      <p:sp>
        <p:nvSpPr>
          <p:cNvPr id="677900" name="Text Box 12"/>
          <p:cNvSpPr txBox="1">
            <a:spLocks noChangeArrowheads="1"/>
          </p:cNvSpPr>
          <p:nvPr/>
        </p:nvSpPr>
        <p:spPr bwMode="auto">
          <a:xfrm>
            <a:off x="590550" y="4563285"/>
            <a:ext cx="4849813" cy="701675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One of the most abundant components</a:t>
            </a:r>
          </a:p>
          <a:p>
            <a:r>
              <a:rPr lang="en-US" sz="2000" dirty="0"/>
              <a:t> of the Universe. They are everywhere </a:t>
            </a:r>
          </a:p>
        </p:txBody>
      </p:sp>
      <p:sp>
        <p:nvSpPr>
          <p:cNvPr id="677901" name="Text Box 13"/>
          <p:cNvSpPr txBox="1">
            <a:spLocks noChangeArrowheads="1"/>
          </p:cNvSpPr>
          <p:nvPr/>
        </p:nvSpPr>
        <p:spPr bwMode="auto">
          <a:xfrm rot="217545">
            <a:off x="1692853" y="5359700"/>
            <a:ext cx="5378273" cy="707886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lay </a:t>
            </a:r>
            <a:r>
              <a:rPr lang="en-US" sz="2000" dirty="0"/>
              <a:t>special and not completely understood</a:t>
            </a:r>
          </a:p>
          <a:p>
            <a:r>
              <a:rPr lang="en-US" sz="2000" dirty="0"/>
              <a:t>role in evolution of the Universe being</a:t>
            </a:r>
          </a:p>
        </p:txBody>
      </p:sp>
      <p:sp>
        <p:nvSpPr>
          <p:cNvPr id="677902" name="Text Box 14"/>
          <p:cNvSpPr txBox="1">
            <a:spLocks noChangeArrowheads="1"/>
          </p:cNvSpPr>
          <p:nvPr/>
        </p:nvSpPr>
        <p:spPr bwMode="auto">
          <a:xfrm rot="-139922">
            <a:off x="3368675" y="6110767"/>
            <a:ext cx="5156200" cy="7016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probably connected to its ``Dark sector’’ </a:t>
            </a:r>
          </a:p>
          <a:p>
            <a:r>
              <a:rPr lang="en-US" sz="2000" dirty="0"/>
              <a:t>(Dark matter and Dark energy)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7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7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7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7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3" grpId="0" animBg="1"/>
      <p:bldP spid="677894" grpId="0" animBg="1"/>
      <p:bldP spid="677895" grpId="0" animBg="1"/>
      <p:bldP spid="677896" grpId="0" animBg="1"/>
      <p:bldP spid="677897" grpId="0" animBg="1"/>
      <p:bldP spid="677898" grpId="0" animBg="1"/>
      <p:bldP spid="677899" grpId="0" animBg="1"/>
      <p:bldP spid="677900" grpId="0" animBg="1"/>
      <p:bldP spid="677901" grpId="0" animBg="1"/>
      <p:bldP spid="677902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7458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6583363" y="2268538"/>
            <a:ext cx="2251075" cy="184785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3542639" y="2236639"/>
            <a:ext cx="2327275" cy="184785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546244" y="207999"/>
            <a:ext cx="3738137" cy="10762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At one glance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3620394" y="2535238"/>
            <a:ext cx="2225675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Standard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4063158" y="3213100"/>
            <a:ext cx="1428750" cy="65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Model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6811963" y="2454275"/>
            <a:ext cx="1925637" cy="690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Mass and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7050088" y="3240088"/>
            <a:ext cx="1377950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Mixing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621846" y="6121698"/>
            <a:ext cx="4937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ass are </a:t>
            </a:r>
            <a:r>
              <a:rPr lang="en-US" sz="2000" dirty="0"/>
              <a:t>generated by        L </a:t>
            </a:r>
            <a:r>
              <a:rPr lang="en-US" sz="2000" dirty="0" err="1"/>
              <a:t>L</a:t>
            </a:r>
            <a:r>
              <a:rPr lang="en-US" sz="2000" dirty="0"/>
              <a:t> H </a:t>
            </a:r>
            <a:r>
              <a:rPr lang="en-US" sz="2000" dirty="0" err="1"/>
              <a:t>H</a:t>
            </a:r>
            <a:endParaRPr lang="en-US" sz="2000" dirty="0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674446" y="5988828"/>
            <a:ext cx="341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  <a:p>
            <a:r>
              <a:rPr lang="en-US" dirty="0">
                <a:latin typeface="Symbol" pitchFamily="18" charset="2"/>
              </a:rPr>
              <a:t>L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6693017" y="6300606"/>
            <a:ext cx="26193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436563" y="1284288"/>
            <a:ext cx="2422525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Sources: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93738" y="2168525"/>
            <a:ext cx="136768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The Sun</a:t>
            </a:r>
            <a:endParaRPr lang="en-US" sz="2400" dirty="0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 rot="-238223">
            <a:off x="555625" y="2552700"/>
            <a:ext cx="1912938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Atmosphere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31813" y="3067050"/>
            <a:ext cx="1651414" cy="46166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Earth</a:t>
            </a:r>
            <a:endParaRPr lang="en-US" sz="2400" dirty="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 rot="238454">
            <a:off x="885825" y="3674350"/>
            <a:ext cx="1554163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SN1987A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 rot="-261945">
            <a:off x="422275" y="5365238"/>
            <a:ext cx="2036763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Accelerators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705330" y="5821661"/>
            <a:ext cx="1452562" cy="4572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Reactors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 rot="475519">
            <a:off x="395288" y="6311868"/>
            <a:ext cx="2025650" cy="457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Rad. Sources</a:t>
            </a:r>
          </a:p>
        </p:txBody>
      </p:sp>
      <p:sp>
        <p:nvSpPr>
          <p:cNvPr id="4118" name="WordArt 22"/>
          <p:cNvSpPr>
            <a:spLocks noChangeArrowheads="1" noChangeShapeType="1" noTextEdit="1"/>
          </p:cNvSpPr>
          <p:nvPr/>
        </p:nvSpPr>
        <p:spPr bwMode="auto">
          <a:xfrm>
            <a:off x="4592638" y="4754563"/>
            <a:ext cx="3314700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 Black"/>
              </a:rPr>
              <a:t>and nothing more?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558346" y="5339242"/>
            <a:ext cx="55835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Introduction of neutrino mass and mixing</a:t>
            </a:r>
          </a:p>
          <a:p>
            <a:r>
              <a:rPr lang="en-US" sz="2000" dirty="0"/>
              <a:t>may have negligible impact on the rest of SM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784847" y="1549400"/>
            <a:ext cx="484139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All well established/confirmed results </a:t>
            </a:r>
          </a:p>
          <a:p>
            <a:r>
              <a:rPr lang="en-US" sz="2000" dirty="0"/>
              <a:t>are described by  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59812" y="4118701"/>
            <a:ext cx="142875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Universe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21101407">
            <a:off x="6269147" y="3908494"/>
            <a:ext cx="3063659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of three </a:t>
            </a:r>
            <a:r>
              <a:rPr lang="en-US" sz="2000" dirty="0" smtClean="0"/>
              <a:t>neutrinos with </a:t>
            </a:r>
          </a:p>
          <a:p>
            <a:r>
              <a:rPr lang="en-US" sz="2000" dirty="0" smtClean="0"/>
              <a:t>rather peculiar pattern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148" y="4919119"/>
            <a:ext cx="20601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  </a:t>
            </a:r>
            <a:r>
              <a:rPr lang="en-IE" sz="2400" dirty="0" smtClean="0">
                <a:latin typeface="Symbol" pitchFamily="18" charset="2"/>
              </a:rPr>
              <a:t>g</a:t>
            </a:r>
            <a:r>
              <a:rPr lang="en-IE" sz="2400" dirty="0" smtClean="0"/>
              <a:t>- </a:t>
            </a:r>
            <a:r>
              <a:rPr lang="en-IE" sz="2400" dirty="0" err="1" smtClean="0"/>
              <a:t>bursters</a:t>
            </a:r>
            <a:r>
              <a:rPr lang="en-IE" sz="2400" dirty="0" smtClean="0"/>
              <a:t>  </a:t>
            </a:r>
            <a:endParaRPr lang="en-IE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8545" y="4575901"/>
            <a:ext cx="2345084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AGN, </a:t>
            </a:r>
            <a:r>
              <a:rPr lang="en-IE" sz="2400" dirty="0" err="1" smtClean="0"/>
              <a:t>Blazars</a:t>
            </a:r>
            <a:r>
              <a:rPr lang="en-IE" sz="2400" dirty="0" smtClean="0"/>
              <a:t>,   </a:t>
            </a:r>
            <a:endParaRPr lang="en-IE" sz="2400" dirty="0"/>
          </a:p>
        </p:txBody>
      </p:sp>
      <p:sp>
        <p:nvSpPr>
          <p:cNvPr id="33" name="Cross 32"/>
          <p:cNvSpPr/>
          <p:nvPr/>
        </p:nvSpPr>
        <p:spPr>
          <a:xfrm>
            <a:off x="6096203" y="3033249"/>
            <a:ext cx="318275" cy="328613"/>
          </a:xfrm>
          <a:prstGeom prst="plus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371145" y="231006"/>
            <a:ext cx="6587919" cy="801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Interactions: expanding energy frontiers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3031" y="2296695"/>
            <a:ext cx="3010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W-decay: LHC, </a:t>
            </a:r>
            <a:r>
              <a:rPr lang="en-IE" sz="2000" dirty="0" err="1" smtClean="0"/>
              <a:t>Faser</a:t>
            </a:r>
            <a:endParaRPr lang="en-IE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53214" y="1412875"/>
            <a:ext cx="559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Neutrinos from  real W- ,  Z- decays</a:t>
            </a:r>
            <a:endParaRPr lang="en-IE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75099" y="1812985"/>
            <a:ext cx="4562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Glashow resonance, </a:t>
            </a:r>
            <a:r>
              <a:rPr lang="en-IE" sz="2000" dirty="0" err="1" smtClean="0"/>
              <a:t>IceCube</a:t>
            </a:r>
            <a:r>
              <a:rPr lang="en-IE" sz="2000" dirty="0" smtClean="0"/>
              <a:t> event</a:t>
            </a:r>
            <a:endParaRPr lang="en-IE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02908" y="2713387"/>
            <a:ext cx="3401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Second order, corrections</a:t>
            </a:r>
            <a:endParaRPr lang="en-IE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050925" y="3580598"/>
            <a:ext cx="1961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10</a:t>
            </a:r>
            <a:r>
              <a:rPr lang="en-IE" sz="2000" baseline="30000" dirty="0" smtClean="0"/>
              <a:t>5</a:t>
            </a:r>
            <a:r>
              <a:rPr lang="en-IE" sz="2000" dirty="0" smtClean="0"/>
              <a:t>  - 10</a:t>
            </a:r>
            <a:r>
              <a:rPr lang="en-IE" sz="2000" baseline="30000" dirty="0" smtClean="0"/>
              <a:t>21</a:t>
            </a:r>
            <a:r>
              <a:rPr lang="en-IE" sz="2000" dirty="0" smtClean="0"/>
              <a:t> </a:t>
            </a:r>
            <a:r>
              <a:rPr lang="en-IE" sz="2000" dirty="0" err="1" smtClean="0"/>
              <a:t>eV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727044" name="Text Box 4"/>
          <p:cNvSpPr txBox="1">
            <a:spLocks noChangeArrowheads="1"/>
          </p:cNvSpPr>
          <p:nvPr/>
        </p:nvSpPr>
        <p:spPr bwMode="auto">
          <a:xfrm>
            <a:off x="1050925" y="2709863"/>
            <a:ext cx="46355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Symbol" pitchFamily="18" charset="2"/>
              </a:rPr>
              <a:t>n</a:t>
            </a:r>
            <a:r>
              <a:rPr lang="en-US" sz="2400" baseline="-25000" dirty="0"/>
              <a:t>e</a:t>
            </a:r>
            <a:endParaRPr lang="en-US" sz="2400" dirty="0"/>
          </a:p>
        </p:txBody>
      </p:sp>
      <p:sp>
        <p:nvSpPr>
          <p:cNvPr id="20486" name="WordArt 7"/>
          <p:cNvSpPr>
            <a:spLocks noChangeArrowheads="1" noChangeShapeType="1" noTextEdit="1"/>
          </p:cNvSpPr>
          <p:nvPr/>
        </p:nvSpPr>
        <p:spPr bwMode="auto">
          <a:xfrm>
            <a:off x="297705" y="372131"/>
            <a:ext cx="5007935" cy="6663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Production of flavor states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727048" name="Text Box 8"/>
          <p:cNvSpPr txBox="1">
            <a:spLocks noChangeArrowheads="1"/>
          </p:cNvSpPr>
          <p:nvPr/>
        </p:nvSpPr>
        <p:spPr bwMode="auto">
          <a:xfrm>
            <a:off x="457200" y="1655763"/>
            <a:ext cx="4371438" cy="4001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Charged current </a:t>
            </a:r>
            <a:r>
              <a:rPr lang="en-US" sz="2000" dirty="0" smtClean="0"/>
              <a:t>weak </a:t>
            </a:r>
            <a:r>
              <a:rPr lang="en-US" sz="2000" dirty="0"/>
              <a:t>interactions  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1881071" y="2725252"/>
            <a:ext cx="16008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b-</a:t>
            </a:r>
            <a:r>
              <a:rPr lang="en-US" sz="2000" dirty="0"/>
              <a:t> </a:t>
            </a:r>
            <a:r>
              <a:rPr lang="en-US" sz="2000" dirty="0" smtClean="0"/>
              <a:t>decays,    </a:t>
            </a:r>
            <a:endParaRPr lang="en-US" sz="2000" dirty="0"/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1862830" y="4854543"/>
            <a:ext cx="29433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– decay, beam dump</a:t>
            </a:r>
            <a:endParaRPr lang="en-US" sz="2000" dirty="0"/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1767133" y="3699685"/>
            <a:ext cx="26532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>
                <a:latin typeface="Symbol" pitchFamily="18" charset="2"/>
              </a:rPr>
              <a:t>p -</a:t>
            </a:r>
            <a:r>
              <a:rPr lang="en-US" sz="2000" dirty="0" smtClean="0"/>
              <a:t> decays</a:t>
            </a:r>
            <a:r>
              <a:rPr lang="en-US" sz="2000" dirty="0"/>
              <a:t>,  </a:t>
            </a:r>
            <a:r>
              <a:rPr lang="en-US" sz="2000" dirty="0" smtClean="0"/>
              <a:t>due to </a:t>
            </a:r>
            <a:endParaRPr lang="en-US" sz="2000" dirty="0"/>
          </a:p>
          <a:p>
            <a:r>
              <a:rPr lang="en-US" sz="2000" dirty="0" err="1"/>
              <a:t>chirality</a:t>
            </a:r>
            <a:r>
              <a:rPr lang="en-US" sz="2000" dirty="0"/>
              <a:t> suppression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6551613" y="3633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  </a:t>
            </a:r>
          </a:p>
        </p:txBody>
      </p:sp>
      <p:sp>
        <p:nvSpPr>
          <p:cNvPr id="727054" name="Text Box 14"/>
          <p:cNvSpPr txBox="1">
            <a:spLocks noChangeArrowheads="1"/>
          </p:cNvSpPr>
          <p:nvPr/>
        </p:nvSpPr>
        <p:spPr bwMode="auto">
          <a:xfrm>
            <a:off x="1044575" y="3831778"/>
            <a:ext cx="469900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Symbol" pitchFamily="18" charset="2"/>
              </a:rPr>
              <a:t>n</a:t>
            </a:r>
            <a:r>
              <a:rPr lang="en-US" sz="2400" baseline="-25000" dirty="0">
                <a:latin typeface="Symbol" pitchFamily="18" charset="2"/>
              </a:rPr>
              <a:t>m</a:t>
            </a:r>
            <a:endParaRPr lang="en-US" sz="2400" dirty="0"/>
          </a:p>
        </p:txBody>
      </p:sp>
      <p:sp>
        <p:nvSpPr>
          <p:cNvPr id="727055" name="Text Box 15"/>
          <p:cNvSpPr txBox="1">
            <a:spLocks noChangeArrowheads="1"/>
          </p:cNvSpPr>
          <p:nvPr/>
        </p:nvSpPr>
        <p:spPr bwMode="auto">
          <a:xfrm>
            <a:off x="1044575" y="4827141"/>
            <a:ext cx="441325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latin typeface="Symbol" pitchFamily="18" charset="2"/>
              </a:rPr>
              <a:t>n</a:t>
            </a:r>
            <a:r>
              <a:rPr lang="en-US" sz="2400" baseline="-25000" dirty="0" err="1">
                <a:latin typeface="Symbol" pitchFamily="18" charset="2"/>
              </a:rPr>
              <a:t>t</a:t>
            </a:r>
            <a:endParaRPr lang="en-US" sz="2400" dirty="0"/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366042" y="5811995"/>
            <a:ext cx="223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Z   is flavor blind</a:t>
            </a:r>
            <a:endParaRPr lang="en-US" sz="2000" dirty="0"/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5465135" y="657392"/>
            <a:ext cx="32880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Elementary  interactions  </a:t>
            </a:r>
          </a:p>
          <a:p>
            <a:r>
              <a:rPr lang="en-US" sz="2000" dirty="0" smtClean="0"/>
              <a:t>Determine processes  of </a:t>
            </a:r>
          </a:p>
          <a:p>
            <a:r>
              <a:rPr lang="en-US" sz="2000" dirty="0" smtClean="0"/>
              <a:t>neutrino production, </a:t>
            </a:r>
          </a:p>
          <a:p>
            <a:r>
              <a:rPr lang="en-US" sz="2000" dirty="0" smtClean="0"/>
              <a:t>Scattering, absorption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28638" y="2762177"/>
            <a:ext cx="3868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(A, Z)  </a:t>
            </a:r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/>
              <a:t> (A, Z + 1)  + e</a:t>
            </a:r>
            <a:r>
              <a:rPr lang="en-IE" sz="2000" baseline="30000" dirty="0" smtClean="0"/>
              <a:t>-</a:t>
            </a:r>
            <a:r>
              <a:rPr lang="en-IE" sz="2000" dirty="0" smtClean="0"/>
              <a:t>  +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/>
              <a:t>e</a:t>
            </a:r>
            <a:endParaRPr lang="en-US" sz="20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5411960" y="3927475"/>
            <a:ext cx="1711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  </a:t>
            </a:r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latin typeface="Symbol" pitchFamily="18" charset="2"/>
              </a:rPr>
              <a:t>n</a:t>
            </a:r>
            <a:r>
              <a:rPr lang="en-US" sz="2000" baseline="-25000" dirty="0" smtClean="0">
                <a:latin typeface="Symbol" pitchFamily="18" charset="2"/>
              </a:rPr>
              <a:t>m  </a:t>
            </a:r>
            <a:r>
              <a:rPr lang="en-IE" sz="2000" dirty="0" smtClean="0"/>
              <a:t>+ </a:t>
            </a:r>
            <a:r>
              <a:rPr lang="en-US" sz="2000" dirty="0" smtClean="0">
                <a:latin typeface="Symbol" pitchFamily="18" charset="2"/>
              </a:rPr>
              <a:t>m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2053128" y="271117"/>
            <a:ext cx="3818787" cy="6845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Neutrino Interactions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6007" y="3669606"/>
            <a:ext cx="3191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E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    resonances           E</a:t>
            </a:r>
            <a:endParaRPr lang="en-IE" sz="2000" dirty="0"/>
          </a:p>
        </p:txBody>
      </p:sp>
      <p:pic>
        <p:nvPicPr>
          <p:cNvPr id="11" name="Picture 10" descr="cros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9810" y="1084522"/>
            <a:ext cx="4615270" cy="2696904"/>
          </a:xfrm>
          <a:prstGeom prst="rect">
            <a:avLst/>
          </a:prstGeom>
        </p:spPr>
      </p:pic>
      <p:pic>
        <p:nvPicPr>
          <p:cNvPr id="12" name="Picture 11" descr="cross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6603" y="4375785"/>
            <a:ext cx="5334000" cy="2336800"/>
          </a:xfrm>
          <a:prstGeom prst="rect">
            <a:avLst/>
          </a:prstGeom>
        </p:spPr>
      </p:pic>
      <p:pic>
        <p:nvPicPr>
          <p:cNvPr id="13" name="Picture 12" descr="cross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458" y="4238250"/>
            <a:ext cx="3302000" cy="248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050925" y="9556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307345" y="208723"/>
            <a:ext cx="8751601" cy="7996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Coherent elastic neutrino-nucleus scattering,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CE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mbol" pitchFamily="18" charset="2"/>
              </a:rPr>
              <a:t>n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NS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4521" y="1740623"/>
            <a:ext cx="1708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smtClean="0"/>
              <a:t>q  </a:t>
            </a:r>
            <a:r>
              <a:rPr lang="en-IE" sz="2000" dirty="0" smtClean="0"/>
              <a:t>3 </a:t>
            </a:r>
            <a:r>
              <a:rPr lang="en-IE" sz="2000" dirty="0" err="1" smtClean="0"/>
              <a:t>momen</a:t>
            </a:r>
            <a:r>
              <a:rPr lang="en-IE" sz="2000" dirty="0" smtClean="0"/>
              <a:t>-</a:t>
            </a:r>
          </a:p>
          <a:p>
            <a:r>
              <a:rPr lang="en-IE" sz="2000" dirty="0" smtClean="0"/>
              <a:t>     </a:t>
            </a:r>
            <a:r>
              <a:rPr lang="en-IE" sz="2000" dirty="0" err="1" smtClean="0"/>
              <a:t>tum</a:t>
            </a:r>
            <a:r>
              <a:rPr lang="en-IE" sz="2000" dirty="0" smtClean="0"/>
              <a:t> of Z</a:t>
            </a:r>
            <a:endParaRPr lang="en-I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07240" y="3458590"/>
            <a:ext cx="2146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T –recoil energy </a:t>
            </a:r>
          </a:p>
          <a:p>
            <a:r>
              <a:rPr lang="en-IE" sz="2000" dirty="0" smtClean="0"/>
              <a:t>of nucleus</a:t>
            </a:r>
            <a:endParaRPr lang="en-IE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431033" y="4173350"/>
            <a:ext cx="2431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nuclear structure          </a:t>
            </a:r>
          </a:p>
        </p:txBody>
      </p:sp>
      <p:sp>
        <p:nvSpPr>
          <p:cNvPr id="26" name="Freeform 25"/>
          <p:cNvSpPr/>
          <p:nvPr/>
        </p:nvSpPr>
        <p:spPr>
          <a:xfrm>
            <a:off x="813399" y="1343302"/>
            <a:ext cx="1860233" cy="425303"/>
          </a:xfrm>
          <a:custGeom>
            <a:avLst/>
            <a:gdLst>
              <a:gd name="connsiteX0" fmla="*/ 0 w 1414131"/>
              <a:gd name="connsiteY0" fmla="*/ 0 h 425303"/>
              <a:gd name="connsiteX1" fmla="*/ 712382 w 1414131"/>
              <a:gd name="connsiteY1" fmla="*/ 425303 h 425303"/>
              <a:gd name="connsiteX2" fmla="*/ 1414131 w 1414131"/>
              <a:gd name="connsiteY2" fmla="*/ 0 h 42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4131" h="425303">
                <a:moveTo>
                  <a:pt x="0" y="0"/>
                </a:moveTo>
                <a:lnTo>
                  <a:pt x="712382" y="425303"/>
                </a:lnTo>
                <a:lnTo>
                  <a:pt x="1414131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1703015" y="1758666"/>
            <a:ext cx="123010" cy="762000"/>
          </a:xfrm>
          <a:custGeom>
            <a:avLst/>
            <a:gdLst>
              <a:gd name="T0" fmla="*/ 0 w 48"/>
              <a:gd name="T1" fmla="*/ 0 h 480"/>
              <a:gd name="T2" fmla="*/ 48 w 48"/>
              <a:gd name="T3" fmla="*/ 48 h 480"/>
              <a:gd name="T4" fmla="*/ 0 w 48"/>
              <a:gd name="T5" fmla="*/ 96 h 480"/>
              <a:gd name="T6" fmla="*/ 48 w 48"/>
              <a:gd name="T7" fmla="*/ 144 h 480"/>
              <a:gd name="T8" fmla="*/ 0 w 48"/>
              <a:gd name="T9" fmla="*/ 192 h 480"/>
              <a:gd name="T10" fmla="*/ 48 w 48"/>
              <a:gd name="T11" fmla="*/ 240 h 480"/>
              <a:gd name="T12" fmla="*/ 0 w 48"/>
              <a:gd name="T13" fmla="*/ 288 h 480"/>
              <a:gd name="T14" fmla="*/ 48 w 48"/>
              <a:gd name="T15" fmla="*/ 336 h 480"/>
              <a:gd name="T16" fmla="*/ 0 w 48"/>
              <a:gd name="T17" fmla="*/ 384 h 480"/>
              <a:gd name="T18" fmla="*/ 48 w 48"/>
              <a:gd name="T19" fmla="*/ 432 h 480"/>
              <a:gd name="T20" fmla="*/ 0 w 48"/>
              <a:gd name="T21" fmla="*/ 480 h 4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80"/>
              <a:gd name="T35" fmla="*/ 48 w 48"/>
              <a:gd name="T36" fmla="*/ 480 h 4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80">
                <a:moveTo>
                  <a:pt x="0" y="0"/>
                </a:moveTo>
                <a:cubicBezTo>
                  <a:pt x="24" y="16"/>
                  <a:pt x="48" y="32"/>
                  <a:pt x="48" y="48"/>
                </a:cubicBezTo>
                <a:cubicBezTo>
                  <a:pt x="48" y="64"/>
                  <a:pt x="0" y="80"/>
                  <a:pt x="0" y="96"/>
                </a:cubicBezTo>
                <a:cubicBezTo>
                  <a:pt x="0" y="112"/>
                  <a:pt x="48" y="128"/>
                  <a:pt x="48" y="144"/>
                </a:cubicBezTo>
                <a:cubicBezTo>
                  <a:pt x="48" y="160"/>
                  <a:pt x="0" y="176"/>
                  <a:pt x="0" y="192"/>
                </a:cubicBezTo>
                <a:cubicBezTo>
                  <a:pt x="0" y="208"/>
                  <a:pt x="48" y="224"/>
                  <a:pt x="48" y="240"/>
                </a:cubicBezTo>
                <a:cubicBezTo>
                  <a:pt x="48" y="256"/>
                  <a:pt x="0" y="272"/>
                  <a:pt x="0" y="288"/>
                </a:cubicBezTo>
                <a:cubicBezTo>
                  <a:pt x="0" y="304"/>
                  <a:pt x="48" y="320"/>
                  <a:pt x="48" y="336"/>
                </a:cubicBezTo>
                <a:cubicBezTo>
                  <a:pt x="48" y="352"/>
                  <a:pt x="0" y="368"/>
                  <a:pt x="0" y="384"/>
                </a:cubicBezTo>
                <a:cubicBezTo>
                  <a:pt x="0" y="400"/>
                  <a:pt x="48" y="416"/>
                  <a:pt x="48" y="432"/>
                </a:cubicBezTo>
                <a:cubicBezTo>
                  <a:pt x="48" y="448"/>
                  <a:pt x="24" y="464"/>
                  <a:pt x="0" y="48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31"/>
          <p:cNvSpPr/>
          <p:nvPr/>
        </p:nvSpPr>
        <p:spPr>
          <a:xfrm rot="10800000">
            <a:off x="822593" y="2530605"/>
            <a:ext cx="1860233" cy="425303"/>
          </a:xfrm>
          <a:custGeom>
            <a:avLst/>
            <a:gdLst>
              <a:gd name="connsiteX0" fmla="*/ 0 w 1414131"/>
              <a:gd name="connsiteY0" fmla="*/ 0 h 425303"/>
              <a:gd name="connsiteX1" fmla="*/ 712382 w 1414131"/>
              <a:gd name="connsiteY1" fmla="*/ 425303 h 425303"/>
              <a:gd name="connsiteX2" fmla="*/ 1414131 w 1414131"/>
              <a:gd name="connsiteY2" fmla="*/ 0 h 42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4131" h="425303">
                <a:moveTo>
                  <a:pt x="0" y="0"/>
                </a:moveTo>
                <a:lnTo>
                  <a:pt x="712382" y="425303"/>
                </a:lnTo>
                <a:lnTo>
                  <a:pt x="1414131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Freeform 37"/>
          <p:cNvSpPr/>
          <p:nvPr/>
        </p:nvSpPr>
        <p:spPr>
          <a:xfrm rot="10800000">
            <a:off x="825908" y="2593554"/>
            <a:ext cx="1860233" cy="425303"/>
          </a:xfrm>
          <a:custGeom>
            <a:avLst/>
            <a:gdLst>
              <a:gd name="connsiteX0" fmla="*/ 0 w 1414131"/>
              <a:gd name="connsiteY0" fmla="*/ 0 h 425303"/>
              <a:gd name="connsiteX1" fmla="*/ 712382 w 1414131"/>
              <a:gd name="connsiteY1" fmla="*/ 425303 h 425303"/>
              <a:gd name="connsiteX2" fmla="*/ 1414131 w 1414131"/>
              <a:gd name="connsiteY2" fmla="*/ 0 h 42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4131" h="425303">
                <a:moveTo>
                  <a:pt x="0" y="0"/>
                </a:moveTo>
                <a:lnTo>
                  <a:pt x="712382" y="425303"/>
                </a:lnTo>
                <a:lnTo>
                  <a:pt x="1414131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Freeform 38"/>
          <p:cNvSpPr/>
          <p:nvPr/>
        </p:nvSpPr>
        <p:spPr>
          <a:xfrm rot="10800000">
            <a:off x="829223" y="2666442"/>
            <a:ext cx="1860233" cy="425303"/>
          </a:xfrm>
          <a:custGeom>
            <a:avLst/>
            <a:gdLst>
              <a:gd name="connsiteX0" fmla="*/ 0 w 1414131"/>
              <a:gd name="connsiteY0" fmla="*/ 0 h 425303"/>
              <a:gd name="connsiteX1" fmla="*/ 712382 w 1414131"/>
              <a:gd name="connsiteY1" fmla="*/ 425303 h 425303"/>
              <a:gd name="connsiteX2" fmla="*/ 1414131 w 1414131"/>
              <a:gd name="connsiteY2" fmla="*/ 0 h 42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4131" h="425303">
                <a:moveTo>
                  <a:pt x="0" y="0"/>
                </a:moveTo>
                <a:lnTo>
                  <a:pt x="712382" y="425303"/>
                </a:lnTo>
                <a:lnTo>
                  <a:pt x="1414131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Freeform 39"/>
          <p:cNvSpPr/>
          <p:nvPr/>
        </p:nvSpPr>
        <p:spPr>
          <a:xfrm rot="10800000">
            <a:off x="832538" y="2739330"/>
            <a:ext cx="1860233" cy="425303"/>
          </a:xfrm>
          <a:custGeom>
            <a:avLst/>
            <a:gdLst>
              <a:gd name="connsiteX0" fmla="*/ 0 w 1414131"/>
              <a:gd name="connsiteY0" fmla="*/ 0 h 425303"/>
              <a:gd name="connsiteX1" fmla="*/ 712382 w 1414131"/>
              <a:gd name="connsiteY1" fmla="*/ 425303 h 425303"/>
              <a:gd name="connsiteX2" fmla="*/ 1414131 w 1414131"/>
              <a:gd name="connsiteY2" fmla="*/ 0 h 42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4131" h="425303">
                <a:moveTo>
                  <a:pt x="0" y="0"/>
                </a:moveTo>
                <a:lnTo>
                  <a:pt x="712382" y="425303"/>
                </a:lnTo>
                <a:lnTo>
                  <a:pt x="1414131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TextBox 40"/>
          <p:cNvSpPr txBox="1"/>
          <p:nvPr/>
        </p:nvSpPr>
        <p:spPr>
          <a:xfrm>
            <a:off x="1854282" y="1909586"/>
            <a:ext cx="54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Z</a:t>
            </a:r>
            <a:r>
              <a:rPr lang="en-IE" sz="2000" baseline="30000" dirty="0" smtClean="0"/>
              <a:t>0</a:t>
            </a:r>
            <a:endParaRPr lang="en-IE" sz="2000" dirty="0"/>
          </a:p>
        </p:txBody>
      </p:sp>
      <p:sp>
        <p:nvSpPr>
          <p:cNvPr id="42" name="Oval 41"/>
          <p:cNvSpPr/>
          <p:nvPr/>
        </p:nvSpPr>
        <p:spPr>
          <a:xfrm>
            <a:off x="1575114" y="2481776"/>
            <a:ext cx="398436" cy="3693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TextBox 42"/>
          <p:cNvSpPr txBox="1"/>
          <p:nvPr/>
        </p:nvSpPr>
        <p:spPr>
          <a:xfrm>
            <a:off x="423917" y="2857150"/>
            <a:ext cx="41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</a:t>
            </a:r>
            <a:endParaRPr lang="en-IE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2664515" y="2838681"/>
            <a:ext cx="41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</a:t>
            </a:r>
            <a:endParaRPr lang="en-IE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416674" y="1133308"/>
            <a:ext cx="47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endParaRPr lang="en-IE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2699514" y="1153186"/>
            <a:ext cx="47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 smtClean="0">
                <a:latin typeface="Symbol" pitchFamily="18" charset="2"/>
              </a:rPr>
              <a:t>n</a:t>
            </a:r>
            <a:r>
              <a:rPr lang="en-IE" sz="2000" baseline="-25000" dirty="0" err="1" smtClean="0">
                <a:latin typeface="Symbol" pitchFamily="18" charset="2"/>
              </a:rPr>
              <a:t>a</a:t>
            </a:r>
            <a:endParaRPr lang="en-IE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93731" y="4129437"/>
            <a:ext cx="1466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|</a:t>
            </a:r>
            <a:r>
              <a:rPr lang="en-IE" sz="2000" b="1" dirty="0" smtClean="0"/>
              <a:t>q</a:t>
            </a:r>
            <a:r>
              <a:rPr lang="en-IE" sz="2000" dirty="0" smtClean="0"/>
              <a:t>|</a:t>
            </a:r>
            <a:r>
              <a:rPr lang="en-IE" sz="2000" baseline="30000" dirty="0" smtClean="0"/>
              <a:t>2</a:t>
            </a:r>
            <a:r>
              <a:rPr lang="en-IE" sz="2000" dirty="0" smtClean="0"/>
              <a:t> = 2MT</a:t>
            </a:r>
            <a:endParaRPr lang="en-IE" sz="2000" dirty="0"/>
          </a:p>
        </p:txBody>
      </p:sp>
      <p:sp>
        <p:nvSpPr>
          <p:cNvPr id="50" name="Oval 49"/>
          <p:cNvSpPr/>
          <p:nvPr/>
        </p:nvSpPr>
        <p:spPr>
          <a:xfrm>
            <a:off x="7716078" y="1755391"/>
            <a:ext cx="134294" cy="1556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Oval 53"/>
          <p:cNvSpPr/>
          <p:nvPr/>
        </p:nvSpPr>
        <p:spPr>
          <a:xfrm>
            <a:off x="7406197" y="1591493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Oval 57"/>
          <p:cNvSpPr/>
          <p:nvPr/>
        </p:nvSpPr>
        <p:spPr>
          <a:xfrm>
            <a:off x="8066641" y="1369410"/>
            <a:ext cx="134294" cy="1556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Oval 59"/>
          <p:cNvSpPr/>
          <p:nvPr/>
        </p:nvSpPr>
        <p:spPr>
          <a:xfrm>
            <a:off x="7315199" y="1207471"/>
            <a:ext cx="1113183" cy="11550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Oval 60"/>
          <p:cNvSpPr/>
          <p:nvPr/>
        </p:nvSpPr>
        <p:spPr>
          <a:xfrm>
            <a:off x="7966096" y="1555052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3" name="Oval 62"/>
          <p:cNvSpPr/>
          <p:nvPr/>
        </p:nvSpPr>
        <p:spPr>
          <a:xfrm>
            <a:off x="7514637" y="1333363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4" name="Oval 63"/>
          <p:cNvSpPr/>
          <p:nvPr/>
        </p:nvSpPr>
        <p:spPr>
          <a:xfrm>
            <a:off x="7796244" y="1326739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5" name="Oval 64"/>
          <p:cNvSpPr/>
          <p:nvPr/>
        </p:nvSpPr>
        <p:spPr>
          <a:xfrm>
            <a:off x="7680291" y="1548712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6" name="Oval 65"/>
          <p:cNvSpPr/>
          <p:nvPr/>
        </p:nvSpPr>
        <p:spPr>
          <a:xfrm>
            <a:off x="8250129" y="1720990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Oval 66"/>
          <p:cNvSpPr/>
          <p:nvPr/>
        </p:nvSpPr>
        <p:spPr>
          <a:xfrm>
            <a:off x="8203749" y="1942963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8" name="Oval 67"/>
          <p:cNvSpPr/>
          <p:nvPr/>
        </p:nvSpPr>
        <p:spPr>
          <a:xfrm>
            <a:off x="7441761" y="1827010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9" name="Oval 68"/>
          <p:cNvSpPr/>
          <p:nvPr/>
        </p:nvSpPr>
        <p:spPr>
          <a:xfrm>
            <a:off x="7594161" y="1979410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Oval 69"/>
          <p:cNvSpPr/>
          <p:nvPr/>
        </p:nvSpPr>
        <p:spPr>
          <a:xfrm>
            <a:off x="7746561" y="2171566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1" name="Oval 70"/>
          <p:cNvSpPr/>
          <p:nvPr/>
        </p:nvSpPr>
        <p:spPr>
          <a:xfrm>
            <a:off x="7948656" y="1966162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Oval 71"/>
          <p:cNvSpPr/>
          <p:nvPr/>
        </p:nvSpPr>
        <p:spPr>
          <a:xfrm>
            <a:off x="7959472" y="1806842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Oval 72"/>
          <p:cNvSpPr/>
          <p:nvPr/>
        </p:nvSpPr>
        <p:spPr>
          <a:xfrm>
            <a:off x="7962787" y="2138144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Oval 73"/>
          <p:cNvSpPr/>
          <p:nvPr/>
        </p:nvSpPr>
        <p:spPr>
          <a:xfrm>
            <a:off x="8138374" y="1777025"/>
            <a:ext cx="134294" cy="142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Oval 75"/>
          <p:cNvSpPr/>
          <p:nvPr/>
        </p:nvSpPr>
        <p:spPr>
          <a:xfrm>
            <a:off x="7955274" y="1257172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Oval 76"/>
          <p:cNvSpPr/>
          <p:nvPr/>
        </p:nvSpPr>
        <p:spPr>
          <a:xfrm>
            <a:off x="7551090" y="1687864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Oval 77"/>
          <p:cNvSpPr/>
          <p:nvPr/>
        </p:nvSpPr>
        <p:spPr>
          <a:xfrm>
            <a:off x="7653795" y="1273741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Oval 78"/>
          <p:cNvSpPr/>
          <p:nvPr/>
        </p:nvSpPr>
        <p:spPr>
          <a:xfrm>
            <a:off x="7587537" y="2121871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0" name="Oval 79"/>
          <p:cNvSpPr/>
          <p:nvPr/>
        </p:nvSpPr>
        <p:spPr>
          <a:xfrm>
            <a:off x="7759815" y="1896589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1" name="Oval 80"/>
          <p:cNvSpPr/>
          <p:nvPr/>
        </p:nvSpPr>
        <p:spPr>
          <a:xfrm>
            <a:off x="7845951" y="1664677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2" name="Oval 81"/>
          <p:cNvSpPr/>
          <p:nvPr/>
        </p:nvSpPr>
        <p:spPr>
          <a:xfrm>
            <a:off x="8038107" y="1707748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3" name="Oval 82"/>
          <p:cNvSpPr/>
          <p:nvPr/>
        </p:nvSpPr>
        <p:spPr>
          <a:xfrm>
            <a:off x="8110995" y="2088745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4" name="Oval 83"/>
          <p:cNvSpPr/>
          <p:nvPr/>
        </p:nvSpPr>
        <p:spPr>
          <a:xfrm>
            <a:off x="7544466" y="1472521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5" name="Oval 84"/>
          <p:cNvSpPr/>
          <p:nvPr/>
        </p:nvSpPr>
        <p:spPr>
          <a:xfrm>
            <a:off x="7862514" y="1432765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6" name="Oval 85"/>
          <p:cNvSpPr/>
          <p:nvPr/>
        </p:nvSpPr>
        <p:spPr>
          <a:xfrm>
            <a:off x="7425198" y="1999288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7" name="Oval 86"/>
          <p:cNvSpPr/>
          <p:nvPr/>
        </p:nvSpPr>
        <p:spPr>
          <a:xfrm>
            <a:off x="7355625" y="1711057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8" name="Oval 87"/>
          <p:cNvSpPr/>
          <p:nvPr/>
        </p:nvSpPr>
        <p:spPr>
          <a:xfrm>
            <a:off x="8197125" y="1499023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9" name="Oval 88"/>
          <p:cNvSpPr/>
          <p:nvPr/>
        </p:nvSpPr>
        <p:spPr>
          <a:xfrm>
            <a:off x="7859199" y="2085424"/>
            <a:ext cx="134294" cy="1422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2" name="Freeform 91"/>
          <p:cNvSpPr/>
          <p:nvPr/>
        </p:nvSpPr>
        <p:spPr>
          <a:xfrm rot="5400000">
            <a:off x="6064105" y="1673493"/>
            <a:ext cx="1500809" cy="464663"/>
          </a:xfrm>
          <a:custGeom>
            <a:avLst/>
            <a:gdLst>
              <a:gd name="connsiteX0" fmla="*/ 0 w 1500809"/>
              <a:gd name="connsiteY0" fmla="*/ 611256 h 641073"/>
              <a:gd name="connsiteX1" fmla="*/ 745435 w 1500809"/>
              <a:gd name="connsiteY1" fmla="*/ 4969 h 641073"/>
              <a:gd name="connsiteX2" fmla="*/ 1500809 w 1500809"/>
              <a:gd name="connsiteY2" fmla="*/ 641073 h 64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0809" h="641073">
                <a:moveTo>
                  <a:pt x="0" y="611256"/>
                </a:moveTo>
                <a:cubicBezTo>
                  <a:pt x="247650" y="305628"/>
                  <a:pt x="495300" y="0"/>
                  <a:pt x="745435" y="4969"/>
                </a:cubicBezTo>
                <a:cubicBezTo>
                  <a:pt x="995570" y="9938"/>
                  <a:pt x="1248189" y="325505"/>
                  <a:pt x="1500809" y="641073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4" name="Freeform 22"/>
          <p:cNvSpPr>
            <a:spLocks/>
          </p:cNvSpPr>
          <p:nvPr/>
        </p:nvSpPr>
        <p:spPr bwMode="auto">
          <a:xfrm>
            <a:off x="5453332" y="1185519"/>
            <a:ext cx="530027" cy="762000"/>
          </a:xfrm>
          <a:custGeom>
            <a:avLst/>
            <a:gdLst>
              <a:gd name="T0" fmla="*/ 0 w 48"/>
              <a:gd name="T1" fmla="*/ 0 h 480"/>
              <a:gd name="T2" fmla="*/ 48 w 48"/>
              <a:gd name="T3" fmla="*/ 48 h 480"/>
              <a:gd name="T4" fmla="*/ 0 w 48"/>
              <a:gd name="T5" fmla="*/ 96 h 480"/>
              <a:gd name="T6" fmla="*/ 48 w 48"/>
              <a:gd name="T7" fmla="*/ 144 h 480"/>
              <a:gd name="T8" fmla="*/ 0 w 48"/>
              <a:gd name="T9" fmla="*/ 192 h 480"/>
              <a:gd name="T10" fmla="*/ 48 w 48"/>
              <a:gd name="T11" fmla="*/ 240 h 480"/>
              <a:gd name="T12" fmla="*/ 0 w 48"/>
              <a:gd name="T13" fmla="*/ 288 h 480"/>
              <a:gd name="T14" fmla="*/ 48 w 48"/>
              <a:gd name="T15" fmla="*/ 336 h 480"/>
              <a:gd name="T16" fmla="*/ 0 w 48"/>
              <a:gd name="T17" fmla="*/ 384 h 480"/>
              <a:gd name="T18" fmla="*/ 48 w 48"/>
              <a:gd name="T19" fmla="*/ 432 h 480"/>
              <a:gd name="T20" fmla="*/ 0 w 48"/>
              <a:gd name="T21" fmla="*/ 480 h 4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80"/>
              <a:gd name="T35" fmla="*/ 48 w 48"/>
              <a:gd name="T36" fmla="*/ 480 h 4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80">
                <a:moveTo>
                  <a:pt x="0" y="0"/>
                </a:moveTo>
                <a:cubicBezTo>
                  <a:pt x="24" y="16"/>
                  <a:pt x="48" y="32"/>
                  <a:pt x="48" y="48"/>
                </a:cubicBezTo>
                <a:cubicBezTo>
                  <a:pt x="48" y="64"/>
                  <a:pt x="0" y="80"/>
                  <a:pt x="0" y="96"/>
                </a:cubicBezTo>
                <a:cubicBezTo>
                  <a:pt x="0" y="112"/>
                  <a:pt x="48" y="128"/>
                  <a:pt x="48" y="144"/>
                </a:cubicBezTo>
                <a:cubicBezTo>
                  <a:pt x="48" y="160"/>
                  <a:pt x="0" y="176"/>
                  <a:pt x="0" y="192"/>
                </a:cubicBezTo>
                <a:cubicBezTo>
                  <a:pt x="0" y="208"/>
                  <a:pt x="48" y="224"/>
                  <a:pt x="48" y="240"/>
                </a:cubicBezTo>
                <a:cubicBezTo>
                  <a:pt x="48" y="256"/>
                  <a:pt x="0" y="272"/>
                  <a:pt x="0" y="288"/>
                </a:cubicBezTo>
                <a:cubicBezTo>
                  <a:pt x="0" y="304"/>
                  <a:pt x="48" y="320"/>
                  <a:pt x="48" y="336"/>
                </a:cubicBezTo>
                <a:cubicBezTo>
                  <a:pt x="48" y="352"/>
                  <a:pt x="0" y="368"/>
                  <a:pt x="0" y="384"/>
                </a:cubicBezTo>
                <a:cubicBezTo>
                  <a:pt x="0" y="400"/>
                  <a:pt x="48" y="416"/>
                  <a:pt x="48" y="432"/>
                </a:cubicBezTo>
                <a:cubicBezTo>
                  <a:pt x="48" y="448"/>
                  <a:pt x="24" y="464"/>
                  <a:pt x="0" y="48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384237" y="2677617"/>
            <a:ext cx="110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l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dirty="0" smtClean="0"/>
              <a:t> &gt; </a:t>
            </a:r>
            <a:r>
              <a:rPr lang="en-IE" sz="2000" dirty="0" err="1" smtClean="0"/>
              <a:t>r</a:t>
            </a:r>
            <a:r>
              <a:rPr lang="en-IE" sz="2000" baseline="-25000" dirty="0" err="1" smtClean="0"/>
              <a:t>N</a:t>
            </a:r>
            <a:endParaRPr lang="en-IE" sz="2000" dirty="0"/>
          </a:p>
        </p:txBody>
      </p:sp>
      <p:sp>
        <p:nvSpPr>
          <p:cNvPr id="97" name="TextBox 96"/>
          <p:cNvSpPr txBox="1"/>
          <p:nvPr/>
        </p:nvSpPr>
        <p:spPr>
          <a:xfrm>
            <a:off x="5205666" y="2679343"/>
            <a:ext cx="1164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 </a:t>
            </a:r>
            <a:r>
              <a:rPr lang="en-IE" sz="2000" dirty="0" err="1" smtClean="0">
                <a:latin typeface="Symbol" pitchFamily="18" charset="2"/>
              </a:rPr>
              <a:t>l</a:t>
            </a:r>
            <a:r>
              <a:rPr lang="en-IE" sz="2000" baseline="-25000" dirty="0" err="1" smtClean="0">
                <a:latin typeface="Symbol" pitchFamily="18" charset="2"/>
              </a:rPr>
              <a:t>n</a:t>
            </a:r>
            <a:r>
              <a:rPr lang="en-IE" sz="2000" dirty="0" smtClean="0"/>
              <a:t> &lt;&lt; </a:t>
            </a:r>
            <a:r>
              <a:rPr lang="en-IE" sz="2000" dirty="0" err="1" smtClean="0"/>
              <a:t>r</a:t>
            </a:r>
            <a:r>
              <a:rPr lang="en-IE" sz="2000" baseline="-25000" dirty="0" err="1" smtClean="0"/>
              <a:t>N</a:t>
            </a:r>
            <a:endParaRPr lang="en-IE" sz="2000" dirty="0"/>
          </a:p>
        </p:txBody>
      </p:sp>
      <p:sp>
        <p:nvSpPr>
          <p:cNvPr id="98" name="TextBox 97"/>
          <p:cNvSpPr txBox="1"/>
          <p:nvPr/>
        </p:nvSpPr>
        <p:spPr>
          <a:xfrm>
            <a:off x="6454255" y="3079633"/>
            <a:ext cx="1217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|</a:t>
            </a:r>
            <a:r>
              <a:rPr lang="en-IE" sz="2000" b="1" dirty="0" smtClean="0"/>
              <a:t>q</a:t>
            </a:r>
            <a:r>
              <a:rPr lang="en-IE" sz="2000" dirty="0" smtClean="0"/>
              <a:t>|</a:t>
            </a:r>
            <a:r>
              <a:rPr lang="en-IE" sz="2000" baseline="30000" dirty="0" smtClean="0"/>
              <a:t>-1</a:t>
            </a:r>
            <a:r>
              <a:rPr lang="en-IE" sz="2000" dirty="0" smtClean="0"/>
              <a:t> &gt; </a:t>
            </a:r>
            <a:r>
              <a:rPr lang="en-IE" sz="2000" dirty="0" err="1" smtClean="0"/>
              <a:t>r</a:t>
            </a:r>
            <a:r>
              <a:rPr lang="en-IE" sz="2000" baseline="-25000" dirty="0" err="1" smtClean="0"/>
              <a:t>N</a:t>
            </a:r>
            <a:endParaRPr lang="en-IE" sz="2000" dirty="0"/>
          </a:p>
        </p:txBody>
      </p:sp>
      <p:sp>
        <p:nvSpPr>
          <p:cNvPr id="99" name="TextBox 98"/>
          <p:cNvSpPr txBox="1"/>
          <p:nvPr/>
        </p:nvSpPr>
        <p:spPr>
          <a:xfrm>
            <a:off x="3323013" y="3570636"/>
            <a:ext cx="154381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Neutrino microscope</a:t>
            </a:r>
            <a:endParaRPr lang="en-IE" sz="2000" dirty="0"/>
          </a:p>
        </p:txBody>
      </p:sp>
      <p:sp>
        <p:nvSpPr>
          <p:cNvPr id="100" name="Freeform 22"/>
          <p:cNvSpPr>
            <a:spLocks/>
          </p:cNvSpPr>
          <p:nvPr/>
        </p:nvSpPr>
        <p:spPr bwMode="auto">
          <a:xfrm>
            <a:off x="5466586" y="1805052"/>
            <a:ext cx="530027" cy="762000"/>
          </a:xfrm>
          <a:custGeom>
            <a:avLst/>
            <a:gdLst>
              <a:gd name="T0" fmla="*/ 0 w 48"/>
              <a:gd name="T1" fmla="*/ 0 h 480"/>
              <a:gd name="T2" fmla="*/ 48 w 48"/>
              <a:gd name="T3" fmla="*/ 48 h 480"/>
              <a:gd name="T4" fmla="*/ 0 w 48"/>
              <a:gd name="T5" fmla="*/ 96 h 480"/>
              <a:gd name="T6" fmla="*/ 48 w 48"/>
              <a:gd name="T7" fmla="*/ 144 h 480"/>
              <a:gd name="T8" fmla="*/ 0 w 48"/>
              <a:gd name="T9" fmla="*/ 192 h 480"/>
              <a:gd name="T10" fmla="*/ 48 w 48"/>
              <a:gd name="T11" fmla="*/ 240 h 480"/>
              <a:gd name="T12" fmla="*/ 0 w 48"/>
              <a:gd name="T13" fmla="*/ 288 h 480"/>
              <a:gd name="T14" fmla="*/ 48 w 48"/>
              <a:gd name="T15" fmla="*/ 336 h 480"/>
              <a:gd name="T16" fmla="*/ 0 w 48"/>
              <a:gd name="T17" fmla="*/ 384 h 480"/>
              <a:gd name="T18" fmla="*/ 48 w 48"/>
              <a:gd name="T19" fmla="*/ 432 h 480"/>
              <a:gd name="T20" fmla="*/ 0 w 48"/>
              <a:gd name="T21" fmla="*/ 480 h 4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"/>
              <a:gd name="T34" fmla="*/ 0 h 480"/>
              <a:gd name="T35" fmla="*/ 48 w 48"/>
              <a:gd name="T36" fmla="*/ 480 h 4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" h="480">
                <a:moveTo>
                  <a:pt x="0" y="0"/>
                </a:moveTo>
                <a:cubicBezTo>
                  <a:pt x="24" y="16"/>
                  <a:pt x="48" y="32"/>
                  <a:pt x="48" y="48"/>
                </a:cubicBezTo>
                <a:cubicBezTo>
                  <a:pt x="48" y="64"/>
                  <a:pt x="0" y="80"/>
                  <a:pt x="0" y="96"/>
                </a:cubicBezTo>
                <a:cubicBezTo>
                  <a:pt x="0" y="112"/>
                  <a:pt x="48" y="128"/>
                  <a:pt x="48" y="144"/>
                </a:cubicBezTo>
                <a:cubicBezTo>
                  <a:pt x="48" y="160"/>
                  <a:pt x="0" y="176"/>
                  <a:pt x="0" y="192"/>
                </a:cubicBezTo>
                <a:cubicBezTo>
                  <a:pt x="0" y="208"/>
                  <a:pt x="48" y="224"/>
                  <a:pt x="48" y="240"/>
                </a:cubicBezTo>
                <a:cubicBezTo>
                  <a:pt x="48" y="256"/>
                  <a:pt x="0" y="272"/>
                  <a:pt x="0" y="288"/>
                </a:cubicBezTo>
                <a:cubicBezTo>
                  <a:pt x="0" y="304"/>
                  <a:pt x="48" y="320"/>
                  <a:pt x="48" y="336"/>
                </a:cubicBezTo>
                <a:cubicBezTo>
                  <a:pt x="48" y="352"/>
                  <a:pt x="0" y="368"/>
                  <a:pt x="0" y="384"/>
                </a:cubicBezTo>
                <a:cubicBezTo>
                  <a:pt x="0" y="400"/>
                  <a:pt x="48" y="416"/>
                  <a:pt x="48" y="432"/>
                </a:cubicBezTo>
                <a:cubicBezTo>
                  <a:pt x="48" y="448"/>
                  <a:pt x="24" y="464"/>
                  <a:pt x="0" y="48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1388899" y="1068464"/>
            <a:ext cx="109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q = p – p’</a:t>
            </a:r>
            <a:endParaRPr lang="en-IE" dirty="0"/>
          </a:p>
        </p:txBody>
      </p:sp>
      <p:sp>
        <p:nvSpPr>
          <p:cNvPr id="102" name="TextBox 101"/>
          <p:cNvSpPr txBox="1"/>
          <p:nvPr/>
        </p:nvSpPr>
        <p:spPr>
          <a:xfrm>
            <a:off x="1250715" y="5277678"/>
            <a:ext cx="6308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Coherence of scattering:</a:t>
            </a:r>
          </a:p>
          <a:p>
            <a:r>
              <a:rPr lang="en-IE" sz="2000" dirty="0" smtClean="0"/>
              <a:t>Difference of phases of waves from scattering on different nucleons in nuclei is much smaller than 2</a:t>
            </a:r>
            <a:r>
              <a:rPr lang="en-IE" sz="2000" dirty="0" smtClean="0">
                <a:latin typeface="Symbol" pitchFamily="18" charset="2"/>
              </a:rPr>
              <a:t>p</a:t>
            </a:r>
            <a:r>
              <a:rPr lang="en-IE" sz="2000" dirty="0" smtClean="0"/>
              <a:t>  </a:t>
            </a:r>
            <a:r>
              <a:rPr lang="en-IE" sz="2000" dirty="0" smtClean="0">
                <a:sym typeface="Wingdings" pitchFamily="2" charset="2"/>
              </a:rPr>
              <a:t> </a:t>
            </a:r>
            <a:r>
              <a:rPr lang="en-IE" sz="2000" dirty="0" smtClean="0"/>
              <a:t>constructive interference , no cancellation  </a:t>
            </a:r>
            <a:endParaRPr lang="en-IE" sz="2000" dirty="0"/>
          </a:p>
        </p:txBody>
      </p:sp>
      <p:sp>
        <p:nvSpPr>
          <p:cNvPr id="103" name="Oval 102"/>
          <p:cNvSpPr/>
          <p:nvPr/>
        </p:nvSpPr>
        <p:spPr>
          <a:xfrm>
            <a:off x="7600125" y="1848157"/>
            <a:ext cx="134294" cy="1556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4" name="Oval 103"/>
          <p:cNvSpPr/>
          <p:nvPr/>
        </p:nvSpPr>
        <p:spPr>
          <a:xfrm>
            <a:off x="8087136" y="1569865"/>
            <a:ext cx="134294" cy="1556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5" name="TextBox 104"/>
          <p:cNvSpPr txBox="1"/>
          <p:nvPr/>
        </p:nvSpPr>
        <p:spPr>
          <a:xfrm>
            <a:off x="7479972" y="4792118"/>
            <a:ext cx="153063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coherence</a:t>
            </a:r>
            <a:endParaRPr lang="en-IE" sz="2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53365" y="4499730"/>
            <a:ext cx="2636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M- mass of nucleus</a:t>
            </a:r>
            <a:endParaRPr lang="en-IE" sz="2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337379" y="3511002"/>
            <a:ext cx="1115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can resolve</a:t>
            </a:r>
            <a:endParaRPr lang="en-IE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545737" y="3495281"/>
            <a:ext cx="1115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can not</a:t>
            </a:r>
          </a:p>
          <a:p>
            <a:r>
              <a:rPr lang="en-IE" sz="2000" dirty="0" smtClean="0"/>
              <a:t>resolve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32067</TotalTime>
  <Words>5187</Words>
  <Application>Microsoft Office PowerPoint</Application>
  <PresentationFormat>On-screen Show (4:3)</PresentationFormat>
  <Paragraphs>1267</Paragraphs>
  <Slides>69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</vt:vector>
  </TitlesOfParts>
  <Company>ictp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smirnov</dc:creator>
  <cp:lastModifiedBy>Smirnov</cp:lastModifiedBy>
  <cp:revision>3072</cp:revision>
  <dcterms:created xsi:type="dcterms:W3CDTF">2002-07-02T21:36:52Z</dcterms:created>
  <dcterms:modified xsi:type="dcterms:W3CDTF">2024-02-29T09:13:07Z</dcterms:modified>
</cp:coreProperties>
</file>