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60" r:id="rId1"/>
  </p:sldMasterIdLst>
  <p:notesMasterIdLst>
    <p:notesMasterId r:id="rId71"/>
  </p:notesMasterIdLst>
  <p:sldIdLst>
    <p:sldId id="2515" r:id="rId2"/>
    <p:sldId id="2522" r:id="rId3"/>
    <p:sldId id="2218" r:id="rId4"/>
    <p:sldId id="2314" r:id="rId5"/>
    <p:sldId id="2439" r:id="rId6"/>
    <p:sldId id="2516" r:id="rId7"/>
    <p:sldId id="2517" r:id="rId8"/>
    <p:sldId id="2556" r:id="rId9"/>
    <p:sldId id="2557" r:id="rId10"/>
    <p:sldId id="2521" r:id="rId11"/>
    <p:sldId id="2546" r:id="rId12"/>
    <p:sldId id="2547" r:id="rId13"/>
    <p:sldId id="2558" r:id="rId14"/>
    <p:sldId id="2559" r:id="rId15"/>
    <p:sldId id="2565" r:id="rId16"/>
    <p:sldId id="2563" r:id="rId17"/>
    <p:sldId id="2523" r:id="rId18"/>
    <p:sldId id="2482" r:id="rId19"/>
    <p:sldId id="2443" r:id="rId20"/>
    <p:sldId id="2524" r:id="rId21"/>
    <p:sldId id="2526" r:id="rId22"/>
    <p:sldId id="2444" r:id="rId23"/>
    <p:sldId id="2445" r:id="rId24"/>
    <p:sldId id="2555" r:id="rId25"/>
    <p:sldId id="2562" r:id="rId26"/>
    <p:sldId id="2446" r:id="rId27"/>
    <p:sldId id="2448" r:id="rId28"/>
    <p:sldId id="2543" r:id="rId29"/>
    <p:sldId id="2544" r:id="rId30"/>
    <p:sldId id="2545" r:id="rId31"/>
    <p:sldId id="2449" r:id="rId32"/>
    <p:sldId id="2536" r:id="rId33"/>
    <p:sldId id="2537" r:id="rId34"/>
    <p:sldId id="2456" r:id="rId35"/>
    <p:sldId id="2527" r:id="rId36"/>
    <p:sldId id="2528" r:id="rId37"/>
    <p:sldId id="2529" r:id="rId38"/>
    <p:sldId id="2532" r:id="rId39"/>
    <p:sldId id="2575" r:id="rId40"/>
    <p:sldId id="2530" r:id="rId41"/>
    <p:sldId id="2531" r:id="rId42"/>
    <p:sldId id="2533" r:id="rId43"/>
    <p:sldId id="2534" r:id="rId44"/>
    <p:sldId id="2535" r:id="rId45"/>
    <p:sldId id="2567" r:id="rId46"/>
    <p:sldId id="2568" r:id="rId47"/>
    <p:sldId id="2569" r:id="rId48"/>
    <p:sldId id="2570" r:id="rId49"/>
    <p:sldId id="2571" r:id="rId50"/>
    <p:sldId id="2572" r:id="rId51"/>
    <p:sldId id="2573" r:id="rId52"/>
    <p:sldId id="2574" r:id="rId53"/>
    <p:sldId id="2479" r:id="rId54"/>
    <p:sldId id="2538" r:id="rId55"/>
    <p:sldId id="2539" r:id="rId56"/>
    <p:sldId id="2540" r:id="rId57"/>
    <p:sldId id="2541" r:id="rId58"/>
    <p:sldId id="2566" r:id="rId59"/>
    <p:sldId id="2453" r:id="rId60"/>
    <p:sldId id="2487" r:id="rId61"/>
    <p:sldId id="2469" r:id="rId62"/>
    <p:sldId id="2514" r:id="rId63"/>
    <p:sldId id="2488" r:id="rId64"/>
    <p:sldId id="2491" r:id="rId65"/>
    <p:sldId id="2510" r:id="rId66"/>
    <p:sldId id="2513" r:id="rId67"/>
    <p:sldId id="2560" r:id="rId68"/>
    <p:sldId id="2561" r:id="rId69"/>
    <p:sldId id="2576" r:id="rId7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FF00"/>
    <a:srgbClr val="CC99FF"/>
    <a:srgbClr val="FFCC99"/>
    <a:srgbClr val="99FF99"/>
    <a:srgbClr val="FFCCCC"/>
    <a:srgbClr val="FFFFCC"/>
    <a:srgbClr val="CCCCFF"/>
    <a:srgbClr val="6633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7214" autoAdjust="0"/>
    <p:restoredTop sz="80532" autoAdjust="0"/>
  </p:normalViewPr>
  <p:slideViewPr>
    <p:cSldViewPr snapToGrid="0" snapToObjects="1">
      <p:cViewPr>
        <p:scale>
          <a:sx n="66" d="100"/>
          <a:sy n="66" d="100"/>
        </p:scale>
        <p:origin x="-1716" y="-48"/>
      </p:cViewPr>
      <p:guideLst>
        <p:guide orient="horz" pos="2168"/>
        <p:guide pos="2880"/>
      </p:guideLst>
    </p:cSldViewPr>
  </p:slideViewPr>
  <p:outlineViewPr>
    <p:cViewPr>
      <p:scale>
        <a:sx n="33" d="100"/>
        <a:sy n="33" d="100"/>
      </p:scale>
      <p:origin x="0" y="15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napToObjects="1">
      <p:cViewPr varScale="1">
        <p:scale>
          <a:sx n="58" d="100"/>
          <a:sy n="58" d="100"/>
        </p:scale>
        <p:origin x="-1686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C107E70-1BA3-45FB-AB5B-ADF6581A46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5D9A9F-7BD7-4B52-97D5-2C8DF8C8A16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5D9A9F-7BD7-4B52-97D5-2C8DF8C8A16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5D9A9F-7BD7-4B52-97D5-2C8DF8C8A16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5D9A9F-7BD7-4B52-97D5-2C8DF8C8A16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11F141-F837-4E1B-AE66-52335F5A3E97}" type="slidenum">
              <a:rPr lang="en-US" smtClean="0"/>
              <a:pPr/>
              <a:t>39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5D9A9F-7BD7-4B52-97D5-2C8DF8C8A169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4834C9-6F5D-4DF4-923B-1BCB13B4AE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C7B4B8-0DCE-4196-A4F5-43EDBD28FE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535ED4-7BAF-4219-97E8-126CC2A3D5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9E10AB-49EC-41F9-9CF6-40152CF0C5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15657C-53C1-4F92-AE46-6A979A1EB8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20DFBE-DD1B-4888-9AC1-1E1E48D17F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C88C0D-9C11-4A8F-888F-58922F7271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04A33-9DBF-42DD-BEB3-722F61F55B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255F4A-9AB4-43B1-8B8D-34774C8D1D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C441D5-81E8-40C3-B5C2-13803CA998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37EABFC6-A78D-4E3C-B53A-1EDB63EFC8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84E4C68-1B4E-432A-AF10-DBE3B4D66D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-4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</a:rPr>
              <a:t> 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44942" y="4572013"/>
            <a:ext cx="23324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A. Yu. Smirnov</a:t>
            </a:r>
          </a:p>
        </p:txBody>
      </p:sp>
      <p:sp>
        <p:nvSpPr>
          <p:cNvPr id="132098" name="AutoShape 2" descr="Bildergebnis für The Su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132100" name="AutoShape 4" descr="Bildergebnis für The Sun"/>
          <p:cNvSpPr>
            <a:spLocks noChangeAspect="1" noChangeArrowheads="1"/>
          </p:cNvSpPr>
          <p:nvPr/>
        </p:nvSpPr>
        <p:spPr bwMode="auto">
          <a:xfrm>
            <a:off x="155575" y="-1790700"/>
            <a:ext cx="374332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pic>
        <p:nvPicPr>
          <p:cNvPr id="14" name="Picture 13" descr="borexino1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3216351" y="919713"/>
            <a:ext cx="6836734" cy="499730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34309" y="5893516"/>
            <a:ext cx="52138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i="1" dirty="0" smtClean="0">
                <a:solidFill>
                  <a:schemeClr val="bg1"/>
                </a:solidFill>
              </a:rPr>
              <a:t>Moscow International  School  of Physics </a:t>
            </a:r>
          </a:p>
          <a:p>
            <a:r>
              <a:rPr lang="en-IE" sz="2000" i="1" dirty="0" smtClean="0">
                <a:solidFill>
                  <a:schemeClr val="bg1"/>
                </a:solidFill>
              </a:rPr>
              <a:t>February 28 -  March 6,  2024</a:t>
            </a:r>
            <a:endParaRPr lang="en-IE" sz="2000" i="1" dirty="0">
              <a:solidFill>
                <a:schemeClr val="bg1"/>
              </a:solidFill>
            </a:endParaRPr>
          </a:p>
        </p:txBody>
      </p:sp>
      <p:sp>
        <p:nvSpPr>
          <p:cNvPr id="12" name="WordArt 7"/>
          <p:cNvSpPr>
            <a:spLocks noChangeArrowheads="1" noChangeShapeType="1" noTextEdit="1"/>
          </p:cNvSpPr>
          <p:nvPr/>
        </p:nvSpPr>
        <p:spPr bwMode="auto">
          <a:xfrm>
            <a:off x="196129" y="1446020"/>
            <a:ext cx="2632132" cy="75022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 Black"/>
              </a:rPr>
              <a:t>Basics and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bg1"/>
              </a:solidFill>
              <a:latin typeface="Arial Black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02409" y="4947567"/>
            <a:ext cx="354455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i="1" dirty="0" smtClean="0">
                <a:solidFill>
                  <a:schemeClr val="bg1"/>
                </a:solidFill>
              </a:rPr>
              <a:t>International Centre for </a:t>
            </a:r>
          </a:p>
          <a:p>
            <a:r>
              <a:rPr lang="en-US" sz="2000" i="1" dirty="0" smtClean="0">
                <a:solidFill>
                  <a:schemeClr val="bg1"/>
                </a:solidFill>
              </a:rPr>
              <a:t>Theoretical Physics, ICTP  </a:t>
            </a:r>
            <a:endParaRPr lang="en-US" sz="2000" i="1" dirty="0">
              <a:solidFill>
                <a:schemeClr val="bg1"/>
              </a:solidFill>
            </a:endParaRPr>
          </a:p>
        </p:txBody>
      </p:sp>
      <p:sp>
        <p:nvSpPr>
          <p:cNvPr id="16" name="WordArt 7"/>
          <p:cNvSpPr>
            <a:spLocks noChangeArrowheads="1" noChangeShapeType="1" noTextEdit="1"/>
          </p:cNvSpPr>
          <p:nvPr/>
        </p:nvSpPr>
        <p:spPr bwMode="auto">
          <a:xfrm>
            <a:off x="240639" y="2355742"/>
            <a:ext cx="3257477" cy="89908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 Black"/>
              </a:rPr>
              <a:t>Developments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bg1"/>
              </a:solidFill>
              <a:latin typeface="Arial Black"/>
            </a:endParaRPr>
          </a:p>
        </p:txBody>
      </p:sp>
      <p:sp>
        <p:nvSpPr>
          <p:cNvPr id="15" name="WordArt 7"/>
          <p:cNvSpPr>
            <a:spLocks noChangeArrowheads="1" noChangeShapeType="1" noTextEdit="1"/>
          </p:cNvSpPr>
          <p:nvPr/>
        </p:nvSpPr>
        <p:spPr bwMode="auto">
          <a:xfrm>
            <a:off x="196127" y="500595"/>
            <a:ext cx="4195119" cy="89248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 Black"/>
              </a:rPr>
              <a:t>Neutrino physics: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bg1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050925" y="1514815"/>
            <a:ext cx="4684657" cy="8208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4957" y="1025254"/>
            <a:ext cx="7115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Cross-section of </a:t>
            </a:r>
            <a:r>
              <a:rPr lang="en-IE" sz="2000" dirty="0" smtClean="0">
                <a:latin typeface="Symbol" pitchFamily="18" charset="2"/>
              </a:rPr>
              <a:t>n</a:t>
            </a:r>
            <a:r>
              <a:rPr lang="en-IE" sz="2000" dirty="0" smtClean="0"/>
              <a:t>- scattering on nucleus N with spin 0</a:t>
            </a:r>
            <a:endParaRPr lang="en-IE" sz="2000" dirty="0"/>
          </a:p>
        </p:txBody>
      </p:sp>
      <p:sp>
        <p:nvSpPr>
          <p:cNvPr id="8" name="WordArt 4"/>
          <p:cNvSpPr>
            <a:spLocks noChangeArrowheads="1" noChangeShapeType="1" noTextEdit="1"/>
          </p:cNvSpPr>
          <p:nvPr/>
        </p:nvSpPr>
        <p:spPr bwMode="auto">
          <a:xfrm>
            <a:off x="307346" y="95789"/>
            <a:ext cx="1808530" cy="96228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CE</a:t>
            </a:r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Symbol" pitchFamily="18" charset="2"/>
              </a:rPr>
              <a:t>n</a:t>
            </a:r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NS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 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38694" y="1524754"/>
            <a:ext cx="5972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d</a:t>
            </a:r>
            <a:r>
              <a:rPr lang="en-IE" sz="2000" dirty="0" err="1" smtClean="0">
                <a:latin typeface="Symbol" pitchFamily="18" charset="2"/>
              </a:rPr>
              <a:t>s</a:t>
            </a:r>
            <a:endParaRPr lang="en-IE" sz="2000" dirty="0" smtClean="0"/>
          </a:p>
          <a:p>
            <a:r>
              <a:rPr lang="en-IE" sz="2000" dirty="0" err="1" smtClean="0"/>
              <a:t>dT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776330" y="1658566"/>
            <a:ext cx="39592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=             1 -           [Q</a:t>
            </a:r>
            <a:r>
              <a:rPr lang="en-IE" sz="2000" baseline="-25000" dirty="0" smtClean="0"/>
              <a:t>W</a:t>
            </a:r>
            <a:r>
              <a:rPr lang="en-IE" sz="2000" baseline="30000" dirty="0" smtClean="0"/>
              <a:t>N</a:t>
            </a:r>
            <a:r>
              <a:rPr lang="en-IE" sz="2000" dirty="0" smtClean="0"/>
              <a:t> (|</a:t>
            </a:r>
            <a:r>
              <a:rPr lang="en-IE" sz="2000" b="1" dirty="0" smtClean="0"/>
              <a:t>q</a:t>
            </a:r>
            <a:r>
              <a:rPr lang="en-IE" sz="2000" dirty="0" smtClean="0"/>
              <a:t>|)]</a:t>
            </a:r>
            <a:r>
              <a:rPr lang="en-IE" sz="2000" baseline="30000" dirty="0" smtClean="0"/>
              <a:t>2</a:t>
            </a:r>
            <a:endParaRPr lang="en-IE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2126163" y="1544632"/>
            <a:ext cx="834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G</a:t>
            </a:r>
            <a:r>
              <a:rPr lang="en-IE" sz="2000" baseline="-25000" dirty="0" smtClean="0"/>
              <a:t>F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M</a:t>
            </a:r>
          </a:p>
          <a:p>
            <a:r>
              <a:rPr lang="en-IE" sz="2000" dirty="0" smtClean="0">
                <a:latin typeface="Symbol" pitchFamily="18" charset="2"/>
              </a:rPr>
              <a:t>   p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59781" y="1554571"/>
            <a:ext cx="7365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MT</a:t>
            </a:r>
          </a:p>
          <a:p>
            <a:r>
              <a:rPr lang="en-IE" sz="2000" dirty="0" smtClean="0"/>
              <a:t>2E</a:t>
            </a:r>
            <a:r>
              <a:rPr lang="en-IE" sz="2000" baseline="-25000" dirty="0" smtClean="0">
                <a:latin typeface="Symbol" pitchFamily="18" charset="2"/>
              </a:rPr>
              <a:t>n</a:t>
            </a:r>
            <a:r>
              <a:rPr lang="en-IE" sz="2000" baseline="30000" dirty="0" smtClean="0"/>
              <a:t>2</a:t>
            </a:r>
            <a:endParaRPr lang="en-IE" sz="2000" dirty="0"/>
          </a:p>
        </p:txBody>
      </p:sp>
      <p:sp>
        <p:nvSpPr>
          <p:cNvPr id="14" name="Double Bracket 13"/>
          <p:cNvSpPr/>
          <p:nvPr/>
        </p:nvSpPr>
        <p:spPr>
          <a:xfrm>
            <a:off x="2912993" y="1604068"/>
            <a:ext cx="1162052" cy="707886"/>
          </a:xfrm>
          <a:prstGeom prst="bracketPair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6" name="Straight Connector 15"/>
          <p:cNvCxnSpPr/>
          <p:nvPr/>
        </p:nvCxnSpPr>
        <p:spPr>
          <a:xfrm>
            <a:off x="2165919" y="1908316"/>
            <a:ext cx="643273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408430" y="1898378"/>
            <a:ext cx="54930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311275" y="1878499"/>
            <a:ext cx="43242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500541" y="2779285"/>
            <a:ext cx="9538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 |</a:t>
            </a:r>
            <a:r>
              <a:rPr lang="en-IE" sz="2000" b="1" dirty="0" smtClean="0"/>
              <a:t>q</a:t>
            </a:r>
            <a:r>
              <a:rPr lang="en-IE" sz="2000" dirty="0" smtClean="0"/>
              <a:t>|</a:t>
            </a:r>
            <a:r>
              <a:rPr lang="en-IE" sz="2000" baseline="30000" dirty="0" smtClean="0"/>
              <a:t>2</a:t>
            </a:r>
            <a:endParaRPr lang="en-IE" sz="2000" dirty="0" smtClean="0"/>
          </a:p>
          <a:p>
            <a:r>
              <a:rPr lang="en-IE" sz="2000" dirty="0" smtClean="0"/>
              <a:t>|</a:t>
            </a:r>
            <a:r>
              <a:rPr lang="en-IE" sz="2000" b="1" dirty="0" smtClean="0"/>
              <a:t>q</a:t>
            </a:r>
            <a:r>
              <a:rPr lang="en-IE" sz="2000" baseline="-25000" dirty="0" smtClean="0"/>
              <a:t>max</a:t>
            </a:r>
            <a:r>
              <a:rPr lang="en-IE" sz="2000" dirty="0" smtClean="0"/>
              <a:t>|</a:t>
            </a:r>
            <a:r>
              <a:rPr lang="en-IE" sz="2000" baseline="30000" dirty="0" smtClean="0"/>
              <a:t>2</a:t>
            </a:r>
            <a:r>
              <a:rPr lang="en-IE" sz="2000" b="1" dirty="0" smtClean="0"/>
              <a:t> </a:t>
            </a:r>
            <a:endParaRPr lang="en-IE" sz="2000" dirty="0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3550236" y="3139306"/>
            <a:ext cx="805764" cy="9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934469" y="2335701"/>
            <a:ext cx="1246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Kinematic </a:t>
            </a:r>
          </a:p>
          <a:p>
            <a:r>
              <a:rPr lang="en-IE" dirty="0" smtClean="0"/>
              <a:t>factor</a:t>
            </a:r>
            <a:endParaRPr lang="en-IE" dirty="0"/>
          </a:p>
        </p:txBody>
      </p:sp>
      <p:sp>
        <p:nvSpPr>
          <p:cNvPr id="34" name="TextBox 33"/>
          <p:cNvSpPr txBox="1"/>
          <p:nvPr/>
        </p:nvSpPr>
        <p:spPr>
          <a:xfrm>
            <a:off x="4345482" y="2330590"/>
            <a:ext cx="18366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weak charge </a:t>
            </a:r>
          </a:p>
          <a:p>
            <a:r>
              <a:rPr lang="en-IE" dirty="0" smtClean="0"/>
              <a:t>of the nucleus</a:t>
            </a:r>
            <a:endParaRPr lang="en-IE" dirty="0"/>
          </a:p>
        </p:txBody>
      </p:sp>
      <p:sp>
        <p:nvSpPr>
          <p:cNvPr id="35" name="TextBox 34"/>
          <p:cNvSpPr txBox="1"/>
          <p:nvPr/>
        </p:nvSpPr>
        <p:spPr>
          <a:xfrm>
            <a:off x="1085327" y="3568155"/>
            <a:ext cx="5946142" cy="400110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Q</a:t>
            </a:r>
            <a:r>
              <a:rPr lang="en-IE" sz="2000" baseline="-25000" dirty="0" smtClean="0"/>
              <a:t>W</a:t>
            </a:r>
            <a:r>
              <a:rPr lang="en-IE" sz="2000" baseline="30000" dirty="0" smtClean="0"/>
              <a:t>N</a:t>
            </a:r>
            <a:r>
              <a:rPr lang="en-IE" sz="2000" dirty="0" smtClean="0"/>
              <a:t> (|</a:t>
            </a:r>
            <a:r>
              <a:rPr lang="en-IE" sz="2000" b="1" dirty="0" smtClean="0"/>
              <a:t>q</a:t>
            </a:r>
            <a:r>
              <a:rPr lang="en-IE" sz="2000" dirty="0" smtClean="0"/>
              <a:t>|) = </a:t>
            </a:r>
            <a:r>
              <a:rPr lang="en-IE" sz="2000" dirty="0" err="1" smtClean="0"/>
              <a:t>g</a:t>
            </a:r>
            <a:r>
              <a:rPr lang="en-IE" sz="2000" baseline="-25000" dirty="0" err="1" smtClean="0"/>
              <a:t>V</a:t>
            </a:r>
            <a:r>
              <a:rPr lang="en-IE" sz="2000" baseline="30000" dirty="0" err="1" smtClean="0"/>
              <a:t>n</a:t>
            </a:r>
            <a:r>
              <a:rPr lang="en-IE" sz="2000" dirty="0" smtClean="0"/>
              <a:t> </a:t>
            </a:r>
            <a:r>
              <a:rPr lang="en-IE" sz="2000" dirty="0" err="1" smtClean="0"/>
              <a:t>n</a:t>
            </a:r>
            <a:r>
              <a:rPr lang="en-IE" sz="2000" baseline="-25000" dirty="0" err="1" smtClean="0"/>
              <a:t>n</a:t>
            </a:r>
            <a:r>
              <a:rPr lang="en-IE" sz="2000" baseline="30000" dirty="0" err="1" smtClean="0"/>
              <a:t>N</a:t>
            </a:r>
            <a:r>
              <a:rPr lang="en-IE" sz="2000" dirty="0" smtClean="0"/>
              <a:t> </a:t>
            </a:r>
            <a:r>
              <a:rPr lang="en-IE" sz="2000" dirty="0" err="1" smtClean="0"/>
              <a:t>F</a:t>
            </a:r>
            <a:r>
              <a:rPr lang="en-IE" sz="2000" baseline="-25000" dirty="0" err="1" smtClean="0"/>
              <a:t>n</a:t>
            </a:r>
            <a:r>
              <a:rPr lang="en-IE" sz="2000" baseline="30000" dirty="0" err="1" smtClean="0"/>
              <a:t>N</a:t>
            </a:r>
            <a:r>
              <a:rPr lang="en-IE" sz="2000" dirty="0" smtClean="0"/>
              <a:t> (|</a:t>
            </a:r>
            <a:r>
              <a:rPr lang="en-IE" sz="2000" b="1" dirty="0" smtClean="0"/>
              <a:t>q</a:t>
            </a:r>
            <a:r>
              <a:rPr lang="en-IE" sz="2000" dirty="0" smtClean="0"/>
              <a:t>|) + </a:t>
            </a:r>
            <a:r>
              <a:rPr lang="en-IE" sz="2000" dirty="0" err="1" smtClean="0"/>
              <a:t>g</a:t>
            </a:r>
            <a:r>
              <a:rPr lang="en-IE" sz="2000" baseline="-25000" dirty="0" err="1" smtClean="0"/>
              <a:t>V</a:t>
            </a:r>
            <a:r>
              <a:rPr lang="en-IE" sz="2000" baseline="30000" dirty="0" err="1" smtClean="0"/>
              <a:t>p</a:t>
            </a:r>
            <a:r>
              <a:rPr lang="en-IE" sz="2000" dirty="0" smtClean="0"/>
              <a:t> </a:t>
            </a:r>
            <a:r>
              <a:rPr lang="en-IE" sz="2000" dirty="0" err="1" smtClean="0"/>
              <a:t>n</a:t>
            </a:r>
            <a:r>
              <a:rPr lang="en-IE" sz="2000" baseline="-25000" dirty="0" err="1" smtClean="0"/>
              <a:t>p</a:t>
            </a:r>
            <a:r>
              <a:rPr lang="en-IE" sz="2000" baseline="30000" dirty="0" err="1" smtClean="0"/>
              <a:t>N</a:t>
            </a:r>
            <a:r>
              <a:rPr lang="en-IE" sz="2000" dirty="0" smtClean="0"/>
              <a:t> </a:t>
            </a:r>
            <a:r>
              <a:rPr lang="en-IE" sz="2000" dirty="0" err="1" smtClean="0"/>
              <a:t>F</a:t>
            </a:r>
            <a:r>
              <a:rPr lang="en-IE" sz="2000" baseline="-25000" dirty="0" err="1" smtClean="0"/>
              <a:t>p</a:t>
            </a:r>
            <a:r>
              <a:rPr lang="en-IE" sz="2000" baseline="30000" dirty="0" err="1" smtClean="0"/>
              <a:t>N</a:t>
            </a:r>
            <a:r>
              <a:rPr lang="en-IE" sz="2000" dirty="0" smtClean="0"/>
              <a:t> (|</a:t>
            </a:r>
            <a:r>
              <a:rPr lang="en-IE" sz="2000" b="1" dirty="0" smtClean="0"/>
              <a:t>q</a:t>
            </a:r>
            <a:r>
              <a:rPr lang="en-IE" sz="2000" dirty="0" smtClean="0"/>
              <a:t>|)    </a:t>
            </a:r>
            <a:endParaRPr lang="en-IE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612997" y="5041694"/>
            <a:ext cx="67692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IE" sz="2000" dirty="0" err="1" smtClean="0"/>
              <a:t>F</a:t>
            </a:r>
            <a:r>
              <a:rPr lang="en-IE" sz="2000" baseline="-25000" dirty="0" err="1" smtClean="0"/>
              <a:t>n</a:t>
            </a:r>
            <a:r>
              <a:rPr lang="en-IE" sz="2000" baseline="30000" dirty="0" err="1" smtClean="0"/>
              <a:t>N</a:t>
            </a:r>
            <a:r>
              <a:rPr lang="en-IE" sz="2000" dirty="0" smtClean="0"/>
              <a:t> and </a:t>
            </a:r>
            <a:r>
              <a:rPr lang="en-IE" sz="2000" dirty="0" err="1" smtClean="0"/>
              <a:t>F</a:t>
            </a:r>
            <a:r>
              <a:rPr lang="en-IE" sz="2000" baseline="-25000" dirty="0" err="1" smtClean="0"/>
              <a:t>p</a:t>
            </a:r>
            <a:r>
              <a:rPr lang="en-IE" sz="2000" baseline="30000" dirty="0" err="1" smtClean="0"/>
              <a:t>N</a:t>
            </a:r>
            <a:r>
              <a:rPr lang="en-IE" sz="2000" dirty="0" smtClean="0"/>
              <a:t> - form factors of n and p in the nucleus</a:t>
            </a:r>
            <a:endParaRPr lang="en-IE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842206" y="2346293"/>
            <a:ext cx="21885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Strength, radius </a:t>
            </a:r>
          </a:p>
          <a:p>
            <a:r>
              <a:rPr lang="en-IE" dirty="0" smtClean="0"/>
              <a:t>squared of</a:t>
            </a:r>
          </a:p>
          <a:p>
            <a:r>
              <a:rPr lang="en-IE" dirty="0" smtClean="0"/>
              <a:t>interactions </a:t>
            </a:r>
            <a:endParaRPr lang="en-IE" dirty="0"/>
          </a:p>
        </p:txBody>
      </p:sp>
      <p:sp>
        <p:nvSpPr>
          <p:cNvPr id="25" name="TextBox 24"/>
          <p:cNvSpPr txBox="1"/>
          <p:nvPr/>
        </p:nvSpPr>
        <p:spPr>
          <a:xfrm>
            <a:off x="3090382" y="2927105"/>
            <a:ext cx="5592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1 -</a:t>
            </a:r>
            <a:endParaRPr lang="en-IE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595666" y="4671401"/>
            <a:ext cx="75665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IE" sz="2000" dirty="0" err="1" smtClean="0"/>
              <a:t>n</a:t>
            </a:r>
            <a:r>
              <a:rPr lang="en-IE" sz="2000" baseline="-25000" dirty="0" err="1" smtClean="0"/>
              <a:t>n</a:t>
            </a:r>
            <a:r>
              <a:rPr lang="en-IE" sz="2000" baseline="30000" dirty="0" err="1" smtClean="0"/>
              <a:t>N</a:t>
            </a:r>
            <a:r>
              <a:rPr lang="en-IE" sz="2000" dirty="0" smtClean="0"/>
              <a:t>  and </a:t>
            </a:r>
            <a:r>
              <a:rPr lang="en-IE" sz="2000" dirty="0" err="1" smtClean="0"/>
              <a:t>n</a:t>
            </a:r>
            <a:r>
              <a:rPr lang="en-IE" sz="2000" baseline="-25000" dirty="0" err="1" smtClean="0"/>
              <a:t>p</a:t>
            </a:r>
            <a:r>
              <a:rPr lang="en-IE" sz="2000" baseline="30000" dirty="0" err="1" smtClean="0"/>
              <a:t>N</a:t>
            </a:r>
            <a:r>
              <a:rPr lang="en-IE" sz="2000" dirty="0" smtClean="0"/>
              <a:t>  - numbers of neutrons and protons in nucleus N</a:t>
            </a:r>
            <a:endParaRPr lang="en-IE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4318094" y="276712"/>
            <a:ext cx="4647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D.Z. Freedman, </a:t>
            </a:r>
            <a:r>
              <a:rPr lang="en-IE" i="1" dirty="0" err="1" smtClean="0">
                <a:solidFill>
                  <a:srgbClr val="FF0000"/>
                </a:solidFill>
              </a:rPr>
              <a:t>Phys.Rev</a:t>
            </a:r>
            <a:r>
              <a:rPr lang="en-IE" i="1" dirty="0" smtClean="0">
                <a:solidFill>
                  <a:srgbClr val="FF0000"/>
                </a:solidFill>
              </a:rPr>
              <a:t>. D9 (1974) 1389</a:t>
            </a:r>
            <a:endParaRPr lang="en-IE" i="1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98982" y="4028673"/>
            <a:ext cx="82170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IE" sz="2000" dirty="0" err="1" smtClean="0"/>
              <a:t>g</a:t>
            </a:r>
            <a:r>
              <a:rPr lang="en-IE" sz="2000" baseline="-25000" dirty="0" err="1" smtClean="0"/>
              <a:t>V</a:t>
            </a:r>
            <a:r>
              <a:rPr lang="en-IE" sz="2000" baseline="30000" dirty="0" err="1" smtClean="0"/>
              <a:t>n</a:t>
            </a:r>
            <a:r>
              <a:rPr lang="en-IE" sz="2000" dirty="0" smtClean="0"/>
              <a:t> = - ½,  </a:t>
            </a:r>
            <a:r>
              <a:rPr lang="en-IE" sz="2000" dirty="0" err="1" smtClean="0"/>
              <a:t>g</a:t>
            </a:r>
            <a:r>
              <a:rPr lang="en-IE" sz="2000" baseline="-25000" dirty="0" err="1" smtClean="0"/>
              <a:t>V</a:t>
            </a:r>
            <a:r>
              <a:rPr lang="en-IE" sz="2000" baseline="30000" dirty="0" err="1" smtClean="0"/>
              <a:t>p</a:t>
            </a:r>
            <a:r>
              <a:rPr lang="en-IE" sz="2000" dirty="0" smtClean="0"/>
              <a:t> = ½ - 2 sin</a:t>
            </a:r>
            <a:r>
              <a:rPr lang="en-IE" sz="2000" baseline="30000" dirty="0" smtClean="0"/>
              <a:t>2 </a:t>
            </a:r>
            <a:r>
              <a:rPr lang="en-IE" sz="2000" dirty="0" err="1" smtClean="0">
                <a:latin typeface="Symbol" pitchFamily="18" charset="2"/>
              </a:rPr>
              <a:t>q</a:t>
            </a:r>
            <a:r>
              <a:rPr lang="en-IE" sz="2000" baseline="-25000" dirty="0" err="1" smtClean="0"/>
              <a:t>W</a:t>
            </a:r>
            <a:r>
              <a:rPr lang="en-IE" sz="2000" dirty="0" smtClean="0"/>
              <a:t> = 0.022  are Z</a:t>
            </a:r>
            <a:r>
              <a:rPr lang="en-IE" sz="2000" baseline="30000" dirty="0" smtClean="0"/>
              <a:t>0</a:t>
            </a:r>
            <a:r>
              <a:rPr lang="en-IE" sz="2000" dirty="0" smtClean="0"/>
              <a:t> couplings with neutron </a:t>
            </a:r>
          </a:p>
          <a:p>
            <a:r>
              <a:rPr lang="en-IE" sz="2000" dirty="0" smtClean="0"/>
              <a:t>and proton</a:t>
            </a:r>
            <a:endParaRPr lang="en-IE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742816" y="5610767"/>
            <a:ext cx="3780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For  |</a:t>
            </a:r>
            <a:r>
              <a:rPr lang="en-IE" sz="2000" b="1" dirty="0" smtClean="0"/>
              <a:t>q</a:t>
            </a:r>
            <a:r>
              <a:rPr lang="en-IE" sz="2000" dirty="0" smtClean="0"/>
              <a:t>| </a:t>
            </a:r>
            <a:r>
              <a:rPr lang="en-IE" sz="2000" dirty="0" smtClean="0">
                <a:sym typeface="Wingdings" pitchFamily="2" charset="2"/>
              </a:rPr>
              <a:t>&lt;&lt; </a:t>
            </a:r>
            <a:r>
              <a:rPr lang="en-IE" sz="2000" dirty="0" smtClean="0"/>
              <a:t>r</a:t>
            </a:r>
            <a:r>
              <a:rPr lang="en-IE" sz="2000" baseline="-25000" dirty="0" smtClean="0"/>
              <a:t>N</a:t>
            </a:r>
            <a:r>
              <a:rPr lang="en-IE" sz="2000" baseline="30000" dirty="0" smtClean="0"/>
              <a:t>-1</a:t>
            </a:r>
            <a:r>
              <a:rPr lang="en-IE" sz="2000" dirty="0" smtClean="0"/>
              <a:t> :  </a:t>
            </a:r>
            <a:r>
              <a:rPr lang="en-IE" sz="2000" dirty="0" err="1" smtClean="0"/>
              <a:t>F</a:t>
            </a:r>
            <a:r>
              <a:rPr lang="en-IE" sz="2000" baseline="-25000" dirty="0" err="1" smtClean="0"/>
              <a:t>n</a:t>
            </a:r>
            <a:r>
              <a:rPr lang="en-IE" sz="2000" baseline="30000" dirty="0" err="1" smtClean="0"/>
              <a:t>N</a:t>
            </a:r>
            <a:r>
              <a:rPr lang="en-IE" sz="2000" dirty="0" smtClean="0"/>
              <a:t> , </a:t>
            </a:r>
            <a:r>
              <a:rPr lang="en-IE" sz="2000" dirty="0" err="1" smtClean="0"/>
              <a:t>F</a:t>
            </a:r>
            <a:r>
              <a:rPr lang="en-IE" sz="2000" baseline="-25000" dirty="0" err="1" smtClean="0"/>
              <a:t>p</a:t>
            </a:r>
            <a:r>
              <a:rPr lang="en-IE" sz="2000" baseline="30000" dirty="0" err="1" smtClean="0"/>
              <a:t>N</a:t>
            </a:r>
            <a:r>
              <a:rPr lang="en-IE" sz="2000" dirty="0" smtClean="0"/>
              <a:t>  </a:t>
            </a:r>
            <a:r>
              <a:rPr lang="en-IE" sz="2000" dirty="0" smtClean="0">
                <a:sym typeface="Wingdings" pitchFamily="2" charset="2"/>
              </a:rPr>
              <a:t> 1</a:t>
            </a:r>
            <a:endParaRPr lang="en-IE" sz="2000" dirty="0" smtClean="0"/>
          </a:p>
        </p:txBody>
      </p:sp>
      <p:sp>
        <p:nvSpPr>
          <p:cNvPr id="42" name="TextBox 41"/>
          <p:cNvSpPr txBox="1"/>
          <p:nvPr/>
        </p:nvSpPr>
        <p:spPr>
          <a:xfrm>
            <a:off x="4811919" y="5571011"/>
            <a:ext cx="2751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Q</a:t>
            </a:r>
            <a:r>
              <a:rPr lang="en-IE" sz="2000" baseline="-25000" dirty="0" smtClean="0"/>
              <a:t>W</a:t>
            </a:r>
            <a:r>
              <a:rPr lang="en-IE" sz="2000" baseline="30000" dirty="0" smtClean="0"/>
              <a:t>N</a:t>
            </a:r>
            <a:r>
              <a:rPr lang="en-IE" sz="2000" dirty="0" smtClean="0"/>
              <a:t> (|</a:t>
            </a:r>
            <a:r>
              <a:rPr lang="en-IE" sz="2000" b="1" dirty="0" smtClean="0"/>
              <a:t>q</a:t>
            </a:r>
            <a:r>
              <a:rPr lang="en-IE" sz="2000" dirty="0" smtClean="0"/>
              <a:t>|) </a:t>
            </a:r>
            <a:r>
              <a:rPr lang="en-IE" sz="2000" dirty="0" smtClean="0">
                <a:sym typeface="Wingdings" pitchFamily="2" charset="2"/>
              </a:rPr>
              <a:t></a:t>
            </a:r>
            <a:r>
              <a:rPr lang="en-IE" sz="2000" dirty="0" smtClean="0"/>
              <a:t> </a:t>
            </a:r>
            <a:r>
              <a:rPr lang="en-IE" sz="2000" dirty="0" err="1" smtClean="0"/>
              <a:t>g</a:t>
            </a:r>
            <a:r>
              <a:rPr lang="en-IE" sz="2000" baseline="-25000" dirty="0" err="1" smtClean="0"/>
              <a:t>V</a:t>
            </a:r>
            <a:r>
              <a:rPr lang="en-IE" sz="2000" baseline="30000" dirty="0" err="1" smtClean="0"/>
              <a:t>n</a:t>
            </a:r>
            <a:r>
              <a:rPr lang="en-IE" sz="2000" dirty="0" smtClean="0"/>
              <a:t> </a:t>
            </a:r>
            <a:r>
              <a:rPr lang="en-IE" sz="2000" dirty="0" err="1" smtClean="0"/>
              <a:t>n</a:t>
            </a:r>
            <a:r>
              <a:rPr lang="en-IE" sz="2000" baseline="-25000" dirty="0" err="1" smtClean="0"/>
              <a:t>n</a:t>
            </a:r>
            <a:r>
              <a:rPr lang="en-IE" sz="2000" baseline="30000" dirty="0" err="1" smtClean="0"/>
              <a:t>N</a:t>
            </a:r>
            <a:r>
              <a:rPr lang="en-IE" sz="2000" dirty="0" smtClean="0"/>
              <a:t>    </a:t>
            </a:r>
            <a:endParaRPr lang="en-IE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2538555" y="6150114"/>
            <a:ext cx="2957784" cy="461665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IE" sz="2400" dirty="0" err="1" smtClean="0"/>
              <a:t>d</a:t>
            </a:r>
            <a:r>
              <a:rPr lang="en-IE" sz="2400" dirty="0" err="1" smtClean="0">
                <a:latin typeface="Symbol" pitchFamily="18" charset="2"/>
              </a:rPr>
              <a:t>s</a:t>
            </a:r>
            <a:r>
              <a:rPr lang="en-IE" sz="2400" dirty="0" smtClean="0"/>
              <a:t> /</a:t>
            </a:r>
            <a:r>
              <a:rPr lang="en-IE" sz="2400" dirty="0" err="1" smtClean="0"/>
              <a:t>dT</a:t>
            </a:r>
            <a:r>
              <a:rPr lang="en-IE" sz="2400" dirty="0" smtClean="0"/>
              <a:t>  </a:t>
            </a:r>
            <a:r>
              <a:rPr lang="en-IE" sz="2400" dirty="0" smtClean="0">
                <a:sym typeface="Wingdings" pitchFamily="2" charset="2"/>
              </a:rPr>
              <a:t></a:t>
            </a:r>
            <a:r>
              <a:rPr lang="en-IE" sz="2400" dirty="0" smtClean="0"/>
              <a:t>  (</a:t>
            </a:r>
            <a:r>
              <a:rPr lang="en-IE" sz="2400" dirty="0" err="1" smtClean="0"/>
              <a:t>n</a:t>
            </a:r>
            <a:r>
              <a:rPr lang="en-IE" sz="2400" baseline="-25000" dirty="0" err="1" smtClean="0"/>
              <a:t>n</a:t>
            </a:r>
            <a:r>
              <a:rPr lang="en-IE" sz="2400" baseline="30000" dirty="0" err="1" smtClean="0"/>
              <a:t>N</a:t>
            </a:r>
            <a:r>
              <a:rPr lang="en-IE" sz="2400" dirty="0" smtClean="0"/>
              <a:t>)</a:t>
            </a:r>
            <a:r>
              <a:rPr lang="en-IE" sz="2400" baseline="30000" dirty="0" smtClean="0"/>
              <a:t>2</a:t>
            </a:r>
            <a:endParaRPr lang="en-IE" sz="2400" dirty="0" smtClean="0"/>
          </a:p>
        </p:txBody>
      </p:sp>
      <p:sp>
        <p:nvSpPr>
          <p:cNvPr id="29" name="TextBox 28"/>
          <p:cNvSpPr txBox="1"/>
          <p:nvPr/>
        </p:nvSpPr>
        <p:spPr>
          <a:xfrm>
            <a:off x="6456946" y="6206509"/>
            <a:ext cx="21095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 </a:t>
            </a:r>
            <a:r>
              <a:rPr lang="en-IE" sz="2000" dirty="0" smtClean="0"/>
              <a:t>enhancement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8" name="WordArt 4"/>
          <p:cNvSpPr>
            <a:spLocks noChangeArrowheads="1" noChangeShapeType="1" noTextEdit="1"/>
          </p:cNvSpPr>
          <p:nvPr/>
        </p:nvSpPr>
        <p:spPr bwMode="auto">
          <a:xfrm>
            <a:off x="456208" y="233911"/>
            <a:ext cx="3180141" cy="73771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CE</a:t>
            </a:r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Symbol" pitchFamily="18" charset="2"/>
              </a:rPr>
              <a:t>n</a:t>
            </a:r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NS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 on </a:t>
            </a:r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CsI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7" name="Picture 6" descr="coh1.png"/>
          <p:cNvPicPr>
            <a:picLocks noChangeAspect="1"/>
          </p:cNvPicPr>
          <p:nvPr/>
        </p:nvPicPr>
        <p:blipFill>
          <a:blip r:embed="rId2" cstate="print"/>
          <a:srcRect l="29074" r="5131" b="29042"/>
          <a:stretch>
            <a:fillRect/>
          </a:stretch>
        </p:blipFill>
        <p:spPr>
          <a:xfrm>
            <a:off x="341866" y="1275198"/>
            <a:ext cx="3517748" cy="2680991"/>
          </a:xfrm>
          <a:prstGeom prst="rect">
            <a:avLst/>
          </a:prstGeom>
        </p:spPr>
      </p:pic>
      <p:pic>
        <p:nvPicPr>
          <p:cNvPr id="8" name="Picture 7" descr="coh2.png"/>
          <p:cNvPicPr>
            <a:picLocks noChangeAspect="1"/>
          </p:cNvPicPr>
          <p:nvPr/>
        </p:nvPicPr>
        <p:blipFill>
          <a:blip r:embed="rId3" cstate="print"/>
          <a:srcRect l="29074" t="4840" r="6841" b="29042"/>
          <a:stretch>
            <a:fillRect/>
          </a:stretch>
        </p:blipFill>
        <p:spPr>
          <a:xfrm>
            <a:off x="341866" y="3966822"/>
            <a:ext cx="3426352" cy="249808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214207" y="97991"/>
            <a:ext cx="48798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COHERENT Collaboration 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D. </a:t>
            </a:r>
            <a:r>
              <a:rPr lang="en-IE" i="1" dirty="0" err="1" smtClean="0">
                <a:solidFill>
                  <a:srgbClr val="FF0000"/>
                </a:solidFill>
              </a:rPr>
              <a:t>Akimov</a:t>
            </a:r>
            <a:r>
              <a:rPr lang="en-IE" i="1" dirty="0" smtClean="0">
                <a:solidFill>
                  <a:srgbClr val="FF0000"/>
                </a:solidFill>
              </a:rPr>
              <a:t> , et al. PRL 129 (2022) 8, 081801 2110.07730 [hep-ex]</a:t>
            </a:r>
          </a:p>
        </p:txBody>
      </p:sp>
      <p:pic>
        <p:nvPicPr>
          <p:cNvPr id="12" name="Picture 11" descr="coh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78014" y="2332833"/>
            <a:ext cx="3415635" cy="330683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465128" y="5635251"/>
            <a:ext cx="33811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Very good agreement with SM predictions</a:t>
            </a:r>
            <a:endParaRPr lang="en-IE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4295246" y="1814416"/>
            <a:ext cx="31631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Target: </a:t>
            </a:r>
            <a:r>
              <a:rPr lang="en-IE" sz="2000" dirty="0" err="1" smtClean="0"/>
              <a:t>Cesium</a:t>
            </a:r>
            <a:r>
              <a:rPr lang="en-IE" sz="2000" dirty="0" smtClean="0"/>
              <a:t>-Iodine</a:t>
            </a:r>
            <a:endParaRPr lang="en-IE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285036" y="1106549"/>
            <a:ext cx="4770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Neutrinos from </a:t>
            </a:r>
            <a:r>
              <a:rPr lang="en-IE" sz="2000" dirty="0" smtClean="0">
                <a:latin typeface="Symbol" pitchFamily="18" charset="2"/>
              </a:rPr>
              <a:t>p</a:t>
            </a:r>
            <a:r>
              <a:rPr lang="en-IE" sz="2000" dirty="0" smtClean="0"/>
              <a:t> and </a:t>
            </a:r>
            <a:r>
              <a:rPr lang="en-IE" sz="2000" dirty="0" smtClean="0">
                <a:latin typeface="Symbol" pitchFamily="18" charset="2"/>
              </a:rPr>
              <a:t>m </a:t>
            </a:r>
            <a:r>
              <a:rPr lang="en-IE" sz="2000" dirty="0" smtClean="0"/>
              <a:t>decay at rest</a:t>
            </a:r>
          </a:p>
          <a:p>
            <a:r>
              <a:rPr lang="en-IE" sz="2000" dirty="0" smtClean="0">
                <a:sym typeface="Wingdings" pitchFamily="2" charset="2"/>
              </a:rPr>
              <a:t> </a:t>
            </a:r>
            <a:r>
              <a:rPr lang="en-IE" sz="2000" dirty="0" err="1" smtClean="0">
                <a:sym typeface="Wingdings" pitchFamily="2" charset="2"/>
              </a:rPr>
              <a:t>scatt</a:t>
            </a:r>
            <a:r>
              <a:rPr lang="en-IE" sz="2000" dirty="0" smtClean="0">
                <a:sym typeface="Wingdings" pitchFamily="2" charset="2"/>
              </a:rPr>
              <a:t>. n</a:t>
            </a:r>
            <a:r>
              <a:rPr lang="en-IE" sz="2000" dirty="0" smtClean="0"/>
              <a:t>ot completely coherent 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IE" dirty="0" smtClean="0"/>
              <a:t>via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8" name="WordArt 4"/>
          <p:cNvSpPr>
            <a:spLocks noChangeArrowheads="1" noChangeShapeType="1" noTextEdit="1"/>
          </p:cNvSpPr>
          <p:nvPr/>
        </p:nvSpPr>
        <p:spPr bwMode="auto">
          <a:xfrm>
            <a:off x="371839" y="172883"/>
            <a:ext cx="4583628" cy="81215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CE</a:t>
            </a:r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Symbol" pitchFamily="18" charset="2"/>
              </a:rPr>
              <a:t>n</a:t>
            </a:r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NS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: implications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779" y="1889736"/>
            <a:ext cx="56787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Bound on neutrino non-standard interactions</a:t>
            </a:r>
            <a:endParaRPr lang="en-IE" sz="2000" dirty="0"/>
          </a:p>
        </p:txBody>
      </p:sp>
      <p:pic>
        <p:nvPicPr>
          <p:cNvPr id="8" name="Picture 7" descr="co4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1145" y="2374910"/>
            <a:ext cx="3162300" cy="3022600"/>
          </a:xfrm>
          <a:prstGeom prst="rect">
            <a:avLst/>
          </a:prstGeom>
        </p:spPr>
      </p:pic>
      <p:pic>
        <p:nvPicPr>
          <p:cNvPr id="9" name="Picture 8" descr="coh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33501" y="2321745"/>
            <a:ext cx="4432300" cy="30226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731479" y="5273733"/>
            <a:ext cx="4284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Excluding the Dark solution of the solar neutrino problem </a:t>
            </a:r>
            <a:r>
              <a:rPr lang="en-IE" sz="2000" dirty="0" smtClean="0">
                <a:sym typeface="Wingdings" pitchFamily="2" charset="2"/>
              </a:rPr>
              <a:t> m</a:t>
            </a:r>
            <a:r>
              <a:rPr lang="en-IE" sz="2000" baseline="-25000" dirty="0" smtClean="0">
                <a:sym typeface="Wingdings" pitchFamily="2" charset="2"/>
              </a:rPr>
              <a:t>1</a:t>
            </a:r>
            <a:r>
              <a:rPr lang="en-IE" sz="2000" dirty="0" smtClean="0">
                <a:sym typeface="Wingdings" pitchFamily="2" charset="2"/>
              </a:rPr>
              <a:t> &lt; m</a:t>
            </a:r>
            <a:r>
              <a:rPr lang="en-IE" sz="2000" baseline="-25000" dirty="0" smtClean="0">
                <a:sym typeface="Wingdings" pitchFamily="2" charset="2"/>
              </a:rPr>
              <a:t>2</a:t>
            </a:r>
            <a:endParaRPr lang="en-IE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1332787" y="5486961"/>
            <a:ext cx="24341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- NSI coupling for </a:t>
            </a:r>
            <a:endParaRPr lang="en-IE" sz="2000" dirty="0" smtClean="0">
              <a:latin typeface="Symbol" pitchFamily="18" charset="2"/>
            </a:endParaRPr>
          </a:p>
          <a:p>
            <a:r>
              <a:rPr lang="en-IE" sz="2000" dirty="0" smtClean="0">
                <a:latin typeface="Symbol" pitchFamily="18" charset="2"/>
              </a:rPr>
              <a:t>   n</a:t>
            </a:r>
            <a:r>
              <a:rPr lang="en-IE" sz="2000" baseline="-25000" dirty="0" smtClean="0"/>
              <a:t>e</a:t>
            </a:r>
            <a:r>
              <a:rPr lang="en-IE" sz="2000" dirty="0" smtClean="0"/>
              <a:t> + u  </a:t>
            </a:r>
            <a:r>
              <a:rPr lang="en-IE" sz="2000" dirty="0" smtClean="0">
                <a:sym typeface="Wingdings" pitchFamily="2" charset="2"/>
              </a:rPr>
              <a:t> </a:t>
            </a:r>
            <a:r>
              <a:rPr lang="en-IE" sz="2000" dirty="0" smtClean="0">
                <a:latin typeface="Symbol" pitchFamily="18" charset="2"/>
              </a:rPr>
              <a:t>n</a:t>
            </a:r>
            <a:r>
              <a:rPr lang="en-IE" sz="2000" baseline="-25000" dirty="0" smtClean="0"/>
              <a:t>e</a:t>
            </a:r>
            <a:r>
              <a:rPr lang="en-IE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+ u</a:t>
            </a:r>
            <a:endParaRPr lang="en-IE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834203" y="6158439"/>
            <a:ext cx="30222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via vector current, etc.</a:t>
            </a:r>
            <a:endParaRPr lang="en-IE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473371" y="5384963"/>
            <a:ext cx="888291" cy="461665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IE" sz="2400" dirty="0" err="1" smtClean="0">
                <a:latin typeface="Symbol" pitchFamily="18" charset="2"/>
              </a:rPr>
              <a:t>e</a:t>
            </a:r>
            <a:r>
              <a:rPr lang="en-IE" sz="2400" baseline="-25000" dirty="0" err="1" smtClean="0"/>
              <a:t>ee</a:t>
            </a:r>
            <a:r>
              <a:rPr lang="en-IE" sz="2400" baseline="30000" dirty="0" err="1" smtClean="0"/>
              <a:t>u,V</a:t>
            </a:r>
            <a:r>
              <a:rPr lang="en-IE" sz="2400" baseline="-25000" dirty="0" smtClean="0"/>
              <a:t>  </a:t>
            </a:r>
            <a:endParaRPr lang="en-IE" sz="2400" dirty="0">
              <a:latin typeface="Symbol" pitchFamily="18" charset="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4020" y="935653"/>
            <a:ext cx="80603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Nuclear structure – distribution of neutron density</a:t>
            </a:r>
          </a:p>
          <a:p>
            <a:r>
              <a:rPr lang="en-IE" sz="2000" dirty="0" smtClean="0"/>
              <a:t>Precise measurements of NC interactions at low energies </a:t>
            </a:r>
            <a:r>
              <a:rPr lang="en-IE" sz="2000" dirty="0" smtClean="0">
                <a:sym typeface="Wingdings" pitchFamily="2" charset="2"/>
              </a:rPr>
              <a:t></a:t>
            </a:r>
            <a:r>
              <a:rPr lang="en-IE" sz="2000" dirty="0" smtClean="0"/>
              <a:t> determination of the weak mixing angle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 b="1" dirty="0" smtClean="0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8" name="WordArt 4"/>
          <p:cNvSpPr>
            <a:spLocks noChangeArrowheads="1" noChangeShapeType="1" noTextEdit="1"/>
          </p:cNvSpPr>
          <p:nvPr/>
        </p:nvSpPr>
        <p:spPr bwMode="auto">
          <a:xfrm>
            <a:off x="371145" y="367748"/>
            <a:ext cx="4863798" cy="6646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Ultra HE neutrino interactions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6360" y="1362233"/>
            <a:ext cx="8269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For running astrophysical neutrino observatories, such as </a:t>
            </a:r>
            <a:r>
              <a:rPr lang="en-IE" sz="2000" dirty="0" err="1" smtClean="0"/>
              <a:t>IceCube</a:t>
            </a:r>
            <a:r>
              <a:rPr lang="en-IE" sz="2000" dirty="0" smtClean="0"/>
              <a:t>, </a:t>
            </a:r>
          </a:p>
          <a:p>
            <a:r>
              <a:rPr lang="en-IE" sz="2000" dirty="0" smtClean="0"/>
              <a:t>and future proposed experiments. Predictions for cross sections of neutrino DIS for energies from 100 </a:t>
            </a:r>
            <a:r>
              <a:rPr lang="en-IE" sz="2000" dirty="0" err="1" smtClean="0"/>
              <a:t>GeV</a:t>
            </a:r>
            <a:r>
              <a:rPr lang="en-IE" sz="2000" dirty="0" smtClean="0"/>
              <a:t> to 10</a:t>
            </a:r>
            <a:r>
              <a:rPr lang="en-IE" sz="2000" baseline="30000" dirty="0" smtClean="0"/>
              <a:t>12</a:t>
            </a:r>
            <a:r>
              <a:rPr lang="en-IE" sz="2000" dirty="0" smtClean="0"/>
              <a:t>  </a:t>
            </a:r>
            <a:r>
              <a:rPr lang="en-IE" sz="2000" dirty="0" err="1" smtClean="0"/>
              <a:t>GeV</a:t>
            </a:r>
            <a:r>
              <a:rPr lang="en-IE" sz="2000" dirty="0" smtClean="0"/>
              <a:t>  (1000 </a:t>
            </a:r>
            <a:r>
              <a:rPr lang="en-IE" sz="2000" dirty="0" err="1" smtClean="0"/>
              <a:t>EeV</a:t>
            </a:r>
            <a:r>
              <a:rPr lang="en-IE" sz="2000" dirty="0" smtClean="0"/>
              <a:t>).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98568" y="309998"/>
            <a:ext cx="36975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err="1" smtClean="0">
                <a:solidFill>
                  <a:srgbClr val="FF0000"/>
                </a:solidFill>
              </a:rPr>
              <a:t>Keping</a:t>
            </a:r>
            <a:r>
              <a:rPr lang="en-IE" i="1" dirty="0" smtClean="0">
                <a:solidFill>
                  <a:srgbClr val="FF0000"/>
                </a:solidFill>
              </a:rPr>
              <a:t> </a:t>
            </a:r>
            <a:r>
              <a:rPr lang="en-IE" i="1" dirty="0" err="1" smtClean="0">
                <a:solidFill>
                  <a:srgbClr val="FF0000"/>
                </a:solidFill>
              </a:rPr>
              <a:t>Xie</a:t>
            </a:r>
            <a:r>
              <a:rPr lang="en-IE" i="1" dirty="0" smtClean="0">
                <a:solidFill>
                  <a:srgbClr val="FF0000"/>
                </a:solidFill>
              </a:rPr>
              <a:t>, Jun </a:t>
            </a:r>
            <a:r>
              <a:rPr lang="en-IE" i="1" dirty="0" err="1" smtClean="0">
                <a:solidFill>
                  <a:srgbClr val="FF0000"/>
                </a:solidFill>
              </a:rPr>
              <a:t>Gao</a:t>
            </a:r>
            <a:r>
              <a:rPr lang="en-IE" i="1" dirty="0" smtClean="0">
                <a:solidFill>
                  <a:srgbClr val="FF0000"/>
                </a:solidFill>
              </a:rPr>
              <a:t>, T.J. Hobbs, 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Daniel R. Stump, C.-P. Yuan, 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2303.13607 [hep-ph]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5280" y="2762672"/>
            <a:ext cx="849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1. Used the latest CT18 NNLO </a:t>
            </a:r>
            <a:r>
              <a:rPr lang="en-IE" sz="2000" dirty="0" err="1" smtClean="0"/>
              <a:t>parton</a:t>
            </a:r>
            <a:r>
              <a:rPr lang="en-IE" sz="2000" dirty="0" smtClean="0"/>
              <a:t> distribution functions (PDFs) </a:t>
            </a:r>
          </a:p>
          <a:p>
            <a:r>
              <a:rPr lang="en-IE" sz="2000" dirty="0" smtClean="0"/>
              <a:t>and their associated uncertainties.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4485" y="5069109"/>
            <a:ext cx="76159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3. The uncertainties introduced by the nuclear corrections which are required to evaluate neutrino-nuclear cross sections for neutrino telescopes.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5985" y="3692705"/>
            <a:ext cx="68832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2. For ultra HE the PDFs were extrapolated to small x according to several procedures and assumptions  </a:t>
            </a:r>
            <a:r>
              <a:rPr lang="en-IE" sz="2000" dirty="0" smtClean="0">
                <a:sym typeface="Wingdings" pitchFamily="2" charset="2"/>
              </a:rPr>
              <a:t> </a:t>
            </a:r>
            <a:r>
              <a:rPr lang="en-IE" sz="2000" dirty="0" smtClean="0"/>
              <a:t> uncertainties corresponding to various choices.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-9625" y="-9625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 b="1" dirty="0" smtClean="0">
              <a:solidFill>
                <a:srgbClr val="00FF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73885" y="4562935"/>
            <a:ext cx="4136615" cy="7408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8" name="WordArt 4"/>
          <p:cNvSpPr>
            <a:spLocks noChangeArrowheads="1" noChangeShapeType="1" noTextEdit="1"/>
          </p:cNvSpPr>
          <p:nvPr/>
        </p:nvSpPr>
        <p:spPr bwMode="auto">
          <a:xfrm>
            <a:off x="332645" y="194498"/>
            <a:ext cx="4777173" cy="6646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Ultra HE neutrino interactions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1193" y="184873"/>
            <a:ext cx="36975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err="1" smtClean="0">
                <a:solidFill>
                  <a:srgbClr val="FF0000"/>
                </a:solidFill>
              </a:rPr>
              <a:t>Keping</a:t>
            </a:r>
            <a:r>
              <a:rPr lang="en-IE" i="1" dirty="0" smtClean="0">
                <a:solidFill>
                  <a:srgbClr val="FF0000"/>
                </a:solidFill>
              </a:rPr>
              <a:t> </a:t>
            </a:r>
            <a:r>
              <a:rPr lang="en-IE" i="1" dirty="0" err="1" smtClean="0">
                <a:solidFill>
                  <a:srgbClr val="FF0000"/>
                </a:solidFill>
              </a:rPr>
              <a:t>Xie</a:t>
            </a:r>
            <a:r>
              <a:rPr lang="en-IE" i="1" dirty="0" smtClean="0">
                <a:solidFill>
                  <a:srgbClr val="FF0000"/>
                </a:solidFill>
              </a:rPr>
              <a:t>, Jun </a:t>
            </a:r>
            <a:r>
              <a:rPr lang="en-IE" i="1" dirty="0" err="1" smtClean="0">
                <a:solidFill>
                  <a:srgbClr val="FF0000"/>
                </a:solidFill>
              </a:rPr>
              <a:t>Gao</a:t>
            </a:r>
            <a:r>
              <a:rPr lang="en-IE" i="1" dirty="0" smtClean="0">
                <a:solidFill>
                  <a:srgbClr val="FF0000"/>
                </a:solidFill>
              </a:rPr>
              <a:t>, T.J. Hobbs, 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Daniel R. Stump, C.-P. Yuan, 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2303.13607 [hep-ph]</a:t>
            </a:r>
          </a:p>
        </p:txBody>
      </p:sp>
      <p:pic>
        <p:nvPicPr>
          <p:cNvPr id="8" name="Picture 7" descr="crossh2.png"/>
          <p:cNvPicPr>
            <a:picLocks noChangeAspect="1"/>
          </p:cNvPicPr>
          <p:nvPr/>
        </p:nvPicPr>
        <p:blipFill>
          <a:blip r:embed="rId2" cstate="print"/>
          <a:srcRect t="5333" r="3470"/>
          <a:stretch>
            <a:fillRect/>
          </a:stretch>
        </p:blipFill>
        <p:spPr>
          <a:xfrm>
            <a:off x="4868480" y="1108203"/>
            <a:ext cx="3848630" cy="2800032"/>
          </a:xfrm>
          <a:prstGeom prst="rect">
            <a:avLst/>
          </a:prstGeom>
        </p:spPr>
      </p:pic>
      <p:pic>
        <p:nvPicPr>
          <p:cNvPr id="13" name="Picture 12" descr="crosshe4.png"/>
          <p:cNvPicPr>
            <a:picLocks noChangeAspect="1"/>
          </p:cNvPicPr>
          <p:nvPr/>
        </p:nvPicPr>
        <p:blipFill>
          <a:blip r:embed="rId3" cstate="print"/>
          <a:srcRect t="5314" r="3470"/>
          <a:stretch>
            <a:fillRect/>
          </a:stretch>
        </p:blipFill>
        <p:spPr>
          <a:xfrm>
            <a:off x="4887731" y="3927485"/>
            <a:ext cx="3853798" cy="2733197"/>
          </a:xfrm>
          <a:prstGeom prst="rect">
            <a:avLst/>
          </a:prstGeom>
        </p:spPr>
      </p:pic>
      <p:pic>
        <p:nvPicPr>
          <p:cNvPr id="14" name="Picture 13" descr="crossh1.png"/>
          <p:cNvPicPr>
            <a:picLocks noChangeAspect="1"/>
          </p:cNvPicPr>
          <p:nvPr/>
        </p:nvPicPr>
        <p:blipFill>
          <a:blip r:embed="rId4" cstate="print"/>
          <a:srcRect t="5314" r="3470"/>
          <a:stretch>
            <a:fillRect/>
          </a:stretch>
        </p:blipFill>
        <p:spPr>
          <a:xfrm>
            <a:off x="473885" y="1040828"/>
            <a:ext cx="4136615" cy="278078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58384" y="4754886"/>
            <a:ext cx="3058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IE" sz="2000" dirty="0" smtClean="0">
                <a:latin typeface="Symbol" pitchFamily="18" charset="2"/>
              </a:rPr>
              <a:t>s</a:t>
            </a:r>
            <a:r>
              <a:rPr lang="en-IE" sz="2000" dirty="0" smtClean="0"/>
              <a:t> =                 </a:t>
            </a:r>
            <a:r>
              <a:rPr lang="en-IE" sz="2000" dirty="0" err="1" smtClean="0"/>
              <a:t>dx</a:t>
            </a:r>
            <a:r>
              <a:rPr lang="en-IE" sz="2000" dirty="0" smtClean="0"/>
              <a:t> n(x)</a:t>
            </a:r>
            <a:endParaRPr lang="en-IE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541276" y="3984864"/>
            <a:ext cx="1258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</a:t>
            </a:r>
            <a:r>
              <a:rPr lang="en-IE" sz="2000" baseline="-25000" dirty="0" smtClean="0"/>
              <a:t>q</a:t>
            </a:r>
            <a:r>
              <a:rPr lang="en-IE" sz="2000" dirty="0" smtClean="0"/>
              <a:t> = </a:t>
            </a:r>
            <a:r>
              <a:rPr lang="en-IE" sz="2000" dirty="0" err="1" smtClean="0"/>
              <a:t>xS</a:t>
            </a:r>
            <a:endParaRPr lang="en-IE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3022320" y="4586246"/>
            <a:ext cx="14822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    </a:t>
            </a:r>
            <a:r>
              <a:rPr lang="en-IE" sz="2000" dirty="0" err="1" smtClean="0"/>
              <a:t>xS</a:t>
            </a:r>
            <a:r>
              <a:rPr lang="en-IE" sz="2000" dirty="0" smtClean="0"/>
              <a:t> </a:t>
            </a:r>
          </a:p>
          <a:p>
            <a:r>
              <a:rPr lang="en-IE" sz="2000" dirty="0" smtClean="0"/>
              <a:t> </a:t>
            </a:r>
            <a:r>
              <a:rPr lang="en-IE" sz="2000" dirty="0" err="1" smtClean="0"/>
              <a:t>xS</a:t>
            </a:r>
            <a:r>
              <a:rPr lang="en-IE" sz="2000" dirty="0" smtClean="0"/>
              <a:t> + m</a:t>
            </a:r>
            <a:r>
              <a:rPr lang="en-IE" sz="2000" baseline="-25000" dirty="0" smtClean="0"/>
              <a:t>W</a:t>
            </a:r>
            <a:r>
              <a:rPr lang="en-IE" sz="2000" baseline="30000" dirty="0" smtClean="0"/>
              <a:t>2</a:t>
            </a:r>
            <a:endParaRPr lang="en-IE" sz="2000" dirty="0"/>
          </a:p>
        </p:txBody>
      </p:sp>
      <p:sp>
        <p:nvSpPr>
          <p:cNvPr id="19" name="Freeform 18"/>
          <p:cNvSpPr/>
          <p:nvPr/>
        </p:nvSpPr>
        <p:spPr>
          <a:xfrm>
            <a:off x="2021338" y="4589628"/>
            <a:ext cx="125128" cy="611204"/>
          </a:xfrm>
          <a:custGeom>
            <a:avLst/>
            <a:gdLst>
              <a:gd name="connsiteX0" fmla="*/ 125128 w 125128"/>
              <a:gd name="connsiteY0" fmla="*/ 194109 h 611204"/>
              <a:gd name="connsiteX1" fmla="*/ 77002 w 125128"/>
              <a:gd name="connsiteY1" fmla="*/ 59356 h 611204"/>
              <a:gd name="connsiteX2" fmla="*/ 57751 w 125128"/>
              <a:gd name="connsiteY2" fmla="*/ 550244 h 611204"/>
              <a:gd name="connsiteX3" fmla="*/ 0 w 125128"/>
              <a:gd name="connsiteY3" fmla="*/ 425116 h 611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128" h="611204">
                <a:moveTo>
                  <a:pt x="125128" y="194109"/>
                </a:moveTo>
                <a:cubicBezTo>
                  <a:pt x="106679" y="97054"/>
                  <a:pt x="88231" y="0"/>
                  <a:pt x="77002" y="59356"/>
                </a:cubicBezTo>
                <a:cubicBezTo>
                  <a:pt x="65773" y="118712"/>
                  <a:pt x="70585" y="489284"/>
                  <a:pt x="57751" y="550244"/>
                </a:cubicBezTo>
                <a:cubicBezTo>
                  <a:pt x="44917" y="611204"/>
                  <a:pt x="22458" y="518160"/>
                  <a:pt x="0" y="425116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1" name="Straight Connector 20"/>
          <p:cNvCxnSpPr/>
          <p:nvPr/>
        </p:nvCxnSpPr>
        <p:spPr>
          <a:xfrm>
            <a:off x="3089695" y="4930564"/>
            <a:ext cx="120315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52407" y="5794416"/>
            <a:ext cx="41580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For  </a:t>
            </a:r>
            <a:r>
              <a:rPr lang="en-IE" sz="2000" dirty="0" err="1" smtClean="0"/>
              <a:t>partons</a:t>
            </a:r>
            <a:r>
              <a:rPr lang="en-IE" sz="2000" dirty="0" smtClean="0"/>
              <a:t> with x &lt; m</a:t>
            </a:r>
            <a:r>
              <a:rPr lang="en-IE" sz="2000" baseline="-25000" dirty="0" smtClean="0"/>
              <a:t>W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/S linear increase of cross-section with S continues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920644" y="4562935"/>
            <a:ext cx="11488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   g</a:t>
            </a:r>
            <a:r>
              <a:rPr lang="en-IE" sz="2000" baseline="30000" dirty="0" smtClean="0"/>
              <a:t>4</a:t>
            </a:r>
            <a:r>
              <a:rPr lang="en-IE" sz="2000" dirty="0" smtClean="0"/>
              <a:t> </a:t>
            </a:r>
          </a:p>
          <a:p>
            <a:r>
              <a:rPr lang="en-IE" sz="2000" dirty="0" smtClean="0"/>
              <a:t>32</a:t>
            </a:r>
            <a:r>
              <a:rPr lang="en-IE" sz="2000" dirty="0" smtClean="0">
                <a:latin typeface="Symbol" pitchFamily="18" charset="2"/>
              </a:rPr>
              <a:t>p</a:t>
            </a:r>
            <a:r>
              <a:rPr lang="en-IE" sz="2000" dirty="0" smtClean="0"/>
              <a:t>m</a:t>
            </a:r>
            <a:r>
              <a:rPr lang="en-IE" sz="2000" baseline="-25000" dirty="0" smtClean="0"/>
              <a:t>W</a:t>
            </a:r>
            <a:r>
              <a:rPr lang="en-IE" sz="2000" baseline="30000" dirty="0" smtClean="0"/>
              <a:t>2</a:t>
            </a:r>
            <a:endParaRPr lang="en-IE" sz="2000" dirty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932095" y="4930564"/>
            <a:ext cx="1002618" cy="802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703693" y="3946365"/>
            <a:ext cx="30300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x - fraction of nucleon momentum carried by q</a:t>
            </a:r>
            <a:endParaRPr lang="en-IE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1828836" y="5303757"/>
            <a:ext cx="29530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parton</a:t>
            </a:r>
            <a:r>
              <a:rPr lang="en-IE" sz="2000" dirty="0" smtClean="0"/>
              <a:t> number density</a:t>
            </a:r>
            <a:endParaRPr lang="en-IE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7469197" y="5569117"/>
            <a:ext cx="12897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 smtClean="0">
                <a:solidFill>
                  <a:schemeClr val="accent5">
                    <a:lumMod val="75000"/>
                  </a:schemeClr>
                </a:solidFill>
              </a:rPr>
              <a:t>Glashow resonance</a:t>
            </a:r>
            <a:endParaRPr lang="en-IE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86150" y="1153000"/>
            <a:ext cx="11046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 smtClean="0"/>
              <a:t>10</a:t>
            </a:r>
            <a:r>
              <a:rPr lang="en-IE" sz="1600" baseline="30000" dirty="0" smtClean="0"/>
              <a:t>-31</a:t>
            </a:r>
            <a:r>
              <a:rPr lang="en-IE" sz="1600" dirty="0" smtClean="0"/>
              <a:t>cm</a:t>
            </a:r>
            <a:r>
              <a:rPr lang="en-IE" sz="1600" baseline="30000" dirty="0" smtClean="0"/>
              <a:t>2</a:t>
            </a:r>
            <a:endParaRPr lang="en-IE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0491" name="Text Box 10"/>
          <p:cNvSpPr txBox="1">
            <a:spLocks noChangeArrowheads="1"/>
          </p:cNvSpPr>
          <p:nvPr/>
        </p:nvSpPr>
        <p:spPr bwMode="auto">
          <a:xfrm>
            <a:off x="7769225" y="1320800"/>
            <a:ext cx="885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LSND</a:t>
            </a:r>
          </a:p>
        </p:txBody>
      </p:sp>
      <p:sp>
        <p:nvSpPr>
          <p:cNvPr id="20497" name="Text Box 18"/>
          <p:cNvSpPr txBox="1">
            <a:spLocks noChangeArrowheads="1"/>
          </p:cNvSpPr>
          <p:nvPr/>
        </p:nvSpPr>
        <p:spPr bwMode="auto">
          <a:xfrm>
            <a:off x="5675313" y="231775"/>
            <a:ext cx="207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Symbol" pitchFamily="18" charset="2"/>
              </a:rPr>
              <a:t>D</a:t>
            </a:r>
            <a:r>
              <a:rPr lang="en-US"/>
              <a:t>m</a:t>
            </a:r>
            <a:r>
              <a:rPr lang="en-US" baseline="-25000"/>
              <a:t>41</a:t>
            </a:r>
            <a:r>
              <a:rPr lang="en-US" baseline="30000"/>
              <a:t>2</a:t>
            </a:r>
            <a:r>
              <a:rPr lang="en-US"/>
              <a:t> =  1 - 2 eV</a:t>
            </a:r>
            <a:r>
              <a:rPr lang="en-US" baseline="30000"/>
              <a:t>2</a:t>
            </a:r>
            <a:endParaRPr lang="en-US"/>
          </a:p>
        </p:txBody>
      </p:sp>
      <p:sp>
        <p:nvSpPr>
          <p:cNvPr id="9" name="WordArt 4"/>
          <p:cNvSpPr>
            <a:spLocks noChangeArrowheads="1" noChangeShapeType="1" noTextEdit="1"/>
          </p:cNvSpPr>
          <p:nvPr/>
        </p:nvSpPr>
        <p:spPr bwMode="auto">
          <a:xfrm>
            <a:off x="647588" y="872897"/>
            <a:ext cx="3297092" cy="84477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CC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Neutrino masses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CC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65786" y="3149740"/>
            <a:ext cx="2246456" cy="14582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35" name="WordArt 7"/>
          <p:cNvSpPr>
            <a:spLocks noChangeArrowheads="1" noChangeShapeType="1" noTextEdit="1"/>
          </p:cNvSpPr>
          <p:nvPr/>
        </p:nvSpPr>
        <p:spPr bwMode="auto">
          <a:xfrm>
            <a:off x="538736" y="318972"/>
            <a:ext cx="4373506" cy="5043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EFT and the neutrino mass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3" name="WordArt 7"/>
          <p:cNvSpPr>
            <a:spLocks noChangeArrowheads="1" noChangeShapeType="1" noTextEdit="1"/>
          </p:cNvSpPr>
          <p:nvPr/>
        </p:nvSpPr>
        <p:spPr bwMode="auto">
          <a:xfrm>
            <a:off x="3620814" y="3530023"/>
            <a:ext cx="1074804" cy="52011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>
                    <a:lumMod val="65000"/>
                  </a:schemeClr>
                </a:solidFill>
                <a:latin typeface="Arial Black"/>
              </a:rPr>
              <a:t>LLHH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bg1">
                  <a:lumMod val="65000"/>
                </a:schemeClr>
              </a:solidFill>
              <a:latin typeface="Arial Black"/>
            </a:endParaRPr>
          </a:p>
        </p:txBody>
      </p:sp>
      <p:sp>
        <p:nvSpPr>
          <p:cNvPr id="14" name="WordArt 7"/>
          <p:cNvSpPr>
            <a:spLocks noChangeArrowheads="1" noChangeShapeType="1" noTextEdit="1"/>
          </p:cNvSpPr>
          <p:nvPr/>
        </p:nvSpPr>
        <p:spPr bwMode="auto">
          <a:xfrm>
            <a:off x="2950668" y="3922543"/>
            <a:ext cx="508978" cy="52011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>
                    <a:lumMod val="65000"/>
                  </a:schemeClr>
                </a:solidFill>
                <a:latin typeface="Symbol" pitchFamily="18" charset="2"/>
              </a:rPr>
              <a:t>L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bg1">
                  <a:lumMod val="65000"/>
                </a:schemeClr>
              </a:solidFill>
              <a:latin typeface="Arial Black"/>
            </a:endParaRPr>
          </a:p>
        </p:txBody>
      </p:sp>
      <p:sp>
        <p:nvSpPr>
          <p:cNvPr id="16" name="WordArt 7"/>
          <p:cNvSpPr>
            <a:spLocks noChangeArrowheads="1" noChangeShapeType="1" noTextEdit="1"/>
          </p:cNvSpPr>
          <p:nvPr/>
        </p:nvSpPr>
        <p:spPr bwMode="auto">
          <a:xfrm>
            <a:off x="3040879" y="3216800"/>
            <a:ext cx="187841" cy="52011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>
                    <a:lumMod val="65000"/>
                  </a:schemeClr>
                </a:solidFill>
                <a:latin typeface="Arial Black"/>
              </a:rPr>
              <a:t>1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bg1">
                  <a:lumMod val="65000"/>
                </a:schemeClr>
              </a:solidFill>
              <a:latin typeface="Arial Black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944628" y="3812591"/>
            <a:ext cx="461853" cy="6628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43060" y="724572"/>
            <a:ext cx="1624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S. Weinberg</a:t>
            </a:r>
          </a:p>
        </p:txBody>
      </p:sp>
      <p:sp>
        <p:nvSpPr>
          <p:cNvPr id="20" name="WordArt 7"/>
          <p:cNvSpPr>
            <a:spLocks noChangeArrowheads="1" noChangeShapeType="1" noTextEdit="1"/>
          </p:cNvSpPr>
          <p:nvPr/>
        </p:nvSpPr>
        <p:spPr bwMode="auto">
          <a:xfrm>
            <a:off x="359385" y="6052475"/>
            <a:ext cx="1361615" cy="42027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That’s all?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FF"/>
              </a:solidFill>
              <a:latin typeface="Arial Black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2678" y="4168710"/>
            <a:ext cx="19841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Large scale</a:t>
            </a:r>
          </a:p>
          <a:p>
            <a:r>
              <a:rPr lang="en-IE" sz="2000" dirty="0" smtClean="0"/>
              <a:t>of new physics</a:t>
            </a:r>
            <a:endParaRPr lang="en-IE" sz="2000" dirty="0"/>
          </a:p>
        </p:txBody>
      </p:sp>
      <p:sp>
        <p:nvSpPr>
          <p:cNvPr id="24" name="WordArt 7"/>
          <p:cNvSpPr>
            <a:spLocks noChangeArrowheads="1" noChangeShapeType="1" noTextEdit="1"/>
          </p:cNvSpPr>
          <p:nvPr/>
        </p:nvSpPr>
        <p:spPr bwMode="auto">
          <a:xfrm>
            <a:off x="1944599" y="6052475"/>
            <a:ext cx="2591524" cy="38189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Will we learn more?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FF"/>
              </a:solidFill>
              <a:latin typeface="Arial Black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95619" y="6150144"/>
            <a:ext cx="42569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Violation of universality, </a:t>
            </a:r>
            <a:r>
              <a:rPr lang="en-IE" sz="2000" dirty="0" err="1" smtClean="0"/>
              <a:t>unitarity</a:t>
            </a:r>
            <a:endParaRPr lang="en-IE" sz="2000" dirty="0"/>
          </a:p>
        </p:txBody>
      </p:sp>
      <p:sp>
        <p:nvSpPr>
          <p:cNvPr id="27" name="Right Arrow 26"/>
          <p:cNvSpPr/>
          <p:nvPr/>
        </p:nvSpPr>
        <p:spPr>
          <a:xfrm rot="20005941">
            <a:off x="2395860" y="4324192"/>
            <a:ext cx="363282" cy="318977"/>
          </a:xfrm>
          <a:prstGeom prst="rightArrow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TextBox 27"/>
          <p:cNvSpPr txBox="1"/>
          <p:nvPr/>
        </p:nvSpPr>
        <p:spPr>
          <a:xfrm>
            <a:off x="359385" y="2607504"/>
            <a:ext cx="65836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Next to the SM operators (D4) is the  D5 operator</a:t>
            </a:r>
            <a:endParaRPr lang="en-IE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324736" y="1089709"/>
            <a:ext cx="77560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Only observed SM particles (</a:t>
            </a:r>
            <a:r>
              <a:rPr lang="en-IE" sz="2000" dirty="0" err="1" smtClean="0"/>
              <a:t>multiplets</a:t>
            </a:r>
            <a:r>
              <a:rPr lang="en-IE" sz="2000" dirty="0" smtClean="0"/>
              <a:t>)  are involved.</a:t>
            </a:r>
          </a:p>
          <a:p>
            <a:r>
              <a:rPr lang="en-IE" sz="2000" dirty="0" smtClean="0"/>
              <a:t>New physics should be </a:t>
            </a:r>
            <a:r>
              <a:rPr lang="en-IE" sz="2000" dirty="0" err="1" smtClean="0"/>
              <a:t>parametrized</a:t>
            </a:r>
            <a:r>
              <a:rPr lang="en-IE" sz="2000" dirty="0" smtClean="0"/>
              <a:t> by high dimensional </a:t>
            </a:r>
          </a:p>
          <a:p>
            <a:r>
              <a:rPr lang="en-IE" sz="2000" dirty="0" smtClean="0"/>
              <a:t>(non-</a:t>
            </a:r>
            <a:r>
              <a:rPr lang="en-IE" sz="2000" dirty="0" err="1" smtClean="0"/>
              <a:t>renormalizable</a:t>
            </a:r>
            <a:r>
              <a:rPr lang="en-IE" sz="2000" dirty="0" smtClean="0"/>
              <a:t>) operators in the Hamiltonian. </a:t>
            </a:r>
          </a:p>
          <a:p>
            <a:r>
              <a:rPr lang="en-IE" sz="2000" dirty="0" smtClean="0"/>
              <a:t>Analogy with Fermi theory of WI at low energies</a:t>
            </a:r>
            <a:endParaRPr lang="en-IE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5582084" y="3157807"/>
            <a:ext cx="31047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generates the </a:t>
            </a:r>
            <a:r>
              <a:rPr lang="en-IE" sz="2000" dirty="0" err="1" smtClean="0"/>
              <a:t>Majorana</a:t>
            </a:r>
            <a:r>
              <a:rPr lang="en-IE" sz="2000" dirty="0" smtClean="0"/>
              <a:t> neutrino mass</a:t>
            </a:r>
            <a:endParaRPr lang="en-IE" sz="2000" dirty="0"/>
          </a:p>
        </p:txBody>
      </p:sp>
      <p:sp>
        <p:nvSpPr>
          <p:cNvPr id="32" name="WordArt 7"/>
          <p:cNvSpPr>
            <a:spLocks noChangeArrowheads="1" noChangeShapeType="1" noTextEdit="1"/>
          </p:cNvSpPr>
          <p:nvPr/>
        </p:nvSpPr>
        <p:spPr bwMode="auto">
          <a:xfrm>
            <a:off x="6273209" y="3871058"/>
            <a:ext cx="978196" cy="131834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>
                    <a:lumMod val="65000"/>
                  </a:schemeClr>
                </a:solidFill>
                <a:latin typeface="Arial Black"/>
              </a:rPr>
              <a:t>&lt;H&gt;</a:t>
            </a:r>
            <a:r>
              <a:rPr lang="en-US" sz="3600" kern="10" baseline="3000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>
                    <a:lumMod val="65000"/>
                  </a:schemeClr>
                </a:solidFill>
                <a:latin typeface="Arial Black"/>
              </a:rPr>
              <a:t>2</a:t>
            </a:r>
            <a:endParaRPr lang="en-US" sz="3600" kern="1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bg1">
                  <a:lumMod val="65000"/>
                </a:schemeClr>
              </a:solidFill>
              <a:latin typeface="Arial Black"/>
            </a:endParaRPr>
          </a:p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>
                    <a:lumMod val="65000"/>
                  </a:schemeClr>
                </a:solidFill>
                <a:latin typeface="Symbol" pitchFamily="18" charset="2"/>
              </a:rPr>
              <a:t>L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>
                    <a:lumMod val="65000"/>
                  </a:schemeClr>
                </a:solidFill>
                <a:latin typeface="Arial Black"/>
              </a:rPr>
              <a:t> 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bg1">
                  <a:lumMod val="65000"/>
                </a:schemeClr>
              </a:solidFill>
              <a:latin typeface="Arial Black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318070" y="4463945"/>
            <a:ext cx="1135353" cy="6628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1757" y="5071731"/>
            <a:ext cx="7719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Other new physics appears in order  </a:t>
            </a:r>
            <a:r>
              <a:rPr lang="en-IE" sz="2000" dirty="0" smtClean="0">
                <a:latin typeface="Symbol" pitchFamily="18" charset="2"/>
              </a:rPr>
              <a:t>L</a:t>
            </a:r>
            <a:r>
              <a:rPr lang="en-IE" sz="2000" baseline="30000" dirty="0" smtClean="0">
                <a:latin typeface="Century" pitchFamily="18" charset="0"/>
              </a:rPr>
              <a:t>2</a:t>
            </a:r>
            <a:r>
              <a:rPr lang="en-IE" sz="2000" dirty="0" smtClean="0"/>
              <a:t> </a:t>
            </a:r>
            <a:r>
              <a:rPr lang="en-IE" sz="2000" dirty="0" smtClean="0">
                <a:sym typeface="Wingdings" pitchFamily="2" charset="2"/>
              </a:rPr>
              <a:t> strongly suppressed</a:t>
            </a:r>
            <a:r>
              <a:rPr lang="en-IE" sz="2000" dirty="0" smtClean="0"/>
              <a:t> </a:t>
            </a:r>
            <a:endParaRPr lang="en-IE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8" name="WordArt 4"/>
          <p:cNvSpPr>
            <a:spLocks noChangeArrowheads="1" noChangeShapeType="1" noTextEdit="1"/>
          </p:cNvSpPr>
          <p:nvPr/>
        </p:nvSpPr>
        <p:spPr bwMode="auto">
          <a:xfrm>
            <a:off x="460621" y="192204"/>
            <a:ext cx="6925096" cy="81214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Right handed neutrinos are the key!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1489" y="1028147"/>
            <a:ext cx="6774807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Their existence and properties play fundamental role  </a:t>
            </a:r>
          </a:p>
          <a:p>
            <a:r>
              <a:rPr lang="en-IE" sz="2000" dirty="0" smtClean="0"/>
              <a:t>in understanding of masses and mixing of neutrinos .</a:t>
            </a:r>
            <a:endParaRPr lang="en-IE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742536" y="3277299"/>
            <a:ext cx="77635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- they do not have electroweak  gauge interactions in the SM </a:t>
            </a:r>
            <a:endParaRPr lang="en-IE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776175" y="4801694"/>
            <a:ext cx="63601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- Aesthetics: why not, if other SM fermions have?</a:t>
            </a:r>
            <a:endParaRPr lang="en-IE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917735" y="5216627"/>
            <a:ext cx="7844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- Justified in plausible  gauge extensions of SM: B – L and L - R       symmetric models</a:t>
            </a:r>
            <a:endParaRPr lang="en-IE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2349787" y="5855148"/>
            <a:ext cx="4369065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U(1)</a:t>
            </a:r>
            <a:r>
              <a:rPr lang="en-IE" sz="2000" baseline="-25000" dirty="0" smtClean="0"/>
              <a:t>B-L</a:t>
            </a:r>
            <a:r>
              <a:rPr lang="en-IE" sz="2000" dirty="0" smtClean="0"/>
              <a:t>  </a:t>
            </a:r>
            <a:r>
              <a:rPr lang="en-IE" sz="2000" dirty="0" smtClean="0">
                <a:sym typeface="Wingdings" pitchFamily="2" charset="2"/>
              </a:rPr>
              <a:t></a:t>
            </a:r>
            <a:r>
              <a:rPr lang="en-IE" sz="2000" dirty="0" smtClean="0"/>
              <a:t>  SU(2)</a:t>
            </a:r>
            <a:r>
              <a:rPr lang="en-IE" sz="2000" baseline="-25000" dirty="0" smtClean="0"/>
              <a:t>L </a:t>
            </a:r>
            <a:r>
              <a:rPr lang="en-IE" sz="2000" dirty="0" smtClean="0"/>
              <a:t>x SU(2)</a:t>
            </a:r>
            <a:r>
              <a:rPr lang="en-IE" sz="2000" baseline="-25000" dirty="0" smtClean="0"/>
              <a:t>R  </a:t>
            </a:r>
            <a:r>
              <a:rPr lang="en-IE" sz="2000" dirty="0" smtClean="0"/>
              <a:t>x U(1)</a:t>
            </a:r>
            <a:r>
              <a:rPr lang="en-IE" sz="2000" baseline="-25000" dirty="0" smtClean="0"/>
              <a:t>      </a:t>
            </a:r>
            <a:endParaRPr lang="en-IE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1050925" y="6264236"/>
            <a:ext cx="46587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- Gravitational anomaly cancellations</a:t>
            </a:r>
            <a:endParaRPr lang="en-IE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444842" y="2101561"/>
            <a:ext cx="80275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Formally, they do not exist in the SM and their appearance is  considered as physics BSM 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774466" y="3623663"/>
            <a:ext cx="75933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- automatically explain zero mass of neutrino  - dominant idea in early days</a:t>
            </a:r>
            <a:endParaRPr lang="en-IE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464720" y="2888042"/>
            <a:ext cx="1424763" cy="400110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Reasons: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8" name="WordArt 4"/>
          <p:cNvSpPr>
            <a:spLocks noChangeArrowheads="1" noChangeShapeType="1" noTextEdit="1"/>
          </p:cNvSpPr>
          <p:nvPr/>
        </p:nvSpPr>
        <p:spPr bwMode="auto">
          <a:xfrm>
            <a:off x="509374" y="297709"/>
            <a:ext cx="6667608" cy="684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RH neutrinos and neutrino mass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5426" y="3487693"/>
            <a:ext cx="62732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IE" sz="2000" dirty="0" smtClean="0"/>
              <a:t> can have Yukawa interactions with Higgs doublet: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4754" y="2001556"/>
            <a:ext cx="77346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IE" sz="2000" dirty="0" smtClean="0"/>
              <a:t> </a:t>
            </a:r>
            <a:r>
              <a:rPr lang="en-IE" sz="2000" dirty="0" err="1" smtClean="0"/>
              <a:t>singlets</a:t>
            </a:r>
            <a:r>
              <a:rPr lang="en-IE" sz="2000" dirty="0" smtClean="0"/>
              <a:t> of gauge symmetry =  have zero EW charges:  </a:t>
            </a:r>
          </a:p>
          <a:p>
            <a:r>
              <a:rPr lang="en-IE" sz="2000" dirty="0" smtClean="0"/>
              <a:t>        </a:t>
            </a:r>
            <a:r>
              <a:rPr lang="en-US" sz="2000" dirty="0" smtClean="0"/>
              <a:t>I</a:t>
            </a:r>
            <a:r>
              <a:rPr lang="en-US" sz="2000" baseline="-25000" dirty="0" smtClean="0"/>
              <a:t>W</a:t>
            </a:r>
            <a:r>
              <a:rPr lang="en-US" sz="2000" dirty="0" smtClean="0"/>
              <a:t> = I</a:t>
            </a:r>
            <a:r>
              <a:rPr lang="en-US" sz="2000" baseline="-25000" dirty="0" smtClean="0"/>
              <a:t>3W</a:t>
            </a:r>
            <a:r>
              <a:rPr lang="en-US" sz="2000" dirty="0" smtClean="0"/>
              <a:t> =  Y = 0</a:t>
            </a:r>
          </a:p>
        </p:txBody>
      </p:sp>
      <p:sp>
        <p:nvSpPr>
          <p:cNvPr id="10" name="Text Box 36"/>
          <p:cNvSpPr txBox="1">
            <a:spLocks noChangeArrowheads="1"/>
          </p:cNvSpPr>
          <p:nvPr/>
        </p:nvSpPr>
        <p:spPr bwMode="auto">
          <a:xfrm>
            <a:off x="3009239" y="1479007"/>
            <a:ext cx="1983235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>
                <a:latin typeface="Symbol" pitchFamily="18" charset="2"/>
              </a:rPr>
              <a:t> </a:t>
            </a:r>
            <a:r>
              <a:rPr lang="en-US" sz="2000" baseline="-25000" dirty="0"/>
              <a:t>R</a:t>
            </a:r>
            <a:r>
              <a:rPr lang="en-US" sz="2000" baseline="-25000" dirty="0">
                <a:latin typeface="Symbol" pitchFamily="18" charset="2"/>
              </a:rPr>
              <a:t>  </a:t>
            </a:r>
            <a:r>
              <a:rPr lang="en-US" sz="2000" dirty="0" smtClean="0"/>
              <a:t>= ½(</a:t>
            </a:r>
            <a:r>
              <a:rPr lang="en-US" sz="2000" dirty="0"/>
              <a:t>1 +</a:t>
            </a:r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dirty="0" smtClean="0">
                <a:latin typeface="Symbol" pitchFamily="18" charset="2"/>
              </a:rPr>
              <a:t>g</a:t>
            </a:r>
            <a:r>
              <a:rPr lang="en-US" sz="2000" baseline="-25000" dirty="0" smtClean="0"/>
              <a:t>5</a:t>
            </a:r>
            <a:r>
              <a:rPr lang="en-US" sz="2000" dirty="0"/>
              <a:t>) </a:t>
            </a:r>
            <a:r>
              <a:rPr lang="en-US" sz="2000" dirty="0">
                <a:latin typeface="Symbol" pitchFamily="18" charset="2"/>
              </a:rPr>
              <a:t>n</a:t>
            </a:r>
            <a:endParaRPr lang="en-US" sz="2000" dirty="0"/>
          </a:p>
        </p:txBody>
      </p:sp>
      <p:sp>
        <p:nvSpPr>
          <p:cNvPr id="13" name="Right Arrow 12"/>
          <p:cNvSpPr/>
          <p:nvPr/>
        </p:nvSpPr>
        <p:spPr>
          <a:xfrm>
            <a:off x="3945835" y="2309332"/>
            <a:ext cx="180756" cy="400110"/>
          </a:xfrm>
          <a:prstGeom prst="rightArrow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TextBox 13"/>
          <p:cNvSpPr txBox="1"/>
          <p:nvPr/>
        </p:nvSpPr>
        <p:spPr>
          <a:xfrm>
            <a:off x="816998" y="2688729"/>
            <a:ext cx="44673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</a:t>
            </a:r>
            <a:r>
              <a:rPr lang="en-IE" sz="2000" dirty="0" smtClean="0"/>
              <a:t> no gauge interactions in the SM </a:t>
            </a:r>
            <a:endParaRPr lang="en-IE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457196" y="1339861"/>
            <a:ext cx="2179674" cy="461665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RH neutrinos</a:t>
            </a:r>
            <a:endParaRPr lang="en-IE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031367" y="3987189"/>
            <a:ext cx="5507656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h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R</a:t>
            </a:r>
            <a:r>
              <a:rPr lang="en-IE" sz="2000" dirty="0" smtClean="0"/>
              <a:t> L</a:t>
            </a:r>
            <a:r>
              <a:rPr lang="en-IE" sz="2000" baseline="-25000" dirty="0" smtClean="0"/>
              <a:t>L </a:t>
            </a:r>
            <a:r>
              <a:rPr lang="en-IE" sz="2000" dirty="0" err="1" smtClean="0"/>
              <a:t>i</a:t>
            </a:r>
            <a:r>
              <a:rPr lang="en-US" sz="2000" dirty="0" smtClean="0">
                <a:latin typeface="Symbol" pitchFamily="18" charset="2"/>
              </a:rPr>
              <a:t>t</a:t>
            </a:r>
            <a:r>
              <a:rPr lang="en-US" sz="2000" baseline="-25000" dirty="0" smtClean="0"/>
              <a:t>2 </a:t>
            </a:r>
            <a:r>
              <a:rPr lang="en-IE" sz="2000" dirty="0" smtClean="0"/>
              <a:t>H + </a:t>
            </a:r>
            <a:r>
              <a:rPr lang="en-IE" sz="2000" dirty="0" err="1" smtClean="0"/>
              <a:t>h.c</a:t>
            </a:r>
            <a:r>
              <a:rPr lang="en-IE" sz="2000" dirty="0" smtClean="0"/>
              <a:t>. = h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R</a:t>
            </a:r>
            <a:r>
              <a:rPr lang="en-IE" sz="2000" dirty="0" smtClean="0"/>
              <a:t> (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L</a:t>
            </a:r>
            <a:r>
              <a:rPr lang="en-US" sz="2000" baseline="-25000" dirty="0" smtClean="0"/>
              <a:t> </a:t>
            </a:r>
            <a:r>
              <a:rPr lang="en-IE" sz="2000" dirty="0" smtClean="0"/>
              <a:t>H</a:t>
            </a:r>
            <a:r>
              <a:rPr lang="en-IE" sz="2000" baseline="30000" dirty="0" smtClean="0"/>
              <a:t>0</a:t>
            </a:r>
            <a:r>
              <a:rPr lang="en-IE" sz="2000" dirty="0" smtClean="0"/>
              <a:t> – </a:t>
            </a:r>
            <a:r>
              <a:rPr lang="en-IE" sz="2000" dirty="0" err="1" smtClean="0"/>
              <a:t>l</a:t>
            </a:r>
            <a:r>
              <a:rPr lang="en-IE" sz="2000" baseline="-25000" dirty="0" err="1" smtClean="0"/>
              <a:t>l</a:t>
            </a:r>
            <a:r>
              <a:rPr lang="en-IE" sz="2000" dirty="0" smtClean="0"/>
              <a:t> H</a:t>
            </a:r>
            <a:r>
              <a:rPr lang="en-IE" sz="2000" baseline="30000" dirty="0" smtClean="0"/>
              <a:t>+</a:t>
            </a:r>
            <a:r>
              <a:rPr lang="en-US" sz="2000" dirty="0" smtClean="0"/>
              <a:t>) + </a:t>
            </a:r>
            <a:r>
              <a:rPr lang="en-US" sz="2000" dirty="0" err="1" smtClean="0"/>
              <a:t>h.c</a:t>
            </a:r>
            <a:r>
              <a:rPr lang="en-US" sz="2000" dirty="0" smtClean="0"/>
              <a:t>.</a:t>
            </a:r>
            <a:r>
              <a:rPr lang="en-IE" sz="2000" baseline="-25000" dirty="0" smtClean="0"/>
              <a:t> </a:t>
            </a:r>
            <a:r>
              <a:rPr lang="en-IE" sz="2000" dirty="0" smtClean="0"/>
              <a:t>    </a:t>
            </a:r>
            <a:endParaRPr lang="en-IE" sz="20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1359128" y="4061620"/>
            <a:ext cx="1222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659394" y="4075791"/>
            <a:ext cx="1222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136530" y="2321731"/>
            <a:ext cx="11908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Q</a:t>
            </a:r>
            <a:r>
              <a:rPr lang="en-US" sz="2000" baseline="-25000" dirty="0" smtClean="0"/>
              <a:t>EM</a:t>
            </a:r>
            <a:r>
              <a:rPr lang="en-IE" sz="2000" dirty="0" smtClean="0"/>
              <a:t> = 0</a:t>
            </a:r>
            <a:endParaRPr lang="en-IE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551172" y="4667681"/>
            <a:ext cx="68809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After spontaneous symmetry breaking this interactions  generate  Dirac neutrino mass term</a:t>
            </a:r>
            <a:endParaRPr lang="en-IE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1027841" y="5543479"/>
            <a:ext cx="2491536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h &lt;H</a:t>
            </a:r>
            <a:r>
              <a:rPr lang="en-IE" sz="2000" baseline="30000" dirty="0" smtClean="0"/>
              <a:t>0 </a:t>
            </a:r>
            <a:r>
              <a:rPr lang="en-IE" sz="2000" dirty="0" smtClean="0"/>
              <a:t>&gt;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R</a:t>
            </a:r>
            <a:r>
              <a:rPr lang="en-IE" sz="2000" dirty="0" smtClean="0"/>
              <a:t>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L</a:t>
            </a:r>
            <a:r>
              <a:rPr lang="en-US" sz="2000" baseline="-25000" dirty="0" smtClean="0"/>
              <a:t> </a:t>
            </a:r>
            <a:r>
              <a:rPr lang="en-IE" sz="2000" dirty="0" smtClean="0"/>
              <a:t> </a:t>
            </a:r>
            <a:r>
              <a:rPr lang="en-US" sz="2000" dirty="0" smtClean="0"/>
              <a:t>+ </a:t>
            </a:r>
            <a:r>
              <a:rPr lang="en-US" sz="2000" dirty="0" err="1" smtClean="0"/>
              <a:t>h.c</a:t>
            </a:r>
            <a:r>
              <a:rPr lang="en-US" sz="2000" dirty="0" smtClean="0"/>
              <a:t>.</a:t>
            </a:r>
            <a:r>
              <a:rPr lang="en-IE" sz="2000" baseline="-25000" dirty="0" smtClean="0"/>
              <a:t> </a:t>
            </a:r>
            <a:r>
              <a:rPr lang="en-IE" sz="2000" dirty="0" smtClean="0"/>
              <a:t>    </a:t>
            </a:r>
            <a:endParaRPr lang="en-IE" sz="2000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2025450" y="5642380"/>
            <a:ext cx="1222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685446" y="5511580"/>
            <a:ext cx="1720675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m</a:t>
            </a:r>
            <a:r>
              <a:rPr lang="en-IE" sz="2000" baseline="-25000" dirty="0" err="1" smtClean="0"/>
              <a:t>D</a:t>
            </a:r>
            <a:r>
              <a:rPr lang="en-IE" sz="2000" baseline="-25000" dirty="0" smtClean="0"/>
              <a:t>   </a:t>
            </a:r>
            <a:r>
              <a:rPr lang="en-IE" sz="2000" dirty="0" smtClean="0"/>
              <a:t>= h &lt;H</a:t>
            </a:r>
            <a:r>
              <a:rPr lang="en-IE" sz="2000" baseline="30000" dirty="0" smtClean="0"/>
              <a:t>0 </a:t>
            </a:r>
            <a:r>
              <a:rPr lang="en-IE" sz="2000" dirty="0" smtClean="0"/>
              <a:t>&gt;   </a:t>
            </a:r>
            <a:endParaRPr lang="en-IE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519273" y="6084073"/>
            <a:ext cx="81575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Notice – mass is not bare parameter, it is effect of interactions with classical scalar field (in it lowest energy state)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519457" y="478465"/>
            <a:ext cx="4488453" cy="65318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Dirac mass terms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793750" y="1908175"/>
            <a:ext cx="34163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Lucida Calligraphy" pitchFamily="66" charset="0"/>
              </a:rPr>
              <a:t>L</a:t>
            </a:r>
            <a:r>
              <a:rPr lang="en-US" sz="2400" dirty="0"/>
              <a:t> = …  - </a:t>
            </a:r>
            <a:r>
              <a:rPr lang="en-US" sz="2400" dirty="0" err="1"/>
              <a:t>m</a:t>
            </a:r>
            <a:r>
              <a:rPr lang="en-US" sz="2400" baseline="-25000" dirty="0" err="1"/>
              <a:t>D</a:t>
            </a:r>
            <a:r>
              <a:rPr lang="en-US" sz="2400" dirty="0"/>
              <a:t> </a:t>
            </a:r>
            <a:r>
              <a:rPr lang="en-US" sz="2400" dirty="0" err="1" smtClean="0">
                <a:latin typeface="Symbol" pitchFamily="18" charset="2"/>
              </a:rPr>
              <a:t>n</a:t>
            </a:r>
            <a:r>
              <a:rPr lang="en-US" sz="2400" baseline="-25000" dirty="0" err="1"/>
              <a:t>R</a:t>
            </a:r>
            <a:r>
              <a:rPr lang="en-US" sz="2400" dirty="0" smtClean="0">
                <a:latin typeface="Symbol" pitchFamily="18" charset="2"/>
              </a:rPr>
              <a:t> </a:t>
            </a:r>
            <a:r>
              <a:rPr lang="en-US" sz="2400" dirty="0" err="1" smtClean="0">
                <a:latin typeface="Symbol" pitchFamily="18" charset="2"/>
              </a:rPr>
              <a:t>n</a:t>
            </a:r>
            <a:r>
              <a:rPr lang="en-US" sz="2400" baseline="-25000" dirty="0" err="1"/>
              <a:t>L</a:t>
            </a:r>
            <a:r>
              <a:rPr lang="en-US" sz="2400" dirty="0" smtClean="0">
                <a:latin typeface="Symbol" pitchFamily="18" charset="2"/>
              </a:rPr>
              <a:t> </a:t>
            </a:r>
            <a:r>
              <a:rPr lang="en-US" sz="2400" dirty="0"/>
              <a:t>+ </a:t>
            </a:r>
            <a:r>
              <a:rPr lang="en-US" sz="2400" dirty="0" err="1"/>
              <a:t>h.c</a:t>
            </a:r>
            <a:r>
              <a:rPr lang="en-US" sz="2400" dirty="0"/>
              <a:t>.  </a:t>
            </a:r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2420938" y="2008188"/>
            <a:ext cx="188912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4792663" y="2239036"/>
            <a:ext cx="2919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connects left and right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833688" y="3114740"/>
            <a:ext cx="304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(I,  I</a:t>
            </a:r>
            <a:r>
              <a:rPr lang="en-US" sz="2000" baseline="-25000" dirty="0"/>
              <a:t>3</a:t>
            </a:r>
            <a:r>
              <a:rPr lang="en-US" sz="2000" dirty="0"/>
              <a:t>,  Y)  = ( ½,  ½,  -1 )</a:t>
            </a:r>
          </a:p>
        </p:txBody>
      </p:sp>
      <p:sp>
        <p:nvSpPr>
          <p:cNvPr id="10251" name="Text Box 12"/>
          <p:cNvSpPr txBox="1">
            <a:spLocks noChangeArrowheads="1"/>
          </p:cNvSpPr>
          <p:nvPr/>
        </p:nvSpPr>
        <p:spPr bwMode="auto">
          <a:xfrm>
            <a:off x="3146525" y="4810125"/>
            <a:ext cx="156835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L</a:t>
            </a:r>
            <a:r>
              <a:rPr lang="en-US" sz="2000" dirty="0">
                <a:latin typeface="Symbol" pitchFamily="18" charset="2"/>
              </a:rPr>
              <a:t>  </a:t>
            </a:r>
            <a:r>
              <a:rPr lang="en-US" sz="2000" dirty="0">
                <a:sym typeface="Wingdings" pitchFamily="2" charset="2"/>
              </a:rPr>
              <a:t></a:t>
            </a:r>
            <a:r>
              <a:rPr lang="en-US" sz="2000" dirty="0"/>
              <a:t> </a:t>
            </a:r>
            <a:r>
              <a:rPr lang="en-US" sz="2000" dirty="0" err="1"/>
              <a:t>e</a:t>
            </a:r>
            <a:r>
              <a:rPr lang="en-US" sz="2000" baseline="30000" dirty="0" err="1"/>
              <a:t>i</a:t>
            </a:r>
            <a:r>
              <a:rPr lang="en-US" sz="2000" baseline="30000" dirty="0" err="1">
                <a:latin typeface="Symbol" pitchFamily="18" charset="2"/>
              </a:rPr>
              <a:t>a</a:t>
            </a:r>
            <a:r>
              <a:rPr lang="en-US" sz="2000" dirty="0"/>
              <a:t> </a:t>
            </a:r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L</a:t>
            </a:r>
            <a:endParaRPr lang="en-US" sz="2000" dirty="0"/>
          </a:p>
        </p:txBody>
      </p:sp>
      <p:sp>
        <p:nvSpPr>
          <p:cNvPr id="10254" name="Text Box 15"/>
          <p:cNvSpPr txBox="1">
            <a:spLocks noChangeArrowheads="1"/>
          </p:cNvSpPr>
          <p:nvPr/>
        </p:nvSpPr>
        <p:spPr bwMode="auto">
          <a:xfrm>
            <a:off x="420688" y="3032041"/>
            <a:ext cx="1712913" cy="70167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Electroweak </a:t>
            </a:r>
          </a:p>
          <a:p>
            <a:r>
              <a:rPr lang="en-US" sz="2000" dirty="0"/>
              <a:t>properties: </a:t>
            </a:r>
          </a:p>
        </p:txBody>
      </p:sp>
      <p:sp>
        <p:nvSpPr>
          <p:cNvPr id="10255" name="Text Box 16"/>
          <p:cNvSpPr txBox="1">
            <a:spLocks noChangeArrowheads="1"/>
          </p:cNvSpPr>
          <p:nvPr/>
        </p:nvSpPr>
        <p:spPr bwMode="auto">
          <a:xfrm>
            <a:off x="446088" y="4929187"/>
            <a:ext cx="2133918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Invariant </a:t>
            </a:r>
            <a:r>
              <a:rPr lang="en-US" sz="2000" dirty="0" smtClean="0"/>
              <a:t>under </a:t>
            </a:r>
            <a:endParaRPr lang="en-US" sz="2000" dirty="0"/>
          </a:p>
          <a:p>
            <a:r>
              <a:rPr lang="en-US" sz="2000" dirty="0"/>
              <a:t>transformation</a:t>
            </a:r>
          </a:p>
        </p:txBody>
      </p:sp>
      <p:sp>
        <p:nvSpPr>
          <p:cNvPr id="10257" name="Text Box 18"/>
          <p:cNvSpPr txBox="1">
            <a:spLocks noChangeArrowheads="1"/>
          </p:cNvSpPr>
          <p:nvPr/>
        </p:nvSpPr>
        <p:spPr bwMode="auto">
          <a:xfrm>
            <a:off x="3165475" y="5318125"/>
            <a:ext cx="1525588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R</a:t>
            </a:r>
            <a:r>
              <a:rPr lang="en-US" sz="2000" dirty="0">
                <a:latin typeface="Symbol" pitchFamily="18" charset="2"/>
              </a:rPr>
              <a:t>  </a:t>
            </a:r>
            <a:r>
              <a:rPr lang="en-US" sz="2000" dirty="0">
                <a:sym typeface="Wingdings" pitchFamily="2" charset="2"/>
              </a:rPr>
              <a:t></a:t>
            </a:r>
            <a:r>
              <a:rPr lang="en-US" sz="2000" dirty="0"/>
              <a:t> </a:t>
            </a:r>
            <a:r>
              <a:rPr lang="en-US" sz="2000" dirty="0" err="1"/>
              <a:t>e</a:t>
            </a:r>
            <a:r>
              <a:rPr lang="en-US" sz="2000" baseline="30000" dirty="0" err="1"/>
              <a:t>i</a:t>
            </a:r>
            <a:r>
              <a:rPr lang="en-US" sz="2000" baseline="30000" dirty="0" err="1">
                <a:latin typeface="Symbol" pitchFamily="18" charset="2"/>
              </a:rPr>
              <a:t>a</a:t>
            </a:r>
            <a:r>
              <a:rPr lang="en-US" sz="2000" dirty="0"/>
              <a:t> </a:t>
            </a:r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R</a:t>
            </a:r>
            <a:endParaRPr lang="en-US" sz="2000" dirty="0"/>
          </a:p>
        </p:txBody>
      </p:sp>
      <p:sp>
        <p:nvSpPr>
          <p:cNvPr id="10258" name="Text Box 19"/>
          <p:cNvSpPr txBox="1">
            <a:spLocks noChangeArrowheads="1"/>
          </p:cNvSpPr>
          <p:nvPr/>
        </p:nvSpPr>
        <p:spPr bwMode="auto">
          <a:xfrm>
            <a:off x="4987925" y="5023990"/>
            <a:ext cx="3935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U(1)  symmetry – lepton number</a:t>
            </a:r>
          </a:p>
        </p:txBody>
      </p:sp>
      <p:sp>
        <p:nvSpPr>
          <p:cNvPr id="10259" name="Text Box 20"/>
          <p:cNvSpPr txBox="1">
            <a:spLocks noChangeArrowheads="1"/>
          </p:cNvSpPr>
          <p:nvPr/>
        </p:nvSpPr>
        <p:spPr bwMode="auto">
          <a:xfrm>
            <a:off x="4740275" y="1898650"/>
            <a:ext cx="3776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4 component </a:t>
            </a:r>
            <a:r>
              <a:rPr lang="en-US" sz="2000" dirty="0">
                <a:sym typeface="Wingdings" pitchFamily="2" charset="2"/>
              </a:rPr>
              <a:t> Dirac equation</a:t>
            </a:r>
            <a:endParaRPr lang="en-US" sz="2000" dirty="0"/>
          </a:p>
        </p:txBody>
      </p:sp>
      <p:sp>
        <p:nvSpPr>
          <p:cNvPr id="10260" name="Text Box 22"/>
          <p:cNvSpPr txBox="1">
            <a:spLocks noChangeArrowheads="1"/>
          </p:cNvSpPr>
          <p:nvPr/>
        </p:nvSpPr>
        <p:spPr bwMode="auto">
          <a:xfrm>
            <a:off x="-760413" y="6519863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16" name="TextBox 15"/>
          <p:cNvSpPr txBox="1"/>
          <p:nvPr/>
        </p:nvSpPr>
        <p:spPr>
          <a:xfrm>
            <a:off x="496027" y="4072261"/>
            <a:ext cx="63619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Should appear as result of EW symmetry breaking</a:t>
            </a:r>
            <a:endParaRPr lang="en-IE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559824" y="5932968"/>
            <a:ext cx="20399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Neutrino portal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8" name="WordArt 4"/>
          <p:cNvSpPr>
            <a:spLocks noChangeArrowheads="1" noChangeShapeType="1" noTextEdit="1"/>
          </p:cNvSpPr>
          <p:nvPr/>
        </p:nvSpPr>
        <p:spPr bwMode="auto">
          <a:xfrm>
            <a:off x="420840" y="365760"/>
            <a:ext cx="5816332" cy="80697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What neutrino physics is about?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7" name="WordArt 4"/>
          <p:cNvSpPr>
            <a:spLocks noChangeArrowheads="1" noChangeShapeType="1" noTextEdit="1"/>
          </p:cNvSpPr>
          <p:nvPr/>
        </p:nvSpPr>
        <p:spPr bwMode="auto">
          <a:xfrm>
            <a:off x="2246465" y="1181875"/>
            <a:ext cx="2485469" cy="96228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Three aspects 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8654" y="2719975"/>
            <a:ext cx="2378925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Study of neutrino properties, their interactions and propagation</a:t>
            </a:r>
            <a:endParaRPr lang="en-IE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183369" y="2032372"/>
            <a:ext cx="3440867" cy="1015663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Study of objects in which neutrinos play important or</a:t>
            </a:r>
          </a:p>
          <a:p>
            <a:r>
              <a:rPr lang="en-IE" sz="2000" dirty="0" smtClean="0"/>
              <a:t>dominant role in dynamics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045144" y="4300033"/>
            <a:ext cx="2892056" cy="1323439"/>
          </a:xfrm>
          <a:prstGeom prst="rect">
            <a:avLst/>
          </a:prstGeom>
          <a:solidFill>
            <a:srgbClr val="FFCC99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Neutrinos as a tool of studies of other particles and objects, </a:t>
            </a:r>
          </a:p>
          <a:p>
            <a:r>
              <a:rPr lang="en-IE" sz="2000" dirty="0" smtClean="0"/>
              <a:t>sources of neutrinos</a:t>
            </a:r>
            <a:endParaRPr lang="en-IE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986129" y="5704221"/>
            <a:ext cx="1791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Searches for BSM</a:t>
            </a:r>
            <a:endParaRPr lang="en-IE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782572" y="4136299"/>
            <a:ext cx="248740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Interactions,</a:t>
            </a:r>
          </a:p>
          <a:p>
            <a:r>
              <a:rPr lang="en-IE" sz="2000" dirty="0" smtClean="0"/>
              <a:t>masses, magnetic moments, nature, </a:t>
            </a:r>
          </a:p>
          <a:p>
            <a:r>
              <a:rPr lang="en-IE" sz="2000" dirty="0" smtClean="0"/>
              <a:t>NSI, </a:t>
            </a:r>
            <a:r>
              <a:rPr lang="en-IE" sz="2000" dirty="0" err="1" smtClean="0"/>
              <a:t>unitarity</a:t>
            </a:r>
            <a:r>
              <a:rPr lang="en-IE" sz="2000" dirty="0" smtClean="0"/>
              <a:t> breaking </a:t>
            </a:r>
            <a:endParaRPr lang="en-IE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6673805" y="3084908"/>
            <a:ext cx="23012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Stars, galaxies, </a:t>
            </a:r>
          </a:p>
          <a:p>
            <a:r>
              <a:rPr lang="en-IE" sz="2000" dirty="0" smtClean="0"/>
              <a:t>Universe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8" name="WordArt 4"/>
          <p:cNvSpPr>
            <a:spLocks noChangeArrowheads="1" noChangeShapeType="1" noTextEdit="1"/>
          </p:cNvSpPr>
          <p:nvPr/>
        </p:nvSpPr>
        <p:spPr bwMode="auto">
          <a:xfrm>
            <a:off x="594428" y="478465"/>
            <a:ext cx="4424129" cy="6739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As other fermions in SM?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>
            <a:off x="3013870" y="1412875"/>
            <a:ext cx="1717617" cy="77655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>
                    <a:lumMod val="65000"/>
                  </a:schemeClr>
                </a:solidFill>
                <a:latin typeface="Arial Black"/>
              </a:rPr>
              <a:t> m = h &lt;H&gt;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bg1">
                  <a:lumMod val="65000"/>
                </a:schemeClr>
              </a:solidFill>
              <a:latin typeface="Arial Blac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5412" y="2562443"/>
            <a:ext cx="5263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Confirmed by LHC with single Higgs boson</a:t>
            </a:r>
            <a:endParaRPr lang="en-IE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48577" y="2243464"/>
            <a:ext cx="38596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h is constant </a:t>
            </a:r>
            <a:r>
              <a:rPr lang="en-IE" sz="2000" dirty="0" err="1" smtClean="0"/>
              <a:t>yukawa</a:t>
            </a:r>
            <a:r>
              <a:rPr lang="en-IE" sz="2000" dirty="0" smtClean="0"/>
              <a:t> coupling</a:t>
            </a:r>
            <a:endParaRPr lang="en-IE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95412" y="3181098"/>
            <a:ext cx="4423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Why not the same for neutrinos?</a:t>
            </a:r>
            <a:endParaRPr lang="en-IE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166291" y="3712726"/>
            <a:ext cx="1565196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h ~</a:t>
            </a:r>
            <a:r>
              <a:rPr lang="en-IE" sz="2000" dirty="0" smtClean="0"/>
              <a:t> 2 10</a:t>
            </a:r>
            <a:r>
              <a:rPr lang="en-IE" sz="2000" baseline="30000" dirty="0" smtClean="0"/>
              <a:t>-13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648577" y="4444409"/>
            <a:ext cx="1509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Still OK</a:t>
            </a:r>
            <a:endParaRPr lang="en-IE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680479" y="5202375"/>
            <a:ext cx="79956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Neutrino mass as correction to (perturbation of) the SM ?</a:t>
            </a:r>
            <a:endParaRPr lang="en-IE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668137" y="4859070"/>
            <a:ext cx="5073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 the first approximation in SM  </a:t>
            </a:r>
            <a:r>
              <a:rPr lang="en-IE" sz="2000" dirty="0" err="1" smtClean="0"/>
              <a:t>m</a:t>
            </a:r>
            <a:r>
              <a:rPr lang="en-IE" sz="2000" baseline="-25000" dirty="0" err="1" smtClean="0">
                <a:latin typeface="Symbol" pitchFamily="18" charset="2"/>
              </a:rPr>
              <a:t>n</a:t>
            </a:r>
            <a:r>
              <a:rPr lang="en-IE" sz="2000" dirty="0" smtClean="0"/>
              <a:t> = 0.</a:t>
            </a:r>
            <a:endParaRPr lang="en-IE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659210" y="5720303"/>
            <a:ext cx="27006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Weinberg approach 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8" name="WordArt 4"/>
          <p:cNvSpPr>
            <a:spLocks noChangeArrowheads="1" noChangeShapeType="1" noTextEdit="1"/>
          </p:cNvSpPr>
          <p:nvPr/>
        </p:nvSpPr>
        <p:spPr bwMode="auto">
          <a:xfrm>
            <a:off x="371145" y="308338"/>
            <a:ext cx="3477842" cy="67392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Smallness of mass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2911" y="1457024"/>
            <a:ext cx="82414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Something is wrong with RH neutrinos related to  their neutrality? </a:t>
            </a:r>
          </a:p>
          <a:p>
            <a:endParaRPr lang="en-IE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877180" y="2164910"/>
            <a:ext cx="35406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Have large </a:t>
            </a:r>
            <a:r>
              <a:rPr lang="en-IE" sz="2000" dirty="0" err="1" smtClean="0"/>
              <a:t>Majorana</a:t>
            </a:r>
            <a:r>
              <a:rPr lang="en-IE" sz="2000" dirty="0" smtClean="0"/>
              <a:t> mass?</a:t>
            </a:r>
            <a:endParaRPr lang="en-IE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290557" y="2154393"/>
            <a:ext cx="1359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ym typeface="Wingdings" pitchFamily="2" charset="2"/>
              </a:rPr>
              <a:t> </a:t>
            </a:r>
            <a:r>
              <a:rPr lang="en-IE" sz="2000" dirty="0" smtClean="0"/>
              <a:t>seesaw</a:t>
            </a:r>
            <a:endParaRPr lang="en-IE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827194" y="2836902"/>
            <a:ext cx="5050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Special localization in extra dimensions?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770855" y="4486971"/>
            <a:ext cx="2498651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Neutrino portal</a:t>
            </a:r>
            <a:endParaRPr lang="en-IE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073346" y="5050488"/>
            <a:ext cx="722991" cy="400110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LH</a:t>
            </a:r>
            <a:endParaRPr lang="en-IE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723824" y="5043760"/>
            <a:ext cx="13495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Operator</a:t>
            </a:r>
            <a:endParaRPr lang="en-IE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3540643" y="5028062"/>
            <a:ext cx="39340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Singlet of SM symmetry group</a:t>
            </a:r>
            <a:endParaRPr lang="en-IE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3580448" y="5530495"/>
            <a:ext cx="42051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Anything </a:t>
            </a:r>
            <a:r>
              <a:rPr lang="en-IE" sz="2000" dirty="0" err="1" smtClean="0"/>
              <a:t>fermionic</a:t>
            </a:r>
            <a:r>
              <a:rPr lang="en-IE" sz="2000" dirty="0" smtClean="0"/>
              <a:t> operator can couple to this portal</a:t>
            </a:r>
            <a:endParaRPr lang="en-IE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892912" y="1124289"/>
            <a:ext cx="2424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Small coupling or </a:t>
            </a:r>
            <a:endParaRPr lang="en-IE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5936893" y="2825774"/>
            <a:ext cx="29664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Overlap suppression</a:t>
            </a:r>
            <a:endParaRPr lang="en-IE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927475" y="3296083"/>
            <a:ext cx="2796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Many RH neutrinos</a:t>
            </a:r>
            <a:endParaRPr lang="en-IE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950662" y="3817084"/>
            <a:ext cx="5536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Special symmetries  - why for RH neutrinos?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-4763" y="0"/>
            <a:ext cx="9144001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500290" y="265800"/>
            <a:ext cx="4987925" cy="82383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Majorana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 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mass 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term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881063" y="2383350"/>
            <a:ext cx="3813175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Lucida Calligraphy" pitchFamily="66" charset="0"/>
              </a:rPr>
              <a:t>L</a:t>
            </a:r>
            <a:r>
              <a:rPr lang="en-US" sz="2400" dirty="0"/>
              <a:t> = … - ½ </a:t>
            </a:r>
            <a:r>
              <a:rPr lang="en-US" sz="2400" dirty="0" err="1"/>
              <a:t>m</a:t>
            </a:r>
            <a:r>
              <a:rPr lang="en-US" sz="2400" baseline="-25000" dirty="0" err="1"/>
              <a:t>L</a:t>
            </a:r>
            <a:r>
              <a:rPr lang="en-US" sz="2400" dirty="0"/>
              <a:t> </a:t>
            </a:r>
            <a:r>
              <a:rPr lang="en-US" sz="2400" dirty="0" err="1">
                <a:latin typeface="Symbol" pitchFamily="18" charset="2"/>
              </a:rPr>
              <a:t>n</a:t>
            </a:r>
            <a:r>
              <a:rPr lang="en-US" sz="2400" baseline="-25000" dirty="0" err="1"/>
              <a:t>L</a:t>
            </a:r>
            <a:r>
              <a:rPr lang="en-US" sz="2400" baseline="30000" dirty="0" err="1"/>
              <a:t>T</a:t>
            </a:r>
            <a:r>
              <a:rPr lang="en-US" sz="2400" dirty="0" err="1"/>
              <a:t>C</a:t>
            </a:r>
            <a:r>
              <a:rPr lang="en-US" sz="2400" dirty="0" err="1">
                <a:latin typeface="Symbol" pitchFamily="18" charset="2"/>
              </a:rPr>
              <a:t>n</a:t>
            </a:r>
            <a:r>
              <a:rPr lang="en-US" sz="2400" baseline="-25000" dirty="0" err="1"/>
              <a:t>L</a:t>
            </a:r>
            <a:r>
              <a:rPr lang="en-US" sz="2400" dirty="0">
                <a:latin typeface="Symbol" pitchFamily="18" charset="2"/>
              </a:rPr>
              <a:t> </a:t>
            </a:r>
            <a:r>
              <a:rPr lang="en-US" sz="2400" dirty="0"/>
              <a:t>+ </a:t>
            </a:r>
            <a:r>
              <a:rPr lang="en-US" sz="2400" dirty="0" err="1"/>
              <a:t>h.c</a:t>
            </a:r>
            <a:r>
              <a:rPr lang="en-US" sz="2400" dirty="0"/>
              <a:t>.  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939237" y="1664180"/>
            <a:ext cx="12700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R</a:t>
            </a:r>
            <a:r>
              <a:rPr lang="en-US" sz="2000" dirty="0">
                <a:latin typeface="Symbol" pitchFamily="18" charset="2"/>
              </a:rPr>
              <a:t>  </a:t>
            </a:r>
            <a:r>
              <a:rPr lang="en-US" sz="2000" dirty="0">
                <a:sym typeface="Wingdings" pitchFamily="2" charset="2"/>
              </a:rPr>
              <a:t> </a:t>
            </a:r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L</a:t>
            </a:r>
            <a:r>
              <a:rPr lang="en-US" sz="2000" baseline="30000" dirty="0" err="1"/>
              <a:t>C</a:t>
            </a:r>
            <a:r>
              <a:rPr lang="en-US" sz="2000" dirty="0"/>
              <a:t> 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076825" y="1679575"/>
            <a:ext cx="1692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n</a:t>
            </a:r>
            <a:r>
              <a:rPr lang="en-US" sz="2000" baseline="-25000"/>
              <a:t>L</a:t>
            </a:r>
            <a:r>
              <a:rPr lang="en-US" sz="2000" baseline="30000"/>
              <a:t>C</a:t>
            </a:r>
            <a:r>
              <a:rPr lang="en-US" sz="2000"/>
              <a:t>  =  C (</a:t>
            </a:r>
            <a:r>
              <a:rPr lang="en-US" sz="2000">
                <a:latin typeface="Symbol" pitchFamily="18" charset="2"/>
              </a:rPr>
              <a:t>n</a:t>
            </a:r>
            <a:r>
              <a:rPr lang="en-US" sz="2000" baseline="-25000"/>
              <a:t>L</a:t>
            </a:r>
            <a:r>
              <a:rPr lang="en-US" sz="2000"/>
              <a:t>)</a:t>
            </a:r>
            <a:r>
              <a:rPr lang="en-US" sz="2000" baseline="30000"/>
              <a:t>T</a:t>
            </a:r>
            <a:endParaRPr lang="en-US" sz="2000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6232525" y="1736725"/>
            <a:ext cx="188913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2554288" y="1664329"/>
            <a:ext cx="2493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charge conjugation: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6961188" y="1658938"/>
            <a:ext cx="11636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C = i</a:t>
            </a:r>
            <a:r>
              <a:rPr lang="en-US" sz="2000">
                <a:latin typeface="Symbol" pitchFamily="18" charset="2"/>
              </a:rPr>
              <a:t>g</a:t>
            </a:r>
            <a:r>
              <a:rPr lang="en-US" sz="2000" baseline="-25000"/>
              <a:t>0</a:t>
            </a:r>
            <a:r>
              <a:rPr lang="en-US" sz="2000">
                <a:latin typeface="Symbol" pitchFamily="18" charset="2"/>
              </a:rPr>
              <a:t> g</a:t>
            </a:r>
            <a:r>
              <a:rPr lang="en-US" sz="2000" baseline="-25000"/>
              <a:t>2</a:t>
            </a:r>
            <a:endParaRPr lang="en-US" sz="2000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547688" y="3225800"/>
            <a:ext cx="3062057" cy="707886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Electroweak properties </a:t>
            </a:r>
          </a:p>
          <a:p>
            <a:r>
              <a:rPr lang="en-US" sz="2000" dirty="0" smtClean="0"/>
              <a:t>of the mass term</a:t>
            </a:r>
            <a:endParaRPr lang="en-US" sz="2000" dirty="0"/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4305343" y="3367088"/>
            <a:ext cx="306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(I,  I</a:t>
            </a:r>
            <a:r>
              <a:rPr lang="en-US" sz="2000" baseline="-25000" dirty="0"/>
              <a:t>3</a:t>
            </a:r>
            <a:r>
              <a:rPr lang="en-US" sz="2000" dirty="0"/>
              <a:t>,  Y</a:t>
            </a:r>
            <a:r>
              <a:rPr lang="en-US" sz="2000" dirty="0" smtClean="0"/>
              <a:t>) </a:t>
            </a:r>
            <a:r>
              <a:rPr lang="en-US" sz="2000" dirty="0"/>
              <a:t>= ( 1,  1,  - 2 )</a:t>
            </a:r>
          </a:p>
        </p:txBody>
      </p:sp>
      <p:sp>
        <p:nvSpPr>
          <p:cNvPr id="11277" name="Text Box 14"/>
          <p:cNvSpPr txBox="1">
            <a:spLocks noChangeArrowheads="1"/>
          </p:cNvSpPr>
          <p:nvPr/>
        </p:nvSpPr>
        <p:spPr bwMode="auto">
          <a:xfrm>
            <a:off x="547688" y="4348493"/>
            <a:ext cx="2558714" cy="400110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No invariance </a:t>
            </a:r>
            <a:r>
              <a:rPr lang="en-US" sz="2000" dirty="0"/>
              <a:t>under</a:t>
            </a:r>
          </a:p>
        </p:txBody>
      </p:sp>
      <p:sp>
        <p:nvSpPr>
          <p:cNvPr id="11278" name="Text Box 15"/>
          <p:cNvSpPr txBox="1">
            <a:spLocks noChangeArrowheads="1"/>
          </p:cNvSpPr>
          <p:nvPr/>
        </p:nvSpPr>
        <p:spPr bwMode="auto">
          <a:xfrm>
            <a:off x="3238499" y="4365625"/>
            <a:ext cx="1712913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L</a:t>
            </a:r>
            <a:r>
              <a:rPr lang="en-US" sz="2000" dirty="0">
                <a:latin typeface="Symbol" pitchFamily="18" charset="2"/>
              </a:rPr>
              <a:t>  </a:t>
            </a:r>
            <a:r>
              <a:rPr lang="en-US" sz="2000" dirty="0">
                <a:sym typeface="Wingdings" pitchFamily="2" charset="2"/>
              </a:rPr>
              <a:t></a:t>
            </a:r>
            <a:r>
              <a:rPr lang="en-US" sz="2000" dirty="0"/>
              <a:t> </a:t>
            </a:r>
            <a:r>
              <a:rPr lang="en-US" sz="2000" dirty="0" err="1"/>
              <a:t>e</a:t>
            </a:r>
            <a:r>
              <a:rPr lang="en-US" sz="2000" baseline="30000" dirty="0" err="1"/>
              <a:t>i</a:t>
            </a:r>
            <a:r>
              <a:rPr lang="en-US" sz="2000" baseline="30000" dirty="0" err="1">
                <a:latin typeface="Symbol" pitchFamily="18" charset="2"/>
              </a:rPr>
              <a:t>a</a:t>
            </a:r>
            <a:r>
              <a:rPr lang="en-US" sz="2000" dirty="0"/>
              <a:t> </a:t>
            </a:r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L</a:t>
            </a:r>
            <a:endParaRPr lang="en-US" sz="2000" dirty="0"/>
          </a:p>
        </p:txBody>
      </p:sp>
      <p:sp>
        <p:nvSpPr>
          <p:cNvPr id="11279" name="Text Box 16"/>
          <p:cNvSpPr txBox="1">
            <a:spLocks noChangeArrowheads="1"/>
          </p:cNvSpPr>
          <p:nvPr/>
        </p:nvSpPr>
        <p:spPr bwMode="auto">
          <a:xfrm>
            <a:off x="4637153" y="2419052"/>
            <a:ext cx="431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ym typeface="Wingdings" pitchFamily="2" charset="2"/>
              </a:rPr>
              <a:t> t</a:t>
            </a:r>
            <a:r>
              <a:rPr lang="en-US" sz="2000" dirty="0"/>
              <a:t>wo component massive neutrino</a:t>
            </a:r>
          </a:p>
        </p:txBody>
      </p:sp>
      <p:sp>
        <p:nvSpPr>
          <p:cNvPr id="11280" name="Text Box 17"/>
          <p:cNvSpPr txBox="1">
            <a:spLocks noChangeArrowheads="1"/>
          </p:cNvSpPr>
          <p:nvPr/>
        </p:nvSpPr>
        <p:spPr bwMode="auto">
          <a:xfrm>
            <a:off x="587375" y="4917298"/>
            <a:ext cx="735008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Lepton number of the mass operator: L = 2 and </a:t>
            </a:r>
            <a:r>
              <a:rPr lang="en-US" sz="2000" dirty="0" smtClean="0"/>
              <a:t>- 2 </a:t>
            </a:r>
            <a:r>
              <a:rPr lang="en-US" sz="2000" dirty="0"/>
              <a:t>(for </a:t>
            </a:r>
            <a:r>
              <a:rPr lang="en-US" sz="2000" dirty="0" err="1"/>
              <a:t>h.c</a:t>
            </a:r>
            <a:r>
              <a:rPr lang="en-US" sz="2000" dirty="0"/>
              <a:t>.)</a:t>
            </a:r>
          </a:p>
        </p:txBody>
      </p:sp>
      <p:sp>
        <p:nvSpPr>
          <p:cNvPr id="11281" name="Text Box 18"/>
          <p:cNvSpPr txBox="1">
            <a:spLocks noChangeArrowheads="1"/>
          </p:cNvSpPr>
          <p:nvPr/>
        </p:nvSpPr>
        <p:spPr bwMode="auto">
          <a:xfrm>
            <a:off x="605648" y="5830888"/>
            <a:ext cx="4911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Processes with lepton number violation  </a:t>
            </a:r>
          </a:p>
          <a:p>
            <a:r>
              <a:rPr lang="en-US" sz="2000" dirty="0"/>
              <a:t>by |</a:t>
            </a:r>
            <a:r>
              <a:rPr lang="en-US" sz="2000" dirty="0">
                <a:latin typeface="Symbol" pitchFamily="18" charset="2"/>
              </a:rPr>
              <a:t>D</a:t>
            </a:r>
            <a:r>
              <a:rPr lang="en-US" sz="2000" dirty="0"/>
              <a:t>L| = 2 with probabilities </a:t>
            </a:r>
          </a:p>
        </p:txBody>
      </p:sp>
      <p:sp>
        <p:nvSpPr>
          <p:cNvPr id="11282" name="Text Box 19"/>
          <p:cNvSpPr txBox="1">
            <a:spLocks noChangeArrowheads="1"/>
          </p:cNvSpPr>
          <p:nvPr/>
        </p:nvSpPr>
        <p:spPr bwMode="auto">
          <a:xfrm>
            <a:off x="1181100" y="5337175"/>
            <a:ext cx="561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mass term violates lepton number by |</a:t>
            </a:r>
            <a:r>
              <a:rPr lang="en-US" sz="2000" dirty="0">
                <a:latin typeface="Symbol" pitchFamily="18" charset="2"/>
              </a:rPr>
              <a:t>D</a:t>
            </a:r>
            <a:r>
              <a:rPr lang="en-US" sz="2000" dirty="0"/>
              <a:t>L| = 2 </a:t>
            </a:r>
          </a:p>
        </p:txBody>
      </p:sp>
      <p:sp>
        <p:nvSpPr>
          <p:cNvPr id="11283" name="AutoShape 20"/>
          <p:cNvSpPr>
            <a:spLocks noChangeArrowheads="1"/>
          </p:cNvSpPr>
          <p:nvPr/>
        </p:nvSpPr>
        <p:spPr bwMode="auto">
          <a:xfrm>
            <a:off x="673100" y="5375275"/>
            <a:ext cx="377825" cy="3968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Text Box 21"/>
          <p:cNvSpPr txBox="1">
            <a:spLocks noChangeArrowheads="1"/>
          </p:cNvSpPr>
          <p:nvPr/>
        </p:nvSpPr>
        <p:spPr bwMode="auto">
          <a:xfrm>
            <a:off x="5845175" y="5821363"/>
            <a:ext cx="1104900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G</a:t>
            </a:r>
            <a:r>
              <a:rPr lang="en-US" sz="2000"/>
              <a:t> ~ m</a:t>
            </a:r>
            <a:r>
              <a:rPr lang="en-US" sz="2000" baseline="-25000"/>
              <a:t>L</a:t>
            </a:r>
            <a:r>
              <a:rPr lang="en-US" sz="2000" baseline="30000"/>
              <a:t>2</a:t>
            </a:r>
            <a:r>
              <a:rPr lang="en-US" sz="2000"/>
              <a:t> </a:t>
            </a:r>
          </a:p>
        </p:txBody>
      </p:sp>
      <p:sp>
        <p:nvSpPr>
          <p:cNvPr id="11285" name="Text Box 22"/>
          <p:cNvSpPr txBox="1">
            <a:spLocks noChangeArrowheads="1"/>
          </p:cNvSpPr>
          <p:nvPr/>
        </p:nvSpPr>
        <p:spPr bwMode="auto">
          <a:xfrm>
            <a:off x="5937250" y="6248400"/>
            <a:ext cx="639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latin typeface="Symbol" pitchFamily="18" charset="2"/>
              </a:rPr>
              <a:t>bb</a:t>
            </a:r>
            <a:r>
              <a:rPr lang="en-US" sz="2000" baseline="-25000" dirty="0" err="1">
                <a:latin typeface="Symbol" pitchFamily="18" charset="2"/>
              </a:rPr>
              <a:t>on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5273" y="1253586"/>
            <a:ext cx="5422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Instead of independent RH component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588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 dirty="0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2292" name="WordArt 4"/>
          <p:cNvSpPr>
            <a:spLocks noChangeArrowheads="1" noChangeShapeType="1" noTextEdit="1"/>
          </p:cNvSpPr>
          <p:nvPr/>
        </p:nvSpPr>
        <p:spPr bwMode="auto">
          <a:xfrm>
            <a:off x="357965" y="255176"/>
            <a:ext cx="6425607" cy="85155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Majorana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 mass and </a:t>
            </a:r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Majorana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 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neutrino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624263" y="1582919"/>
            <a:ext cx="1471612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Symbol" pitchFamily="18" charset="2"/>
              </a:rPr>
              <a:t>n</a:t>
            </a:r>
            <a:r>
              <a:rPr lang="en-US" sz="2400" baseline="-25000" dirty="0" err="1"/>
              <a:t>M</a:t>
            </a:r>
            <a:r>
              <a:rPr lang="en-US" sz="2400" baseline="30000" dirty="0" err="1"/>
              <a:t>C</a:t>
            </a:r>
            <a:r>
              <a:rPr lang="en-US" sz="2400" dirty="0">
                <a:latin typeface="Symbol" pitchFamily="18" charset="2"/>
              </a:rPr>
              <a:t>  </a:t>
            </a:r>
            <a:r>
              <a:rPr lang="en-US" sz="2400" dirty="0">
                <a:sym typeface="Wingdings" pitchFamily="2" charset="2"/>
              </a:rPr>
              <a:t>= </a:t>
            </a:r>
            <a:r>
              <a:rPr lang="en-US" sz="2400" dirty="0" err="1">
                <a:latin typeface="Symbol" pitchFamily="18" charset="2"/>
              </a:rPr>
              <a:t>n</a:t>
            </a:r>
            <a:r>
              <a:rPr lang="en-US" sz="2400" baseline="-25000" dirty="0" err="1"/>
              <a:t>M</a:t>
            </a:r>
            <a:r>
              <a:rPr lang="en-US" sz="2400" dirty="0"/>
              <a:t> 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02524" y="1527175"/>
            <a:ext cx="2835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T</a:t>
            </a:r>
            <a:r>
              <a:rPr lang="en-US" sz="2000" dirty="0" smtClean="0"/>
              <a:t>ruly </a:t>
            </a:r>
            <a:r>
              <a:rPr lang="en-US" sz="2000" dirty="0"/>
              <a:t>neutral </a:t>
            </a:r>
          </a:p>
          <a:p>
            <a:r>
              <a:rPr lang="en-US" sz="2000" dirty="0"/>
              <a:t>particle = antiparticle 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571098" y="2382838"/>
            <a:ext cx="1837362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Symbol" pitchFamily="18" charset="2"/>
              </a:rPr>
              <a:t>n</a:t>
            </a:r>
            <a:r>
              <a:rPr lang="en-US" sz="2400" baseline="-25000" dirty="0" err="1"/>
              <a:t>M</a:t>
            </a:r>
            <a:r>
              <a:rPr lang="en-US" sz="2400" baseline="30000" dirty="0" err="1"/>
              <a:t>C</a:t>
            </a:r>
            <a:r>
              <a:rPr lang="en-US" sz="2400" dirty="0">
                <a:latin typeface="Symbol" pitchFamily="18" charset="2"/>
              </a:rPr>
              <a:t> </a:t>
            </a:r>
            <a:r>
              <a:rPr lang="en-US" sz="2400" dirty="0" smtClean="0">
                <a:sym typeface="Wingdings" pitchFamily="2" charset="2"/>
              </a:rPr>
              <a:t>= </a:t>
            </a:r>
            <a:r>
              <a:rPr lang="en-US" sz="2400" dirty="0" err="1" smtClean="0">
                <a:sym typeface="Wingdings" pitchFamily="2" charset="2"/>
              </a:rPr>
              <a:t>e</a:t>
            </a:r>
            <a:r>
              <a:rPr lang="en-US" sz="2400" baseline="30000" dirty="0" err="1" smtClean="0">
                <a:sym typeface="Wingdings" pitchFamily="2" charset="2"/>
              </a:rPr>
              <a:t>i</a:t>
            </a:r>
            <a:r>
              <a:rPr lang="en-US" sz="2400" baseline="30000" dirty="0" err="1">
                <a:latin typeface="Symbol" pitchFamily="18" charset="2"/>
                <a:sym typeface="Wingdings" pitchFamily="2" charset="2"/>
              </a:rPr>
              <a:t>b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>
                <a:latin typeface="Symbol" pitchFamily="18" charset="2"/>
              </a:rPr>
              <a:t>n</a:t>
            </a:r>
            <a:r>
              <a:rPr lang="en-US" sz="2400" baseline="-25000" dirty="0" err="1"/>
              <a:t>M</a:t>
            </a:r>
            <a:r>
              <a:rPr lang="en-US" sz="2400" dirty="0"/>
              <a:t> 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589047" y="2409825"/>
            <a:ext cx="14911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I</a:t>
            </a:r>
            <a:r>
              <a:rPr lang="en-US" sz="2000" dirty="0" smtClean="0"/>
              <a:t>n </a:t>
            </a:r>
            <a:r>
              <a:rPr lang="en-US" sz="2000" dirty="0"/>
              <a:t>general: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446463" y="3157538"/>
            <a:ext cx="2084225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M</a:t>
            </a:r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dirty="0">
                <a:sym typeface="Wingdings" pitchFamily="2" charset="2"/>
              </a:rPr>
              <a:t>= </a:t>
            </a:r>
            <a:r>
              <a:rPr lang="en-US" sz="2000" dirty="0" err="1">
                <a:latin typeface="Symbol" pitchFamily="18" charset="2"/>
                <a:sym typeface="Wingdings" pitchFamily="2" charset="2"/>
              </a:rPr>
              <a:t>n</a:t>
            </a:r>
            <a:r>
              <a:rPr lang="en-US" sz="2000" baseline="-25000" dirty="0" err="1">
                <a:sym typeface="Wingdings" pitchFamily="2" charset="2"/>
              </a:rPr>
              <a:t>L</a:t>
            </a:r>
            <a:r>
              <a:rPr lang="en-US" sz="2000" dirty="0">
                <a:sym typeface="Wingdings" pitchFamily="2" charset="2"/>
              </a:rPr>
              <a:t> + </a:t>
            </a:r>
            <a:r>
              <a:rPr lang="en-US" sz="2000" dirty="0" err="1" smtClean="0">
                <a:sym typeface="Wingdings" pitchFamily="2" charset="2"/>
              </a:rPr>
              <a:t>e</a:t>
            </a:r>
            <a:r>
              <a:rPr lang="en-US" sz="2000" baseline="30000" dirty="0" err="1" smtClean="0">
                <a:sym typeface="Wingdings" pitchFamily="2" charset="2"/>
              </a:rPr>
              <a:t>i</a:t>
            </a:r>
            <a:r>
              <a:rPr lang="en-US" sz="2000" baseline="30000" dirty="0" err="1" smtClean="0">
                <a:latin typeface="Symbol" pitchFamily="18" charset="2"/>
                <a:sym typeface="Wingdings" pitchFamily="2" charset="2"/>
              </a:rPr>
              <a:t>b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L</a:t>
            </a:r>
            <a:r>
              <a:rPr lang="en-US" sz="2000" baseline="30000" dirty="0" err="1"/>
              <a:t>C</a:t>
            </a:r>
            <a:r>
              <a:rPr lang="en-US" sz="2000" dirty="0"/>
              <a:t> 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805041" y="2457827"/>
            <a:ext cx="30396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b</a:t>
            </a:r>
            <a:r>
              <a:rPr lang="en-US" sz="2000" dirty="0" smtClean="0"/>
              <a:t> </a:t>
            </a:r>
            <a:r>
              <a:rPr lang="en-US" sz="2000" dirty="0"/>
              <a:t>is the </a:t>
            </a:r>
            <a:r>
              <a:rPr lang="en-US" sz="2000" dirty="0" err="1"/>
              <a:t>Majorana</a:t>
            </a:r>
            <a:r>
              <a:rPr lang="en-US" sz="2000" dirty="0"/>
              <a:t> phase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141115" y="4085066"/>
            <a:ext cx="663575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Lucida Calligraphy" pitchFamily="66" charset="0"/>
              </a:rPr>
              <a:t>L</a:t>
            </a:r>
            <a:r>
              <a:rPr lang="en-US" sz="2400" dirty="0"/>
              <a:t> = … - ½ </a:t>
            </a:r>
            <a:r>
              <a:rPr lang="en-US" sz="2400" dirty="0" err="1"/>
              <a:t>m</a:t>
            </a:r>
            <a:r>
              <a:rPr lang="en-US" sz="2400" baseline="-25000" dirty="0" err="1"/>
              <a:t>M</a:t>
            </a:r>
            <a:r>
              <a:rPr lang="en-US" sz="2400" dirty="0"/>
              <a:t> </a:t>
            </a:r>
            <a:r>
              <a:rPr lang="en-US" sz="2400" dirty="0" err="1">
                <a:latin typeface="Symbol" pitchFamily="18" charset="2"/>
              </a:rPr>
              <a:t>n</a:t>
            </a:r>
            <a:r>
              <a:rPr lang="en-US" sz="2400" baseline="-25000" dirty="0" err="1"/>
              <a:t>M</a:t>
            </a:r>
            <a:r>
              <a:rPr lang="en-US" sz="2400" dirty="0">
                <a:latin typeface="Symbol" pitchFamily="18" charset="2"/>
              </a:rPr>
              <a:t> </a:t>
            </a:r>
            <a:r>
              <a:rPr lang="en-US" sz="2400" dirty="0" err="1">
                <a:latin typeface="Symbol" pitchFamily="18" charset="2"/>
              </a:rPr>
              <a:t>n</a:t>
            </a:r>
            <a:r>
              <a:rPr lang="en-US" sz="2400" baseline="-25000" dirty="0" err="1"/>
              <a:t>M</a:t>
            </a:r>
            <a:r>
              <a:rPr lang="en-US" sz="2400" dirty="0"/>
              <a:t> =  - ½ </a:t>
            </a:r>
            <a:r>
              <a:rPr lang="en-US" sz="2400" dirty="0" err="1"/>
              <a:t>m</a:t>
            </a:r>
            <a:r>
              <a:rPr lang="en-US" sz="2400" baseline="-25000" dirty="0" err="1"/>
              <a:t>M</a:t>
            </a:r>
            <a:r>
              <a:rPr lang="en-US" sz="2400" baseline="-25000" dirty="0"/>
              <a:t> </a:t>
            </a:r>
            <a:r>
              <a:rPr lang="en-US" sz="2400" dirty="0" err="1" smtClean="0"/>
              <a:t>e</a:t>
            </a:r>
            <a:r>
              <a:rPr lang="en-US" sz="2400" baseline="30000" dirty="0" err="1" smtClean="0"/>
              <a:t>i</a:t>
            </a:r>
            <a:r>
              <a:rPr lang="en-US" sz="2400" baseline="30000" dirty="0" err="1">
                <a:latin typeface="Symbol" pitchFamily="18" charset="2"/>
              </a:rPr>
              <a:t>b</a:t>
            </a:r>
            <a:r>
              <a:rPr lang="en-US" sz="2400" dirty="0" smtClean="0"/>
              <a:t> </a:t>
            </a:r>
            <a:r>
              <a:rPr lang="en-US" sz="2400" dirty="0" err="1">
                <a:latin typeface="Symbol" pitchFamily="18" charset="2"/>
              </a:rPr>
              <a:t>n</a:t>
            </a:r>
            <a:r>
              <a:rPr lang="en-US" sz="2400" baseline="-25000" dirty="0" err="1"/>
              <a:t>L</a:t>
            </a:r>
            <a:r>
              <a:rPr lang="en-US" sz="2400" baseline="30000" dirty="0" err="1"/>
              <a:t>T</a:t>
            </a:r>
            <a:r>
              <a:rPr lang="en-US" sz="2400" baseline="30000" dirty="0"/>
              <a:t> </a:t>
            </a:r>
            <a:r>
              <a:rPr lang="en-US" sz="2400" dirty="0"/>
              <a:t>C </a:t>
            </a:r>
            <a:r>
              <a:rPr lang="en-US" sz="2400" dirty="0" err="1">
                <a:latin typeface="Symbol" pitchFamily="18" charset="2"/>
              </a:rPr>
              <a:t>n</a:t>
            </a:r>
            <a:r>
              <a:rPr lang="en-US" sz="2400" baseline="-25000" dirty="0" err="1"/>
              <a:t>L</a:t>
            </a:r>
            <a:r>
              <a:rPr lang="en-US" sz="2400" dirty="0">
                <a:latin typeface="Symbol" pitchFamily="18" charset="2"/>
              </a:rPr>
              <a:t> </a:t>
            </a:r>
            <a:r>
              <a:rPr lang="en-US" sz="2400" dirty="0"/>
              <a:t>+ </a:t>
            </a:r>
            <a:r>
              <a:rPr lang="en-US" sz="2400" dirty="0" err="1"/>
              <a:t>h.c</a:t>
            </a:r>
            <a:r>
              <a:rPr lang="en-US" sz="2400" dirty="0"/>
              <a:t>.  </a:t>
            </a:r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3020113" y="4164492"/>
            <a:ext cx="23177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602524" y="3070705"/>
            <a:ext cx="23177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In terms of </a:t>
            </a:r>
            <a:r>
              <a:rPr lang="en-US" sz="2000" dirty="0" err="1"/>
              <a:t>chiral</a:t>
            </a:r>
            <a:endParaRPr lang="en-US" sz="2000" dirty="0"/>
          </a:p>
          <a:p>
            <a:r>
              <a:rPr lang="en-US" sz="2000" dirty="0"/>
              <a:t>components:</a:t>
            </a:r>
          </a:p>
        </p:txBody>
      </p:sp>
      <p:sp>
        <p:nvSpPr>
          <p:cNvPr id="12302" name="Text Box 15"/>
          <p:cNvSpPr txBox="1">
            <a:spLocks noChangeArrowheads="1"/>
          </p:cNvSpPr>
          <p:nvPr/>
        </p:nvSpPr>
        <p:spPr bwMode="auto">
          <a:xfrm>
            <a:off x="562682" y="4778091"/>
            <a:ext cx="60150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The </a:t>
            </a:r>
            <a:r>
              <a:rPr lang="en-US" sz="2000" dirty="0" err="1"/>
              <a:t>Majorana</a:t>
            </a:r>
            <a:r>
              <a:rPr lang="en-US" sz="2000" dirty="0"/>
              <a:t> phase can be attached to the mass</a:t>
            </a:r>
          </a:p>
        </p:txBody>
      </p:sp>
      <p:sp>
        <p:nvSpPr>
          <p:cNvPr id="12303" name="Text Box 16"/>
          <p:cNvSpPr txBox="1">
            <a:spLocks noChangeArrowheads="1"/>
          </p:cNvSpPr>
          <p:nvPr/>
        </p:nvSpPr>
        <p:spPr bwMode="auto">
          <a:xfrm>
            <a:off x="585685" y="5225435"/>
            <a:ext cx="799478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/>
              <a:t>Majorana</a:t>
            </a:r>
            <a:r>
              <a:rPr lang="en-US" sz="2000" dirty="0"/>
              <a:t> phase does </a:t>
            </a:r>
            <a:r>
              <a:rPr lang="en-US" sz="2000" dirty="0" smtClean="0"/>
              <a:t>not enter </a:t>
            </a:r>
            <a:r>
              <a:rPr lang="en-US" sz="2000" dirty="0"/>
              <a:t>dispersion relation </a:t>
            </a:r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>
                <a:sym typeface="Wingdings" pitchFamily="2" charset="2"/>
              </a:rPr>
              <a:t>oscillations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5975498" y="1659130"/>
            <a:ext cx="260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Majorana</a:t>
            </a:r>
            <a:r>
              <a:rPr lang="en-IE" sz="2000" dirty="0" smtClean="0"/>
              <a:t> condition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2"/>
          <p:cNvSpPr>
            <a:spLocks noChangeArrowheads="1"/>
          </p:cNvSpPr>
          <p:nvPr/>
        </p:nvSpPr>
        <p:spPr bwMode="auto">
          <a:xfrm>
            <a:off x="0" y="-12402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 </a:t>
            </a:r>
          </a:p>
        </p:txBody>
      </p:sp>
      <p:sp>
        <p:nvSpPr>
          <p:cNvPr id="973828" name="Rectangle 4"/>
          <p:cNvSpPr>
            <a:spLocks noChangeArrowheads="1"/>
          </p:cNvSpPr>
          <p:nvPr/>
        </p:nvSpPr>
        <p:spPr bwMode="auto">
          <a:xfrm>
            <a:off x="569004" y="1164149"/>
            <a:ext cx="2939739" cy="4258456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73829" name="Text Box 5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973831" name="WordArt 7"/>
          <p:cNvSpPr>
            <a:spLocks noChangeArrowheads="1" noChangeShapeType="1" noTextEdit="1"/>
          </p:cNvSpPr>
          <p:nvPr/>
        </p:nvSpPr>
        <p:spPr bwMode="auto">
          <a:xfrm>
            <a:off x="455432" y="180744"/>
            <a:ext cx="4860847" cy="89834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Double beta decay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973841" name="Freeform 17"/>
          <p:cNvSpPr>
            <a:spLocks/>
          </p:cNvSpPr>
          <p:nvPr/>
        </p:nvSpPr>
        <p:spPr bwMode="auto">
          <a:xfrm>
            <a:off x="1046828" y="1565522"/>
            <a:ext cx="1447800" cy="53340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528" y="336"/>
              </a:cxn>
              <a:cxn ang="0">
                <a:pos x="912" y="0"/>
              </a:cxn>
            </a:cxnLst>
            <a:rect l="0" t="0" r="r" b="b"/>
            <a:pathLst>
              <a:path w="912" h="336">
                <a:moveTo>
                  <a:pt x="0" y="336"/>
                </a:moveTo>
                <a:lnTo>
                  <a:pt x="528" y="336"/>
                </a:lnTo>
                <a:lnTo>
                  <a:pt x="912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842" name="Freeform 18"/>
          <p:cNvSpPr>
            <a:spLocks/>
          </p:cNvSpPr>
          <p:nvPr/>
        </p:nvSpPr>
        <p:spPr bwMode="auto">
          <a:xfrm>
            <a:off x="2193925" y="2721935"/>
            <a:ext cx="762794" cy="1204912"/>
          </a:xfrm>
          <a:custGeom>
            <a:avLst/>
            <a:gdLst/>
            <a:ahLst/>
            <a:cxnLst>
              <a:cxn ang="0">
                <a:pos x="384" y="0"/>
              </a:cxn>
              <a:cxn ang="0">
                <a:pos x="0" y="0"/>
              </a:cxn>
              <a:cxn ang="0">
                <a:pos x="0" y="480"/>
              </a:cxn>
              <a:cxn ang="0">
                <a:pos x="384" y="480"/>
              </a:cxn>
            </a:cxnLst>
            <a:rect l="0" t="0" r="r" b="b"/>
            <a:pathLst>
              <a:path w="384" h="480">
                <a:moveTo>
                  <a:pt x="384" y="0"/>
                </a:moveTo>
                <a:lnTo>
                  <a:pt x="0" y="0"/>
                </a:lnTo>
                <a:lnTo>
                  <a:pt x="0" y="480"/>
                </a:lnTo>
                <a:lnTo>
                  <a:pt x="384" y="48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843" name="Freeform 19"/>
          <p:cNvSpPr>
            <a:spLocks/>
          </p:cNvSpPr>
          <p:nvPr/>
        </p:nvSpPr>
        <p:spPr bwMode="auto">
          <a:xfrm flipV="1">
            <a:off x="1082824" y="4581758"/>
            <a:ext cx="1447800" cy="53340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528" y="336"/>
              </a:cxn>
              <a:cxn ang="0">
                <a:pos x="912" y="0"/>
              </a:cxn>
            </a:cxnLst>
            <a:rect l="0" t="0" r="r" b="b"/>
            <a:pathLst>
              <a:path w="912" h="336">
                <a:moveTo>
                  <a:pt x="0" y="336"/>
                </a:moveTo>
                <a:lnTo>
                  <a:pt x="528" y="336"/>
                </a:lnTo>
                <a:lnTo>
                  <a:pt x="912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844" name="Freeform 20"/>
          <p:cNvSpPr>
            <a:spLocks/>
          </p:cNvSpPr>
          <p:nvPr/>
        </p:nvSpPr>
        <p:spPr bwMode="auto">
          <a:xfrm rot="-3892872">
            <a:off x="1653658" y="4152107"/>
            <a:ext cx="6858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48" y="0"/>
              </a:cxn>
              <a:cxn ang="0">
                <a:pos x="96" y="96"/>
              </a:cxn>
              <a:cxn ang="0">
                <a:pos x="144" y="0"/>
              </a:cxn>
              <a:cxn ang="0">
                <a:pos x="192" y="96"/>
              </a:cxn>
              <a:cxn ang="0">
                <a:pos x="240" y="0"/>
              </a:cxn>
              <a:cxn ang="0">
                <a:pos x="288" y="96"/>
              </a:cxn>
              <a:cxn ang="0">
                <a:pos x="336" y="0"/>
              </a:cxn>
              <a:cxn ang="0">
                <a:pos x="384" y="96"/>
              </a:cxn>
              <a:cxn ang="0">
                <a:pos x="432" y="0"/>
              </a:cxn>
              <a:cxn ang="0">
                <a:pos x="480" y="96"/>
              </a:cxn>
              <a:cxn ang="0">
                <a:pos x="528" y="0"/>
              </a:cxn>
              <a:cxn ang="0">
                <a:pos x="576" y="96"/>
              </a:cxn>
              <a:cxn ang="0">
                <a:pos x="624" y="0"/>
              </a:cxn>
              <a:cxn ang="0">
                <a:pos x="672" y="96"/>
              </a:cxn>
            </a:cxnLst>
            <a:rect l="0" t="0" r="r" b="b"/>
            <a:pathLst>
              <a:path w="672" h="96">
                <a:moveTo>
                  <a:pt x="0" y="96"/>
                </a:moveTo>
                <a:cubicBezTo>
                  <a:pt x="16" y="48"/>
                  <a:pt x="32" y="0"/>
                  <a:pt x="48" y="0"/>
                </a:cubicBezTo>
                <a:cubicBezTo>
                  <a:pt x="64" y="0"/>
                  <a:pt x="80" y="96"/>
                  <a:pt x="96" y="96"/>
                </a:cubicBezTo>
                <a:cubicBezTo>
                  <a:pt x="112" y="96"/>
                  <a:pt x="128" y="0"/>
                  <a:pt x="144" y="0"/>
                </a:cubicBezTo>
                <a:cubicBezTo>
                  <a:pt x="160" y="0"/>
                  <a:pt x="176" y="96"/>
                  <a:pt x="192" y="96"/>
                </a:cubicBezTo>
                <a:cubicBezTo>
                  <a:pt x="208" y="96"/>
                  <a:pt x="224" y="0"/>
                  <a:pt x="240" y="0"/>
                </a:cubicBezTo>
                <a:cubicBezTo>
                  <a:pt x="256" y="0"/>
                  <a:pt x="272" y="96"/>
                  <a:pt x="288" y="96"/>
                </a:cubicBezTo>
                <a:cubicBezTo>
                  <a:pt x="304" y="96"/>
                  <a:pt x="320" y="0"/>
                  <a:pt x="336" y="0"/>
                </a:cubicBezTo>
                <a:cubicBezTo>
                  <a:pt x="352" y="0"/>
                  <a:pt x="368" y="96"/>
                  <a:pt x="384" y="96"/>
                </a:cubicBezTo>
                <a:cubicBezTo>
                  <a:pt x="400" y="96"/>
                  <a:pt x="416" y="0"/>
                  <a:pt x="432" y="0"/>
                </a:cubicBezTo>
                <a:cubicBezTo>
                  <a:pt x="448" y="0"/>
                  <a:pt x="464" y="96"/>
                  <a:pt x="480" y="96"/>
                </a:cubicBezTo>
                <a:cubicBezTo>
                  <a:pt x="496" y="96"/>
                  <a:pt x="512" y="0"/>
                  <a:pt x="528" y="0"/>
                </a:cubicBezTo>
                <a:cubicBezTo>
                  <a:pt x="544" y="0"/>
                  <a:pt x="560" y="96"/>
                  <a:pt x="576" y="96"/>
                </a:cubicBezTo>
                <a:cubicBezTo>
                  <a:pt x="592" y="96"/>
                  <a:pt x="608" y="0"/>
                  <a:pt x="624" y="0"/>
                </a:cubicBezTo>
                <a:cubicBezTo>
                  <a:pt x="640" y="0"/>
                  <a:pt x="656" y="48"/>
                  <a:pt x="672" y="96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845" name="Freeform 21"/>
          <p:cNvSpPr>
            <a:spLocks/>
          </p:cNvSpPr>
          <p:nvPr/>
        </p:nvSpPr>
        <p:spPr bwMode="auto">
          <a:xfrm rot="3892872" flipV="1">
            <a:off x="1633642" y="2346158"/>
            <a:ext cx="6858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48" y="0"/>
              </a:cxn>
              <a:cxn ang="0">
                <a:pos x="96" y="96"/>
              </a:cxn>
              <a:cxn ang="0">
                <a:pos x="144" y="0"/>
              </a:cxn>
              <a:cxn ang="0">
                <a:pos x="192" y="96"/>
              </a:cxn>
              <a:cxn ang="0">
                <a:pos x="240" y="0"/>
              </a:cxn>
              <a:cxn ang="0">
                <a:pos x="288" y="96"/>
              </a:cxn>
              <a:cxn ang="0">
                <a:pos x="336" y="0"/>
              </a:cxn>
              <a:cxn ang="0">
                <a:pos x="384" y="96"/>
              </a:cxn>
              <a:cxn ang="0">
                <a:pos x="432" y="0"/>
              </a:cxn>
              <a:cxn ang="0">
                <a:pos x="480" y="96"/>
              </a:cxn>
              <a:cxn ang="0">
                <a:pos x="528" y="0"/>
              </a:cxn>
              <a:cxn ang="0">
                <a:pos x="576" y="96"/>
              </a:cxn>
              <a:cxn ang="0">
                <a:pos x="624" y="0"/>
              </a:cxn>
              <a:cxn ang="0">
                <a:pos x="672" y="96"/>
              </a:cxn>
            </a:cxnLst>
            <a:rect l="0" t="0" r="r" b="b"/>
            <a:pathLst>
              <a:path w="672" h="96">
                <a:moveTo>
                  <a:pt x="0" y="96"/>
                </a:moveTo>
                <a:cubicBezTo>
                  <a:pt x="16" y="48"/>
                  <a:pt x="32" y="0"/>
                  <a:pt x="48" y="0"/>
                </a:cubicBezTo>
                <a:cubicBezTo>
                  <a:pt x="64" y="0"/>
                  <a:pt x="80" y="96"/>
                  <a:pt x="96" y="96"/>
                </a:cubicBezTo>
                <a:cubicBezTo>
                  <a:pt x="112" y="96"/>
                  <a:pt x="128" y="0"/>
                  <a:pt x="144" y="0"/>
                </a:cubicBezTo>
                <a:cubicBezTo>
                  <a:pt x="160" y="0"/>
                  <a:pt x="176" y="96"/>
                  <a:pt x="192" y="96"/>
                </a:cubicBezTo>
                <a:cubicBezTo>
                  <a:pt x="208" y="96"/>
                  <a:pt x="224" y="0"/>
                  <a:pt x="240" y="0"/>
                </a:cubicBezTo>
                <a:cubicBezTo>
                  <a:pt x="256" y="0"/>
                  <a:pt x="272" y="96"/>
                  <a:pt x="288" y="96"/>
                </a:cubicBezTo>
                <a:cubicBezTo>
                  <a:pt x="304" y="96"/>
                  <a:pt x="320" y="0"/>
                  <a:pt x="336" y="0"/>
                </a:cubicBezTo>
                <a:cubicBezTo>
                  <a:pt x="352" y="0"/>
                  <a:pt x="368" y="96"/>
                  <a:pt x="384" y="96"/>
                </a:cubicBezTo>
                <a:cubicBezTo>
                  <a:pt x="400" y="96"/>
                  <a:pt x="416" y="0"/>
                  <a:pt x="432" y="0"/>
                </a:cubicBezTo>
                <a:cubicBezTo>
                  <a:pt x="448" y="0"/>
                  <a:pt x="464" y="96"/>
                  <a:pt x="480" y="96"/>
                </a:cubicBezTo>
                <a:cubicBezTo>
                  <a:pt x="496" y="96"/>
                  <a:pt x="512" y="0"/>
                  <a:pt x="528" y="0"/>
                </a:cubicBezTo>
                <a:cubicBezTo>
                  <a:pt x="544" y="0"/>
                  <a:pt x="560" y="96"/>
                  <a:pt x="576" y="96"/>
                </a:cubicBezTo>
                <a:cubicBezTo>
                  <a:pt x="592" y="96"/>
                  <a:pt x="608" y="0"/>
                  <a:pt x="624" y="0"/>
                </a:cubicBezTo>
                <a:cubicBezTo>
                  <a:pt x="640" y="0"/>
                  <a:pt x="656" y="48"/>
                  <a:pt x="672" y="96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846" name="Text Box 22"/>
          <p:cNvSpPr txBox="1">
            <a:spLocks noChangeArrowheads="1"/>
          </p:cNvSpPr>
          <p:nvPr/>
        </p:nvSpPr>
        <p:spPr bwMode="auto">
          <a:xfrm>
            <a:off x="2010286" y="3137453"/>
            <a:ext cx="319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973847" name="Text Box 23"/>
          <p:cNvSpPr txBox="1">
            <a:spLocks noChangeArrowheads="1"/>
          </p:cNvSpPr>
          <p:nvPr/>
        </p:nvSpPr>
        <p:spPr bwMode="auto">
          <a:xfrm>
            <a:off x="2544001" y="1251975"/>
            <a:ext cx="3225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p</a:t>
            </a:r>
          </a:p>
        </p:txBody>
      </p:sp>
      <p:sp>
        <p:nvSpPr>
          <p:cNvPr id="973848" name="Text Box 24"/>
          <p:cNvSpPr txBox="1">
            <a:spLocks noChangeArrowheads="1"/>
          </p:cNvSpPr>
          <p:nvPr/>
        </p:nvSpPr>
        <p:spPr bwMode="auto">
          <a:xfrm>
            <a:off x="2575900" y="4896405"/>
            <a:ext cx="3225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p</a:t>
            </a:r>
          </a:p>
        </p:txBody>
      </p:sp>
      <p:sp>
        <p:nvSpPr>
          <p:cNvPr id="973849" name="Text Box 25"/>
          <p:cNvSpPr txBox="1">
            <a:spLocks noChangeArrowheads="1"/>
          </p:cNvSpPr>
          <p:nvPr/>
        </p:nvSpPr>
        <p:spPr bwMode="auto">
          <a:xfrm>
            <a:off x="1039961" y="4652748"/>
            <a:ext cx="31931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n</a:t>
            </a:r>
          </a:p>
        </p:txBody>
      </p:sp>
      <p:sp>
        <p:nvSpPr>
          <p:cNvPr id="973850" name="Text Box 26"/>
          <p:cNvSpPr txBox="1">
            <a:spLocks noChangeArrowheads="1"/>
          </p:cNvSpPr>
          <p:nvPr/>
        </p:nvSpPr>
        <p:spPr bwMode="auto">
          <a:xfrm>
            <a:off x="1057461" y="1733929"/>
            <a:ext cx="31931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n</a:t>
            </a:r>
          </a:p>
        </p:txBody>
      </p:sp>
      <p:sp>
        <p:nvSpPr>
          <p:cNvPr id="973851" name="Text Box 27"/>
          <p:cNvSpPr txBox="1">
            <a:spLocks noChangeArrowheads="1"/>
          </p:cNvSpPr>
          <p:nvPr/>
        </p:nvSpPr>
        <p:spPr bwMode="auto">
          <a:xfrm>
            <a:off x="2946086" y="2523033"/>
            <a:ext cx="3257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e</a:t>
            </a:r>
          </a:p>
        </p:txBody>
      </p:sp>
      <p:sp>
        <p:nvSpPr>
          <p:cNvPr id="973852" name="Text Box 28"/>
          <p:cNvSpPr txBox="1">
            <a:spLocks noChangeArrowheads="1"/>
          </p:cNvSpPr>
          <p:nvPr/>
        </p:nvSpPr>
        <p:spPr bwMode="auto">
          <a:xfrm>
            <a:off x="2920488" y="3722224"/>
            <a:ext cx="3257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e</a:t>
            </a:r>
          </a:p>
        </p:txBody>
      </p:sp>
      <p:sp>
        <p:nvSpPr>
          <p:cNvPr id="973853" name="Text Box 29"/>
          <p:cNvSpPr txBox="1">
            <a:spLocks noChangeArrowheads="1"/>
          </p:cNvSpPr>
          <p:nvPr/>
        </p:nvSpPr>
        <p:spPr bwMode="auto">
          <a:xfrm>
            <a:off x="2211388" y="2802275"/>
            <a:ext cx="2873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n</a:t>
            </a:r>
          </a:p>
        </p:txBody>
      </p:sp>
      <p:sp>
        <p:nvSpPr>
          <p:cNvPr id="973857" name="Text Box 33"/>
          <p:cNvSpPr txBox="1">
            <a:spLocks noChangeArrowheads="1"/>
          </p:cNvSpPr>
          <p:nvPr/>
        </p:nvSpPr>
        <p:spPr bwMode="auto">
          <a:xfrm>
            <a:off x="2286842" y="3080411"/>
            <a:ext cx="5693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err="1"/>
              <a:t>m</a:t>
            </a:r>
            <a:r>
              <a:rPr lang="en-US" sz="2000" baseline="-25000" dirty="0" err="1"/>
              <a:t>ee</a:t>
            </a:r>
            <a:endParaRPr lang="en-US" sz="2000" dirty="0"/>
          </a:p>
        </p:txBody>
      </p:sp>
      <p:sp>
        <p:nvSpPr>
          <p:cNvPr id="973858" name="Text Box 34"/>
          <p:cNvSpPr txBox="1">
            <a:spLocks noChangeArrowheads="1"/>
          </p:cNvSpPr>
          <p:nvPr/>
        </p:nvSpPr>
        <p:spPr bwMode="auto">
          <a:xfrm>
            <a:off x="1463893" y="2329572"/>
            <a:ext cx="4507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W</a:t>
            </a:r>
          </a:p>
        </p:txBody>
      </p:sp>
      <p:sp>
        <p:nvSpPr>
          <p:cNvPr id="973859" name="Text Box 35"/>
          <p:cNvSpPr txBox="1">
            <a:spLocks noChangeArrowheads="1"/>
          </p:cNvSpPr>
          <p:nvPr/>
        </p:nvSpPr>
        <p:spPr bwMode="auto">
          <a:xfrm>
            <a:off x="1495792" y="3968141"/>
            <a:ext cx="4507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W</a:t>
            </a:r>
          </a:p>
        </p:txBody>
      </p:sp>
      <p:sp>
        <p:nvSpPr>
          <p:cNvPr id="53" name="Text Box 13"/>
          <p:cNvSpPr txBox="1">
            <a:spLocks noChangeArrowheads="1"/>
          </p:cNvSpPr>
          <p:nvPr/>
        </p:nvSpPr>
        <p:spPr bwMode="auto">
          <a:xfrm>
            <a:off x="4328996" y="5052858"/>
            <a:ext cx="4623635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err="1"/>
              <a:t>m</a:t>
            </a:r>
            <a:r>
              <a:rPr lang="en-US" sz="2000" baseline="-25000" dirty="0" err="1"/>
              <a:t>ee</a:t>
            </a:r>
            <a:r>
              <a:rPr lang="en-US" sz="2000" dirty="0"/>
              <a:t> = </a:t>
            </a:r>
            <a:r>
              <a:rPr lang="en-US" sz="2000" dirty="0" smtClean="0"/>
              <a:t>U</a:t>
            </a:r>
            <a:r>
              <a:rPr lang="en-US" sz="2000" baseline="-25000" dirty="0" smtClean="0"/>
              <a:t>e1</a:t>
            </a:r>
            <a:r>
              <a:rPr lang="en-US" sz="2000" baseline="30000" dirty="0" smtClean="0"/>
              <a:t>2 </a:t>
            </a:r>
            <a:r>
              <a:rPr lang="en-US" sz="2000" dirty="0" smtClean="0"/>
              <a:t>m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+ U</a:t>
            </a:r>
            <a:r>
              <a:rPr lang="en-US" sz="2000" baseline="-25000" dirty="0" smtClean="0"/>
              <a:t>e2</a:t>
            </a:r>
            <a:r>
              <a:rPr lang="en-US" sz="2000" baseline="30000" dirty="0" smtClean="0"/>
              <a:t>2 </a:t>
            </a:r>
            <a:r>
              <a:rPr lang="en-US" sz="2000" dirty="0" smtClean="0"/>
              <a:t>m</a:t>
            </a:r>
            <a:r>
              <a:rPr lang="en-US" sz="2000" baseline="-25000" dirty="0" smtClean="0"/>
              <a:t>2 </a:t>
            </a:r>
            <a:r>
              <a:rPr lang="en-US" sz="2000" dirty="0" err="1" smtClean="0"/>
              <a:t>e</a:t>
            </a:r>
            <a:r>
              <a:rPr lang="en-US" sz="2000" baseline="30000" dirty="0" err="1" smtClean="0">
                <a:latin typeface="Symbol" pitchFamily="18" charset="2"/>
              </a:rPr>
              <a:t>ia</a:t>
            </a:r>
            <a:r>
              <a:rPr lang="en-US" sz="2000" dirty="0" smtClean="0"/>
              <a:t> + U</a:t>
            </a:r>
            <a:r>
              <a:rPr lang="en-US" sz="2000" baseline="-25000" dirty="0" smtClean="0"/>
              <a:t>e3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m</a:t>
            </a:r>
            <a:r>
              <a:rPr lang="en-US" sz="2000" baseline="-25000" dirty="0" smtClean="0"/>
              <a:t>3 </a:t>
            </a:r>
            <a:r>
              <a:rPr lang="en-US" sz="2000" dirty="0" err="1" smtClean="0"/>
              <a:t>e</a:t>
            </a:r>
            <a:r>
              <a:rPr lang="en-US" sz="2000" baseline="30000" dirty="0" err="1" smtClean="0">
                <a:latin typeface="Symbol" pitchFamily="18" charset="2"/>
              </a:rPr>
              <a:t>ib</a:t>
            </a:r>
            <a:endParaRPr lang="en-US" sz="2000" dirty="0"/>
          </a:p>
        </p:txBody>
      </p:sp>
      <p:sp>
        <p:nvSpPr>
          <p:cNvPr id="32" name="Text Box 29"/>
          <p:cNvSpPr txBox="1">
            <a:spLocks noChangeArrowheads="1"/>
          </p:cNvSpPr>
          <p:nvPr/>
        </p:nvSpPr>
        <p:spPr bwMode="auto">
          <a:xfrm>
            <a:off x="2246825" y="3433160"/>
            <a:ext cx="2873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86533" y="1496737"/>
            <a:ext cx="41896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m</a:t>
            </a:r>
            <a:r>
              <a:rPr lang="en-US" sz="2000" baseline="-25000" dirty="0" err="1" smtClean="0"/>
              <a:t>ee</a:t>
            </a:r>
            <a:r>
              <a:rPr lang="en-US" sz="2000" dirty="0" smtClean="0"/>
              <a:t> </a:t>
            </a:r>
            <a:r>
              <a:rPr lang="en-IE" sz="2000" dirty="0" smtClean="0"/>
              <a:t>-  effective </a:t>
            </a:r>
            <a:r>
              <a:rPr lang="en-IE" sz="2000" dirty="0" err="1" smtClean="0"/>
              <a:t>Majorana</a:t>
            </a:r>
            <a:r>
              <a:rPr lang="en-IE" sz="2000" dirty="0" smtClean="0"/>
              <a:t> mass </a:t>
            </a:r>
          </a:p>
          <a:p>
            <a:r>
              <a:rPr lang="en-IE" sz="2000" dirty="0" smtClean="0"/>
              <a:t>of  the electron neutrino</a:t>
            </a:r>
          </a:p>
          <a:p>
            <a:r>
              <a:rPr lang="en-IE" sz="2000" dirty="0" smtClean="0"/>
              <a:t>(</a:t>
            </a:r>
            <a:r>
              <a:rPr lang="en-IE" sz="2000" dirty="0" err="1" smtClean="0"/>
              <a:t>ee</a:t>
            </a:r>
            <a:r>
              <a:rPr lang="en-IE" sz="2000" dirty="0" smtClean="0"/>
              <a:t> – element of the mass matrix)</a:t>
            </a:r>
            <a:endParaRPr lang="en-IE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4720458" y="3450644"/>
            <a:ext cx="3222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Long range contribution </a:t>
            </a:r>
          </a:p>
          <a:p>
            <a:r>
              <a:rPr lang="en-IE" sz="2000" dirty="0" smtClean="0"/>
              <a:t>to the decay     </a:t>
            </a:r>
            <a:r>
              <a:rPr lang="en-IE" sz="2000" dirty="0" err="1" smtClean="0"/>
              <a:t>r</a:t>
            </a:r>
            <a:r>
              <a:rPr lang="en-IE" sz="2000" baseline="-25000" dirty="0" err="1" smtClean="0"/>
              <a:t>N</a:t>
            </a:r>
            <a:endParaRPr lang="en-IE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4707738" y="2734540"/>
            <a:ext cx="1116803" cy="400110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IE" sz="2000" dirty="0" smtClean="0">
                <a:latin typeface="Symbol" pitchFamily="18" charset="2"/>
              </a:rPr>
              <a:t>D</a:t>
            </a:r>
            <a:r>
              <a:rPr lang="en-IE" sz="2000" dirty="0" smtClean="0"/>
              <a:t>L = 2</a:t>
            </a:r>
            <a:endParaRPr lang="en-IE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4707738" y="4397092"/>
            <a:ext cx="3830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 terms of mass </a:t>
            </a:r>
            <a:r>
              <a:rPr lang="en-IE" sz="2000" dirty="0" err="1" smtClean="0"/>
              <a:t>eigenstates</a:t>
            </a:r>
            <a:endParaRPr lang="en-IE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4486533" y="5510466"/>
            <a:ext cx="3753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</a:rPr>
              <a:t>a</a:t>
            </a:r>
            <a:r>
              <a:rPr lang="en-IE" sz="2000" dirty="0" smtClean="0"/>
              <a:t>,</a:t>
            </a:r>
            <a:r>
              <a:rPr lang="en-IE" sz="2000" dirty="0" smtClean="0">
                <a:latin typeface="Symbol" pitchFamily="18" charset="2"/>
              </a:rPr>
              <a:t> b</a:t>
            </a:r>
            <a:r>
              <a:rPr lang="en-IE" sz="2000" dirty="0" smtClean="0"/>
              <a:t>  - </a:t>
            </a:r>
            <a:r>
              <a:rPr lang="en-IE" sz="2000" dirty="0" err="1" smtClean="0"/>
              <a:t>Majorana</a:t>
            </a:r>
            <a:r>
              <a:rPr lang="en-IE" sz="2000" dirty="0" smtClean="0"/>
              <a:t> phases</a:t>
            </a:r>
            <a:endParaRPr lang="en-IE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3694963" y="6198781"/>
            <a:ext cx="54490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The only experimentally feasible possibility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8" name="WordArt 4"/>
          <p:cNvSpPr>
            <a:spLocks noChangeArrowheads="1" noChangeShapeType="1" noTextEdit="1"/>
          </p:cNvSpPr>
          <p:nvPr/>
        </p:nvSpPr>
        <p:spPr bwMode="auto">
          <a:xfrm>
            <a:off x="371145" y="273868"/>
            <a:ext cx="5093990" cy="80151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Majorana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 </a:t>
            </a:r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vs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 Dirac and statistics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4147" y="1193197"/>
            <a:ext cx="8176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Other differences from  Dirac, </a:t>
            </a:r>
            <a:r>
              <a:rPr lang="en-IE" sz="2000" dirty="0" err="1" smtClean="0"/>
              <a:t>Weyl</a:t>
            </a:r>
            <a:r>
              <a:rPr lang="en-IE" sz="2000" dirty="0" smtClean="0"/>
              <a:t> neutrinos apart from mass?</a:t>
            </a:r>
            <a:endParaRPr lang="en-IE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84781" y="1583682"/>
            <a:ext cx="75916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Can nature  of neutrino be established in other ways apart from </a:t>
            </a:r>
            <a:r>
              <a:rPr lang="en-IE" sz="2000" dirty="0" err="1" smtClean="0"/>
              <a:t>neutrinoless</a:t>
            </a:r>
            <a:r>
              <a:rPr lang="en-IE" sz="2000" dirty="0" smtClean="0"/>
              <a:t> double beta decay, i.e. </a:t>
            </a:r>
            <a:r>
              <a:rPr lang="en-US" sz="2000" dirty="0" smtClean="0"/>
              <a:t>|</a:t>
            </a:r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L| = 2 processes</a:t>
            </a:r>
            <a:r>
              <a:rPr lang="en-IE" sz="2000" dirty="0" smtClean="0"/>
              <a:t>? 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311275" y="3938873"/>
            <a:ext cx="5561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C. W. Kim, M.V.N. Murthy, </a:t>
            </a:r>
            <a:r>
              <a:rPr lang="en-IE" i="1" dirty="0" err="1" smtClean="0">
                <a:solidFill>
                  <a:srgbClr val="FF0000"/>
                </a:solidFill>
              </a:rPr>
              <a:t>D.Sahoo</a:t>
            </a:r>
            <a:r>
              <a:rPr lang="en-IE" i="1" dirty="0" smtClean="0">
                <a:solidFill>
                  <a:srgbClr val="FF0000"/>
                </a:solidFill>
              </a:rPr>
              <a:t>, </a:t>
            </a:r>
          </a:p>
          <a:p>
            <a:r>
              <a:rPr lang="en-IE" i="1" dirty="0" smtClean="0">
                <a:solidFill>
                  <a:srgbClr val="FF0000"/>
                </a:solidFill>
              </a:rPr>
              <a:t>Phys. Rev.  D 105  (2022) 113006 [2106.11785]</a:t>
            </a:r>
            <a:endParaRPr lang="en-IE" i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4147" y="2420558"/>
            <a:ext cx="77298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Does difference between </a:t>
            </a:r>
            <a:r>
              <a:rPr lang="en-IE" sz="2000" dirty="0" err="1" smtClean="0"/>
              <a:t>Majorana</a:t>
            </a:r>
            <a:r>
              <a:rPr lang="en-IE" sz="2000" dirty="0" smtClean="0"/>
              <a:t> and Dirac neutrinos disappears in the limit of zero mass? </a:t>
            </a:r>
            <a:endParaRPr lang="en-IE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712269" y="3474720"/>
            <a:ext cx="2444817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Recent discussion:</a:t>
            </a:r>
            <a:endParaRPr lang="en-IE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1311275" y="4585204"/>
            <a:ext cx="5821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E. </a:t>
            </a:r>
            <a:r>
              <a:rPr lang="en-IE" i="1" dirty="0" err="1" smtClean="0">
                <a:solidFill>
                  <a:srgbClr val="FF0000"/>
                </a:solidFill>
              </a:rPr>
              <a:t>Akhmedov</a:t>
            </a:r>
            <a:r>
              <a:rPr lang="en-IE" i="1" dirty="0" smtClean="0">
                <a:solidFill>
                  <a:srgbClr val="FF0000"/>
                </a:solidFill>
              </a:rPr>
              <a:t> and A </a:t>
            </a:r>
            <a:r>
              <a:rPr lang="en-IE" i="1" dirty="0" err="1" smtClean="0">
                <a:solidFill>
                  <a:srgbClr val="FF0000"/>
                </a:solidFill>
              </a:rPr>
              <a:t>Trautner</a:t>
            </a:r>
            <a:r>
              <a:rPr lang="en-IE" i="1" dirty="0" smtClean="0">
                <a:solidFill>
                  <a:srgbClr val="FF0000"/>
                </a:solidFill>
              </a:rPr>
              <a:t>,  2402.05172 [hep-ph]</a:t>
            </a:r>
            <a:endParaRPr lang="en-IE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8" name="WordArt 4"/>
          <p:cNvSpPr>
            <a:spLocks noChangeArrowheads="1" noChangeShapeType="1" noTextEdit="1"/>
          </p:cNvSpPr>
          <p:nvPr/>
        </p:nvSpPr>
        <p:spPr bwMode="auto">
          <a:xfrm>
            <a:off x="371145" y="264243"/>
            <a:ext cx="5093990" cy="80151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Majorana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 </a:t>
            </a:r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vs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 Dirac and statistics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9211" y="5621023"/>
            <a:ext cx="77298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The difference is proportional to m. </a:t>
            </a:r>
          </a:p>
          <a:p>
            <a:r>
              <a:rPr lang="en-IE" sz="2000" dirty="0" smtClean="0"/>
              <a:t>In BSM where </a:t>
            </a:r>
            <a:r>
              <a:rPr lang="en-US" sz="2000" dirty="0" err="1" smtClean="0">
                <a:latin typeface="Symbol" pitchFamily="18" charset="2"/>
                <a:sym typeface="Wingdings" pitchFamily="2" charset="2"/>
              </a:rPr>
              <a:t>n</a:t>
            </a:r>
            <a:r>
              <a:rPr lang="en-US" sz="2000" baseline="-25000" dirty="0" err="1" smtClean="0">
                <a:sym typeface="Wingdings" pitchFamily="2" charset="2"/>
              </a:rPr>
              <a:t>R</a:t>
            </a:r>
            <a:r>
              <a:rPr lang="en-IE" sz="2000" dirty="0" smtClean="0"/>
              <a:t>  has interactions, the </a:t>
            </a:r>
            <a:r>
              <a:rPr lang="en-IE" sz="2000" dirty="0" err="1" smtClean="0"/>
              <a:t>differene</a:t>
            </a:r>
            <a:r>
              <a:rPr lang="en-IE" sz="2000" dirty="0" smtClean="0"/>
              <a:t> does not disappear even in </a:t>
            </a:r>
            <a:r>
              <a:rPr lang="en-IE" sz="2000" dirty="0" err="1" smtClean="0"/>
              <a:t>massless</a:t>
            </a:r>
            <a:r>
              <a:rPr lang="en-IE" sz="2000" dirty="0" smtClean="0"/>
              <a:t> case</a:t>
            </a:r>
            <a:r>
              <a:rPr lang="en-US" sz="2000" baseline="-25000" dirty="0" smtClean="0">
                <a:sym typeface="Wingdings" pitchFamily="2" charset="2"/>
              </a:rPr>
              <a:t> 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659211" y="1906792"/>
            <a:ext cx="5741601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Statistics – </a:t>
            </a:r>
            <a:r>
              <a:rPr lang="en-IE" sz="2000" dirty="0" err="1" smtClean="0"/>
              <a:t>antisymmetrization</a:t>
            </a:r>
            <a:r>
              <a:rPr lang="en-IE" sz="2000" dirty="0" smtClean="0"/>
              <a:t> of amplitudes not interaction terms in the </a:t>
            </a:r>
            <a:r>
              <a:rPr lang="en-IE" sz="2000" dirty="0" err="1" smtClean="0"/>
              <a:t>Lagrangian</a:t>
            </a:r>
            <a:endParaRPr lang="en-IE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627311" y="1412875"/>
            <a:ext cx="2462398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Majorana</a:t>
            </a:r>
            <a:r>
              <a:rPr lang="en-IE" sz="2000" dirty="0" smtClean="0"/>
              <a:t> condition</a:t>
            </a:r>
            <a:endParaRPr lang="en-IE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627311" y="4312118"/>
            <a:ext cx="1756730" cy="4001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Limit m </a:t>
            </a:r>
            <a:r>
              <a:rPr lang="en-IE" sz="2000" dirty="0" smtClean="0">
                <a:sym typeface="Wingdings" pitchFamily="2" charset="2"/>
              </a:rPr>
              <a:t> 0</a:t>
            </a:r>
            <a:endParaRPr lang="en-IE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627311" y="2849078"/>
            <a:ext cx="5067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Before computing processes: </a:t>
            </a:r>
            <a:r>
              <a:rPr lang="en-IE" sz="2000" dirty="0" err="1" smtClean="0"/>
              <a:t>Lagrangian</a:t>
            </a:r>
            <a:endParaRPr lang="en-IE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1332991" y="3397718"/>
            <a:ext cx="5067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Dirac: 2 </a:t>
            </a:r>
            <a:r>
              <a:rPr lang="en-IE" sz="2000" dirty="0" err="1" smtClean="0"/>
              <a:t>spinors</a:t>
            </a:r>
            <a:r>
              <a:rPr lang="en-IE" sz="2000" dirty="0" smtClean="0"/>
              <a:t> </a:t>
            </a:r>
            <a:r>
              <a:rPr lang="en-US" sz="2000" dirty="0" err="1" smtClean="0">
                <a:latin typeface="Symbol" pitchFamily="18" charset="2"/>
                <a:sym typeface="Wingdings" pitchFamily="2" charset="2"/>
              </a:rPr>
              <a:t>n</a:t>
            </a:r>
            <a:r>
              <a:rPr lang="en-US" sz="2000" baseline="-25000" dirty="0" err="1" smtClean="0">
                <a:sym typeface="Wingdings" pitchFamily="2" charset="2"/>
              </a:rPr>
              <a:t>L</a:t>
            </a:r>
            <a:r>
              <a:rPr lang="en-IE" sz="2000" dirty="0" smtClean="0"/>
              <a:t> , </a:t>
            </a:r>
            <a:r>
              <a:rPr lang="en-US" sz="2000" dirty="0" err="1" smtClean="0">
                <a:latin typeface="Symbol" pitchFamily="18" charset="2"/>
                <a:sym typeface="Wingdings" pitchFamily="2" charset="2"/>
              </a:rPr>
              <a:t>n</a:t>
            </a:r>
            <a:r>
              <a:rPr lang="en-US" sz="2000" baseline="-25000" dirty="0" err="1" smtClean="0">
                <a:sym typeface="Wingdings" pitchFamily="2" charset="2"/>
              </a:rPr>
              <a:t>R</a:t>
            </a:r>
            <a:r>
              <a:rPr lang="en-US" sz="2000" baseline="-25000" dirty="0" smtClean="0">
                <a:sym typeface="Wingdings" pitchFamily="2" charset="2"/>
              </a:rPr>
              <a:t>   </a:t>
            </a:r>
            <a:r>
              <a:rPr lang="en-IE" sz="2000" dirty="0" smtClean="0"/>
              <a:t>Dirac mass term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1352241" y="3749703"/>
            <a:ext cx="66656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Majorana</a:t>
            </a:r>
            <a:r>
              <a:rPr lang="en-IE" sz="2000" dirty="0" smtClean="0"/>
              <a:t>: </a:t>
            </a:r>
            <a:r>
              <a:rPr lang="en-IE" sz="2000" dirty="0" err="1" smtClean="0"/>
              <a:t>spinor</a:t>
            </a:r>
            <a:r>
              <a:rPr lang="en-IE" sz="2000" dirty="0" smtClean="0"/>
              <a:t> </a:t>
            </a:r>
            <a:r>
              <a:rPr lang="en-US" sz="2000" dirty="0" err="1" smtClean="0">
                <a:latin typeface="Symbol" pitchFamily="18" charset="2"/>
                <a:sym typeface="Wingdings" pitchFamily="2" charset="2"/>
              </a:rPr>
              <a:t>n</a:t>
            </a:r>
            <a:r>
              <a:rPr lang="en-US" sz="2000" baseline="-25000" dirty="0" err="1" smtClean="0">
                <a:sym typeface="Wingdings" pitchFamily="2" charset="2"/>
              </a:rPr>
              <a:t>L</a:t>
            </a:r>
            <a:r>
              <a:rPr lang="en-IE" sz="2000" dirty="0" smtClean="0"/>
              <a:t> , </a:t>
            </a:r>
            <a:r>
              <a:rPr lang="en-IE" sz="2000" dirty="0" err="1" smtClean="0"/>
              <a:t>Majorana</a:t>
            </a:r>
            <a:r>
              <a:rPr lang="en-IE" sz="2000" dirty="0" smtClean="0"/>
              <a:t> mass term mass term.</a:t>
            </a:r>
            <a:endParaRPr lang="en-IE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659210" y="4849361"/>
            <a:ext cx="76979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 the limit m </a:t>
            </a:r>
            <a:r>
              <a:rPr lang="en-IE" sz="2000" dirty="0" smtClean="0">
                <a:sym typeface="Wingdings" pitchFamily="2" charset="2"/>
              </a:rPr>
              <a:t> 0,</a:t>
            </a:r>
            <a:r>
              <a:rPr lang="en-US" sz="2000" dirty="0" smtClean="0">
                <a:latin typeface="Symbol" pitchFamily="18" charset="2"/>
                <a:sym typeface="Wingdings" pitchFamily="2" charset="2"/>
              </a:rPr>
              <a:t> </a:t>
            </a:r>
            <a:r>
              <a:rPr lang="en-US" sz="2000" dirty="0" err="1" smtClean="0">
                <a:latin typeface="Symbol" pitchFamily="18" charset="2"/>
                <a:sym typeface="Wingdings" pitchFamily="2" charset="2"/>
              </a:rPr>
              <a:t>n</a:t>
            </a:r>
            <a:r>
              <a:rPr lang="en-US" sz="2000" baseline="-25000" dirty="0" err="1" smtClean="0">
                <a:sym typeface="Wingdings" pitchFamily="2" charset="2"/>
              </a:rPr>
              <a:t>R</a:t>
            </a:r>
            <a:r>
              <a:rPr lang="en-IE" sz="2000" dirty="0" smtClean="0">
                <a:sym typeface="Wingdings" pitchFamily="2" charset="2"/>
              </a:rPr>
              <a:t> decouples (in SM), so in both cases we have single </a:t>
            </a:r>
            <a:r>
              <a:rPr lang="en-IE" sz="2000" dirty="0" err="1" smtClean="0">
                <a:sym typeface="Wingdings" pitchFamily="2" charset="2"/>
              </a:rPr>
              <a:t>Weyl</a:t>
            </a:r>
            <a:r>
              <a:rPr lang="en-IE" sz="2000" dirty="0" smtClean="0">
                <a:sym typeface="Wingdings" pitchFamily="2" charset="2"/>
              </a:rPr>
              <a:t> </a:t>
            </a:r>
            <a:r>
              <a:rPr lang="en-IE" sz="2000" dirty="0" err="1" smtClean="0">
                <a:sym typeface="Wingdings" pitchFamily="2" charset="2"/>
              </a:rPr>
              <a:t>spinor</a:t>
            </a:r>
            <a:r>
              <a:rPr lang="en-IE" sz="2000" dirty="0" smtClean="0">
                <a:sym typeface="Wingdings" pitchFamily="2" charset="2"/>
              </a:rPr>
              <a:t>  no difference.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3316" name="WordArt 4"/>
          <p:cNvSpPr>
            <a:spLocks noChangeArrowheads="1" noChangeShapeType="1" noTextEdit="1"/>
          </p:cNvSpPr>
          <p:nvPr/>
        </p:nvSpPr>
        <p:spPr bwMode="auto">
          <a:xfrm>
            <a:off x="762611" y="265801"/>
            <a:ext cx="4606832" cy="7874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Dirac + </a:t>
            </a:r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Majorana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616325" y="3295301"/>
            <a:ext cx="1311275" cy="7016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/>
              <a:t>m</a:t>
            </a:r>
            <a:r>
              <a:rPr lang="en-US" sz="2000" baseline="-25000" dirty="0" err="1"/>
              <a:t>L</a:t>
            </a:r>
            <a:r>
              <a:rPr lang="en-US" sz="2000" dirty="0"/>
              <a:t>      </a:t>
            </a:r>
            <a:r>
              <a:rPr lang="en-US" sz="2000" dirty="0" err="1"/>
              <a:t>m</a:t>
            </a:r>
            <a:r>
              <a:rPr lang="en-US" sz="2000" baseline="-25000" dirty="0" err="1"/>
              <a:t>D</a:t>
            </a:r>
            <a:endParaRPr lang="en-US" sz="2000" baseline="-25000" dirty="0"/>
          </a:p>
          <a:p>
            <a:r>
              <a:rPr lang="en-US" sz="2000" dirty="0" err="1"/>
              <a:t>m</a:t>
            </a:r>
            <a:r>
              <a:rPr lang="en-US" sz="2000" baseline="-25000" dirty="0" err="1"/>
              <a:t>D</a:t>
            </a:r>
            <a:r>
              <a:rPr lang="en-US" sz="2000" baseline="30000" dirty="0" err="1"/>
              <a:t>T</a:t>
            </a:r>
            <a:r>
              <a:rPr lang="en-US" sz="2000" baseline="30000" dirty="0"/>
              <a:t>  </a:t>
            </a:r>
            <a:r>
              <a:rPr lang="en-US" sz="2000" baseline="-25000" dirty="0"/>
              <a:t>   </a:t>
            </a:r>
            <a:r>
              <a:rPr lang="en-US" sz="2000" dirty="0"/>
              <a:t> M</a:t>
            </a:r>
            <a:r>
              <a:rPr lang="en-US" sz="2000" baseline="-25000" dirty="0"/>
              <a:t>R </a:t>
            </a:r>
            <a:endParaRPr lang="en-US" sz="2000" dirty="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38935" y="1052610"/>
            <a:ext cx="77829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If right components exist, </a:t>
            </a:r>
            <a:r>
              <a:rPr lang="en-US" sz="2000" dirty="0" smtClean="0"/>
              <a:t>the </a:t>
            </a:r>
            <a:r>
              <a:rPr lang="en-US" sz="2000" dirty="0" err="1"/>
              <a:t>Majorana</a:t>
            </a:r>
            <a:r>
              <a:rPr lang="en-US" sz="2000" dirty="0"/>
              <a:t> mass terms </a:t>
            </a:r>
            <a:r>
              <a:rPr lang="en-US" sz="2000" dirty="0" smtClean="0"/>
              <a:t> for them:</a:t>
            </a:r>
            <a:endParaRPr lang="en-US" sz="2000" dirty="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2252663" y="1578222"/>
            <a:ext cx="3889375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Lucida Calligraphy" pitchFamily="66" charset="0"/>
              </a:rPr>
              <a:t>L</a:t>
            </a:r>
            <a:r>
              <a:rPr lang="en-US" sz="2400"/>
              <a:t> = … - ½ M</a:t>
            </a:r>
            <a:r>
              <a:rPr lang="en-US" sz="2400" baseline="-25000"/>
              <a:t>R</a:t>
            </a:r>
            <a:r>
              <a:rPr lang="en-US" sz="2400"/>
              <a:t> </a:t>
            </a:r>
            <a:r>
              <a:rPr lang="en-US" sz="2400">
                <a:latin typeface="Symbol" pitchFamily="18" charset="2"/>
              </a:rPr>
              <a:t>n</a:t>
            </a:r>
            <a:r>
              <a:rPr lang="en-US" sz="2400" baseline="-25000"/>
              <a:t>R</a:t>
            </a:r>
            <a:r>
              <a:rPr lang="en-US" sz="2400" baseline="30000"/>
              <a:t>T</a:t>
            </a:r>
            <a:r>
              <a:rPr lang="en-US" sz="2400"/>
              <a:t>C</a:t>
            </a:r>
            <a:r>
              <a:rPr lang="en-US" sz="2400">
                <a:latin typeface="Symbol" pitchFamily="18" charset="2"/>
              </a:rPr>
              <a:t>n</a:t>
            </a:r>
            <a:r>
              <a:rPr lang="en-US" sz="2400" baseline="-25000"/>
              <a:t>R</a:t>
            </a:r>
            <a:r>
              <a:rPr lang="en-US" sz="2400">
                <a:latin typeface="Symbol" pitchFamily="18" charset="2"/>
              </a:rPr>
              <a:t> </a:t>
            </a:r>
            <a:r>
              <a:rPr lang="en-US" sz="2400"/>
              <a:t>+ h.c.  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488866" y="2092935"/>
            <a:ext cx="2413000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(I,  I</a:t>
            </a:r>
            <a:r>
              <a:rPr lang="en-US" baseline="-25000" dirty="0"/>
              <a:t>3</a:t>
            </a:r>
            <a:r>
              <a:rPr lang="en-US" dirty="0"/>
              <a:t>,  Y)  = (0, 0, 0)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260597" y="3154376"/>
            <a:ext cx="284084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General form of </a:t>
            </a:r>
            <a:r>
              <a:rPr lang="en-US" sz="2000" dirty="0" smtClean="0"/>
              <a:t>mass </a:t>
            </a:r>
          </a:p>
          <a:p>
            <a:r>
              <a:rPr lang="en-US" sz="2000" dirty="0" smtClean="0"/>
              <a:t>terms (matrix) </a:t>
            </a:r>
            <a:endParaRPr lang="en-US" sz="2000" dirty="0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2807789" y="2082749"/>
            <a:ext cx="59602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ym typeface="Wingdings" pitchFamily="2" charset="2"/>
              </a:rPr>
              <a:t> </a:t>
            </a:r>
            <a:r>
              <a:rPr lang="en-US" sz="2000" dirty="0"/>
              <a:t>mass term does not violate the EW symmetry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515789" y="2493492"/>
            <a:ext cx="1217000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|</a:t>
            </a:r>
            <a:r>
              <a:rPr lang="en-US" sz="2000" dirty="0">
                <a:latin typeface="Symbol" pitchFamily="18" charset="2"/>
              </a:rPr>
              <a:t>D</a:t>
            </a:r>
            <a:r>
              <a:rPr lang="en-US" sz="2000" dirty="0"/>
              <a:t>L| = 2 </a:t>
            </a:r>
          </a:p>
        </p:txBody>
      </p:sp>
      <p:sp>
        <p:nvSpPr>
          <p:cNvPr id="13324" name="Text Box 13"/>
          <p:cNvSpPr txBox="1">
            <a:spLocks noChangeArrowheads="1"/>
          </p:cNvSpPr>
          <p:nvPr/>
        </p:nvSpPr>
        <p:spPr bwMode="auto">
          <a:xfrm>
            <a:off x="5935430" y="3393726"/>
            <a:ext cx="1061509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N</a:t>
            </a:r>
            <a:r>
              <a:rPr lang="en-US" sz="2000" baseline="-25000" dirty="0"/>
              <a:t>L </a:t>
            </a:r>
            <a:r>
              <a:rPr lang="en-US" sz="2000" dirty="0" smtClean="0"/>
              <a:t>=</a:t>
            </a:r>
            <a:r>
              <a:rPr lang="en-US" sz="2000" baseline="-25000" dirty="0" smtClean="0"/>
              <a:t>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R</a:t>
            </a:r>
            <a:r>
              <a:rPr lang="en-US" sz="2000" baseline="30000" dirty="0" err="1" smtClean="0"/>
              <a:t>C</a:t>
            </a:r>
            <a:endParaRPr lang="en-US" sz="2000" dirty="0"/>
          </a:p>
        </p:txBody>
      </p:sp>
      <p:sp>
        <p:nvSpPr>
          <p:cNvPr id="13325" name="Text Box 14"/>
          <p:cNvSpPr txBox="1">
            <a:spLocks noChangeArrowheads="1"/>
          </p:cNvSpPr>
          <p:nvPr/>
        </p:nvSpPr>
        <p:spPr bwMode="auto">
          <a:xfrm>
            <a:off x="5022552" y="3296888"/>
            <a:ext cx="531813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L</a:t>
            </a:r>
            <a:r>
              <a:rPr lang="en-US" sz="2000" baseline="-25000" dirty="0"/>
              <a:t> </a:t>
            </a:r>
            <a:r>
              <a:rPr lang="en-US" sz="2000" dirty="0"/>
              <a:t> </a:t>
            </a:r>
          </a:p>
          <a:p>
            <a:r>
              <a:rPr lang="en-US" sz="2000" dirty="0"/>
              <a:t>N</a:t>
            </a:r>
            <a:r>
              <a:rPr lang="en-US" sz="2000" baseline="-25000" dirty="0"/>
              <a:t>L</a:t>
            </a:r>
            <a:endParaRPr lang="en-US" sz="2000" dirty="0"/>
          </a:p>
        </p:txBody>
      </p:sp>
      <p:sp>
        <p:nvSpPr>
          <p:cNvPr id="13326" name="AutoShape 15"/>
          <p:cNvSpPr>
            <a:spLocks noChangeArrowheads="1"/>
          </p:cNvSpPr>
          <p:nvPr/>
        </p:nvSpPr>
        <p:spPr bwMode="auto">
          <a:xfrm>
            <a:off x="3587750" y="3304975"/>
            <a:ext cx="1311275" cy="701675"/>
          </a:xfrm>
          <a:prstGeom prst="bracketPair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Text Box 16"/>
          <p:cNvSpPr txBox="1">
            <a:spLocks noChangeArrowheads="1"/>
          </p:cNvSpPr>
          <p:nvPr/>
        </p:nvSpPr>
        <p:spPr bwMode="auto">
          <a:xfrm>
            <a:off x="263590" y="4244807"/>
            <a:ext cx="982663" cy="3968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Limits:</a:t>
            </a:r>
          </a:p>
        </p:txBody>
      </p:sp>
      <p:sp>
        <p:nvSpPr>
          <p:cNvPr id="13328" name="Text Box 17"/>
          <p:cNvSpPr txBox="1">
            <a:spLocks noChangeArrowheads="1"/>
          </p:cNvSpPr>
          <p:nvPr/>
        </p:nvSpPr>
        <p:spPr bwMode="auto">
          <a:xfrm>
            <a:off x="2772585" y="4813281"/>
            <a:ext cx="538320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Dirac neutrino = two </a:t>
            </a:r>
            <a:r>
              <a:rPr lang="en-US" sz="2000" dirty="0" err="1"/>
              <a:t>Majorana</a:t>
            </a:r>
            <a:r>
              <a:rPr lang="en-US" sz="2000" dirty="0"/>
              <a:t> neutrinos </a:t>
            </a:r>
            <a:endParaRPr lang="en-US" sz="2000" dirty="0" smtClean="0"/>
          </a:p>
          <a:p>
            <a:r>
              <a:rPr lang="en-US" sz="2000" dirty="0" smtClean="0"/>
              <a:t>with </a:t>
            </a:r>
            <a:r>
              <a:rPr lang="en-US" sz="2000" dirty="0"/>
              <a:t>equal but </a:t>
            </a:r>
            <a:r>
              <a:rPr lang="en-US" sz="2000" dirty="0" smtClean="0"/>
              <a:t>opposite </a:t>
            </a:r>
            <a:r>
              <a:rPr lang="en-US" sz="2000" dirty="0"/>
              <a:t>sign </a:t>
            </a:r>
            <a:r>
              <a:rPr lang="en-US" sz="2000" dirty="0" smtClean="0"/>
              <a:t>masses  +/- </a:t>
            </a:r>
            <a:r>
              <a:rPr lang="en-US" sz="2000" baseline="-25000" dirty="0" smtClean="0"/>
              <a:t> 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D</a:t>
            </a:r>
            <a:endParaRPr lang="en-US" sz="2000" dirty="0"/>
          </a:p>
        </p:txBody>
      </p:sp>
      <p:sp>
        <p:nvSpPr>
          <p:cNvPr id="13329" name="Text Box 18"/>
          <p:cNvSpPr txBox="1">
            <a:spLocks noChangeArrowheads="1"/>
          </p:cNvSpPr>
          <p:nvPr/>
        </p:nvSpPr>
        <p:spPr bwMode="auto">
          <a:xfrm>
            <a:off x="2751501" y="5584774"/>
            <a:ext cx="297228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P</a:t>
            </a:r>
            <a:r>
              <a:rPr lang="en-US" sz="2000" dirty="0" smtClean="0"/>
              <a:t>seudo </a:t>
            </a:r>
            <a:r>
              <a:rPr lang="en-US" sz="2000" dirty="0"/>
              <a:t>Dirac neutrino </a:t>
            </a:r>
            <a:r>
              <a:rPr lang="en-US" sz="2000" baseline="-25000" dirty="0"/>
              <a:t>  </a:t>
            </a:r>
            <a:endParaRPr lang="en-US" sz="2000" dirty="0"/>
          </a:p>
        </p:txBody>
      </p:sp>
      <p:sp>
        <p:nvSpPr>
          <p:cNvPr id="13330" name="Text Box 19"/>
          <p:cNvSpPr txBox="1">
            <a:spLocks noChangeArrowheads="1"/>
          </p:cNvSpPr>
          <p:nvPr/>
        </p:nvSpPr>
        <p:spPr bwMode="auto">
          <a:xfrm>
            <a:off x="620713" y="6172894"/>
            <a:ext cx="1271587" cy="396875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M</a:t>
            </a:r>
            <a:r>
              <a:rPr lang="en-US" sz="2000" baseline="-25000" dirty="0"/>
              <a:t>R </a:t>
            </a:r>
            <a:r>
              <a:rPr lang="en-US" sz="2000" dirty="0"/>
              <a:t> &gt;&gt; </a:t>
            </a:r>
            <a:r>
              <a:rPr lang="en-US" sz="2000" dirty="0" err="1"/>
              <a:t>m</a:t>
            </a:r>
            <a:r>
              <a:rPr lang="en-US" sz="2000" baseline="-25000" dirty="0" err="1"/>
              <a:t>D</a:t>
            </a:r>
            <a:r>
              <a:rPr lang="en-US" sz="2000" baseline="-25000" dirty="0"/>
              <a:t> </a:t>
            </a:r>
            <a:endParaRPr lang="en-US" sz="2000" dirty="0"/>
          </a:p>
        </p:txBody>
      </p:sp>
      <p:sp>
        <p:nvSpPr>
          <p:cNvPr id="13331" name="Text Box 25"/>
          <p:cNvSpPr txBox="1">
            <a:spLocks noChangeArrowheads="1"/>
          </p:cNvSpPr>
          <p:nvPr/>
        </p:nvSpPr>
        <p:spPr bwMode="auto">
          <a:xfrm>
            <a:off x="607533" y="4885198"/>
            <a:ext cx="1514475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/>
              <a:t>m</a:t>
            </a:r>
            <a:r>
              <a:rPr lang="en-US" sz="2000" baseline="-25000" dirty="0" err="1"/>
              <a:t>L</a:t>
            </a:r>
            <a:r>
              <a:rPr lang="en-US" sz="2000" dirty="0"/>
              <a:t> =</a:t>
            </a:r>
            <a:r>
              <a:rPr lang="en-US" sz="2000" baseline="30000" dirty="0"/>
              <a:t> </a:t>
            </a:r>
            <a:r>
              <a:rPr lang="en-US" sz="2000" baseline="-25000" dirty="0"/>
              <a:t> </a:t>
            </a:r>
            <a:r>
              <a:rPr lang="en-US" sz="2000" dirty="0"/>
              <a:t>M</a:t>
            </a:r>
            <a:r>
              <a:rPr lang="en-US" sz="2000" baseline="-25000" dirty="0"/>
              <a:t>R </a:t>
            </a:r>
            <a:r>
              <a:rPr lang="en-US" sz="2000" dirty="0"/>
              <a:t>= 0</a:t>
            </a:r>
          </a:p>
        </p:txBody>
      </p:sp>
      <p:sp>
        <p:nvSpPr>
          <p:cNvPr id="13332" name="Text Box 26"/>
          <p:cNvSpPr txBox="1">
            <a:spLocks noChangeArrowheads="1"/>
          </p:cNvSpPr>
          <p:nvPr/>
        </p:nvSpPr>
        <p:spPr bwMode="auto">
          <a:xfrm>
            <a:off x="614363" y="5580938"/>
            <a:ext cx="1787525" cy="39687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/>
              <a:t>m</a:t>
            </a:r>
            <a:r>
              <a:rPr lang="en-US" sz="2000" baseline="-25000" dirty="0" err="1"/>
              <a:t>L</a:t>
            </a:r>
            <a:r>
              <a:rPr lang="en-US" sz="2000" dirty="0"/>
              <a:t> =</a:t>
            </a:r>
            <a:r>
              <a:rPr lang="en-US" sz="2000" baseline="30000" dirty="0"/>
              <a:t> </a:t>
            </a:r>
            <a:r>
              <a:rPr lang="en-US" sz="2000" baseline="-25000" dirty="0"/>
              <a:t> </a:t>
            </a:r>
            <a:r>
              <a:rPr lang="en-US" sz="2000" dirty="0"/>
              <a:t>M</a:t>
            </a:r>
            <a:r>
              <a:rPr lang="en-US" sz="2000" baseline="-25000" dirty="0"/>
              <a:t>R </a:t>
            </a:r>
            <a:r>
              <a:rPr lang="en-US" sz="2000" dirty="0"/>
              <a:t>&lt;&lt; </a:t>
            </a:r>
            <a:r>
              <a:rPr lang="en-US" sz="2000" dirty="0" err="1"/>
              <a:t>m</a:t>
            </a:r>
            <a:r>
              <a:rPr lang="en-US" sz="2000" baseline="-25000" dirty="0" err="1"/>
              <a:t>D</a:t>
            </a:r>
            <a:r>
              <a:rPr lang="en-US" sz="2000" baseline="-25000" dirty="0"/>
              <a:t> </a:t>
            </a:r>
            <a:endParaRPr lang="en-US" sz="2000" dirty="0"/>
          </a:p>
        </p:txBody>
      </p:sp>
      <p:sp>
        <p:nvSpPr>
          <p:cNvPr id="13333" name="Text Box 27"/>
          <p:cNvSpPr txBox="1">
            <a:spLocks noChangeArrowheads="1"/>
          </p:cNvSpPr>
          <p:nvPr/>
        </p:nvSpPr>
        <p:spPr bwMode="auto">
          <a:xfrm>
            <a:off x="2742371" y="6084167"/>
            <a:ext cx="10759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Seesaw</a:t>
            </a:r>
          </a:p>
        </p:txBody>
      </p:sp>
      <p:sp>
        <p:nvSpPr>
          <p:cNvPr id="22" name="AutoShape 15"/>
          <p:cNvSpPr>
            <a:spLocks noChangeArrowheads="1"/>
          </p:cNvSpPr>
          <p:nvPr/>
        </p:nvSpPr>
        <p:spPr bwMode="auto">
          <a:xfrm>
            <a:off x="5050481" y="3308513"/>
            <a:ext cx="373099" cy="701675"/>
          </a:xfrm>
          <a:prstGeom prst="bracketPair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499796" y="5488926"/>
            <a:ext cx="2827109" cy="9054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4603899" y="1646270"/>
            <a:ext cx="4343400" cy="2362199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37893" name="WordArt 6"/>
          <p:cNvSpPr>
            <a:spLocks noChangeArrowheads="1" noChangeShapeType="1" noTextEdit="1"/>
          </p:cNvSpPr>
          <p:nvPr/>
        </p:nvSpPr>
        <p:spPr bwMode="auto">
          <a:xfrm>
            <a:off x="494309" y="297706"/>
            <a:ext cx="2896939" cy="78353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See-saw</a:t>
            </a:r>
          </a:p>
        </p:txBody>
      </p:sp>
      <p:sp>
        <p:nvSpPr>
          <p:cNvPr id="37894" name="Text Box 7"/>
          <p:cNvSpPr txBox="1">
            <a:spLocks noChangeArrowheads="1"/>
          </p:cNvSpPr>
          <p:nvPr/>
        </p:nvSpPr>
        <p:spPr bwMode="auto">
          <a:xfrm>
            <a:off x="5318760" y="271890"/>
            <a:ext cx="364074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>
                <a:solidFill>
                  <a:srgbClr val="FF0000"/>
                </a:solidFill>
              </a:rPr>
              <a:t>P. </a:t>
            </a:r>
            <a:r>
              <a:rPr lang="en-US" sz="1600" i="1" dirty="0" err="1">
                <a:solidFill>
                  <a:srgbClr val="FF0000"/>
                </a:solidFill>
              </a:rPr>
              <a:t>Minkowski</a:t>
            </a:r>
            <a:endParaRPr lang="en-US" sz="1600" i="1" dirty="0">
              <a:solidFill>
                <a:srgbClr val="FF0000"/>
              </a:solidFill>
            </a:endParaRPr>
          </a:p>
          <a:p>
            <a:r>
              <a:rPr lang="en-US" sz="1600" i="1" dirty="0">
                <a:solidFill>
                  <a:srgbClr val="FF0000"/>
                </a:solidFill>
              </a:rPr>
              <a:t>T. </a:t>
            </a:r>
            <a:r>
              <a:rPr lang="en-US" sz="1600" i="1" dirty="0" err="1">
                <a:solidFill>
                  <a:srgbClr val="FF0000"/>
                </a:solidFill>
              </a:rPr>
              <a:t>Yanagida</a:t>
            </a:r>
            <a:endParaRPr lang="en-US" sz="1600" i="1" dirty="0">
              <a:solidFill>
                <a:srgbClr val="FF0000"/>
              </a:solidFill>
            </a:endParaRPr>
          </a:p>
          <a:p>
            <a:r>
              <a:rPr lang="en-US" sz="1600" i="1" dirty="0">
                <a:solidFill>
                  <a:srgbClr val="FF0000"/>
                </a:solidFill>
              </a:rPr>
              <a:t>M. Gell-Mann, P. </a:t>
            </a:r>
            <a:r>
              <a:rPr lang="en-US" sz="1600" i="1" dirty="0" err="1">
                <a:solidFill>
                  <a:srgbClr val="FF0000"/>
                </a:solidFill>
              </a:rPr>
              <a:t>Ramond</a:t>
            </a:r>
            <a:r>
              <a:rPr lang="en-US" sz="1600" i="1" dirty="0">
                <a:solidFill>
                  <a:srgbClr val="FF0000"/>
                </a:solidFill>
              </a:rPr>
              <a:t>,  R. </a:t>
            </a:r>
            <a:r>
              <a:rPr lang="en-US" sz="1600" i="1" dirty="0" err="1">
                <a:solidFill>
                  <a:srgbClr val="FF0000"/>
                </a:solidFill>
              </a:rPr>
              <a:t>Slansky</a:t>
            </a:r>
            <a:endParaRPr lang="en-US" sz="1600" i="1" dirty="0">
              <a:solidFill>
                <a:srgbClr val="FF0000"/>
              </a:solidFill>
            </a:endParaRPr>
          </a:p>
          <a:p>
            <a:r>
              <a:rPr lang="en-US" sz="1600" i="1" dirty="0">
                <a:solidFill>
                  <a:srgbClr val="FF0000"/>
                </a:solidFill>
              </a:rPr>
              <a:t>S. L. Glashow</a:t>
            </a:r>
          </a:p>
          <a:p>
            <a:r>
              <a:rPr lang="en-US" sz="1600" i="1" dirty="0">
                <a:solidFill>
                  <a:srgbClr val="FF0000"/>
                </a:solidFill>
              </a:rPr>
              <a:t>R.N. </a:t>
            </a:r>
            <a:r>
              <a:rPr lang="en-US" sz="1600" i="1" dirty="0" err="1">
                <a:solidFill>
                  <a:srgbClr val="FF0000"/>
                </a:solidFill>
              </a:rPr>
              <a:t>Mohapatra</a:t>
            </a:r>
            <a:r>
              <a:rPr lang="en-US" sz="1600" i="1" dirty="0">
                <a:solidFill>
                  <a:srgbClr val="FF0000"/>
                </a:solidFill>
              </a:rPr>
              <a:t>, G. </a:t>
            </a:r>
            <a:r>
              <a:rPr lang="en-US" sz="1600" i="1" dirty="0" err="1">
                <a:solidFill>
                  <a:srgbClr val="FF0000"/>
                </a:solidFill>
              </a:rPr>
              <a:t>Senjanovic</a:t>
            </a:r>
            <a:endParaRPr lang="en-US" sz="1600" i="1" dirty="0">
              <a:solidFill>
                <a:srgbClr val="FF0000"/>
              </a:solidFill>
            </a:endParaRPr>
          </a:p>
        </p:txBody>
      </p:sp>
      <p:sp>
        <p:nvSpPr>
          <p:cNvPr id="37895" name="Text Box 8"/>
          <p:cNvSpPr txBox="1">
            <a:spLocks noChangeArrowheads="1"/>
          </p:cNvSpPr>
          <p:nvPr/>
        </p:nvSpPr>
        <p:spPr bwMode="auto">
          <a:xfrm>
            <a:off x="954831" y="4452238"/>
            <a:ext cx="1290738" cy="70788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0       </a:t>
            </a:r>
            <a:r>
              <a:rPr lang="en-US" sz="2000" dirty="0" err="1"/>
              <a:t>m</a:t>
            </a:r>
            <a:r>
              <a:rPr lang="en-US" sz="2000" baseline="-25000" dirty="0" err="1"/>
              <a:t>D</a:t>
            </a:r>
            <a:endParaRPr lang="en-US" sz="2000" baseline="-25000" dirty="0"/>
          </a:p>
          <a:p>
            <a:r>
              <a:rPr lang="en-US" sz="2000" dirty="0" err="1"/>
              <a:t>m</a:t>
            </a:r>
            <a:r>
              <a:rPr lang="en-US" sz="2000" baseline="-25000" dirty="0" err="1"/>
              <a:t>D</a:t>
            </a:r>
            <a:r>
              <a:rPr lang="en-US" sz="2000" baseline="30000" dirty="0" err="1"/>
              <a:t>T</a:t>
            </a:r>
            <a:r>
              <a:rPr lang="en-US" sz="2000" baseline="-25000" dirty="0"/>
              <a:t>    </a:t>
            </a:r>
            <a:r>
              <a:rPr lang="en-US" sz="2000" dirty="0"/>
              <a:t> M</a:t>
            </a:r>
            <a:r>
              <a:rPr lang="en-US" sz="2000" baseline="-25000" dirty="0"/>
              <a:t>R </a:t>
            </a:r>
            <a:endParaRPr lang="en-US" sz="2000" dirty="0"/>
          </a:p>
        </p:txBody>
      </p:sp>
      <p:sp>
        <p:nvSpPr>
          <p:cNvPr id="37896" name="AutoShape 9"/>
          <p:cNvSpPr>
            <a:spLocks noChangeArrowheads="1"/>
          </p:cNvSpPr>
          <p:nvPr/>
        </p:nvSpPr>
        <p:spPr bwMode="auto">
          <a:xfrm>
            <a:off x="961797" y="4474457"/>
            <a:ext cx="1295400" cy="685800"/>
          </a:xfrm>
          <a:prstGeom prst="bracketPair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Text Box 10"/>
          <p:cNvSpPr txBox="1">
            <a:spLocks noChangeArrowheads="1"/>
          </p:cNvSpPr>
          <p:nvPr/>
        </p:nvSpPr>
        <p:spPr bwMode="auto">
          <a:xfrm>
            <a:off x="2510429" y="5658761"/>
            <a:ext cx="28248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 smtClean="0"/>
              <a:t>m</a:t>
            </a:r>
            <a:r>
              <a:rPr lang="en-US" sz="2400" baseline="-25000" dirty="0" err="1">
                <a:latin typeface="Symbol" pitchFamily="18" charset="2"/>
              </a:rPr>
              <a:t>n</a:t>
            </a:r>
            <a:r>
              <a:rPr lang="en-US" sz="2400" dirty="0" smtClean="0"/>
              <a:t> = - </a:t>
            </a:r>
            <a:r>
              <a:rPr lang="en-US" sz="2400" dirty="0" err="1" smtClean="0"/>
              <a:t>m</a:t>
            </a:r>
            <a:r>
              <a:rPr lang="en-US" sz="2400" baseline="-25000" dirty="0" err="1" smtClean="0"/>
              <a:t>D</a:t>
            </a:r>
            <a:r>
              <a:rPr lang="en-US" sz="2400" baseline="30000" dirty="0" err="1" smtClean="0"/>
              <a:t>T</a:t>
            </a:r>
            <a:r>
              <a:rPr lang="en-US" sz="2400" baseline="-25000" dirty="0" smtClean="0"/>
              <a:t>  </a:t>
            </a:r>
            <a:r>
              <a:rPr lang="en-US" sz="2400" dirty="0" smtClean="0"/>
              <a:t>      </a:t>
            </a:r>
            <a:r>
              <a:rPr lang="en-US" sz="2400" dirty="0" err="1"/>
              <a:t>m</a:t>
            </a:r>
            <a:r>
              <a:rPr lang="en-US" sz="2400" baseline="-25000" dirty="0" err="1"/>
              <a:t>D</a:t>
            </a:r>
            <a:r>
              <a:rPr lang="en-US" sz="2400" baseline="-25000" dirty="0"/>
              <a:t> </a:t>
            </a:r>
          </a:p>
        </p:txBody>
      </p:sp>
      <p:sp>
        <p:nvSpPr>
          <p:cNvPr id="37898" name="Text Box 11"/>
          <p:cNvSpPr txBox="1">
            <a:spLocks noChangeArrowheads="1"/>
          </p:cNvSpPr>
          <p:nvPr/>
        </p:nvSpPr>
        <p:spPr bwMode="auto">
          <a:xfrm>
            <a:off x="4730750" y="3443288"/>
            <a:ext cx="527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aseline="-25000">
                <a:latin typeface="Times New Roman" pitchFamily="18" charset="0"/>
              </a:rPr>
              <a:t> </a:t>
            </a:r>
            <a:r>
              <a:rPr lang="en-US" sz="1800">
                <a:latin typeface="Times New Roman" pitchFamily="18" charset="0"/>
              </a:rPr>
              <a:t>M</a:t>
            </a:r>
            <a:r>
              <a:rPr lang="en-US" sz="1800" baseline="-25000">
                <a:latin typeface="Times New Roman" pitchFamily="18" charset="0"/>
              </a:rPr>
              <a:t>R</a:t>
            </a:r>
          </a:p>
        </p:txBody>
      </p:sp>
      <p:sp>
        <p:nvSpPr>
          <p:cNvPr id="37899" name="Text Box 12"/>
          <p:cNvSpPr txBox="1">
            <a:spLocks noChangeArrowheads="1"/>
          </p:cNvSpPr>
          <p:nvPr/>
        </p:nvSpPr>
        <p:spPr bwMode="auto">
          <a:xfrm>
            <a:off x="3048000" y="2514600"/>
            <a:ext cx="15792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err="1"/>
              <a:t>m</a:t>
            </a:r>
            <a:r>
              <a:rPr lang="en-US" sz="2000" baseline="-25000" dirty="0" err="1"/>
              <a:t>D</a:t>
            </a:r>
            <a:r>
              <a:rPr lang="en-US" sz="2000" dirty="0"/>
              <a:t> = Y&lt;H&gt;  </a:t>
            </a:r>
          </a:p>
        </p:txBody>
      </p:sp>
      <p:sp>
        <p:nvSpPr>
          <p:cNvPr id="37900" name="Text Box 13"/>
          <p:cNvSpPr txBox="1">
            <a:spLocks noChangeArrowheads="1"/>
          </p:cNvSpPr>
          <p:nvPr/>
        </p:nvSpPr>
        <p:spPr bwMode="auto">
          <a:xfrm>
            <a:off x="549604" y="5720316"/>
            <a:ext cx="16482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if  </a:t>
            </a:r>
            <a:r>
              <a:rPr lang="en-US" sz="2000" dirty="0" smtClean="0"/>
              <a:t>M</a:t>
            </a:r>
            <a:r>
              <a:rPr lang="en-US" sz="2000" baseline="-25000" dirty="0" smtClean="0"/>
              <a:t>R </a:t>
            </a:r>
            <a:r>
              <a:rPr lang="en-US" sz="2000" dirty="0"/>
              <a:t>&gt;&gt; 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D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37901" name="AutoShape 14"/>
          <p:cNvSpPr>
            <a:spLocks noChangeArrowheads="1"/>
          </p:cNvSpPr>
          <p:nvPr/>
        </p:nvSpPr>
        <p:spPr bwMode="auto">
          <a:xfrm>
            <a:off x="2097004" y="5783727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Rectangle 15"/>
          <p:cNvSpPr>
            <a:spLocks noChangeArrowheads="1"/>
          </p:cNvSpPr>
          <p:nvPr/>
        </p:nvSpPr>
        <p:spPr bwMode="auto">
          <a:xfrm rot="-1329857">
            <a:off x="5080000" y="2954338"/>
            <a:ext cx="3614738" cy="104775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3" name="Freeform 16"/>
          <p:cNvSpPr>
            <a:spLocks/>
          </p:cNvSpPr>
          <p:nvPr/>
        </p:nvSpPr>
        <p:spPr bwMode="auto">
          <a:xfrm>
            <a:off x="6781800" y="3048000"/>
            <a:ext cx="304800" cy="685800"/>
          </a:xfrm>
          <a:custGeom>
            <a:avLst/>
            <a:gdLst>
              <a:gd name="T0" fmla="*/ 96 w 192"/>
              <a:gd name="T1" fmla="*/ 0 h 432"/>
              <a:gd name="T2" fmla="*/ 0 w 192"/>
              <a:gd name="T3" fmla="*/ 432 h 432"/>
              <a:gd name="T4" fmla="*/ 192 w 192"/>
              <a:gd name="T5" fmla="*/ 432 h 432"/>
              <a:gd name="T6" fmla="*/ 96 w 192"/>
              <a:gd name="T7" fmla="*/ 0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192"/>
              <a:gd name="T13" fmla="*/ 0 h 432"/>
              <a:gd name="T14" fmla="*/ 192 w 192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2" h="432">
                <a:moveTo>
                  <a:pt x="96" y="0"/>
                </a:moveTo>
                <a:lnTo>
                  <a:pt x="0" y="432"/>
                </a:lnTo>
                <a:lnTo>
                  <a:pt x="192" y="432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2"/>
          </a:solidFill>
          <a:ln w="28575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Line 17"/>
          <p:cNvSpPr>
            <a:spLocks noChangeShapeType="1"/>
          </p:cNvSpPr>
          <p:nvPr/>
        </p:nvSpPr>
        <p:spPr bwMode="auto">
          <a:xfrm>
            <a:off x="5486400" y="3733800"/>
            <a:ext cx="3048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5" name="Oval 18"/>
          <p:cNvSpPr>
            <a:spLocks noChangeArrowheads="1"/>
          </p:cNvSpPr>
          <p:nvPr/>
        </p:nvSpPr>
        <p:spPr bwMode="auto">
          <a:xfrm>
            <a:off x="6858000" y="2895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6" name="Text Box 19"/>
          <p:cNvSpPr txBox="1">
            <a:spLocks noChangeArrowheads="1"/>
          </p:cNvSpPr>
          <p:nvPr/>
        </p:nvSpPr>
        <p:spPr bwMode="auto">
          <a:xfrm>
            <a:off x="482600" y="4438415"/>
            <a:ext cx="43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dirty="0">
                <a:latin typeface="Times New Roman" pitchFamily="18" charset="0"/>
              </a:rPr>
              <a:t> </a:t>
            </a:r>
          </a:p>
          <a:p>
            <a:r>
              <a:rPr lang="en-US" sz="2000" dirty="0">
                <a:latin typeface="Times New Roman" pitchFamily="18" charset="0"/>
              </a:rPr>
              <a:t>N </a:t>
            </a:r>
          </a:p>
        </p:txBody>
      </p:sp>
      <p:sp>
        <p:nvSpPr>
          <p:cNvPr id="37907" name="Text Box 20"/>
          <p:cNvSpPr txBox="1">
            <a:spLocks noChangeArrowheads="1"/>
          </p:cNvSpPr>
          <p:nvPr/>
        </p:nvSpPr>
        <p:spPr bwMode="auto">
          <a:xfrm>
            <a:off x="1600200" y="5067300"/>
            <a:ext cx="241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18" charset="0"/>
              </a:rPr>
              <a:t> </a:t>
            </a:r>
          </a:p>
        </p:txBody>
      </p:sp>
      <p:sp>
        <p:nvSpPr>
          <p:cNvPr id="37908" name="Text Box 21"/>
          <p:cNvSpPr txBox="1">
            <a:spLocks noChangeArrowheads="1"/>
          </p:cNvSpPr>
          <p:nvPr/>
        </p:nvSpPr>
        <p:spPr bwMode="auto">
          <a:xfrm rot="-1383744">
            <a:off x="5091113" y="3048000"/>
            <a:ext cx="469900" cy="547688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Times New Roman" pitchFamily="18" charset="0"/>
              </a:rPr>
              <a:t>N</a:t>
            </a:r>
          </a:p>
        </p:txBody>
      </p:sp>
      <p:sp>
        <p:nvSpPr>
          <p:cNvPr id="37909" name="Text Box 22"/>
          <p:cNvSpPr txBox="1">
            <a:spLocks noChangeArrowheads="1"/>
          </p:cNvSpPr>
          <p:nvPr/>
        </p:nvSpPr>
        <p:spPr bwMode="auto">
          <a:xfrm rot="-1292488">
            <a:off x="8147050" y="1981200"/>
            <a:ext cx="331788" cy="395288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Symbol" pitchFamily="18" charset="2"/>
              </a:rPr>
              <a:t>n</a:t>
            </a:r>
          </a:p>
        </p:txBody>
      </p:sp>
      <p:sp>
        <p:nvSpPr>
          <p:cNvPr id="37910" name="Text Box 23"/>
          <p:cNvSpPr txBox="1">
            <a:spLocks noChangeArrowheads="1"/>
          </p:cNvSpPr>
          <p:nvPr/>
        </p:nvSpPr>
        <p:spPr bwMode="auto">
          <a:xfrm>
            <a:off x="4724400" y="2590800"/>
            <a:ext cx="566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18" charset="0"/>
              </a:rPr>
              <a:t> m</a:t>
            </a:r>
            <a:r>
              <a:rPr lang="en-US" sz="1800" baseline="-25000">
                <a:latin typeface="Times New Roman" pitchFamily="18" charset="0"/>
              </a:rPr>
              <a:t>D </a:t>
            </a:r>
          </a:p>
        </p:txBody>
      </p:sp>
      <p:sp>
        <p:nvSpPr>
          <p:cNvPr id="37911" name="Text Box 24"/>
          <p:cNvSpPr txBox="1">
            <a:spLocks noChangeArrowheads="1"/>
          </p:cNvSpPr>
          <p:nvPr/>
        </p:nvSpPr>
        <p:spPr bwMode="auto">
          <a:xfrm>
            <a:off x="4800600" y="1919288"/>
            <a:ext cx="498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Times New Roman" pitchFamily="18" charset="0"/>
              </a:rPr>
              <a:t>m</a:t>
            </a:r>
            <a:r>
              <a:rPr lang="en-US" sz="1800" baseline="-25000" dirty="0" err="1">
                <a:latin typeface="Symbol" pitchFamily="18" charset="2"/>
              </a:rPr>
              <a:t>n</a:t>
            </a:r>
            <a:r>
              <a:rPr lang="en-US" sz="1800" dirty="0">
                <a:latin typeface="Times New Roman" pitchFamily="18" charset="0"/>
              </a:rPr>
              <a:t> </a:t>
            </a:r>
            <a:endParaRPr lang="en-US" sz="1800" baseline="-25000" dirty="0">
              <a:latin typeface="Times New Roman" pitchFamily="18" charset="0"/>
            </a:endParaRPr>
          </a:p>
        </p:txBody>
      </p:sp>
      <p:sp>
        <p:nvSpPr>
          <p:cNvPr id="37912" name="Text Box 27"/>
          <p:cNvSpPr txBox="1">
            <a:spLocks noChangeArrowheads="1"/>
          </p:cNvSpPr>
          <p:nvPr/>
        </p:nvSpPr>
        <p:spPr bwMode="auto">
          <a:xfrm>
            <a:off x="1050925" y="4047387"/>
            <a:ext cx="10080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dirty="0">
                <a:latin typeface="Times New Roman" pitchFamily="18" charset="0"/>
              </a:rPr>
              <a:t>       </a:t>
            </a:r>
            <a:r>
              <a:rPr lang="en-US" sz="2000" dirty="0" err="1">
                <a:latin typeface="Times New Roman" pitchFamily="18" charset="0"/>
              </a:rPr>
              <a:t>N</a:t>
            </a:r>
            <a:r>
              <a:rPr lang="en-US" sz="2000" dirty="0">
                <a:latin typeface="Times New Roman" pitchFamily="18" charset="0"/>
              </a:rPr>
              <a:t> </a:t>
            </a:r>
          </a:p>
        </p:txBody>
      </p:sp>
      <p:sp>
        <p:nvSpPr>
          <p:cNvPr id="37913" name="Freeform 28"/>
          <p:cNvSpPr>
            <a:spLocks/>
          </p:cNvSpPr>
          <p:nvPr/>
        </p:nvSpPr>
        <p:spPr bwMode="auto">
          <a:xfrm>
            <a:off x="595313" y="2667000"/>
            <a:ext cx="2176462" cy="696913"/>
          </a:xfrm>
          <a:custGeom>
            <a:avLst/>
            <a:gdLst>
              <a:gd name="T0" fmla="*/ 0 w 1499"/>
              <a:gd name="T1" fmla="*/ 439 h 439"/>
              <a:gd name="T2" fmla="*/ 356 w 1499"/>
              <a:gd name="T3" fmla="*/ 0 h 439"/>
              <a:gd name="T4" fmla="*/ 1161 w 1499"/>
              <a:gd name="T5" fmla="*/ 0 h 439"/>
              <a:gd name="T6" fmla="*/ 1499 w 1499"/>
              <a:gd name="T7" fmla="*/ 430 h 439"/>
              <a:gd name="T8" fmla="*/ 0 60000 65536"/>
              <a:gd name="T9" fmla="*/ 0 60000 65536"/>
              <a:gd name="T10" fmla="*/ 0 60000 65536"/>
              <a:gd name="T11" fmla="*/ 0 60000 65536"/>
              <a:gd name="T12" fmla="*/ 0 w 1499"/>
              <a:gd name="T13" fmla="*/ 0 h 439"/>
              <a:gd name="T14" fmla="*/ 1499 w 1499"/>
              <a:gd name="T15" fmla="*/ 439 h 4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99" h="439">
                <a:moveTo>
                  <a:pt x="0" y="439"/>
                </a:moveTo>
                <a:lnTo>
                  <a:pt x="356" y="0"/>
                </a:lnTo>
                <a:lnTo>
                  <a:pt x="1161" y="0"/>
                </a:lnTo>
                <a:lnTo>
                  <a:pt x="1499" y="43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4" name="Line 29"/>
          <p:cNvSpPr>
            <a:spLocks noChangeShapeType="1"/>
          </p:cNvSpPr>
          <p:nvPr/>
        </p:nvSpPr>
        <p:spPr bwMode="auto">
          <a:xfrm>
            <a:off x="623888" y="1981200"/>
            <a:ext cx="508000" cy="6826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5" name="Line 30"/>
          <p:cNvSpPr>
            <a:spLocks noChangeShapeType="1"/>
          </p:cNvSpPr>
          <p:nvPr/>
        </p:nvSpPr>
        <p:spPr bwMode="auto">
          <a:xfrm flipV="1">
            <a:off x="2309813" y="1981200"/>
            <a:ext cx="522287" cy="6540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6" name="Text Box 32"/>
          <p:cNvSpPr txBox="1">
            <a:spLocks noChangeArrowheads="1"/>
          </p:cNvSpPr>
          <p:nvPr/>
        </p:nvSpPr>
        <p:spPr bwMode="auto">
          <a:xfrm>
            <a:off x="1504950" y="2459666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x</a:t>
            </a:r>
          </a:p>
        </p:txBody>
      </p:sp>
      <p:sp>
        <p:nvSpPr>
          <p:cNvPr id="37917" name="Text Box 36"/>
          <p:cNvSpPr txBox="1">
            <a:spLocks noChangeArrowheads="1"/>
          </p:cNvSpPr>
          <p:nvPr/>
        </p:nvSpPr>
        <p:spPr bwMode="auto">
          <a:xfrm>
            <a:off x="1143000" y="2743200"/>
            <a:ext cx="3690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N</a:t>
            </a:r>
            <a:endParaRPr lang="en-US" sz="1800" dirty="0"/>
          </a:p>
        </p:txBody>
      </p:sp>
      <p:sp>
        <p:nvSpPr>
          <p:cNvPr id="37918" name="Text Box 37"/>
          <p:cNvSpPr txBox="1">
            <a:spLocks noChangeArrowheads="1"/>
          </p:cNvSpPr>
          <p:nvPr/>
        </p:nvSpPr>
        <p:spPr bwMode="auto">
          <a:xfrm>
            <a:off x="471488" y="2895600"/>
            <a:ext cx="3032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Symbol" pitchFamily="18" charset="2"/>
              </a:rPr>
              <a:t>n</a:t>
            </a:r>
          </a:p>
        </p:txBody>
      </p:sp>
      <p:sp>
        <p:nvSpPr>
          <p:cNvPr id="37919" name="Text Box 40"/>
          <p:cNvSpPr txBox="1">
            <a:spLocks noChangeArrowheads="1"/>
          </p:cNvSpPr>
          <p:nvPr/>
        </p:nvSpPr>
        <p:spPr bwMode="auto">
          <a:xfrm>
            <a:off x="2617788" y="2971800"/>
            <a:ext cx="3032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Symbol" pitchFamily="18" charset="2"/>
              </a:rPr>
              <a:t>n</a:t>
            </a:r>
          </a:p>
        </p:txBody>
      </p:sp>
      <p:sp>
        <p:nvSpPr>
          <p:cNvPr id="37920" name="Text Box 41"/>
          <p:cNvSpPr txBox="1">
            <a:spLocks noChangeArrowheads="1"/>
          </p:cNvSpPr>
          <p:nvPr/>
        </p:nvSpPr>
        <p:spPr bwMode="auto">
          <a:xfrm>
            <a:off x="1828800" y="2743200"/>
            <a:ext cx="3690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N</a:t>
            </a:r>
            <a:endParaRPr lang="en-US" sz="1800" dirty="0"/>
          </a:p>
        </p:txBody>
      </p:sp>
      <p:sp>
        <p:nvSpPr>
          <p:cNvPr id="37921" name="Text Box 42"/>
          <p:cNvSpPr txBox="1">
            <a:spLocks noChangeArrowheads="1"/>
          </p:cNvSpPr>
          <p:nvPr/>
        </p:nvSpPr>
        <p:spPr bwMode="auto">
          <a:xfrm>
            <a:off x="762000" y="1752600"/>
            <a:ext cx="3603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3" dist="53882" dir="13500000">
              <a:srgbClr val="868686"/>
            </a:prstShdw>
          </a:effectLst>
        </p:spPr>
        <p:txBody>
          <a:bodyPr wrap="none">
            <a:spAutoFit/>
          </a:bodyPr>
          <a:lstStyle/>
          <a:p>
            <a:r>
              <a:rPr lang="en-US" sz="1800"/>
              <a:t>H</a:t>
            </a:r>
          </a:p>
        </p:txBody>
      </p:sp>
      <p:sp>
        <p:nvSpPr>
          <p:cNvPr id="37922" name="Text Box 43"/>
          <p:cNvSpPr txBox="1">
            <a:spLocks noChangeArrowheads="1"/>
          </p:cNvSpPr>
          <p:nvPr/>
        </p:nvSpPr>
        <p:spPr bwMode="auto">
          <a:xfrm>
            <a:off x="2328532" y="1766888"/>
            <a:ext cx="360363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3" dist="53882" dir="13500000">
              <a:srgbClr val="868686"/>
            </a:prstShdw>
          </a:effectLst>
        </p:spPr>
        <p:txBody>
          <a:bodyPr wrap="none">
            <a:spAutoFit/>
          </a:bodyPr>
          <a:lstStyle/>
          <a:p>
            <a:r>
              <a:rPr lang="en-US" sz="1800" dirty="0"/>
              <a:t>H</a:t>
            </a:r>
          </a:p>
        </p:txBody>
      </p:sp>
      <p:sp>
        <p:nvSpPr>
          <p:cNvPr id="37923" name="Text Box 44"/>
          <p:cNvSpPr txBox="1">
            <a:spLocks noChangeArrowheads="1"/>
          </p:cNvSpPr>
          <p:nvPr/>
        </p:nvSpPr>
        <p:spPr bwMode="auto">
          <a:xfrm>
            <a:off x="1447800" y="2209800"/>
            <a:ext cx="48101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3" dist="53882" dir="13500000">
              <a:srgbClr val="868686"/>
            </a:prstShdw>
          </a:effectLst>
        </p:spPr>
        <p:txBody>
          <a:bodyPr wrap="none">
            <a:spAutoFit/>
          </a:bodyPr>
          <a:lstStyle/>
          <a:p>
            <a:r>
              <a:rPr lang="en-US" sz="1800" dirty="0"/>
              <a:t>M</a:t>
            </a:r>
            <a:r>
              <a:rPr lang="en-US" sz="1800" baseline="-25000" dirty="0"/>
              <a:t>R</a:t>
            </a:r>
            <a:endParaRPr lang="en-US" sz="1800" dirty="0"/>
          </a:p>
        </p:txBody>
      </p:sp>
      <p:sp>
        <p:nvSpPr>
          <p:cNvPr id="37924" name="Text Box 45"/>
          <p:cNvSpPr txBox="1">
            <a:spLocks noChangeArrowheads="1"/>
          </p:cNvSpPr>
          <p:nvPr/>
        </p:nvSpPr>
        <p:spPr bwMode="auto">
          <a:xfrm>
            <a:off x="457200" y="1752600"/>
            <a:ext cx="3190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3" dist="53882" dir="13500000">
              <a:srgbClr val="868686"/>
            </a:prstShdw>
          </a:effectLst>
        </p:spPr>
        <p:txBody>
          <a:bodyPr wrap="none">
            <a:spAutoFit/>
          </a:bodyPr>
          <a:lstStyle/>
          <a:p>
            <a:r>
              <a:rPr lang="en-US" sz="1800"/>
              <a:t>x</a:t>
            </a:r>
          </a:p>
        </p:txBody>
      </p:sp>
      <p:sp>
        <p:nvSpPr>
          <p:cNvPr id="37925" name="Text Box 46"/>
          <p:cNvSpPr txBox="1">
            <a:spLocks noChangeArrowheads="1"/>
          </p:cNvSpPr>
          <p:nvPr/>
        </p:nvSpPr>
        <p:spPr bwMode="auto">
          <a:xfrm>
            <a:off x="2652713" y="1766888"/>
            <a:ext cx="319087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3" dist="53882" dir="13500000">
              <a:srgbClr val="868686"/>
            </a:prstShdw>
          </a:effectLst>
        </p:spPr>
        <p:txBody>
          <a:bodyPr wrap="none">
            <a:spAutoFit/>
          </a:bodyPr>
          <a:lstStyle/>
          <a:p>
            <a:r>
              <a:rPr lang="en-US" sz="1800"/>
              <a:t>x</a:t>
            </a:r>
          </a:p>
        </p:txBody>
      </p:sp>
      <p:sp>
        <p:nvSpPr>
          <p:cNvPr id="37926" name="Text Box 47"/>
          <p:cNvSpPr txBox="1">
            <a:spLocks noChangeArrowheads="1"/>
          </p:cNvSpPr>
          <p:nvPr/>
        </p:nvSpPr>
        <p:spPr bwMode="auto">
          <a:xfrm>
            <a:off x="1219200" y="2438400"/>
            <a:ext cx="3000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3" dist="53882" dir="13500000">
              <a:srgbClr val="868686"/>
            </a:prstShdw>
          </a:effectLst>
        </p:spPr>
        <p:txBody>
          <a:bodyPr wrap="none">
            <a:spAutoFit/>
          </a:bodyPr>
          <a:lstStyle/>
          <a:p>
            <a:r>
              <a:rPr lang="en-US" sz="2400"/>
              <a:t>&gt;</a:t>
            </a:r>
          </a:p>
        </p:txBody>
      </p:sp>
      <p:sp>
        <p:nvSpPr>
          <p:cNvPr id="37927" name="Text Box 48"/>
          <p:cNvSpPr txBox="1">
            <a:spLocks noChangeArrowheads="1"/>
          </p:cNvSpPr>
          <p:nvPr/>
        </p:nvSpPr>
        <p:spPr bwMode="auto">
          <a:xfrm>
            <a:off x="1909763" y="2438400"/>
            <a:ext cx="3000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3" dist="53882" dir="13500000">
              <a:srgbClr val="868686"/>
            </a:prstShdw>
          </a:effectLst>
        </p:spPr>
        <p:txBody>
          <a:bodyPr wrap="none">
            <a:spAutoFit/>
          </a:bodyPr>
          <a:lstStyle/>
          <a:p>
            <a:r>
              <a:rPr lang="en-US" sz="2400"/>
              <a:t>&lt;</a:t>
            </a:r>
          </a:p>
        </p:txBody>
      </p:sp>
      <p:sp>
        <p:nvSpPr>
          <p:cNvPr id="37929" name="Text Box 51"/>
          <p:cNvSpPr txBox="1">
            <a:spLocks noChangeArrowheads="1"/>
          </p:cNvSpPr>
          <p:nvPr/>
        </p:nvSpPr>
        <p:spPr bwMode="auto">
          <a:xfrm>
            <a:off x="2362200" y="2479675"/>
            <a:ext cx="32861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3" dist="53882" dir="13500000">
              <a:srgbClr val="868686"/>
            </a:prstShdw>
          </a:effectLst>
        </p:spPr>
        <p:txBody>
          <a:bodyPr wrap="none">
            <a:spAutoFit/>
          </a:bodyPr>
          <a:lstStyle/>
          <a:p>
            <a:r>
              <a:rPr lang="en-US" sz="1800"/>
              <a:t>Y</a:t>
            </a:r>
          </a:p>
        </p:txBody>
      </p:sp>
      <p:sp>
        <p:nvSpPr>
          <p:cNvPr id="37930" name="Text Box 52"/>
          <p:cNvSpPr txBox="1">
            <a:spLocks noChangeArrowheads="1"/>
          </p:cNvSpPr>
          <p:nvPr/>
        </p:nvSpPr>
        <p:spPr bwMode="auto">
          <a:xfrm>
            <a:off x="738188" y="2479675"/>
            <a:ext cx="3286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3" dist="53882" dir="13500000">
              <a:srgbClr val="868686"/>
            </a:prstShdw>
          </a:effectLst>
        </p:spPr>
        <p:txBody>
          <a:bodyPr wrap="none">
            <a:spAutoFit/>
          </a:bodyPr>
          <a:lstStyle/>
          <a:p>
            <a:r>
              <a:rPr lang="en-US" sz="1800"/>
              <a:t>Y</a:t>
            </a:r>
          </a:p>
        </p:txBody>
      </p:sp>
      <p:sp>
        <p:nvSpPr>
          <p:cNvPr id="37933" name="Text Box 57"/>
          <p:cNvSpPr txBox="1">
            <a:spLocks noChangeArrowheads="1"/>
          </p:cNvSpPr>
          <p:nvPr/>
        </p:nvSpPr>
        <p:spPr bwMode="auto">
          <a:xfrm>
            <a:off x="482600" y="3733800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Mass matrix: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021736" y="5531458"/>
            <a:ext cx="685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 1   </a:t>
            </a:r>
          </a:p>
          <a:p>
            <a:r>
              <a:rPr lang="en-US" sz="2400" dirty="0" smtClean="0"/>
              <a:t>M</a:t>
            </a:r>
            <a:r>
              <a:rPr lang="en-US" sz="2400" baseline="-25000" dirty="0" smtClean="0"/>
              <a:t>R</a:t>
            </a:r>
            <a:endParaRPr lang="en-IE" sz="2400" dirty="0"/>
          </a:p>
        </p:txBody>
      </p:sp>
      <p:cxnSp>
        <p:nvCxnSpPr>
          <p:cNvPr id="50" name="Straight Connector 49"/>
          <p:cNvCxnSpPr/>
          <p:nvPr/>
        </p:nvCxnSpPr>
        <p:spPr>
          <a:xfrm>
            <a:off x="4053096" y="5943600"/>
            <a:ext cx="47352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3306184" y="3653135"/>
            <a:ext cx="685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 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R</a:t>
            </a:r>
            <a:endParaRPr lang="en-IE" sz="2400" dirty="0"/>
          </a:p>
        </p:txBody>
      </p:sp>
      <p:sp>
        <p:nvSpPr>
          <p:cNvPr id="53" name="TextBox 52"/>
          <p:cNvSpPr txBox="1"/>
          <p:nvPr/>
        </p:nvSpPr>
        <p:spPr>
          <a:xfrm>
            <a:off x="5749552" y="4333079"/>
            <a:ext cx="33306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- Minimal in terms of new    particles and assumptions,</a:t>
            </a:r>
          </a:p>
          <a:p>
            <a:r>
              <a:rPr lang="en-IE" sz="2000" dirty="0" smtClean="0"/>
              <a:t>- natural extension of SM, </a:t>
            </a:r>
          </a:p>
          <a:p>
            <a:r>
              <a:rPr lang="en-IE" sz="2000" dirty="0" smtClean="0"/>
              <a:t>- employing  properties</a:t>
            </a:r>
          </a:p>
          <a:p>
            <a:r>
              <a:rPr lang="en-IE" sz="2000" dirty="0" smtClean="0"/>
              <a:t>(neutrality) of neutrinos and symmetries 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0" y="-1125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>
              <a:latin typeface="Symbol" pitchFamily="18" charset="2"/>
            </a:endParaRPr>
          </a:p>
        </p:txBody>
      </p:sp>
      <p:sp>
        <p:nvSpPr>
          <p:cNvPr id="1461251" name="Rectangle 3"/>
          <p:cNvSpPr>
            <a:spLocks noChangeArrowheads="1"/>
          </p:cNvSpPr>
          <p:nvPr/>
        </p:nvSpPr>
        <p:spPr bwMode="auto">
          <a:xfrm>
            <a:off x="687387" y="1355725"/>
            <a:ext cx="2276475" cy="69596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1252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461254" name="Text Box 6"/>
          <p:cNvSpPr txBox="1">
            <a:spLocks noChangeArrowheads="1"/>
          </p:cNvSpPr>
          <p:nvPr/>
        </p:nvSpPr>
        <p:spPr bwMode="auto">
          <a:xfrm>
            <a:off x="606715" y="1485870"/>
            <a:ext cx="25555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/>
              <a:t> M</a:t>
            </a:r>
            <a:r>
              <a:rPr lang="en-US" sz="2000" baseline="-25000" dirty="0" smtClean="0"/>
              <a:t>R</a:t>
            </a:r>
            <a:r>
              <a:rPr lang="en-US" sz="2000" dirty="0" smtClean="0"/>
              <a:t>  </a:t>
            </a:r>
            <a:r>
              <a:rPr lang="en-US" sz="2000" dirty="0"/>
              <a:t>= - </a:t>
            </a:r>
            <a:r>
              <a:rPr lang="en-US" sz="2000" dirty="0" err="1"/>
              <a:t>m</a:t>
            </a:r>
            <a:r>
              <a:rPr lang="en-US" sz="2000" baseline="-25000" dirty="0" err="1"/>
              <a:t>D</a:t>
            </a:r>
            <a:r>
              <a:rPr lang="en-US" sz="2000" baseline="30000" dirty="0" err="1"/>
              <a:t>T</a:t>
            </a:r>
            <a:r>
              <a:rPr lang="en-US" sz="2000" baseline="-25000" dirty="0"/>
              <a:t>     </a:t>
            </a:r>
            <a:r>
              <a:rPr lang="en-US" sz="2000" dirty="0"/>
              <a:t>  </a:t>
            </a:r>
            <a:r>
              <a:rPr lang="en-US" sz="2000" dirty="0" err="1"/>
              <a:t>m</a:t>
            </a:r>
            <a:r>
              <a:rPr lang="en-US" sz="2000" baseline="-25000" dirty="0" err="1"/>
              <a:t>D</a:t>
            </a:r>
            <a:r>
              <a:rPr lang="en-US" sz="2000" baseline="-25000" dirty="0"/>
              <a:t> </a:t>
            </a:r>
          </a:p>
        </p:txBody>
      </p:sp>
      <p:sp>
        <p:nvSpPr>
          <p:cNvPr id="1461256" name="Text Box 8"/>
          <p:cNvSpPr txBox="1">
            <a:spLocks noChangeArrowheads="1"/>
          </p:cNvSpPr>
          <p:nvPr/>
        </p:nvSpPr>
        <p:spPr bwMode="auto">
          <a:xfrm>
            <a:off x="2054381" y="1372378"/>
            <a:ext cx="55015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aseline="-25000" dirty="0"/>
              <a:t> </a:t>
            </a:r>
            <a:r>
              <a:rPr lang="en-US" sz="2000" dirty="0"/>
              <a:t>1</a:t>
            </a:r>
            <a:endParaRPr lang="en-US" sz="2000" baseline="-25000" dirty="0"/>
          </a:p>
          <a:p>
            <a:r>
              <a:rPr lang="en-US" sz="2000" dirty="0" err="1" smtClean="0"/>
              <a:t>m</a:t>
            </a:r>
            <a:r>
              <a:rPr lang="en-US" sz="2000" baseline="-25000" dirty="0" err="1" smtClean="0">
                <a:latin typeface="Symbol" pitchFamily="18" charset="2"/>
              </a:rPr>
              <a:t>n</a:t>
            </a:r>
            <a:r>
              <a:rPr lang="en-US" sz="2000" dirty="0" smtClean="0"/>
              <a:t> </a:t>
            </a:r>
            <a:endParaRPr lang="en-US" sz="2000" baseline="-25000" dirty="0"/>
          </a:p>
        </p:txBody>
      </p:sp>
      <p:sp>
        <p:nvSpPr>
          <p:cNvPr id="1461257" name="Line 9"/>
          <p:cNvSpPr>
            <a:spLocks noChangeShapeType="1"/>
          </p:cNvSpPr>
          <p:nvPr/>
        </p:nvSpPr>
        <p:spPr bwMode="auto">
          <a:xfrm>
            <a:off x="2119312" y="1703388"/>
            <a:ext cx="2762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1258" name="Text Box 10"/>
          <p:cNvSpPr txBox="1">
            <a:spLocks noChangeArrowheads="1"/>
          </p:cNvSpPr>
          <p:nvPr/>
        </p:nvSpPr>
        <p:spPr bwMode="auto">
          <a:xfrm>
            <a:off x="3875609" y="2889808"/>
            <a:ext cx="92685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aseline="-25000" dirty="0"/>
              <a:t> </a:t>
            </a:r>
            <a:r>
              <a:rPr lang="en-US" sz="2000" dirty="0"/>
              <a:t>M</a:t>
            </a:r>
            <a:r>
              <a:rPr lang="en-US" sz="2000" baseline="-25000" dirty="0"/>
              <a:t>GUT</a:t>
            </a:r>
            <a:r>
              <a:rPr lang="en-US" sz="2000" baseline="30000" dirty="0"/>
              <a:t>2</a:t>
            </a:r>
            <a:endParaRPr lang="en-US" sz="2000" baseline="-25000" dirty="0"/>
          </a:p>
          <a:p>
            <a:r>
              <a:rPr lang="en-US" sz="2000" dirty="0"/>
              <a:t>  </a:t>
            </a:r>
            <a:r>
              <a:rPr lang="en-US" sz="2000" dirty="0" err="1"/>
              <a:t>M</a:t>
            </a:r>
            <a:r>
              <a:rPr lang="en-US" sz="2000" baseline="-25000" dirty="0" err="1"/>
              <a:t>Pl</a:t>
            </a:r>
            <a:endParaRPr lang="en-US" sz="2000" dirty="0"/>
          </a:p>
        </p:txBody>
      </p:sp>
      <p:sp>
        <p:nvSpPr>
          <p:cNvPr id="1461261" name="Line 13"/>
          <p:cNvSpPr>
            <a:spLocks noChangeShapeType="1"/>
          </p:cNvSpPr>
          <p:nvPr/>
        </p:nvSpPr>
        <p:spPr bwMode="auto">
          <a:xfrm>
            <a:off x="4032188" y="3264581"/>
            <a:ext cx="668337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61263" name="Text Box 15"/>
          <p:cNvSpPr txBox="1">
            <a:spLocks noChangeArrowheads="1"/>
          </p:cNvSpPr>
          <p:nvPr/>
        </p:nvSpPr>
        <p:spPr bwMode="auto">
          <a:xfrm>
            <a:off x="3831925" y="2602648"/>
            <a:ext cx="53120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/>
              <a:t>for the heaviest in </a:t>
            </a:r>
            <a:r>
              <a:rPr lang="en-US" sz="2000" dirty="0"/>
              <a:t>the presence </a:t>
            </a:r>
            <a:r>
              <a:rPr lang="en-US" sz="2000" dirty="0" smtClean="0"/>
              <a:t>of </a:t>
            </a:r>
            <a:r>
              <a:rPr lang="en-US" sz="2000" dirty="0"/>
              <a:t>mixing</a:t>
            </a:r>
          </a:p>
        </p:txBody>
      </p:sp>
      <p:sp>
        <p:nvSpPr>
          <p:cNvPr id="1461264" name="Text Box 16"/>
          <p:cNvSpPr txBox="1">
            <a:spLocks noChangeArrowheads="1"/>
          </p:cNvSpPr>
          <p:nvPr/>
        </p:nvSpPr>
        <p:spPr bwMode="auto">
          <a:xfrm>
            <a:off x="1364509" y="2613281"/>
            <a:ext cx="21607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/>
              <a:t>M</a:t>
            </a:r>
            <a:r>
              <a:rPr lang="en-US" sz="2000" baseline="-25000" dirty="0" smtClean="0"/>
              <a:t>GUT  </a:t>
            </a:r>
            <a:r>
              <a:rPr lang="en-US" sz="2000" dirty="0"/>
              <a:t>~ 10</a:t>
            </a:r>
            <a:r>
              <a:rPr lang="en-US" sz="2000" baseline="30000" dirty="0"/>
              <a:t>16</a:t>
            </a:r>
            <a:r>
              <a:rPr lang="en-US" sz="2000" dirty="0"/>
              <a:t> </a:t>
            </a:r>
            <a:r>
              <a:rPr lang="en-US" sz="2000" dirty="0" err="1" smtClean="0"/>
              <a:t>GeV</a:t>
            </a:r>
            <a:endParaRPr lang="en-US" sz="2000" baseline="-25000" dirty="0"/>
          </a:p>
        </p:txBody>
      </p:sp>
      <p:sp>
        <p:nvSpPr>
          <p:cNvPr id="1461267" name="Text Box 19"/>
          <p:cNvSpPr txBox="1">
            <a:spLocks noChangeArrowheads="1"/>
          </p:cNvSpPr>
          <p:nvPr/>
        </p:nvSpPr>
        <p:spPr bwMode="auto">
          <a:xfrm>
            <a:off x="1668318" y="5477369"/>
            <a:ext cx="17862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err="1" smtClean="0"/>
              <a:t>Leptogenesis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22" name="WordArt 4"/>
          <p:cNvSpPr>
            <a:spLocks noChangeArrowheads="1" noChangeShapeType="1" noTextEdit="1"/>
          </p:cNvSpPr>
          <p:nvPr/>
        </p:nvSpPr>
        <p:spPr bwMode="auto">
          <a:xfrm>
            <a:off x="663865" y="361505"/>
            <a:ext cx="4036660" cy="65401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Scale of seesaw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968521" y="3886230"/>
            <a:ext cx="1075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 ~ 10</a:t>
            </a:r>
            <a:r>
              <a:rPr lang="en-US" baseline="30000" dirty="0" smtClean="0"/>
              <a:t>2</a:t>
            </a:r>
            <a:endParaRPr lang="en-US" dirty="0"/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3826165" y="3544760"/>
            <a:ext cx="436048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many </a:t>
            </a:r>
            <a:r>
              <a:rPr lang="en-US" sz="2000" dirty="0"/>
              <a:t>heavy </a:t>
            </a:r>
            <a:r>
              <a:rPr lang="en-US" sz="2000" dirty="0" err="1" smtClean="0"/>
              <a:t>singlets</a:t>
            </a:r>
            <a:r>
              <a:rPr lang="en-US" sz="2000" dirty="0" smtClean="0"/>
              <a:t> (RH neutrinos)</a:t>
            </a:r>
            <a:endParaRPr lang="en-US" sz="2000" dirty="0"/>
          </a:p>
          <a:p>
            <a:r>
              <a:rPr lang="en-US" sz="2000" dirty="0"/>
              <a:t>…string theory </a:t>
            </a: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3402674" y="1304895"/>
            <a:ext cx="39161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/>
              <a:t>q – l similarity:    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D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~ 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q</a:t>
            </a:r>
            <a:r>
              <a:rPr lang="en-US" sz="2000" dirty="0" smtClean="0"/>
              <a:t> ~ m</a:t>
            </a:r>
            <a:r>
              <a:rPr lang="en-US" sz="2000" baseline="-25000" dirty="0" smtClean="0"/>
              <a:t>l </a:t>
            </a:r>
            <a:endParaRPr lang="en-US" sz="2000" baseline="-25000" dirty="0"/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384533" y="3093635"/>
            <a:ext cx="30747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aseline="-25000" dirty="0"/>
              <a:t> </a:t>
            </a:r>
            <a:r>
              <a:rPr lang="en-US" sz="2000" dirty="0" smtClean="0"/>
              <a:t>M</a:t>
            </a:r>
            <a:r>
              <a:rPr lang="en-US" sz="2000" baseline="-25000" dirty="0" smtClean="0"/>
              <a:t>R  </a:t>
            </a:r>
            <a:r>
              <a:rPr lang="en-US" sz="2000" dirty="0" smtClean="0"/>
              <a:t>~     10</a:t>
            </a:r>
            <a:r>
              <a:rPr lang="en-US" sz="2000" baseline="30000" dirty="0" smtClean="0"/>
              <a:t>8</a:t>
            </a:r>
            <a:r>
              <a:rPr lang="en-US" sz="2000" dirty="0" smtClean="0"/>
              <a:t> - 10</a:t>
            </a:r>
            <a:r>
              <a:rPr lang="en-US" sz="2000" baseline="30000" dirty="0" smtClean="0"/>
              <a:t>14</a:t>
            </a:r>
            <a:r>
              <a:rPr lang="en-US" sz="2000" dirty="0" smtClean="0"/>
              <a:t> </a:t>
            </a:r>
            <a:r>
              <a:rPr lang="en-US" sz="2000" dirty="0" err="1" smtClean="0"/>
              <a:t>GeV</a:t>
            </a:r>
            <a:endParaRPr lang="en-US" sz="2000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5026682" y="3081881"/>
            <a:ext cx="1963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double seesaw</a:t>
            </a:r>
            <a:endParaRPr lang="en-IE" sz="2000" dirty="0"/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1336092" y="3571952"/>
            <a:ext cx="20224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/>
              <a:t> 10</a:t>
            </a:r>
            <a:r>
              <a:rPr lang="en-US" sz="2000" baseline="30000" dirty="0" smtClean="0"/>
              <a:t>16</a:t>
            </a:r>
            <a:r>
              <a:rPr lang="en-US" sz="2000" dirty="0" smtClean="0"/>
              <a:t> - 10</a:t>
            </a:r>
            <a:r>
              <a:rPr lang="en-US" sz="2000" baseline="30000" dirty="0" smtClean="0"/>
              <a:t>17</a:t>
            </a:r>
            <a:r>
              <a:rPr lang="en-US" sz="2000" dirty="0" smtClean="0"/>
              <a:t> </a:t>
            </a:r>
            <a:r>
              <a:rPr lang="en-US" sz="2000" dirty="0" err="1" smtClean="0"/>
              <a:t>GeV</a:t>
            </a:r>
            <a:endParaRPr lang="en-US" sz="2000" baseline="-25000" dirty="0"/>
          </a:p>
        </p:txBody>
      </p:sp>
      <p:sp>
        <p:nvSpPr>
          <p:cNvPr id="35" name="TextBox 34"/>
          <p:cNvSpPr txBox="1"/>
          <p:nvPr/>
        </p:nvSpPr>
        <p:spPr>
          <a:xfrm>
            <a:off x="1619751" y="5170317"/>
            <a:ext cx="40098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Gauge coupling unification</a:t>
            </a:r>
            <a:endParaRPr lang="en-IE" sz="2000" dirty="0"/>
          </a:p>
        </p:txBody>
      </p:sp>
      <p:sp>
        <p:nvSpPr>
          <p:cNvPr id="24" name="Left Brace 23"/>
          <p:cNvSpPr/>
          <p:nvPr/>
        </p:nvSpPr>
        <p:spPr>
          <a:xfrm>
            <a:off x="1164935" y="2699881"/>
            <a:ext cx="260350" cy="1173796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TextBox 24"/>
          <p:cNvSpPr txBox="1"/>
          <p:nvPr/>
        </p:nvSpPr>
        <p:spPr>
          <a:xfrm>
            <a:off x="493736" y="4810057"/>
            <a:ext cx="347465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Also in </a:t>
            </a:r>
            <a:r>
              <a:rPr lang="en-IE" sz="2000" dirty="0" err="1" smtClean="0"/>
              <a:t>favor</a:t>
            </a:r>
            <a:r>
              <a:rPr lang="en-IE" sz="2000" dirty="0" smtClean="0"/>
              <a:t> of high scale: </a:t>
            </a:r>
            <a:endParaRPr lang="en-IE" sz="2000" dirty="0"/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6656303" y="1757098"/>
            <a:ext cx="22156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aseline="-25000" dirty="0"/>
              <a:t> </a:t>
            </a:r>
            <a:r>
              <a:rPr lang="en-US" sz="2000" dirty="0" smtClean="0"/>
              <a:t>M</a:t>
            </a:r>
            <a:r>
              <a:rPr lang="en-US" sz="2000" baseline="-25000" dirty="0" smtClean="0"/>
              <a:t>R  </a:t>
            </a:r>
            <a:r>
              <a:rPr lang="en-US" sz="2000" dirty="0" smtClean="0"/>
              <a:t>~ 2 10</a:t>
            </a:r>
            <a:r>
              <a:rPr lang="en-US" sz="2000" baseline="30000" dirty="0" smtClean="0"/>
              <a:t>14</a:t>
            </a:r>
            <a:r>
              <a:rPr lang="en-US" sz="2000" dirty="0" smtClean="0"/>
              <a:t> </a:t>
            </a:r>
            <a:r>
              <a:rPr lang="en-US" sz="2000" dirty="0" err="1" smtClean="0"/>
              <a:t>GeV</a:t>
            </a:r>
            <a:endParaRPr lang="en-US" sz="2000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3393149" y="1749776"/>
            <a:ext cx="35589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for the third  generations</a:t>
            </a:r>
            <a:endParaRPr lang="en-IE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493736" y="6011320"/>
            <a:ext cx="6241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UV completion of the Weinberg operator: </a:t>
            </a:r>
            <a:r>
              <a:rPr lang="en-IE" sz="2000" dirty="0" smtClean="0">
                <a:latin typeface="Symbol" pitchFamily="18" charset="2"/>
              </a:rPr>
              <a:t>L</a:t>
            </a:r>
            <a:r>
              <a:rPr lang="en-US" sz="2000" dirty="0" smtClean="0"/>
              <a:t> ~ M</a:t>
            </a:r>
            <a:r>
              <a:rPr lang="en-US" sz="2000" baseline="-25000" dirty="0" smtClean="0"/>
              <a:t>R</a:t>
            </a:r>
            <a:r>
              <a:rPr lang="en-US" sz="2000" dirty="0" smtClean="0"/>
              <a:t> 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-10627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19949" y="4083989"/>
            <a:ext cx="3113830" cy="461665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Theoretical aspects </a:t>
            </a:r>
            <a:endParaRPr lang="en-IE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081534" y="3385624"/>
            <a:ext cx="5957219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Sources, fluxes, experiments, anomalies</a:t>
            </a:r>
            <a:endParaRPr lang="en-IE" sz="2400" dirty="0"/>
          </a:p>
        </p:txBody>
      </p:sp>
      <p:sp>
        <p:nvSpPr>
          <p:cNvPr id="6" name="WordArt 10"/>
          <p:cNvSpPr>
            <a:spLocks noChangeArrowheads="1" noChangeShapeType="1" noTextEdit="1"/>
          </p:cNvSpPr>
          <p:nvPr/>
        </p:nvSpPr>
        <p:spPr bwMode="auto">
          <a:xfrm>
            <a:off x="785952" y="372140"/>
            <a:ext cx="5508522" cy="80576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Lectures on neutrinos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5603" y="2668804"/>
            <a:ext cx="6899718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Propagation,  Oscillations and </a:t>
            </a:r>
            <a:r>
              <a:rPr lang="en-IE" sz="2400" dirty="0" err="1" smtClean="0"/>
              <a:t>flavor</a:t>
            </a:r>
            <a:r>
              <a:rPr lang="en-IE" sz="2400" dirty="0" smtClean="0"/>
              <a:t> conversion</a:t>
            </a:r>
            <a:endParaRPr lang="en-IE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62978" y="1933892"/>
            <a:ext cx="8376975" cy="461665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Standard Model, neutrino interactions  and neutrino mass </a:t>
            </a:r>
            <a:endParaRPr lang="en-I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7" name="WordArt 10"/>
          <p:cNvSpPr>
            <a:spLocks noChangeArrowheads="1" noChangeShapeType="1" noTextEdit="1"/>
          </p:cNvSpPr>
          <p:nvPr/>
        </p:nvSpPr>
        <p:spPr bwMode="auto">
          <a:xfrm>
            <a:off x="816991" y="297709"/>
            <a:ext cx="3850701" cy="6453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See-saw and L-R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18186" y="1434141"/>
            <a:ext cx="469531" cy="461665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IE" sz="2400" dirty="0" err="1" smtClean="0">
                <a:latin typeface="Symbol" pitchFamily="18" charset="2"/>
              </a:rPr>
              <a:t>n</a:t>
            </a:r>
            <a:r>
              <a:rPr lang="en-IE" sz="2400" baseline="-25000" dirty="0" err="1" smtClean="0">
                <a:sym typeface="Wingdings" pitchFamily="2" charset="2"/>
              </a:rPr>
              <a:t>L</a:t>
            </a:r>
            <a:r>
              <a:rPr lang="en-IE" sz="2400" baseline="-25000" dirty="0" smtClean="0">
                <a:sym typeface="Wingdings" pitchFamily="2" charset="2"/>
              </a:rPr>
              <a:t> </a:t>
            </a:r>
            <a:endParaRPr lang="en-IE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775794" y="2898224"/>
            <a:ext cx="469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latin typeface="Symbol" pitchFamily="18" charset="2"/>
                <a:sym typeface="Wingdings" pitchFamily="2" charset="2"/>
              </a:rPr>
              <a:t>F</a:t>
            </a:r>
            <a:r>
              <a:rPr lang="en-IE" sz="2400" baseline="-25000" dirty="0" smtClean="0">
                <a:sym typeface="Wingdings" pitchFamily="2" charset="2"/>
              </a:rPr>
              <a:t> </a:t>
            </a:r>
            <a:endParaRPr lang="en-IE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3179136" y="3838346"/>
            <a:ext cx="636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latin typeface="Symbol" pitchFamily="18" charset="2"/>
                <a:sym typeface="Wingdings" pitchFamily="2" charset="2"/>
              </a:rPr>
              <a:t>D</a:t>
            </a:r>
            <a:r>
              <a:rPr lang="en-IE" sz="2400" baseline="-25000" dirty="0" smtClean="0">
                <a:sym typeface="Wingdings" pitchFamily="2" charset="2"/>
              </a:rPr>
              <a:t>R </a:t>
            </a:r>
            <a:endParaRPr lang="en-IE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202150" y="3848979"/>
            <a:ext cx="6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latin typeface="Symbol" pitchFamily="18" charset="2"/>
                <a:sym typeface="Wingdings" pitchFamily="2" charset="2"/>
              </a:rPr>
              <a:t>D</a:t>
            </a:r>
            <a:r>
              <a:rPr lang="en-IE" sz="2400" baseline="-25000" dirty="0" smtClean="0">
                <a:sym typeface="Wingdings" pitchFamily="2" charset="2"/>
              </a:rPr>
              <a:t>L </a:t>
            </a:r>
            <a:endParaRPr lang="en-IE" sz="2400" dirty="0"/>
          </a:p>
        </p:txBody>
      </p:sp>
      <p:sp>
        <p:nvSpPr>
          <p:cNvPr id="16" name="Oval 15"/>
          <p:cNvSpPr/>
          <p:nvPr/>
        </p:nvSpPr>
        <p:spPr>
          <a:xfrm>
            <a:off x="2583715" y="1487306"/>
            <a:ext cx="637953" cy="5883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TextBox 12"/>
          <p:cNvSpPr txBox="1"/>
          <p:nvPr/>
        </p:nvSpPr>
        <p:spPr>
          <a:xfrm>
            <a:off x="2202793" y="1412875"/>
            <a:ext cx="469531" cy="461665"/>
          </a:xfrm>
          <a:prstGeom prst="rect">
            <a:avLst/>
          </a:prstGeom>
          <a:solidFill>
            <a:srgbClr val="FF3300"/>
          </a:solidFill>
        </p:spPr>
        <p:txBody>
          <a:bodyPr wrap="square" rtlCol="0">
            <a:spAutoFit/>
          </a:bodyPr>
          <a:lstStyle/>
          <a:p>
            <a:r>
              <a:rPr lang="en-IE" sz="2400" dirty="0" err="1" smtClean="0">
                <a:latin typeface="Symbol" pitchFamily="18" charset="2"/>
              </a:rPr>
              <a:t>n</a:t>
            </a:r>
            <a:r>
              <a:rPr lang="en-IE" sz="2400" baseline="-25000" dirty="0" err="1" smtClean="0">
                <a:sym typeface="Wingdings" pitchFamily="2" charset="2"/>
              </a:rPr>
              <a:t>R</a:t>
            </a:r>
            <a:r>
              <a:rPr lang="en-IE" sz="2400" baseline="-25000" dirty="0" smtClean="0">
                <a:sym typeface="Wingdings" pitchFamily="2" charset="2"/>
              </a:rPr>
              <a:t> </a:t>
            </a:r>
            <a:endParaRPr lang="en-IE" sz="24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717" y="1675143"/>
            <a:ext cx="715076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211035" y="1789476"/>
            <a:ext cx="669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M</a:t>
            </a:r>
            <a:r>
              <a:rPr lang="en-US" sz="2400" baseline="-25000" dirty="0" smtClean="0"/>
              <a:t>R</a:t>
            </a:r>
            <a:endParaRPr lang="en-IE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421993" y="2619279"/>
            <a:ext cx="6343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Naturally embedded into SU(2)</a:t>
            </a:r>
            <a:r>
              <a:rPr lang="en-IE" sz="2000" baseline="-25000" dirty="0" smtClean="0">
                <a:sym typeface="Wingdings" pitchFamily="2" charset="2"/>
              </a:rPr>
              <a:t>L</a:t>
            </a:r>
            <a:r>
              <a:rPr lang="en-IE" sz="2000" dirty="0" smtClean="0"/>
              <a:t> x SU(2)</a:t>
            </a:r>
            <a:r>
              <a:rPr lang="en-IE" sz="2000" baseline="-25000" dirty="0" smtClean="0">
                <a:sym typeface="Wingdings" pitchFamily="2" charset="2"/>
              </a:rPr>
              <a:t>R</a:t>
            </a:r>
            <a:r>
              <a:rPr lang="en-IE" sz="2000" dirty="0" smtClean="0"/>
              <a:t> x U(1)</a:t>
            </a:r>
            <a:r>
              <a:rPr lang="en-IE" sz="2000" baseline="-25000" dirty="0" smtClean="0">
                <a:sym typeface="Wingdings" pitchFamily="2" charset="2"/>
              </a:rPr>
              <a:t>B-L</a:t>
            </a:r>
            <a:r>
              <a:rPr lang="en-IE" sz="2000" dirty="0" smtClean="0"/>
              <a:t>  </a:t>
            </a:r>
            <a:endParaRPr lang="en-IE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1575473" y="1810742"/>
            <a:ext cx="669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m</a:t>
            </a:r>
            <a:r>
              <a:rPr lang="en-US" sz="2400" baseline="-25000" dirty="0" smtClean="0"/>
              <a:t>D</a:t>
            </a:r>
            <a:endParaRPr lang="en-IE" sz="2400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543574" y="3561907"/>
            <a:ext cx="715076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2651058" y="3463774"/>
            <a:ext cx="637953" cy="5883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Oval 26"/>
          <p:cNvSpPr/>
          <p:nvPr/>
        </p:nvSpPr>
        <p:spPr>
          <a:xfrm>
            <a:off x="577625" y="3484855"/>
            <a:ext cx="637953" cy="5883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TextBox 21"/>
          <p:cNvSpPr txBox="1"/>
          <p:nvPr/>
        </p:nvSpPr>
        <p:spPr>
          <a:xfrm>
            <a:off x="2299329" y="3338623"/>
            <a:ext cx="469531" cy="461665"/>
          </a:xfrm>
          <a:prstGeom prst="rect">
            <a:avLst/>
          </a:prstGeom>
          <a:solidFill>
            <a:srgbClr val="FF3300"/>
          </a:solidFill>
        </p:spPr>
        <p:txBody>
          <a:bodyPr wrap="square" rtlCol="0">
            <a:spAutoFit/>
          </a:bodyPr>
          <a:lstStyle/>
          <a:p>
            <a:r>
              <a:rPr lang="en-IE" sz="2400" dirty="0" err="1" smtClean="0">
                <a:latin typeface="Symbol" pitchFamily="18" charset="2"/>
              </a:rPr>
              <a:t>n</a:t>
            </a:r>
            <a:r>
              <a:rPr lang="en-IE" sz="2400" baseline="-25000" dirty="0" err="1" smtClean="0">
                <a:sym typeface="Wingdings" pitchFamily="2" charset="2"/>
              </a:rPr>
              <a:t>R</a:t>
            </a:r>
            <a:r>
              <a:rPr lang="en-IE" sz="2400" baseline="-25000" dirty="0" smtClean="0">
                <a:sym typeface="Wingdings" pitchFamily="2" charset="2"/>
              </a:rPr>
              <a:t> </a:t>
            </a:r>
            <a:endParaRPr lang="en-IE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1071351" y="3306724"/>
            <a:ext cx="469531" cy="461665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IE" sz="2400" dirty="0" err="1" smtClean="0">
                <a:latin typeface="Symbol" pitchFamily="18" charset="2"/>
              </a:rPr>
              <a:t>n</a:t>
            </a:r>
            <a:r>
              <a:rPr lang="en-IE" sz="2400" baseline="-25000" dirty="0" err="1" smtClean="0">
                <a:sym typeface="Wingdings" pitchFamily="2" charset="2"/>
              </a:rPr>
              <a:t>L</a:t>
            </a:r>
            <a:r>
              <a:rPr lang="en-IE" sz="2400" baseline="-25000" dirty="0" smtClean="0">
                <a:sym typeface="Wingdings" pitchFamily="2" charset="2"/>
              </a:rPr>
              <a:t> </a:t>
            </a:r>
            <a:endParaRPr lang="en-IE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4476308" y="3904290"/>
            <a:ext cx="1006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latin typeface="Symbol" pitchFamily="18" charset="2"/>
                <a:sym typeface="Wingdings" pitchFamily="2" charset="2"/>
              </a:rPr>
              <a:t>&lt; D</a:t>
            </a:r>
            <a:r>
              <a:rPr lang="en-IE" sz="2400" baseline="-25000" dirty="0" smtClean="0">
                <a:sym typeface="Wingdings" pitchFamily="2" charset="2"/>
              </a:rPr>
              <a:t>R</a:t>
            </a:r>
            <a:r>
              <a:rPr lang="en-IE" sz="2400" dirty="0" smtClean="0">
                <a:latin typeface="Symbol" pitchFamily="18" charset="2"/>
                <a:sym typeface="Wingdings" pitchFamily="2" charset="2"/>
              </a:rPr>
              <a:t>&gt;</a:t>
            </a:r>
            <a:r>
              <a:rPr lang="en-IE" sz="2400" baseline="-25000" dirty="0" smtClean="0">
                <a:sym typeface="Wingdings" pitchFamily="2" charset="2"/>
              </a:rPr>
              <a:t>    </a:t>
            </a:r>
            <a:endParaRPr lang="en-IE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5643414" y="3710750"/>
            <a:ext cx="669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M</a:t>
            </a:r>
            <a:r>
              <a:rPr lang="en-US" sz="2400" baseline="-25000" dirty="0" smtClean="0"/>
              <a:t>R</a:t>
            </a:r>
            <a:endParaRPr lang="en-IE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5675313" y="4204314"/>
            <a:ext cx="382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m</a:t>
            </a:r>
            <a:endParaRPr lang="en-IE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5930490" y="4408487"/>
            <a:ext cx="5741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 smtClean="0"/>
              <a:t>W</a:t>
            </a:r>
            <a:r>
              <a:rPr lang="en-IE" sz="1600" baseline="-25000" dirty="0" smtClean="0"/>
              <a:t>R</a:t>
            </a:r>
            <a:endParaRPr lang="en-IE" sz="1600" dirty="0"/>
          </a:p>
        </p:txBody>
      </p:sp>
      <p:sp>
        <p:nvSpPr>
          <p:cNvPr id="32" name="Right Arrow 31"/>
          <p:cNvSpPr/>
          <p:nvPr/>
        </p:nvSpPr>
        <p:spPr>
          <a:xfrm rot="19871166">
            <a:off x="5365886" y="3848979"/>
            <a:ext cx="288161" cy="302170"/>
          </a:xfrm>
          <a:prstGeom prst="rightArrow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Right Arrow 32"/>
          <p:cNvSpPr/>
          <p:nvPr/>
        </p:nvSpPr>
        <p:spPr>
          <a:xfrm rot="1301803">
            <a:off x="5366782" y="4202091"/>
            <a:ext cx="288161" cy="302170"/>
          </a:xfrm>
          <a:prstGeom prst="rightArrow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TextBox 33"/>
          <p:cNvSpPr txBox="1"/>
          <p:nvPr/>
        </p:nvSpPr>
        <p:spPr>
          <a:xfrm>
            <a:off x="445710" y="4782942"/>
            <a:ext cx="81987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Seesaw scale is determined by the scale of L- R symmetry violation</a:t>
            </a:r>
            <a:endParaRPr lang="en-IE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909931" y="5220586"/>
            <a:ext cx="13893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Symbol" pitchFamily="18" charset="2"/>
                <a:sym typeface="Wingdings" pitchFamily="2" charset="2"/>
              </a:rPr>
              <a:t>&lt; D</a:t>
            </a:r>
            <a:r>
              <a:rPr lang="en-IE" sz="2000" baseline="-25000" dirty="0" smtClean="0">
                <a:sym typeface="Wingdings" pitchFamily="2" charset="2"/>
              </a:rPr>
              <a:t>L</a:t>
            </a:r>
            <a:r>
              <a:rPr lang="en-IE" sz="2000" dirty="0" smtClean="0">
                <a:latin typeface="Symbol" pitchFamily="18" charset="2"/>
                <a:sym typeface="Wingdings" pitchFamily="2" charset="2"/>
              </a:rPr>
              <a:t>&gt;</a:t>
            </a:r>
            <a:r>
              <a:rPr lang="en-US" sz="2000" dirty="0" smtClean="0"/>
              <a:t> = 0</a:t>
            </a:r>
            <a:r>
              <a:rPr lang="en-IE" sz="2000" baseline="-25000" dirty="0" smtClean="0">
                <a:sym typeface="Wingdings" pitchFamily="2" charset="2"/>
              </a:rPr>
              <a:t>    </a:t>
            </a:r>
            <a:endParaRPr lang="en-IE" sz="2000" dirty="0"/>
          </a:p>
        </p:txBody>
      </p:sp>
      <p:cxnSp>
        <p:nvCxnSpPr>
          <p:cNvPr id="37" name="Straight Connector 36"/>
          <p:cNvCxnSpPr/>
          <p:nvPr/>
        </p:nvCxnSpPr>
        <p:spPr>
          <a:xfrm flipH="1">
            <a:off x="1618006" y="5305650"/>
            <a:ext cx="200320" cy="2339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205311" y="5252485"/>
            <a:ext cx="1409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 </a:t>
            </a:r>
            <a:r>
              <a:rPr lang="en-IE" dirty="0" smtClean="0">
                <a:sym typeface="Wingdings" pitchFamily="2" charset="2"/>
              </a:rPr>
              <a:t> t</a:t>
            </a:r>
            <a:r>
              <a:rPr lang="en-IE" dirty="0" smtClean="0"/>
              <a:t>ype II</a:t>
            </a:r>
            <a:endParaRPr lang="en-IE" dirty="0"/>
          </a:p>
        </p:txBody>
      </p:sp>
      <p:sp>
        <p:nvSpPr>
          <p:cNvPr id="41" name="TextBox 40"/>
          <p:cNvSpPr txBox="1"/>
          <p:nvPr/>
        </p:nvSpPr>
        <p:spPr>
          <a:xfrm>
            <a:off x="4638799" y="5251364"/>
            <a:ext cx="1419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Type I + II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245104" y="297707"/>
            <a:ext cx="7569827" cy="86326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Neutrino mass and EW Symmetry breaking</a:t>
            </a:r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1160463" y="2481263"/>
            <a:ext cx="1960562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2105025" y="1422400"/>
            <a:ext cx="14288" cy="10890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1863725" y="2222500"/>
            <a:ext cx="500063" cy="51911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474663" y="1730375"/>
            <a:ext cx="820737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Dirac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1946275" y="1223963"/>
            <a:ext cx="333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x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1260475" y="2247900"/>
            <a:ext cx="30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&gt;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692400" y="2249488"/>
            <a:ext cx="30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&gt;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1206500" y="2492375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Symbol" pitchFamily="18" charset="2"/>
              </a:rPr>
              <a:t>n</a:t>
            </a:r>
            <a:r>
              <a:rPr lang="en-US" sz="2400" baseline="-25000"/>
              <a:t>L</a:t>
            </a:r>
            <a:endParaRPr lang="en-US" sz="2400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647950" y="2557463"/>
            <a:ext cx="46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Symbol" pitchFamily="18" charset="2"/>
              </a:rPr>
              <a:t>n</a:t>
            </a:r>
            <a:r>
              <a:rPr lang="en-US" sz="2400" baseline="-25000"/>
              <a:t>R</a:t>
            </a:r>
            <a:endParaRPr lang="en-US" sz="2400"/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2374900" y="1455738"/>
            <a:ext cx="379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H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5699125" y="2084388"/>
            <a:ext cx="1393825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/>
              <a:t>m</a:t>
            </a:r>
            <a:r>
              <a:rPr lang="en-US" sz="2000" baseline="-25000" dirty="0" err="1"/>
              <a:t>D</a:t>
            </a:r>
            <a:r>
              <a:rPr lang="en-US" sz="2000" dirty="0"/>
              <a:t> = h &lt;H&gt;</a:t>
            </a:r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>
            <a:off x="1095375" y="4302125"/>
            <a:ext cx="1960563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>
            <a:off x="2082800" y="3200400"/>
            <a:ext cx="14288" cy="10890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4" name="Oval 18"/>
          <p:cNvSpPr>
            <a:spLocks noChangeArrowheads="1"/>
          </p:cNvSpPr>
          <p:nvPr/>
        </p:nvSpPr>
        <p:spPr bwMode="auto">
          <a:xfrm>
            <a:off x="1841500" y="4000500"/>
            <a:ext cx="500063" cy="51911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1298575" y="4056063"/>
            <a:ext cx="30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&gt;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 flipH="1">
            <a:off x="2662238" y="4068763"/>
            <a:ext cx="300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&lt;</a:t>
            </a: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1257300" y="4271963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Symbol" pitchFamily="18" charset="2"/>
              </a:rPr>
              <a:t>n</a:t>
            </a:r>
            <a:r>
              <a:rPr lang="en-US" sz="2400" baseline="-25000"/>
              <a:t>L</a:t>
            </a:r>
            <a:endParaRPr lang="en-US" sz="2400"/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2628900" y="4279900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Symbol" pitchFamily="18" charset="2"/>
              </a:rPr>
              <a:t>n</a:t>
            </a:r>
            <a:r>
              <a:rPr lang="en-US" sz="2400" baseline="-25000"/>
              <a:t>L</a:t>
            </a:r>
            <a:endParaRPr lang="en-US" sz="2400"/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1905000" y="3011488"/>
            <a:ext cx="333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x</a:t>
            </a:r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2347913" y="3186113"/>
            <a:ext cx="33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D</a:t>
            </a:r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2706688" y="3219450"/>
            <a:ext cx="1698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Higgs triplet</a:t>
            </a:r>
          </a:p>
        </p:txBody>
      </p:sp>
      <p:sp>
        <p:nvSpPr>
          <p:cNvPr id="14362" name="Text Box 26"/>
          <p:cNvSpPr txBox="1">
            <a:spLocks noChangeArrowheads="1"/>
          </p:cNvSpPr>
          <p:nvPr/>
        </p:nvSpPr>
        <p:spPr bwMode="auto">
          <a:xfrm>
            <a:off x="2900363" y="1439863"/>
            <a:ext cx="18145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Higgs doublet</a:t>
            </a:r>
          </a:p>
        </p:txBody>
      </p:sp>
      <p:sp>
        <p:nvSpPr>
          <p:cNvPr id="14363" name="Text Box 27"/>
          <p:cNvSpPr txBox="1">
            <a:spLocks noChangeArrowheads="1"/>
          </p:cNvSpPr>
          <p:nvPr/>
        </p:nvSpPr>
        <p:spPr bwMode="auto">
          <a:xfrm>
            <a:off x="5545021" y="3978638"/>
            <a:ext cx="33345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Elementary or composite </a:t>
            </a:r>
            <a:endParaRPr lang="en-US" sz="2000" dirty="0" smtClean="0"/>
          </a:p>
          <a:p>
            <a:r>
              <a:rPr lang="en-US" sz="2000" dirty="0" err="1" smtClean="0"/>
              <a:t>higgs</a:t>
            </a:r>
            <a:r>
              <a:rPr lang="en-US" sz="2000" dirty="0" smtClean="0"/>
              <a:t>  with </a:t>
            </a:r>
            <a:r>
              <a:rPr lang="en-US" sz="2000" dirty="0"/>
              <a:t>I</a:t>
            </a:r>
            <a:r>
              <a:rPr lang="en-US" sz="2000" baseline="-25000" dirty="0"/>
              <a:t>W</a:t>
            </a:r>
            <a:r>
              <a:rPr lang="en-US" sz="2000" dirty="0"/>
              <a:t> = 1</a:t>
            </a:r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651125" y="6029325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Symbol" pitchFamily="18" charset="2"/>
              </a:rPr>
              <a:t>n</a:t>
            </a:r>
            <a:r>
              <a:rPr lang="en-US" sz="2400" baseline="-25000"/>
              <a:t>L</a:t>
            </a:r>
            <a:endParaRPr lang="en-US" sz="2400"/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1190625" y="6007100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Symbol" pitchFamily="18" charset="2"/>
              </a:rPr>
              <a:t>n</a:t>
            </a:r>
            <a:r>
              <a:rPr lang="en-US" sz="2400" baseline="-25000"/>
              <a:t>L</a:t>
            </a:r>
            <a:endParaRPr lang="en-US" sz="2400"/>
          </a:p>
        </p:txBody>
      </p:sp>
      <p:sp>
        <p:nvSpPr>
          <p:cNvPr id="14366" name="Line 30"/>
          <p:cNvSpPr>
            <a:spLocks noChangeShapeType="1"/>
          </p:cNvSpPr>
          <p:nvPr/>
        </p:nvSpPr>
        <p:spPr bwMode="auto">
          <a:xfrm>
            <a:off x="1117600" y="5978525"/>
            <a:ext cx="1960563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7" name="Line 31"/>
          <p:cNvSpPr>
            <a:spLocks noChangeShapeType="1"/>
          </p:cNvSpPr>
          <p:nvPr/>
        </p:nvSpPr>
        <p:spPr bwMode="auto">
          <a:xfrm>
            <a:off x="1435100" y="4992688"/>
            <a:ext cx="668338" cy="94456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1304925" y="5746750"/>
            <a:ext cx="30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&gt;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678113" y="5746750"/>
            <a:ext cx="300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&lt;</a:t>
            </a:r>
          </a:p>
        </p:txBody>
      </p:sp>
      <p:sp>
        <p:nvSpPr>
          <p:cNvPr id="14370" name="Line 34"/>
          <p:cNvSpPr>
            <a:spLocks noChangeShapeType="1"/>
          </p:cNvSpPr>
          <p:nvPr/>
        </p:nvSpPr>
        <p:spPr bwMode="auto">
          <a:xfrm flipH="1">
            <a:off x="2084388" y="5016500"/>
            <a:ext cx="695325" cy="94456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71" name="Oval 35"/>
          <p:cNvSpPr>
            <a:spLocks noChangeArrowheads="1"/>
          </p:cNvSpPr>
          <p:nvPr/>
        </p:nvSpPr>
        <p:spPr bwMode="auto">
          <a:xfrm>
            <a:off x="1833563" y="5691188"/>
            <a:ext cx="500062" cy="5191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1285875" y="4822825"/>
            <a:ext cx="333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x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2593975" y="4792663"/>
            <a:ext cx="333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x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895350" y="4937125"/>
            <a:ext cx="379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H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913063" y="5010150"/>
            <a:ext cx="379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H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5702300" y="3391710"/>
            <a:ext cx="1384300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/>
              <a:t>m</a:t>
            </a:r>
            <a:r>
              <a:rPr lang="en-US" sz="2000" baseline="-25000" dirty="0" err="1"/>
              <a:t>L</a:t>
            </a:r>
            <a:r>
              <a:rPr lang="en-US" sz="2000" dirty="0"/>
              <a:t> = f &lt;</a:t>
            </a:r>
            <a:r>
              <a:rPr lang="en-US" sz="2000" dirty="0">
                <a:latin typeface="Symbol" pitchFamily="18" charset="2"/>
              </a:rPr>
              <a:t>D</a:t>
            </a:r>
            <a:r>
              <a:rPr lang="en-US" sz="2000" dirty="0"/>
              <a:t> &gt;</a:t>
            </a:r>
          </a:p>
        </p:txBody>
      </p:sp>
      <p:sp>
        <p:nvSpPr>
          <p:cNvPr id="14377" name="Text Box 41"/>
          <p:cNvSpPr txBox="1">
            <a:spLocks noChangeArrowheads="1"/>
          </p:cNvSpPr>
          <p:nvPr/>
        </p:nvSpPr>
        <p:spPr bwMode="auto">
          <a:xfrm>
            <a:off x="5671062" y="5314950"/>
            <a:ext cx="1832553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/>
              <a:t>m</a:t>
            </a:r>
            <a:r>
              <a:rPr lang="en-US" sz="2000" baseline="-25000" dirty="0" err="1"/>
              <a:t>L</a:t>
            </a:r>
            <a:r>
              <a:rPr lang="en-US" sz="2000" dirty="0"/>
              <a:t> = f &lt;</a:t>
            </a:r>
            <a:r>
              <a:rPr lang="en-US" sz="2000" dirty="0" smtClean="0"/>
              <a:t>H&gt; &lt;H</a:t>
            </a:r>
            <a:r>
              <a:rPr lang="en-US" sz="2000" dirty="0"/>
              <a:t>&gt;</a:t>
            </a:r>
          </a:p>
        </p:txBody>
      </p:sp>
      <p:sp>
        <p:nvSpPr>
          <p:cNvPr id="14378" name="Text Box 42"/>
          <p:cNvSpPr txBox="1">
            <a:spLocks noChangeArrowheads="1"/>
          </p:cNvSpPr>
          <p:nvPr/>
        </p:nvSpPr>
        <p:spPr bwMode="auto">
          <a:xfrm>
            <a:off x="308157" y="3212537"/>
            <a:ext cx="1290637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/>
              <a:t>Majorana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53" name="Rectangle 52"/>
          <p:cNvSpPr/>
          <p:nvPr/>
        </p:nvSpPr>
        <p:spPr bwMode="auto">
          <a:xfrm>
            <a:off x="882763" y="4831279"/>
            <a:ext cx="3285200" cy="121470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47119" name="Text Box 16"/>
          <p:cNvSpPr txBox="1">
            <a:spLocks noChangeArrowheads="1"/>
          </p:cNvSpPr>
          <p:nvPr/>
        </p:nvSpPr>
        <p:spPr bwMode="auto">
          <a:xfrm>
            <a:off x="3649392" y="1624365"/>
            <a:ext cx="9733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 </a:t>
            </a:r>
            <a:r>
              <a:rPr lang="en-US" sz="2000" dirty="0"/>
              <a:t>&lt;&lt;  </a:t>
            </a:r>
            <a:r>
              <a:rPr lang="en-US" sz="2000" dirty="0" err="1"/>
              <a:t>M</a:t>
            </a:r>
            <a:r>
              <a:rPr lang="en-US" sz="2000" baseline="-25000" dirty="0" err="1"/>
              <a:t>Pl</a:t>
            </a:r>
            <a:endParaRPr lang="en-US" sz="2000" dirty="0"/>
          </a:p>
        </p:txBody>
      </p:sp>
      <p:sp>
        <p:nvSpPr>
          <p:cNvPr id="47121" name="Text Box 18"/>
          <p:cNvSpPr txBox="1">
            <a:spLocks noChangeArrowheads="1"/>
          </p:cNvSpPr>
          <p:nvPr/>
        </p:nvSpPr>
        <p:spPr bwMode="auto">
          <a:xfrm>
            <a:off x="882763" y="4907784"/>
            <a:ext cx="394441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m</a:t>
            </a:r>
            <a:r>
              <a:rPr lang="en-US" sz="2000" baseline="-25000" dirty="0" smtClean="0"/>
              <a:t>H</a:t>
            </a:r>
            <a:r>
              <a:rPr lang="en-US" sz="2000" baseline="30000" dirty="0" smtClean="0"/>
              <a:t>2 </a:t>
            </a:r>
            <a:r>
              <a:rPr lang="en-US" sz="2000" dirty="0" smtClean="0"/>
              <a:t>~           M</a:t>
            </a:r>
            <a:r>
              <a:rPr lang="en-US" sz="2000" baseline="-25000" dirty="0" smtClean="0"/>
              <a:t>R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log (q /M</a:t>
            </a:r>
            <a:r>
              <a:rPr lang="en-US" sz="2000" baseline="-25000" dirty="0" smtClean="0"/>
              <a:t>R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47122" name="Oval 19"/>
          <p:cNvSpPr>
            <a:spLocks noChangeArrowheads="1"/>
          </p:cNvSpPr>
          <p:nvPr/>
        </p:nvSpPr>
        <p:spPr bwMode="auto">
          <a:xfrm>
            <a:off x="2005691" y="3663951"/>
            <a:ext cx="1036638" cy="10033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3" name="Line 20"/>
          <p:cNvSpPr>
            <a:spLocks noChangeShapeType="1"/>
          </p:cNvSpPr>
          <p:nvPr/>
        </p:nvSpPr>
        <p:spPr bwMode="auto">
          <a:xfrm>
            <a:off x="3042329" y="4192588"/>
            <a:ext cx="639762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4" name="Line 21"/>
          <p:cNvSpPr>
            <a:spLocks noChangeShapeType="1"/>
          </p:cNvSpPr>
          <p:nvPr/>
        </p:nvSpPr>
        <p:spPr bwMode="auto">
          <a:xfrm>
            <a:off x="1311275" y="4164013"/>
            <a:ext cx="652462" cy="158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5" name="Text Box 22"/>
          <p:cNvSpPr txBox="1">
            <a:spLocks noChangeArrowheads="1"/>
          </p:cNvSpPr>
          <p:nvPr/>
        </p:nvSpPr>
        <p:spPr bwMode="auto">
          <a:xfrm>
            <a:off x="3374893" y="3850135"/>
            <a:ext cx="36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H</a:t>
            </a:r>
          </a:p>
        </p:txBody>
      </p:sp>
      <p:sp>
        <p:nvSpPr>
          <p:cNvPr id="47126" name="Text Box 23"/>
          <p:cNvSpPr txBox="1">
            <a:spLocks noChangeArrowheads="1"/>
          </p:cNvSpPr>
          <p:nvPr/>
        </p:nvSpPr>
        <p:spPr bwMode="auto">
          <a:xfrm>
            <a:off x="1268743" y="3812813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H</a:t>
            </a:r>
          </a:p>
        </p:txBody>
      </p:sp>
      <p:sp>
        <p:nvSpPr>
          <p:cNvPr id="47127" name="Text Box 24"/>
          <p:cNvSpPr txBox="1">
            <a:spLocks noChangeArrowheads="1"/>
          </p:cNvSpPr>
          <p:nvPr/>
        </p:nvSpPr>
        <p:spPr bwMode="auto">
          <a:xfrm>
            <a:off x="2353940" y="3281387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Symbol" pitchFamily="18" charset="2"/>
              </a:rPr>
              <a:t>n</a:t>
            </a:r>
            <a:r>
              <a:rPr lang="en-US" sz="1800" baseline="-25000" dirty="0" err="1"/>
              <a:t>L</a:t>
            </a:r>
            <a:endParaRPr lang="en-US" sz="1800" dirty="0"/>
          </a:p>
        </p:txBody>
      </p:sp>
      <p:sp>
        <p:nvSpPr>
          <p:cNvPr id="47128" name="Text Box 25"/>
          <p:cNvSpPr txBox="1">
            <a:spLocks noChangeArrowheads="1"/>
          </p:cNvSpPr>
          <p:nvPr/>
        </p:nvSpPr>
        <p:spPr bwMode="auto">
          <a:xfrm>
            <a:off x="2329992" y="4247374"/>
            <a:ext cx="466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Symbol" pitchFamily="18" charset="2"/>
              </a:rPr>
              <a:t>n</a:t>
            </a:r>
            <a:r>
              <a:rPr lang="en-US" sz="1800" baseline="-25000" dirty="0" err="1"/>
              <a:t>R</a:t>
            </a:r>
            <a:r>
              <a:rPr lang="en-US" sz="1800" dirty="0"/>
              <a:t> </a:t>
            </a:r>
          </a:p>
        </p:txBody>
      </p:sp>
      <p:sp>
        <p:nvSpPr>
          <p:cNvPr id="47131" name="AutoShape 28"/>
          <p:cNvSpPr>
            <a:spLocks noChangeArrowheads="1"/>
          </p:cNvSpPr>
          <p:nvPr/>
        </p:nvSpPr>
        <p:spPr bwMode="auto">
          <a:xfrm>
            <a:off x="486553" y="6182544"/>
            <a:ext cx="246062" cy="36671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359817" y="1620150"/>
            <a:ext cx="33754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introduces new mass scale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3013360" y="3150639"/>
            <a:ext cx="19945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F. </a:t>
            </a:r>
            <a:r>
              <a:rPr lang="en-US" i="1" dirty="0" err="1" smtClean="0">
                <a:solidFill>
                  <a:srgbClr val="FF0000"/>
                </a:solidFill>
              </a:rPr>
              <a:t>Vissani</a:t>
            </a:r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i="1" dirty="0" smtClean="0">
                <a:solidFill>
                  <a:srgbClr val="FF0000"/>
                </a:solidFill>
              </a:rPr>
              <a:t>hep-phl9709409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23" name="Oval 19"/>
          <p:cNvSpPr>
            <a:spLocks noChangeArrowheads="1"/>
          </p:cNvSpPr>
          <p:nvPr/>
        </p:nvSpPr>
        <p:spPr bwMode="auto">
          <a:xfrm>
            <a:off x="6549520" y="3656856"/>
            <a:ext cx="1036638" cy="10033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20"/>
          <p:cNvSpPr>
            <a:spLocks noChangeShapeType="1"/>
          </p:cNvSpPr>
          <p:nvPr/>
        </p:nvSpPr>
        <p:spPr bwMode="auto">
          <a:xfrm>
            <a:off x="7586158" y="4153049"/>
            <a:ext cx="639762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Line 20"/>
          <p:cNvSpPr>
            <a:spLocks noChangeShapeType="1"/>
          </p:cNvSpPr>
          <p:nvPr/>
        </p:nvSpPr>
        <p:spPr bwMode="auto">
          <a:xfrm>
            <a:off x="5899125" y="4192588"/>
            <a:ext cx="639762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20"/>
          <p:cNvSpPr>
            <a:spLocks noChangeShapeType="1"/>
          </p:cNvSpPr>
          <p:nvPr/>
        </p:nvSpPr>
        <p:spPr bwMode="auto">
          <a:xfrm>
            <a:off x="7072319" y="2990376"/>
            <a:ext cx="0" cy="636489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Line 20"/>
          <p:cNvSpPr>
            <a:spLocks noChangeShapeType="1"/>
          </p:cNvSpPr>
          <p:nvPr/>
        </p:nvSpPr>
        <p:spPr bwMode="auto">
          <a:xfrm>
            <a:off x="7097123" y="4652662"/>
            <a:ext cx="0" cy="636489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458955" y="1824420"/>
            <a:ext cx="34404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Renormalization of </a:t>
            </a:r>
            <a:r>
              <a:rPr lang="en-US" sz="2000" dirty="0" err="1" smtClean="0"/>
              <a:t>quartic</a:t>
            </a:r>
            <a:r>
              <a:rPr lang="en-US" sz="2000" dirty="0" smtClean="0"/>
              <a:t> Higgs coupling </a:t>
            </a:r>
            <a:r>
              <a:rPr lang="en-US" sz="2000" dirty="0" smtClean="0">
                <a:latin typeface="Symbol" pitchFamily="18" charset="2"/>
              </a:rPr>
              <a:t>l</a:t>
            </a:r>
            <a:r>
              <a:rPr lang="en-US" sz="2000" dirty="0" smtClean="0"/>
              <a:t>  (making it more negative)</a:t>
            </a:r>
            <a:endParaRPr lang="en-US" sz="2000" dirty="0"/>
          </a:p>
        </p:txBody>
      </p:sp>
      <p:sp>
        <p:nvSpPr>
          <p:cNvPr id="31" name="Text Box 22"/>
          <p:cNvSpPr txBox="1">
            <a:spLocks noChangeArrowheads="1"/>
          </p:cNvSpPr>
          <p:nvPr/>
        </p:nvSpPr>
        <p:spPr bwMode="auto">
          <a:xfrm>
            <a:off x="5763882" y="3829812"/>
            <a:ext cx="36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H</a:t>
            </a:r>
          </a:p>
        </p:txBody>
      </p:sp>
      <p:sp>
        <p:nvSpPr>
          <p:cNvPr id="34" name="Text Box 22"/>
          <p:cNvSpPr txBox="1">
            <a:spLocks noChangeArrowheads="1"/>
          </p:cNvSpPr>
          <p:nvPr/>
        </p:nvSpPr>
        <p:spPr bwMode="auto">
          <a:xfrm>
            <a:off x="8008937" y="3786337"/>
            <a:ext cx="36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H</a:t>
            </a:r>
          </a:p>
        </p:txBody>
      </p:sp>
      <p:sp>
        <p:nvSpPr>
          <p:cNvPr id="38" name="Text Box 22"/>
          <p:cNvSpPr txBox="1">
            <a:spLocks noChangeArrowheads="1"/>
          </p:cNvSpPr>
          <p:nvPr/>
        </p:nvSpPr>
        <p:spPr bwMode="auto">
          <a:xfrm>
            <a:off x="7134241" y="2894679"/>
            <a:ext cx="36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H</a:t>
            </a:r>
          </a:p>
        </p:txBody>
      </p:sp>
      <p:sp>
        <p:nvSpPr>
          <p:cNvPr id="39" name="Text Box 25"/>
          <p:cNvSpPr txBox="1">
            <a:spLocks noChangeArrowheads="1"/>
          </p:cNvSpPr>
          <p:nvPr/>
        </p:nvSpPr>
        <p:spPr bwMode="auto">
          <a:xfrm>
            <a:off x="7325039" y="3398359"/>
            <a:ext cx="466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Symbol" pitchFamily="18" charset="2"/>
              </a:rPr>
              <a:t>n</a:t>
            </a:r>
            <a:r>
              <a:rPr lang="en-US" sz="1800" baseline="-25000" dirty="0" err="1"/>
              <a:t>R</a:t>
            </a:r>
            <a:r>
              <a:rPr lang="en-US" sz="1800" dirty="0"/>
              <a:t> </a:t>
            </a:r>
          </a:p>
        </p:txBody>
      </p:sp>
      <p:sp>
        <p:nvSpPr>
          <p:cNvPr id="40" name="Text Box 25"/>
          <p:cNvSpPr txBox="1">
            <a:spLocks noChangeArrowheads="1"/>
          </p:cNvSpPr>
          <p:nvPr/>
        </p:nvSpPr>
        <p:spPr bwMode="auto">
          <a:xfrm>
            <a:off x="6361533" y="4398831"/>
            <a:ext cx="466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Symbol" pitchFamily="18" charset="2"/>
              </a:rPr>
              <a:t>n</a:t>
            </a:r>
            <a:r>
              <a:rPr lang="en-US" sz="1800" baseline="-25000" dirty="0" err="1"/>
              <a:t>R</a:t>
            </a:r>
            <a:r>
              <a:rPr lang="en-US" sz="1800" dirty="0"/>
              <a:t> </a:t>
            </a:r>
          </a:p>
        </p:txBody>
      </p:sp>
      <p:sp>
        <p:nvSpPr>
          <p:cNvPr id="41" name="Text Box 24"/>
          <p:cNvSpPr txBox="1">
            <a:spLocks noChangeArrowheads="1"/>
          </p:cNvSpPr>
          <p:nvPr/>
        </p:nvSpPr>
        <p:spPr bwMode="auto">
          <a:xfrm>
            <a:off x="6382236" y="3386391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Symbol" pitchFamily="18" charset="2"/>
              </a:rPr>
              <a:t>n</a:t>
            </a:r>
            <a:r>
              <a:rPr lang="en-US" sz="1800" baseline="-25000" dirty="0" err="1"/>
              <a:t>L</a:t>
            </a:r>
            <a:endParaRPr lang="en-US" sz="1800" dirty="0"/>
          </a:p>
        </p:txBody>
      </p:sp>
      <p:sp>
        <p:nvSpPr>
          <p:cNvPr id="42" name="Text Box 24"/>
          <p:cNvSpPr txBox="1">
            <a:spLocks noChangeArrowheads="1"/>
          </p:cNvSpPr>
          <p:nvPr/>
        </p:nvSpPr>
        <p:spPr bwMode="auto">
          <a:xfrm>
            <a:off x="7404414" y="4409463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Symbol" pitchFamily="18" charset="2"/>
              </a:rPr>
              <a:t>n</a:t>
            </a:r>
            <a:r>
              <a:rPr lang="en-US" sz="1800" baseline="-25000" dirty="0" err="1"/>
              <a:t>L</a:t>
            </a:r>
            <a:endParaRPr lang="en-US" sz="1800" dirty="0"/>
          </a:p>
        </p:txBody>
      </p:sp>
      <p:sp>
        <p:nvSpPr>
          <p:cNvPr id="44" name="TextBox 43"/>
          <p:cNvSpPr txBox="1"/>
          <p:nvPr/>
        </p:nvSpPr>
        <p:spPr>
          <a:xfrm>
            <a:off x="5293471" y="5272940"/>
            <a:ext cx="3861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Affects  stability and lifetime</a:t>
            </a:r>
          </a:p>
          <a:p>
            <a:r>
              <a:rPr lang="en-US" sz="2000" dirty="0" smtClean="0"/>
              <a:t>of  the EW vacuum</a:t>
            </a:r>
            <a:endParaRPr lang="en-US" sz="2000" dirty="0"/>
          </a:p>
        </p:txBody>
      </p:sp>
      <p:sp>
        <p:nvSpPr>
          <p:cNvPr id="45" name="Text Box 18"/>
          <p:cNvSpPr txBox="1">
            <a:spLocks noChangeArrowheads="1"/>
          </p:cNvSpPr>
          <p:nvPr/>
        </p:nvSpPr>
        <p:spPr bwMode="auto">
          <a:xfrm>
            <a:off x="1649773" y="4742692"/>
            <a:ext cx="92365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Symbol" pitchFamily="18" charset="2"/>
              </a:rPr>
              <a:t>   </a:t>
            </a:r>
            <a:r>
              <a:rPr lang="en-US" sz="1800" dirty="0" smtClean="0"/>
              <a:t> </a:t>
            </a:r>
            <a:r>
              <a:rPr lang="en-US" sz="2000" dirty="0" smtClean="0"/>
              <a:t>y</a:t>
            </a:r>
            <a:r>
              <a:rPr lang="en-US" sz="2000" baseline="30000" dirty="0" smtClean="0"/>
              <a:t>2</a:t>
            </a:r>
            <a:r>
              <a:rPr lang="en-US" sz="1800" dirty="0" smtClean="0"/>
              <a:t>   </a:t>
            </a:r>
          </a:p>
          <a:p>
            <a:r>
              <a:rPr lang="en-US" dirty="0" smtClean="0"/>
              <a:t>(2</a:t>
            </a:r>
            <a:r>
              <a:rPr lang="en-US" sz="1800" dirty="0" smtClean="0"/>
              <a:t> </a:t>
            </a:r>
            <a:r>
              <a:rPr lang="en-US" sz="1800" dirty="0" smtClean="0">
                <a:latin typeface="Symbol" pitchFamily="18" charset="2"/>
              </a:rPr>
              <a:t>p</a:t>
            </a:r>
            <a:r>
              <a:rPr lang="en-US" sz="1800" dirty="0" smtClean="0"/>
              <a:t> )</a:t>
            </a:r>
            <a:r>
              <a:rPr lang="en-US" baseline="30000" dirty="0" smtClean="0"/>
              <a:t>2</a:t>
            </a:r>
            <a:r>
              <a:rPr lang="en-US" sz="1800" dirty="0" smtClean="0"/>
              <a:t> </a:t>
            </a:r>
            <a:endParaRPr lang="en-US" sz="1800" dirty="0"/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1753246" y="5088545"/>
            <a:ext cx="57674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 Box 18"/>
          <p:cNvSpPr txBox="1">
            <a:spLocks noChangeArrowheads="1"/>
          </p:cNvSpPr>
          <p:nvPr/>
        </p:nvSpPr>
        <p:spPr bwMode="auto">
          <a:xfrm>
            <a:off x="1275718" y="5542941"/>
            <a:ext cx="289224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30000" dirty="0" smtClean="0"/>
              <a:t> </a:t>
            </a:r>
            <a:r>
              <a:rPr lang="en-US" sz="2000" dirty="0" smtClean="0"/>
              <a:t>~              log (q /M</a:t>
            </a:r>
            <a:r>
              <a:rPr lang="en-US" sz="2000" baseline="-25000" dirty="0" smtClean="0"/>
              <a:t>R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50" name="Text Box 18"/>
          <p:cNvSpPr txBox="1">
            <a:spLocks noChangeArrowheads="1"/>
          </p:cNvSpPr>
          <p:nvPr/>
        </p:nvSpPr>
        <p:spPr bwMode="auto">
          <a:xfrm>
            <a:off x="1534568" y="5389023"/>
            <a:ext cx="11044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M</a:t>
            </a:r>
            <a:r>
              <a:rPr lang="en-US" sz="2000" baseline="-25000" dirty="0" smtClean="0"/>
              <a:t>R</a:t>
            </a:r>
            <a:r>
              <a:rPr lang="en-US" sz="2000" baseline="30000" dirty="0" smtClean="0"/>
              <a:t>3</a:t>
            </a:r>
            <a:r>
              <a:rPr lang="en-US" sz="2000" baseline="-25000" dirty="0" smtClean="0"/>
              <a:t> </a:t>
            </a:r>
            <a:r>
              <a:rPr lang="en-US" sz="2000" dirty="0" err="1" smtClean="0"/>
              <a:t>m</a:t>
            </a:r>
            <a:r>
              <a:rPr lang="en-US" sz="2000" baseline="-25000" dirty="0" err="1" smtClean="0">
                <a:latin typeface="Symbol" pitchFamily="18" charset="2"/>
              </a:rPr>
              <a:t>n</a:t>
            </a:r>
            <a:r>
              <a:rPr lang="en-US" sz="2000" dirty="0" smtClean="0"/>
              <a:t>    </a:t>
            </a:r>
          </a:p>
          <a:p>
            <a:r>
              <a:rPr lang="en-US" sz="2000" dirty="0" smtClean="0"/>
              <a:t>(2 </a:t>
            </a:r>
            <a:r>
              <a:rPr lang="en-US" sz="2000" dirty="0" smtClean="0">
                <a:latin typeface="Symbol" pitchFamily="18" charset="2"/>
              </a:rPr>
              <a:t>p </a:t>
            </a:r>
            <a:r>
              <a:rPr lang="en-US" sz="2000" dirty="0" smtClean="0"/>
              <a:t>v)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cxnSp>
        <p:nvCxnSpPr>
          <p:cNvPr id="52" name="Straight Connector 51"/>
          <p:cNvCxnSpPr/>
          <p:nvPr/>
        </p:nvCxnSpPr>
        <p:spPr bwMode="auto">
          <a:xfrm>
            <a:off x="1628507" y="5748873"/>
            <a:ext cx="72543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6758953" y="1106851"/>
            <a:ext cx="2363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J Elias-</a:t>
            </a:r>
            <a:r>
              <a:rPr lang="en-US" i="1" dirty="0" err="1" smtClean="0">
                <a:solidFill>
                  <a:srgbClr val="FF0000"/>
                </a:solidFill>
              </a:rPr>
              <a:t>Miro</a:t>
            </a:r>
            <a:r>
              <a:rPr lang="en-US" i="1" dirty="0" smtClean="0">
                <a:solidFill>
                  <a:srgbClr val="FF0000"/>
                </a:solidFill>
              </a:rPr>
              <a:t> et al, 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1112.3022 [</a:t>
            </a:r>
            <a:r>
              <a:rPr lang="en-US" i="1" dirty="0" err="1" smtClean="0">
                <a:solidFill>
                  <a:srgbClr val="FF0000"/>
                </a:solidFill>
              </a:rPr>
              <a:t>hep</a:t>
            </a:r>
            <a:r>
              <a:rPr lang="en-US" i="1" dirty="0" smtClean="0">
                <a:solidFill>
                  <a:srgbClr val="FF0000"/>
                </a:solidFill>
              </a:rPr>
              <a:t>-ph]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55" name="Text Box 10"/>
          <p:cNvSpPr txBox="1">
            <a:spLocks noChangeArrowheads="1"/>
          </p:cNvSpPr>
          <p:nvPr/>
        </p:nvSpPr>
        <p:spPr bwMode="auto">
          <a:xfrm>
            <a:off x="6071080" y="6146740"/>
            <a:ext cx="2677336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 M</a:t>
            </a:r>
            <a:r>
              <a:rPr lang="en-US" sz="2000" baseline="-25000" dirty="0" smtClean="0"/>
              <a:t>R </a:t>
            </a:r>
            <a:r>
              <a:rPr lang="en-US" sz="2000" dirty="0" smtClean="0"/>
              <a:t> &lt; 10</a:t>
            </a:r>
            <a:r>
              <a:rPr lang="en-US" sz="2000" baseline="30000" dirty="0" smtClean="0"/>
              <a:t>13</a:t>
            </a:r>
            <a:r>
              <a:rPr lang="en-US" sz="2000" dirty="0" smtClean="0"/>
              <a:t> - 10</a:t>
            </a:r>
            <a:r>
              <a:rPr lang="en-US" sz="2000" baseline="30000" dirty="0" smtClean="0"/>
              <a:t>14</a:t>
            </a:r>
            <a:r>
              <a:rPr lang="en-US" sz="2000" dirty="0" smtClean="0"/>
              <a:t> </a:t>
            </a:r>
            <a:r>
              <a:rPr lang="en-US" sz="2000" dirty="0" err="1" smtClean="0"/>
              <a:t>GeV</a:t>
            </a:r>
            <a:r>
              <a:rPr lang="en-US" sz="2000" baseline="-25000" dirty="0" smtClean="0"/>
              <a:t> </a:t>
            </a:r>
            <a:endParaRPr lang="en-US" sz="2000" baseline="-25000" dirty="0"/>
          </a:p>
        </p:txBody>
      </p:sp>
      <p:cxnSp>
        <p:nvCxnSpPr>
          <p:cNvPr id="57" name="Straight Connector 56"/>
          <p:cNvCxnSpPr/>
          <p:nvPr/>
        </p:nvCxnSpPr>
        <p:spPr bwMode="auto">
          <a:xfrm>
            <a:off x="5337544" y="1485864"/>
            <a:ext cx="0" cy="50716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 Box 10"/>
          <p:cNvSpPr txBox="1">
            <a:spLocks noChangeArrowheads="1"/>
          </p:cNvSpPr>
          <p:nvPr/>
        </p:nvSpPr>
        <p:spPr bwMode="auto">
          <a:xfrm>
            <a:off x="848898" y="6168006"/>
            <a:ext cx="1834156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 M</a:t>
            </a:r>
            <a:r>
              <a:rPr lang="en-US" sz="2000" baseline="-25000" dirty="0" smtClean="0"/>
              <a:t>R </a:t>
            </a:r>
            <a:r>
              <a:rPr lang="en-US" sz="2000" dirty="0" smtClean="0"/>
              <a:t> &lt; 10</a:t>
            </a:r>
            <a:r>
              <a:rPr lang="en-US" sz="2000" baseline="30000" dirty="0" smtClean="0"/>
              <a:t>7</a:t>
            </a:r>
            <a:r>
              <a:rPr lang="en-US" sz="2000" dirty="0" smtClean="0"/>
              <a:t> </a:t>
            </a:r>
            <a:r>
              <a:rPr lang="en-US" sz="2000" dirty="0" err="1" smtClean="0"/>
              <a:t>GeV</a:t>
            </a:r>
            <a:endParaRPr lang="en-US" sz="2000" baseline="-25000" dirty="0"/>
          </a:p>
        </p:txBody>
      </p:sp>
      <p:sp>
        <p:nvSpPr>
          <p:cNvPr id="56" name="WordArt 25"/>
          <p:cNvSpPr>
            <a:spLocks noChangeArrowheads="1" noChangeShapeType="1" noTextEdit="1"/>
          </p:cNvSpPr>
          <p:nvPr/>
        </p:nvSpPr>
        <p:spPr bwMode="auto">
          <a:xfrm>
            <a:off x="1126134" y="185612"/>
            <a:ext cx="5455285" cy="109962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  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Symbol" pitchFamily="18" charset="2"/>
              </a:rPr>
              <a:t>n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- mass and Higgs physics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28257" y="138216"/>
            <a:ext cx="2496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other consequences</a:t>
            </a:r>
            <a:endParaRPr lang="en-I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3" name="WordArt 25"/>
          <p:cNvSpPr>
            <a:spLocks noChangeArrowheads="1" noChangeShapeType="1" noTextEdit="1"/>
          </p:cNvSpPr>
          <p:nvPr/>
        </p:nvSpPr>
        <p:spPr bwMode="auto">
          <a:xfrm>
            <a:off x="317798" y="202017"/>
            <a:ext cx="4392425" cy="93706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Neutrino option?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356778"/>
            <a:ext cx="25730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IE" i="1" dirty="0" err="1" smtClean="0">
                <a:solidFill>
                  <a:srgbClr val="FF0000"/>
                </a:solidFill>
              </a:rPr>
              <a:t>Brivio</a:t>
            </a:r>
            <a:r>
              <a:rPr lang="en-IE" i="1" dirty="0" smtClean="0">
                <a:solidFill>
                  <a:srgbClr val="FF0000"/>
                </a:solidFill>
              </a:rPr>
              <a:t>,  M. </a:t>
            </a:r>
            <a:r>
              <a:rPr lang="en-IE" i="1" dirty="0" err="1" smtClean="0">
                <a:solidFill>
                  <a:srgbClr val="FF0000"/>
                </a:solidFill>
              </a:rPr>
              <a:t>Trott</a:t>
            </a:r>
            <a:r>
              <a:rPr lang="en-IE" i="1" dirty="0" smtClean="0">
                <a:solidFill>
                  <a:srgbClr val="FF0000"/>
                </a:solidFill>
              </a:rPr>
              <a:t>, </a:t>
            </a:r>
          </a:p>
          <a:p>
            <a:pPr marL="342900" indent="-342900"/>
            <a:r>
              <a:rPr lang="en-IE" i="1" dirty="0" smtClean="0">
                <a:solidFill>
                  <a:srgbClr val="FF0000"/>
                </a:solidFill>
              </a:rPr>
              <a:t>1703.10924 [hep-ph]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39447" y="2158387"/>
            <a:ext cx="45507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Both Higgs mass term and </a:t>
            </a:r>
            <a:r>
              <a:rPr lang="en-IE" sz="2000" dirty="0" err="1" smtClean="0"/>
              <a:t>quartic</a:t>
            </a:r>
            <a:r>
              <a:rPr lang="en-IE" sz="2000" dirty="0" smtClean="0"/>
              <a:t> </a:t>
            </a:r>
          </a:p>
          <a:p>
            <a:r>
              <a:rPr lang="en-IE" sz="2000" dirty="0" smtClean="0"/>
              <a:t>coupling  (absent at tree level)  </a:t>
            </a:r>
          </a:p>
          <a:p>
            <a:r>
              <a:rPr lang="en-IE" sz="2000" dirty="0" smtClean="0"/>
              <a:t>are generated by neutrino loops</a:t>
            </a:r>
          </a:p>
          <a:p>
            <a:endParaRPr lang="en-IE" sz="2000" dirty="0" smtClean="0"/>
          </a:p>
          <a:p>
            <a:r>
              <a:rPr lang="en-IE" sz="2000" dirty="0" smtClean="0"/>
              <a:t> RH neutrino masses is the origin </a:t>
            </a:r>
          </a:p>
          <a:p>
            <a:r>
              <a:rPr lang="en-IE" sz="2000" dirty="0" smtClean="0"/>
              <a:t>of  the EW scale   </a:t>
            </a:r>
            <a:endParaRPr lang="en-IE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817629" y="4127396"/>
            <a:ext cx="2870791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</a:t>
            </a:r>
            <a:r>
              <a:rPr lang="en-IE" sz="2000" baseline="-25000" dirty="0" smtClean="0"/>
              <a:t>R</a:t>
            </a:r>
            <a:r>
              <a:rPr lang="en-IE" sz="2000" dirty="0" smtClean="0"/>
              <a:t>   =  10</a:t>
            </a:r>
            <a:r>
              <a:rPr lang="en-IE" sz="2000" baseline="30000" dirty="0" smtClean="0"/>
              <a:t>7</a:t>
            </a:r>
            <a:r>
              <a:rPr lang="en-IE" sz="2000" dirty="0" smtClean="0"/>
              <a:t>  - 10</a:t>
            </a:r>
            <a:r>
              <a:rPr lang="en-IE" sz="2000" baseline="30000" dirty="0" smtClean="0"/>
              <a:t>9</a:t>
            </a:r>
            <a:r>
              <a:rPr lang="en-IE" sz="2000" dirty="0" smtClean="0"/>
              <a:t>  </a:t>
            </a:r>
            <a:r>
              <a:rPr lang="en-IE" sz="2000" dirty="0" err="1" smtClean="0"/>
              <a:t>GeV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030279" y="4607825"/>
            <a:ext cx="2179675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y =  10</a:t>
            </a:r>
            <a:r>
              <a:rPr lang="en-IE" sz="2000" baseline="30000" dirty="0" smtClean="0"/>
              <a:t>-6</a:t>
            </a:r>
            <a:r>
              <a:rPr lang="en-IE" sz="2000" dirty="0" smtClean="0"/>
              <a:t>  -  10</a:t>
            </a:r>
            <a:r>
              <a:rPr lang="en-IE" sz="2000" baseline="30000" dirty="0" smtClean="0"/>
              <a:t>-4.5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817629" y="5089084"/>
            <a:ext cx="2551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Dirac Yukawa coupling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3430779" y="5192262"/>
            <a:ext cx="1449575" cy="757416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6" name="WordArt 10"/>
          <p:cNvSpPr>
            <a:spLocks noChangeArrowheads="1" noChangeShapeType="1" noTextEdit="1"/>
          </p:cNvSpPr>
          <p:nvPr/>
        </p:nvSpPr>
        <p:spPr bwMode="auto">
          <a:xfrm>
            <a:off x="1311275" y="1403491"/>
            <a:ext cx="1359339" cy="50892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Standard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7" name="WordArt 10"/>
          <p:cNvSpPr>
            <a:spLocks noChangeArrowheads="1" noChangeShapeType="1" noTextEdit="1"/>
          </p:cNvSpPr>
          <p:nvPr/>
        </p:nvSpPr>
        <p:spPr bwMode="auto">
          <a:xfrm>
            <a:off x="1463675" y="1998909"/>
            <a:ext cx="907385" cy="56361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Model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8" name="WordArt 10"/>
          <p:cNvSpPr>
            <a:spLocks noChangeArrowheads="1" noChangeShapeType="1" noTextEdit="1"/>
          </p:cNvSpPr>
          <p:nvPr/>
        </p:nvSpPr>
        <p:spPr bwMode="auto">
          <a:xfrm>
            <a:off x="4465667" y="2087804"/>
            <a:ext cx="318990" cy="35078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Symbol" pitchFamily="18" charset="2"/>
              </a:rPr>
              <a:t>n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0" name="WordArt 10"/>
          <p:cNvSpPr>
            <a:spLocks noChangeArrowheads="1" noChangeShapeType="1" noTextEdit="1"/>
          </p:cNvSpPr>
          <p:nvPr/>
        </p:nvSpPr>
        <p:spPr bwMode="auto">
          <a:xfrm>
            <a:off x="3740851" y="1701201"/>
            <a:ext cx="1267084" cy="53009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“m  ”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42372" y="2796452"/>
            <a:ext cx="43062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Physics BSM responsible for </a:t>
            </a:r>
            <a:r>
              <a:rPr lang="en-IE" sz="2000" dirty="0" err="1" smtClean="0"/>
              <a:t>m</a:t>
            </a:r>
            <a:r>
              <a:rPr lang="en-IE" sz="2000" baseline="-25000" dirty="0" err="1" smtClean="0">
                <a:latin typeface="Symbol" pitchFamily="18" charset="2"/>
              </a:rPr>
              <a:t>n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4210494" y="3125951"/>
            <a:ext cx="4338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can be introduced in such a way that feedback on SM is negligible</a:t>
            </a:r>
            <a:endParaRPr lang="en-IE" sz="2000" dirty="0"/>
          </a:p>
        </p:txBody>
      </p:sp>
      <p:sp>
        <p:nvSpPr>
          <p:cNvPr id="13" name="Curved Left Arrow 12"/>
          <p:cNvSpPr/>
          <p:nvPr/>
        </p:nvSpPr>
        <p:spPr>
          <a:xfrm rot="5400000">
            <a:off x="2791961" y="2153075"/>
            <a:ext cx="742457" cy="1967020"/>
          </a:xfrm>
          <a:prstGeom prst="curvedLeftArrow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30701" y="1636168"/>
            <a:ext cx="30178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Oscillations</a:t>
            </a:r>
          </a:p>
          <a:p>
            <a:r>
              <a:rPr lang="en-IE" sz="2000" dirty="0" smtClean="0"/>
              <a:t>Adiabatic conversion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06037" y="5389222"/>
            <a:ext cx="136457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 Y </a:t>
            </a:r>
            <a:r>
              <a:rPr lang="en-IE" sz="2400" dirty="0" err="1" smtClean="0"/>
              <a:t>L</a:t>
            </a:r>
            <a:r>
              <a:rPr lang="en-IE" sz="2400" dirty="0" err="1" smtClean="0">
                <a:latin typeface="Symbol" pitchFamily="18" charset="2"/>
              </a:rPr>
              <a:t>n</a:t>
            </a:r>
            <a:r>
              <a:rPr lang="en-IE" sz="2400" baseline="-25000" dirty="0" err="1" smtClean="0"/>
              <a:t>R</a:t>
            </a:r>
            <a:r>
              <a:rPr lang="en-IE" sz="2400" dirty="0" smtClean="0"/>
              <a:t> H</a:t>
            </a:r>
            <a:endParaRPr lang="en-IE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3788671" y="5336058"/>
            <a:ext cx="1091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LL HH</a:t>
            </a:r>
            <a:endParaRPr lang="en-IE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879811" y="5261627"/>
            <a:ext cx="1850065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400" dirty="0" err="1" smtClean="0"/>
              <a:t>m</a:t>
            </a:r>
            <a:r>
              <a:rPr lang="en-IE" sz="2400" baseline="-25000" dirty="0" err="1" smtClean="0">
                <a:latin typeface="Symbol" pitchFamily="18" charset="2"/>
              </a:rPr>
              <a:t>n</a:t>
            </a:r>
            <a:r>
              <a:rPr lang="en-IE" sz="2400" dirty="0" smtClean="0"/>
              <a:t> (E, n, ..)</a:t>
            </a:r>
            <a:endParaRPr lang="en-IE" sz="24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1722477" y="5421122"/>
            <a:ext cx="2056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378611" y="4770886"/>
            <a:ext cx="16196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Dirac mass</a:t>
            </a:r>
            <a:endParaRPr lang="en-IE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5794746" y="4792152"/>
            <a:ext cx="2011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Effective mass</a:t>
            </a:r>
            <a:endParaRPr lang="en-IE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3459048" y="5118681"/>
            <a:ext cx="4040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1</a:t>
            </a:r>
            <a:r>
              <a:rPr lang="en-IE" sz="2400" dirty="0" smtClean="0">
                <a:latin typeface="Symbol" pitchFamily="18" charset="2"/>
              </a:rPr>
              <a:t> </a:t>
            </a:r>
          </a:p>
          <a:p>
            <a:r>
              <a:rPr lang="en-IE" sz="2400" dirty="0" smtClean="0">
                <a:latin typeface="Symbol" pitchFamily="18" charset="2"/>
              </a:rPr>
              <a:t>L</a:t>
            </a:r>
            <a:r>
              <a:rPr lang="en-IE" sz="2400" dirty="0" smtClean="0"/>
              <a:t>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720315" y="5712118"/>
            <a:ext cx="32960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generated by interactions with medium, e.g. DM</a:t>
            </a:r>
            <a:endParaRPr lang="en-IE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3430779" y="4770886"/>
            <a:ext cx="2013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Majorana</a:t>
            </a:r>
            <a:r>
              <a:rPr lang="en-IE" sz="2000" dirty="0" smtClean="0"/>
              <a:t> mass</a:t>
            </a:r>
            <a:endParaRPr lang="en-IE" sz="20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3544258" y="5552256"/>
            <a:ext cx="2056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512359" y="6042281"/>
            <a:ext cx="1931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D5 Weinberg operator</a:t>
            </a:r>
            <a:endParaRPr lang="en-IE" dirty="0"/>
          </a:p>
        </p:txBody>
      </p:sp>
      <p:sp>
        <p:nvSpPr>
          <p:cNvPr id="29" name="Down Arrow 28"/>
          <p:cNvSpPr/>
          <p:nvPr/>
        </p:nvSpPr>
        <p:spPr>
          <a:xfrm rot="2194791">
            <a:off x="2765310" y="4136066"/>
            <a:ext cx="333225" cy="404037"/>
          </a:xfrm>
          <a:prstGeom prst="down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0" name="Down Arrow 29"/>
          <p:cNvSpPr/>
          <p:nvPr/>
        </p:nvSpPr>
        <p:spPr>
          <a:xfrm>
            <a:off x="4246895" y="4294355"/>
            <a:ext cx="333225" cy="404037"/>
          </a:xfrm>
          <a:prstGeom prst="downArrow">
            <a:avLst/>
          </a:prstGeom>
          <a:solidFill>
            <a:srgbClr val="FFCC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Down Arrow 30"/>
          <p:cNvSpPr/>
          <p:nvPr/>
        </p:nvSpPr>
        <p:spPr>
          <a:xfrm rot="19697758">
            <a:off x="5659025" y="4192768"/>
            <a:ext cx="333225" cy="404037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WordArt 10"/>
          <p:cNvSpPr>
            <a:spLocks noChangeArrowheads="1" noChangeShapeType="1" noTextEdit="1"/>
          </p:cNvSpPr>
          <p:nvPr/>
        </p:nvSpPr>
        <p:spPr bwMode="auto">
          <a:xfrm>
            <a:off x="3051464" y="1828781"/>
            <a:ext cx="460749" cy="43450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+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029659" y="1285279"/>
            <a:ext cx="4137763" cy="142691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0491" name="Text Box 10"/>
          <p:cNvSpPr txBox="1">
            <a:spLocks noChangeArrowheads="1"/>
          </p:cNvSpPr>
          <p:nvPr/>
        </p:nvSpPr>
        <p:spPr bwMode="auto">
          <a:xfrm>
            <a:off x="7769225" y="1320800"/>
            <a:ext cx="885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LSND</a:t>
            </a:r>
          </a:p>
        </p:txBody>
      </p:sp>
      <p:sp>
        <p:nvSpPr>
          <p:cNvPr id="20497" name="Text Box 18"/>
          <p:cNvSpPr txBox="1">
            <a:spLocks noChangeArrowheads="1"/>
          </p:cNvSpPr>
          <p:nvPr/>
        </p:nvSpPr>
        <p:spPr bwMode="auto">
          <a:xfrm>
            <a:off x="5675313" y="231775"/>
            <a:ext cx="207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Symbol" pitchFamily="18" charset="2"/>
              </a:rPr>
              <a:t>D</a:t>
            </a:r>
            <a:r>
              <a:rPr lang="en-US"/>
              <a:t>m</a:t>
            </a:r>
            <a:r>
              <a:rPr lang="en-US" baseline="-25000"/>
              <a:t>41</a:t>
            </a:r>
            <a:r>
              <a:rPr lang="en-US" baseline="30000"/>
              <a:t>2</a:t>
            </a:r>
            <a:r>
              <a:rPr lang="en-US"/>
              <a:t> =  1 - 2 eV</a:t>
            </a:r>
            <a:r>
              <a:rPr lang="en-US" baseline="30000"/>
              <a:t>2</a:t>
            </a:r>
            <a:endParaRPr lang="en-US"/>
          </a:p>
        </p:txBody>
      </p:sp>
      <p:sp>
        <p:nvSpPr>
          <p:cNvPr id="9" name="WordArt 4"/>
          <p:cNvSpPr>
            <a:spLocks noChangeArrowheads="1" noChangeShapeType="1" noTextEdit="1"/>
          </p:cNvSpPr>
          <p:nvPr/>
        </p:nvSpPr>
        <p:spPr bwMode="auto">
          <a:xfrm>
            <a:off x="647588" y="699315"/>
            <a:ext cx="3297092" cy="101836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CC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Neutrino mixing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CC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-10633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812800" y="5751513"/>
            <a:ext cx="1978025" cy="846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40" name="Freeform 4"/>
          <p:cNvSpPr>
            <a:spLocks/>
          </p:cNvSpPr>
          <p:nvPr/>
        </p:nvSpPr>
        <p:spPr bwMode="auto">
          <a:xfrm>
            <a:off x="5316570" y="4267991"/>
            <a:ext cx="2273300" cy="927100"/>
          </a:xfrm>
          <a:custGeom>
            <a:avLst/>
            <a:gdLst/>
            <a:ahLst/>
            <a:cxnLst>
              <a:cxn ang="0">
                <a:pos x="296" y="72"/>
              </a:cxn>
              <a:cxn ang="0">
                <a:pos x="104" y="24"/>
              </a:cxn>
              <a:cxn ang="0">
                <a:pos x="8" y="216"/>
              </a:cxn>
              <a:cxn ang="0">
                <a:pos x="56" y="360"/>
              </a:cxn>
              <a:cxn ang="0">
                <a:pos x="104" y="552"/>
              </a:cxn>
              <a:cxn ang="0">
                <a:pos x="392" y="504"/>
              </a:cxn>
              <a:cxn ang="0">
                <a:pos x="776" y="552"/>
              </a:cxn>
              <a:cxn ang="0">
                <a:pos x="872" y="360"/>
              </a:cxn>
              <a:cxn ang="0">
                <a:pos x="584" y="264"/>
              </a:cxn>
              <a:cxn ang="0">
                <a:pos x="536" y="72"/>
              </a:cxn>
              <a:cxn ang="0">
                <a:pos x="296" y="72"/>
              </a:cxn>
            </a:cxnLst>
            <a:rect l="0" t="0" r="r" b="b"/>
            <a:pathLst>
              <a:path w="904" h="576">
                <a:moveTo>
                  <a:pt x="296" y="72"/>
                </a:moveTo>
                <a:cubicBezTo>
                  <a:pt x="224" y="64"/>
                  <a:pt x="152" y="0"/>
                  <a:pt x="104" y="24"/>
                </a:cubicBezTo>
                <a:cubicBezTo>
                  <a:pt x="56" y="48"/>
                  <a:pt x="16" y="160"/>
                  <a:pt x="8" y="216"/>
                </a:cubicBezTo>
                <a:cubicBezTo>
                  <a:pt x="0" y="272"/>
                  <a:pt x="40" y="304"/>
                  <a:pt x="56" y="360"/>
                </a:cubicBezTo>
                <a:cubicBezTo>
                  <a:pt x="72" y="416"/>
                  <a:pt x="48" y="528"/>
                  <a:pt x="104" y="552"/>
                </a:cubicBezTo>
                <a:cubicBezTo>
                  <a:pt x="160" y="576"/>
                  <a:pt x="280" y="504"/>
                  <a:pt x="392" y="504"/>
                </a:cubicBezTo>
                <a:cubicBezTo>
                  <a:pt x="504" y="504"/>
                  <a:pt x="696" y="576"/>
                  <a:pt x="776" y="552"/>
                </a:cubicBezTo>
                <a:cubicBezTo>
                  <a:pt x="856" y="528"/>
                  <a:pt x="904" y="408"/>
                  <a:pt x="872" y="360"/>
                </a:cubicBezTo>
                <a:cubicBezTo>
                  <a:pt x="840" y="312"/>
                  <a:pt x="640" y="312"/>
                  <a:pt x="584" y="264"/>
                </a:cubicBezTo>
                <a:cubicBezTo>
                  <a:pt x="528" y="216"/>
                  <a:pt x="584" y="104"/>
                  <a:pt x="536" y="72"/>
                </a:cubicBezTo>
                <a:cubicBezTo>
                  <a:pt x="488" y="40"/>
                  <a:pt x="368" y="80"/>
                  <a:pt x="296" y="7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 cmpd="sng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79941" name="Freeform 5"/>
          <p:cNvSpPr>
            <a:spLocks/>
          </p:cNvSpPr>
          <p:nvPr/>
        </p:nvSpPr>
        <p:spPr bwMode="auto">
          <a:xfrm>
            <a:off x="3000324" y="4280691"/>
            <a:ext cx="1411287" cy="863600"/>
          </a:xfrm>
          <a:custGeom>
            <a:avLst/>
            <a:gdLst/>
            <a:ahLst/>
            <a:cxnLst>
              <a:cxn ang="0">
                <a:pos x="640" y="248"/>
              </a:cxn>
              <a:cxn ang="0">
                <a:pos x="640" y="296"/>
              </a:cxn>
              <a:cxn ang="0">
                <a:pos x="640" y="56"/>
              </a:cxn>
              <a:cxn ang="0">
                <a:pos x="400" y="104"/>
              </a:cxn>
              <a:cxn ang="0">
                <a:pos x="208" y="8"/>
              </a:cxn>
              <a:cxn ang="0">
                <a:pos x="16" y="152"/>
              </a:cxn>
              <a:cxn ang="0">
                <a:pos x="112" y="488"/>
              </a:cxn>
              <a:cxn ang="0">
                <a:pos x="400" y="488"/>
              </a:cxn>
              <a:cxn ang="0">
                <a:pos x="640" y="488"/>
              </a:cxn>
              <a:cxn ang="0">
                <a:pos x="640" y="248"/>
              </a:cxn>
            </a:cxnLst>
            <a:rect l="0" t="0" r="r" b="b"/>
            <a:pathLst>
              <a:path w="680" h="544">
                <a:moveTo>
                  <a:pt x="640" y="248"/>
                </a:moveTo>
                <a:cubicBezTo>
                  <a:pt x="640" y="216"/>
                  <a:pt x="640" y="328"/>
                  <a:pt x="640" y="296"/>
                </a:cubicBezTo>
                <a:cubicBezTo>
                  <a:pt x="640" y="264"/>
                  <a:pt x="680" y="88"/>
                  <a:pt x="640" y="56"/>
                </a:cubicBezTo>
                <a:cubicBezTo>
                  <a:pt x="600" y="24"/>
                  <a:pt x="472" y="112"/>
                  <a:pt x="400" y="104"/>
                </a:cubicBezTo>
                <a:cubicBezTo>
                  <a:pt x="328" y="96"/>
                  <a:pt x="272" y="0"/>
                  <a:pt x="208" y="8"/>
                </a:cubicBezTo>
                <a:cubicBezTo>
                  <a:pt x="144" y="16"/>
                  <a:pt x="32" y="72"/>
                  <a:pt x="16" y="152"/>
                </a:cubicBezTo>
                <a:cubicBezTo>
                  <a:pt x="0" y="232"/>
                  <a:pt x="48" y="432"/>
                  <a:pt x="112" y="488"/>
                </a:cubicBezTo>
                <a:cubicBezTo>
                  <a:pt x="176" y="544"/>
                  <a:pt x="312" y="488"/>
                  <a:pt x="400" y="488"/>
                </a:cubicBezTo>
                <a:cubicBezTo>
                  <a:pt x="488" y="488"/>
                  <a:pt x="600" y="528"/>
                  <a:pt x="640" y="488"/>
                </a:cubicBezTo>
                <a:cubicBezTo>
                  <a:pt x="680" y="448"/>
                  <a:pt x="640" y="280"/>
                  <a:pt x="640" y="248"/>
                </a:cubicBezTo>
                <a:close/>
              </a:path>
            </a:pathLst>
          </a:custGeom>
          <a:solidFill>
            <a:srgbClr val="FFCC99"/>
          </a:solidFill>
          <a:ln w="19050" cmpd="sng">
            <a:solidFill>
              <a:srgbClr val="FF00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79942" name="Rectangle 6"/>
          <p:cNvSpPr>
            <a:spLocks noChangeArrowheads="1"/>
          </p:cNvSpPr>
          <p:nvPr/>
        </p:nvSpPr>
        <p:spPr bwMode="auto">
          <a:xfrm>
            <a:off x="7577138" y="2032000"/>
            <a:ext cx="609600" cy="609600"/>
          </a:xfrm>
          <a:prstGeom prst="rect">
            <a:avLst/>
          </a:prstGeom>
          <a:solidFill>
            <a:srgbClr val="777777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79943" name="Rectangle 7"/>
          <p:cNvSpPr>
            <a:spLocks noChangeArrowheads="1"/>
          </p:cNvSpPr>
          <p:nvPr/>
        </p:nvSpPr>
        <p:spPr bwMode="auto">
          <a:xfrm>
            <a:off x="6711950" y="2019300"/>
            <a:ext cx="609600" cy="609600"/>
          </a:xfrm>
          <a:prstGeom prst="rect">
            <a:avLst/>
          </a:prstGeom>
          <a:solidFill>
            <a:srgbClr val="B2B2B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79944" name="Rectangle 8"/>
          <p:cNvSpPr>
            <a:spLocks noChangeArrowheads="1"/>
          </p:cNvSpPr>
          <p:nvPr/>
        </p:nvSpPr>
        <p:spPr bwMode="auto">
          <a:xfrm>
            <a:off x="5918200" y="2019300"/>
            <a:ext cx="609600" cy="609600"/>
          </a:xfrm>
          <a:prstGeom prst="rect">
            <a:avLst/>
          </a:prstGeom>
          <a:solidFill>
            <a:srgbClr val="EAEAEA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79945" name="Oval 9"/>
          <p:cNvSpPr>
            <a:spLocks noChangeArrowheads="1"/>
          </p:cNvSpPr>
          <p:nvPr/>
        </p:nvSpPr>
        <p:spPr bwMode="auto">
          <a:xfrm>
            <a:off x="2717800" y="2012950"/>
            <a:ext cx="762000" cy="742950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79946" name="Oval 10"/>
          <p:cNvSpPr>
            <a:spLocks noChangeArrowheads="1"/>
          </p:cNvSpPr>
          <p:nvPr/>
        </p:nvSpPr>
        <p:spPr bwMode="auto">
          <a:xfrm>
            <a:off x="1744663" y="2016125"/>
            <a:ext cx="762000" cy="722313"/>
          </a:xfrm>
          <a:prstGeom prst="ellipse">
            <a:avLst/>
          </a:prstGeom>
          <a:solidFill>
            <a:srgbClr val="00FF00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79947" name="Oval 11"/>
          <p:cNvSpPr>
            <a:spLocks noChangeArrowheads="1"/>
          </p:cNvSpPr>
          <p:nvPr/>
        </p:nvSpPr>
        <p:spPr bwMode="auto">
          <a:xfrm>
            <a:off x="812800" y="2028825"/>
            <a:ext cx="762000" cy="75565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727075" y="1519238"/>
            <a:ext cx="2886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Flavor neutrino states: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1944688" y="2095500"/>
            <a:ext cx="460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>
                <a:solidFill>
                  <a:schemeClr val="tx2"/>
                </a:solidFill>
                <a:latin typeface="Symbol" pitchFamily="18" charset="2"/>
              </a:rPr>
              <a:t>m</a:t>
            </a:r>
            <a:endParaRPr lang="en-US" sz="24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2887663" y="209550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>
                <a:solidFill>
                  <a:schemeClr val="tx2"/>
                </a:solidFill>
                <a:latin typeface="Symbol" pitchFamily="18" charset="2"/>
              </a:rPr>
              <a:t>t</a:t>
            </a:r>
            <a:endParaRPr lang="en-US" sz="24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996950" y="2111375"/>
            <a:ext cx="43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>
                <a:solidFill>
                  <a:schemeClr val="tx2"/>
                </a:solidFill>
                <a:latin typeface="Times New Roman" pitchFamily="18" charset="0"/>
              </a:rPr>
              <a:t>e</a:t>
            </a:r>
            <a:endParaRPr lang="en-US" sz="24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6858000" y="2044700"/>
            <a:ext cx="444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>
                <a:solidFill>
                  <a:schemeClr val="tx2"/>
                </a:solidFill>
                <a:latin typeface="Times New Roman" pitchFamily="18" charset="0"/>
              </a:rPr>
              <a:t>2</a:t>
            </a:r>
            <a:endParaRPr lang="en-US" sz="24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7678738" y="2084388"/>
            <a:ext cx="444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>
                <a:solidFill>
                  <a:schemeClr val="tx2"/>
                </a:solidFill>
                <a:latin typeface="Times New Roman" pitchFamily="18" charset="0"/>
              </a:rPr>
              <a:t>3</a:t>
            </a:r>
            <a:endParaRPr lang="en-US" sz="24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6057900" y="2044700"/>
            <a:ext cx="444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>
                <a:solidFill>
                  <a:schemeClr val="tx2"/>
                </a:solidFill>
                <a:latin typeface="Times New Roman" pitchFamily="18" charset="0"/>
              </a:rPr>
              <a:t>1</a:t>
            </a:r>
            <a:endParaRPr lang="en-US" sz="24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6064250" y="2752725"/>
            <a:ext cx="463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m</a:t>
            </a:r>
            <a:r>
              <a:rPr lang="en-US" sz="2000" baseline="-25000">
                <a:latin typeface="Times New Roman" pitchFamily="18" charset="0"/>
              </a:rPr>
              <a:t>1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6858000" y="2765425"/>
            <a:ext cx="463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m</a:t>
            </a:r>
            <a:r>
              <a:rPr lang="en-US" sz="2000" baseline="-25000">
                <a:latin typeface="Times New Roman" pitchFamily="18" charset="0"/>
              </a:rPr>
              <a:t>2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7620000" y="2774950"/>
            <a:ext cx="463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m</a:t>
            </a:r>
            <a:r>
              <a:rPr lang="en-US" sz="2000" baseline="-25000">
                <a:latin typeface="Times New Roman" pitchFamily="18" charset="0"/>
              </a:rPr>
              <a:t>3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3176206" y="4313419"/>
            <a:ext cx="10967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Flavor</a:t>
            </a:r>
          </a:p>
          <a:p>
            <a:r>
              <a:rPr lang="en-US" sz="2400" dirty="0">
                <a:solidFill>
                  <a:srgbClr val="FF0000"/>
                </a:solidFill>
              </a:rPr>
              <a:t>states</a:t>
            </a: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5422900" y="4281520"/>
            <a:ext cx="184537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Mass </a:t>
            </a:r>
          </a:p>
          <a:p>
            <a:r>
              <a:rPr lang="en-US" sz="2400" dirty="0" err="1"/>
              <a:t>eigenstates</a:t>
            </a:r>
            <a:endParaRPr lang="en-US" sz="2400" dirty="0"/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1959124" y="3127524"/>
            <a:ext cx="436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FF00"/>
                </a:solidFill>
                <a:latin typeface="Times New Roman" pitchFamily="18" charset="0"/>
              </a:rPr>
              <a:t> </a:t>
            </a:r>
            <a:r>
              <a:rPr lang="en-US" sz="2400">
                <a:solidFill>
                  <a:srgbClr val="00FF00"/>
                </a:solidFill>
                <a:latin typeface="Symbol" pitchFamily="18" charset="2"/>
              </a:rPr>
              <a:t>m</a:t>
            </a:r>
            <a:endParaRPr lang="en-US" sz="2400">
              <a:solidFill>
                <a:srgbClr val="00FF00"/>
              </a:solidFill>
              <a:latin typeface="Times New Roman" pitchFamily="18" charset="0"/>
            </a:endParaRPr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5953125" y="1541463"/>
            <a:ext cx="2236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Mass eigenstates</a:t>
            </a: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2965450" y="3123572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99"/>
                </a:solidFill>
                <a:latin typeface="Symbol" pitchFamily="18" charset="2"/>
              </a:rPr>
              <a:t>t</a:t>
            </a:r>
            <a:endParaRPr lang="en-US" sz="2400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1038225" y="3127375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e</a:t>
            </a:r>
          </a:p>
        </p:txBody>
      </p:sp>
      <p:sp>
        <p:nvSpPr>
          <p:cNvPr id="679971" name="AutoShape 35"/>
          <p:cNvSpPr>
            <a:spLocks noChangeArrowheads="1"/>
          </p:cNvSpPr>
          <p:nvPr/>
        </p:nvSpPr>
        <p:spPr bwMode="auto">
          <a:xfrm>
            <a:off x="1054100" y="2943225"/>
            <a:ext cx="277813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79972" name="AutoShape 36"/>
          <p:cNvSpPr>
            <a:spLocks noChangeArrowheads="1"/>
          </p:cNvSpPr>
          <p:nvPr/>
        </p:nvSpPr>
        <p:spPr bwMode="auto">
          <a:xfrm>
            <a:off x="2035175" y="2943225"/>
            <a:ext cx="277813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79973" name="AutoShape 37"/>
          <p:cNvSpPr>
            <a:spLocks noChangeArrowheads="1"/>
          </p:cNvSpPr>
          <p:nvPr/>
        </p:nvSpPr>
        <p:spPr bwMode="auto">
          <a:xfrm>
            <a:off x="2965450" y="2943225"/>
            <a:ext cx="277813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400" name="WordArt 40"/>
          <p:cNvSpPr>
            <a:spLocks noChangeArrowheads="1" noChangeShapeType="1" noTextEdit="1"/>
          </p:cNvSpPr>
          <p:nvPr/>
        </p:nvSpPr>
        <p:spPr bwMode="auto">
          <a:xfrm>
            <a:off x="3942754" y="3540851"/>
            <a:ext cx="1870075" cy="650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07763" dir="2700000" algn="ctr" rotWithShape="0">
                    <a:srgbClr val="868686">
                      <a:alpha val="50000"/>
                    </a:srgbClr>
                  </a:outerShdw>
                </a:effectLst>
                <a:latin typeface="Arial Black"/>
              </a:rPr>
              <a:t>Mixing</a:t>
            </a:r>
          </a:p>
        </p:txBody>
      </p:sp>
      <p:sp>
        <p:nvSpPr>
          <p:cNvPr id="44" name="WordArt 26"/>
          <p:cNvSpPr>
            <a:spLocks noChangeArrowheads="1" noChangeShapeType="1" noTextEdit="1"/>
          </p:cNvSpPr>
          <p:nvPr/>
        </p:nvSpPr>
        <p:spPr bwMode="auto">
          <a:xfrm>
            <a:off x="328848" y="265814"/>
            <a:ext cx="4296315" cy="884035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Flavors and mixing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45" name="Text Box 41"/>
          <p:cNvSpPr txBox="1">
            <a:spLocks noChangeArrowheads="1"/>
          </p:cNvSpPr>
          <p:nvPr/>
        </p:nvSpPr>
        <p:spPr bwMode="auto">
          <a:xfrm>
            <a:off x="3784822" y="5539732"/>
            <a:ext cx="250741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Symbol" pitchFamily="18" charset="2"/>
              </a:rPr>
              <a:t>n</a:t>
            </a:r>
            <a:r>
              <a:rPr lang="en-US" sz="2400" baseline="-25000" dirty="0" err="1"/>
              <a:t>f</a:t>
            </a:r>
            <a:r>
              <a:rPr lang="en-US" sz="2400" dirty="0"/>
              <a:t>  =  U</a:t>
            </a:r>
            <a:r>
              <a:rPr lang="en-US" sz="2400" baseline="-25000" dirty="0"/>
              <a:t>PMNS</a:t>
            </a:r>
            <a:r>
              <a:rPr lang="en-US" sz="2400" dirty="0"/>
              <a:t> </a:t>
            </a:r>
            <a:r>
              <a:rPr lang="en-US" sz="2400" dirty="0" err="1">
                <a:latin typeface="Symbol" pitchFamily="18" charset="2"/>
              </a:rPr>
              <a:t>n</a:t>
            </a:r>
            <a:r>
              <a:rPr lang="en-US" sz="2400" baseline="-25000" dirty="0" err="1"/>
              <a:t>mass</a:t>
            </a:r>
            <a:endParaRPr lang="en-US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398694" y="5307778"/>
            <a:ext cx="2952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Combinations of mass </a:t>
            </a:r>
          </a:p>
          <a:p>
            <a:r>
              <a:rPr lang="en-IE" sz="2000" dirty="0" smtClean="0"/>
              <a:t>states  described by mixing matrix </a:t>
            </a:r>
            <a:r>
              <a:rPr lang="en-US" sz="2000" dirty="0" smtClean="0"/>
              <a:t>U</a:t>
            </a:r>
            <a:r>
              <a:rPr lang="en-US" sz="2000" baseline="-25000" dirty="0" smtClean="0"/>
              <a:t>PMNS</a:t>
            </a:r>
            <a:r>
              <a:rPr lang="en-US" sz="2000" dirty="0" smtClean="0"/>
              <a:t> </a:t>
            </a:r>
            <a:endParaRPr lang="en-IE" sz="2000" dirty="0"/>
          </a:p>
        </p:txBody>
      </p:sp>
      <p:sp>
        <p:nvSpPr>
          <p:cNvPr id="38" name="Not Equal 37"/>
          <p:cNvSpPr/>
          <p:nvPr/>
        </p:nvSpPr>
        <p:spPr bwMode="auto">
          <a:xfrm>
            <a:off x="4625163" y="4507995"/>
            <a:ext cx="584788" cy="382772"/>
          </a:xfrm>
          <a:prstGeom prst="mathNotEqual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2915" y="3835223"/>
            <a:ext cx="27482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Flavor</a:t>
            </a:r>
            <a:r>
              <a:rPr lang="en-IE" sz="2000" dirty="0" smtClean="0"/>
              <a:t> states – Weak </a:t>
            </a:r>
          </a:p>
          <a:p>
            <a:r>
              <a:rPr lang="en-IE" sz="2000" dirty="0" smtClean="0"/>
              <a:t>interaction states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-7937" y="-15875"/>
            <a:ext cx="9144000" cy="685800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>
              <a:latin typeface="Times New Roman" pitchFamily="18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7315200" y="1766888"/>
            <a:ext cx="1143000" cy="2690812"/>
          </a:xfrm>
          <a:prstGeom prst="rect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905500" y="1731963"/>
            <a:ext cx="1143000" cy="2690812"/>
          </a:xfrm>
          <a:prstGeom prst="rect">
            <a:avLst/>
          </a:prstGeom>
          <a:solidFill>
            <a:srgbClr val="00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4483100" y="1747838"/>
            <a:ext cx="1143000" cy="2690812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680963" name="Rectangle 3"/>
          <p:cNvSpPr>
            <a:spLocks noChangeArrowheads="1"/>
          </p:cNvSpPr>
          <p:nvPr/>
        </p:nvSpPr>
        <p:spPr bwMode="auto">
          <a:xfrm>
            <a:off x="990600" y="1600200"/>
            <a:ext cx="2286000" cy="28956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8001000" y="762000"/>
            <a:ext cx="762000" cy="685800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7467600" y="762000"/>
            <a:ext cx="762000" cy="685800"/>
          </a:xfrm>
          <a:prstGeom prst="ellipse">
            <a:avLst/>
          </a:prstGeom>
          <a:solidFill>
            <a:srgbClr val="00FF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7696200" y="228600"/>
            <a:ext cx="762000" cy="68580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7693025" y="838200"/>
            <a:ext cx="460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 dirty="0">
                <a:solidFill>
                  <a:schemeClr val="tx2"/>
                </a:solidFill>
                <a:latin typeface="Symbol" pitchFamily="18" charset="2"/>
              </a:rPr>
              <a:t>m</a:t>
            </a:r>
            <a:endParaRPr lang="en-US" sz="2400" dirty="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8229600" y="83820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 dirty="0" err="1">
                <a:solidFill>
                  <a:schemeClr val="tx2"/>
                </a:solidFill>
                <a:latin typeface="Symbol" pitchFamily="18" charset="2"/>
              </a:rPr>
              <a:t>t</a:t>
            </a:r>
            <a:endParaRPr lang="en-US" sz="2400" dirty="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7872413" y="304800"/>
            <a:ext cx="43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 dirty="0">
                <a:solidFill>
                  <a:schemeClr val="tx2"/>
                </a:solidFill>
                <a:latin typeface="Times New Roman" pitchFamily="18" charset="0"/>
              </a:rPr>
              <a:t>e</a:t>
            </a:r>
            <a:endParaRPr lang="en-US" sz="2400" dirty="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990600" y="3505200"/>
            <a:ext cx="398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000" baseline="-25000">
                <a:solidFill>
                  <a:schemeClr val="tx2"/>
                </a:solidFill>
                <a:latin typeface="Times New Roman" pitchFamily="18" charset="0"/>
              </a:rPr>
              <a:t>2</a:t>
            </a:r>
            <a:endParaRPr lang="en-US" sz="20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990600" y="3810000"/>
            <a:ext cx="398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000" baseline="-25000">
                <a:solidFill>
                  <a:schemeClr val="tx2"/>
                </a:solidFill>
                <a:latin typeface="Times New Roman" pitchFamily="18" charset="0"/>
              </a:rPr>
              <a:t>1</a:t>
            </a:r>
            <a:endParaRPr lang="en-US" sz="20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1447800" y="2133600"/>
            <a:ext cx="152400" cy="152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1447800" y="3657600"/>
            <a:ext cx="457200" cy="152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1506538" y="2133600"/>
            <a:ext cx="746125" cy="152400"/>
          </a:xfrm>
          <a:prstGeom prst="rect">
            <a:avLst/>
          </a:prstGeom>
          <a:solidFill>
            <a:srgbClr val="00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2195513" y="2133600"/>
            <a:ext cx="623887" cy="152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2362200" y="3657600"/>
            <a:ext cx="457200" cy="152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1905000" y="3657600"/>
            <a:ext cx="457200" cy="152400"/>
          </a:xfrm>
          <a:prstGeom prst="rect">
            <a:avLst/>
          </a:prstGeom>
          <a:solidFill>
            <a:srgbClr val="00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1447800" y="3962400"/>
            <a:ext cx="762000" cy="152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2209800" y="3962400"/>
            <a:ext cx="304800" cy="152400"/>
          </a:xfrm>
          <a:prstGeom prst="rect">
            <a:avLst/>
          </a:prstGeom>
          <a:solidFill>
            <a:srgbClr val="00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2514600" y="3957638"/>
            <a:ext cx="304800" cy="152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990600" y="1981200"/>
            <a:ext cx="398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000" baseline="-25000">
                <a:solidFill>
                  <a:schemeClr val="tx2"/>
                </a:solidFill>
                <a:latin typeface="Times New Roman" pitchFamily="18" charset="0"/>
              </a:rPr>
              <a:t>3</a:t>
            </a:r>
            <a:endParaRPr lang="en-US" sz="20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 rot="-5400000">
            <a:off x="346870" y="2932906"/>
            <a:ext cx="6905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mass</a:t>
            </a: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1174750" y="2378075"/>
            <a:ext cx="661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</a:rPr>
              <a:t>|U</a:t>
            </a:r>
            <a:r>
              <a:rPr lang="en-US" baseline="-25000">
                <a:latin typeface="Times New Roman" pitchFamily="18" charset="0"/>
              </a:rPr>
              <a:t>e3</a:t>
            </a:r>
            <a:r>
              <a:rPr lang="en-US">
                <a:latin typeface="Times New Roman" pitchFamily="18" charset="0"/>
              </a:rPr>
              <a:t>|</a:t>
            </a:r>
            <a:r>
              <a:rPr lang="en-US" baseline="30000">
                <a:latin typeface="Times New Roman" pitchFamily="18" charset="0"/>
              </a:rPr>
              <a:t>2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1571625" y="1719263"/>
            <a:ext cx="681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</a:rPr>
              <a:t>|U</a:t>
            </a:r>
            <a:r>
              <a:rPr lang="en-US" baseline="-25000">
                <a:latin typeface="Symbol" pitchFamily="18" charset="2"/>
              </a:rPr>
              <a:t>m</a:t>
            </a:r>
            <a:r>
              <a:rPr lang="en-US" baseline="-25000">
                <a:latin typeface="Times New Roman" pitchFamily="18" charset="0"/>
              </a:rPr>
              <a:t>3</a:t>
            </a:r>
            <a:r>
              <a:rPr lang="en-US">
                <a:latin typeface="Times New Roman" pitchFamily="18" charset="0"/>
              </a:rPr>
              <a:t>|</a:t>
            </a:r>
            <a:r>
              <a:rPr lang="en-US" baseline="30000">
                <a:latin typeface="Times New Roman" pitchFamily="18" charset="0"/>
              </a:rPr>
              <a:t>2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2263775" y="1747838"/>
            <a:ext cx="660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</a:rPr>
              <a:t>|U</a:t>
            </a:r>
            <a:r>
              <a:rPr lang="en-US" baseline="-25000">
                <a:latin typeface="Symbol" pitchFamily="18" charset="2"/>
              </a:rPr>
              <a:t>t</a:t>
            </a:r>
            <a:r>
              <a:rPr lang="en-US" baseline="-25000">
                <a:latin typeface="Times New Roman" pitchFamily="18" charset="0"/>
              </a:rPr>
              <a:t>3</a:t>
            </a:r>
            <a:r>
              <a:rPr lang="en-US">
                <a:latin typeface="Times New Roman" pitchFamily="18" charset="0"/>
              </a:rPr>
              <a:t>|</a:t>
            </a:r>
            <a:r>
              <a:rPr lang="en-US" baseline="30000">
                <a:latin typeface="Times New Roman" pitchFamily="18" charset="0"/>
              </a:rPr>
              <a:t>2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1414463" y="4071938"/>
            <a:ext cx="661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</a:rPr>
              <a:t>|U</a:t>
            </a:r>
            <a:r>
              <a:rPr lang="en-US" baseline="-25000">
                <a:latin typeface="Times New Roman" pitchFamily="18" charset="0"/>
              </a:rPr>
              <a:t>e1</a:t>
            </a:r>
            <a:r>
              <a:rPr lang="en-US">
                <a:latin typeface="Times New Roman" pitchFamily="18" charset="0"/>
              </a:rPr>
              <a:t>|</a:t>
            </a:r>
            <a:r>
              <a:rPr lang="en-US" baseline="30000">
                <a:latin typeface="Times New Roman" pitchFamily="18" charset="0"/>
              </a:rPr>
              <a:t>2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1376363" y="3271838"/>
            <a:ext cx="661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</a:rPr>
              <a:t>|U</a:t>
            </a:r>
            <a:r>
              <a:rPr lang="en-US" baseline="-25000">
                <a:latin typeface="Times New Roman" pitchFamily="18" charset="0"/>
              </a:rPr>
              <a:t>e2</a:t>
            </a:r>
            <a:r>
              <a:rPr lang="en-US">
                <a:latin typeface="Times New Roman" pitchFamily="18" charset="0"/>
              </a:rPr>
              <a:t>|</a:t>
            </a:r>
            <a:r>
              <a:rPr lang="en-US" baseline="30000">
                <a:latin typeface="Times New Roman" pitchFamily="18" charset="0"/>
              </a:rPr>
              <a:t>2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6425" name="Text Box 41"/>
          <p:cNvSpPr txBox="1">
            <a:spLocks noChangeArrowheads="1"/>
          </p:cNvSpPr>
          <p:nvPr/>
        </p:nvSpPr>
        <p:spPr bwMode="auto">
          <a:xfrm>
            <a:off x="5347873" y="5901254"/>
            <a:ext cx="250741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Symbol" pitchFamily="18" charset="2"/>
              </a:rPr>
              <a:t>n</a:t>
            </a:r>
            <a:r>
              <a:rPr lang="en-US" sz="2400" baseline="-25000" dirty="0" err="1"/>
              <a:t>f</a:t>
            </a:r>
            <a:r>
              <a:rPr lang="en-US" sz="2400" dirty="0"/>
              <a:t>  =  U</a:t>
            </a:r>
            <a:r>
              <a:rPr lang="en-US" sz="2400" baseline="-25000" dirty="0"/>
              <a:t>PMNS</a:t>
            </a:r>
            <a:r>
              <a:rPr lang="en-US" sz="2400" dirty="0"/>
              <a:t> </a:t>
            </a:r>
            <a:r>
              <a:rPr lang="en-US" sz="2400" dirty="0" err="1">
                <a:latin typeface="Symbol" pitchFamily="18" charset="2"/>
              </a:rPr>
              <a:t>n</a:t>
            </a:r>
            <a:r>
              <a:rPr lang="en-US" sz="2400" baseline="-25000" dirty="0" err="1"/>
              <a:t>mass</a:t>
            </a:r>
            <a:endParaRPr lang="en-US" sz="2400" dirty="0"/>
          </a:p>
        </p:txBody>
      </p:sp>
      <p:sp>
        <p:nvSpPr>
          <p:cNvPr id="51" name="Rectangle 13"/>
          <p:cNvSpPr>
            <a:spLocks noChangeArrowheads="1"/>
          </p:cNvSpPr>
          <p:nvPr/>
        </p:nvSpPr>
        <p:spPr bwMode="auto">
          <a:xfrm>
            <a:off x="4640263" y="2070100"/>
            <a:ext cx="76200" cy="152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14"/>
          <p:cNvSpPr>
            <a:spLocks noChangeArrowheads="1"/>
          </p:cNvSpPr>
          <p:nvPr/>
        </p:nvSpPr>
        <p:spPr bwMode="auto">
          <a:xfrm>
            <a:off x="4640263" y="3662363"/>
            <a:ext cx="422275" cy="15240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19"/>
          <p:cNvSpPr>
            <a:spLocks noChangeArrowheads="1"/>
          </p:cNvSpPr>
          <p:nvPr/>
        </p:nvSpPr>
        <p:spPr bwMode="auto">
          <a:xfrm>
            <a:off x="4640263" y="4038600"/>
            <a:ext cx="762000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20"/>
          <p:cNvSpPr>
            <a:spLocks noChangeArrowheads="1"/>
          </p:cNvSpPr>
          <p:nvPr/>
        </p:nvSpPr>
        <p:spPr bwMode="auto">
          <a:xfrm>
            <a:off x="6146800" y="4054475"/>
            <a:ext cx="304800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6125368" y="3664177"/>
            <a:ext cx="491333" cy="163286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Rectangle 15"/>
          <p:cNvSpPr>
            <a:spLocks noChangeArrowheads="1"/>
          </p:cNvSpPr>
          <p:nvPr/>
        </p:nvSpPr>
        <p:spPr bwMode="auto">
          <a:xfrm>
            <a:off x="6125369" y="2057400"/>
            <a:ext cx="549276" cy="1333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16"/>
          <p:cNvSpPr>
            <a:spLocks noChangeArrowheads="1"/>
          </p:cNvSpPr>
          <p:nvPr/>
        </p:nvSpPr>
        <p:spPr bwMode="auto">
          <a:xfrm>
            <a:off x="7478233" y="2059467"/>
            <a:ext cx="541338" cy="152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Rectangle 17"/>
          <p:cNvSpPr>
            <a:spLocks noChangeArrowheads="1"/>
          </p:cNvSpPr>
          <p:nvPr/>
        </p:nvSpPr>
        <p:spPr bwMode="auto">
          <a:xfrm>
            <a:off x="7493680" y="3664177"/>
            <a:ext cx="457200" cy="15240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Rectangle 21"/>
          <p:cNvSpPr>
            <a:spLocks noChangeArrowheads="1"/>
          </p:cNvSpPr>
          <p:nvPr/>
        </p:nvSpPr>
        <p:spPr bwMode="auto">
          <a:xfrm>
            <a:off x="7475538" y="4071938"/>
            <a:ext cx="304800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Text Box 10"/>
          <p:cNvSpPr txBox="1">
            <a:spLocks noChangeArrowheads="1"/>
          </p:cNvSpPr>
          <p:nvPr/>
        </p:nvSpPr>
        <p:spPr bwMode="auto">
          <a:xfrm>
            <a:off x="4792663" y="4498416"/>
            <a:ext cx="433387" cy="457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 dirty="0">
                <a:solidFill>
                  <a:schemeClr val="tx2"/>
                </a:solidFill>
                <a:latin typeface="Times New Roman" pitchFamily="18" charset="0"/>
              </a:rPr>
              <a:t>e</a:t>
            </a:r>
            <a:endParaRPr lang="en-US" sz="2400" dirty="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64" name="Text Box 8"/>
          <p:cNvSpPr txBox="1">
            <a:spLocks noChangeArrowheads="1"/>
          </p:cNvSpPr>
          <p:nvPr/>
        </p:nvSpPr>
        <p:spPr bwMode="auto">
          <a:xfrm>
            <a:off x="6214270" y="4501538"/>
            <a:ext cx="460375" cy="4572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 dirty="0">
                <a:solidFill>
                  <a:schemeClr val="tx2"/>
                </a:solidFill>
                <a:latin typeface="Symbol" pitchFamily="18" charset="2"/>
              </a:rPr>
              <a:t>m</a:t>
            </a:r>
            <a:endParaRPr lang="en-US" sz="2400" dirty="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65" name="Text Box 9"/>
          <p:cNvSpPr txBox="1">
            <a:spLocks noChangeArrowheads="1"/>
          </p:cNvSpPr>
          <p:nvPr/>
        </p:nvSpPr>
        <p:spPr bwMode="auto">
          <a:xfrm>
            <a:off x="7577138" y="4527997"/>
            <a:ext cx="431800" cy="45720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 dirty="0" err="1">
                <a:solidFill>
                  <a:schemeClr val="tx2"/>
                </a:solidFill>
                <a:latin typeface="Symbol" pitchFamily="18" charset="2"/>
              </a:rPr>
              <a:t>t</a:t>
            </a:r>
            <a:endParaRPr lang="en-US" sz="2400" dirty="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391351" y="5158928"/>
            <a:ext cx="23066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Mass content of </a:t>
            </a:r>
          </a:p>
          <a:p>
            <a:r>
              <a:rPr lang="en-US" sz="2000" dirty="0" smtClean="0"/>
              <a:t>the flavor states</a:t>
            </a:r>
            <a:endParaRPr lang="en-US" sz="2000" dirty="0"/>
          </a:p>
        </p:txBody>
      </p:sp>
      <p:sp>
        <p:nvSpPr>
          <p:cNvPr id="67" name="TextBox 66"/>
          <p:cNvSpPr txBox="1"/>
          <p:nvPr/>
        </p:nvSpPr>
        <p:spPr>
          <a:xfrm>
            <a:off x="946150" y="5091527"/>
            <a:ext cx="2330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Flavor content of  the mass states</a:t>
            </a:r>
            <a:endParaRPr lang="en-US" sz="2000" dirty="0"/>
          </a:p>
        </p:txBody>
      </p:sp>
      <p:sp>
        <p:nvSpPr>
          <p:cNvPr id="68" name="Text Box 41"/>
          <p:cNvSpPr txBox="1">
            <a:spLocks noChangeArrowheads="1"/>
          </p:cNvSpPr>
          <p:nvPr/>
        </p:nvSpPr>
        <p:spPr bwMode="auto">
          <a:xfrm>
            <a:off x="1050925" y="5900956"/>
            <a:ext cx="2791149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Symbol" pitchFamily="18" charset="2"/>
              </a:rPr>
              <a:t>  </a:t>
            </a:r>
            <a:r>
              <a:rPr lang="en-US" sz="2400" dirty="0" err="1" smtClean="0">
                <a:latin typeface="Symbol" pitchFamily="18" charset="2"/>
              </a:rPr>
              <a:t>n</a:t>
            </a:r>
            <a:r>
              <a:rPr lang="en-US" sz="2400" baseline="-25000" dirty="0" err="1" smtClean="0"/>
              <a:t>mass</a:t>
            </a:r>
            <a:r>
              <a:rPr lang="en-US" sz="2400" dirty="0" smtClean="0"/>
              <a:t>  </a:t>
            </a:r>
            <a:r>
              <a:rPr lang="en-US" sz="2400" dirty="0"/>
              <a:t>=  </a:t>
            </a:r>
            <a:r>
              <a:rPr lang="en-US" sz="2400" dirty="0" smtClean="0"/>
              <a:t>U</a:t>
            </a:r>
            <a:r>
              <a:rPr lang="en-US" sz="2400" baseline="-25000" dirty="0" smtClean="0"/>
              <a:t>PMNS </a:t>
            </a:r>
            <a:r>
              <a:rPr lang="en-US" sz="2400" baseline="30000" dirty="0" smtClean="0"/>
              <a:t>+</a:t>
            </a:r>
            <a:r>
              <a:rPr lang="en-US" sz="2400" baseline="-25000" dirty="0" smtClean="0"/>
              <a:t> </a:t>
            </a:r>
            <a:r>
              <a:rPr lang="en-US" sz="2400" dirty="0" err="1" smtClean="0">
                <a:latin typeface="Symbol" pitchFamily="18" charset="2"/>
              </a:rPr>
              <a:t>n</a:t>
            </a:r>
            <a:r>
              <a:rPr lang="en-US" sz="2400" baseline="-25000" dirty="0" err="1" smtClean="0"/>
              <a:t>f</a:t>
            </a:r>
            <a:endParaRPr lang="en-US" sz="2400" dirty="0"/>
          </a:p>
        </p:txBody>
      </p:sp>
      <p:sp>
        <p:nvSpPr>
          <p:cNvPr id="50" name="WordArt 26"/>
          <p:cNvSpPr>
            <a:spLocks noChangeArrowheads="1" noChangeShapeType="1" noTextEdit="1"/>
          </p:cNvSpPr>
          <p:nvPr/>
        </p:nvSpPr>
        <p:spPr bwMode="auto">
          <a:xfrm>
            <a:off x="493713" y="319982"/>
            <a:ext cx="3849747" cy="884035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Mixing: dual role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-6498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 dirty="0">
              <a:latin typeface="Times New Roman" pitchFamily="18" charset="0"/>
            </a:endParaRPr>
          </a:p>
        </p:txBody>
      </p:sp>
      <p:sp>
        <p:nvSpPr>
          <p:cNvPr id="680963" name="Rectangle 3"/>
          <p:cNvSpPr>
            <a:spLocks noChangeArrowheads="1"/>
          </p:cNvSpPr>
          <p:nvPr/>
        </p:nvSpPr>
        <p:spPr bwMode="auto">
          <a:xfrm>
            <a:off x="990600" y="1600200"/>
            <a:ext cx="2286000" cy="28956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8001000" y="762000"/>
            <a:ext cx="762000" cy="685800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7467600" y="762000"/>
            <a:ext cx="762000" cy="685800"/>
          </a:xfrm>
          <a:prstGeom prst="ellipse">
            <a:avLst/>
          </a:prstGeom>
          <a:solidFill>
            <a:srgbClr val="00FF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7696200" y="228600"/>
            <a:ext cx="762000" cy="68580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7693025" y="838200"/>
            <a:ext cx="460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>
                <a:solidFill>
                  <a:schemeClr val="tx2"/>
                </a:solidFill>
                <a:latin typeface="Symbol" pitchFamily="18" charset="2"/>
              </a:rPr>
              <a:t>m</a:t>
            </a:r>
            <a:endParaRPr lang="en-US" sz="24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8229600" y="83820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>
                <a:solidFill>
                  <a:schemeClr val="tx2"/>
                </a:solidFill>
                <a:latin typeface="Symbol" pitchFamily="18" charset="2"/>
              </a:rPr>
              <a:t>t</a:t>
            </a:r>
            <a:endParaRPr lang="en-US" sz="24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7872413" y="304800"/>
            <a:ext cx="43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>
                <a:solidFill>
                  <a:schemeClr val="tx2"/>
                </a:solidFill>
                <a:latin typeface="Times New Roman" pitchFamily="18" charset="0"/>
              </a:rPr>
              <a:t>e</a:t>
            </a:r>
            <a:endParaRPr lang="en-US" sz="24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990600" y="3505200"/>
            <a:ext cx="398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000" baseline="-25000">
                <a:solidFill>
                  <a:schemeClr val="tx2"/>
                </a:solidFill>
                <a:latin typeface="Times New Roman" pitchFamily="18" charset="0"/>
              </a:rPr>
              <a:t>2</a:t>
            </a:r>
            <a:endParaRPr lang="en-US" sz="20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990600" y="3810000"/>
            <a:ext cx="398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000" baseline="-25000">
                <a:solidFill>
                  <a:schemeClr val="tx2"/>
                </a:solidFill>
                <a:latin typeface="Times New Roman" pitchFamily="18" charset="0"/>
              </a:rPr>
              <a:t>1</a:t>
            </a:r>
            <a:endParaRPr lang="en-US" sz="20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1447800" y="2133600"/>
            <a:ext cx="152400" cy="152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1447800" y="3657600"/>
            <a:ext cx="457200" cy="152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1506538" y="2133600"/>
            <a:ext cx="746125" cy="152400"/>
          </a:xfrm>
          <a:prstGeom prst="rect">
            <a:avLst/>
          </a:prstGeom>
          <a:solidFill>
            <a:srgbClr val="00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2195513" y="2133600"/>
            <a:ext cx="623887" cy="152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2362200" y="3657600"/>
            <a:ext cx="457200" cy="152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1905000" y="3657600"/>
            <a:ext cx="457200" cy="152400"/>
          </a:xfrm>
          <a:prstGeom prst="rect">
            <a:avLst/>
          </a:prstGeom>
          <a:solidFill>
            <a:srgbClr val="00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1447800" y="3962400"/>
            <a:ext cx="762000" cy="152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2209800" y="3962400"/>
            <a:ext cx="304800" cy="152400"/>
          </a:xfrm>
          <a:prstGeom prst="rect">
            <a:avLst/>
          </a:prstGeom>
          <a:solidFill>
            <a:srgbClr val="00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2514600" y="3962400"/>
            <a:ext cx="304800" cy="152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990600" y="1981200"/>
            <a:ext cx="398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000" baseline="-25000">
                <a:solidFill>
                  <a:schemeClr val="tx2"/>
                </a:solidFill>
                <a:latin typeface="Times New Roman" pitchFamily="18" charset="0"/>
              </a:rPr>
              <a:t>3</a:t>
            </a:r>
            <a:endParaRPr lang="en-US" sz="20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3276600" y="3048000"/>
            <a:ext cx="784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D</a:t>
            </a:r>
            <a:r>
              <a:rPr lang="en-US" sz="2000">
                <a:latin typeface="Times New Roman" pitchFamily="18" charset="0"/>
              </a:rPr>
              <a:t>m</a:t>
            </a:r>
            <a:r>
              <a:rPr lang="en-US" sz="2000" baseline="30000">
                <a:latin typeface="Times New Roman" pitchFamily="18" charset="0"/>
              </a:rPr>
              <a:t>2</a:t>
            </a:r>
            <a:r>
              <a:rPr lang="en-US" sz="2000" baseline="-25000">
                <a:latin typeface="Times New Roman" pitchFamily="18" charset="0"/>
              </a:rPr>
              <a:t>31</a:t>
            </a:r>
            <a:endParaRPr lang="en-US" sz="2000">
              <a:latin typeface="Symbol" pitchFamily="18" charset="2"/>
            </a:endParaRP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3276600" y="3738563"/>
            <a:ext cx="784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D</a:t>
            </a:r>
            <a:r>
              <a:rPr lang="en-US" sz="2000">
                <a:latin typeface="Times New Roman" pitchFamily="18" charset="0"/>
              </a:rPr>
              <a:t>m</a:t>
            </a:r>
            <a:r>
              <a:rPr lang="en-US" sz="2000" baseline="30000">
                <a:latin typeface="Times New Roman" pitchFamily="18" charset="0"/>
              </a:rPr>
              <a:t>2</a:t>
            </a:r>
            <a:r>
              <a:rPr lang="en-US" sz="2000" baseline="-25000">
                <a:latin typeface="Times New Roman" pitchFamily="18" charset="0"/>
              </a:rPr>
              <a:t>21</a:t>
            </a:r>
            <a:endParaRPr lang="en-US" sz="2000">
              <a:latin typeface="Symbol" pitchFamily="18" charset="2"/>
            </a:endParaRPr>
          </a:p>
        </p:txBody>
      </p:sp>
      <p:sp>
        <p:nvSpPr>
          <p:cNvPr id="16410" name="Line 26"/>
          <p:cNvSpPr>
            <a:spLocks noChangeShapeType="1"/>
          </p:cNvSpPr>
          <p:nvPr/>
        </p:nvSpPr>
        <p:spPr bwMode="auto">
          <a:xfrm>
            <a:off x="3124200" y="2209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2971800" y="3733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944563" y="4835525"/>
            <a:ext cx="2701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Normal mass hierarchy </a:t>
            </a: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1174750" y="2378075"/>
            <a:ext cx="661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</a:rPr>
              <a:t>|U</a:t>
            </a:r>
            <a:r>
              <a:rPr lang="en-US" baseline="-25000">
                <a:latin typeface="Times New Roman" pitchFamily="18" charset="0"/>
              </a:rPr>
              <a:t>e3</a:t>
            </a:r>
            <a:r>
              <a:rPr lang="en-US">
                <a:latin typeface="Times New Roman" pitchFamily="18" charset="0"/>
              </a:rPr>
              <a:t>|</a:t>
            </a:r>
            <a:r>
              <a:rPr lang="en-US" baseline="30000">
                <a:latin typeface="Times New Roman" pitchFamily="18" charset="0"/>
              </a:rPr>
              <a:t>2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1571625" y="1719263"/>
            <a:ext cx="681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</a:rPr>
              <a:t>|U</a:t>
            </a:r>
            <a:r>
              <a:rPr lang="en-US" baseline="-25000" dirty="0">
                <a:latin typeface="Symbol" pitchFamily="18" charset="2"/>
              </a:rPr>
              <a:t>m</a:t>
            </a:r>
            <a:r>
              <a:rPr lang="en-US" baseline="-25000" dirty="0">
                <a:latin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</a:rPr>
              <a:t>|</a:t>
            </a:r>
            <a:r>
              <a:rPr lang="en-US" baseline="30000" dirty="0">
                <a:latin typeface="Times New Roman" pitchFamily="18" charset="0"/>
              </a:rPr>
              <a:t>2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2263775" y="1747838"/>
            <a:ext cx="660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</a:rPr>
              <a:t>|U</a:t>
            </a:r>
            <a:r>
              <a:rPr lang="en-US" baseline="-25000">
                <a:latin typeface="Symbol" pitchFamily="18" charset="2"/>
              </a:rPr>
              <a:t>t</a:t>
            </a:r>
            <a:r>
              <a:rPr lang="en-US" baseline="-25000">
                <a:latin typeface="Times New Roman" pitchFamily="18" charset="0"/>
              </a:rPr>
              <a:t>3</a:t>
            </a:r>
            <a:r>
              <a:rPr lang="en-US">
                <a:latin typeface="Times New Roman" pitchFamily="18" charset="0"/>
              </a:rPr>
              <a:t>|</a:t>
            </a:r>
            <a:r>
              <a:rPr lang="en-US" baseline="30000">
                <a:latin typeface="Times New Roman" pitchFamily="18" charset="0"/>
              </a:rPr>
              <a:t>2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1414463" y="4071938"/>
            <a:ext cx="661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</a:rPr>
              <a:t>|U</a:t>
            </a:r>
            <a:r>
              <a:rPr lang="en-US" baseline="-25000" dirty="0">
                <a:latin typeface="Times New Roman" pitchFamily="18" charset="0"/>
              </a:rPr>
              <a:t>e1</a:t>
            </a:r>
            <a:r>
              <a:rPr lang="en-US" dirty="0">
                <a:latin typeface="Times New Roman" pitchFamily="18" charset="0"/>
              </a:rPr>
              <a:t>|</a:t>
            </a:r>
            <a:r>
              <a:rPr lang="en-US" baseline="30000" dirty="0">
                <a:latin typeface="Times New Roman" pitchFamily="18" charset="0"/>
              </a:rPr>
              <a:t>2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1376363" y="3271838"/>
            <a:ext cx="661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</a:rPr>
              <a:t>|U</a:t>
            </a:r>
            <a:r>
              <a:rPr lang="en-US" baseline="-25000">
                <a:latin typeface="Times New Roman" pitchFamily="18" charset="0"/>
              </a:rPr>
              <a:t>e2</a:t>
            </a:r>
            <a:r>
              <a:rPr lang="en-US">
                <a:latin typeface="Times New Roman" pitchFamily="18" charset="0"/>
              </a:rPr>
              <a:t>|</a:t>
            </a:r>
            <a:r>
              <a:rPr lang="en-US" baseline="30000">
                <a:latin typeface="Times New Roman" pitchFamily="18" charset="0"/>
              </a:rPr>
              <a:t>2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6419" name="Text Box 35"/>
          <p:cNvSpPr txBox="1">
            <a:spLocks noChangeArrowheads="1"/>
          </p:cNvSpPr>
          <p:nvPr/>
        </p:nvSpPr>
        <p:spPr bwMode="auto">
          <a:xfrm>
            <a:off x="5208588" y="2904017"/>
            <a:ext cx="2613025" cy="396875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/>
              <a:t>tan</a:t>
            </a:r>
            <a:r>
              <a:rPr lang="en-US" sz="2000" baseline="30000" dirty="0">
                <a:latin typeface="Symbol" pitchFamily="18" charset="2"/>
              </a:rPr>
              <a:t>2</a:t>
            </a:r>
            <a:r>
              <a:rPr lang="en-US" sz="2000" dirty="0">
                <a:latin typeface="Symbol" pitchFamily="18" charset="2"/>
              </a:rPr>
              <a:t>q</a:t>
            </a:r>
            <a:r>
              <a:rPr lang="en-US" sz="2000" baseline="-25000" dirty="0">
                <a:latin typeface="Times New Roman" pitchFamily="18" charset="0"/>
              </a:rPr>
              <a:t>23  </a:t>
            </a:r>
            <a:r>
              <a:rPr lang="en-US" sz="2000" dirty="0"/>
              <a:t>=</a:t>
            </a:r>
            <a:r>
              <a:rPr lang="en-US" sz="2000" dirty="0">
                <a:latin typeface="Times New Roman" pitchFamily="18" charset="0"/>
              </a:rPr>
              <a:t> |U</a:t>
            </a:r>
            <a:r>
              <a:rPr lang="en-US" sz="2000" baseline="-25000" dirty="0">
                <a:latin typeface="Symbol" pitchFamily="18" charset="2"/>
              </a:rPr>
              <a:t>m</a:t>
            </a:r>
            <a:r>
              <a:rPr lang="en-US" sz="2000" baseline="-25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|</a:t>
            </a:r>
            <a:r>
              <a:rPr lang="en-US" sz="2000" baseline="30000" dirty="0">
                <a:latin typeface="Times New Roman" pitchFamily="18" charset="0"/>
              </a:rPr>
              <a:t>2   </a:t>
            </a:r>
            <a:r>
              <a:rPr lang="en-US" sz="2000" dirty="0">
                <a:latin typeface="Times New Roman" pitchFamily="18" charset="0"/>
              </a:rPr>
              <a:t>/ |U</a:t>
            </a:r>
            <a:r>
              <a:rPr lang="en-US" sz="2000" baseline="-25000" dirty="0">
                <a:latin typeface="Symbol" pitchFamily="18" charset="2"/>
              </a:rPr>
              <a:t>t</a:t>
            </a:r>
            <a:r>
              <a:rPr lang="en-US" sz="2000" baseline="-25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|</a:t>
            </a:r>
            <a:r>
              <a:rPr lang="en-US" sz="2000" baseline="30000" dirty="0">
                <a:latin typeface="Times New Roman" pitchFamily="18" charset="0"/>
              </a:rPr>
              <a:t>2</a:t>
            </a:r>
          </a:p>
        </p:txBody>
      </p:sp>
      <p:sp>
        <p:nvSpPr>
          <p:cNvPr id="16420" name="Text Box 36"/>
          <p:cNvSpPr txBox="1">
            <a:spLocks noChangeArrowheads="1"/>
          </p:cNvSpPr>
          <p:nvPr/>
        </p:nvSpPr>
        <p:spPr bwMode="auto">
          <a:xfrm>
            <a:off x="5180013" y="2474913"/>
            <a:ext cx="1755775" cy="396875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/>
              <a:t>sin</a:t>
            </a:r>
            <a:r>
              <a:rPr lang="en-US" sz="2000" baseline="30000" dirty="0">
                <a:latin typeface="Symbol" pitchFamily="18" charset="2"/>
              </a:rPr>
              <a:t>2</a:t>
            </a:r>
            <a:r>
              <a:rPr lang="en-US" sz="2000" dirty="0">
                <a:latin typeface="Symbol" pitchFamily="18" charset="2"/>
              </a:rPr>
              <a:t>q</a:t>
            </a:r>
            <a:r>
              <a:rPr lang="en-US" sz="2000" baseline="-25000" dirty="0">
                <a:latin typeface="Times New Roman" pitchFamily="18" charset="0"/>
              </a:rPr>
              <a:t>13  </a:t>
            </a:r>
            <a:r>
              <a:rPr lang="en-US" sz="2000" dirty="0"/>
              <a:t>=</a:t>
            </a:r>
            <a:r>
              <a:rPr lang="en-US" sz="2000" dirty="0">
                <a:latin typeface="Times New Roman" pitchFamily="18" charset="0"/>
              </a:rPr>
              <a:t> |U</a:t>
            </a:r>
            <a:r>
              <a:rPr lang="en-US" sz="2000" baseline="-25000" dirty="0">
                <a:latin typeface="Times New Roman" pitchFamily="18" charset="0"/>
              </a:rPr>
              <a:t>e3</a:t>
            </a:r>
            <a:r>
              <a:rPr lang="en-US" sz="2000" dirty="0">
                <a:latin typeface="Times New Roman" pitchFamily="18" charset="0"/>
              </a:rPr>
              <a:t>|</a:t>
            </a:r>
            <a:r>
              <a:rPr lang="en-US" sz="2000" baseline="30000" dirty="0">
                <a:latin typeface="Times New Roman" pitchFamily="18" charset="0"/>
              </a:rPr>
              <a:t>2</a:t>
            </a:r>
          </a:p>
        </p:txBody>
      </p:sp>
      <p:sp>
        <p:nvSpPr>
          <p:cNvPr id="16421" name="Text Box 37"/>
          <p:cNvSpPr txBox="1">
            <a:spLocks noChangeArrowheads="1"/>
          </p:cNvSpPr>
          <p:nvPr/>
        </p:nvSpPr>
        <p:spPr bwMode="auto">
          <a:xfrm>
            <a:off x="5191125" y="2057400"/>
            <a:ext cx="2681288" cy="396875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/>
              <a:t>tan</a:t>
            </a:r>
            <a:r>
              <a:rPr lang="en-US" sz="2000" baseline="30000" dirty="0">
                <a:latin typeface="Symbol" pitchFamily="18" charset="2"/>
              </a:rPr>
              <a:t>2</a:t>
            </a:r>
            <a:r>
              <a:rPr lang="en-US" sz="2000" dirty="0">
                <a:latin typeface="Symbol" pitchFamily="18" charset="2"/>
              </a:rPr>
              <a:t>q</a:t>
            </a:r>
            <a:r>
              <a:rPr lang="en-US" sz="2000" baseline="-25000" dirty="0">
                <a:latin typeface="Times New Roman" pitchFamily="18" charset="0"/>
              </a:rPr>
              <a:t>12 </a:t>
            </a:r>
            <a:r>
              <a:rPr lang="en-US" sz="2000" dirty="0"/>
              <a:t>=</a:t>
            </a:r>
            <a:r>
              <a:rPr lang="en-US" sz="2000" baseline="-25000" dirty="0">
                <a:latin typeface="Times New Roman" pitchFamily="18" charset="0"/>
              </a:rPr>
              <a:t>  </a:t>
            </a:r>
            <a:r>
              <a:rPr lang="en-US" sz="2000" dirty="0">
                <a:latin typeface="Times New Roman" pitchFamily="18" charset="0"/>
              </a:rPr>
              <a:t>|U</a:t>
            </a:r>
            <a:r>
              <a:rPr lang="en-US" sz="2000" baseline="-25000" dirty="0">
                <a:latin typeface="Times New Roman" pitchFamily="18" charset="0"/>
              </a:rPr>
              <a:t>e2</a:t>
            </a:r>
            <a:r>
              <a:rPr lang="en-US" sz="2000" dirty="0">
                <a:latin typeface="Times New Roman" pitchFamily="18" charset="0"/>
              </a:rPr>
              <a:t>|</a:t>
            </a:r>
            <a:r>
              <a:rPr lang="en-US" sz="2000" baseline="30000" dirty="0">
                <a:latin typeface="Times New Roman" pitchFamily="18" charset="0"/>
              </a:rPr>
              <a:t>2   </a:t>
            </a:r>
            <a:r>
              <a:rPr lang="en-US" sz="2000" dirty="0">
                <a:latin typeface="Times New Roman" pitchFamily="18" charset="0"/>
              </a:rPr>
              <a:t>/  |U</a:t>
            </a:r>
            <a:r>
              <a:rPr lang="en-US" sz="2000" baseline="-25000" dirty="0">
                <a:latin typeface="Times New Roman" pitchFamily="18" charset="0"/>
              </a:rPr>
              <a:t>e1</a:t>
            </a:r>
            <a:r>
              <a:rPr lang="en-US" sz="2000" dirty="0">
                <a:latin typeface="Times New Roman" pitchFamily="18" charset="0"/>
              </a:rPr>
              <a:t>|</a:t>
            </a:r>
            <a:r>
              <a:rPr lang="en-US" sz="2000" baseline="30000" dirty="0">
                <a:latin typeface="Times New Roman" pitchFamily="18" charset="0"/>
              </a:rPr>
              <a:t>2</a:t>
            </a:r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990600" y="5318125"/>
            <a:ext cx="2092325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D</a:t>
            </a:r>
            <a:r>
              <a:rPr lang="en-US" sz="2000" dirty="0"/>
              <a:t>m</a:t>
            </a:r>
            <a:r>
              <a:rPr lang="en-US" sz="2000" baseline="30000" dirty="0"/>
              <a:t>2</a:t>
            </a:r>
            <a:r>
              <a:rPr lang="en-US" sz="2000" baseline="-25000" dirty="0"/>
              <a:t>31 </a:t>
            </a:r>
            <a:r>
              <a:rPr lang="en-US" sz="2000" dirty="0"/>
              <a:t>= m</a:t>
            </a:r>
            <a:r>
              <a:rPr lang="en-US" sz="2000" baseline="30000" dirty="0"/>
              <a:t>2</a:t>
            </a:r>
            <a:r>
              <a:rPr lang="en-US" sz="2000" baseline="-25000" dirty="0"/>
              <a:t>3 </a:t>
            </a:r>
            <a:r>
              <a:rPr lang="en-US" sz="2000" dirty="0"/>
              <a:t>- </a:t>
            </a:r>
            <a:r>
              <a:rPr lang="en-US" sz="2000" dirty="0" smtClean="0"/>
              <a:t>m</a:t>
            </a:r>
            <a:r>
              <a:rPr lang="en-US" sz="2000" baseline="30000" dirty="0" smtClean="0"/>
              <a:t>2</a:t>
            </a:r>
            <a:r>
              <a:rPr lang="en-US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1000125" y="5695950"/>
            <a:ext cx="2066925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D</a:t>
            </a:r>
            <a:r>
              <a:rPr lang="en-US" sz="2000" dirty="0"/>
              <a:t>m</a:t>
            </a:r>
            <a:r>
              <a:rPr lang="en-US" sz="2000" baseline="30000" dirty="0"/>
              <a:t>2</a:t>
            </a:r>
            <a:r>
              <a:rPr lang="en-US" sz="2000" baseline="-25000" dirty="0"/>
              <a:t>21 </a:t>
            </a:r>
            <a:r>
              <a:rPr lang="en-US" sz="2000" dirty="0"/>
              <a:t>= m</a:t>
            </a:r>
            <a:r>
              <a:rPr lang="en-US" sz="2000" baseline="30000" dirty="0"/>
              <a:t>2</a:t>
            </a:r>
            <a:r>
              <a:rPr lang="en-US" sz="2000" baseline="-25000" dirty="0"/>
              <a:t>2 </a:t>
            </a:r>
            <a:r>
              <a:rPr lang="en-US" sz="2000" dirty="0"/>
              <a:t>- m</a:t>
            </a:r>
            <a:r>
              <a:rPr lang="en-US" sz="2000" baseline="30000" dirty="0"/>
              <a:t>2</a:t>
            </a:r>
            <a:r>
              <a:rPr lang="en-US" sz="2000" baseline="-25000" dirty="0"/>
              <a:t>1</a:t>
            </a:r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4893006" y="1623384"/>
            <a:ext cx="24272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Mixing parameters</a:t>
            </a:r>
          </a:p>
        </p:txBody>
      </p:sp>
      <p:sp>
        <p:nvSpPr>
          <p:cNvPr id="16425" name="Text Box 41"/>
          <p:cNvSpPr txBox="1">
            <a:spLocks noChangeArrowheads="1"/>
          </p:cNvSpPr>
          <p:nvPr/>
        </p:nvSpPr>
        <p:spPr bwMode="auto">
          <a:xfrm>
            <a:off x="5429250" y="4405313"/>
            <a:ext cx="2082800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f</a:t>
            </a:r>
            <a:r>
              <a:rPr lang="en-US" sz="2000" dirty="0"/>
              <a:t>  =  U</a:t>
            </a:r>
            <a:r>
              <a:rPr lang="en-US" sz="2000" baseline="-25000" dirty="0"/>
              <a:t>PMNS</a:t>
            </a:r>
            <a:r>
              <a:rPr lang="en-US" sz="2000" dirty="0"/>
              <a:t> </a:t>
            </a:r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mass</a:t>
            </a:r>
            <a:endParaRPr lang="en-US" sz="2000" dirty="0"/>
          </a:p>
        </p:txBody>
      </p:sp>
      <p:sp>
        <p:nvSpPr>
          <p:cNvPr id="16426" name="Text Box 42"/>
          <p:cNvSpPr txBox="1">
            <a:spLocks noChangeArrowheads="1"/>
          </p:cNvSpPr>
          <p:nvPr/>
        </p:nvSpPr>
        <p:spPr bwMode="auto">
          <a:xfrm>
            <a:off x="5222875" y="6192838"/>
            <a:ext cx="2876550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U</a:t>
            </a:r>
            <a:r>
              <a:rPr lang="en-US" sz="2000" baseline="-25000" dirty="0"/>
              <a:t>PMNS  </a:t>
            </a:r>
            <a:r>
              <a:rPr lang="en-US" sz="2000" dirty="0"/>
              <a:t>= U</a:t>
            </a:r>
            <a:r>
              <a:rPr lang="en-US" sz="2000" baseline="-25000" dirty="0"/>
              <a:t>23</a:t>
            </a:r>
            <a:r>
              <a:rPr lang="en-US" sz="2000" dirty="0"/>
              <a:t>I</a:t>
            </a:r>
            <a:r>
              <a:rPr lang="en-US" sz="2000" baseline="-25000" dirty="0">
                <a:latin typeface="Symbol" pitchFamily="18" charset="2"/>
              </a:rPr>
              <a:t>d </a:t>
            </a:r>
            <a:r>
              <a:rPr lang="en-US" sz="2000" dirty="0"/>
              <a:t>U</a:t>
            </a:r>
            <a:r>
              <a:rPr lang="en-US" sz="2000" baseline="-25000" dirty="0"/>
              <a:t>13</a:t>
            </a:r>
            <a:r>
              <a:rPr lang="en-US" sz="2000" dirty="0"/>
              <a:t>I</a:t>
            </a:r>
            <a:r>
              <a:rPr lang="en-US" sz="2000" baseline="-25000" dirty="0">
                <a:latin typeface="Symbol" pitchFamily="18" charset="2"/>
              </a:rPr>
              <a:t>-d </a:t>
            </a:r>
            <a:r>
              <a:rPr lang="en-US" sz="2000" dirty="0"/>
              <a:t>U</a:t>
            </a:r>
            <a:r>
              <a:rPr lang="en-US" sz="2000" baseline="-25000" dirty="0"/>
              <a:t>12</a:t>
            </a:r>
            <a:endParaRPr lang="en-US" sz="2000" dirty="0"/>
          </a:p>
        </p:txBody>
      </p:sp>
      <p:sp>
        <p:nvSpPr>
          <p:cNvPr id="16427" name="Text Box 43"/>
          <p:cNvSpPr txBox="1">
            <a:spLocks noChangeArrowheads="1"/>
          </p:cNvSpPr>
          <p:nvPr/>
        </p:nvSpPr>
        <p:spPr bwMode="auto">
          <a:xfrm>
            <a:off x="1600200" y="4510088"/>
            <a:ext cx="10983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FLAVOR</a:t>
            </a:r>
            <a:endParaRPr lang="en-US" dirty="0"/>
          </a:p>
        </p:txBody>
      </p:sp>
      <p:sp>
        <p:nvSpPr>
          <p:cNvPr id="16428" name="Text Box 44"/>
          <p:cNvSpPr txBox="1">
            <a:spLocks noChangeArrowheads="1"/>
          </p:cNvSpPr>
          <p:nvPr/>
        </p:nvSpPr>
        <p:spPr bwMode="auto">
          <a:xfrm>
            <a:off x="5106988" y="3948113"/>
            <a:ext cx="17351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Mixing matrix:</a:t>
            </a:r>
          </a:p>
        </p:txBody>
      </p:sp>
      <p:sp>
        <p:nvSpPr>
          <p:cNvPr id="16429" name="Text Box 45"/>
          <p:cNvSpPr txBox="1">
            <a:spLocks noChangeArrowheads="1"/>
          </p:cNvSpPr>
          <p:nvPr/>
        </p:nvSpPr>
        <p:spPr bwMode="auto">
          <a:xfrm>
            <a:off x="6880225" y="4892675"/>
            <a:ext cx="40267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>
                <a:latin typeface="Times New Roman" pitchFamily="18" charset="0"/>
              </a:rPr>
              <a:t>1</a:t>
            </a:r>
          </a:p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>
                <a:latin typeface="Times New Roman" pitchFamily="18" charset="0"/>
              </a:rPr>
              <a:t>2</a:t>
            </a:r>
          </a:p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>
                <a:latin typeface="Times New Roman" pitchFamily="18" charset="0"/>
              </a:rPr>
              <a:t>3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16430" name="Text Box 46"/>
          <p:cNvSpPr txBox="1">
            <a:spLocks noChangeArrowheads="1"/>
          </p:cNvSpPr>
          <p:nvPr/>
        </p:nvSpPr>
        <p:spPr bwMode="auto">
          <a:xfrm>
            <a:off x="5416550" y="4900613"/>
            <a:ext cx="45878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>
                <a:latin typeface="Times New Roman" pitchFamily="18" charset="0"/>
              </a:rPr>
              <a:t>e</a:t>
            </a:r>
          </a:p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>
                <a:latin typeface="Symbol" pitchFamily="18" charset="2"/>
              </a:rPr>
              <a:t>m</a:t>
            </a:r>
            <a:r>
              <a:rPr lang="en-US" sz="2000" baseline="-25000" dirty="0">
                <a:latin typeface="Times New Roman" pitchFamily="18" charset="0"/>
              </a:rPr>
              <a:t> </a:t>
            </a:r>
          </a:p>
          <a:p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>
                <a:latin typeface="Symbol" pitchFamily="18" charset="2"/>
              </a:rPr>
              <a:t>t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16431" name="Text Box 47"/>
          <p:cNvSpPr txBox="1">
            <a:spLocks noChangeArrowheads="1"/>
          </p:cNvSpPr>
          <p:nvPr/>
        </p:nvSpPr>
        <p:spPr bwMode="auto">
          <a:xfrm>
            <a:off x="5856288" y="5210175"/>
            <a:ext cx="10556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= U</a:t>
            </a:r>
            <a:r>
              <a:rPr lang="en-US" sz="2000" baseline="-25000"/>
              <a:t>PMNS</a:t>
            </a:r>
            <a:endParaRPr lang="en-US" sz="2000"/>
          </a:p>
        </p:txBody>
      </p:sp>
      <p:sp>
        <p:nvSpPr>
          <p:cNvPr id="16432" name="AutoShape 48"/>
          <p:cNvSpPr>
            <a:spLocks noChangeArrowheads="1"/>
          </p:cNvSpPr>
          <p:nvPr/>
        </p:nvSpPr>
        <p:spPr bwMode="auto">
          <a:xfrm>
            <a:off x="5402263" y="4995863"/>
            <a:ext cx="439737" cy="860425"/>
          </a:xfrm>
          <a:prstGeom prst="bracketPair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33" name="AutoShape 49"/>
          <p:cNvSpPr>
            <a:spLocks noChangeArrowheads="1"/>
          </p:cNvSpPr>
          <p:nvPr/>
        </p:nvSpPr>
        <p:spPr bwMode="auto">
          <a:xfrm>
            <a:off x="6875463" y="4975225"/>
            <a:ext cx="439737" cy="860425"/>
          </a:xfrm>
          <a:prstGeom prst="bracketPair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Text Box 36"/>
          <p:cNvSpPr txBox="1">
            <a:spLocks noChangeArrowheads="1"/>
          </p:cNvSpPr>
          <p:nvPr/>
        </p:nvSpPr>
        <p:spPr bwMode="auto">
          <a:xfrm rot="16200000">
            <a:off x="139158" y="2725194"/>
            <a:ext cx="10583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MASS</a:t>
            </a:r>
            <a:r>
              <a:rPr lang="en-US" sz="2000" baseline="30000" dirty="0" smtClean="0"/>
              <a:t>2</a:t>
            </a:r>
            <a:endParaRPr lang="en-US" sz="2000" dirty="0"/>
          </a:p>
        </p:txBody>
      </p:sp>
      <p:sp>
        <p:nvSpPr>
          <p:cNvPr id="52" name="WordArt 26"/>
          <p:cNvSpPr>
            <a:spLocks noChangeArrowheads="1" noChangeShapeType="1" noTextEdit="1"/>
          </p:cNvSpPr>
          <p:nvPr/>
        </p:nvSpPr>
        <p:spPr bwMode="auto">
          <a:xfrm>
            <a:off x="328848" y="265814"/>
            <a:ext cx="3466975" cy="884035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Mixing angles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4763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618499" name="Rectangle 3"/>
          <p:cNvSpPr>
            <a:spLocks noChangeArrowheads="1"/>
          </p:cNvSpPr>
          <p:nvPr/>
        </p:nvSpPr>
        <p:spPr bwMode="auto">
          <a:xfrm>
            <a:off x="990600" y="1600200"/>
            <a:ext cx="2286000" cy="28956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000">
              <a:latin typeface="Times New Roman" pitchFamily="18" charset="0"/>
            </a:endParaRPr>
          </a:p>
        </p:txBody>
      </p:sp>
      <p:sp>
        <p:nvSpPr>
          <p:cNvPr id="618500" name="Rectangle 4"/>
          <p:cNvSpPr>
            <a:spLocks noChangeArrowheads="1"/>
          </p:cNvSpPr>
          <p:nvPr/>
        </p:nvSpPr>
        <p:spPr bwMode="auto">
          <a:xfrm>
            <a:off x="5791200" y="1600200"/>
            <a:ext cx="2286000" cy="28956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8096250" y="687388"/>
            <a:ext cx="762000" cy="685800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Oval 6"/>
          <p:cNvSpPr>
            <a:spLocks noChangeArrowheads="1"/>
          </p:cNvSpPr>
          <p:nvPr/>
        </p:nvSpPr>
        <p:spPr bwMode="auto">
          <a:xfrm>
            <a:off x="7585075" y="687388"/>
            <a:ext cx="762000" cy="685800"/>
          </a:xfrm>
          <a:prstGeom prst="ellipse">
            <a:avLst/>
          </a:prstGeom>
          <a:solidFill>
            <a:srgbClr val="00FF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Oval 7"/>
          <p:cNvSpPr>
            <a:spLocks noChangeArrowheads="1"/>
          </p:cNvSpPr>
          <p:nvPr/>
        </p:nvSpPr>
        <p:spPr bwMode="auto">
          <a:xfrm>
            <a:off x="7781925" y="153988"/>
            <a:ext cx="762000" cy="68580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7767638" y="774700"/>
            <a:ext cx="460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>
                <a:solidFill>
                  <a:schemeClr val="tx2"/>
                </a:solidFill>
                <a:latin typeface="Symbol" pitchFamily="18" charset="2"/>
              </a:rPr>
              <a:t>m</a:t>
            </a:r>
            <a:endParaRPr lang="en-US" sz="24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8304213" y="77470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>
                <a:solidFill>
                  <a:schemeClr val="tx2"/>
                </a:solidFill>
                <a:latin typeface="Symbol" pitchFamily="18" charset="2"/>
              </a:rPr>
              <a:t>t</a:t>
            </a:r>
            <a:endParaRPr lang="en-US" sz="24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7958138" y="177800"/>
            <a:ext cx="43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400" baseline="-25000">
                <a:solidFill>
                  <a:schemeClr val="tx2"/>
                </a:solidFill>
                <a:latin typeface="Times New Roman" pitchFamily="18" charset="0"/>
              </a:rPr>
              <a:t>e</a:t>
            </a:r>
            <a:endParaRPr lang="en-US" sz="24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990600" y="3505200"/>
            <a:ext cx="398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000" baseline="-25000">
                <a:solidFill>
                  <a:schemeClr val="tx2"/>
                </a:solidFill>
                <a:latin typeface="Times New Roman" pitchFamily="18" charset="0"/>
              </a:rPr>
              <a:t>2</a:t>
            </a:r>
            <a:endParaRPr lang="en-US" sz="20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990600" y="3810000"/>
            <a:ext cx="398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000" baseline="-25000">
                <a:solidFill>
                  <a:schemeClr val="tx2"/>
                </a:solidFill>
                <a:latin typeface="Times New Roman" pitchFamily="18" charset="0"/>
              </a:rPr>
              <a:t>1</a:t>
            </a:r>
            <a:endParaRPr lang="en-US" sz="20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1447800" y="2133600"/>
            <a:ext cx="76200" cy="152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Rectangle 15"/>
          <p:cNvSpPr>
            <a:spLocks noChangeArrowheads="1"/>
          </p:cNvSpPr>
          <p:nvPr/>
        </p:nvSpPr>
        <p:spPr bwMode="auto">
          <a:xfrm>
            <a:off x="1447800" y="3657600"/>
            <a:ext cx="457200" cy="152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Rectangle 16"/>
          <p:cNvSpPr>
            <a:spLocks noChangeArrowheads="1"/>
          </p:cNvSpPr>
          <p:nvPr/>
        </p:nvSpPr>
        <p:spPr bwMode="auto">
          <a:xfrm>
            <a:off x="6248400" y="2438400"/>
            <a:ext cx="838200" cy="152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Rectangle 17"/>
          <p:cNvSpPr>
            <a:spLocks noChangeArrowheads="1"/>
          </p:cNvSpPr>
          <p:nvPr/>
        </p:nvSpPr>
        <p:spPr bwMode="auto">
          <a:xfrm>
            <a:off x="7086600" y="2438400"/>
            <a:ext cx="304800" cy="152400"/>
          </a:xfrm>
          <a:prstGeom prst="rect">
            <a:avLst/>
          </a:prstGeom>
          <a:solidFill>
            <a:srgbClr val="00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Rectangle 18"/>
          <p:cNvSpPr>
            <a:spLocks noChangeArrowheads="1"/>
          </p:cNvSpPr>
          <p:nvPr/>
        </p:nvSpPr>
        <p:spPr bwMode="auto">
          <a:xfrm>
            <a:off x="2133600" y="2133600"/>
            <a:ext cx="685800" cy="152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5" name="Rectangle 19"/>
          <p:cNvSpPr>
            <a:spLocks noChangeArrowheads="1"/>
          </p:cNvSpPr>
          <p:nvPr/>
        </p:nvSpPr>
        <p:spPr bwMode="auto">
          <a:xfrm>
            <a:off x="2362200" y="3657600"/>
            <a:ext cx="457200" cy="152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6" name="Rectangle 20"/>
          <p:cNvSpPr>
            <a:spLocks noChangeArrowheads="1"/>
          </p:cNvSpPr>
          <p:nvPr/>
        </p:nvSpPr>
        <p:spPr bwMode="auto">
          <a:xfrm>
            <a:off x="7391400" y="2438400"/>
            <a:ext cx="228600" cy="152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7" name="Rectangle 21"/>
          <p:cNvSpPr>
            <a:spLocks noChangeArrowheads="1"/>
          </p:cNvSpPr>
          <p:nvPr/>
        </p:nvSpPr>
        <p:spPr bwMode="auto">
          <a:xfrm>
            <a:off x="1905000" y="3657600"/>
            <a:ext cx="457200" cy="152400"/>
          </a:xfrm>
          <a:prstGeom prst="rect">
            <a:avLst/>
          </a:prstGeom>
          <a:solidFill>
            <a:srgbClr val="00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8" name="Text Box 23"/>
          <p:cNvSpPr txBox="1">
            <a:spLocks noChangeArrowheads="1"/>
          </p:cNvSpPr>
          <p:nvPr/>
        </p:nvSpPr>
        <p:spPr bwMode="auto">
          <a:xfrm>
            <a:off x="5791200" y="2286000"/>
            <a:ext cx="398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n</a:t>
            </a:r>
            <a:r>
              <a:rPr lang="en-US" sz="2000" baseline="-25000">
                <a:latin typeface="Times New Roman" pitchFamily="18" charset="0"/>
              </a:rPr>
              <a:t>1</a:t>
            </a:r>
            <a:endParaRPr lang="en-US" sz="2000">
              <a:latin typeface="Symbol" pitchFamily="18" charset="2"/>
            </a:endParaRPr>
          </a:p>
        </p:txBody>
      </p:sp>
      <p:sp>
        <p:nvSpPr>
          <p:cNvPr id="50199" name="Text Box 24"/>
          <p:cNvSpPr txBox="1">
            <a:spLocks noChangeArrowheads="1"/>
          </p:cNvSpPr>
          <p:nvPr/>
        </p:nvSpPr>
        <p:spPr bwMode="auto">
          <a:xfrm>
            <a:off x="5791200" y="1981200"/>
            <a:ext cx="398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n</a:t>
            </a:r>
            <a:r>
              <a:rPr lang="en-US" sz="2000" baseline="-25000">
                <a:latin typeface="Times New Roman" pitchFamily="18" charset="0"/>
              </a:rPr>
              <a:t>2</a:t>
            </a:r>
            <a:endParaRPr lang="en-US" sz="2000">
              <a:latin typeface="Symbol" pitchFamily="18" charset="2"/>
            </a:endParaRPr>
          </a:p>
        </p:txBody>
      </p:sp>
      <p:sp>
        <p:nvSpPr>
          <p:cNvPr id="50200" name="Text Box 25"/>
          <p:cNvSpPr txBox="1">
            <a:spLocks noChangeArrowheads="1"/>
          </p:cNvSpPr>
          <p:nvPr/>
        </p:nvSpPr>
        <p:spPr bwMode="auto">
          <a:xfrm>
            <a:off x="5791200" y="3810000"/>
            <a:ext cx="398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n</a:t>
            </a:r>
            <a:r>
              <a:rPr lang="en-US" sz="2000" baseline="-25000">
                <a:latin typeface="Times New Roman" pitchFamily="18" charset="0"/>
              </a:rPr>
              <a:t>3</a:t>
            </a:r>
            <a:endParaRPr lang="en-US" sz="2000">
              <a:latin typeface="Symbol" pitchFamily="18" charset="2"/>
            </a:endParaRPr>
          </a:p>
        </p:txBody>
      </p:sp>
      <p:sp>
        <p:nvSpPr>
          <p:cNvPr id="50201" name="Rectangle 26"/>
          <p:cNvSpPr>
            <a:spLocks noChangeArrowheads="1"/>
          </p:cNvSpPr>
          <p:nvPr/>
        </p:nvSpPr>
        <p:spPr bwMode="auto">
          <a:xfrm>
            <a:off x="6934200" y="3962400"/>
            <a:ext cx="685800" cy="152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2" name="Rectangle 27"/>
          <p:cNvSpPr>
            <a:spLocks noChangeArrowheads="1"/>
          </p:cNvSpPr>
          <p:nvPr/>
        </p:nvSpPr>
        <p:spPr bwMode="auto">
          <a:xfrm>
            <a:off x="6248400" y="3962400"/>
            <a:ext cx="76200" cy="152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3" name="Rectangle 28"/>
          <p:cNvSpPr>
            <a:spLocks noChangeArrowheads="1"/>
          </p:cNvSpPr>
          <p:nvPr/>
        </p:nvSpPr>
        <p:spPr bwMode="auto">
          <a:xfrm>
            <a:off x="6305550" y="3962400"/>
            <a:ext cx="628650" cy="152400"/>
          </a:xfrm>
          <a:prstGeom prst="rect">
            <a:avLst/>
          </a:prstGeom>
          <a:solidFill>
            <a:srgbClr val="00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4" name="Rectangle 29"/>
          <p:cNvSpPr>
            <a:spLocks noChangeArrowheads="1"/>
          </p:cNvSpPr>
          <p:nvPr/>
        </p:nvSpPr>
        <p:spPr bwMode="auto">
          <a:xfrm>
            <a:off x="1447800" y="3962400"/>
            <a:ext cx="838200" cy="152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5" name="Rectangle 30"/>
          <p:cNvSpPr>
            <a:spLocks noChangeArrowheads="1"/>
          </p:cNvSpPr>
          <p:nvPr/>
        </p:nvSpPr>
        <p:spPr bwMode="auto">
          <a:xfrm>
            <a:off x="2286000" y="3962400"/>
            <a:ext cx="381000" cy="152400"/>
          </a:xfrm>
          <a:prstGeom prst="rect">
            <a:avLst/>
          </a:prstGeom>
          <a:solidFill>
            <a:srgbClr val="00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6" name="Rectangle 31"/>
          <p:cNvSpPr>
            <a:spLocks noChangeArrowheads="1"/>
          </p:cNvSpPr>
          <p:nvPr/>
        </p:nvSpPr>
        <p:spPr bwMode="auto">
          <a:xfrm>
            <a:off x="2590800" y="3962400"/>
            <a:ext cx="228600" cy="152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7" name="Rectangle 32"/>
          <p:cNvSpPr>
            <a:spLocks noChangeArrowheads="1"/>
          </p:cNvSpPr>
          <p:nvPr/>
        </p:nvSpPr>
        <p:spPr bwMode="auto">
          <a:xfrm>
            <a:off x="6248400" y="2133600"/>
            <a:ext cx="457200" cy="152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8" name="Rectangle 33"/>
          <p:cNvSpPr>
            <a:spLocks noChangeArrowheads="1"/>
          </p:cNvSpPr>
          <p:nvPr/>
        </p:nvSpPr>
        <p:spPr bwMode="auto">
          <a:xfrm>
            <a:off x="6705600" y="2133600"/>
            <a:ext cx="457200" cy="152400"/>
          </a:xfrm>
          <a:prstGeom prst="rect">
            <a:avLst/>
          </a:prstGeom>
          <a:solidFill>
            <a:srgbClr val="00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9" name="Rectangle 34"/>
          <p:cNvSpPr>
            <a:spLocks noChangeArrowheads="1"/>
          </p:cNvSpPr>
          <p:nvPr/>
        </p:nvSpPr>
        <p:spPr bwMode="auto">
          <a:xfrm>
            <a:off x="7162800" y="2133600"/>
            <a:ext cx="457200" cy="152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10" name="Text Box 35"/>
          <p:cNvSpPr txBox="1">
            <a:spLocks noChangeArrowheads="1"/>
          </p:cNvSpPr>
          <p:nvPr/>
        </p:nvSpPr>
        <p:spPr bwMode="auto">
          <a:xfrm>
            <a:off x="990600" y="1981200"/>
            <a:ext cx="398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000" baseline="-25000">
                <a:solidFill>
                  <a:schemeClr val="tx2"/>
                </a:solidFill>
                <a:latin typeface="Times New Roman" pitchFamily="18" charset="0"/>
              </a:rPr>
              <a:t>3</a:t>
            </a:r>
            <a:endParaRPr lang="en-US" sz="200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50211" name="Text Box 36"/>
          <p:cNvSpPr txBox="1">
            <a:spLocks noChangeArrowheads="1"/>
          </p:cNvSpPr>
          <p:nvPr/>
        </p:nvSpPr>
        <p:spPr bwMode="auto">
          <a:xfrm rot="-5400000">
            <a:off x="258763" y="2762250"/>
            <a:ext cx="946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MASS</a:t>
            </a:r>
          </a:p>
        </p:txBody>
      </p:sp>
      <p:sp>
        <p:nvSpPr>
          <p:cNvPr id="50215" name="Text Box 41"/>
          <p:cNvSpPr txBox="1">
            <a:spLocks noChangeArrowheads="1"/>
          </p:cNvSpPr>
          <p:nvPr/>
        </p:nvSpPr>
        <p:spPr bwMode="auto">
          <a:xfrm>
            <a:off x="5592763" y="1192213"/>
            <a:ext cx="21339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Inverted </a:t>
            </a:r>
            <a:r>
              <a:rPr lang="en-US" dirty="0" smtClean="0"/>
              <a:t>ordering</a:t>
            </a:r>
            <a:endParaRPr lang="en-US" dirty="0"/>
          </a:p>
        </p:txBody>
      </p:sp>
      <p:sp>
        <p:nvSpPr>
          <p:cNvPr id="50216" name="Line 42"/>
          <p:cNvSpPr>
            <a:spLocks noChangeShapeType="1"/>
          </p:cNvSpPr>
          <p:nvPr/>
        </p:nvSpPr>
        <p:spPr bwMode="auto">
          <a:xfrm>
            <a:off x="2919413" y="2144713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17" name="Line 44"/>
          <p:cNvSpPr>
            <a:spLocks noChangeShapeType="1"/>
          </p:cNvSpPr>
          <p:nvPr/>
        </p:nvSpPr>
        <p:spPr bwMode="auto">
          <a:xfrm>
            <a:off x="7696200" y="24384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18" name="Text Box 46"/>
          <p:cNvSpPr txBox="1">
            <a:spLocks noChangeArrowheads="1"/>
          </p:cNvSpPr>
          <p:nvPr/>
        </p:nvSpPr>
        <p:spPr bwMode="auto">
          <a:xfrm>
            <a:off x="815975" y="1192213"/>
            <a:ext cx="19431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Normal </a:t>
            </a:r>
            <a:r>
              <a:rPr lang="en-US" dirty="0" smtClean="0"/>
              <a:t>ordering</a:t>
            </a:r>
            <a:endParaRPr lang="en-US" dirty="0"/>
          </a:p>
        </p:txBody>
      </p:sp>
      <p:sp>
        <p:nvSpPr>
          <p:cNvPr id="50219" name="Rectangle 47"/>
          <p:cNvSpPr>
            <a:spLocks noChangeArrowheads="1"/>
          </p:cNvSpPr>
          <p:nvPr/>
        </p:nvSpPr>
        <p:spPr bwMode="auto">
          <a:xfrm>
            <a:off x="1447800" y="3657600"/>
            <a:ext cx="13716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20" name="Rectangle 48"/>
          <p:cNvSpPr>
            <a:spLocks noChangeArrowheads="1"/>
          </p:cNvSpPr>
          <p:nvPr/>
        </p:nvSpPr>
        <p:spPr bwMode="auto">
          <a:xfrm>
            <a:off x="1447800" y="3962400"/>
            <a:ext cx="1371600" cy="152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21" name="WordArt 49"/>
          <p:cNvSpPr>
            <a:spLocks noChangeArrowheads="1" noChangeShapeType="1" noTextEdit="1"/>
          </p:cNvSpPr>
          <p:nvPr/>
        </p:nvSpPr>
        <p:spPr bwMode="auto">
          <a:xfrm>
            <a:off x="620713" y="196850"/>
            <a:ext cx="60706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Neutrino mass ordering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50222" name="Rectangle 51"/>
          <p:cNvSpPr>
            <a:spLocks noChangeArrowheads="1"/>
          </p:cNvSpPr>
          <p:nvPr/>
        </p:nvSpPr>
        <p:spPr bwMode="auto">
          <a:xfrm>
            <a:off x="2362200" y="3657600"/>
            <a:ext cx="457200" cy="152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23" name="Rectangle 52"/>
          <p:cNvSpPr>
            <a:spLocks noChangeArrowheads="1"/>
          </p:cNvSpPr>
          <p:nvPr/>
        </p:nvSpPr>
        <p:spPr bwMode="auto">
          <a:xfrm>
            <a:off x="2286000" y="3962400"/>
            <a:ext cx="304800" cy="152400"/>
          </a:xfrm>
          <a:prstGeom prst="rect">
            <a:avLst/>
          </a:prstGeom>
          <a:solidFill>
            <a:srgbClr val="00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24" name="Rectangle 63"/>
          <p:cNvSpPr>
            <a:spLocks noChangeArrowheads="1"/>
          </p:cNvSpPr>
          <p:nvPr/>
        </p:nvSpPr>
        <p:spPr bwMode="auto">
          <a:xfrm>
            <a:off x="1524000" y="2133600"/>
            <a:ext cx="628650" cy="152400"/>
          </a:xfrm>
          <a:prstGeom prst="rect">
            <a:avLst/>
          </a:prstGeom>
          <a:solidFill>
            <a:srgbClr val="00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28" name="Line 42"/>
          <p:cNvSpPr>
            <a:spLocks noChangeShapeType="1"/>
          </p:cNvSpPr>
          <p:nvPr/>
        </p:nvSpPr>
        <p:spPr bwMode="auto">
          <a:xfrm>
            <a:off x="3125788" y="2136775"/>
            <a:ext cx="0" cy="1978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32" name="Line 42"/>
          <p:cNvSpPr>
            <a:spLocks noChangeShapeType="1"/>
          </p:cNvSpPr>
          <p:nvPr/>
        </p:nvSpPr>
        <p:spPr bwMode="auto">
          <a:xfrm>
            <a:off x="7896225" y="2136775"/>
            <a:ext cx="0" cy="1978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Text Box 38"/>
          <p:cNvSpPr txBox="1">
            <a:spLocks noChangeArrowheads="1"/>
          </p:cNvSpPr>
          <p:nvPr/>
        </p:nvSpPr>
        <p:spPr bwMode="auto">
          <a:xfrm>
            <a:off x="6455152" y="2860645"/>
            <a:ext cx="9362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m</a:t>
            </a:r>
            <a:r>
              <a:rPr lang="en-US" sz="2000" baseline="-25000" dirty="0" smtClean="0"/>
              <a:t>31</a:t>
            </a:r>
            <a:r>
              <a:rPr lang="en-US" sz="2000" baseline="30000" dirty="0" smtClean="0"/>
              <a:t>2</a:t>
            </a:r>
            <a:endParaRPr lang="en-US" sz="2000" dirty="0"/>
          </a:p>
        </p:txBody>
      </p:sp>
      <p:sp>
        <p:nvSpPr>
          <p:cNvPr id="77" name="Text Box 38"/>
          <p:cNvSpPr txBox="1">
            <a:spLocks noChangeArrowheads="1"/>
          </p:cNvSpPr>
          <p:nvPr/>
        </p:nvSpPr>
        <p:spPr bwMode="auto">
          <a:xfrm>
            <a:off x="3270163" y="3381015"/>
            <a:ext cx="9362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m</a:t>
            </a:r>
            <a:r>
              <a:rPr lang="en-US" sz="2000" baseline="-25000" dirty="0" smtClean="0"/>
              <a:t>31</a:t>
            </a:r>
            <a:r>
              <a:rPr lang="en-US" sz="2000" baseline="30000" dirty="0" smtClean="0"/>
              <a:t>2</a:t>
            </a:r>
            <a:endParaRPr lang="en-US" sz="2000" dirty="0"/>
          </a:p>
        </p:txBody>
      </p:sp>
      <p:sp>
        <p:nvSpPr>
          <p:cNvPr id="78" name="Text Box 38"/>
          <p:cNvSpPr txBox="1">
            <a:spLocks noChangeArrowheads="1"/>
          </p:cNvSpPr>
          <p:nvPr/>
        </p:nvSpPr>
        <p:spPr bwMode="auto">
          <a:xfrm>
            <a:off x="2122676" y="2682875"/>
            <a:ext cx="9362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m</a:t>
            </a:r>
            <a:r>
              <a:rPr lang="en-US" sz="2000" baseline="-25000" dirty="0" smtClean="0"/>
              <a:t>32</a:t>
            </a:r>
            <a:r>
              <a:rPr lang="en-US" sz="2000" baseline="30000" dirty="0" smtClean="0"/>
              <a:t>2</a:t>
            </a:r>
            <a:endParaRPr lang="en-US" sz="2000" dirty="0"/>
          </a:p>
        </p:txBody>
      </p:sp>
      <p:sp>
        <p:nvSpPr>
          <p:cNvPr id="79" name="Text Box 38"/>
          <p:cNvSpPr txBox="1">
            <a:spLocks noChangeArrowheads="1"/>
          </p:cNvSpPr>
          <p:nvPr/>
        </p:nvSpPr>
        <p:spPr bwMode="auto">
          <a:xfrm>
            <a:off x="7408877" y="1617445"/>
            <a:ext cx="9362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m</a:t>
            </a:r>
            <a:r>
              <a:rPr lang="en-US" sz="2000" baseline="-25000" dirty="0" smtClean="0"/>
              <a:t>32</a:t>
            </a:r>
            <a:r>
              <a:rPr lang="en-US" sz="2000" baseline="30000" dirty="0" smtClean="0"/>
              <a:t>2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0491" name="Text Box 10"/>
          <p:cNvSpPr txBox="1">
            <a:spLocks noChangeArrowheads="1"/>
          </p:cNvSpPr>
          <p:nvPr/>
        </p:nvSpPr>
        <p:spPr bwMode="auto">
          <a:xfrm>
            <a:off x="7769225" y="1320800"/>
            <a:ext cx="885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LSND</a:t>
            </a:r>
          </a:p>
        </p:txBody>
      </p:sp>
      <p:sp>
        <p:nvSpPr>
          <p:cNvPr id="20497" name="Text Box 18"/>
          <p:cNvSpPr txBox="1">
            <a:spLocks noChangeArrowheads="1"/>
          </p:cNvSpPr>
          <p:nvPr/>
        </p:nvSpPr>
        <p:spPr bwMode="auto">
          <a:xfrm>
            <a:off x="5675313" y="231775"/>
            <a:ext cx="207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Symbol" pitchFamily="18" charset="2"/>
              </a:rPr>
              <a:t>D</a:t>
            </a:r>
            <a:r>
              <a:rPr lang="en-US"/>
              <a:t>m</a:t>
            </a:r>
            <a:r>
              <a:rPr lang="en-US" baseline="-25000"/>
              <a:t>41</a:t>
            </a:r>
            <a:r>
              <a:rPr lang="en-US" baseline="30000"/>
              <a:t>2</a:t>
            </a:r>
            <a:r>
              <a:rPr lang="en-US"/>
              <a:t> =  1 - 2 eV</a:t>
            </a:r>
            <a:r>
              <a:rPr lang="en-US" baseline="30000"/>
              <a:t>2</a:t>
            </a:r>
            <a:endParaRPr lang="en-US"/>
          </a:p>
        </p:txBody>
      </p:sp>
      <p:sp>
        <p:nvSpPr>
          <p:cNvPr id="18" name="WordArt 4"/>
          <p:cNvSpPr>
            <a:spLocks noChangeArrowheads="1" noChangeShapeType="1" noTextEdit="1"/>
          </p:cNvSpPr>
          <p:nvPr/>
        </p:nvSpPr>
        <p:spPr bwMode="auto">
          <a:xfrm>
            <a:off x="647587" y="544270"/>
            <a:ext cx="3148236" cy="82281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CC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Standard model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CC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9" name="WordArt 4"/>
          <p:cNvSpPr>
            <a:spLocks noChangeArrowheads="1" noChangeShapeType="1" noTextEdit="1"/>
          </p:cNvSpPr>
          <p:nvPr/>
        </p:nvSpPr>
        <p:spPr bwMode="auto">
          <a:xfrm>
            <a:off x="647588" y="2339160"/>
            <a:ext cx="2191305" cy="84477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CC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and  masses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CC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8" name="WordArt 4"/>
          <p:cNvSpPr>
            <a:spLocks noChangeArrowheads="1" noChangeShapeType="1" noTextEdit="1"/>
          </p:cNvSpPr>
          <p:nvPr/>
        </p:nvSpPr>
        <p:spPr bwMode="auto">
          <a:xfrm>
            <a:off x="661757" y="1451613"/>
            <a:ext cx="3389247" cy="82281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CC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Neutrino  Interaction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CC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9817" y="3934047"/>
            <a:ext cx="31259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solidFill>
                  <a:schemeClr val="bg1"/>
                </a:solidFill>
              </a:rPr>
              <a:t>Flavor</a:t>
            </a:r>
            <a:r>
              <a:rPr lang="en-IE" sz="2000" dirty="0" smtClean="0">
                <a:solidFill>
                  <a:schemeClr val="bg1"/>
                </a:solidFill>
              </a:rPr>
              <a:t>, mass and mixing</a:t>
            </a:r>
            <a:endParaRPr lang="en-IE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aseline="30000" dirty="0" smtClean="0"/>
              <a:t> 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914400" y="2317898"/>
            <a:ext cx="4444409" cy="1456660"/>
          </a:xfrm>
          <a:prstGeom prst="rect">
            <a:avLst/>
          </a:prstGeom>
          <a:solidFill>
            <a:srgbClr val="FF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" name="Text Box 46"/>
          <p:cNvSpPr txBox="1">
            <a:spLocks noChangeArrowheads="1"/>
          </p:cNvSpPr>
          <p:nvPr/>
        </p:nvSpPr>
        <p:spPr bwMode="auto">
          <a:xfrm>
            <a:off x="1311275" y="2532615"/>
            <a:ext cx="45878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>
                <a:latin typeface="Times New Roman" pitchFamily="18" charset="0"/>
              </a:rPr>
              <a:t>e</a:t>
            </a:r>
          </a:p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>
                <a:latin typeface="Symbol" pitchFamily="18" charset="2"/>
              </a:rPr>
              <a:t>m</a:t>
            </a:r>
            <a:r>
              <a:rPr lang="en-US" sz="2000" baseline="-25000" dirty="0">
                <a:latin typeface="Times New Roman" pitchFamily="18" charset="0"/>
              </a:rPr>
              <a:t> </a:t>
            </a:r>
          </a:p>
          <a:p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>
                <a:latin typeface="Symbol" pitchFamily="18" charset="2"/>
              </a:rPr>
              <a:t>t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6" name="Text Box 45"/>
          <p:cNvSpPr txBox="1">
            <a:spLocks noChangeArrowheads="1"/>
          </p:cNvSpPr>
          <p:nvPr/>
        </p:nvSpPr>
        <p:spPr bwMode="auto">
          <a:xfrm>
            <a:off x="4439351" y="2530546"/>
            <a:ext cx="40267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>
                <a:latin typeface="Times New Roman" pitchFamily="18" charset="0"/>
              </a:rPr>
              <a:t>1</a:t>
            </a:r>
          </a:p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>
                <a:latin typeface="Times New Roman" pitchFamily="18" charset="0"/>
              </a:rPr>
              <a:t>2</a:t>
            </a:r>
          </a:p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>
                <a:latin typeface="Times New Roman" pitchFamily="18" charset="0"/>
              </a:rPr>
              <a:t>3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1867356" y="1648043"/>
            <a:ext cx="2279358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Symbol" pitchFamily="18" charset="2"/>
              </a:rPr>
              <a:t>n</a:t>
            </a:r>
            <a:r>
              <a:rPr lang="en-US" sz="2400" baseline="-25000" dirty="0" err="1" smtClean="0"/>
              <a:t>f</a:t>
            </a:r>
            <a:r>
              <a:rPr lang="en-US" sz="2400" dirty="0" smtClean="0"/>
              <a:t>  = U</a:t>
            </a:r>
            <a:r>
              <a:rPr lang="en-US" sz="2400" baseline="-25000" dirty="0" smtClean="0"/>
              <a:t>PMNS  </a:t>
            </a:r>
            <a:r>
              <a:rPr lang="en-US" sz="2400" dirty="0" smtClean="0">
                <a:latin typeface="Symbol" pitchFamily="18" charset="2"/>
              </a:rPr>
              <a:t>n</a:t>
            </a:r>
            <a:r>
              <a:rPr lang="en-US" sz="2400" baseline="-25000" dirty="0" smtClean="0"/>
              <a:t>m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530538" y="2543248"/>
            <a:ext cx="18343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U</a:t>
            </a:r>
            <a:r>
              <a:rPr lang="en-US" sz="2000" baseline="-25000" dirty="0" smtClean="0"/>
              <a:t>e1</a:t>
            </a:r>
            <a:r>
              <a:rPr lang="en-US" sz="2000" baseline="30000" dirty="0" smtClean="0"/>
              <a:t>    </a:t>
            </a:r>
            <a:r>
              <a:rPr lang="en-US" sz="2000" dirty="0" smtClean="0"/>
              <a:t>U</a:t>
            </a:r>
            <a:r>
              <a:rPr lang="en-US" sz="2000" baseline="-25000" dirty="0" smtClean="0"/>
              <a:t>e2</a:t>
            </a:r>
            <a:r>
              <a:rPr lang="en-US" sz="2000" dirty="0" smtClean="0"/>
              <a:t>   U</a:t>
            </a:r>
            <a:r>
              <a:rPr lang="en-US" sz="2000" baseline="-25000" dirty="0" smtClean="0"/>
              <a:t>e3</a:t>
            </a:r>
            <a:r>
              <a:rPr lang="en-US" sz="2000" dirty="0" smtClean="0"/>
              <a:t>  </a:t>
            </a:r>
          </a:p>
          <a:p>
            <a:r>
              <a:rPr lang="en-US" sz="2000" dirty="0" smtClean="0"/>
              <a:t>U</a:t>
            </a:r>
            <a:r>
              <a:rPr lang="en-US" sz="2000" baseline="-25000" dirty="0" smtClean="0">
                <a:latin typeface="Symbol" pitchFamily="18" charset="2"/>
              </a:rPr>
              <a:t>m</a:t>
            </a:r>
            <a:r>
              <a:rPr lang="en-US" sz="2000" baseline="-25000" dirty="0" smtClean="0"/>
              <a:t>1</a:t>
            </a:r>
            <a:r>
              <a:rPr lang="en-US" sz="2000" baseline="30000" dirty="0" smtClean="0"/>
              <a:t>   </a:t>
            </a:r>
            <a:r>
              <a:rPr lang="en-US" sz="2000" dirty="0" smtClean="0"/>
              <a:t> U</a:t>
            </a:r>
            <a:r>
              <a:rPr lang="en-US" sz="2000" baseline="-25000" dirty="0" smtClean="0">
                <a:latin typeface="Symbol" pitchFamily="18" charset="2"/>
              </a:rPr>
              <a:t>m</a:t>
            </a:r>
            <a:r>
              <a:rPr lang="en-US" sz="2000" baseline="-25000" dirty="0" smtClean="0"/>
              <a:t>2</a:t>
            </a:r>
            <a:r>
              <a:rPr lang="en-US" sz="2000" baseline="30000" dirty="0" smtClean="0"/>
              <a:t>    </a:t>
            </a:r>
            <a:r>
              <a:rPr lang="en-US" sz="2000" dirty="0" smtClean="0"/>
              <a:t>U</a:t>
            </a:r>
            <a:r>
              <a:rPr lang="en-US" sz="2000" baseline="-25000" dirty="0" smtClean="0">
                <a:latin typeface="Symbol" pitchFamily="18" charset="2"/>
              </a:rPr>
              <a:t>m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U</a:t>
            </a:r>
            <a:r>
              <a:rPr lang="en-US" sz="2000" baseline="-25000" dirty="0" smtClean="0"/>
              <a:t> </a:t>
            </a:r>
            <a:r>
              <a:rPr lang="en-US" sz="2000" baseline="-25000" dirty="0" smtClean="0">
                <a:latin typeface="Symbol" pitchFamily="18" charset="2"/>
              </a:rPr>
              <a:t>t</a:t>
            </a:r>
            <a:r>
              <a:rPr lang="en-US" sz="2000" baseline="-25000" dirty="0" smtClean="0"/>
              <a:t>1</a:t>
            </a:r>
            <a:r>
              <a:rPr lang="en-US" sz="2000" baseline="30000" dirty="0" smtClean="0"/>
              <a:t>    </a:t>
            </a:r>
            <a:r>
              <a:rPr lang="en-US" sz="2000" dirty="0" smtClean="0"/>
              <a:t>U</a:t>
            </a:r>
            <a:r>
              <a:rPr lang="en-US" sz="2000" baseline="-25000" dirty="0" smtClean="0">
                <a:latin typeface="Symbol" pitchFamily="18" charset="2"/>
              </a:rPr>
              <a:t>t</a:t>
            </a:r>
            <a:r>
              <a:rPr lang="en-US" sz="2000" baseline="-25000" dirty="0" smtClean="0"/>
              <a:t>2</a:t>
            </a:r>
            <a:r>
              <a:rPr lang="en-US" sz="2000" baseline="30000" dirty="0" smtClean="0"/>
              <a:t>     </a:t>
            </a:r>
            <a:r>
              <a:rPr lang="en-US" sz="2000" dirty="0" smtClean="0"/>
              <a:t>U</a:t>
            </a:r>
            <a:r>
              <a:rPr lang="en-US" sz="2000" baseline="-25000" dirty="0" smtClean="0">
                <a:latin typeface="Symbol" pitchFamily="18" charset="2"/>
              </a:rPr>
              <a:t>t</a:t>
            </a:r>
            <a:r>
              <a:rPr lang="en-US" sz="2000" baseline="-25000" dirty="0" smtClean="0"/>
              <a:t>3</a:t>
            </a:r>
            <a:r>
              <a:rPr lang="en-US" sz="2000" baseline="30000" dirty="0" smtClean="0"/>
              <a:t> </a:t>
            </a:r>
            <a:r>
              <a:rPr lang="en-IE" sz="2000" dirty="0" smtClean="0"/>
              <a:t>   </a:t>
            </a:r>
            <a:endParaRPr lang="en-IE" sz="2000" dirty="0"/>
          </a:p>
        </p:txBody>
      </p:sp>
      <p:sp>
        <p:nvSpPr>
          <p:cNvPr id="9" name="AutoShape 48"/>
          <p:cNvSpPr>
            <a:spLocks noChangeArrowheads="1"/>
          </p:cNvSpPr>
          <p:nvPr/>
        </p:nvSpPr>
        <p:spPr bwMode="auto">
          <a:xfrm>
            <a:off x="1285965" y="2668775"/>
            <a:ext cx="439737" cy="860425"/>
          </a:xfrm>
          <a:prstGeom prst="bracketPair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48"/>
          <p:cNvSpPr>
            <a:spLocks noChangeArrowheads="1"/>
          </p:cNvSpPr>
          <p:nvPr/>
        </p:nvSpPr>
        <p:spPr bwMode="auto">
          <a:xfrm>
            <a:off x="2424226" y="2604977"/>
            <a:ext cx="1919428" cy="860425"/>
          </a:xfrm>
          <a:prstGeom prst="bracketPair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48"/>
          <p:cNvSpPr>
            <a:spLocks noChangeArrowheads="1"/>
          </p:cNvSpPr>
          <p:nvPr/>
        </p:nvSpPr>
        <p:spPr bwMode="auto">
          <a:xfrm>
            <a:off x="4428718" y="2604977"/>
            <a:ext cx="439737" cy="860425"/>
          </a:xfrm>
          <a:prstGeom prst="bracketPair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908548" y="2828260"/>
            <a:ext cx="515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=</a:t>
            </a:r>
            <a:endParaRPr lang="en-IE" sz="2000" dirty="0"/>
          </a:p>
        </p:txBody>
      </p:sp>
      <p:sp>
        <p:nvSpPr>
          <p:cNvPr id="16" name="WordArt 26"/>
          <p:cNvSpPr>
            <a:spLocks noChangeArrowheads="1" noChangeShapeType="1" noTextEdit="1"/>
          </p:cNvSpPr>
          <p:nvPr/>
        </p:nvSpPr>
        <p:spPr bwMode="auto">
          <a:xfrm>
            <a:off x="275682" y="255175"/>
            <a:ext cx="3679630" cy="73517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Vacuum mixing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>
              <a:latin typeface="Times New Roman" pitchFamily="18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762000" y="2754313"/>
            <a:ext cx="2119311" cy="163121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1         0        0</a:t>
            </a:r>
            <a:endParaRPr lang="en-US" sz="2000" baseline="30000" dirty="0"/>
          </a:p>
          <a:p>
            <a:r>
              <a:rPr lang="en-US" sz="2000" baseline="30000" dirty="0"/>
              <a:t>  </a:t>
            </a:r>
            <a:endParaRPr lang="en-US" sz="2000" dirty="0"/>
          </a:p>
          <a:p>
            <a:r>
              <a:rPr lang="en-US" sz="2000" dirty="0" smtClean="0"/>
              <a:t>0       c</a:t>
            </a:r>
            <a:r>
              <a:rPr lang="en-US" sz="2000" baseline="-25000" dirty="0" smtClean="0"/>
              <a:t>23</a:t>
            </a:r>
            <a:r>
              <a:rPr lang="en-US" sz="2000" dirty="0" smtClean="0"/>
              <a:t>     - s</a:t>
            </a:r>
            <a:r>
              <a:rPr lang="en-US" sz="2000" baseline="-25000" dirty="0" smtClean="0"/>
              <a:t>23</a:t>
            </a:r>
            <a:endParaRPr lang="en-US" sz="2000" baseline="-25000" dirty="0"/>
          </a:p>
          <a:p>
            <a:endParaRPr lang="en-US" sz="2000" dirty="0"/>
          </a:p>
          <a:p>
            <a:r>
              <a:rPr lang="en-US" sz="2000" dirty="0" smtClean="0"/>
              <a:t>0      -s</a:t>
            </a:r>
            <a:r>
              <a:rPr lang="en-US" sz="2000" baseline="-25000" dirty="0" smtClean="0"/>
              <a:t>23</a:t>
            </a:r>
            <a:r>
              <a:rPr lang="en-US" sz="2000" dirty="0" smtClean="0"/>
              <a:t>       c</a:t>
            </a:r>
            <a:r>
              <a:rPr lang="en-US" sz="2000" baseline="-25000" dirty="0" smtClean="0"/>
              <a:t>23</a:t>
            </a:r>
            <a:r>
              <a:rPr lang="en-US" sz="2000" dirty="0" smtClean="0"/>
              <a:t>        </a:t>
            </a:r>
            <a:endParaRPr lang="en-US" sz="2000" dirty="0"/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783265" y="2754313"/>
            <a:ext cx="2172583" cy="1652482"/>
          </a:xfrm>
          <a:prstGeom prst="bracketPair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WordArt 13"/>
          <p:cNvSpPr>
            <a:spLocks noChangeArrowheads="1" noChangeShapeType="1" noTextEdit="1"/>
          </p:cNvSpPr>
          <p:nvPr/>
        </p:nvSpPr>
        <p:spPr bwMode="auto">
          <a:xfrm>
            <a:off x="533400" y="233544"/>
            <a:ext cx="5486400" cy="920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Standard </a:t>
            </a:r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parametrization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5885273" y="1529838"/>
            <a:ext cx="2225675" cy="3968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 I</a:t>
            </a:r>
            <a:r>
              <a:rPr lang="en-US" sz="2000" baseline="-25000" dirty="0">
                <a:latin typeface="Symbol" pitchFamily="18" charset="2"/>
              </a:rPr>
              <a:t>d</a:t>
            </a:r>
            <a:r>
              <a:rPr lang="en-US" sz="2000" dirty="0">
                <a:latin typeface="Times New Roman" pitchFamily="18" charset="0"/>
              </a:rPr>
              <a:t> = </a:t>
            </a:r>
            <a:r>
              <a:rPr lang="en-US" sz="2000" dirty="0" err="1">
                <a:latin typeface="Times New Roman" pitchFamily="18" charset="0"/>
              </a:rPr>
              <a:t>diag</a:t>
            </a:r>
            <a:r>
              <a:rPr lang="en-US" sz="2000" dirty="0">
                <a:latin typeface="Times New Roman" pitchFamily="18" charset="0"/>
              </a:rPr>
              <a:t> (1,  1,  </a:t>
            </a:r>
            <a:r>
              <a:rPr lang="en-US" sz="2000" dirty="0" err="1">
                <a:latin typeface="Times New Roman" pitchFamily="18" charset="0"/>
              </a:rPr>
              <a:t>e</a:t>
            </a:r>
            <a:r>
              <a:rPr lang="en-US" sz="2000" baseline="30000" dirty="0" err="1">
                <a:latin typeface="Times New Roman" pitchFamily="18" charset="0"/>
              </a:rPr>
              <a:t>i</a:t>
            </a:r>
            <a:r>
              <a:rPr lang="en-US" sz="2000" baseline="30000" dirty="0" err="1">
                <a:latin typeface="Symbol" pitchFamily="18" charset="2"/>
              </a:rPr>
              <a:t>d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16" name="Text Box 42"/>
          <p:cNvSpPr txBox="1">
            <a:spLocks noChangeArrowheads="1"/>
          </p:cNvSpPr>
          <p:nvPr/>
        </p:nvSpPr>
        <p:spPr bwMode="auto">
          <a:xfrm>
            <a:off x="1311275" y="1550988"/>
            <a:ext cx="2876550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U</a:t>
            </a:r>
            <a:r>
              <a:rPr lang="en-US" sz="2000" baseline="-25000" dirty="0"/>
              <a:t>PMNS  </a:t>
            </a:r>
            <a:r>
              <a:rPr lang="en-US" sz="2000" dirty="0"/>
              <a:t>= U</a:t>
            </a:r>
            <a:r>
              <a:rPr lang="en-US" sz="2000" baseline="-25000" dirty="0"/>
              <a:t>23</a:t>
            </a:r>
            <a:r>
              <a:rPr lang="en-US" sz="2000" dirty="0"/>
              <a:t>I</a:t>
            </a:r>
            <a:r>
              <a:rPr lang="en-US" sz="2000" baseline="-25000" dirty="0">
                <a:latin typeface="Symbol" pitchFamily="18" charset="2"/>
              </a:rPr>
              <a:t>d </a:t>
            </a:r>
            <a:r>
              <a:rPr lang="en-US" sz="2000" dirty="0"/>
              <a:t>U</a:t>
            </a:r>
            <a:r>
              <a:rPr lang="en-US" sz="2000" baseline="-25000" dirty="0"/>
              <a:t>13</a:t>
            </a:r>
            <a:r>
              <a:rPr lang="en-US" sz="2000" dirty="0"/>
              <a:t>I</a:t>
            </a:r>
            <a:r>
              <a:rPr lang="en-US" sz="2000" baseline="-25000" dirty="0">
                <a:latin typeface="Symbol" pitchFamily="18" charset="2"/>
              </a:rPr>
              <a:t>-d </a:t>
            </a:r>
            <a:r>
              <a:rPr lang="en-US" sz="2000" dirty="0"/>
              <a:t>U</a:t>
            </a:r>
            <a:r>
              <a:rPr lang="en-US" sz="2000" baseline="-25000" dirty="0"/>
              <a:t>12</a:t>
            </a:r>
            <a:endParaRPr lang="en-US" sz="2000" dirty="0"/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5807140" y="2754313"/>
            <a:ext cx="2000453" cy="163121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c</a:t>
            </a:r>
            <a:r>
              <a:rPr lang="en-US" sz="2000" baseline="-25000" dirty="0" smtClean="0"/>
              <a:t>12</a:t>
            </a:r>
            <a:r>
              <a:rPr lang="en-US" sz="2000" dirty="0" smtClean="0"/>
              <a:t>      s</a:t>
            </a:r>
            <a:r>
              <a:rPr lang="en-US" sz="2000" baseline="-25000" dirty="0" smtClean="0"/>
              <a:t>12</a:t>
            </a:r>
            <a:r>
              <a:rPr lang="en-US" sz="2000" dirty="0" smtClean="0"/>
              <a:t>     0</a:t>
            </a:r>
            <a:endParaRPr lang="en-US" sz="2000" baseline="30000" dirty="0"/>
          </a:p>
          <a:p>
            <a:r>
              <a:rPr lang="en-US" sz="2000" baseline="30000" dirty="0"/>
              <a:t>  </a:t>
            </a:r>
            <a:endParaRPr lang="en-US" sz="2000" dirty="0"/>
          </a:p>
          <a:p>
            <a:r>
              <a:rPr lang="en-US" sz="2000" dirty="0" smtClean="0"/>
              <a:t>-s</a:t>
            </a:r>
            <a:r>
              <a:rPr lang="en-US" sz="2000" baseline="-25000" dirty="0" smtClean="0"/>
              <a:t>12</a:t>
            </a:r>
            <a:r>
              <a:rPr lang="en-US" sz="2000" dirty="0" smtClean="0"/>
              <a:t>     c</a:t>
            </a:r>
            <a:r>
              <a:rPr lang="en-US" sz="2000" baseline="-25000" dirty="0" smtClean="0"/>
              <a:t>12</a:t>
            </a:r>
            <a:r>
              <a:rPr lang="en-US" sz="2000" dirty="0" smtClean="0"/>
              <a:t>      0</a:t>
            </a:r>
            <a:endParaRPr lang="en-US" sz="2000" baseline="-25000" dirty="0"/>
          </a:p>
          <a:p>
            <a:endParaRPr lang="en-US" sz="2000" dirty="0"/>
          </a:p>
          <a:p>
            <a:r>
              <a:rPr lang="en-US" sz="2000" dirty="0" smtClean="0"/>
              <a:t> 0        0        1        </a:t>
            </a:r>
            <a:endParaRPr lang="en-US" sz="2000" dirty="0"/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3124810" y="2754313"/>
            <a:ext cx="2457284" cy="1631216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c</a:t>
            </a:r>
            <a:r>
              <a:rPr lang="en-US" sz="2000" baseline="-25000" dirty="0" smtClean="0"/>
              <a:t>13</a:t>
            </a:r>
            <a:r>
              <a:rPr lang="en-US" sz="2000" dirty="0" smtClean="0"/>
              <a:t>        0       s</a:t>
            </a:r>
            <a:r>
              <a:rPr lang="en-US" sz="2000" baseline="-25000" dirty="0" smtClean="0"/>
              <a:t>13</a:t>
            </a:r>
            <a:r>
              <a:rPr lang="en-US" sz="2000" dirty="0" smtClean="0"/>
              <a:t>e</a:t>
            </a:r>
            <a:r>
              <a:rPr lang="en-US" sz="2000" baseline="30000" dirty="0" smtClean="0"/>
              <a:t>-i</a:t>
            </a:r>
            <a:r>
              <a:rPr lang="en-US" sz="2000" baseline="30000" dirty="0" smtClean="0">
                <a:latin typeface="Symbol" pitchFamily="18" charset="2"/>
              </a:rPr>
              <a:t>d</a:t>
            </a:r>
            <a:endParaRPr lang="en-US" sz="2000" baseline="30000" dirty="0"/>
          </a:p>
          <a:p>
            <a:r>
              <a:rPr lang="en-US" sz="2000" baseline="30000" dirty="0"/>
              <a:t>  </a:t>
            </a:r>
            <a:endParaRPr lang="en-US" sz="2000" dirty="0"/>
          </a:p>
          <a:p>
            <a:r>
              <a:rPr lang="en-US" sz="2000" dirty="0" smtClean="0"/>
              <a:t> 0          1        0</a:t>
            </a:r>
            <a:endParaRPr lang="en-US" sz="2000" baseline="-25000" dirty="0"/>
          </a:p>
          <a:p>
            <a:endParaRPr lang="en-US" sz="2000" dirty="0"/>
          </a:p>
          <a:p>
            <a:r>
              <a:rPr lang="en-US" sz="2000" dirty="0" smtClean="0"/>
              <a:t>-s</a:t>
            </a:r>
            <a:r>
              <a:rPr lang="en-US" sz="2000" baseline="-25000" dirty="0" smtClean="0"/>
              <a:t>13</a:t>
            </a:r>
            <a:r>
              <a:rPr lang="en-US" sz="2000" dirty="0" smtClean="0"/>
              <a:t>e</a:t>
            </a:r>
            <a:r>
              <a:rPr lang="en-US" sz="2000" baseline="30000" dirty="0" smtClean="0"/>
              <a:t>i</a:t>
            </a:r>
            <a:r>
              <a:rPr lang="en-US" sz="2000" baseline="30000" dirty="0" smtClean="0">
                <a:latin typeface="Symbol" pitchFamily="18" charset="2"/>
              </a:rPr>
              <a:t>d</a:t>
            </a:r>
            <a:r>
              <a:rPr lang="en-US" sz="2000" dirty="0" smtClean="0"/>
              <a:t>     0      c</a:t>
            </a:r>
            <a:r>
              <a:rPr lang="en-US" sz="2000" baseline="-25000" dirty="0" smtClean="0"/>
              <a:t>13</a:t>
            </a:r>
            <a:r>
              <a:rPr lang="en-US" sz="2000" dirty="0" smtClean="0"/>
              <a:t>        </a:t>
            </a:r>
            <a:endParaRPr lang="en-US" sz="2000" dirty="0"/>
          </a:p>
        </p:txBody>
      </p:sp>
      <p:sp>
        <p:nvSpPr>
          <p:cNvPr id="21" name="AutoShape 6"/>
          <p:cNvSpPr>
            <a:spLocks noChangeArrowheads="1"/>
          </p:cNvSpPr>
          <p:nvPr/>
        </p:nvSpPr>
        <p:spPr bwMode="auto">
          <a:xfrm>
            <a:off x="3101533" y="2754313"/>
            <a:ext cx="2480561" cy="1652482"/>
          </a:xfrm>
          <a:prstGeom prst="bracketPair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AutoShape 6"/>
          <p:cNvSpPr>
            <a:spLocks noChangeArrowheads="1"/>
          </p:cNvSpPr>
          <p:nvPr/>
        </p:nvSpPr>
        <p:spPr bwMode="auto">
          <a:xfrm>
            <a:off x="5796507" y="2733047"/>
            <a:ext cx="2000453" cy="1652482"/>
          </a:xfrm>
          <a:prstGeom prst="bracketPair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23005" y="5422621"/>
            <a:ext cx="36682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Not unique </a:t>
            </a:r>
            <a:r>
              <a:rPr lang="en-IE" sz="2000" dirty="0" err="1" smtClean="0"/>
              <a:t>parametrization</a:t>
            </a:r>
            <a:endParaRPr lang="en-IE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733639" y="5769566"/>
            <a:ext cx="8155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Convenient for phenomenology, especially for oscillations in matter </a:t>
            </a:r>
            <a:endParaRPr lang="en-IE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733638" y="6124353"/>
            <a:ext cx="3838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Insightful for theory?</a:t>
            </a:r>
            <a:endParaRPr lang="en-IE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7963786" y="3476847"/>
            <a:ext cx="7017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</a:t>
            </a:r>
            <a:r>
              <a:rPr lang="en-IE" sz="2000" baseline="-25000" dirty="0" smtClean="0"/>
              <a:t>M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4219549" y="1526487"/>
            <a:ext cx="5119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</a:t>
            </a:r>
            <a:r>
              <a:rPr lang="en-IE" sz="2000" baseline="-25000" dirty="0" smtClean="0"/>
              <a:t>M</a:t>
            </a:r>
            <a:endParaRPr lang="en-IE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783265" y="4629090"/>
            <a:ext cx="39482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</a:t>
            </a:r>
            <a:r>
              <a:rPr lang="en-IE" sz="2000" baseline="-25000" dirty="0" smtClean="0"/>
              <a:t>M</a:t>
            </a:r>
            <a:r>
              <a:rPr lang="en-IE" sz="2000" dirty="0" smtClean="0"/>
              <a:t> = </a:t>
            </a:r>
            <a:r>
              <a:rPr lang="en-IE" sz="2000" dirty="0" err="1" smtClean="0"/>
              <a:t>diag</a:t>
            </a:r>
            <a:r>
              <a:rPr lang="en-IE" sz="2000" dirty="0" smtClean="0"/>
              <a:t> (1, e         , e          )</a:t>
            </a:r>
            <a:r>
              <a:rPr lang="en-IE" sz="2000" baseline="-25000" dirty="0" smtClean="0"/>
              <a:t>      </a:t>
            </a:r>
            <a:endParaRPr lang="en-IE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5998534" y="1913850"/>
            <a:ext cx="2645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Dirac phase matrix</a:t>
            </a:r>
            <a:endParaRPr lang="en-IE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2428541" y="4542635"/>
            <a:ext cx="9055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 smtClean="0"/>
              <a:t>i</a:t>
            </a:r>
            <a:r>
              <a:rPr lang="en-IE" sz="1600" dirty="0" smtClean="0">
                <a:latin typeface="Symbol" pitchFamily="18" charset="2"/>
              </a:rPr>
              <a:t>a</a:t>
            </a:r>
            <a:r>
              <a:rPr lang="en-IE" sz="1600" baseline="-25000" dirty="0" smtClean="0"/>
              <a:t>21</a:t>
            </a:r>
            <a:r>
              <a:rPr lang="en-IE" sz="1600" dirty="0" smtClean="0"/>
              <a:t> /2</a:t>
            </a:r>
            <a:endParaRPr lang="en-IE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3464432" y="4542635"/>
            <a:ext cx="9055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 smtClean="0"/>
              <a:t>i</a:t>
            </a:r>
            <a:r>
              <a:rPr lang="en-IE" sz="1600" dirty="0" smtClean="0">
                <a:latin typeface="Symbol" pitchFamily="18" charset="2"/>
              </a:rPr>
              <a:t>a</a:t>
            </a:r>
            <a:r>
              <a:rPr lang="en-IE" sz="1600" baseline="-25000" dirty="0" smtClean="0"/>
              <a:t>31</a:t>
            </a:r>
            <a:r>
              <a:rPr lang="en-IE" sz="1600" dirty="0" smtClean="0"/>
              <a:t> /2</a:t>
            </a:r>
            <a:endParaRPr lang="en-IE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4625141" y="4647263"/>
            <a:ext cx="37320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- matrix of </a:t>
            </a:r>
            <a:r>
              <a:rPr lang="en-IE" sz="2000" dirty="0" err="1" smtClean="0"/>
              <a:t>Majorana</a:t>
            </a:r>
            <a:r>
              <a:rPr lang="en-IE" sz="2000" dirty="0" smtClean="0"/>
              <a:t> phases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-8235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9460" name="WordArt 4"/>
          <p:cNvSpPr>
            <a:spLocks noChangeArrowheads="1" noChangeShapeType="1" noTextEdit="1"/>
          </p:cNvSpPr>
          <p:nvPr/>
        </p:nvSpPr>
        <p:spPr bwMode="auto">
          <a:xfrm>
            <a:off x="617539" y="272139"/>
            <a:ext cx="6505750" cy="91303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Mixing and mass matrices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7180262" y="1339910"/>
            <a:ext cx="1273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M</a:t>
            </a:r>
            <a:r>
              <a:rPr lang="en-US" sz="2000" baseline="-25000" dirty="0"/>
              <a:t>l</a:t>
            </a:r>
            <a:r>
              <a:rPr lang="en-US" sz="2000" dirty="0"/>
              <a:t>  =  </a:t>
            </a:r>
            <a:r>
              <a:rPr lang="en-US" sz="2000" dirty="0" err="1"/>
              <a:t>M</a:t>
            </a:r>
            <a:r>
              <a:rPr lang="en-US" sz="2000" baseline="-25000" dirty="0" err="1">
                <a:latin typeface="Symbol" pitchFamily="18" charset="2"/>
              </a:rPr>
              <a:t>n</a:t>
            </a:r>
            <a:r>
              <a:rPr lang="en-US" sz="2000" dirty="0"/>
              <a:t> 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623888" y="3759200"/>
            <a:ext cx="2152650" cy="396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M</a:t>
            </a:r>
            <a:r>
              <a:rPr lang="en-US" sz="2000" baseline="-25000" dirty="0"/>
              <a:t>l</a:t>
            </a:r>
            <a:r>
              <a:rPr lang="en-US" sz="2000" dirty="0"/>
              <a:t> = </a:t>
            </a:r>
            <a:r>
              <a:rPr lang="en-US" sz="2000" dirty="0" err="1"/>
              <a:t>U</a:t>
            </a:r>
            <a:r>
              <a:rPr lang="en-US" sz="2000" baseline="-25000" dirty="0" err="1"/>
              <a:t>lL</a:t>
            </a:r>
            <a:r>
              <a:rPr lang="en-US" sz="2000" dirty="0" err="1"/>
              <a:t>m</a:t>
            </a:r>
            <a:r>
              <a:rPr lang="en-US" sz="2000" baseline="-25000" dirty="0" err="1"/>
              <a:t>l</a:t>
            </a:r>
            <a:r>
              <a:rPr lang="en-US" sz="2000" baseline="30000" dirty="0" err="1"/>
              <a:t>diag</a:t>
            </a:r>
            <a:r>
              <a:rPr lang="en-US" sz="2000" baseline="30000" dirty="0"/>
              <a:t> </a:t>
            </a:r>
            <a:r>
              <a:rPr lang="en-US" sz="2000" dirty="0" err="1"/>
              <a:t>U</a:t>
            </a:r>
            <a:r>
              <a:rPr lang="en-US" sz="2000" baseline="-25000" dirty="0" err="1"/>
              <a:t>lR</a:t>
            </a:r>
            <a:r>
              <a:rPr lang="en-US" sz="2000" baseline="30000" dirty="0"/>
              <a:t>+</a:t>
            </a:r>
            <a:r>
              <a:rPr lang="en-US" sz="2000" dirty="0"/>
              <a:t> 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5478463" y="3735388"/>
            <a:ext cx="2338387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/>
              <a:t>M</a:t>
            </a:r>
            <a:r>
              <a:rPr lang="en-US" sz="2000" baseline="-25000" dirty="0" err="1">
                <a:latin typeface="Symbol" pitchFamily="18" charset="2"/>
              </a:rPr>
              <a:t>n</a:t>
            </a:r>
            <a:r>
              <a:rPr lang="en-US" sz="2000" dirty="0"/>
              <a:t> = </a:t>
            </a:r>
            <a:r>
              <a:rPr lang="en-US" sz="2000" dirty="0" err="1"/>
              <a:t>U</a:t>
            </a:r>
            <a:r>
              <a:rPr lang="en-US" sz="2000" baseline="-25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L</a:t>
            </a:r>
            <a:r>
              <a:rPr lang="en-US" sz="2000" dirty="0" err="1"/>
              <a:t>m</a:t>
            </a:r>
            <a:r>
              <a:rPr lang="en-US" sz="2000" baseline="-25000" dirty="0" err="1">
                <a:latin typeface="Symbol" pitchFamily="18" charset="2"/>
              </a:rPr>
              <a:t>n</a:t>
            </a:r>
            <a:r>
              <a:rPr lang="en-US" sz="2000" baseline="30000" dirty="0" err="1"/>
              <a:t>diag</a:t>
            </a:r>
            <a:r>
              <a:rPr lang="en-US" sz="2000" baseline="30000" dirty="0"/>
              <a:t> </a:t>
            </a:r>
            <a:r>
              <a:rPr lang="en-US" sz="2000" dirty="0" err="1"/>
              <a:t>U</a:t>
            </a:r>
            <a:r>
              <a:rPr lang="en-US" sz="2000" baseline="-25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L</a:t>
            </a:r>
            <a:r>
              <a:rPr lang="en-US" sz="2000" baseline="30000" dirty="0" err="1"/>
              <a:t>T</a:t>
            </a:r>
            <a:r>
              <a:rPr lang="en-US" sz="2000" dirty="0"/>
              <a:t> 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3492500" y="5273645"/>
            <a:ext cx="2000869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U</a:t>
            </a:r>
            <a:r>
              <a:rPr lang="en-US" sz="2000" baseline="-25000" dirty="0">
                <a:latin typeface="Symbol" pitchFamily="18" charset="2"/>
              </a:rPr>
              <a:t> </a:t>
            </a:r>
            <a:r>
              <a:rPr lang="en-US" sz="2000" baseline="-25000" dirty="0"/>
              <a:t>PMNS</a:t>
            </a:r>
            <a:r>
              <a:rPr lang="en-US" sz="2000" baseline="-25000" dirty="0">
                <a:latin typeface="Symbol" pitchFamily="18" charset="2"/>
              </a:rPr>
              <a:t> </a:t>
            </a:r>
            <a:r>
              <a:rPr lang="en-US" sz="2000" dirty="0"/>
              <a:t>= </a:t>
            </a:r>
            <a:r>
              <a:rPr lang="en-US" sz="2000" dirty="0" err="1"/>
              <a:t>U</a:t>
            </a:r>
            <a:r>
              <a:rPr lang="en-US" sz="2000" baseline="-25000" dirty="0" err="1"/>
              <a:t>lL</a:t>
            </a:r>
            <a:r>
              <a:rPr lang="en-US" sz="2000" baseline="30000" dirty="0"/>
              <a:t>+ </a:t>
            </a:r>
            <a:r>
              <a:rPr lang="en-US" sz="2000" dirty="0" err="1"/>
              <a:t>U</a:t>
            </a:r>
            <a:r>
              <a:rPr lang="en-US" sz="2000" baseline="-25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L</a:t>
            </a:r>
            <a:endParaRPr lang="en-US" sz="2000" dirty="0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H="1">
            <a:off x="7742089" y="1431985"/>
            <a:ext cx="42862" cy="203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 rot="20274361">
            <a:off x="7663524" y="3064983"/>
            <a:ext cx="174599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for </a:t>
            </a:r>
            <a:r>
              <a:rPr lang="en-US" dirty="0" err="1" smtClean="0"/>
              <a:t>Majorana</a:t>
            </a:r>
            <a:r>
              <a:rPr lang="en-US" dirty="0" smtClean="0"/>
              <a:t>  </a:t>
            </a:r>
          </a:p>
          <a:p>
            <a:r>
              <a:rPr lang="en-US" dirty="0" smtClean="0"/>
              <a:t>neutrinos</a:t>
            </a:r>
            <a:endParaRPr lang="en-US" dirty="0"/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415925" y="6089163"/>
            <a:ext cx="1746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Flavor basis: 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2162175" y="6089163"/>
            <a:ext cx="1339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M</a:t>
            </a:r>
            <a:r>
              <a:rPr lang="en-US" sz="2000" baseline="-25000" dirty="0"/>
              <a:t>l</a:t>
            </a:r>
            <a:r>
              <a:rPr lang="en-US" sz="2000" dirty="0"/>
              <a:t> = </a:t>
            </a:r>
            <a:r>
              <a:rPr lang="en-US" sz="2000" dirty="0" err="1"/>
              <a:t>m</a:t>
            </a:r>
            <a:r>
              <a:rPr lang="en-US" sz="2000" baseline="-25000" dirty="0" err="1"/>
              <a:t>l</a:t>
            </a:r>
            <a:r>
              <a:rPr lang="en-US" sz="2000" baseline="30000" dirty="0" err="1"/>
              <a:t>diag</a:t>
            </a:r>
            <a:r>
              <a:rPr lang="en-US" sz="2000" baseline="30000" dirty="0"/>
              <a:t> </a:t>
            </a:r>
            <a:endParaRPr lang="en-US" sz="2000" dirty="0"/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3699227" y="6100452"/>
            <a:ext cx="1577975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U</a:t>
            </a:r>
            <a:r>
              <a:rPr lang="en-US" sz="2000" baseline="-25000" dirty="0">
                <a:latin typeface="Symbol" pitchFamily="18" charset="2"/>
              </a:rPr>
              <a:t> </a:t>
            </a:r>
            <a:r>
              <a:rPr lang="en-US" sz="2000" baseline="-25000" dirty="0"/>
              <a:t>PMNS</a:t>
            </a:r>
            <a:r>
              <a:rPr lang="en-US" sz="2000" baseline="-25000" dirty="0">
                <a:latin typeface="Symbol" pitchFamily="18" charset="2"/>
              </a:rPr>
              <a:t> </a:t>
            </a:r>
            <a:r>
              <a:rPr lang="en-US" sz="2000" dirty="0"/>
              <a:t> = </a:t>
            </a:r>
            <a:r>
              <a:rPr lang="en-US" sz="2000" dirty="0" err="1"/>
              <a:t>U</a:t>
            </a:r>
            <a:r>
              <a:rPr lang="en-US" sz="2000" baseline="-25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L</a:t>
            </a:r>
            <a:endParaRPr lang="en-US" sz="2000" dirty="0"/>
          </a:p>
        </p:txBody>
      </p:sp>
      <p:sp>
        <p:nvSpPr>
          <p:cNvPr id="19472" name="Text Box 17"/>
          <p:cNvSpPr txBox="1">
            <a:spLocks noChangeArrowheads="1"/>
          </p:cNvSpPr>
          <p:nvPr/>
        </p:nvSpPr>
        <p:spPr bwMode="auto">
          <a:xfrm>
            <a:off x="431800" y="2557463"/>
            <a:ext cx="2117725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Diagonalization: </a:t>
            </a:r>
          </a:p>
        </p:txBody>
      </p:sp>
      <p:sp>
        <p:nvSpPr>
          <p:cNvPr id="19473" name="Text Box 18"/>
          <p:cNvSpPr txBox="1">
            <a:spLocks noChangeArrowheads="1"/>
          </p:cNvSpPr>
          <p:nvPr/>
        </p:nvSpPr>
        <p:spPr bwMode="auto">
          <a:xfrm>
            <a:off x="3548318" y="2391568"/>
            <a:ext cx="1833562" cy="396875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Mixing matrix</a:t>
            </a:r>
          </a:p>
        </p:txBody>
      </p:sp>
      <p:sp>
        <p:nvSpPr>
          <p:cNvPr id="19474" name="Text Box 19"/>
          <p:cNvSpPr txBox="1">
            <a:spLocks noChangeArrowheads="1"/>
          </p:cNvSpPr>
          <p:nvPr/>
        </p:nvSpPr>
        <p:spPr bwMode="auto">
          <a:xfrm>
            <a:off x="3572924" y="2928938"/>
            <a:ext cx="1962150" cy="39687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Mass spectrum</a:t>
            </a:r>
          </a:p>
        </p:txBody>
      </p:sp>
      <p:sp>
        <p:nvSpPr>
          <p:cNvPr id="19475" name="Text Box 20"/>
          <p:cNvSpPr txBox="1">
            <a:spLocks noChangeArrowheads="1"/>
          </p:cNvSpPr>
          <p:nvPr/>
        </p:nvSpPr>
        <p:spPr bwMode="auto">
          <a:xfrm>
            <a:off x="5489575" y="4148844"/>
            <a:ext cx="2582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/>
              <a:t>m</a:t>
            </a:r>
            <a:r>
              <a:rPr lang="en-US" sz="2000" baseline="-25000" dirty="0" err="1">
                <a:latin typeface="Symbol" pitchFamily="18" charset="2"/>
              </a:rPr>
              <a:t>n</a:t>
            </a:r>
            <a:r>
              <a:rPr lang="en-US" sz="2000" baseline="30000" dirty="0" err="1"/>
              <a:t>diag</a:t>
            </a:r>
            <a:r>
              <a:rPr lang="en-US" sz="2000" baseline="30000" dirty="0"/>
              <a:t>  </a:t>
            </a:r>
            <a:r>
              <a:rPr lang="en-US" sz="2000" dirty="0"/>
              <a:t>= (m</a:t>
            </a:r>
            <a:r>
              <a:rPr lang="en-US" sz="2000" baseline="-25000" dirty="0"/>
              <a:t>1</a:t>
            </a:r>
            <a:r>
              <a:rPr lang="en-US" sz="2000" dirty="0"/>
              <a:t>,  m</a:t>
            </a:r>
            <a:r>
              <a:rPr lang="en-US" sz="2000" baseline="-25000" dirty="0"/>
              <a:t>2</a:t>
            </a:r>
            <a:r>
              <a:rPr lang="en-US" sz="2000" dirty="0"/>
              <a:t>, m</a:t>
            </a:r>
            <a:r>
              <a:rPr lang="en-US" sz="2000" baseline="-25000" dirty="0"/>
              <a:t>3</a:t>
            </a:r>
            <a:r>
              <a:rPr lang="en-US" sz="2000" dirty="0"/>
              <a:t>) </a:t>
            </a:r>
          </a:p>
        </p:txBody>
      </p:sp>
      <p:sp>
        <p:nvSpPr>
          <p:cNvPr id="19476" name="AutoShape 21"/>
          <p:cNvSpPr>
            <a:spLocks noChangeArrowheads="1"/>
          </p:cNvSpPr>
          <p:nvPr/>
        </p:nvSpPr>
        <p:spPr bwMode="auto">
          <a:xfrm rot="20474206">
            <a:off x="2852738" y="2417851"/>
            <a:ext cx="393700" cy="363538"/>
          </a:xfrm>
          <a:prstGeom prst="rightArrow">
            <a:avLst>
              <a:gd name="adj1" fmla="val 50000"/>
              <a:gd name="adj2" fmla="val 2707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7" name="Text Box 22"/>
          <p:cNvSpPr txBox="1">
            <a:spLocks noChangeArrowheads="1"/>
          </p:cNvSpPr>
          <p:nvPr/>
        </p:nvSpPr>
        <p:spPr bwMode="auto">
          <a:xfrm>
            <a:off x="431800" y="1294143"/>
            <a:ext cx="6365845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Origin of mixing: </a:t>
            </a:r>
            <a:endParaRPr lang="en-US" sz="2000" dirty="0" smtClean="0"/>
          </a:p>
          <a:p>
            <a:r>
              <a:rPr lang="en-US" sz="2000" dirty="0" smtClean="0"/>
              <a:t>off-diagonal </a:t>
            </a:r>
            <a:r>
              <a:rPr lang="en-US" sz="2000" dirty="0"/>
              <a:t>mass </a:t>
            </a:r>
            <a:r>
              <a:rPr lang="en-US" sz="2000" dirty="0" smtClean="0"/>
              <a:t>matrices in basis of flavor states</a:t>
            </a:r>
            <a:endParaRPr lang="en-US" sz="2000" dirty="0"/>
          </a:p>
        </p:txBody>
      </p:sp>
      <p:sp>
        <p:nvSpPr>
          <p:cNvPr id="22" name="Text Box 25"/>
          <p:cNvSpPr txBox="1">
            <a:spLocks noChangeArrowheads="1"/>
          </p:cNvSpPr>
          <p:nvPr/>
        </p:nvSpPr>
        <p:spPr bwMode="auto">
          <a:xfrm>
            <a:off x="4567238" y="4807149"/>
            <a:ext cx="2828064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l </a:t>
            </a:r>
            <a:r>
              <a:rPr lang="en-US" sz="2000" dirty="0">
                <a:latin typeface="Symbol" pitchFamily="18" charset="2"/>
              </a:rPr>
              <a:t>g</a:t>
            </a:r>
            <a:r>
              <a:rPr lang="en-US" sz="2000" baseline="-25000" dirty="0">
                <a:latin typeface="Symbol" pitchFamily="18" charset="2"/>
              </a:rPr>
              <a:t> </a:t>
            </a:r>
            <a:r>
              <a:rPr lang="en-US" sz="2000" baseline="30000" dirty="0">
                <a:latin typeface="Symbol" pitchFamily="18" charset="2"/>
              </a:rPr>
              <a:t>m</a:t>
            </a:r>
            <a:r>
              <a:rPr lang="en-US" sz="2000" baseline="-25000" dirty="0">
                <a:latin typeface="Symbol" pitchFamily="18" charset="2"/>
              </a:rPr>
              <a:t> </a:t>
            </a:r>
            <a:r>
              <a:rPr lang="en-US" sz="2000" dirty="0"/>
              <a:t>(1 -</a:t>
            </a:r>
            <a:r>
              <a:rPr lang="en-US" sz="2000" dirty="0">
                <a:latin typeface="Symbol" pitchFamily="18" charset="2"/>
              </a:rPr>
              <a:t>  g</a:t>
            </a:r>
            <a:r>
              <a:rPr lang="en-US" sz="2000" baseline="-25000" dirty="0"/>
              <a:t>5</a:t>
            </a:r>
            <a:r>
              <a:rPr lang="en-US" sz="2000" dirty="0"/>
              <a:t>) </a:t>
            </a:r>
            <a:r>
              <a:rPr lang="en-US" sz="2000" dirty="0" err="1"/>
              <a:t>U</a:t>
            </a:r>
            <a:r>
              <a:rPr lang="en-US" sz="2000" baseline="-25000" dirty="0" err="1"/>
              <a:t>PMNS</a:t>
            </a:r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mass</a:t>
            </a:r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dirty="0" smtClean="0"/>
              <a:t>  </a:t>
            </a:r>
            <a:endParaRPr lang="en-US" sz="2000" dirty="0"/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415925" y="4829314"/>
            <a:ext cx="41793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CC in terms of mass </a:t>
            </a:r>
            <a:r>
              <a:rPr lang="en-US" sz="2000" dirty="0" err="1" smtClean="0"/>
              <a:t>eigenstates</a:t>
            </a:r>
            <a:r>
              <a:rPr lang="en-US" sz="2000" dirty="0" smtClean="0"/>
              <a:t>: </a:t>
            </a:r>
            <a:endParaRPr lang="en-US" sz="2000" dirty="0"/>
          </a:p>
        </p:txBody>
      </p:sp>
      <p:sp>
        <p:nvSpPr>
          <p:cNvPr id="24" name="Line 29"/>
          <p:cNvSpPr>
            <a:spLocks noChangeShapeType="1"/>
          </p:cNvSpPr>
          <p:nvPr/>
        </p:nvSpPr>
        <p:spPr bwMode="auto">
          <a:xfrm>
            <a:off x="4595274" y="4807149"/>
            <a:ext cx="1746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AutoShape 21"/>
          <p:cNvSpPr>
            <a:spLocks noChangeArrowheads="1"/>
          </p:cNvSpPr>
          <p:nvPr/>
        </p:nvSpPr>
        <p:spPr bwMode="auto">
          <a:xfrm>
            <a:off x="2947988" y="5311745"/>
            <a:ext cx="393700" cy="363538"/>
          </a:xfrm>
          <a:prstGeom prst="rightArrow">
            <a:avLst>
              <a:gd name="adj1" fmla="val 50000"/>
              <a:gd name="adj2" fmla="val 2707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674688" y="4167188"/>
            <a:ext cx="26773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m</a:t>
            </a:r>
            <a:r>
              <a:rPr lang="en-US" sz="2000" baseline="-25000" dirty="0" smtClean="0"/>
              <a:t>l</a:t>
            </a:r>
            <a:r>
              <a:rPr lang="en-US" sz="2000" baseline="-25000" dirty="0" smtClean="0">
                <a:latin typeface="Symbol" pitchFamily="18" charset="2"/>
              </a:rPr>
              <a:t> </a:t>
            </a:r>
            <a:r>
              <a:rPr lang="en-US" sz="2000" baseline="30000" dirty="0" err="1" smtClean="0"/>
              <a:t>diag</a:t>
            </a:r>
            <a:r>
              <a:rPr lang="en-US" sz="2000" baseline="30000" dirty="0" smtClean="0"/>
              <a:t>  </a:t>
            </a:r>
            <a:r>
              <a:rPr lang="en-US" sz="2000" dirty="0"/>
              <a:t>= (</a:t>
            </a:r>
            <a:r>
              <a:rPr lang="en-US" sz="2000" dirty="0" smtClean="0"/>
              <a:t>m</a:t>
            </a:r>
            <a:r>
              <a:rPr lang="en-US" sz="2000" baseline="-25000" dirty="0"/>
              <a:t>e</a:t>
            </a:r>
            <a:r>
              <a:rPr lang="en-US" sz="2000" dirty="0" smtClean="0"/>
              <a:t>,  m</a:t>
            </a:r>
            <a:r>
              <a:rPr lang="en-US" sz="2000" baseline="-25000" dirty="0" smtClean="0">
                <a:latin typeface="Symbol" pitchFamily="18" charset="2"/>
              </a:rPr>
              <a:t>m</a:t>
            </a:r>
            <a:r>
              <a:rPr lang="en-US" sz="2000" dirty="0" smtClean="0"/>
              <a:t>,  </a:t>
            </a:r>
            <a:r>
              <a:rPr lang="en-US" sz="2000" dirty="0" err="1" smtClean="0"/>
              <a:t>m</a:t>
            </a:r>
            <a:r>
              <a:rPr lang="en-US" sz="2000" baseline="-25000" dirty="0" err="1" smtClean="0">
                <a:latin typeface="Symbol" pitchFamily="18" charset="2"/>
              </a:rPr>
              <a:t>t</a:t>
            </a:r>
            <a:r>
              <a:rPr lang="en-US" sz="2000" dirty="0" smtClean="0"/>
              <a:t>) </a:t>
            </a:r>
            <a:endParaRPr lang="en-US" sz="2000" dirty="0"/>
          </a:p>
        </p:txBody>
      </p:sp>
      <p:sp>
        <p:nvSpPr>
          <p:cNvPr id="27" name="AutoShape 21"/>
          <p:cNvSpPr>
            <a:spLocks noChangeArrowheads="1"/>
          </p:cNvSpPr>
          <p:nvPr/>
        </p:nvSpPr>
        <p:spPr bwMode="auto">
          <a:xfrm rot="894367">
            <a:off x="2903538" y="2844006"/>
            <a:ext cx="393700" cy="363538"/>
          </a:xfrm>
          <a:prstGeom prst="rightArrow">
            <a:avLst>
              <a:gd name="adj1" fmla="val 50000"/>
              <a:gd name="adj2" fmla="val 2707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-2274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3" name="WordArt 25"/>
          <p:cNvSpPr>
            <a:spLocks noChangeArrowheads="1" noChangeShapeType="1" noTextEdit="1"/>
          </p:cNvSpPr>
          <p:nvPr/>
        </p:nvSpPr>
        <p:spPr bwMode="auto">
          <a:xfrm>
            <a:off x="604879" y="191384"/>
            <a:ext cx="7026410" cy="93706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Decoupling of masses and mixing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7879" y="1237966"/>
            <a:ext cx="2392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Shape invariance </a:t>
            </a:r>
            <a:endParaRPr lang="en-IE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902669" y="1714950"/>
            <a:ext cx="1691757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Relations </a:t>
            </a:r>
          </a:p>
          <a:p>
            <a:r>
              <a:rPr lang="en-IE" sz="2400" dirty="0" smtClean="0"/>
              <a:t>between </a:t>
            </a:r>
          </a:p>
          <a:p>
            <a:r>
              <a:rPr lang="en-IE" sz="2400" dirty="0" smtClean="0"/>
              <a:t>elements </a:t>
            </a:r>
            <a:endParaRPr lang="en-IE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113711" y="2134354"/>
            <a:ext cx="130780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Mixing</a:t>
            </a:r>
            <a:endParaRPr lang="en-IE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902669" y="3167719"/>
            <a:ext cx="1687030" cy="1569660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Absolute values of matrix elements </a:t>
            </a:r>
          </a:p>
        </p:txBody>
      </p:sp>
      <p:sp>
        <p:nvSpPr>
          <p:cNvPr id="10" name="WordArt 7"/>
          <p:cNvSpPr>
            <a:spLocks noChangeArrowheads="1" noChangeShapeType="1" noTextEdit="1"/>
          </p:cNvSpPr>
          <p:nvPr/>
        </p:nvSpPr>
        <p:spPr bwMode="auto">
          <a:xfrm>
            <a:off x="325461" y="2256265"/>
            <a:ext cx="1907376" cy="60835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Mass matrix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FF"/>
              </a:solidFill>
              <a:latin typeface="Arial Black"/>
            </a:endParaRPr>
          </a:p>
        </p:txBody>
      </p:sp>
      <p:sp>
        <p:nvSpPr>
          <p:cNvPr id="11" name="WordArt 7"/>
          <p:cNvSpPr>
            <a:spLocks noChangeArrowheads="1" noChangeShapeType="1" noTextEdit="1"/>
          </p:cNvSpPr>
          <p:nvPr/>
        </p:nvSpPr>
        <p:spPr bwMode="auto">
          <a:xfrm>
            <a:off x="325461" y="2864622"/>
            <a:ext cx="1907376" cy="608357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of neutrinos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FF"/>
              </a:solidFill>
              <a:latin typeface="Arial Black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88142" y="3472979"/>
            <a:ext cx="1254642" cy="461665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Masses</a:t>
            </a:r>
            <a:endParaRPr lang="en-IE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378012" y="1177422"/>
            <a:ext cx="18181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equalities,</a:t>
            </a:r>
          </a:p>
          <a:p>
            <a:r>
              <a:rPr lang="en-IE" sz="2400" dirty="0" smtClean="0"/>
              <a:t>zeros</a:t>
            </a:r>
            <a:endParaRPr lang="en-IE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201281" y="3541723"/>
            <a:ext cx="2732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(in the </a:t>
            </a:r>
            <a:r>
              <a:rPr lang="en-IE" sz="2400" dirty="0" err="1" smtClean="0"/>
              <a:t>flavor</a:t>
            </a:r>
            <a:r>
              <a:rPr lang="en-IE" sz="2400" dirty="0" smtClean="0"/>
              <a:t> basis)</a:t>
            </a:r>
            <a:endParaRPr lang="en-IE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279994" y="5668220"/>
            <a:ext cx="8308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Decoupling is always possible, but the key is that  relations should be simple to be  consequences of simple symmetries </a:t>
            </a:r>
            <a:endParaRPr lang="en-IE" sz="2000" dirty="0"/>
          </a:p>
        </p:txBody>
      </p:sp>
      <p:sp>
        <p:nvSpPr>
          <p:cNvPr id="19" name="Right Arrow 18"/>
          <p:cNvSpPr/>
          <p:nvPr/>
        </p:nvSpPr>
        <p:spPr>
          <a:xfrm>
            <a:off x="5103628" y="2200928"/>
            <a:ext cx="350874" cy="397869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ight Arrow 19"/>
          <p:cNvSpPr/>
          <p:nvPr/>
        </p:nvSpPr>
        <p:spPr>
          <a:xfrm>
            <a:off x="5103628" y="3472979"/>
            <a:ext cx="350874" cy="397869"/>
          </a:xfrm>
          <a:prstGeom prst="rightArrow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TextBox 20"/>
          <p:cNvSpPr txBox="1"/>
          <p:nvPr/>
        </p:nvSpPr>
        <p:spPr>
          <a:xfrm>
            <a:off x="282216" y="5102577"/>
            <a:ext cx="6807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Opens up a possibility that symmetry is behind TBM</a:t>
            </a:r>
            <a:endParaRPr lang="en-IE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4516704" y="4029493"/>
            <a:ext cx="2926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Relative masses in </a:t>
            </a:r>
          </a:p>
          <a:p>
            <a:r>
              <a:rPr lang="en-IE" sz="2000" dirty="0" smtClean="0"/>
              <a:t>the relations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10211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423662" y="3127936"/>
            <a:ext cx="3801143" cy="9191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WordArt 25"/>
          <p:cNvSpPr>
            <a:spLocks noChangeArrowheads="1" noChangeShapeType="1" noTextEdit="1"/>
          </p:cNvSpPr>
          <p:nvPr/>
        </p:nvSpPr>
        <p:spPr bwMode="auto">
          <a:xfrm>
            <a:off x="541081" y="202017"/>
            <a:ext cx="6550835" cy="93706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Relations and symmetries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4040" y="3406226"/>
            <a:ext cx="2828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For </a:t>
            </a:r>
            <a:r>
              <a:rPr lang="en-IE" sz="2000" dirty="0" err="1" smtClean="0"/>
              <a:t>Cabibbo</a:t>
            </a:r>
            <a:r>
              <a:rPr lang="en-IE" sz="2000" dirty="0" smtClean="0"/>
              <a:t>  mixing: </a:t>
            </a:r>
            <a:endParaRPr lang="en-IE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561913" y="3391790"/>
            <a:ext cx="36469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</a:t>
            </a:r>
            <a:r>
              <a:rPr lang="en-IE" sz="2000" baseline="-25000" dirty="0" smtClean="0"/>
              <a:t>12</a:t>
            </a:r>
            <a:r>
              <a:rPr lang="en-IE" sz="2000" dirty="0" smtClean="0"/>
              <a:t> =                     (m</a:t>
            </a:r>
            <a:r>
              <a:rPr lang="en-IE" sz="2000" baseline="-25000" dirty="0" smtClean="0"/>
              <a:t>11</a:t>
            </a:r>
            <a:r>
              <a:rPr lang="en-IE" sz="2000" dirty="0" smtClean="0"/>
              <a:t> - m</a:t>
            </a:r>
            <a:r>
              <a:rPr lang="en-IE" sz="2000" baseline="-25000" dirty="0" smtClean="0"/>
              <a:t>22</a:t>
            </a:r>
            <a:r>
              <a:rPr lang="en-IE" sz="2000" dirty="0" smtClean="0"/>
              <a:t>)</a:t>
            </a:r>
            <a:endParaRPr lang="en-IE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274288" y="3237902"/>
            <a:ext cx="1626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  sin </a:t>
            </a:r>
            <a:r>
              <a:rPr lang="en-IE" sz="2000" dirty="0" err="1" smtClean="0">
                <a:latin typeface="Symbol" pitchFamily="18" charset="2"/>
              </a:rPr>
              <a:t>q</a:t>
            </a:r>
            <a:r>
              <a:rPr lang="en-IE" sz="2000" baseline="-25000" dirty="0" err="1" smtClean="0"/>
              <a:t>C</a:t>
            </a:r>
            <a:r>
              <a:rPr lang="en-IE" sz="2000" dirty="0" smtClean="0"/>
              <a:t>  </a:t>
            </a:r>
          </a:p>
          <a:p>
            <a:r>
              <a:rPr lang="en-IE" sz="2000" dirty="0" smtClean="0"/>
              <a:t>1 – 2 sin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</a:t>
            </a:r>
            <a:r>
              <a:rPr lang="en-IE" sz="2000" dirty="0" err="1" smtClean="0">
                <a:latin typeface="Symbol" pitchFamily="18" charset="2"/>
              </a:rPr>
              <a:t>q</a:t>
            </a:r>
            <a:r>
              <a:rPr lang="en-IE" sz="2000" baseline="-25000" dirty="0" err="1" smtClean="0"/>
              <a:t>C</a:t>
            </a:r>
            <a:r>
              <a:rPr lang="en-IE" sz="2000" dirty="0" smtClean="0"/>
              <a:t>  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289062" y="3613111"/>
            <a:ext cx="136628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890437" y="4068352"/>
            <a:ext cx="96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 </a:t>
            </a:r>
            <a:r>
              <a:rPr lang="en-US" dirty="0" smtClean="0"/>
              <a:t>~ </a:t>
            </a:r>
            <a:r>
              <a:rPr lang="en-IE" dirty="0" smtClean="0"/>
              <a:t>1/4</a:t>
            </a:r>
            <a:endParaRPr lang="en-IE" dirty="0"/>
          </a:p>
        </p:txBody>
      </p:sp>
      <p:sp>
        <p:nvSpPr>
          <p:cNvPr id="14" name="TextBox 13"/>
          <p:cNvSpPr txBox="1"/>
          <p:nvPr/>
        </p:nvSpPr>
        <p:spPr>
          <a:xfrm>
            <a:off x="680302" y="1744422"/>
            <a:ext cx="7001185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For TBM:   m</a:t>
            </a:r>
            <a:r>
              <a:rPr lang="en-IE" sz="2000" baseline="-25000" dirty="0" smtClean="0"/>
              <a:t>12</a:t>
            </a:r>
            <a:r>
              <a:rPr lang="en-IE" sz="2000" dirty="0" smtClean="0"/>
              <a:t> = - m</a:t>
            </a:r>
            <a:r>
              <a:rPr lang="en-IE" sz="2000" baseline="-25000" dirty="0" smtClean="0"/>
              <a:t>13 </a:t>
            </a:r>
            <a:r>
              <a:rPr lang="en-IE" sz="2000" dirty="0" smtClean="0"/>
              <a:t>,  </a:t>
            </a:r>
            <a:r>
              <a:rPr lang="en-IE" sz="2000" baseline="-25000" dirty="0" smtClean="0"/>
              <a:t> </a:t>
            </a:r>
            <a:r>
              <a:rPr lang="en-IE" sz="2000" dirty="0" smtClean="0"/>
              <a:t>m</a:t>
            </a:r>
            <a:r>
              <a:rPr lang="en-IE" sz="2000" baseline="-25000" dirty="0" smtClean="0"/>
              <a:t>22</a:t>
            </a:r>
            <a:r>
              <a:rPr lang="en-IE" sz="2000" dirty="0" smtClean="0"/>
              <a:t> = m</a:t>
            </a:r>
            <a:r>
              <a:rPr lang="en-IE" sz="2000" baseline="-25000" dirty="0" smtClean="0"/>
              <a:t>33 </a:t>
            </a:r>
            <a:r>
              <a:rPr lang="en-IE" sz="2000" dirty="0" smtClean="0"/>
              <a:t>,  </a:t>
            </a:r>
            <a:r>
              <a:rPr lang="en-IE" sz="2000" baseline="-25000" dirty="0" smtClean="0"/>
              <a:t> </a:t>
            </a:r>
            <a:r>
              <a:rPr lang="en-IE" sz="2000" dirty="0" smtClean="0"/>
              <a:t>m</a:t>
            </a:r>
            <a:r>
              <a:rPr lang="en-IE" sz="2000" baseline="-25000" dirty="0" smtClean="0"/>
              <a:t>11</a:t>
            </a:r>
            <a:r>
              <a:rPr lang="en-IE" sz="2000" dirty="0" smtClean="0"/>
              <a:t> + m</a:t>
            </a:r>
            <a:r>
              <a:rPr lang="en-IE" sz="2000" baseline="-25000" dirty="0" smtClean="0"/>
              <a:t>13</a:t>
            </a:r>
            <a:r>
              <a:rPr lang="en-IE" sz="2000" dirty="0" smtClean="0"/>
              <a:t> = m</a:t>
            </a:r>
            <a:r>
              <a:rPr lang="en-IE" sz="2000" baseline="-25000" dirty="0" smtClean="0"/>
              <a:t>22</a:t>
            </a:r>
            <a:r>
              <a:rPr lang="en-IE" sz="2000" dirty="0" smtClean="0"/>
              <a:t> + m</a:t>
            </a:r>
            <a:r>
              <a:rPr lang="en-IE" sz="2000" baseline="-25000" dirty="0" smtClean="0"/>
              <a:t>23</a:t>
            </a:r>
            <a:endParaRPr lang="en-IE" sz="20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4795551" y="2325222"/>
            <a:ext cx="596602" cy="400110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</a:t>
            </a:r>
            <a:r>
              <a:rPr lang="en-IE" sz="2000" baseline="-25000" dirty="0" smtClean="0"/>
              <a:t>4</a:t>
            </a:r>
            <a:endParaRPr lang="en-IE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2234140" y="4419649"/>
            <a:ext cx="52830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Relation between matrix elements which</a:t>
            </a:r>
          </a:p>
          <a:p>
            <a:r>
              <a:rPr lang="en-IE" sz="2000" dirty="0" smtClean="0"/>
              <a:t>leads to </a:t>
            </a:r>
            <a:r>
              <a:rPr lang="en-IE" sz="2000" dirty="0" err="1" smtClean="0"/>
              <a:t>Cabibbo</a:t>
            </a:r>
            <a:r>
              <a:rPr lang="en-IE" sz="2000" dirty="0" smtClean="0"/>
              <a:t> mixing independently of values of matrix elements </a:t>
            </a:r>
            <a:endParaRPr lang="en-IE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498079" y="5730980"/>
            <a:ext cx="6726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symmetry which produces the relation dihedral D14</a:t>
            </a:r>
            <a:endParaRPr lang="en-IE" sz="2000" dirty="0"/>
          </a:p>
        </p:txBody>
      </p:sp>
      <p:sp>
        <p:nvSpPr>
          <p:cNvPr id="23" name="Right Arrow 22"/>
          <p:cNvSpPr/>
          <p:nvPr/>
        </p:nvSpPr>
        <p:spPr>
          <a:xfrm rot="13857056">
            <a:off x="5486415" y="3960056"/>
            <a:ext cx="350875" cy="409926"/>
          </a:xfrm>
          <a:prstGeom prst="rightArrow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TextBox 24"/>
          <p:cNvSpPr txBox="1"/>
          <p:nvPr/>
        </p:nvSpPr>
        <p:spPr>
          <a:xfrm>
            <a:off x="1531067" y="6201332"/>
            <a:ext cx="2757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C. </a:t>
            </a:r>
            <a:r>
              <a:rPr lang="en-IE" i="1" dirty="0" err="1" smtClean="0">
                <a:solidFill>
                  <a:srgbClr val="FF0000"/>
                </a:solidFill>
              </a:rPr>
              <a:t>Hagedorn</a:t>
            </a:r>
            <a:r>
              <a:rPr lang="en-IE" i="1" dirty="0" smtClean="0">
                <a:solidFill>
                  <a:srgbClr val="FF0000"/>
                </a:solidFill>
              </a:rPr>
              <a:t>, 1204.0715 </a:t>
            </a:r>
            <a:endParaRPr lang="en-IE" i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0961" y="1252687"/>
            <a:ext cx="8458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Mixing:  very special  structure which is not related to mass ratios</a:t>
            </a:r>
            <a:endParaRPr lang="en-IE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7091916" y="2578813"/>
            <a:ext cx="6407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,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pic>
        <p:nvPicPr>
          <p:cNvPr id="9" name="Picture 8" descr="superk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26429" y="0"/>
            <a:ext cx="4517571" cy="6857999"/>
          </a:xfrm>
          <a:prstGeom prst="rect">
            <a:avLst/>
          </a:prstGeom>
        </p:spPr>
      </p:pic>
      <p:sp>
        <p:nvSpPr>
          <p:cNvPr id="10" name="WordArt 4"/>
          <p:cNvSpPr>
            <a:spLocks noChangeArrowheads="1" noChangeShapeType="1" noTextEdit="1"/>
          </p:cNvSpPr>
          <p:nvPr/>
        </p:nvSpPr>
        <p:spPr bwMode="auto">
          <a:xfrm>
            <a:off x="584815" y="680484"/>
            <a:ext cx="3476822" cy="133183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 Oscillations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-11113" y="0"/>
            <a:ext cx="9144001" cy="685800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502787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502791" name="Text Box 7"/>
          <p:cNvSpPr txBox="1">
            <a:spLocks noChangeArrowheads="1"/>
          </p:cNvSpPr>
          <p:nvPr/>
        </p:nvSpPr>
        <p:spPr bwMode="auto">
          <a:xfrm>
            <a:off x="299944" y="5423278"/>
            <a:ext cx="25346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/>
              <a:t>B. </a:t>
            </a:r>
            <a:r>
              <a:rPr lang="en-US" sz="2000" dirty="0" err="1" smtClean="0"/>
              <a:t>Pontecorvo</a:t>
            </a:r>
            <a:r>
              <a:rPr lang="en-US" sz="2000" dirty="0" smtClean="0"/>
              <a:t>, 1957</a:t>
            </a:r>
            <a:endParaRPr lang="en-US" sz="2000" dirty="0"/>
          </a:p>
        </p:txBody>
      </p:sp>
      <p:pic>
        <p:nvPicPr>
          <p:cNvPr id="502795" name="Picture 11" descr="250px-Bruno_Pontecorv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7736" y="1380976"/>
            <a:ext cx="2984695" cy="394413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4298955" y="2320693"/>
            <a:ext cx="3667991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IE" sz="2000" dirty="0" smtClean="0"/>
              <a:t> Consequence of mixing:</a:t>
            </a:r>
          </a:p>
          <a:p>
            <a:r>
              <a:rPr lang="en-IE" sz="2000" dirty="0" smtClean="0"/>
              <a:t>  production of mixed states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41413" y="5069335"/>
            <a:ext cx="382904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- effect of the relative  phase        increase with time / distance</a:t>
            </a:r>
            <a:endParaRPr lang="en-IE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4250465" y="3154325"/>
            <a:ext cx="3224217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- effect of propagation </a:t>
            </a:r>
          </a:p>
          <a:p>
            <a:r>
              <a:rPr lang="en-IE" sz="2000" dirty="0" smtClean="0"/>
              <a:t>   of mixed  states</a:t>
            </a:r>
            <a:endParaRPr lang="en-IE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359339" y="4008485"/>
            <a:ext cx="3072811" cy="400110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- interference effect </a:t>
            </a:r>
            <a:endParaRPr lang="en-IE" sz="2000" dirty="0"/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337581" y="5859907"/>
            <a:ext cx="33570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Mesonium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antimesonium</a:t>
            </a:r>
            <a:r>
              <a:rPr lang="en-US" dirty="0"/>
              <a:t>’’</a:t>
            </a: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95061" y="6136942"/>
            <a:ext cx="386836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Zh</a:t>
            </a:r>
            <a:r>
              <a:rPr lang="en-US" dirty="0"/>
              <a:t>. </a:t>
            </a:r>
            <a:r>
              <a:rPr lang="en-US" dirty="0" err="1"/>
              <a:t>Eksp.Teor</a:t>
            </a:r>
            <a:r>
              <a:rPr lang="en-US" dirty="0"/>
              <a:t>. </a:t>
            </a:r>
            <a:r>
              <a:rPr lang="en-US" dirty="0" err="1"/>
              <a:t>Fiz</a:t>
            </a:r>
            <a:r>
              <a:rPr lang="en-US" dirty="0"/>
              <a:t>. 33, 549 (1957)</a:t>
            </a:r>
          </a:p>
          <a:p>
            <a:r>
              <a:rPr lang="en-US" dirty="0"/>
              <a:t>[</a:t>
            </a:r>
            <a:r>
              <a:rPr lang="en-US" dirty="0" err="1"/>
              <a:t>Sov</a:t>
            </a:r>
            <a:r>
              <a:rPr lang="en-US" dirty="0"/>
              <a:t>. Phys. JETP 6, 429 (1957</a:t>
            </a:r>
            <a:r>
              <a:rPr lang="en-US" dirty="0" smtClean="0"/>
              <a:t>)]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86319" y="1268717"/>
            <a:ext cx="4835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periodic transformation of one neutrino species (</a:t>
            </a:r>
            <a:r>
              <a:rPr lang="en-IE" sz="2000" dirty="0" err="1" smtClean="0"/>
              <a:t>flavor</a:t>
            </a:r>
            <a:r>
              <a:rPr lang="en-IE" sz="2000" dirty="0" smtClean="0"/>
              <a:t>) into another </a:t>
            </a:r>
            <a:endParaRPr lang="en-IE" sz="2000" dirty="0"/>
          </a:p>
        </p:txBody>
      </p:sp>
      <p:sp>
        <p:nvSpPr>
          <p:cNvPr id="20" name="WordArt 26"/>
          <p:cNvSpPr>
            <a:spLocks noChangeArrowheads="1" noChangeShapeType="1" noTextEdit="1"/>
          </p:cNvSpPr>
          <p:nvPr/>
        </p:nvSpPr>
        <p:spPr bwMode="auto">
          <a:xfrm>
            <a:off x="375204" y="180744"/>
            <a:ext cx="5090763" cy="71582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Neutrino oscillations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26477" y="4408595"/>
            <a:ext cx="35619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coherence, </a:t>
            </a:r>
            <a:r>
              <a:rPr lang="en-IE" sz="2000" dirty="0" err="1" smtClean="0"/>
              <a:t>quantumness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736600" y="1627188"/>
            <a:ext cx="6040438" cy="2540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3557" name="Freeform 5"/>
          <p:cNvSpPr>
            <a:spLocks/>
          </p:cNvSpPr>
          <p:nvPr/>
        </p:nvSpPr>
        <p:spPr bwMode="auto">
          <a:xfrm>
            <a:off x="1722438" y="2465388"/>
            <a:ext cx="1004887" cy="915987"/>
          </a:xfrm>
          <a:custGeom>
            <a:avLst/>
            <a:gdLst>
              <a:gd name="T0" fmla="*/ 113 w 633"/>
              <a:gd name="T1" fmla="*/ 417 h 577"/>
              <a:gd name="T2" fmla="*/ 40 w 633"/>
              <a:gd name="T3" fmla="*/ 152 h 577"/>
              <a:gd name="T4" fmla="*/ 351 w 633"/>
              <a:gd name="T5" fmla="*/ 15 h 577"/>
              <a:gd name="T6" fmla="*/ 625 w 633"/>
              <a:gd name="T7" fmla="*/ 243 h 577"/>
              <a:gd name="T8" fmla="*/ 397 w 633"/>
              <a:gd name="T9" fmla="*/ 545 h 577"/>
              <a:gd name="T10" fmla="*/ 113 w 633"/>
              <a:gd name="T11" fmla="*/ 417 h 57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33"/>
              <a:gd name="T19" fmla="*/ 0 h 577"/>
              <a:gd name="T20" fmla="*/ 633 w 633"/>
              <a:gd name="T21" fmla="*/ 577 h 57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33" h="577">
                <a:moveTo>
                  <a:pt x="113" y="417"/>
                </a:moveTo>
                <a:cubicBezTo>
                  <a:pt x="53" y="352"/>
                  <a:pt x="0" y="219"/>
                  <a:pt x="40" y="152"/>
                </a:cubicBezTo>
                <a:cubicBezTo>
                  <a:pt x="80" y="85"/>
                  <a:pt x="254" y="0"/>
                  <a:pt x="351" y="15"/>
                </a:cubicBezTo>
                <a:cubicBezTo>
                  <a:pt x="448" y="30"/>
                  <a:pt x="617" y="155"/>
                  <a:pt x="625" y="243"/>
                </a:cubicBezTo>
                <a:cubicBezTo>
                  <a:pt x="633" y="331"/>
                  <a:pt x="481" y="513"/>
                  <a:pt x="397" y="545"/>
                </a:cubicBezTo>
                <a:cubicBezTo>
                  <a:pt x="313" y="577"/>
                  <a:pt x="173" y="482"/>
                  <a:pt x="113" y="417"/>
                </a:cubicBezTo>
                <a:close/>
              </a:path>
            </a:pathLst>
          </a:cu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8" name="Freeform 6"/>
          <p:cNvSpPr>
            <a:spLocks/>
          </p:cNvSpPr>
          <p:nvPr/>
        </p:nvSpPr>
        <p:spPr bwMode="auto">
          <a:xfrm>
            <a:off x="4902200" y="2403475"/>
            <a:ext cx="962025" cy="969963"/>
          </a:xfrm>
          <a:custGeom>
            <a:avLst/>
            <a:gdLst>
              <a:gd name="T0" fmla="*/ 1 w 761"/>
              <a:gd name="T1" fmla="*/ 410 h 730"/>
              <a:gd name="T2" fmla="*/ 257 w 761"/>
              <a:gd name="T3" fmla="*/ 17 h 730"/>
              <a:gd name="T4" fmla="*/ 760 w 761"/>
              <a:gd name="T5" fmla="*/ 511 h 730"/>
              <a:gd name="T6" fmla="*/ 248 w 761"/>
              <a:gd name="T7" fmla="*/ 712 h 730"/>
              <a:gd name="T8" fmla="*/ 1 w 761"/>
              <a:gd name="T9" fmla="*/ 410 h 7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61"/>
              <a:gd name="T16" fmla="*/ 0 h 730"/>
              <a:gd name="T17" fmla="*/ 761 w 761"/>
              <a:gd name="T18" fmla="*/ 730 h 73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61" h="730">
                <a:moveTo>
                  <a:pt x="1" y="410"/>
                </a:moveTo>
                <a:cubicBezTo>
                  <a:pt x="2" y="294"/>
                  <a:pt x="131" y="0"/>
                  <a:pt x="257" y="17"/>
                </a:cubicBezTo>
                <a:cubicBezTo>
                  <a:pt x="383" y="34"/>
                  <a:pt x="761" y="395"/>
                  <a:pt x="760" y="511"/>
                </a:cubicBezTo>
                <a:cubicBezTo>
                  <a:pt x="759" y="627"/>
                  <a:pt x="373" y="730"/>
                  <a:pt x="248" y="712"/>
                </a:cubicBezTo>
                <a:cubicBezTo>
                  <a:pt x="123" y="694"/>
                  <a:pt x="0" y="526"/>
                  <a:pt x="1" y="41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2700338" y="2994025"/>
            <a:ext cx="221932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1003300" y="2147888"/>
            <a:ext cx="812800" cy="492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V="1">
            <a:off x="2598738" y="2130425"/>
            <a:ext cx="574675" cy="525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V="1">
            <a:off x="5602288" y="2130425"/>
            <a:ext cx="534987" cy="58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5732463" y="3236913"/>
            <a:ext cx="523875" cy="333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flipH="1">
            <a:off x="1311275" y="3178175"/>
            <a:ext cx="647700" cy="623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V="1">
            <a:off x="4614863" y="3208338"/>
            <a:ext cx="392112" cy="420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1693863" y="3327400"/>
            <a:ext cx="13192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production</a:t>
            </a:r>
          </a:p>
          <a:p>
            <a:r>
              <a:rPr lang="en-US"/>
              <a:t>region</a:t>
            </a: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4930775" y="3346450"/>
            <a:ext cx="1206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detection</a:t>
            </a:r>
          </a:p>
          <a:p>
            <a:r>
              <a:rPr lang="en-US"/>
              <a:t>region</a:t>
            </a: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3173413" y="3033713"/>
            <a:ext cx="1236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baseline L</a:t>
            </a:r>
          </a:p>
        </p:txBody>
      </p:sp>
      <p:sp>
        <p:nvSpPr>
          <p:cNvPr id="23570" name="Text Box 19"/>
          <p:cNvSpPr txBox="1">
            <a:spLocks noChangeArrowheads="1"/>
          </p:cNvSpPr>
          <p:nvPr/>
        </p:nvSpPr>
        <p:spPr bwMode="auto">
          <a:xfrm>
            <a:off x="571500" y="4810576"/>
            <a:ext cx="7892016" cy="10156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Two interaction </a:t>
            </a:r>
            <a:r>
              <a:rPr lang="en-US" sz="2000" dirty="0" smtClean="0"/>
              <a:t>regions  in contrast </a:t>
            </a:r>
            <a:r>
              <a:rPr lang="en-US" sz="2000" dirty="0"/>
              <a:t>to </a:t>
            </a:r>
            <a:r>
              <a:rPr lang="en-US" sz="2000" dirty="0" smtClean="0"/>
              <a:t>usual scattering problem: wave packets (wave functions) of external particles (e.g. nuclei) determine localization of thee regions  </a:t>
            </a:r>
            <a:endParaRPr lang="en-US" sz="2000" dirty="0"/>
          </a:p>
        </p:txBody>
      </p:sp>
      <p:sp>
        <p:nvSpPr>
          <p:cNvPr id="23571" name="Text Box 20"/>
          <p:cNvSpPr txBox="1">
            <a:spLocks noChangeArrowheads="1"/>
          </p:cNvSpPr>
          <p:nvPr/>
        </p:nvSpPr>
        <p:spPr bwMode="auto">
          <a:xfrm>
            <a:off x="1254125" y="1670050"/>
            <a:ext cx="11207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External</a:t>
            </a:r>
          </a:p>
          <a:p>
            <a:r>
              <a:rPr lang="en-US"/>
              <a:t>particles</a:t>
            </a:r>
          </a:p>
        </p:txBody>
      </p:sp>
      <p:sp>
        <p:nvSpPr>
          <p:cNvPr id="23572" name="Text Box 21"/>
          <p:cNvSpPr txBox="1">
            <a:spLocks noChangeArrowheads="1"/>
          </p:cNvSpPr>
          <p:nvPr/>
        </p:nvSpPr>
        <p:spPr bwMode="auto">
          <a:xfrm>
            <a:off x="571501" y="6003663"/>
            <a:ext cx="4926349" cy="707886"/>
          </a:xfrm>
          <a:prstGeom prst="rect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Neutrinos: </a:t>
            </a:r>
            <a:r>
              <a:rPr lang="en-US" sz="2000" dirty="0" smtClean="0"/>
              <a:t>propagators for mass states</a:t>
            </a:r>
          </a:p>
          <a:p>
            <a:r>
              <a:rPr lang="en-US" sz="2000" dirty="0" smtClean="0"/>
              <a:t>or as real particles on mass shell</a:t>
            </a:r>
            <a:endParaRPr lang="en-US" sz="2000" dirty="0"/>
          </a:p>
        </p:txBody>
      </p:sp>
      <p:sp>
        <p:nvSpPr>
          <p:cNvPr id="23573" name="Text Box 22"/>
          <p:cNvSpPr txBox="1">
            <a:spLocks noChangeArrowheads="1"/>
          </p:cNvSpPr>
          <p:nvPr/>
        </p:nvSpPr>
        <p:spPr bwMode="auto">
          <a:xfrm>
            <a:off x="555625" y="4315882"/>
            <a:ext cx="4203700" cy="39687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Finite space and time phenomenon</a:t>
            </a:r>
          </a:p>
        </p:txBody>
      </p:sp>
      <p:sp>
        <p:nvSpPr>
          <p:cNvPr id="23579" name="Text Box 28"/>
          <p:cNvSpPr txBox="1">
            <a:spLocks noChangeArrowheads="1"/>
          </p:cNvSpPr>
          <p:nvPr/>
        </p:nvSpPr>
        <p:spPr bwMode="auto">
          <a:xfrm>
            <a:off x="6128246" y="5742114"/>
            <a:ext cx="2826415" cy="10156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Interference of two</a:t>
            </a:r>
          </a:p>
          <a:p>
            <a:r>
              <a:rPr lang="en-US" sz="2000" dirty="0" smtClean="0"/>
              <a:t>amplitudes  with </a:t>
            </a:r>
          </a:p>
          <a:p>
            <a:r>
              <a:rPr lang="en-US" sz="2000" dirty="0" smtClean="0"/>
              <a:t>intermediate </a:t>
            </a:r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and </a:t>
            </a:r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/>
              <a:t>2</a:t>
            </a:r>
            <a:endParaRPr lang="en-US" sz="2000" dirty="0" smtClean="0">
              <a:latin typeface="Symbol" pitchFamily="18" charset="2"/>
            </a:endParaRPr>
          </a:p>
        </p:txBody>
      </p:sp>
      <p:sp>
        <p:nvSpPr>
          <p:cNvPr id="23580" name="Text Box 29"/>
          <p:cNvSpPr txBox="1">
            <a:spLocks noChangeArrowheads="1"/>
          </p:cNvSpPr>
          <p:nvPr/>
        </p:nvSpPr>
        <p:spPr bwMode="auto">
          <a:xfrm>
            <a:off x="6862763" y="1763713"/>
            <a:ext cx="21161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0000"/>
                </a:solidFill>
              </a:rPr>
              <a:t>E. Akhmedov, A.S.</a:t>
            </a:r>
          </a:p>
        </p:txBody>
      </p:sp>
      <p:sp>
        <p:nvSpPr>
          <p:cNvPr id="23581" name="Freeform 30"/>
          <p:cNvSpPr>
            <a:spLocks/>
          </p:cNvSpPr>
          <p:nvPr/>
        </p:nvSpPr>
        <p:spPr bwMode="auto">
          <a:xfrm>
            <a:off x="3454400" y="2263775"/>
            <a:ext cx="581025" cy="67945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2" name="Freeform 31"/>
          <p:cNvSpPr>
            <a:spLocks/>
          </p:cNvSpPr>
          <p:nvPr/>
        </p:nvSpPr>
        <p:spPr bwMode="auto">
          <a:xfrm>
            <a:off x="3516313" y="2263775"/>
            <a:ext cx="581025" cy="67945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3" name="Text Box 18"/>
          <p:cNvSpPr txBox="1">
            <a:spLocks noChangeArrowheads="1"/>
          </p:cNvSpPr>
          <p:nvPr/>
        </p:nvSpPr>
        <p:spPr bwMode="auto">
          <a:xfrm>
            <a:off x="3641725" y="2503488"/>
            <a:ext cx="361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i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2100263" y="2732088"/>
            <a:ext cx="342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5143500" y="274955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30" name="Down Arrow 29"/>
          <p:cNvSpPr/>
          <p:nvPr/>
        </p:nvSpPr>
        <p:spPr bwMode="auto">
          <a:xfrm rot="16385665">
            <a:off x="5719165" y="6101357"/>
            <a:ext cx="273050" cy="269950"/>
          </a:xfrm>
          <a:prstGeom prst="downArrow">
            <a:avLst/>
          </a:prstGeom>
          <a:solidFill>
            <a:srgbClr val="FF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1" name="WordArt 26"/>
          <p:cNvSpPr>
            <a:spLocks noChangeArrowheads="1" noChangeShapeType="1" noTextEdit="1"/>
          </p:cNvSpPr>
          <p:nvPr/>
        </p:nvSpPr>
        <p:spPr bwMode="auto">
          <a:xfrm>
            <a:off x="555625" y="218585"/>
            <a:ext cx="5308600" cy="71582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Oscillation set-up: localization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2"/>
          <p:cNvSpPr>
            <a:spLocks noChangeArrowheads="1"/>
          </p:cNvSpPr>
          <p:nvPr/>
        </p:nvSpPr>
        <p:spPr bwMode="auto">
          <a:xfrm>
            <a:off x="-11887" y="-780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005485" y="1766382"/>
            <a:ext cx="1405825" cy="66153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35876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335891" name="Text Box 19"/>
          <p:cNvSpPr txBox="1">
            <a:spLocks noChangeArrowheads="1"/>
          </p:cNvSpPr>
          <p:nvPr/>
        </p:nvSpPr>
        <p:spPr bwMode="auto">
          <a:xfrm>
            <a:off x="1927225" y="2009775"/>
            <a:ext cx="361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n</a:t>
            </a:r>
            <a:r>
              <a:rPr lang="en-US" sz="2000" baseline="-25000">
                <a:latin typeface="Times New Roman" pitchFamily="18" charset="0"/>
              </a:rPr>
              <a:t>i</a:t>
            </a:r>
            <a:endParaRPr lang="en-US" sz="2000">
              <a:latin typeface="Symbol" pitchFamily="18" charset="2"/>
            </a:endParaRPr>
          </a:p>
        </p:txBody>
      </p:sp>
      <p:sp>
        <p:nvSpPr>
          <p:cNvPr id="335894" name="Text Box 22"/>
          <p:cNvSpPr txBox="1">
            <a:spLocks noChangeArrowheads="1"/>
          </p:cNvSpPr>
          <p:nvPr/>
        </p:nvSpPr>
        <p:spPr bwMode="auto">
          <a:xfrm>
            <a:off x="3633788" y="2071688"/>
            <a:ext cx="25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l</a:t>
            </a:r>
          </a:p>
        </p:txBody>
      </p:sp>
      <p:sp>
        <p:nvSpPr>
          <p:cNvPr id="335896" name="Freeform 24"/>
          <p:cNvSpPr>
            <a:spLocks/>
          </p:cNvSpPr>
          <p:nvPr/>
        </p:nvSpPr>
        <p:spPr bwMode="auto">
          <a:xfrm flipH="1">
            <a:off x="2820988" y="2541588"/>
            <a:ext cx="152400" cy="609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48"/>
              </a:cxn>
              <a:cxn ang="0">
                <a:pos x="0" y="96"/>
              </a:cxn>
              <a:cxn ang="0">
                <a:pos x="96" y="144"/>
              </a:cxn>
              <a:cxn ang="0">
                <a:pos x="0" y="192"/>
              </a:cxn>
              <a:cxn ang="0">
                <a:pos x="96" y="240"/>
              </a:cxn>
              <a:cxn ang="0">
                <a:pos x="0" y="288"/>
              </a:cxn>
              <a:cxn ang="0">
                <a:pos x="96" y="336"/>
              </a:cxn>
              <a:cxn ang="0">
                <a:pos x="0" y="384"/>
              </a:cxn>
            </a:cxnLst>
            <a:rect l="0" t="0" r="r" b="b"/>
            <a:pathLst>
              <a:path w="96" h="384">
                <a:moveTo>
                  <a:pt x="0" y="0"/>
                </a:moveTo>
                <a:cubicBezTo>
                  <a:pt x="48" y="16"/>
                  <a:pt x="96" y="32"/>
                  <a:pt x="96" y="48"/>
                </a:cubicBezTo>
                <a:cubicBezTo>
                  <a:pt x="96" y="64"/>
                  <a:pt x="0" y="80"/>
                  <a:pt x="0" y="96"/>
                </a:cubicBezTo>
                <a:cubicBezTo>
                  <a:pt x="0" y="112"/>
                  <a:pt x="96" y="128"/>
                  <a:pt x="96" y="144"/>
                </a:cubicBezTo>
                <a:cubicBezTo>
                  <a:pt x="96" y="160"/>
                  <a:pt x="0" y="176"/>
                  <a:pt x="0" y="192"/>
                </a:cubicBezTo>
                <a:cubicBezTo>
                  <a:pt x="0" y="208"/>
                  <a:pt x="96" y="224"/>
                  <a:pt x="96" y="240"/>
                </a:cubicBezTo>
                <a:cubicBezTo>
                  <a:pt x="96" y="256"/>
                  <a:pt x="0" y="272"/>
                  <a:pt x="0" y="288"/>
                </a:cubicBezTo>
                <a:cubicBezTo>
                  <a:pt x="0" y="304"/>
                  <a:pt x="96" y="320"/>
                  <a:pt x="96" y="336"/>
                </a:cubicBezTo>
                <a:cubicBezTo>
                  <a:pt x="96" y="352"/>
                  <a:pt x="48" y="368"/>
                  <a:pt x="0" y="384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5897" name="Text Box 25"/>
          <p:cNvSpPr txBox="1">
            <a:spLocks noChangeArrowheads="1"/>
          </p:cNvSpPr>
          <p:nvPr/>
        </p:nvSpPr>
        <p:spPr bwMode="auto">
          <a:xfrm>
            <a:off x="822325" y="44338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000">
              <a:latin typeface="Times New Roman" pitchFamily="18" charset="0"/>
            </a:endParaRPr>
          </a:p>
        </p:txBody>
      </p:sp>
      <p:sp>
        <p:nvSpPr>
          <p:cNvPr id="335898" name="Text Box 26"/>
          <p:cNvSpPr txBox="1">
            <a:spLocks noChangeArrowheads="1"/>
          </p:cNvSpPr>
          <p:nvPr/>
        </p:nvSpPr>
        <p:spPr bwMode="auto">
          <a:xfrm>
            <a:off x="3989388" y="3875088"/>
            <a:ext cx="361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n</a:t>
            </a:r>
            <a:r>
              <a:rPr lang="en-US" sz="2000" baseline="-25000"/>
              <a:t>i</a:t>
            </a:r>
            <a:endParaRPr lang="en-US" sz="2000">
              <a:latin typeface="Symbol" pitchFamily="18" charset="2"/>
            </a:endParaRPr>
          </a:p>
        </p:txBody>
      </p:sp>
      <p:sp>
        <p:nvSpPr>
          <p:cNvPr id="335901" name="Text Box 29"/>
          <p:cNvSpPr txBox="1">
            <a:spLocks noChangeArrowheads="1"/>
          </p:cNvSpPr>
          <p:nvPr/>
        </p:nvSpPr>
        <p:spPr bwMode="auto">
          <a:xfrm>
            <a:off x="3967163" y="4778375"/>
            <a:ext cx="33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m</a:t>
            </a:r>
          </a:p>
        </p:txBody>
      </p:sp>
      <p:sp>
        <p:nvSpPr>
          <p:cNvPr id="335905" name="Line 33"/>
          <p:cNvSpPr>
            <a:spLocks noChangeShapeType="1"/>
          </p:cNvSpPr>
          <p:nvPr/>
        </p:nvSpPr>
        <p:spPr bwMode="auto">
          <a:xfrm>
            <a:off x="3200400" y="6324600"/>
            <a:ext cx="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5910" name="Text Box 38"/>
          <p:cNvSpPr txBox="1">
            <a:spLocks noChangeArrowheads="1"/>
          </p:cNvSpPr>
          <p:nvPr/>
        </p:nvSpPr>
        <p:spPr bwMode="auto">
          <a:xfrm>
            <a:off x="407988" y="4413250"/>
            <a:ext cx="1373187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 p</a:t>
            </a:r>
            <a:r>
              <a:rPr lang="en-US" sz="2000" baseline="-25000">
                <a:latin typeface="Symbol" pitchFamily="18" charset="2"/>
              </a:rPr>
              <a:t>    </a:t>
            </a:r>
            <a:r>
              <a:rPr lang="en-US" sz="2000">
                <a:latin typeface="Symbol" pitchFamily="18" charset="2"/>
                <a:sym typeface="Wingdings" pitchFamily="2" charset="2"/>
              </a:rPr>
              <a:t></a:t>
            </a:r>
            <a:r>
              <a:rPr lang="en-US" sz="2000" baseline="-25000">
                <a:latin typeface="Symbol" pitchFamily="18" charset="2"/>
              </a:rPr>
              <a:t>  </a:t>
            </a:r>
            <a:r>
              <a:rPr lang="en-US" sz="2000">
                <a:latin typeface="Symbol" pitchFamily="18" charset="2"/>
              </a:rPr>
              <a:t>m</a:t>
            </a:r>
            <a:r>
              <a:rPr lang="en-US" sz="2000" baseline="-25000">
                <a:latin typeface="Times New Roman" pitchFamily="18" charset="0"/>
              </a:rPr>
              <a:t>  </a:t>
            </a:r>
            <a:r>
              <a:rPr lang="en-US" sz="2000">
                <a:latin typeface="Symbol" pitchFamily="18" charset="2"/>
              </a:rPr>
              <a:t>n</a:t>
            </a:r>
            <a:r>
              <a:rPr lang="en-US" sz="2000" baseline="-25000">
                <a:latin typeface="Times New Roman" pitchFamily="18" charset="0"/>
              </a:rPr>
              <a:t>i  </a:t>
            </a:r>
            <a:endParaRPr lang="en-US" sz="2000">
              <a:latin typeface="Symbol" pitchFamily="18" charset="2"/>
            </a:endParaRPr>
          </a:p>
        </p:txBody>
      </p:sp>
      <p:sp>
        <p:nvSpPr>
          <p:cNvPr id="335918" name="Text Box 46"/>
          <p:cNvSpPr txBox="1">
            <a:spLocks noChangeArrowheads="1"/>
          </p:cNvSpPr>
          <p:nvPr/>
        </p:nvSpPr>
        <p:spPr bwMode="auto">
          <a:xfrm>
            <a:off x="2325688" y="2635250"/>
            <a:ext cx="423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Times New Roman" pitchFamily="18" charset="0"/>
              </a:rPr>
              <a:t>W</a:t>
            </a:r>
          </a:p>
        </p:txBody>
      </p:sp>
      <p:sp>
        <p:nvSpPr>
          <p:cNvPr id="335925" name="Freeform 53"/>
          <p:cNvSpPr>
            <a:spLocks/>
          </p:cNvSpPr>
          <p:nvPr/>
        </p:nvSpPr>
        <p:spPr bwMode="auto">
          <a:xfrm>
            <a:off x="3109913" y="4127500"/>
            <a:ext cx="869950" cy="855663"/>
          </a:xfrm>
          <a:custGeom>
            <a:avLst/>
            <a:gdLst/>
            <a:ahLst/>
            <a:cxnLst>
              <a:cxn ang="0">
                <a:pos x="338" y="0"/>
              </a:cxn>
              <a:cxn ang="0">
                <a:pos x="0" y="256"/>
              </a:cxn>
              <a:cxn ang="0">
                <a:pos x="320" y="484"/>
              </a:cxn>
            </a:cxnLst>
            <a:rect l="0" t="0" r="r" b="b"/>
            <a:pathLst>
              <a:path w="338" h="484">
                <a:moveTo>
                  <a:pt x="338" y="0"/>
                </a:moveTo>
                <a:lnTo>
                  <a:pt x="0" y="256"/>
                </a:lnTo>
                <a:lnTo>
                  <a:pt x="320" y="484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5928" name="Text Box 56"/>
          <p:cNvSpPr txBox="1">
            <a:spLocks noChangeArrowheads="1"/>
          </p:cNvSpPr>
          <p:nvPr/>
        </p:nvSpPr>
        <p:spPr bwMode="auto">
          <a:xfrm>
            <a:off x="2322513" y="4170363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p</a:t>
            </a:r>
          </a:p>
        </p:txBody>
      </p:sp>
      <p:sp>
        <p:nvSpPr>
          <p:cNvPr id="335933" name="Text Box 61"/>
          <p:cNvSpPr txBox="1">
            <a:spLocks noChangeArrowheads="1"/>
          </p:cNvSpPr>
          <p:nvPr/>
        </p:nvSpPr>
        <p:spPr bwMode="auto">
          <a:xfrm>
            <a:off x="346075" y="2584450"/>
            <a:ext cx="1331913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Scattering</a:t>
            </a:r>
          </a:p>
        </p:txBody>
      </p:sp>
      <p:sp>
        <p:nvSpPr>
          <p:cNvPr id="335937" name="Freeform 65"/>
          <p:cNvSpPr>
            <a:spLocks/>
          </p:cNvSpPr>
          <p:nvPr/>
        </p:nvSpPr>
        <p:spPr bwMode="auto">
          <a:xfrm>
            <a:off x="2932113" y="3178175"/>
            <a:ext cx="784225" cy="146050"/>
          </a:xfrm>
          <a:custGeom>
            <a:avLst/>
            <a:gdLst/>
            <a:ahLst/>
            <a:cxnLst>
              <a:cxn ang="0">
                <a:pos x="494" y="92"/>
              </a:cxn>
              <a:cxn ang="0">
                <a:pos x="0" y="0"/>
              </a:cxn>
              <a:cxn ang="0">
                <a:pos x="494" y="28"/>
              </a:cxn>
            </a:cxnLst>
            <a:rect l="0" t="0" r="r" b="b"/>
            <a:pathLst>
              <a:path w="494" h="92">
                <a:moveTo>
                  <a:pt x="494" y="92"/>
                </a:moveTo>
                <a:lnTo>
                  <a:pt x="0" y="0"/>
                </a:lnTo>
                <a:lnTo>
                  <a:pt x="494" y="28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5939" name="Freeform 67"/>
          <p:cNvSpPr>
            <a:spLocks/>
          </p:cNvSpPr>
          <p:nvPr/>
        </p:nvSpPr>
        <p:spPr bwMode="auto">
          <a:xfrm>
            <a:off x="2932113" y="2960688"/>
            <a:ext cx="796925" cy="217487"/>
          </a:xfrm>
          <a:custGeom>
            <a:avLst/>
            <a:gdLst/>
            <a:ahLst/>
            <a:cxnLst>
              <a:cxn ang="0">
                <a:pos x="475" y="0"/>
              </a:cxn>
              <a:cxn ang="0">
                <a:pos x="0" y="137"/>
              </a:cxn>
              <a:cxn ang="0">
                <a:pos x="484" y="82"/>
              </a:cxn>
            </a:cxnLst>
            <a:rect l="0" t="0" r="r" b="b"/>
            <a:pathLst>
              <a:path w="484" h="137">
                <a:moveTo>
                  <a:pt x="475" y="0"/>
                </a:moveTo>
                <a:lnTo>
                  <a:pt x="0" y="137"/>
                </a:lnTo>
                <a:lnTo>
                  <a:pt x="484" y="82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5941" name="Freeform 69"/>
          <p:cNvSpPr>
            <a:spLocks/>
          </p:cNvSpPr>
          <p:nvPr/>
        </p:nvSpPr>
        <p:spPr bwMode="auto">
          <a:xfrm>
            <a:off x="2278063" y="3178175"/>
            <a:ext cx="1438275" cy="290513"/>
          </a:xfrm>
          <a:custGeom>
            <a:avLst/>
            <a:gdLst/>
            <a:ahLst/>
            <a:cxnLst>
              <a:cxn ang="0">
                <a:pos x="0" y="128"/>
              </a:cxn>
              <a:cxn ang="0">
                <a:pos x="430" y="0"/>
              </a:cxn>
              <a:cxn ang="0">
                <a:pos x="906" y="183"/>
              </a:cxn>
            </a:cxnLst>
            <a:rect l="0" t="0" r="r" b="b"/>
            <a:pathLst>
              <a:path w="906" h="183">
                <a:moveTo>
                  <a:pt x="0" y="128"/>
                </a:moveTo>
                <a:lnTo>
                  <a:pt x="430" y="0"/>
                </a:lnTo>
                <a:lnTo>
                  <a:pt x="906" y="183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5942" name="Freeform 70"/>
          <p:cNvSpPr>
            <a:spLocks/>
          </p:cNvSpPr>
          <p:nvPr/>
        </p:nvSpPr>
        <p:spPr bwMode="auto">
          <a:xfrm>
            <a:off x="2263775" y="2322513"/>
            <a:ext cx="1335088" cy="2174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48" y="137"/>
              </a:cxn>
              <a:cxn ang="0">
                <a:pos x="841" y="9"/>
              </a:cxn>
            </a:cxnLst>
            <a:rect l="0" t="0" r="r" b="b"/>
            <a:pathLst>
              <a:path w="841" h="137">
                <a:moveTo>
                  <a:pt x="0" y="0"/>
                </a:moveTo>
                <a:lnTo>
                  <a:pt x="448" y="137"/>
                </a:lnTo>
                <a:lnTo>
                  <a:pt x="841" y="9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5943" name="Text Box 71"/>
          <p:cNvSpPr txBox="1">
            <a:spLocks noChangeArrowheads="1"/>
          </p:cNvSpPr>
          <p:nvPr/>
        </p:nvSpPr>
        <p:spPr bwMode="auto">
          <a:xfrm>
            <a:off x="1881188" y="3233738"/>
            <a:ext cx="366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N</a:t>
            </a:r>
          </a:p>
        </p:txBody>
      </p:sp>
      <p:sp>
        <p:nvSpPr>
          <p:cNvPr id="335944" name="Line 72"/>
          <p:cNvSpPr>
            <a:spLocks noChangeShapeType="1"/>
          </p:cNvSpPr>
          <p:nvPr/>
        </p:nvSpPr>
        <p:spPr bwMode="auto">
          <a:xfrm>
            <a:off x="2209800" y="4572000"/>
            <a:ext cx="871538" cy="158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5948" name="Text Box 76"/>
          <p:cNvSpPr txBox="1">
            <a:spLocks noChangeArrowheads="1"/>
          </p:cNvSpPr>
          <p:nvPr/>
        </p:nvSpPr>
        <p:spPr bwMode="auto">
          <a:xfrm>
            <a:off x="6916437" y="2749136"/>
            <a:ext cx="222208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err="1" smtClean="0"/>
              <a:t>Eigenstates</a:t>
            </a:r>
            <a:r>
              <a:rPr lang="en-US" sz="2000" dirty="0" smtClean="0"/>
              <a:t> of  </a:t>
            </a:r>
          </a:p>
          <a:p>
            <a:r>
              <a:rPr lang="en-US" sz="2000" dirty="0" smtClean="0"/>
              <a:t>the Hamiltonian  </a:t>
            </a:r>
          </a:p>
          <a:p>
            <a:r>
              <a:rPr lang="en-US" sz="2000" dirty="0" smtClean="0"/>
              <a:t>in vacuum</a:t>
            </a:r>
            <a:endParaRPr lang="en-US" sz="2000" dirty="0"/>
          </a:p>
        </p:txBody>
      </p:sp>
      <p:sp>
        <p:nvSpPr>
          <p:cNvPr id="35" name="Text Box 33"/>
          <p:cNvSpPr txBox="1">
            <a:spLocks noChangeArrowheads="1"/>
          </p:cNvSpPr>
          <p:nvPr/>
        </p:nvSpPr>
        <p:spPr bwMode="auto">
          <a:xfrm>
            <a:off x="5324475" y="1904291"/>
            <a:ext cx="37962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30000" dirty="0" smtClean="0"/>
              <a:t> </a:t>
            </a:r>
            <a:r>
              <a:rPr lang="en-US" sz="2000" dirty="0" err="1" smtClean="0"/>
              <a:t>U</a:t>
            </a:r>
            <a:r>
              <a:rPr lang="en-US" sz="2000" baseline="30000" dirty="0" err="1" smtClean="0"/>
              <a:t>PMNS</a:t>
            </a:r>
            <a:r>
              <a:rPr lang="en-US" sz="2000" baseline="-25000" dirty="0" err="1" smtClean="0"/>
              <a:t>li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 l </a:t>
            </a:r>
            <a:r>
              <a:rPr lang="en-US" sz="2000" dirty="0" smtClean="0">
                <a:latin typeface="Symbol" pitchFamily="18" charset="2"/>
              </a:rPr>
              <a:t>g</a:t>
            </a:r>
            <a:r>
              <a:rPr lang="en-US" sz="2000" baseline="30000" dirty="0" smtClean="0">
                <a:latin typeface="Symbol" pitchFamily="18" charset="2"/>
              </a:rPr>
              <a:t>m</a:t>
            </a:r>
            <a:r>
              <a:rPr lang="en-US" sz="2000" baseline="-25000" dirty="0" smtClean="0">
                <a:latin typeface="Symbol" pitchFamily="18" charset="2"/>
              </a:rPr>
              <a:t> </a:t>
            </a:r>
            <a:r>
              <a:rPr lang="en-US" sz="2000" dirty="0"/>
              <a:t>(1 -</a:t>
            </a:r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dirty="0" smtClean="0">
                <a:latin typeface="Symbol" pitchFamily="18" charset="2"/>
              </a:rPr>
              <a:t>g</a:t>
            </a:r>
            <a:r>
              <a:rPr lang="en-US" sz="2000" baseline="-25000" dirty="0" smtClean="0"/>
              <a:t>5</a:t>
            </a:r>
            <a:r>
              <a:rPr lang="en-US" sz="2000" dirty="0" smtClean="0"/>
              <a:t>)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i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smtClean="0"/>
              <a:t>W</a:t>
            </a:r>
            <a:r>
              <a:rPr lang="en-US" sz="2000" baseline="-25000" dirty="0" smtClean="0">
                <a:latin typeface="Symbol" pitchFamily="18" charset="2"/>
              </a:rPr>
              <a:t>m</a:t>
            </a:r>
            <a:r>
              <a:rPr lang="en-US" sz="2000" dirty="0" smtClean="0"/>
              <a:t> + </a:t>
            </a:r>
            <a:r>
              <a:rPr lang="en-US" sz="2000" dirty="0" err="1"/>
              <a:t>h.c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31" name="Text Box 39"/>
          <p:cNvSpPr txBox="1">
            <a:spLocks noChangeArrowheads="1"/>
          </p:cNvSpPr>
          <p:nvPr/>
        </p:nvSpPr>
        <p:spPr bwMode="auto">
          <a:xfrm>
            <a:off x="4847002" y="1745116"/>
            <a:ext cx="571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  g</a:t>
            </a:r>
          </a:p>
          <a:p>
            <a:r>
              <a:rPr lang="en-US" sz="2000" dirty="0"/>
              <a:t>2 2</a:t>
            </a:r>
          </a:p>
        </p:txBody>
      </p:sp>
      <p:sp>
        <p:nvSpPr>
          <p:cNvPr id="32" name="Line 41"/>
          <p:cNvSpPr>
            <a:spLocks noChangeShapeType="1"/>
          </p:cNvSpPr>
          <p:nvPr/>
        </p:nvSpPr>
        <p:spPr bwMode="auto">
          <a:xfrm>
            <a:off x="4953083" y="2104346"/>
            <a:ext cx="3778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Freeform 42"/>
          <p:cNvSpPr>
            <a:spLocks/>
          </p:cNvSpPr>
          <p:nvPr/>
        </p:nvSpPr>
        <p:spPr bwMode="auto">
          <a:xfrm>
            <a:off x="5097572" y="2134222"/>
            <a:ext cx="231775" cy="192088"/>
          </a:xfrm>
          <a:custGeom>
            <a:avLst/>
            <a:gdLst>
              <a:gd name="T0" fmla="*/ 0 w 192"/>
              <a:gd name="T1" fmla="*/ 46 h 183"/>
              <a:gd name="T2" fmla="*/ 45 w 192"/>
              <a:gd name="T3" fmla="*/ 183 h 183"/>
              <a:gd name="T4" fmla="*/ 45 w 192"/>
              <a:gd name="T5" fmla="*/ 0 h 183"/>
              <a:gd name="T6" fmla="*/ 192 w 192"/>
              <a:gd name="T7" fmla="*/ 0 h 183"/>
              <a:gd name="T8" fmla="*/ 0 60000 65536"/>
              <a:gd name="T9" fmla="*/ 0 60000 65536"/>
              <a:gd name="T10" fmla="*/ 0 60000 65536"/>
              <a:gd name="T11" fmla="*/ 0 60000 65536"/>
              <a:gd name="T12" fmla="*/ 0 w 192"/>
              <a:gd name="T13" fmla="*/ 0 h 183"/>
              <a:gd name="T14" fmla="*/ 192 w 192"/>
              <a:gd name="T15" fmla="*/ 183 h 18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2" h="183">
                <a:moveTo>
                  <a:pt x="0" y="46"/>
                </a:moveTo>
                <a:lnTo>
                  <a:pt x="45" y="183"/>
                </a:lnTo>
                <a:lnTo>
                  <a:pt x="45" y="0"/>
                </a:lnTo>
                <a:lnTo>
                  <a:pt x="192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6337385" y="1919844"/>
            <a:ext cx="12512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Right Arrow 37"/>
          <p:cNvSpPr/>
          <p:nvPr/>
        </p:nvSpPr>
        <p:spPr bwMode="auto">
          <a:xfrm rot="16200000">
            <a:off x="7448089" y="2398057"/>
            <a:ext cx="403445" cy="330249"/>
          </a:xfrm>
          <a:prstGeom prst="rightArrow">
            <a:avLst/>
          </a:prstGeom>
          <a:solidFill>
            <a:srgbClr val="FF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732338" y="2951163"/>
            <a:ext cx="15080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interaction constant</a:t>
            </a:r>
            <a:endParaRPr lang="en-US" sz="2000" dirty="0"/>
          </a:p>
        </p:txBody>
      </p:sp>
      <p:sp>
        <p:nvSpPr>
          <p:cNvPr id="40" name="Right Arrow 39"/>
          <p:cNvSpPr/>
          <p:nvPr/>
        </p:nvSpPr>
        <p:spPr bwMode="auto">
          <a:xfrm rot="16200000">
            <a:off x="5366082" y="2714983"/>
            <a:ext cx="348914" cy="317043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775163" y="4285086"/>
            <a:ext cx="2081529" cy="707886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</a:t>
            </a:r>
            <a:r>
              <a:rPr lang="en-US" sz="2000" dirty="0" err="1" smtClean="0"/>
              <a:t>Lagrangian</a:t>
            </a:r>
            <a:endParaRPr lang="en-US" sz="2000" dirty="0" smtClean="0"/>
          </a:p>
          <a:p>
            <a:r>
              <a:rPr lang="en-US" sz="2000" dirty="0" smtClean="0"/>
              <a:t>of interactions </a:t>
            </a:r>
            <a:endParaRPr lang="en-US" sz="2000" dirty="0"/>
          </a:p>
        </p:txBody>
      </p:sp>
      <p:sp>
        <p:nvSpPr>
          <p:cNvPr id="42" name="TextBox 41"/>
          <p:cNvSpPr txBox="1"/>
          <p:nvPr/>
        </p:nvSpPr>
        <p:spPr>
          <a:xfrm>
            <a:off x="5723324" y="6313967"/>
            <a:ext cx="2091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wave packets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5134093" y="5642205"/>
            <a:ext cx="382915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compute the wave functions </a:t>
            </a:r>
          </a:p>
          <a:p>
            <a:r>
              <a:rPr lang="en-US" sz="2000" dirty="0" smtClean="0"/>
              <a:t>of neutrino mass </a:t>
            </a:r>
            <a:r>
              <a:rPr lang="en-US" sz="2000" dirty="0" err="1" smtClean="0"/>
              <a:t>eigenstates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44" name="TextBox 43"/>
          <p:cNvSpPr txBox="1"/>
          <p:nvPr/>
        </p:nvSpPr>
        <p:spPr>
          <a:xfrm>
            <a:off x="6948335" y="4191298"/>
            <a:ext cx="2172371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wave functions </a:t>
            </a:r>
          </a:p>
          <a:p>
            <a:r>
              <a:rPr lang="en-US" sz="2000" dirty="0" smtClean="0"/>
              <a:t>of accompanying</a:t>
            </a:r>
          </a:p>
          <a:p>
            <a:r>
              <a:rPr lang="en-US" sz="2000" dirty="0" smtClean="0"/>
              <a:t>particles </a:t>
            </a:r>
            <a:endParaRPr lang="en-US" sz="2000" dirty="0"/>
          </a:p>
        </p:txBody>
      </p:sp>
      <p:sp>
        <p:nvSpPr>
          <p:cNvPr id="45" name="Down Arrow 44"/>
          <p:cNvSpPr/>
          <p:nvPr/>
        </p:nvSpPr>
        <p:spPr bwMode="auto">
          <a:xfrm>
            <a:off x="6666789" y="5142592"/>
            <a:ext cx="413196" cy="466955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88910" y="1353220"/>
            <a:ext cx="33099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Without flavor states</a:t>
            </a:r>
            <a:endParaRPr lang="en-US" sz="2000" dirty="0"/>
          </a:p>
        </p:txBody>
      </p:sp>
      <p:sp>
        <p:nvSpPr>
          <p:cNvPr id="48" name="Left Brace 47"/>
          <p:cNvSpPr/>
          <p:nvPr/>
        </p:nvSpPr>
        <p:spPr bwMode="auto">
          <a:xfrm rot="16200000">
            <a:off x="5403196" y="1903314"/>
            <a:ext cx="274720" cy="1228610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7" name="WordArt 26"/>
          <p:cNvSpPr>
            <a:spLocks noChangeArrowheads="1" noChangeShapeType="1" noTextEdit="1"/>
          </p:cNvSpPr>
          <p:nvPr/>
        </p:nvSpPr>
        <p:spPr bwMode="auto">
          <a:xfrm>
            <a:off x="375204" y="180744"/>
            <a:ext cx="5090763" cy="71582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In terms of mass </a:t>
            </a:r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eigenstates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-8756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808830" y="1412010"/>
            <a:ext cx="7186853" cy="180465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3557" name="Freeform 5"/>
          <p:cNvSpPr>
            <a:spLocks/>
          </p:cNvSpPr>
          <p:nvPr/>
        </p:nvSpPr>
        <p:spPr bwMode="auto">
          <a:xfrm rot="19746488">
            <a:off x="1093457" y="1856333"/>
            <a:ext cx="1145381" cy="1135264"/>
          </a:xfrm>
          <a:custGeom>
            <a:avLst/>
            <a:gdLst>
              <a:gd name="T0" fmla="*/ 113 w 633"/>
              <a:gd name="T1" fmla="*/ 417 h 577"/>
              <a:gd name="T2" fmla="*/ 40 w 633"/>
              <a:gd name="T3" fmla="*/ 152 h 577"/>
              <a:gd name="T4" fmla="*/ 351 w 633"/>
              <a:gd name="T5" fmla="*/ 15 h 577"/>
              <a:gd name="T6" fmla="*/ 625 w 633"/>
              <a:gd name="T7" fmla="*/ 243 h 577"/>
              <a:gd name="T8" fmla="*/ 397 w 633"/>
              <a:gd name="T9" fmla="*/ 545 h 577"/>
              <a:gd name="T10" fmla="*/ 113 w 633"/>
              <a:gd name="T11" fmla="*/ 417 h 57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33"/>
              <a:gd name="T19" fmla="*/ 0 h 577"/>
              <a:gd name="T20" fmla="*/ 633 w 633"/>
              <a:gd name="T21" fmla="*/ 577 h 57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33" h="577">
                <a:moveTo>
                  <a:pt x="113" y="417"/>
                </a:moveTo>
                <a:cubicBezTo>
                  <a:pt x="53" y="352"/>
                  <a:pt x="0" y="219"/>
                  <a:pt x="40" y="152"/>
                </a:cubicBezTo>
                <a:cubicBezTo>
                  <a:pt x="80" y="85"/>
                  <a:pt x="254" y="0"/>
                  <a:pt x="351" y="15"/>
                </a:cubicBezTo>
                <a:cubicBezTo>
                  <a:pt x="448" y="30"/>
                  <a:pt x="617" y="155"/>
                  <a:pt x="625" y="243"/>
                </a:cubicBezTo>
                <a:cubicBezTo>
                  <a:pt x="633" y="331"/>
                  <a:pt x="481" y="513"/>
                  <a:pt x="397" y="545"/>
                </a:cubicBezTo>
                <a:cubicBezTo>
                  <a:pt x="313" y="577"/>
                  <a:pt x="173" y="482"/>
                  <a:pt x="113" y="417"/>
                </a:cubicBezTo>
                <a:close/>
              </a:path>
            </a:pathLst>
          </a:custGeom>
          <a:solidFill>
            <a:srgbClr val="FF0066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6674629" y="1457120"/>
            <a:ext cx="13308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detection</a:t>
            </a:r>
            <a:endParaRPr lang="en-US" sz="2000" dirty="0"/>
          </a:p>
        </p:txBody>
      </p:sp>
      <p:sp>
        <p:nvSpPr>
          <p:cNvPr id="23571" name="Text Box 20"/>
          <p:cNvSpPr txBox="1">
            <a:spLocks noChangeArrowheads="1"/>
          </p:cNvSpPr>
          <p:nvPr/>
        </p:nvSpPr>
        <p:spPr bwMode="auto">
          <a:xfrm>
            <a:off x="872339" y="1412009"/>
            <a:ext cx="14574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production</a:t>
            </a:r>
            <a:endParaRPr lang="en-US" sz="2000" dirty="0"/>
          </a:p>
        </p:txBody>
      </p:sp>
      <p:sp>
        <p:nvSpPr>
          <p:cNvPr id="23581" name="Freeform 30"/>
          <p:cNvSpPr>
            <a:spLocks/>
          </p:cNvSpPr>
          <p:nvPr/>
        </p:nvSpPr>
        <p:spPr bwMode="auto">
          <a:xfrm>
            <a:off x="2228205" y="1534001"/>
            <a:ext cx="581025" cy="67945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2" name="Freeform 31"/>
          <p:cNvSpPr>
            <a:spLocks/>
          </p:cNvSpPr>
          <p:nvPr/>
        </p:nvSpPr>
        <p:spPr bwMode="auto">
          <a:xfrm>
            <a:off x="2217572" y="1873726"/>
            <a:ext cx="581025" cy="484683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FFCC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3" name="Text Box 18"/>
          <p:cNvSpPr txBox="1">
            <a:spLocks noChangeArrowheads="1"/>
          </p:cNvSpPr>
          <p:nvPr/>
        </p:nvSpPr>
        <p:spPr bwMode="auto">
          <a:xfrm>
            <a:off x="2680566" y="1518651"/>
            <a:ext cx="3946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/>
              <a:t>1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941783" y="3274236"/>
            <a:ext cx="19151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Interference:</a:t>
            </a:r>
          </a:p>
          <a:p>
            <a:r>
              <a:rPr lang="en-IE" sz="2000" dirty="0" smtClean="0">
                <a:sym typeface="Wingdings" pitchFamily="2" charset="2"/>
              </a:rPr>
              <a:t>coherence at      production </a:t>
            </a:r>
          </a:p>
          <a:p>
            <a:r>
              <a:rPr lang="en-IE" sz="2000" dirty="0" smtClean="0">
                <a:sym typeface="Wingdings" pitchFamily="2" charset="2"/>
              </a:rPr>
              <a:t>propagation, detection</a:t>
            </a:r>
            <a:endParaRPr lang="en-IE" sz="2000" dirty="0"/>
          </a:p>
        </p:txBody>
      </p:sp>
      <p:sp>
        <p:nvSpPr>
          <p:cNvPr id="32" name="WordArt 10"/>
          <p:cNvSpPr>
            <a:spLocks noChangeArrowheads="1" noChangeShapeType="1" noTextEdit="1"/>
          </p:cNvSpPr>
          <p:nvPr/>
        </p:nvSpPr>
        <p:spPr bwMode="auto">
          <a:xfrm>
            <a:off x="544576" y="244543"/>
            <a:ext cx="4465509" cy="6570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Oscillations in vacuum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34" name="Freeform 30"/>
          <p:cNvSpPr>
            <a:spLocks/>
          </p:cNvSpPr>
          <p:nvPr/>
        </p:nvSpPr>
        <p:spPr bwMode="auto">
          <a:xfrm>
            <a:off x="6126832" y="1654306"/>
            <a:ext cx="581025" cy="67945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Freeform 31"/>
          <p:cNvSpPr>
            <a:spLocks/>
          </p:cNvSpPr>
          <p:nvPr/>
        </p:nvSpPr>
        <p:spPr bwMode="auto">
          <a:xfrm>
            <a:off x="5809338" y="1881365"/>
            <a:ext cx="581025" cy="484683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rgbClr val="FFCC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6126832" y="297708"/>
            <a:ext cx="23667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Wave packets of </a:t>
            </a:r>
          </a:p>
          <a:p>
            <a:r>
              <a:rPr lang="en-IE" sz="2000" dirty="0" smtClean="0"/>
              <a:t>the </a:t>
            </a:r>
            <a:r>
              <a:rPr lang="en-IE" sz="2000" dirty="0" err="1" smtClean="0"/>
              <a:t>eigenstates</a:t>
            </a:r>
            <a:r>
              <a:rPr lang="en-IE" sz="2000" dirty="0" smtClean="0"/>
              <a:t> of propagation 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i</a:t>
            </a:r>
            <a:endParaRPr lang="en-US" sz="2000" dirty="0" smtClean="0">
              <a:latin typeface="Symbol" pitchFamily="18" charset="2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986050" y="3284869"/>
            <a:ext cx="33414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Vacuum : VEV   V(</a:t>
            </a:r>
            <a:r>
              <a:rPr lang="en-IE" sz="2000" dirty="0" err="1" smtClean="0"/>
              <a:t>x,t</a:t>
            </a:r>
            <a:r>
              <a:rPr lang="en-IE" sz="2000" dirty="0" smtClean="0"/>
              <a:t>), </a:t>
            </a:r>
          </a:p>
          <a:p>
            <a:r>
              <a:rPr lang="en-IE" sz="2000" dirty="0" smtClean="0"/>
              <a:t>interactions of</a:t>
            </a:r>
            <a:r>
              <a:rPr lang="en-US" sz="2000" dirty="0" smtClean="0">
                <a:latin typeface="Symbol" pitchFamily="18" charset="2"/>
                <a:sym typeface="Wingdings" pitchFamily="2" charset="2"/>
              </a:rPr>
              <a:t> n</a:t>
            </a:r>
            <a:r>
              <a:rPr lang="en-IE" sz="2000" dirty="0" smtClean="0"/>
              <a:t> with VEV  h V </a:t>
            </a:r>
            <a:r>
              <a:rPr lang="en-IE" sz="2000" dirty="0" smtClean="0">
                <a:sym typeface="Wingdings" pitchFamily="2" charset="2"/>
              </a:rPr>
              <a:t> m,  </a:t>
            </a:r>
            <a:r>
              <a:rPr lang="en-US" sz="2000" dirty="0" smtClean="0">
                <a:latin typeface="Symbol" pitchFamily="18" charset="2"/>
                <a:sym typeface="Wingdings" pitchFamily="2" charset="2"/>
              </a:rPr>
              <a:t>q, </a:t>
            </a:r>
            <a:r>
              <a:rPr lang="en-IE" sz="2000" dirty="0" smtClean="0"/>
              <a:t>h = h(&lt; </a:t>
            </a:r>
            <a:r>
              <a:rPr lang="en-US" sz="2000" dirty="0" smtClean="0">
                <a:latin typeface="Symbol" pitchFamily="18" charset="2"/>
                <a:sym typeface="Wingdings" pitchFamily="2" charset="2"/>
              </a:rPr>
              <a:t>t</a:t>
            </a:r>
            <a:r>
              <a:rPr lang="en-IE" sz="2000" dirty="0" smtClean="0"/>
              <a:t> &gt;)</a:t>
            </a:r>
          </a:p>
        </p:txBody>
      </p:sp>
      <p:sp>
        <p:nvSpPr>
          <p:cNvPr id="45" name="Text Box 18"/>
          <p:cNvSpPr txBox="1">
            <a:spLocks noChangeArrowheads="1"/>
          </p:cNvSpPr>
          <p:nvPr/>
        </p:nvSpPr>
        <p:spPr bwMode="auto">
          <a:xfrm>
            <a:off x="2861864" y="2011093"/>
            <a:ext cx="4219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/>
              <a:t>2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22" name="Freeform 5"/>
          <p:cNvSpPr>
            <a:spLocks/>
          </p:cNvSpPr>
          <p:nvPr/>
        </p:nvSpPr>
        <p:spPr bwMode="auto">
          <a:xfrm rot="2934203">
            <a:off x="6746342" y="1925502"/>
            <a:ext cx="1145381" cy="1011645"/>
          </a:xfrm>
          <a:custGeom>
            <a:avLst/>
            <a:gdLst>
              <a:gd name="T0" fmla="*/ 113 w 633"/>
              <a:gd name="T1" fmla="*/ 417 h 577"/>
              <a:gd name="T2" fmla="*/ 40 w 633"/>
              <a:gd name="T3" fmla="*/ 152 h 577"/>
              <a:gd name="T4" fmla="*/ 351 w 633"/>
              <a:gd name="T5" fmla="*/ 15 h 577"/>
              <a:gd name="T6" fmla="*/ 625 w 633"/>
              <a:gd name="T7" fmla="*/ 243 h 577"/>
              <a:gd name="T8" fmla="*/ 397 w 633"/>
              <a:gd name="T9" fmla="*/ 545 h 577"/>
              <a:gd name="T10" fmla="*/ 113 w 633"/>
              <a:gd name="T11" fmla="*/ 417 h 57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33"/>
              <a:gd name="T19" fmla="*/ 0 h 577"/>
              <a:gd name="T20" fmla="*/ 633 w 633"/>
              <a:gd name="T21" fmla="*/ 577 h 57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33" h="577">
                <a:moveTo>
                  <a:pt x="113" y="417"/>
                </a:moveTo>
                <a:cubicBezTo>
                  <a:pt x="53" y="352"/>
                  <a:pt x="0" y="219"/>
                  <a:pt x="40" y="152"/>
                </a:cubicBezTo>
                <a:cubicBezTo>
                  <a:pt x="80" y="85"/>
                  <a:pt x="254" y="0"/>
                  <a:pt x="351" y="15"/>
                </a:cubicBezTo>
                <a:cubicBezTo>
                  <a:pt x="448" y="30"/>
                  <a:pt x="617" y="155"/>
                  <a:pt x="625" y="243"/>
                </a:cubicBezTo>
                <a:cubicBezTo>
                  <a:pt x="633" y="331"/>
                  <a:pt x="481" y="513"/>
                  <a:pt x="397" y="545"/>
                </a:cubicBezTo>
                <a:cubicBezTo>
                  <a:pt x="313" y="577"/>
                  <a:pt x="173" y="482"/>
                  <a:pt x="113" y="417"/>
                </a:cubicBezTo>
                <a:close/>
              </a:path>
            </a:pathLst>
          </a:custGeom>
          <a:solidFill>
            <a:schemeClr val="accent2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1178521" y="2391749"/>
            <a:ext cx="45174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1634624" y="2195062"/>
            <a:ext cx="385562" cy="2055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648795" y="2404109"/>
            <a:ext cx="371391" cy="328458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1638161" y="2400572"/>
            <a:ext cx="5591979" cy="2086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40" name="Straight Connector 39"/>
          <p:cNvCxnSpPr/>
          <p:nvPr/>
        </p:nvCxnSpPr>
        <p:spPr>
          <a:xfrm flipV="1">
            <a:off x="7176976" y="2195062"/>
            <a:ext cx="406232" cy="2370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218119" y="2432840"/>
            <a:ext cx="365089" cy="320993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37343" y="3306135"/>
            <a:ext cx="25306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Entanglement with accompanying</a:t>
            </a:r>
          </a:p>
          <a:p>
            <a:r>
              <a:rPr lang="en-IE" sz="2000" dirty="0" smtClean="0"/>
              <a:t>particles  </a:t>
            </a:r>
            <a:endParaRPr lang="en-IE" sz="2000" dirty="0"/>
          </a:p>
        </p:txBody>
      </p:sp>
      <p:sp>
        <p:nvSpPr>
          <p:cNvPr id="52" name="TextBox 51"/>
          <p:cNvSpPr txBox="1"/>
          <p:nvPr/>
        </p:nvSpPr>
        <p:spPr>
          <a:xfrm>
            <a:off x="291437" y="5780416"/>
            <a:ext cx="31759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Quantum mechanical effect (superposition, interference)</a:t>
            </a:r>
            <a:endParaRPr lang="en-IE" sz="2000" dirty="0"/>
          </a:p>
        </p:txBody>
      </p:sp>
      <p:sp>
        <p:nvSpPr>
          <p:cNvPr id="54" name="TextBox 53"/>
          <p:cNvSpPr txBox="1"/>
          <p:nvPr/>
        </p:nvSpPr>
        <p:spPr>
          <a:xfrm>
            <a:off x="4040371" y="5022415"/>
            <a:ext cx="5007939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Modification of geometry of x-t, metrics, GR, NO in the GW background</a:t>
            </a:r>
            <a:endParaRPr lang="en-IE" sz="2000" dirty="0"/>
          </a:p>
        </p:txBody>
      </p:sp>
      <p:sp>
        <p:nvSpPr>
          <p:cNvPr id="55" name="TextBox 54"/>
          <p:cNvSpPr txBox="1"/>
          <p:nvPr/>
        </p:nvSpPr>
        <p:spPr>
          <a:xfrm>
            <a:off x="278739" y="5061097"/>
            <a:ext cx="3474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effect of propagation in space - time</a:t>
            </a:r>
            <a:endParaRPr lang="en-IE" sz="2000" dirty="0"/>
          </a:p>
        </p:txBody>
      </p:sp>
      <p:cxnSp>
        <p:nvCxnSpPr>
          <p:cNvPr id="57" name="Straight Connector 56"/>
          <p:cNvCxnSpPr/>
          <p:nvPr/>
        </p:nvCxnSpPr>
        <p:spPr>
          <a:xfrm>
            <a:off x="3419593" y="2422207"/>
            <a:ext cx="0" cy="48048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029212" y="2411574"/>
            <a:ext cx="0" cy="48048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202884" y="2400571"/>
            <a:ext cx="0" cy="48048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809338" y="2432840"/>
            <a:ext cx="0" cy="48048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029739" y="2667988"/>
            <a:ext cx="329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63" name="TextBox 62"/>
          <p:cNvSpPr txBox="1"/>
          <p:nvPr/>
        </p:nvSpPr>
        <p:spPr>
          <a:xfrm>
            <a:off x="3254788" y="2668769"/>
            <a:ext cx="329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64" name="TextBox 63"/>
          <p:cNvSpPr txBox="1"/>
          <p:nvPr/>
        </p:nvSpPr>
        <p:spPr>
          <a:xfrm>
            <a:off x="5633900" y="2686123"/>
            <a:ext cx="329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65" name="TextBox 64"/>
          <p:cNvSpPr txBox="1"/>
          <p:nvPr/>
        </p:nvSpPr>
        <p:spPr>
          <a:xfrm>
            <a:off x="4864407" y="2675490"/>
            <a:ext cx="329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66" name="TextBox 65"/>
          <p:cNvSpPr txBox="1"/>
          <p:nvPr/>
        </p:nvSpPr>
        <p:spPr>
          <a:xfrm>
            <a:off x="4645891" y="2773093"/>
            <a:ext cx="3833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V</a:t>
            </a:r>
            <a:endParaRPr lang="en-IE" sz="2000" dirty="0"/>
          </a:p>
        </p:txBody>
      </p:sp>
      <p:sp>
        <p:nvSpPr>
          <p:cNvPr id="67" name="TextBox 66"/>
          <p:cNvSpPr txBox="1"/>
          <p:nvPr/>
        </p:nvSpPr>
        <p:spPr>
          <a:xfrm>
            <a:off x="4646453" y="1940027"/>
            <a:ext cx="3833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h</a:t>
            </a:r>
            <a:endParaRPr lang="en-IE" sz="2000" dirty="0"/>
          </a:p>
        </p:txBody>
      </p:sp>
      <p:sp>
        <p:nvSpPr>
          <p:cNvPr id="68" name="TextBox 67"/>
          <p:cNvSpPr txBox="1"/>
          <p:nvPr/>
        </p:nvSpPr>
        <p:spPr>
          <a:xfrm>
            <a:off x="4061637" y="5954230"/>
            <a:ext cx="3542837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Tests of QM, modification of QM, evolution equation..</a:t>
            </a:r>
            <a:endParaRPr lang="en-IE" sz="2000" dirty="0"/>
          </a:p>
        </p:txBody>
      </p:sp>
      <p:sp>
        <p:nvSpPr>
          <p:cNvPr id="42" name="TextBox 41"/>
          <p:cNvSpPr txBox="1"/>
          <p:nvPr/>
        </p:nvSpPr>
        <p:spPr>
          <a:xfrm>
            <a:off x="115622" y="4668743"/>
            <a:ext cx="205105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 </a:t>
            </a:r>
            <a:r>
              <a:rPr lang="en-US" sz="2000" dirty="0" smtClean="0">
                <a:latin typeface="Symbol" pitchFamily="18" charset="2"/>
              </a:rPr>
              <a:t>n </a:t>
            </a:r>
            <a:r>
              <a:rPr lang="en-IE" sz="2000" dirty="0" smtClean="0"/>
              <a:t>oscillations:</a:t>
            </a:r>
            <a:endParaRPr lang="en-IE" sz="2000" dirty="0"/>
          </a:p>
        </p:txBody>
      </p:sp>
      <p:sp>
        <p:nvSpPr>
          <p:cNvPr id="44" name="Right Arrow 43"/>
          <p:cNvSpPr/>
          <p:nvPr/>
        </p:nvSpPr>
        <p:spPr>
          <a:xfrm>
            <a:off x="3478068" y="5018557"/>
            <a:ext cx="285835" cy="467185"/>
          </a:xfrm>
          <a:prstGeom prst="rightArrow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6" name="Right Arrow 45"/>
          <p:cNvSpPr/>
          <p:nvPr/>
        </p:nvSpPr>
        <p:spPr>
          <a:xfrm>
            <a:off x="3502872" y="5872735"/>
            <a:ext cx="285835" cy="467185"/>
          </a:xfrm>
          <a:prstGeom prst="rightArrow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-3676"/>
            <a:ext cx="9144000" cy="685800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04850" y="1427163"/>
            <a:ext cx="3490913" cy="12049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661988" y="2847975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  <a:r>
              <a:rPr lang="en-US" sz="2400">
                <a:latin typeface="Symbol" pitchFamily="18" charset="2"/>
              </a:rPr>
              <a:t>n</a:t>
            </a:r>
            <a:r>
              <a:rPr lang="en-US" sz="2400" baseline="-25000">
                <a:latin typeface="Times New Roman" pitchFamily="18" charset="0"/>
              </a:rPr>
              <a:t>e  </a:t>
            </a:r>
            <a:r>
              <a:rPr lang="en-US" sz="2400">
                <a:latin typeface="Times New Roman" pitchFamily="18" charset="0"/>
              </a:rPr>
              <a:t> </a:t>
            </a:r>
            <a:r>
              <a:rPr lang="en-US" sz="2400">
                <a:latin typeface="Symbol" pitchFamily="18" charset="2"/>
              </a:rPr>
              <a:t>n</a:t>
            </a:r>
            <a:r>
              <a:rPr lang="en-US" sz="2400" baseline="-25000">
                <a:latin typeface="Symbol" pitchFamily="18" charset="2"/>
              </a:rPr>
              <a:t>m</a:t>
            </a:r>
            <a:r>
              <a:rPr lang="en-US" sz="2400">
                <a:latin typeface="Times New Roman" pitchFamily="18" charset="0"/>
              </a:rPr>
              <a:t> </a:t>
            </a:r>
            <a:r>
              <a:rPr lang="en-US" sz="2400" baseline="-25000">
                <a:latin typeface="Times New Roman" pitchFamily="18" charset="0"/>
              </a:rPr>
              <a:t>  </a:t>
            </a:r>
            <a:r>
              <a:rPr lang="en-US" sz="2400">
                <a:latin typeface="Symbol" pitchFamily="18" charset="2"/>
              </a:rPr>
              <a:t>n</a:t>
            </a:r>
            <a:r>
              <a:rPr lang="en-US" sz="2400" baseline="-25000">
                <a:latin typeface="Symbol" pitchFamily="18" charset="2"/>
              </a:rPr>
              <a:t>t  </a:t>
            </a:r>
            <a:r>
              <a:rPr lang="en-US" sz="2400">
                <a:latin typeface="Times New Roman" pitchFamily="18" charset="0"/>
              </a:rPr>
              <a:t>                           </a:t>
            </a:r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1050925" y="1603375"/>
            <a:ext cx="473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Symbol" pitchFamily="18" charset="2"/>
              </a:rPr>
              <a:t>n</a:t>
            </a:r>
            <a:r>
              <a:rPr lang="en-US" sz="2400" baseline="-25000" dirty="0">
                <a:solidFill>
                  <a:srgbClr val="FF0000"/>
                </a:solidFill>
                <a:latin typeface="Times New Roman" pitchFamily="18" charset="0"/>
              </a:rPr>
              <a:t>e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</a:rPr>
              <a:t> e   </a:t>
            </a:r>
          </a:p>
        </p:txBody>
      </p:sp>
      <p:sp>
        <p:nvSpPr>
          <p:cNvPr id="9223" name="Text Box 8"/>
          <p:cNvSpPr txBox="1">
            <a:spLocks noChangeArrowheads="1"/>
          </p:cNvSpPr>
          <p:nvPr/>
        </p:nvSpPr>
        <p:spPr bwMode="auto">
          <a:xfrm>
            <a:off x="2133600" y="1638300"/>
            <a:ext cx="4603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FF00"/>
                </a:solidFill>
                <a:latin typeface="Symbol" pitchFamily="18" charset="2"/>
              </a:rPr>
              <a:t>n</a:t>
            </a:r>
            <a:r>
              <a:rPr lang="en-US" sz="2400" baseline="-25000" dirty="0">
                <a:solidFill>
                  <a:srgbClr val="00FF00"/>
                </a:solidFill>
                <a:latin typeface="Symbol" pitchFamily="18" charset="2"/>
              </a:rPr>
              <a:t>m</a:t>
            </a:r>
          </a:p>
          <a:p>
            <a:r>
              <a:rPr lang="en-US" sz="2400" dirty="0">
                <a:solidFill>
                  <a:srgbClr val="00FF00"/>
                </a:solidFill>
                <a:latin typeface="Times New Roman" pitchFamily="18" charset="0"/>
              </a:rPr>
              <a:t> </a:t>
            </a:r>
            <a:r>
              <a:rPr lang="en-US" sz="2400" dirty="0">
                <a:solidFill>
                  <a:srgbClr val="00FF00"/>
                </a:solidFill>
                <a:latin typeface="Symbol" pitchFamily="18" charset="2"/>
              </a:rPr>
              <a:t>m</a:t>
            </a:r>
            <a:endParaRPr lang="en-US" sz="2400" dirty="0">
              <a:solidFill>
                <a:srgbClr val="00FF00"/>
              </a:solidFill>
              <a:latin typeface="Times New Roman" pitchFamily="18" charset="0"/>
            </a:endParaRPr>
          </a:p>
        </p:txBody>
      </p:sp>
      <p:sp>
        <p:nvSpPr>
          <p:cNvPr id="9224" name="Text Box 9"/>
          <p:cNvSpPr txBox="1">
            <a:spLocks noChangeArrowheads="1"/>
          </p:cNvSpPr>
          <p:nvPr/>
        </p:nvSpPr>
        <p:spPr bwMode="auto">
          <a:xfrm>
            <a:off x="3276600" y="1617663"/>
            <a:ext cx="4730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Symbol" pitchFamily="18" charset="2"/>
              </a:rPr>
              <a:t>n</a:t>
            </a:r>
            <a:r>
              <a:rPr lang="en-US" sz="2400" baseline="-25000" dirty="0" err="1">
                <a:solidFill>
                  <a:schemeClr val="accent1">
                    <a:lumMod val="75000"/>
                  </a:schemeClr>
                </a:solidFill>
                <a:latin typeface="Symbol" pitchFamily="18" charset="2"/>
              </a:rPr>
              <a:t>t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Symbol" pitchFamily="18" charset="2"/>
              </a:rPr>
              <a:t>t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   </a:t>
            </a:r>
          </a:p>
        </p:txBody>
      </p:sp>
      <p:sp>
        <p:nvSpPr>
          <p:cNvPr id="9225" name="Text Box 10"/>
          <p:cNvSpPr txBox="1">
            <a:spLocks noChangeArrowheads="1"/>
          </p:cNvSpPr>
          <p:nvPr/>
        </p:nvSpPr>
        <p:spPr bwMode="auto">
          <a:xfrm>
            <a:off x="1495425" y="2157413"/>
            <a:ext cx="33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</a:rPr>
              <a:t>L</a:t>
            </a:r>
          </a:p>
        </p:txBody>
      </p:sp>
      <p:sp>
        <p:nvSpPr>
          <p:cNvPr id="9226" name="Text Box 11"/>
          <p:cNvSpPr txBox="1">
            <a:spLocks noChangeArrowheads="1"/>
          </p:cNvSpPr>
          <p:nvPr/>
        </p:nvSpPr>
        <p:spPr bwMode="auto">
          <a:xfrm>
            <a:off x="2638425" y="2157413"/>
            <a:ext cx="33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FF00"/>
                </a:solidFill>
                <a:latin typeface="Times New Roman" pitchFamily="18" charset="0"/>
              </a:rPr>
              <a:t>L</a:t>
            </a:r>
          </a:p>
        </p:txBody>
      </p:sp>
      <p:sp>
        <p:nvSpPr>
          <p:cNvPr id="9227" name="Text Box 12"/>
          <p:cNvSpPr txBox="1">
            <a:spLocks noChangeArrowheads="1"/>
          </p:cNvSpPr>
          <p:nvPr/>
        </p:nvSpPr>
        <p:spPr bwMode="auto">
          <a:xfrm>
            <a:off x="3719513" y="2166938"/>
            <a:ext cx="33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Times New Roman" pitchFamily="18" charset="0"/>
              </a:rPr>
              <a:t>L</a:t>
            </a:r>
          </a:p>
        </p:txBody>
      </p:sp>
      <p:sp>
        <p:nvSpPr>
          <p:cNvPr id="9228" name="Text Box 13"/>
          <p:cNvSpPr txBox="1">
            <a:spLocks noChangeArrowheads="1"/>
          </p:cNvSpPr>
          <p:nvPr/>
        </p:nvSpPr>
        <p:spPr bwMode="auto">
          <a:xfrm>
            <a:off x="4349750" y="1684338"/>
            <a:ext cx="144943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I</a:t>
            </a:r>
            <a:r>
              <a:rPr lang="en-US" sz="2000" baseline="-25000" dirty="0"/>
              <a:t>W</a:t>
            </a:r>
            <a:r>
              <a:rPr lang="en-US" sz="2000" dirty="0"/>
              <a:t>   =  1/2</a:t>
            </a:r>
          </a:p>
          <a:p>
            <a:r>
              <a:rPr lang="en-US" sz="2000" dirty="0"/>
              <a:t>I</a:t>
            </a:r>
            <a:r>
              <a:rPr lang="en-US" sz="2000" baseline="-25000" dirty="0"/>
              <a:t>3W</a:t>
            </a:r>
            <a:r>
              <a:rPr lang="en-US" sz="2000" dirty="0"/>
              <a:t>  =  1/2</a:t>
            </a:r>
          </a:p>
        </p:txBody>
      </p:sp>
      <p:sp>
        <p:nvSpPr>
          <p:cNvPr id="9230" name="Freeform 15"/>
          <p:cNvSpPr>
            <a:spLocks/>
          </p:cNvSpPr>
          <p:nvPr/>
        </p:nvSpPr>
        <p:spPr bwMode="auto">
          <a:xfrm>
            <a:off x="1731334" y="4347055"/>
            <a:ext cx="76200" cy="762000"/>
          </a:xfrm>
          <a:custGeom>
            <a:avLst/>
            <a:gdLst>
              <a:gd name="T0" fmla="*/ 0 w 48"/>
              <a:gd name="T1" fmla="*/ 0 h 480"/>
              <a:gd name="T2" fmla="*/ 48 w 48"/>
              <a:gd name="T3" fmla="*/ 48 h 480"/>
              <a:gd name="T4" fmla="*/ 0 w 48"/>
              <a:gd name="T5" fmla="*/ 96 h 480"/>
              <a:gd name="T6" fmla="*/ 48 w 48"/>
              <a:gd name="T7" fmla="*/ 144 h 480"/>
              <a:gd name="T8" fmla="*/ 0 w 48"/>
              <a:gd name="T9" fmla="*/ 192 h 480"/>
              <a:gd name="T10" fmla="*/ 48 w 48"/>
              <a:gd name="T11" fmla="*/ 240 h 480"/>
              <a:gd name="T12" fmla="*/ 0 w 48"/>
              <a:gd name="T13" fmla="*/ 288 h 480"/>
              <a:gd name="T14" fmla="*/ 48 w 48"/>
              <a:gd name="T15" fmla="*/ 336 h 480"/>
              <a:gd name="T16" fmla="*/ 0 w 48"/>
              <a:gd name="T17" fmla="*/ 384 h 480"/>
              <a:gd name="T18" fmla="*/ 48 w 48"/>
              <a:gd name="T19" fmla="*/ 432 h 480"/>
              <a:gd name="T20" fmla="*/ 0 w 48"/>
              <a:gd name="T21" fmla="*/ 480 h 48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8"/>
              <a:gd name="T34" fmla="*/ 0 h 480"/>
              <a:gd name="T35" fmla="*/ 48 w 48"/>
              <a:gd name="T36" fmla="*/ 480 h 48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8" h="480">
                <a:moveTo>
                  <a:pt x="0" y="0"/>
                </a:moveTo>
                <a:cubicBezTo>
                  <a:pt x="24" y="16"/>
                  <a:pt x="48" y="32"/>
                  <a:pt x="48" y="48"/>
                </a:cubicBezTo>
                <a:cubicBezTo>
                  <a:pt x="48" y="64"/>
                  <a:pt x="0" y="80"/>
                  <a:pt x="0" y="96"/>
                </a:cubicBezTo>
                <a:cubicBezTo>
                  <a:pt x="0" y="112"/>
                  <a:pt x="48" y="128"/>
                  <a:pt x="48" y="144"/>
                </a:cubicBezTo>
                <a:cubicBezTo>
                  <a:pt x="48" y="160"/>
                  <a:pt x="0" y="176"/>
                  <a:pt x="0" y="192"/>
                </a:cubicBezTo>
                <a:cubicBezTo>
                  <a:pt x="0" y="208"/>
                  <a:pt x="48" y="224"/>
                  <a:pt x="48" y="240"/>
                </a:cubicBezTo>
                <a:cubicBezTo>
                  <a:pt x="48" y="256"/>
                  <a:pt x="0" y="272"/>
                  <a:pt x="0" y="288"/>
                </a:cubicBezTo>
                <a:cubicBezTo>
                  <a:pt x="0" y="304"/>
                  <a:pt x="48" y="320"/>
                  <a:pt x="48" y="336"/>
                </a:cubicBezTo>
                <a:cubicBezTo>
                  <a:pt x="48" y="352"/>
                  <a:pt x="0" y="368"/>
                  <a:pt x="0" y="384"/>
                </a:cubicBezTo>
                <a:cubicBezTo>
                  <a:pt x="0" y="400"/>
                  <a:pt x="48" y="416"/>
                  <a:pt x="48" y="432"/>
                </a:cubicBezTo>
                <a:cubicBezTo>
                  <a:pt x="48" y="448"/>
                  <a:pt x="24" y="464"/>
                  <a:pt x="0" y="48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Text Box 16"/>
          <p:cNvSpPr txBox="1">
            <a:spLocks noChangeArrowheads="1"/>
          </p:cNvSpPr>
          <p:nvPr/>
        </p:nvSpPr>
        <p:spPr bwMode="auto">
          <a:xfrm>
            <a:off x="2262188" y="2832100"/>
            <a:ext cx="620233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neutrino </a:t>
            </a:r>
            <a:r>
              <a:rPr lang="en-US" sz="2000" dirty="0"/>
              <a:t>flavor </a:t>
            </a:r>
            <a:r>
              <a:rPr lang="en-US" sz="2000" dirty="0" smtClean="0"/>
              <a:t>states, </a:t>
            </a:r>
            <a:r>
              <a:rPr lang="en-US" sz="2000" dirty="0"/>
              <a:t>form </a:t>
            </a:r>
            <a:r>
              <a:rPr lang="en-US" sz="2000" dirty="0" smtClean="0"/>
              <a:t>EW doublets  </a:t>
            </a:r>
            <a:endParaRPr lang="en-US" sz="2000" dirty="0"/>
          </a:p>
          <a:p>
            <a:r>
              <a:rPr lang="en-US" sz="2000" dirty="0"/>
              <a:t>(charged currents) with definite charged leptons, </a:t>
            </a:r>
          </a:p>
        </p:txBody>
      </p:sp>
      <p:sp>
        <p:nvSpPr>
          <p:cNvPr id="9232" name="Text Box 17"/>
          <p:cNvSpPr txBox="1">
            <a:spLocks noChangeArrowheads="1"/>
          </p:cNvSpPr>
          <p:nvPr/>
        </p:nvSpPr>
        <p:spPr bwMode="auto">
          <a:xfrm>
            <a:off x="923925" y="3494088"/>
            <a:ext cx="473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Symbol" pitchFamily="18" charset="2"/>
              </a:rPr>
              <a:t>n</a:t>
            </a:r>
            <a:r>
              <a:rPr lang="en-US" sz="2400" baseline="-25000">
                <a:latin typeface="Times New Roman" pitchFamily="18" charset="0"/>
              </a:rPr>
              <a:t>l</a:t>
            </a:r>
            <a:r>
              <a:rPr lang="en-US" sz="2400">
                <a:latin typeface="Times New Roman" pitchFamily="18" charset="0"/>
              </a:rPr>
              <a:t>  </a:t>
            </a:r>
          </a:p>
        </p:txBody>
      </p:sp>
      <p:sp>
        <p:nvSpPr>
          <p:cNvPr id="9233" name="Text Box 18"/>
          <p:cNvSpPr txBox="1">
            <a:spLocks noChangeArrowheads="1"/>
          </p:cNvSpPr>
          <p:nvPr/>
        </p:nvSpPr>
        <p:spPr bwMode="auto">
          <a:xfrm>
            <a:off x="2238375" y="3611563"/>
            <a:ext cx="25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l</a:t>
            </a:r>
          </a:p>
        </p:txBody>
      </p:sp>
      <p:sp>
        <p:nvSpPr>
          <p:cNvPr id="9234" name="Text Box 19"/>
          <p:cNvSpPr txBox="1">
            <a:spLocks noChangeArrowheads="1"/>
          </p:cNvSpPr>
          <p:nvPr/>
        </p:nvSpPr>
        <p:spPr bwMode="auto">
          <a:xfrm>
            <a:off x="1889125" y="4614863"/>
            <a:ext cx="423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W</a:t>
            </a:r>
          </a:p>
        </p:txBody>
      </p:sp>
      <p:sp>
        <p:nvSpPr>
          <p:cNvPr id="9235" name="Text Box 20"/>
          <p:cNvSpPr txBox="1">
            <a:spLocks noChangeArrowheads="1"/>
          </p:cNvSpPr>
          <p:nvPr/>
        </p:nvSpPr>
        <p:spPr bwMode="auto">
          <a:xfrm>
            <a:off x="7605713" y="4159250"/>
            <a:ext cx="150073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n</a:t>
            </a:r>
            <a:r>
              <a:rPr lang="en-US" sz="2000" dirty="0" smtClean="0"/>
              <a:t>eutral </a:t>
            </a:r>
            <a:endParaRPr lang="en-US" sz="2000" dirty="0"/>
          </a:p>
          <a:p>
            <a:r>
              <a:rPr lang="en-US" sz="2000" dirty="0"/>
              <a:t>current </a:t>
            </a:r>
          </a:p>
          <a:p>
            <a:r>
              <a:rPr lang="en-US" sz="2000" dirty="0"/>
              <a:t>interaction</a:t>
            </a:r>
          </a:p>
        </p:txBody>
      </p:sp>
      <p:sp>
        <p:nvSpPr>
          <p:cNvPr id="9237" name="Freeform 22"/>
          <p:cNvSpPr>
            <a:spLocks/>
          </p:cNvSpPr>
          <p:nvPr/>
        </p:nvSpPr>
        <p:spPr bwMode="auto">
          <a:xfrm>
            <a:off x="6847367" y="4375630"/>
            <a:ext cx="76200" cy="762000"/>
          </a:xfrm>
          <a:custGeom>
            <a:avLst/>
            <a:gdLst>
              <a:gd name="T0" fmla="*/ 0 w 48"/>
              <a:gd name="T1" fmla="*/ 0 h 480"/>
              <a:gd name="T2" fmla="*/ 48 w 48"/>
              <a:gd name="T3" fmla="*/ 48 h 480"/>
              <a:gd name="T4" fmla="*/ 0 w 48"/>
              <a:gd name="T5" fmla="*/ 96 h 480"/>
              <a:gd name="T6" fmla="*/ 48 w 48"/>
              <a:gd name="T7" fmla="*/ 144 h 480"/>
              <a:gd name="T8" fmla="*/ 0 w 48"/>
              <a:gd name="T9" fmla="*/ 192 h 480"/>
              <a:gd name="T10" fmla="*/ 48 w 48"/>
              <a:gd name="T11" fmla="*/ 240 h 480"/>
              <a:gd name="T12" fmla="*/ 0 w 48"/>
              <a:gd name="T13" fmla="*/ 288 h 480"/>
              <a:gd name="T14" fmla="*/ 48 w 48"/>
              <a:gd name="T15" fmla="*/ 336 h 480"/>
              <a:gd name="T16" fmla="*/ 0 w 48"/>
              <a:gd name="T17" fmla="*/ 384 h 480"/>
              <a:gd name="T18" fmla="*/ 48 w 48"/>
              <a:gd name="T19" fmla="*/ 432 h 480"/>
              <a:gd name="T20" fmla="*/ 0 w 48"/>
              <a:gd name="T21" fmla="*/ 480 h 48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8"/>
              <a:gd name="T34" fmla="*/ 0 h 480"/>
              <a:gd name="T35" fmla="*/ 48 w 48"/>
              <a:gd name="T36" fmla="*/ 480 h 48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8" h="480">
                <a:moveTo>
                  <a:pt x="0" y="0"/>
                </a:moveTo>
                <a:cubicBezTo>
                  <a:pt x="24" y="16"/>
                  <a:pt x="48" y="32"/>
                  <a:pt x="48" y="48"/>
                </a:cubicBezTo>
                <a:cubicBezTo>
                  <a:pt x="48" y="64"/>
                  <a:pt x="0" y="80"/>
                  <a:pt x="0" y="96"/>
                </a:cubicBezTo>
                <a:cubicBezTo>
                  <a:pt x="0" y="112"/>
                  <a:pt x="48" y="128"/>
                  <a:pt x="48" y="144"/>
                </a:cubicBezTo>
                <a:cubicBezTo>
                  <a:pt x="48" y="160"/>
                  <a:pt x="0" y="176"/>
                  <a:pt x="0" y="192"/>
                </a:cubicBezTo>
                <a:cubicBezTo>
                  <a:pt x="0" y="208"/>
                  <a:pt x="48" y="224"/>
                  <a:pt x="48" y="240"/>
                </a:cubicBezTo>
                <a:cubicBezTo>
                  <a:pt x="48" y="256"/>
                  <a:pt x="0" y="272"/>
                  <a:pt x="0" y="288"/>
                </a:cubicBezTo>
                <a:cubicBezTo>
                  <a:pt x="0" y="304"/>
                  <a:pt x="48" y="320"/>
                  <a:pt x="48" y="336"/>
                </a:cubicBezTo>
                <a:cubicBezTo>
                  <a:pt x="48" y="352"/>
                  <a:pt x="0" y="368"/>
                  <a:pt x="0" y="384"/>
                </a:cubicBezTo>
                <a:cubicBezTo>
                  <a:pt x="0" y="400"/>
                  <a:pt x="48" y="416"/>
                  <a:pt x="48" y="432"/>
                </a:cubicBezTo>
                <a:cubicBezTo>
                  <a:pt x="48" y="448"/>
                  <a:pt x="24" y="464"/>
                  <a:pt x="0" y="48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Text Box 23"/>
          <p:cNvSpPr txBox="1">
            <a:spLocks noChangeArrowheads="1"/>
          </p:cNvSpPr>
          <p:nvPr/>
        </p:nvSpPr>
        <p:spPr bwMode="auto">
          <a:xfrm>
            <a:off x="6042835" y="3551238"/>
            <a:ext cx="473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>
                <a:latin typeface="Symbol" pitchFamily="18" charset="2"/>
              </a:rPr>
              <a:t>n</a:t>
            </a:r>
            <a:r>
              <a:rPr lang="en-US" sz="2400" baseline="-25000" dirty="0" err="1">
                <a:latin typeface="Times New Roman" pitchFamily="18" charset="0"/>
              </a:rPr>
              <a:t>l</a:t>
            </a:r>
            <a:r>
              <a:rPr lang="en-US" sz="2400" dirty="0">
                <a:latin typeface="Times New Roman" pitchFamily="18" charset="0"/>
              </a:rPr>
              <a:t>  </a:t>
            </a:r>
          </a:p>
        </p:txBody>
      </p:sp>
      <p:sp>
        <p:nvSpPr>
          <p:cNvPr id="9239" name="Text Box 24"/>
          <p:cNvSpPr txBox="1">
            <a:spLocks noChangeArrowheads="1"/>
          </p:cNvSpPr>
          <p:nvPr/>
        </p:nvSpPr>
        <p:spPr bwMode="auto">
          <a:xfrm>
            <a:off x="7239000" y="3551238"/>
            <a:ext cx="473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Symbol" pitchFamily="18" charset="2"/>
              </a:rPr>
              <a:t>n</a:t>
            </a:r>
            <a:r>
              <a:rPr lang="en-US" sz="2400" baseline="-25000">
                <a:latin typeface="Times New Roman" pitchFamily="18" charset="0"/>
              </a:rPr>
              <a:t>l</a:t>
            </a:r>
            <a:r>
              <a:rPr lang="en-US" sz="2400">
                <a:latin typeface="Times New Roman" pitchFamily="18" charset="0"/>
              </a:rPr>
              <a:t>  </a:t>
            </a:r>
          </a:p>
        </p:txBody>
      </p:sp>
      <p:sp>
        <p:nvSpPr>
          <p:cNvPr id="9240" name="Text Box 25"/>
          <p:cNvSpPr txBox="1">
            <a:spLocks noChangeArrowheads="1"/>
          </p:cNvSpPr>
          <p:nvPr/>
        </p:nvSpPr>
        <p:spPr bwMode="auto">
          <a:xfrm>
            <a:off x="3532621" y="3847504"/>
            <a:ext cx="1692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l  =  e ,  </a:t>
            </a:r>
            <a:r>
              <a:rPr lang="en-US" sz="2000" dirty="0">
                <a:latin typeface="Symbol" pitchFamily="18" charset="2"/>
              </a:rPr>
              <a:t>m ,  t</a:t>
            </a:r>
            <a:r>
              <a:rPr lang="en-US" sz="2000" dirty="0">
                <a:latin typeface="Times New Roman" pitchFamily="18" charset="0"/>
              </a:rPr>
              <a:t>        </a:t>
            </a:r>
          </a:p>
        </p:txBody>
      </p:sp>
      <p:sp>
        <p:nvSpPr>
          <p:cNvPr id="9241" name="Text Box 26"/>
          <p:cNvSpPr txBox="1">
            <a:spLocks noChangeArrowheads="1"/>
          </p:cNvSpPr>
          <p:nvPr/>
        </p:nvSpPr>
        <p:spPr bwMode="auto">
          <a:xfrm>
            <a:off x="7054701" y="4545408"/>
            <a:ext cx="33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Z</a:t>
            </a:r>
          </a:p>
        </p:txBody>
      </p:sp>
      <p:sp>
        <p:nvSpPr>
          <p:cNvPr id="9242" name="Text Box 27"/>
          <p:cNvSpPr txBox="1">
            <a:spLocks noChangeArrowheads="1"/>
          </p:cNvSpPr>
          <p:nvPr/>
        </p:nvSpPr>
        <p:spPr bwMode="auto">
          <a:xfrm>
            <a:off x="357666" y="6094296"/>
            <a:ext cx="517128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Conservation of lepton numbers  L</a:t>
            </a:r>
            <a:r>
              <a:rPr lang="en-US" sz="2000" baseline="-25000" dirty="0"/>
              <a:t>e</a:t>
            </a:r>
            <a:r>
              <a:rPr lang="en-US" sz="2000" dirty="0"/>
              <a:t>,</a:t>
            </a:r>
            <a:r>
              <a:rPr lang="en-US" sz="2000" baseline="-25000" dirty="0"/>
              <a:t>  </a:t>
            </a:r>
            <a:r>
              <a:rPr lang="en-US" sz="2000" dirty="0"/>
              <a:t>L</a:t>
            </a:r>
            <a:r>
              <a:rPr lang="en-US" sz="2000" baseline="-25000" dirty="0">
                <a:latin typeface="Symbol" pitchFamily="18" charset="2"/>
              </a:rPr>
              <a:t>m</a:t>
            </a:r>
            <a:r>
              <a:rPr lang="en-US" sz="2000" dirty="0"/>
              <a:t>, L</a:t>
            </a:r>
            <a:r>
              <a:rPr lang="en-US" sz="2000" baseline="-25000" dirty="0">
                <a:latin typeface="Symbol" pitchFamily="18" charset="2"/>
              </a:rPr>
              <a:t>t</a:t>
            </a:r>
            <a:r>
              <a:rPr lang="en-US" sz="2000" dirty="0"/>
              <a:t>           </a:t>
            </a:r>
          </a:p>
        </p:txBody>
      </p:sp>
      <p:sp>
        <p:nvSpPr>
          <p:cNvPr id="9243" name="AutoShape 28"/>
          <p:cNvSpPr>
            <a:spLocks noChangeArrowheads="1"/>
          </p:cNvSpPr>
          <p:nvPr/>
        </p:nvSpPr>
        <p:spPr bwMode="auto">
          <a:xfrm>
            <a:off x="969963" y="1647825"/>
            <a:ext cx="563562" cy="746125"/>
          </a:xfrm>
          <a:prstGeom prst="bracketPair">
            <a:avLst>
              <a:gd name="adj" fmla="val 16667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AutoShape 29"/>
          <p:cNvSpPr>
            <a:spLocks noChangeArrowheads="1"/>
          </p:cNvSpPr>
          <p:nvPr/>
        </p:nvSpPr>
        <p:spPr bwMode="auto">
          <a:xfrm>
            <a:off x="2103438" y="1670050"/>
            <a:ext cx="563562" cy="746125"/>
          </a:xfrm>
          <a:prstGeom prst="bracketPair">
            <a:avLst>
              <a:gd name="adj" fmla="val 16667"/>
            </a:avLst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5" name="AutoShape 30"/>
          <p:cNvSpPr>
            <a:spLocks noChangeArrowheads="1"/>
          </p:cNvSpPr>
          <p:nvPr/>
        </p:nvSpPr>
        <p:spPr bwMode="auto">
          <a:xfrm>
            <a:off x="3170238" y="1676400"/>
            <a:ext cx="563562" cy="746125"/>
          </a:xfrm>
          <a:prstGeom prst="bracketPair">
            <a:avLst>
              <a:gd name="adj" fmla="val 16667"/>
            </a:avLst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WordArt 31"/>
          <p:cNvSpPr>
            <a:spLocks noChangeArrowheads="1" noChangeShapeType="1" noTextEdit="1"/>
          </p:cNvSpPr>
          <p:nvPr/>
        </p:nvSpPr>
        <p:spPr bwMode="auto">
          <a:xfrm>
            <a:off x="322242" y="350875"/>
            <a:ext cx="4027508" cy="7283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Neutrinos in 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the SM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9247" name="Text Box 33"/>
          <p:cNvSpPr txBox="1">
            <a:spLocks noChangeArrowheads="1"/>
          </p:cNvSpPr>
          <p:nvPr/>
        </p:nvSpPr>
        <p:spPr bwMode="auto">
          <a:xfrm>
            <a:off x="745463" y="5395019"/>
            <a:ext cx="35189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       </a:t>
            </a:r>
            <a:r>
              <a:rPr lang="en-US" sz="2000" dirty="0"/>
              <a:t>l </a:t>
            </a:r>
            <a:r>
              <a:rPr lang="en-US" sz="2000" dirty="0" smtClean="0">
                <a:latin typeface="Symbol" pitchFamily="18" charset="2"/>
              </a:rPr>
              <a:t>g</a:t>
            </a:r>
            <a:r>
              <a:rPr lang="en-US" sz="2000" baseline="30000" dirty="0" smtClean="0">
                <a:latin typeface="Symbol" pitchFamily="18" charset="2"/>
              </a:rPr>
              <a:t>m</a:t>
            </a:r>
            <a:r>
              <a:rPr lang="en-US" sz="2000" dirty="0" smtClean="0"/>
              <a:t>(1 </a:t>
            </a:r>
            <a:r>
              <a:rPr lang="en-US" sz="2000" dirty="0"/>
              <a:t>-</a:t>
            </a:r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dirty="0" smtClean="0">
                <a:latin typeface="Symbol" pitchFamily="18" charset="2"/>
              </a:rPr>
              <a:t>g</a:t>
            </a:r>
            <a:r>
              <a:rPr lang="en-US" sz="2000" baseline="-25000" dirty="0" smtClean="0"/>
              <a:t>5</a:t>
            </a:r>
            <a:r>
              <a:rPr lang="en-US" sz="2000" dirty="0" smtClean="0"/>
              <a:t>)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l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err="1"/>
              <a:t>W</a:t>
            </a:r>
            <a:r>
              <a:rPr lang="en-US" sz="2000" baseline="30000" dirty="0" err="1"/>
              <a:t>+</a:t>
            </a:r>
            <a:r>
              <a:rPr lang="en-US" sz="2000" baseline="-25000" dirty="0" err="1">
                <a:latin typeface="Symbol" pitchFamily="18" charset="2"/>
              </a:rPr>
              <a:t>m</a:t>
            </a:r>
            <a:r>
              <a:rPr lang="en-US" sz="2000" dirty="0"/>
              <a:t>  + </a:t>
            </a:r>
            <a:r>
              <a:rPr lang="en-US" sz="2000" dirty="0" err="1"/>
              <a:t>h.c</a:t>
            </a:r>
            <a:r>
              <a:rPr lang="en-US" sz="2000" dirty="0"/>
              <a:t>.  </a:t>
            </a:r>
          </a:p>
        </p:txBody>
      </p:sp>
      <p:sp>
        <p:nvSpPr>
          <p:cNvPr id="9248" name="Line 34"/>
          <p:cNvSpPr>
            <a:spLocks noChangeShapeType="1"/>
          </p:cNvSpPr>
          <p:nvPr/>
        </p:nvSpPr>
        <p:spPr bwMode="auto">
          <a:xfrm>
            <a:off x="1322388" y="5409306"/>
            <a:ext cx="144462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9" name="Text Box 35"/>
          <p:cNvSpPr txBox="1">
            <a:spLocks noChangeArrowheads="1"/>
          </p:cNvSpPr>
          <p:nvPr/>
        </p:nvSpPr>
        <p:spPr bwMode="auto">
          <a:xfrm>
            <a:off x="6176963" y="1790998"/>
            <a:ext cx="2018501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>
                <a:latin typeface="Symbol" pitchFamily="18" charset="2"/>
              </a:rPr>
              <a:t> </a:t>
            </a:r>
            <a:r>
              <a:rPr lang="en-US" sz="2000" baseline="-25000" dirty="0"/>
              <a:t>L</a:t>
            </a:r>
            <a:r>
              <a:rPr lang="en-US" sz="2000" baseline="-25000" dirty="0">
                <a:latin typeface="Symbol" pitchFamily="18" charset="2"/>
              </a:rPr>
              <a:t>  </a:t>
            </a:r>
            <a:r>
              <a:rPr lang="en-US" sz="2000" dirty="0" smtClean="0"/>
              <a:t>= ½(</a:t>
            </a:r>
            <a:r>
              <a:rPr lang="en-US" sz="2000" dirty="0"/>
              <a:t>1 -</a:t>
            </a:r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dirty="0" smtClean="0">
                <a:latin typeface="Symbol" pitchFamily="18" charset="2"/>
              </a:rPr>
              <a:t>g</a:t>
            </a:r>
            <a:r>
              <a:rPr lang="en-US" sz="2000" baseline="-25000" dirty="0" smtClean="0"/>
              <a:t>5</a:t>
            </a:r>
            <a:r>
              <a:rPr lang="en-US" sz="2000" dirty="0"/>
              <a:t>) </a:t>
            </a:r>
            <a:r>
              <a:rPr lang="en-US" sz="2000" dirty="0">
                <a:latin typeface="Symbol" pitchFamily="18" charset="2"/>
              </a:rPr>
              <a:t>n </a:t>
            </a:r>
            <a:endParaRPr lang="en-US" sz="2000" dirty="0"/>
          </a:p>
        </p:txBody>
      </p:sp>
      <p:sp>
        <p:nvSpPr>
          <p:cNvPr id="9250" name="Text Box 36"/>
          <p:cNvSpPr txBox="1">
            <a:spLocks noChangeArrowheads="1"/>
          </p:cNvSpPr>
          <p:nvPr/>
        </p:nvSpPr>
        <p:spPr bwMode="auto">
          <a:xfrm>
            <a:off x="6170613" y="2200275"/>
            <a:ext cx="1983235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n</a:t>
            </a:r>
            <a:r>
              <a:rPr lang="en-US" sz="2000" baseline="-25000" dirty="0">
                <a:latin typeface="Symbol" pitchFamily="18" charset="2"/>
              </a:rPr>
              <a:t> </a:t>
            </a:r>
            <a:r>
              <a:rPr lang="en-US" sz="2000" baseline="-25000" dirty="0"/>
              <a:t>R</a:t>
            </a:r>
            <a:r>
              <a:rPr lang="en-US" sz="2000" baseline="-25000" dirty="0">
                <a:latin typeface="Symbol" pitchFamily="18" charset="2"/>
              </a:rPr>
              <a:t>  </a:t>
            </a:r>
            <a:r>
              <a:rPr lang="en-US" sz="2000" dirty="0" smtClean="0"/>
              <a:t>= ½(</a:t>
            </a:r>
            <a:r>
              <a:rPr lang="en-US" sz="2000" dirty="0"/>
              <a:t>1 +</a:t>
            </a:r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dirty="0" smtClean="0">
                <a:latin typeface="Symbol" pitchFamily="18" charset="2"/>
              </a:rPr>
              <a:t>g</a:t>
            </a:r>
            <a:r>
              <a:rPr lang="en-US" sz="2000" baseline="-25000" dirty="0" smtClean="0"/>
              <a:t>5</a:t>
            </a:r>
            <a:r>
              <a:rPr lang="en-US" sz="2000" dirty="0"/>
              <a:t>) </a:t>
            </a:r>
            <a:r>
              <a:rPr lang="en-US" sz="2000" dirty="0">
                <a:latin typeface="Symbol" pitchFamily="18" charset="2"/>
              </a:rPr>
              <a:t>n</a:t>
            </a:r>
            <a:endParaRPr lang="en-US" sz="2000" dirty="0"/>
          </a:p>
        </p:txBody>
      </p:sp>
      <p:sp>
        <p:nvSpPr>
          <p:cNvPr id="9251" name="Text Box 39"/>
          <p:cNvSpPr txBox="1">
            <a:spLocks noChangeArrowheads="1"/>
          </p:cNvSpPr>
          <p:nvPr/>
        </p:nvSpPr>
        <p:spPr bwMode="auto">
          <a:xfrm>
            <a:off x="792014" y="5238336"/>
            <a:ext cx="571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  g</a:t>
            </a:r>
          </a:p>
          <a:p>
            <a:r>
              <a:rPr lang="en-US" sz="2000" dirty="0"/>
              <a:t>2 2</a:t>
            </a:r>
          </a:p>
        </p:txBody>
      </p:sp>
      <p:sp>
        <p:nvSpPr>
          <p:cNvPr id="9252" name="Line 41"/>
          <p:cNvSpPr>
            <a:spLocks noChangeShapeType="1"/>
          </p:cNvSpPr>
          <p:nvPr/>
        </p:nvSpPr>
        <p:spPr bwMode="auto">
          <a:xfrm>
            <a:off x="884568" y="5610439"/>
            <a:ext cx="3778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3" name="Freeform 42"/>
          <p:cNvSpPr>
            <a:spLocks/>
          </p:cNvSpPr>
          <p:nvPr/>
        </p:nvSpPr>
        <p:spPr bwMode="auto">
          <a:xfrm>
            <a:off x="1044226" y="5633623"/>
            <a:ext cx="231775" cy="254669"/>
          </a:xfrm>
          <a:custGeom>
            <a:avLst/>
            <a:gdLst>
              <a:gd name="T0" fmla="*/ 0 w 192"/>
              <a:gd name="T1" fmla="*/ 46 h 183"/>
              <a:gd name="T2" fmla="*/ 45 w 192"/>
              <a:gd name="T3" fmla="*/ 183 h 183"/>
              <a:gd name="T4" fmla="*/ 45 w 192"/>
              <a:gd name="T5" fmla="*/ 0 h 183"/>
              <a:gd name="T6" fmla="*/ 192 w 192"/>
              <a:gd name="T7" fmla="*/ 0 h 183"/>
              <a:gd name="T8" fmla="*/ 0 60000 65536"/>
              <a:gd name="T9" fmla="*/ 0 60000 65536"/>
              <a:gd name="T10" fmla="*/ 0 60000 65536"/>
              <a:gd name="T11" fmla="*/ 0 60000 65536"/>
              <a:gd name="T12" fmla="*/ 0 w 192"/>
              <a:gd name="T13" fmla="*/ 0 h 183"/>
              <a:gd name="T14" fmla="*/ 192 w 192"/>
              <a:gd name="T15" fmla="*/ 183 h 18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2" h="183">
                <a:moveTo>
                  <a:pt x="0" y="46"/>
                </a:moveTo>
                <a:lnTo>
                  <a:pt x="45" y="183"/>
                </a:lnTo>
                <a:lnTo>
                  <a:pt x="45" y="0"/>
                </a:lnTo>
                <a:lnTo>
                  <a:pt x="192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4" name="Text Box 43"/>
          <p:cNvSpPr txBox="1">
            <a:spLocks noChangeArrowheads="1"/>
          </p:cNvSpPr>
          <p:nvPr/>
        </p:nvSpPr>
        <p:spPr bwMode="auto">
          <a:xfrm>
            <a:off x="6095223" y="1393068"/>
            <a:ext cx="23535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/>
              <a:t>Chiral</a:t>
            </a:r>
            <a:r>
              <a:rPr lang="en-US" sz="2000" dirty="0"/>
              <a:t> components</a:t>
            </a:r>
          </a:p>
        </p:txBody>
      </p:sp>
      <p:sp>
        <p:nvSpPr>
          <p:cNvPr id="9255" name="Text Box 44"/>
          <p:cNvSpPr txBox="1">
            <a:spLocks noChangeArrowheads="1"/>
          </p:cNvSpPr>
          <p:nvPr/>
        </p:nvSpPr>
        <p:spPr bwMode="auto">
          <a:xfrm>
            <a:off x="8485188" y="2209800"/>
            <a:ext cx="317500" cy="396875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?</a:t>
            </a:r>
          </a:p>
        </p:txBody>
      </p:sp>
      <p:sp>
        <p:nvSpPr>
          <p:cNvPr id="41" name="Text Box 33"/>
          <p:cNvSpPr txBox="1">
            <a:spLocks noChangeArrowheads="1"/>
          </p:cNvSpPr>
          <p:nvPr/>
        </p:nvSpPr>
        <p:spPr bwMode="auto">
          <a:xfrm>
            <a:off x="5563713" y="5399100"/>
            <a:ext cx="24455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   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l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Symbol" pitchFamily="18" charset="2"/>
              </a:rPr>
              <a:t>g</a:t>
            </a:r>
            <a:r>
              <a:rPr lang="en-US" sz="2000" baseline="30000" dirty="0" smtClean="0">
                <a:latin typeface="Symbol" pitchFamily="18" charset="2"/>
              </a:rPr>
              <a:t>m</a:t>
            </a:r>
            <a:r>
              <a:rPr lang="en-US" sz="2000" baseline="-25000" dirty="0" smtClean="0">
                <a:latin typeface="Symbol" pitchFamily="18" charset="2"/>
              </a:rPr>
              <a:t> </a:t>
            </a:r>
            <a:r>
              <a:rPr lang="en-US" sz="2000" dirty="0"/>
              <a:t>(1 </a:t>
            </a:r>
            <a:r>
              <a:rPr lang="en-US" sz="2000" dirty="0" smtClean="0"/>
              <a:t>-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>
                <a:latin typeface="Symbol" pitchFamily="18" charset="2"/>
              </a:rPr>
              <a:t>g</a:t>
            </a:r>
            <a:r>
              <a:rPr lang="en-US" sz="2000" baseline="-25000" dirty="0"/>
              <a:t>5</a:t>
            </a:r>
            <a:r>
              <a:rPr lang="en-US" sz="2000" dirty="0"/>
              <a:t>)</a:t>
            </a:r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l</a:t>
            </a:r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dirty="0" err="1" smtClean="0"/>
              <a:t>Z</a:t>
            </a:r>
            <a:r>
              <a:rPr lang="en-US" sz="2000" baseline="-25000" dirty="0" err="1" smtClean="0">
                <a:latin typeface="Symbol" pitchFamily="18" charset="2"/>
              </a:rPr>
              <a:t>m</a:t>
            </a:r>
            <a:r>
              <a:rPr lang="en-US" sz="2000" dirty="0" smtClean="0"/>
              <a:t>   </a:t>
            </a:r>
            <a:endParaRPr lang="en-US" sz="2000" dirty="0"/>
          </a:p>
        </p:txBody>
      </p:sp>
      <p:sp>
        <p:nvSpPr>
          <p:cNvPr id="42" name="Text Box 39"/>
          <p:cNvSpPr txBox="1">
            <a:spLocks noChangeArrowheads="1"/>
          </p:cNvSpPr>
          <p:nvPr/>
        </p:nvSpPr>
        <p:spPr bwMode="auto">
          <a:xfrm>
            <a:off x="5422218" y="5265470"/>
            <a:ext cx="49564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  g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4</a:t>
            </a:r>
            <a:endParaRPr lang="en-US" sz="2000" dirty="0"/>
          </a:p>
        </p:txBody>
      </p:sp>
      <p:sp>
        <p:nvSpPr>
          <p:cNvPr id="43" name="Line 41"/>
          <p:cNvSpPr>
            <a:spLocks noChangeShapeType="1"/>
          </p:cNvSpPr>
          <p:nvPr/>
        </p:nvSpPr>
        <p:spPr bwMode="auto">
          <a:xfrm>
            <a:off x="5603386" y="5640750"/>
            <a:ext cx="237946" cy="317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Line 34"/>
          <p:cNvSpPr>
            <a:spLocks noChangeShapeType="1"/>
          </p:cNvSpPr>
          <p:nvPr/>
        </p:nvSpPr>
        <p:spPr bwMode="auto">
          <a:xfrm flipV="1">
            <a:off x="5893788" y="5501550"/>
            <a:ext cx="1444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1050925" y="3950327"/>
            <a:ext cx="1414131" cy="425303"/>
          </a:xfrm>
          <a:custGeom>
            <a:avLst/>
            <a:gdLst>
              <a:gd name="connsiteX0" fmla="*/ 0 w 1414131"/>
              <a:gd name="connsiteY0" fmla="*/ 0 h 425303"/>
              <a:gd name="connsiteX1" fmla="*/ 712382 w 1414131"/>
              <a:gd name="connsiteY1" fmla="*/ 425303 h 425303"/>
              <a:gd name="connsiteX2" fmla="*/ 1414131 w 1414131"/>
              <a:gd name="connsiteY2" fmla="*/ 0 h 425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14131" h="425303">
                <a:moveTo>
                  <a:pt x="0" y="0"/>
                </a:moveTo>
                <a:lnTo>
                  <a:pt x="712382" y="425303"/>
                </a:lnTo>
                <a:lnTo>
                  <a:pt x="1414131" y="0"/>
                </a:ln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0" name="Freeform 49"/>
          <p:cNvSpPr/>
          <p:nvPr/>
        </p:nvSpPr>
        <p:spPr>
          <a:xfrm>
            <a:off x="6170613" y="3951288"/>
            <a:ext cx="1414131" cy="425303"/>
          </a:xfrm>
          <a:custGeom>
            <a:avLst/>
            <a:gdLst>
              <a:gd name="connsiteX0" fmla="*/ 0 w 1414131"/>
              <a:gd name="connsiteY0" fmla="*/ 0 h 425303"/>
              <a:gd name="connsiteX1" fmla="*/ 712382 w 1414131"/>
              <a:gd name="connsiteY1" fmla="*/ 425303 h 425303"/>
              <a:gd name="connsiteX2" fmla="*/ 1414131 w 1414131"/>
              <a:gd name="connsiteY2" fmla="*/ 0 h 425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14131" h="425303">
                <a:moveTo>
                  <a:pt x="0" y="0"/>
                </a:moveTo>
                <a:lnTo>
                  <a:pt x="712382" y="425303"/>
                </a:lnTo>
                <a:lnTo>
                  <a:pt x="1414131" y="0"/>
                </a:ln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1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4614862" y="1630363"/>
            <a:ext cx="2182697" cy="2540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3176365" y="1630993"/>
            <a:ext cx="1293588" cy="2540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741363" y="1632852"/>
            <a:ext cx="2326142" cy="2540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3557" name="Freeform 5"/>
          <p:cNvSpPr>
            <a:spLocks/>
          </p:cNvSpPr>
          <p:nvPr/>
        </p:nvSpPr>
        <p:spPr bwMode="auto">
          <a:xfrm>
            <a:off x="1722438" y="2465388"/>
            <a:ext cx="1004887" cy="915987"/>
          </a:xfrm>
          <a:custGeom>
            <a:avLst/>
            <a:gdLst>
              <a:gd name="T0" fmla="*/ 113 w 633"/>
              <a:gd name="T1" fmla="*/ 417 h 577"/>
              <a:gd name="T2" fmla="*/ 40 w 633"/>
              <a:gd name="T3" fmla="*/ 152 h 577"/>
              <a:gd name="T4" fmla="*/ 351 w 633"/>
              <a:gd name="T5" fmla="*/ 15 h 577"/>
              <a:gd name="T6" fmla="*/ 625 w 633"/>
              <a:gd name="T7" fmla="*/ 243 h 577"/>
              <a:gd name="T8" fmla="*/ 397 w 633"/>
              <a:gd name="T9" fmla="*/ 545 h 577"/>
              <a:gd name="T10" fmla="*/ 113 w 633"/>
              <a:gd name="T11" fmla="*/ 417 h 57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33"/>
              <a:gd name="T19" fmla="*/ 0 h 577"/>
              <a:gd name="T20" fmla="*/ 633 w 633"/>
              <a:gd name="T21" fmla="*/ 577 h 57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33" h="577">
                <a:moveTo>
                  <a:pt x="113" y="417"/>
                </a:moveTo>
                <a:cubicBezTo>
                  <a:pt x="53" y="352"/>
                  <a:pt x="0" y="219"/>
                  <a:pt x="40" y="152"/>
                </a:cubicBezTo>
                <a:cubicBezTo>
                  <a:pt x="80" y="85"/>
                  <a:pt x="254" y="0"/>
                  <a:pt x="351" y="15"/>
                </a:cubicBezTo>
                <a:cubicBezTo>
                  <a:pt x="448" y="30"/>
                  <a:pt x="617" y="155"/>
                  <a:pt x="625" y="243"/>
                </a:cubicBezTo>
                <a:cubicBezTo>
                  <a:pt x="633" y="331"/>
                  <a:pt x="481" y="513"/>
                  <a:pt x="397" y="545"/>
                </a:cubicBezTo>
                <a:cubicBezTo>
                  <a:pt x="313" y="577"/>
                  <a:pt x="173" y="482"/>
                  <a:pt x="113" y="417"/>
                </a:cubicBezTo>
                <a:close/>
              </a:path>
            </a:pathLst>
          </a:cu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8" name="Freeform 6"/>
          <p:cNvSpPr>
            <a:spLocks/>
          </p:cNvSpPr>
          <p:nvPr/>
        </p:nvSpPr>
        <p:spPr bwMode="auto">
          <a:xfrm>
            <a:off x="4902200" y="2403475"/>
            <a:ext cx="962025" cy="969963"/>
          </a:xfrm>
          <a:custGeom>
            <a:avLst/>
            <a:gdLst>
              <a:gd name="T0" fmla="*/ 1 w 761"/>
              <a:gd name="T1" fmla="*/ 410 h 730"/>
              <a:gd name="T2" fmla="*/ 257 w 761"/>
              <a:gd name="T3" fmla="*/ 17 h 730"/>
              <a:gd name="T4" fmla="*/ 760 w 761"/>
              <a:gd name="T5" fmla="*/ 511 h 730"/>
              <a:gd name="T6" fmla="*/ 248 w 761"/>
              <a:gd name="T7" fmla="*/ 712 h 730"/>
              <a:gd name="T8" fmla="*/ 1 w 761"/>
              <a:gd name="T9" fmla="*/ 410 h 7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61"/>
              <a:gd name="T16" fmla="*/ 0 h 730"/>
              <a:gd name="T17" fmla="*/ 761 w 761"/>
              <a:gd name="T18" fmla="*/ 730 h 73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61" h="730">
                <a:moveTo>
                  <a:pt x="1" y="410"/>
                </a:moveTo>
                <a:cubicBezTo>
                  <a:pt x="2" y="294"/>
                  <a:pt x="131" y="0"/>
                  <a:pt x="257" y="17"/>
                </a:cubicBezTo>
                <a:cubicBezTo>
                  <a:pt x="383" y="34"/>
                  <a:pt x="761" y="395"/>
                  <a:pt x="760" y="511"/>
                </a:cubicBezTo>
                <a:cubicBezTo>
                  <a:pt x="759" y="627"/>
                  <a:pt x="373" y="730"/>
                  <a:pt x="248" y="712"/>
                </a:cubicBezTo>
                <a:cubicBezTo>
                  <a:pt x="123" y="694"/>
                  <a:pt x="0" y="526"/>
                  <a:pt x="1" y="41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2598738" y="2994025"/>
            <a:ext cx="46876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1013933" y="2158521"/>
            <a:ext cx="812800" cy="492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V="1">
            <a:off x="2598738" y="2263774"/>
            <a:ext cx="468767" cy="392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V="1">
            <a:off x="5602288" y="2130425"/>
            <a:ext cx="534987" cy="58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5732463" y="3236913"/>
            <a:ext cx="523875" cy="333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flipH="1">
            <a:off x="1311275" y="3178175"/>
            <a:ext cx="647700" cy="623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V="1">
            <a:off x="4614863" y="3208338"/>
            <a:ext cx="392112" cy="420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1693863" y="3327400"/>
            <a:ext cx="13192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production</a:t>
            </a:r>
          </a:p>
          <a:p>
            <a:r>
              <a:rPr lang="en-US"/>
              <a:t>region</a:t>
            </a: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4930775" y="3346450"/>
            <a:ext cx="1206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detection</a:t>
            </a:r>
          </a:p>
          <a:p>
            <a:r>
              <a:rPr lang="en-US"/>
              <a:t>region</a:t>
            </a: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3173413" y="3033713"/>
            <a:ext cx="1236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baseline L</a:t>
            </a:r>
          </a:p>
        </p:txBody>
      </p:sp>
      <p:sp>
        <p:nvSpPr>
          <p:cNvPr id="23575" name="Text Box 24"/>
          <p:cNvSpPr txBox="1">
            <a:spLocks noChangeArrowheads="1"/>
          </p:cNvSpPr>
          <p:nvPr/>
        </p:nvSpPr>
        <p:spPr bwMode="auto">
          <a:xfrm>
            <a:off x="4680348" y="4606065"/>
            <a:ext cx="2074607" cy="46166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/>
              <a:t>factorization</a:t>
            </a:r>
            <a:endParaRPr lang="en-US" sz="2400" dirty="0"/>
          </a:p>
        </p:txBody>
      </p:sp>
      <p:sp>
        <p:nvSpPr>
          <p:cNvPr id="23576" name="Text Box 25"/>
          <p:cNvSpPr txBox="1">
            <a:spLocks noChangeArrowheads="1"/>
          </p:cNvSpPr>
          <p:nvPr/>
        </p:nvSpPr>
        <p:spPr bwMode="auto">
          <a:xfrm>
            <a:off x="555984" y="4347193"/>
            <a:ext cx="321754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If oscillation effect in </a:t>
            </a:r>
          </a:p>
          <a:p>
            <a:r>
              <a:rPr lang="en-US" sz="2000" dirty="0" smtClean="0"/>
              <a:t>production/detection  </a:t>
            </a:r>
          </a:p>
          <a:p>
            <a:r>
              <a:rPr lang="en-US" sz="2000" dirty="0" smtClean="0"/>
              <a:t>regions can be neglected </a:t>
            </a:r>
          </a:p>
        </p:txBody>
      </p:sp>
      <p:sp>
        <p:nvSpPr>
          <p:cNvPr id="23578" name="AutoShape 27"/>
          <p:cNvSpPr>
            <a:spLocks noChangeArrowheads="1"/>
          </p:cNvSpPr>
          <p:nvPr/>
        </p:nvSpPr>
        <p:spPr bwMode="auto">
          <a:xfrm>
            <a:off x="3863032" y="4702004"/>
            <a:ext cx="404813" cy="325437"/>
          </a:xfrm>
          <a:prstGeom prst="rightArrow">
            <a:avLst>
              <a:gd name="adj1" fmla="val 50000"/>
              <a:gd name="adj2" fmla="val 31098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81" name="Freeform 30"/>
          <p:cNvSpPr>
            <a:spLocks/>
          </p:cNvSpPr>
          <p:nvPr/>
        </p:nvSpPr>
        <p:spPr bwMode="auto">
          <a:xfrm>
            <a:off x="3454400" y="2263775"/>
            <a:ext cx="581025" cy="67945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2" name="Freeform 31"/>
          <p:cNvSpPr>
            <a:spLocks/>
          </p:cNvSpPr>
          <p:nvPr/>
        </p:nvSpPr>
        <p:spPr bwMode="auto">
          <a:xfrm>
            <a:off x="3516313" y="2263775"/>
            <a:ext cx="581025" cy="679450"/>
          </a:xfrm>
          <a:custGeom>
            <a:avLst/>
            <a:gdLst>
              <a:gd name="T0" fmla="*/ 0 w 1939"/>
              <a:gd name="T1" fmla="*/ 1170 h 1228"/>
              <a:gd name="T2" fmla="*/ 430 w 1939"/>
              <a:gd name="T3" fmla="*/ 1033 h 1228"/>
              <a:gd name="T4" fmla="*/ 1006 w 1939"/>
              <a:gd name="T5" fmla="*/ 0 h 1228"/>
              <a:gd name="T6" fmla="*/ 1555 w 1939"/>
              <a:gd name="T7" fmla="*/ 1033 h 1228"/>
              <a:gd name="T8" fmla="*/ 1939 w 1939"/>
              <a:gd name="T9" fmla="*/ 1161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9"/>
              <a:gd name="T16" fmla="*/ 0 h 1228"/>
              <a:gd name="T17" fmla="*/ 1939 w 1939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9" h="1228">
                <a:moveTo>
                  <a:pt x="0" y="1170"/>
                </a:moveTo>
                <a:cubicBezTo>
                  <a:pt x="131" y="1199"/>
                  <a:pt x="262" y="1228"/>
                  <a:pt x="430" y="1033"/>
                </a:cubicBezTo>
                <a:cubicBezTo>
                  <a:pt x="598" y="838"/>
                  <a:pt x="819" y="0"/>
                  <a:pt x="1006" y="0"/>
                </a:cubicBezTo>
                <a:cubicBezTo>
                  <a:pt x="1193" y="0"/>
                  <a:pt x="1400" y="840"/>
                  <a:pt x="1555" y="1033"/>
                </a:cubicBezTo>
                <a:cubicBezTo>
                  <a:pt x="1710" y="1226"/>
                  <a:pt x="1878" y="1141"/>
                  <a:pt x="1939" y="1161"/>
                </a:cubicBezTo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3" name="Text Box 18"/>
          <p:cNvSpPr txBox="1">
            <a:spLocks noChangeArrowheads="1"/>
          </p:cNvSpPr>
          <p:nvPr/>
        </p:nvSpPr>
        <p:spPr bwMode="auto">
          <a:xfrm>
            <a:off x="3641725" y="2503488"/>
            <a:ext cx="361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n</a:t>
            </a:r>
            <a:r>
              <a:rPr lang="en-US" sz="2000" baseline="-25000"/>
              <a:t>i</a:t>
            </a:r>
            <a:endParaRPr lang="en-US" sz="2000">
              <a:latin typeface="Symbol" pitchFamily="18" charset="2"/>
            </a:endParaRPr>
          </a:p>
        </p:txBody>
      </p:sp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2100263" y="2732088"/>
            <a:ext cx="342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5143500" y="274955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715636" y="5350309"/>
            <a:ext cx="37030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Production, propagation and </a:t>
            </a:r>
          </a:p>
          <a:p>
            <a:r>
              <a:rPr lang="en-US" sz="2000" dirty="0" smtClean="0"/>
              <a:t>detection can be considered </a:t>
            </a:r>
          </a:p>
          <a:p>
            <a:r>
              <a:rPr lang="en-US" sz="2000" dirty="0" smtClean="0"/>
              <a:t>as three independent processes </a:t>
            </a:r>
            <a:endParaRPr lang="en-US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644401" y="5320089"/>
            <a:ext cx="13589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r</a:t>
            </a:r>
            <a:r>
              <a:rPr lang="en-US" baseline="-25000" dirty="0" err="1" smtClean="0"/>
              <a:t>D</a:t>
            </a:r>
            <a:r>
              <a:rPr lang="en-US" dirty="0" smtClean="0"/>
              <a:t> ,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S</a:t>
            </a:r>
            <a:r>
              <a:rPr lang="en-US" dirty="0" smtClean="0"/>
              <a:t>  &lt;&lt; </a:t>
            </a:r>
            <a:r>
              <a:rPr lang="en-US" dirty="0" err="1" smtClean="0"/>
              <a:t>l</a:t>
            </a:r>
            <a:r>
              <a:rPr lang="en-US" baseline="-25000" dirty="0" err="1" smtClean="0">
                <a:latin typeface="Symbol" pitchFamily="18" charset="2"/>
              </a:rPr>
              <a:t>n</a:t>
            </a:r>
            <a:endParaRPr lang="en-US" dirty="0"/>
          </a:p>
        </p:txBody>
      </p:sp>
      <p:sp>
        <p:nvSpPr>
          <p:cNvPr id="31" name="Line 7"/>
          <p:cNvSpPr>
            <a:spLocks noChangeShapeType="1"/>
          </p:cNvSpPr>
          <p:nvPr/>
        </p:nvSpPr>
        <p:spPr bwMode="auto">
          <a:xfrm flipV="1">
            <a:off x="4614864" y="2995609"/>
            <a:ext cx="283024" cy="92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Line 7"/>
          <p:cNvSpPr>
            <a:spLocks noChangeShapeType="1"/>
          </p:cNvSpPr>
          <p:nvPr/>
        </p:nvSpPr>
        <p:spPr bwMode="auto">
          <a:xfrm flipV="1">
            <a:off x="3190200" y="2994025"/>
            <a:ext cx="1279753" cy="108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463640" y="5752622"/>
            <a:ext cx="39464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Still the regions are large </a:t>
            </a:r>
          </a:p>
          <a:p>
            <a:r>
              <a:rPr lang="en-IE" sz="2000" dirty="0" smtClean="0"/>
              <a:t>enough to compute mass states </a:t>
            </a:r>
          </a:p>
          <a:p>
            <a:r>
              <a:rPr lang="en-IE" sz="2000" dirty="0" smtClean="0"/>
              <a:t>as  asymptotic states</a:t>
            </a:r>
            <a:endParaRPr lang="en-IE" sz="2000" dirty="0"/>
          </a:p>
        </p:txBody>
      </p:sp>
      <p:sp>
        <p:nvSpPr>
          <p:cNvPr id="37" name="WordArt 26"/>
          <p:cNvSpPr>
            <a:spLocks noChangeArrowheads="1" noChangeShapeType="1" noTextEdit="1"/>
          </p:cNvSpPr>
          <p:nvPr/>
        </p:nvSpPr>
        <p:spPr bwMode="auto">
          <a:xfrm>
            <a:off x="529708" y="315363"/>
            <a:ext cx="3141109" cy="71582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Factorizations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ChangeArrowheads="1"/>
          </p:cNvSpPr>
          <p:nvPr/>
        </p:nvSpPr>
        <p:spPr bwMode="auto">
          <a:xfrm>
            <a:off x="0" y="225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/>
              <a:t> 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7" name="Text Box 64"/>
          <p:cNvSpPr txBox="1">
            <a:spLocks noChangeArrowheads="1"/>
          </p:cNvSpPr>
          <p:nvPr/>
        </p:nvSpPr>
        <p:spPr bwMode="auto">
          <a:xfrm>
            <a:off x="1311274" y="2115854"/>
            <a:ext cx="4786491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/>
              <a:t>|</a:t>
            </a:r>
            <a:r>
              <a:rPr lang="en-US" sz="2400" dirty="0" err="1" smtClean="0">
                <a:latin typeface="Symbol" pitchFamily="18" charset="2"/>
              </a:rPr>
              <a:t>n</a:t>
            </a:r>
            <a:r>
              <a:rPr lang="en-US" sz="2400" baseline="-25000" dirty="0" err="1" smtClean="0">
                <a:latin typeface="Symbol" pitchFamily="18" charset="2"/>
              </a:rPr>
              <a:t>a</a:t>
            </a:r>
            <a:r>
              <a:rPr lang="en-US" sz="2400" baseline="-25000" dirty="0" smtClean="0"/>
              <a:t> </a:t>
            </a:r>
            <a:r>
              <a:rPr lang="en-US" sz="2400" dirty="0"/>
              <a:t>(</a:t>
            </a:r>
            <a:r>
              <a:rPr lang="en-US" sz="2400" dirty="0" err="1"/>
              <a:t>x,t</a:t>
            </a:r>
            <a:r>
              <a:rPr lang="en-US" sz="2400" dirty="0"/>
              <a:t>)</a:t>
            </a:r>
            <a:r>
              <a:rPr lang="en-US" sz="2400" dirty="0">
                <a:latin typeface="Symbol" pitchFamily="18" charset="2"/>
              </a:rPr>
              <a:t>&gt;</a:t>
            </a:r>
            <a:r>
              <a:rPr lang="en-US" sz="2400" dirty="0"/>
              <a:t> =  </a:t>
            </a:r>
            <a:r>
              <a:rPr lang="en-US" sz="2400" dirty="0" smtClean="0"/>
              <a:t> </a:t>
            </a:r>
            <a:r>
              <a:rPr lang="en-US" sz="2400" dirty="0" err="1" smtClean="0">
                <a:latin typeface="Symbol" pitchFamily="18" charset="2"/>
              </a:rPr>
              <a:t>S</a:t>
            </a:r>
            <a:r>
              <a:rPr lang="en-US" sz="2400" baseline="-25000" dirty="0" err="1" smtClean="0"/>
              <a:t>k</a:t>
            </a:r>
            <a:r>
              <a:rPr lang="en-US" sz="2400" baseline="-25000" dirty="0" smtClean="0"/>
              <a:t> </a:t>
            </a:r>
            <a:r>
              <a:rPr lang="en-US" sz="2400" dirty="0" err="1" smtClean="0"/>
              <a:t>U</a:t>
            </a:r>
            <a:r>
              <a:rPr lang="en-US" sz="2400" baseline="-25000" dirty="0" err="1" smtClean="0">
                <a:latin typeface="Symbol" pitchFamily="18" charset="2"/>
              </a:rPr>
              <a:t>a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* </a:t>
            </a:r>
            <a:r>
              <a:rPr lang="en-US" sz="2400" dirty="0" err="1" smtClean="0">
                <a:latin typeface="Symbol" pitchFamily="18" charset="2"/>
              </a:rPr>
              <a:t>Y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(x, t)|</a:t>
            </a:r>
            <a:r>
              <a:rPr lang="en-US" sz="2400" dirty="0" err="1" smtClean="0">
                <a:latin typeface="Symbol" pitchFamily="18" charset="2"/>
              </a:rPr>
              <a:t>n</a:t>
            </a:r>
            <a:r>
              <a:rPr lang="en-US" sz="2400" baseline="-25000" dirty="0" err="1"/>
              <a:t>k</a:t>
            </a:r>
            <a:r>
              <a:rPr lang="en-US" sz="2400" dirty="0" smtClean="0">
                <a:latin typeface="Symbol" pitchFamily="18" charset="2"/>
              </a:rPr>
              <a:t>&gt;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34017" y="1584231"/>
            <a:ext cx="83740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After formation of the wave packet (outside the production region)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50855" y="1180351"/>
            <a:ext cx="75359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Suppose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>
                <a:latin typeface="Symbol" pitchFamily="18" charset="2"/>
              </a:rPr>
              <a:t>a</a:t>
            </a:r>
            <a:r>
              <a:rPr lang="en-US" sz="2000" dirty="0" smtClean="0"/>
              <a:t> is produced in the source centered at x = 0, t = 0 </a:t>
            </a:r>
            <a:endParaRPr lang="en-US" sz="2000" dirty="0"/>
          </a:p>
        </p:txBody>
      </p:sp>
      <p:sp>
        <p:nvSpPr>
          <p:cNvPr id="10" name="Text Box 26"/>
          <p:cNvSpPr txBox="1">
            <a:spLocks noChangeArrowheads="1"/>
          </p:cNvSpPr>
          <p:nvPr/>
        </p:nvSpPr>
        <p:spPr bwMode="auto">
          <a:xfrm>
            <a:off x="1353807" y="2807577"/>
            <a:ext cx="249518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Symbol" pitchFamily="18" charset="2"/>
              </a:rPr>
              <a:t>Y</a:t>
            </a:r>
            <a:r>
              <a:rPr lang="en-US" baseline="-25000" dirty="0" err="1"/>
              <a:t>k</a:t>
            </a:r>
            <a:r>
              <a:rPr lang="en-US" dirty="0"/>
              <a:t> </a:t>
            </a:r>
            <a:r>
              <a:rPr lang="en-US" dirty="0" smtClean="0"/>
              <a:t>~   </a:t>
            </a:r>
            <a:r>
              <a:rPr lang="en-US" dirty="0" err="1" smtClean="0"/>
              <a:t>dp</a:t>
            </a:r>
            <a:r>
              <a:rPr lang="en-US" dirty="0" smtClean="0"/>
              <a:t>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(p </a:t>
            </a:r>
            <a:r>
              <a:rPr lang="en-US" dirty="0"/>
              <a:t>–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k</a:t>
            </a:r>
            <a:r>
              <a:rPr lang="en-US" dirty="0" smtClean="0"/>
              <a:t>) e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507793" y="2700126"/>
            <a:ext cx="1361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ipx</a:t>
            </a:r>
            <a:r>
              <a:rPr lang="en-US" sz="1600" dirty="0" smtClean="0"/>
              <a:t> – </a:t>
            </a:r>
            <a:r>
              <a:rPr lang="en-US" sz="1600" dirty="0" err="1" smtClean="0"/>
              <a:t>iE</a:t>
            </a:r>
            <a:r>
              <a:rPr lang="en-US" sz="1600" baseline="-25000" dirty="0" err="1" smtClean="0"/>
              <a:t>k</a:t>
            </a:r>
            <a:r>
              <a:rPr lang="en-US" sz="1600" dirty="0" smtClean="0"/>
              <a:t>(p)t </a:t>
            </a:r>
            <a:endParaRPr lang="en-US" sz="1600" dirty="0"/>
          </a:p>
        </p:txBody>
      </p:sp>
      <p:sp>
        <p:nvSpPr>
          <p:cNvPr id="12" name="Freeform 13"/>
          <p:cNvSpPr>
            <a:spLocks/>
          </p:cNvSpPr>
          <p:nvPr/>
        </p:nvSpPr>
        <p:spPr bwMode="auto">
          <a:xfrm>
            <a:off x="1945757" y="2708320"/>
            <a:ext cx="188912" cy="527050"/>
          </a:xfrm>
          <a:custGeom>
            <a:avLst/>
            <a:gdLst>
              <a:gd name="T0" fmla="*/ 188912 w 119"/>
              <a:gd name="T1" fmla="*/ 92075 h 332"/>
              <a:gd name="T2" fmla="*/ 101600 w 119"/>
              <a:gd name="T3" fmla="*/ 61913 h 332"/>
              <a:gd name="T4" fmla="*/ 73025 w 119"/>
              <a:gd name="T5" fmla="*/ 468313 h 332"/>
              <a:gd name="T6" fmla="*/ 0 w 119"/>
              <a:gd name="T7" fmla="*/ 411163 h 332"/>
              <a:gd name="T8" fmla="*/ 0 60000 65536"/>
              <a:gd name="T9" fmla="*/ 0 60000 65536"/>
              <a:gd name="T10" fmla="*/ 0 60000 65536"/>
              <a:gd name="T11" fmla="*/ 0 60000 65536"/>
              <a:gd name="T12" fmla="*/ 0 w 119"/>
              <a:gd name="T13" fmla="*/ 0 h 332"/>
              <a:gd name="T14" fmla="*/ 119 w 119"/>
              <a:gd name="T15" fmla="*/ 332 h 3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9" h="332">
                <a:moveTo>
                  <a:pt x="119" y="58"/>
                </a:moveTo>
                <a:cubicBezTo>
                  <a:pt x="97" y="29"/>
                  <a:pt x="76" y="0"/>
                  <a:pt x="64" y="39"/>
                </a:cubicBezTo>
                <a:cubicBezTo>
                  <a:pt x="52" y="78"/>
                  <a:pt x="57" y="258"/>
                  <a:pt x="46" y="295"/>
                </a:cubicBezTo>
                <a:cubicBezTo>
                  <a:pt x="35" y="332"/>
                  <a:pt x="9" y="265"/>
                  <a:pt x="0" y="259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1375073" y="3458663"/>
            <a:ext cx="2313505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/>
              <a:t>E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(p)=</a:t>
            </a:r>
            <a:r>
              <a:rPr lang="en-US" sz="2000" baseline="-25000" dirty="0" smtClean="0"/>
              <a:t>    </a:t>
            </a:r>
            <a:r>
              <a:rPr lang="en-US" sz="2000" dirty="0" smtClean="0"/>
              <a:t>p</a:t>
            </a:r>
            <a:r>
              <a:rPr lang="en-US" sz="2000" baseline="30000" dirty="0" smtClean="0"/>
              <a:t>2  </a:t>
            </a:r>
            <a:r>
              <a:rPr lang="en-US" sz="2000" dirty="0" smtClean="0"/>
              <a:t>+ m</a:t>
            </a:r>
            <a:r>
              <a:rPr lang="en-US" sz="2000" baseline="-25000" dirty="0" smtClean="0"/>
              <a:t>k</a:t>
            </a:r>
            <a:r>
              <a:rPr lang="en-US" sz="2000" baseline="30000" dirty="0" smtClean="0"/>
              <a:t>2</a:t>
            </a:r>
            <a:endParaRPr lang="en-US" sz="2000" dirty="0"/>
          </a:p>
        </p:txBody>
      </p:sp>
      <p:sp>
        <p:nvSpPr>
          <p:cNvPr id="14" name="Freeform 23"/>
          <p:cNvSpPr>
            <a:spLocks/>
          </p:cNvSpPr>
          <p:nvPr/>
        </p:nvSpPr>
        <p:spPr bwMode="auto">
          <a:xfrm>
            <a:off x="2189795" y="3494097"/>
            <a:ext cx="1296732" cy="307975"/>
          </a:xfrm>
          <a:custGeom>
            <a:avLst/>
            <a:gdLst>
              <a:gd name="T0" fmla="*/ 0 w 624"/>
              <a:gd name="T1" fmla="*/ 60 h 198"/>
              <a:gd name="T2" fmla="*/ 60 w 624"/>
              <a:gd name="T3" fmla="*/ 198 h 198"/>
              <a:gd name="T4" fmla="*/ 72 w 624"/>
              <a:gd name="T5" fmla="*/ 0 h 198"/>
              <a:gd name="T6" fmla="*/ 624 w 624"/>
              <a:gd name="T7" fmla="*/ 0 h 198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198"/>
              <a:gd name="T14" fmla="*/ 624 w 624"/>
              <a:gd name="T15" fmla="*/ 198 h 19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198">
                <a:moveTo>
                  <a:pt x="0" y="60"/>
                </a:moveTo>
                <a:lnTo>
                  <a:pt x="60" y="198"/>
                </a:lnTo>
                <a:lnTo>
                  <a:pt x="72" y="0"/>
                </a:lnTo>
                <a:lnTo>
                  <a:pt x="624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1378683" y="3854593"/>
            <a:ext cx="75228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/>
              <a:t>f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(p </a:t>
            </a:r>
            <a:r>
              <a:rPr lang="en-US" sz="2000" dirty="0"/>
              <a:t>– 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) - the momentum distribution function peaked at  </a:t>
            </a:r>
            <a:endParaRPr lang="en-US" sz="2000" dirty="0"/>
          </a:p>
        </p:txBody>
      </p:sp>
      <p:sp>
        <p:nvSpPr>
          <p:cNvPr id="17" name="Text Box 26"/>
          <p:cNvSpPr txBox="1">
            <a:spLocks noChangeArrowheads="1"/>
          </p:cNvSpPr>
          <p:nvPr/>
        </p:nvSpPr>
        <p:spPr bwMode="auto">
          <a:xfrm>
            <a:off x="1346784" y="4223925"/>
            <a:ext cx="3168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 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- the mean momentum  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3641644" y="3458663"/>
            <a:ext cx="2925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- dispersion relation</a:t>
            </a:r>
            <a:endParaRPr lang="en-US" sz="2000" dirty="0"/>
          </a:p>
        </p:txBody>
      </p:sp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1100253" y="5395217"/>
            <a:ext cx="6895435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/>
              <a:t>E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(p) = </a:t>
            </a:r>
            <a:r>
              <a:rPr lang="en-US" sz="2000" dirty="0" err="1" smtClean="0"/>
              <a:t>E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(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) + (</a:t>
            </a:r>
            <a:r>
              <a:rPr lang="en-US" sz="2000" dirty="0" err="1" smtClean="0"/>
              <a:t>dE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/</a:t>
            </a:r>
            <a:r>
              <a:rPr lang="en-US" sz="2000" dirty="0" err="1" smtClean="0"/>
              <a:t>dp</a:t>
            </a:r>
            <a:r>
              <a:rPr lang="en-US" sz="2000" dirty="0" smtClean="0"/>
              <a:t>) (p - 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) + (dE</a:t>
            </a:r>
            <a:r>
              <a:rPr lang="en-US" sz="2000" baseline="-25000" dirty="0" smtClean="0"/>
              <a:t>k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/dp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 (p - 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)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+ … 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5036" y="5784120"/>
            <a:ext cx="5504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-25000" dirty="0" smtClean="0"/>
              <a:t> </a:t>
            </a:r>
            <a:r>
              <a:rPr lang="en-US" sz="1600" dirty="0" err="1" smtClean="0"/>
              <a:t>p</a:t>
            </a:r>
            <a:r>
              <a:rPr lang="en-US" sz="1600" baseline="-25000" dirty="0" err="1" smtClean="0"/>
              <a:t>k</a:t>
            </a:r>
            <a:endParaRPr lang="en-US" sz="1600" dirty="0" smtClean="0"/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4019108" y="5476220"/>
            <a:ext cx="0" cy="5595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318205" y="5741581"/>
            <a:ext cx="5504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-25000" dirty="0" smtClean="0"/>
              <a:t> </a:t>
            </a:r>
            <a:r>
              <a:rPr lang="en-US" sz="1600" dirty="0" err="1" smtClean="0"/>
              <a:t>p</a:t>
            </a:r>
            <a:r>
              <a:rPr lang="en-US" sz="1600" baseline="-25000" dirty="0" err="1" smtClean="0"/>
              <a:t>k</a:t>
            </a:r>
            <a:endParaRPr lang="en-US" sz="1600" dirty="0" smtClean="0"/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6411431" y="5454954"/>
            <a:ext cx="0" cy="5595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340229" y="4926550"/>
            <a:ext cx="55233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Expanding </a:t>
            </a:r>
            <a:r>
              <a:rPr lang="en-US" sz="2000" dirty="0" err="1" smtClean="0"/>
              <a:t>E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(p) around mean momentum 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: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6135525" y="6188180"/>
            <a:ext cx="27882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- group velocity of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k</a:t>
            </a:r>
            <a:endParaRPr lang="en-US" sz="2000" dirty="0"/>
          </a:p>
        </p:txBody>
      </p:sp>
      <p:sp>
        <p:nvSpPr>
          <p:cNvPr id="30" name="Right Arrow 29"/>
          <p:cNvSpPr/>
          <p:nvPr/>
        </p:nvSpPr>
        <p:spPr bwMode="auto">
          <a:xfrm rot="16200000">
            <a:off x="3299808" y="5842194"/>
            <a:ext cx="339941" cy="327347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2" name="Text Box 22"/>
          <p:cNvSpPr txBox="1">
            <a:spLocks noChangeArrowheads="1"/>
          </p:cNvSpPr>
          <p:nvPr/>
        </p:nvSpPr>
        <p:spPr bwMode="auto">
          <a:xfrm>
            <a:off x="3299201" y="6188433"/>
            <a:ext cx="2841556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/>
              <a:t>v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= (</a:t>
            </a:r>
            <a:r>
              <a:rPr lang="en-US" sz="2000" dirty="0" err="1" smtClean="0"/>
              <a:t>dE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/</a:t>
            </a:r>
            <a:r>
              <a:rPr lang="en-US" sz="2000" dirty="0" err="1" smtClean="0"/>
              <a:t>dp</a:t>
            </a:r>
            <a:r>
              <a:rPr lang="en-US" sz="2000" dirty="0" smtClean="0"/>
              <a:t>)  = (p/</a:t>
            </a:r>
            <a:r>
              <a:rPr lang="en-US" sz="2000" dirty="0" err="1" smtClean="0"/>
              <a:t>E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) 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4730612" y="6472431"/>
            <a:ext cx="5504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-25000" dirty="0" smtClean="0"/>
              <a:t> </a:t>
            </a:r>
            <a:r>
              <a:rPr lang="en-US" sz="1600" dirty="0" err="1" smtClean="0"/>
              <a:t>p</a:t>
            </a:r>
            <a:r>
              <a:rPr lang="en-US" sz="1600" baseline="-25000" dirty="0" err="1" smtClean="0"/>
              <a:t>k</a:t>
            </a:r>
            <a:endParaRPr lang="en-US" sz="1600" dirty="0" smtClean="0"/>
          </a:p>
        </p:txBody>
      </p:sp>
      <p:sp>
        <p:nvSpPr>
          <p:cNvPr id="34" name="TextBox 33"/>
          <p:cNvSpPr txBox="1"/>
          <p:nvPr/>
        </p:nvSpPr>
        <p:spPr>
          <a:xfrm>
            <a:off x="5863587" y="6483064"/>
            <a:ext cx="5504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-25000" dirty="0" smtClean="0"/>
              <a:t> </a:t>
            </a:r>
            <a:r>
              <a:rPr lang="en-US" sz="1600" dirty="0" err="1" smtClean="0"/>
              <a:t>p</a:t>
            </a:r>
            <a:r>
              <a:rPr lang="en-US" sz="1600" baseline="-25000" dirty="0" err="1" smtClean="0"/>
              <a:t>k</a:t>
            </a:r>
            <a:endParaRPr lang="en-US" sz="1600" dirty="0" smtClean="0"/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5916752" y="6220332"/>
            <a:ext cx="0" cy="5595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4825091" y="6234503"/>
            <a:ext cx="0" cy="5595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6695039" y="4685412"/>
            <a:ext cx="2334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describes spread of the wave packets</a:t>
            </a:r>
            <a:endParaRPr lang="en-US" dirty="0"/>
          </a:p>
        </p:txBody>
      </p:sp>
      <p:sp>
        <p:nvSpPr>
          <p:cNvPr id="38" name="Down Arrow 37"/>
          <p:cNvSpPr/>
          <p:nvPr/>
        </p:nvSpPr>
        <p:spPr bwMode="auto">
          <a:xfrm rot="3333057">
            <a:off x="6405870" y="4993384"/>
            <a:ext cx="327127" cy="369332"/>
          </a:xfrm>
          <a:prstGeom prst="downArrow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313745" y="2831087"/>
            <a:ext cx="25730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WF of k-mass state</a:t>
            </a:r>
            <a:endParaRPr lang="en-IE" sz="2000" dirty="0"/>
          </a:p>
        </p:txBody>
      </p:sp>
      <p:sp>
        <p:nvSpPr>
          <p:cNvPr id="40" name="WordArt 26"/>
          <p:cNvSpPr>
            <a:spLocks noChangeArrowheads="1" noChangeShapeType="1" noTextEdit="1"/>
          </p:cNvSpPr>
          <p:nvPr/>
        </p:nvSpPr>
        <p:spPr bwMode="auto">
          <a:xfrm>
            <a:off x="385837" y="276441"/>
            <a:ext cx="5530915" cy="71582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Wave packets and oscillations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/>
              <a:t> 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97760" y="4194293"/>
            <a:ext cx="1159889" cy="670414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568177" y="4228860"/>
            <a:ext cx="3941969" cy="76591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1438102" y="2795993"/>
            <a:ext cx="3941969" cy="765910"/>
          </a:xfrm>
          <a:prstGeom prst="rect">
            <a:avLst/>
          </a:prstGeom>
          <a:solidFill>
            <a:srgbClr val="FF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8955" y="2029443"/>
            <a:ext cx="163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Insert into </a:t>
            </a:r>
            <a:endParaRPr lang="en-US" sz="2000" dirty="0"/>
          </a:p>
        </p:txBody>
      </p:sp>
      <p:sp>
        <p:nvSpPr>
          <p:cNvPr id="10" name="Text Box 26"/>
          <p:cNvSpPr txBox="1">
            <a:spLocks noChangeArrowheads="1"/>
          </p:cNvSpPr>
          <p:nvPr/>
        </p:nvSpPr>
        <p:spPr bwMode="auto">
          <a:xfrm>
            <a:off x="1672028" y="3007802"/>
            <a:ext cx="37080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Symbol" pitchFamily="18" charset="2"/>
              </a:rPr>
              <a:t>Y</a:t>
            </a:r>
            <a:r>
              <a:rPr lang="en-US" sz="2000" baseline="-25000" dirty="0" err="1"/>
              <a:t>k</a:t>
            </a:r>
            <a:r>
              <a:rPr lang="en-US" sz="2000" dirty="0"/>
              <a:t> </a:t>
            </a:r>
            <a:r>
              <a:rPr lang="en-US" sz="2000" dirty="0" smtClean="0"/>
              <a:t>~ e                    </a:t>
            </a:r>
            <a:r>
              <a:rPr lang="en-US" sz="2000" dirty="0" err="1" smtClean="0"/>
              <a:t>g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(x </a:t>
            </a:r>
            <a:r>
              <a:rPr lang="en-US" sz="2000" dirty="0"/>
              <a:t>– </a:t>
            </a:r>
            <a:r>
              <a:rPr lang="en-US" sz="2000" dirty="0" err="1" smtClean="0"/>
              <a:t>v</a:t>
            </a:r>
            <a:r>
              <a:rPr lang="en-US" sz="2000" baseline="-25000" dirty="0" err="1" smtClean="0"/>
              <a:t>k</a:t>
            </a:r>
            <a:r>
              <a:rPr lang="en-US" sz="2000" dirty="0" err="1" smtClean="0"/>
              <a:t>t</a:t>
            </a:r>
            <a:r>
              <a:rPr lang="en-US" sz="2000" dirty="0" smtClean="0"/>
              <a:t>)  </a:t>
            </a:r>
            <a:endParaRPr lang="en-US" sz="2000" dirty="0"/>
          </a:p>
        </p:txBody>
      </p:sp>
      <p:sp>
        <p:nvSpPr>
          <p:cNvPr id="12" name="Freeform 13"/>
          <p:cNvSpPr>
            <a:spLocks/>
          </p:cNvSpPr>
          <p:nvPr/>
        </p:nvSpPr>
        <p:spPr bwMode="auto">
          <a:xfrm>
            <a:off x="6122185" y="4348290"/>
            <a:ext cx="188912" cy="527050"/>
          </a:xfrm>
          <a:custGeom>
            <a:avLst/>
            <a:gdLst>
              <a:gd name="T0" fmla="*/ 188912 w 119"/>
              <a:gd name="T1" fmla="*/ 92075 h 332"/>
              <a:gd name="T2" fmla="*/ 101600 w 119"/>
              <a:gd name="T3" fmla="*/ 61913 h 332"/>
              <a:gd name="T4" fmla="*/ 73025 w 119"/>
              <a:gd name="T5" fmla="*/ 468313 h 332"/>
              <a:gd name="T6" fmla="*/ 0 w 119"/>
              <a:gd name="T7" fmla="*/ 411163 h 332"/>
              <a:gd name="T8" fmla="*/ 0 60000 65536"/>
              <a:gd name="T9" fmla="*/ 0 60000 65536"/>
              <a:gd name="T10" fmla="*/ 0 60000 65536"/>
              <a:gd name="T11" fmla="*/ 0 60000 65536"/>
              <a:gd name="T12" fmla="*/ 0 w 119"/>
              <a:gd name="T13" fmla="*/ 0 h 332"/>
              <a:gd name="T14" fmla="*/ 119 w 119"/>
              <a:gd name="T15" fmla="*/ 332 h 3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9" h="332">
                <a:moveTo>
                  <a:pt x="119" y="58"/>
                </a:moveTo>
                <a:cubicBezTo>
                  <a:pt x="97" y="29"/>
                  <a:pt x="76" y="0"/>
                  <a:pt x="64" y="39"/>
                </a:cubicBezTo>
                <a:cubicBezTo>
                  <a:pt x="52" y="78"/>
                  <a:pt x="57" y="258"/>
                  <a:pt x="46" y="295"/>
                </a:cubicBezTo>
                <a:cubicBezTo>
                  <a:pt x="35" y="332"/>
                  <a:pt x="9" y="265"/>
                  <a:pt x="0" y="259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530311" y="6205110"/>
            <a:ext cx="2313505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/>
              <a:t>E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(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) =   p</a:t>
            </a:r>
            <a:r>
              <a:rPr lang="en-US" sz="2000" baseline="-25000" dirty="0" smtClean="0"/>
              <a:t>k</a:t>
            </a:r>
            <a:r>
              <a:rPr lang="en-US" sz="2000" baseline="30000" dirty="0" smtClean="0"/>
              <a:t>2  </a:t>
            </a:r>
            <a:r>
              <a:rPr lang="en-US" sz="2000" dirty="0" smtClean="0"/>
              <a:t>+ m</a:t>
            </a:r>
            <a:r>
              <a:rPr lang="en-US" sz="2000" baseline="-25000" dirty="0" smtClean="0"/>
              <a:t>k</a:t>
            </a:r>
            <a:r>
              <a:rPr lang="en-US" sz="2000" baseline="30000" dirty="0" smtClean="0"/>
              <a:t>2</a:t>
            </a:r>
            <a:endParaRPr lang="en-US" sz="2000" dirty="0"/>
          </a:p>
        </p:txBody>
      </p:sp>
      <p:sp>
        <p:nvSpPr>
          <p:cNvPr id="14" name="Freeform 23"/>
          <p:cNvSpPr>
            <a:spLocks/>
          </p:cNvSpPr>
          <p:nvPr/>
        </p:nvSpPr>
        <p:spPr bwMode="auto">
          <a:xfrm>
            <a:off x="1493895" y="6258275"/>
            <a:ext cx="1339288" cy="307975"/>
          </a:xfrm>
          <a:custGeom>
            <a:avLst/>
            <a:gdLst>
              <a:gd name="T0" fmla="*/ 0 w 624"/>
              <a:gd name="T1" fmla="*/ 60 h 198"/>
              <a:gd name="T2" fmla="*/ 60 w 624"/>
              <a:gd name="T3" fmla="*/ 198 h 198"/>
              <a:gd name="T4" fmla="*/ 72 w 624"/>
              <a:gd name="T5" fmla="*/ 0 h 198"/>
              <a:gd name="T6" fmla="*/ 624 w 624"/>
              <a:gd name="T7" fmla="*/ 0 h 198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198"/>
              <a:gd name="T14" fmla="*/ 624 w 624"/>
              <a:gd name="T15" fmla="*/ 198 h 19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198">
                <a:moveTo>
                  <a:pt x="0" y="60"/>
                </a:moveTo>
                <a:lnTo>
                  <a:pt x="60" y="198"/>
                </a:lnTo>
                <a:lnTo>
                  <a:pt x="72" y="0"/>
                </a:lnTo>
                <a:lnTo>
                  <a:pt x="624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Text Box 26"/>
          <p:cNvSpPr txBox="1">
            <a:spLocks noChangeArrowheads="1"/>
          </p:cNvSpPr>
          <p:nvPr/>
        </p:nvSpPr>
        <p:spPr bwMode="auto">
          <a:xfrm>
            <a:off x="461931" y="5304311"/>
            <a:ext cx="296175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depends on mean characteristics: 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and corresponding energy:  </a:t>
            </a:r>
            <a:endParaRPr lang="en-US" sz="2000" dirty="0"/>
          </a:p>
        </p:txBody>
      </p:sp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4881122" y="1265985"/>
            <a:ext cx="3113774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/>
              <a:t>E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(p) = </a:t>
            </a:r>
            <a:r>
              <a:rPr lang="en-US" sz="2000" dirty="0" err="1" smtClean="0"/>
              <a:t>E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(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) + </a:t>
            </a:r>
            <a:r>
              <a:rPr lang="en-US" sz="2000" dirty="0" err="1" smtClean="0"/>
              <a:t>v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(p - 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)   </a:t>
            </a:r>
            <a:endParaRPr lang="en-US" sz="2000" dirty="0"/>
          </a:p>
        </p:txBody>
      </p:sp>
      <p:sp>
        <p:nvSpPr>
          <p:cNvPr id="30" name="Right Arrow 29"/>
          <p:cNvSpPr/>
          <p:nvPr/>
        </p:nvSpPr>
        <p:spPr bwMode="auto">
          <a:xfrm rot="2828628">
            <a:off x="4414333" y="3718500"/>
            <a:ext cx="339941" cy="327347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02263" y="1232421"/>
            <a:ext cx="46986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Neglect spread of the wave packets:</a:t>
            </a:r>
            <a:endParaRPr lang="en-US" sz="2000" dirty="0"/>
          </a:p>
        </p:txBody>
      </p:sp>
      <p:sp>
        <p:nvSpPr>
          <p:cNvPr id="38" name="Down Arrow 37"/>
          <p:cNvSpPr/>
          <p:nvPr/>
        </p:nvSpPr>
        <p:spPr bwMode="auto">
          <a:xfrm rot="2166596">
            <a:off x="2288222" y="3716534"/>
            <a:ext cx="327127" cy="369332"/>
          </a:xfrm>
          <a:prstGeom prst="downArrow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9" name="Text Box 26"/>
          <p:cNvSpPr txBox="1">
            <a:spLocks noChangeArrowheads="1"/>
          </p:cNvSpPr>
          <p:nvPr/>
        </p:nvSpPr>
        <p:spPr bwMode="auto">
          <a:xfrm>
            <a:off x="2343557" y="2049260"/>
            <a:ext cx="26361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Symbol" pitchFamily="18" charset="2"/>
              </a:rPr>
              <a:t>Y</a:t>
            </a:r>
            <a:r>
              <a:rPr lang="en-US" sz="2000" baseline="-25000" dirty="0" err="1"/>
              <a:t>k</a:t>
            </a:r>
            <a:r>
              <a:rPr lang="en-US" sz="2000" dirty="0"/>
              <a:t> </a:t>
            </a:r>
            <a:r>
              <a:rPr lang="en-US" sz="2000" dirty="0" smtClean="0"/>
              <a:t>~   </a:t>
            </a:r>
            <a:r>
              <a:rPr lang="en-US" sz="2000" dirty="0" err="1" smtClean="0"/>
              <a:t>dp</a:t>
            </a:r>
            <a:r>
              <a:rPr lang="en-US" sz="2000" dirty="0" smtClean="0"/>
              <a:t> </a:t>
            </a:r>
            <a:r>
              <a:rPr lang="en-US" sz="2000" dirty="0" err="1" smtClean="0"/>
              <a:t>f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(p </a:t>
            </a:r>
            <a:r>
              <a:rPr lang="en-US" sz="2000" dirty="0"/>
              <a:t>– 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) e </a:t>
            </a:r>
            <a:endParaRPr lang="en-US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4738305" y="1923113"/>
            <a:ext cx="1361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ipx</a:t>
            </a:r>
            <a:r>
              <a:rPr lang="en-US" sz="1600" dirty="0" smtClean="0"/>
              <a:t> – </a:t>
            </a:r>
            <a:r>
              <a:rPr lang="en-US" sz="1600" dirty="0" err="1" smtClean="0"/>
              <a:t>iE</a:t>
            </a:r>
            <a:r>
              <a:rPr lang="en-US" sz="1600" baseline="-25000" dirty="0" err="1" smtClean="0"/>
              <a:t>k</a:t>
            </a:r>
            <a:r>
              <a:rPr lang="en-US" sz="1600" dirty="0" smtClean="0"/>
              <a:t>(p)t </a:t>
            </a:r>
            <a:endParaRPr lang="en-US" sz="1600" dirty="0"/>
          </a:p>
        </p:txBody>
      </p:sp>
      <p:sp>
        <p:nvSpPr>
          <p:cNvPr id="41" name="Freeform 13"/>
          <p:cNvSpPr>
            <a:spLocks/>
          </p:cNvSpPr>
          <p:nvPr/>
        </p:nvSpPr>
        <p:spPr bwMode="auto">
          <a:xfrm>
            <a:off x="3032696" y="1955012"/>
            <a:ext cx="188912" cy="527050"/>
          </a:xfrm>
          <a:custGeom>
            <a:avLst/>
            <a:gdLst>
              <a:gd name="T0" fmla="*/ 188912 w 119"/>
              <a:gd name="T1" fmla="*/ 92075 h 332"/>
              <a:gd name="T2" fmla="*/ 101600 w 119"/>
              <a:gd name="T3" fmla="*/ 61913 h 332"/>
              <a:gd name="T4" fmla="*/ 73025 w 119"/>
              <a:gd name="T5" fmla="*/ 468313 h 332"/>
              <a:gd name="T6" fmla="*/ 0 w 119"/>
              <a:gd name="T7" fmla="*/ 411163 h 332"/>
              <a:gd name="T8" fmla="*/ 0 60000 65536"/>
              <a:gd name="T9" fmla="*/ 0 60000 65536"/>
              <a:gd name="T10" fmla="*/ 0 60000 65536"/>
              <a:gd name="T11" fmla="*/ 0 60000 65536"/>
              <a:gd name="T12" fmla="*/ 0 w 119"/>
              <a:gd name="T13" fmla="*/ 0 h 332"/>
              <a:gd name="T14" fmla="*/ 119 w 119"/>
              <a:gd name="T15" fmla="*/ 332 h 3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9" h="332">
                <a:moveTo>
                  <a:pt x="119" y="58"/>
                </a:moveTo>
                <a:cubicBezTo>
                  <a:pt x="97" y="29"/>
                  <a:pt x="76" y="0"/>
                  <a:pt x="64" y="39"/>
                </a:cubicBezTo>
                <a:cubicBezTo>
                  <a:pt x="52" y="78"/>
                  <a:pt x="57" y="258"/>
                  <a:pt x="46" y="295"/>
                </a:cubicBezTo>
                <a:cubicBezTo>
                  <a:pt x="35" y="332"/>
                  <a:pt x="9" y="265"/>
                  <a:pt x="0" y="259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Text Box 22"/>
          <p:cNvSpPr txBox="1">
            <a:spLocks noChangeArrowheads="1"/>
          </p:cNvSpPr>
          <p:nvPr/>
        </p:nvSpPr>
        <p:spPr bwMode="auto">
          <a:xfrm>
            <a:off x="2364823" y="2881057"/>
            <a:ext cx="17287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ip</a:t>
            </a:r>
            <a:r>
              <a:rPr lang="en-US" baseline="-25000" dirty="0" err="1" smtClean="0"/>
              <a:t>k</a:t>
            </a:r>
            <a:r>
              <a:rPr lang="en-US" dirty="0" err="1" smtClean="0"/>
              <a:t>x</a:t>
            </a:r>
            <a:r>
              <a:rPr lang="en-US" dirty="0" smtClean="0"/>
              <a:t> – </a:t>
            </a:r>
            <a:r>
              <a:rPr lang="en-US" dirty="0" err="1" smtClean="0"/>
              <a:t>iE</a:t>
            </a:r>
            <a:r>
              <a:rPr lang="en-US" baseline="-25000" dirty="0" err="1" smtClean="0"/>
              <a:t>k</a:t>
            </a:r>
            <a:r>
              <a:rPr lang="en-US" dirty="0" smtClean="0"/>
              <a:t>(</a:t>
            </a:r>
            <a:r>
              <a:rPr lang="en-US" dirty="0" err="1" smtClean="0"/>
              <a:t>p</a:t>
            </a:r>
            <a:r>
              <a:rPr lang="en-US" baseline="-25000" dirty="0" err="1" smtClean="0"/>
              <a:t>k</a:t>
            </a:r>
            <a:r>
              <a:rPr lang="en-US" dirty="0" smtClean="0"/>
              <a:t>)t   </a:t>
            </a:r>
            <a:endParaRPr lang="en-US" dirty="0"/>
          </a:p>
        </p:txBody>
      </p:sp>
      <p:sp>
        <p:nvSpPr>
          <p:cNvPr id="43" name="Text Box 26"/>
          <p:cNvSpPr txBox="1">
            <a:spLocks noChangeArrowheads="1"/>
          </p:cNvSpPr>
          <p:nvPr/>
        </p:nvSpPr>
        <p:spPr bwMode="auto">
          <a:xfrm>
            <a:off x="4636563" y="4428252"/>
            <a:ext cx="32482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/>
              <a:t>g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(x </a:t>
            </a:r>
            <a:r>
              <a:rPr lang="en-US" sz="2000" dirty="0"/>
              <a:t>– </a:t>
            </a:r>
            <a:r>
              <a:rPr lang="en-US" sz="2000" dirty="0" err="1" smtClean="0"/>
              <a:t>v</a:t>
            </a:r>
            <a:r>
              <a:rPr lang="en-US" sz="2000" baseline="-25000" dirty="0" err="1" smtClean="0"/>
              <a:t>k</a:t>
            </a:r>
            <a:r>
              <a:rPr lang="en-US" sz="2000" dirty="0" err="1" smtClean="0"/>
              <a:t>t</a:t>
            </a:r>
            <a:r>
              <a:rPr lang="en-US" sz="2000" dirty="0" smtClean="0"/>
              <a:t>) =   </a:t>
            </a:r>
            <a:r>
              <a:rPr lang="en-US" sz="2000" dirty="0" err="1" smtClean="0"/>
              <a:t>dp</a:t>
            </a:r>
            <a:r>
              <a:rPr lang="en-US" sz="2000" dirty="0" smtClean="0"/>
              <a:t> </a:t>
            </a:r>
            <a:r>
              <a:rPr lang="en-US" sz="2000" dirty="0" err="1" smtClean="0"/>
              <a:t>f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(p) e  </a:t>
            </a:r>
            <a:endParaRPr lang="en-US" sz="2000" dirty="0"/>
          </a:p>
        </p:txBody>
      </p:sp>
      <p:sp>
        <p:nvSpPr>
          <p:cNvPr id="44" name="Down Arrow 43"/>
          <p:cNvSpPr/>
          <p:nvPr/>
        </p:nvSpPr>
        <p:spPr bwMode="auto">
          <a:xfrm rot="19205630">
            <a:off x="5137813" y="1669153"/>
            <a:ext cx="328395" cy="347086"/>
          </a:xfrm>
          <a:prstGeom prst="downArrow">
            <a:avLst/>
          </a:prstGeom>
          <a:solidFill>
            <a:srgbClr val="FF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5" name="Text Box 22"/>
          <p:cNvSpPr txBox="1">
            <a:spLocks noChangeArrowheads="1"/>
          </p:cNvSpPr>
          <p:nvPr/>
        </p:nvSpPr>
        <p:spPr bwMode="auto">
          <a:xfrm>
            <a:off x="7272964" y="4242483"/>
            <a:ext cx="13725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ip</a:t>
            </a:r>
            <a:r>
              <a:rPr lang="en-US" dirty="0" smtClean="0"/>
              <a:t>(x –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k</a:t>
            </a:r>
            <a:r>
              <a:rPr lang="en-US" dirty="0" err="1" smtClean="0"/>
              <a:t>t</a:t>
            </a:r>
            <a:r>
              <a:rPr lang="en-US" dirty="0" smtClean="0"/>
              <a:t>)   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4743692" y="3755284"/>
            <a:ext cx="1898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Shape factor</a:t>
            </a:r>
            <a:endParaRPr lang="en-US" sz="2000" dirty="0"/>
          </a:p>
        </p:txBody>
      </p:sp>
      <p:sp>
        <p:nvSpPr>
          <p:cNvPr id="48" name="TextBox 47"/>
          <p:cNvSpPr txBox="1"/>
          <p:nvPr/>
        </p:nvSpPr>
        <p:spPr>
          <a:xfrm>
            <a:off x="576148" y="3755284"/>
            <a:ext cx="17886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Phase factor </a:t>
            </a:r>
            <a:endParaRPr lang="en-US" sz="2000" dirty="0"/>
          </a:p>
        </p:txBody>
      </p:sp>
      <p:sp>
        <p:nvSpPr>
          <p:cNvPr id="50" name="Text Box 66"/>
          <p:cNvSpPr txBox="1">
            <a:spLocks noChangeArrowheads="1"/>
          </p:cNvSpPr>
          <p:nvPr/>
        </p:nvSpPr>
        <p:spPr bwMode="auto">
          <a:xfrm>
            <a:off x="1405444" y="4227094"/>
            <a:ext cx="4523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err="1" smtClean="0">
                <a:latin typeface="Symbol" pitchFamily="18" charset="2"/>
              </a:rPr>
              <a:t>f</a:t>
            </a:r>
            <a:r>
              <a:rPr lang="en-US" baseline="-25000" dirty="0" err="1"/>
              <a:t>k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229058" y="4411760"/>
            <a:ext cx="4429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</a:t>
            </a:r>
            <a:endParaRPr lang="en-US" sz="2000" dirty="0"/>
          </a:p>
        </p:txBody>
      </p:sp>
      <p:sp>
        <p:nvSpPr>
          <p:cNvPr id="52" name="Text Box 67"/>
          <p:cNvSpPr txBox="1">
            <a:spLocks noChangeArrowheads="1"/>
          </p:cNvSpPr>
          <p:nvPr/>
        </p:nvSpPr>
        <p:spPr bwMode="auto">
          <a:xfrm>
            <a:off x="551577" y="4930276"/>
            <a:ext cx="1992675" cy="40011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Symbol" pitchFamily="18" charset="2"/>
              </a:rPr>
              <a:t>f</a:t>
            </a:r>
            <a:r>
              <a:rPr lang="en-US" sz="2000" baseline="-25000" dirty="0" err="1"/>
              <a:t>k</a:t>
            </a:r>
            <a:r>
              <a:rPr lang="en-US" sz="2000" dirty="0"/>
              <a:t> = 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k</a:t>
            </a:r>
            <a:r>
              <a:rPr lang="en-US" sz="2000" baseline="30000" dirty="0" smtClean="0"/>
              <a:t> </a:t>
            </a:r>
            <a:r>
              <a:rPr lang="en-US" sz="2000" dirty="0" smtClean="0"/>
              <a:t>x </a:t>
            </a:r>
            <a:r>
              <a:rPr lang="en-US" sz="2000" dirty="0"/>
              <a:t>– </a:t>
            </a:r>
            <a:r>
              <a:rPr lang="en-US" sz="2000" dirty="0" err="1" smtClean="0"/>
              <a:t>E</a:t>
            </a:r>
            <a:r>
              <a:rPr lang="en-US" sz="2000" baseline="-25000" dirty="0" err="1" smtClean="0"/>
              <a:t>k</a:t>
            </a:r>
            <a:r>
              <a:rPr lang="en-US" sz="2000" baseline="30000" dirty="0" smtClean="0"/>
              <a:t> </a:t>
            </a:r>
            <a:r>
              <a:rPr lang="en-US" sz="2000" dirty="0"/>
              <a:t>t </a:t>
            </a:r>
          </a:p>
        </p:txBody>
      </p:sp>
      <p:sp>
        <p:nvSpPr>
          <p:cNvPr id="55" name="Text Box 22"/>
          <p:cNvSpPr txBox="1">
            <a:spLocks noChangeArrowheads="1"/>
          </p:cNvSpPr>
          <p:nvPr/>
        </p:nvSpPr>
        <p:spPr bwMode="auto">
          <a:xfrm>
            <a:off x="4568176" y="5086934"/>
            <a:ext cx="437380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depends on x and t in combination </a:t>
            </a:r>
          </a:p>
          <a:p>
            <a:r>
              <a:rPr lang="en-US" sz="2000" dirty="0" smtClean="0"/>
              <a:t>(x – </a:t>
            </a:r>
            <a:r>
              <a:rPr lang="en-US" sz="2000" dirty="0" err="1" smtClean="0"/>
              <a:t>v</a:t>
            </a:r>
            <a:r>
              <a:rPr lang="en-US" sz="2000" baseline="-25000" dirty="0" err="1" smtClean="0"/>
              <a:t>k</a:t>
            </a:r>
            <a:r>
              <a:rPr lang="en-US" sz="2000" dirty="0" err="1" smtClean="0"/>
              <a:t>t</a:t>
            </a:r>
            <a:r>
              <a:rPr lang="en-US" sz="2000" dirty="0" smtClean="0"/>
              <a:t>)  only and therefore </a:t>
            </a:r>
          </a:p>
          <a:p>
            <a:r>
              <a:rPr lang="en-US" sz="2000" dirty="0" smtClean="0"/>
              <a:t>describes propagation of the wave packet with group velocity  </a:t>
            </a:r>
            <a:r>
              <a:rPr lang="en-US" sz="2000" dirty="0" err="1" smtClean="0"/>
              <a:t>v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without change of the shape  </a:t>
            </a:r>
            <a:endParaRPr lang="en-US" sz="2000" dirty="0"/>
          </a:p>
        </p:txBody>
      </p:sp>
      <p:sp>
        <p:nvSpPr>
          <p:cNvPr id="31" name="WordArt 26"/>
          <p:cNvSpPr>
            <a:spLocks noChangeArrowheads="1" noChangeShapeType="1" noTextEdit="1"/>
          </p:cNvSpPr>
          <p:nvPr/>
        </p:nvSpPr>
        <p:spPr bwMode="auto">
          <a:xfrm>
            <a:off x="319588" y="202022"/>
            <a:ext cx="5230345" cy="850431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Shape and phase factors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0491" name="Text Box 10"/>
          <p:cNvSpPr txBox="1">
            <a:spLocks noChangeArrowheads="1"/>
          </p:cNvSpPr>
          <p:nvPr/>
        </p:nvSpPr>
        <p:spPr bwMode="auto">
          <a:xfrm>
            <a:off x="7769225" y="1320800"/>
            <a:ext cx="885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LSND</a:t>
            </a:r>
          </a:p>
        </p:txBody>
      </p:sp>
      <p:sp>
        <p:nvSpPr>
          <p:cNvPr id="20497" name="Text Box 18"/>
          <p:cNvSpPr txBox="1">
            <a:spLocks noChangeArrowheads="1"/>
          </p:cNvSpPr>
          <p:nvPr/>
        </p:nvSpPr>
        <p:spPr bwMode="auto">
          <a:xfrm>
            <a:off x="5675313" y="231775"/>
            <a:ext cx="207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Symbol" pitchFamily="18" charset="2"/>
              </a:rPr>
              <a:t>D</a:t>
            </a:r>
            <a:r>
              <a:rPr lang="en-US"/>
              <a:t>m</a:t>
            </a:r>
            <a:r>
              <a:rPr lang="en-US" baseline="-25000"/>
              <a:t>41</a:t>
            </a:r>
            <a:r>
              <a:rPr lang="en-US" baseline="30000"/>
              <a:t>2</a:t>
            </a:r>
            <a:r>
              <a:rPr lang="en-US"/>
              <a:t> =  1 - 2 eV</a:t>
            </a:r>
            <a:r>
              <a:rPr lang="en-US" baseline="30000"/>
              <a:t>2</a:t>
            </a:r>
            <a:endParaRPr lang="en-US"/>
          </a:p>
        </p:txBody>
      </p:sp>
      <p:sp>
        <p:nvSpPr>
          <p:cNvPr id="18" name="WordArt 4"/>
          <p:cNvSpPr>
            <a:spLocks noChangeArrowheads="1" noChangeShapeType="1" noTextEdit="1"/>
          </p:cNvSpPr>
          <p:nvPr/>
        </p:nvSpPr>
        <p:spPr bwMode="auto">
          <a:xfrm>
            <a:off x="647587" y="1222026"/>
            <a:ext cx="2701669" cy="124707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CC"/>
                </a:solidFill>
                <a:effectLst>
                  <a:prstShdw prst="shdw13" dist="53882" dir="13500000">
                    <a:srgbClr val="868686"/>
                  </a:prstShdw>
                </a:effectLst>
                <a:latin typeface="Arial Black"/>
              </a:rPr>
              <a:t>Back-up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CC"/>
              </a:solidFill>
              <a:effectLst>
                <a:prstShdw prst="shdw13" dist="53882" dir="13500000">
                  <a:srgbClr val="868686"/>
                </a:prst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2" name="WordArt 26"/>
          <p:cNvSpPr>
            <a:spLocks noChangeArrowheads="1" noChangeShapeType="1" noTextEdit="1"/>
          </p:cNvSpPr>
          <p:nvPr/>
        </p:nvSpPr>
        <p:spPr bwMode="auto">
          <a:xfrm>
            <a:off x="328848" y="265814"/>
            <a:ext cx="5444631" cy="884035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Phenomenological flavor states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5" name="Text Box 41"/>
          <p:cNvSpPr txBox="1">
            <a:spLocks noChangeArrowheads="1"/>
          </p:cNvSpPr>
          <p:nvPr/>
        </p:nvSpPr>
        <p:spPr bwMode="auto">
          <a:xfrm>
            <a:off x="2819990" y="3484009"/>
            <a:ext cx="1835150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n </a:t>
            </a:r>
            <a:r>
              <a:rPr lang="en-US" sz="2000" dirty="0">
                <a:sym typeface="Wingdings" pitchFamily="2" charset="2"/>
              </a:rPr>
              <a:t> p + e</a:t>
            </a:r>
            <a:r>
              <a:rPr lang="en-US" sz="2000" baseline="30000" dirty="0">
                <a:sym typeface="Wingdings" pitchFamily="2" charset="2"/>
              </a:rPr>
              <a:t>-</a:t>
            </a:r>
            <a:r>
              <a:rPr lang="en-US" sz="2000" dirty="0">
                <a:sym typeface="Wingdings" pitchFamily="2" charset="2"/>
              </a:rPr>
              <a:t> + </a:t>
            </a:r>
            <a:r>
              <a:rPr lang="en-US" sz="2000" dirty="0">
                <a:latin typeface="Symbol" pitchFamily="18" charset="2"/>
                <a:sym typeface="Wingdings" pitchFamily="2" charset="2"/>
              </a:rPr>
              <a:t>n</a:t>
            </a:r>
            <a:r>
              <a:rPr lang="en-US" sz="2000" baseline="-25000" dirty="0">
                <a:sym typeface="Wingdings" pitchFamily="2" charset="2"/>
              </a:rPr>
              <a:t>e</a:t>
            </a:r>
            <a:endParaRPr lang="en-US" sz="2000" dirty="0"/>
          </a:p>
        </p:txBody>
      </p:sp>
      <p:sp>
        <p:nvSpPr>
          <p:cNvPr id="6" name="Text Box 43"/>
          <p:cNvSpPr txBox="1">
            <a:spLocks noChangeArrowheads="1"/>
          </p:cNvSpPr>
          <p:nvPr/>
        </p:nvSpPr>
        <p:spPr bwMode="auto">
          <a:xfrm>
            <a:off x="2873147" y="3997838"/>
            <a:ext cx="1423988" cy="39687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Symbol" pitchFamily="18" charset="2"/>
                <a:sym typeface="Wingdings" pitchFamily="2" charset="2"/>
              </a:rPr>
              <a:t>p</a:t>
            </a:r>
            <a:r>
              <a:rPr lang="en-US" sz="2000" dirty="0">
                <a:sym typeface="Wingdings" pitchFamily="2" charset="2"/>
              </a:rPr>
              <a:t>  </a:t>
            </a:r>
            <a:r>
              <a:rPr lang="en-US" sz="2000" dirty="0">
                <a:latin typeface="Symbol" pitchFamily="18" charset="2"/>
                <a:sym typeface="Wingdings" pitchFamily="2" charset="2"/>
              </a:rPr>
              <a:t>m </a:t>
            </a:r>
            <a:r>
              <a:rPr lang="en-US" sz="2000" dirty="0">
                <a:sym typeface="Wingdings" pitchFamily="2" charset="2"/>
              </a:rPr>
              <a:t>+</a:t>
            </a:r>
            <a:r>
              <a:rPr lang="en-US" sz="2000" dirty="0">
                <a:latin typeface="Symbol" pitchFamily="18" charset="2"/>
                <a:sym typeface="Wingdings" pitchFamily="2" charset="2"/>
              </a:rPr>
              <a:t> n</a:t>
            </a:r>
            <a:r>
              <a:rPr lang="en-US" sz="2000" baseline="-25000" dirty="0">
                <a:latin typeface="Symbol" pitchFamily="18" charset="2"/>
                <a:sym typeface="Wingdings" pitchFamily="2" charset="2"/>
              </a:rPr>
              <a:t>m</a:t>
            </a:r>
            <a:r>
              <a:rPr lang="en-US" sz="2000" dirty="0">
                <a:sym typeface="Wingdings" pitchFamily="2" charset="2"/>
              </a:rPr>
              <a:t>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914403" y="1412875"/>
            <a:ext cx="6018035" cy="1323439"/>
          </a:xfrm>
          <a:prstGeom prst="rect">
            <a:avLst/>
          </a:prstGeom>
          <a:solidFill>
            <a:srgbClr val="FFCC99"/>
          </a:solidFill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Flavor</a:t>
            </a:r>
            <a:r>
              <a:rPr lang="en-IE" sz="2000" dirty="0" smtClean="0"/>
              <a:t> neutrino state </a:t>
            </a:r>
            <a:r>
              <a:rPr lang="en-US" sz="2000" dirty="0" err="1" smtClean="0">
                <a:latin typeface="Symbol" pitchFamily="18" charset="2"/>
                <a:sym typeface="Wingdings" pitchFamily="2" charset="2"/>
              </a:rPr>
              <a:t>n</a:t>
            </a:r>
            <a:r>
              <a:rPr lang="en-US" sz="2000" baseline="-25000" dirty="0" err="1" smtClean="0">
                <a:latin typeface="Symbol" pitchFamily="18" charset="2"/>
                <a:sym typeface="Wingdings" pitchFamily="2" charset="2"/>
              </a:rPr>
              <a:t>a</a:t>
            </a:r>
            <a:r>
              <a:rPr lang="en-US" sz="2000" baseline="-25000" dirty="0" smtClean="0">
                <a:latin typeface="Symbol" pitchFamily="18" charset="2"/>
                <a:sym typeface="Wingdings" pitchFamily="2" charset="2"/>
              </a:rPr>
              <a:t>  </a:t>
            </a:r>
            <a:r>
              <a:rPr lang="en-IE" sz="2000" dirty="0" smtClean="0"/>
              <a:t>is the state which is </a:t>
            </a:r>
          </a:p>
          <a:p>
            <a:r>
              <a:rPr lang="en-IE" sz="2000" dirty="0" smtClean="0"/>
              <a:t>      produced together with charged lepton l</a:t>
            </a:r>
            <a:r>
              <a:rPr lang="en-US" sz="2000" baseline="-25000" dirty="0" smtClean="0">
                <a:latin typeface="Symbol" pitchFamily="18" charset="2"/>
                <a:sym typeface="Wingdings" pitchFamily="2" charset="2"/>
              </a:rPr>
              <a:t>a</a:t>
            </a:r>
            <a:r>
              <a:rPr lang="en-IE" sz="2000" dirty="0" smtClean="0"/>
              <a:t>  or  </a:t>
            </a:r>
          </a:p>
          <a:p>
            <a:r>
              <a:rPr lang="en-IE" sz="2000" dirty="0" smtClean="0"/>
              <a:t>      produced when l</a:t>
            </a:r>
            <a:r>
              <a:rPr lang="en-US" sz="2000" baseline="-25000" dirty="0" smtClean="0">
                <a:latin typeface="Symbol" pitchFamily="18" charset="2"/>
                <a:sym typeface="Wingdings" pitchFamily="2" charset="2"/>
              </a:rPr>
              <a:t>a</a:t>
            </a:r>
            <a:r>
              <a:rPr lang="en-IE" sz="2000" dirty="0" smtClean="0"/>
              <a:t> is captured, or </a:t>
            </a:r>
          </a:p>
          <a:p>
            <a:r>
              <a:rPr lang="en-IE" sz="2000" dirty="0" smtClean="0"/>
              <a:t>      itself produces l</a:t>
            </a:r>
            <a:r>
              <a:rPr lang="en-US" sz="2000" baseline="-25000" dirty="0" smtClean="0">
                <a:latin typeface="Symbol" pitchFamily="18" charset="2"/>
                <a:sym typeface="Wingdings" pitchFamily="2" charset="2"/>
              </a:rPr>
              <a:t>a</a:t>
            </a:r>
            <a:r>
              <a:rPr lang="en-IE" sz="2000" dirty="0" smtClean="0"/>
              <a:t> in interactions (scattering) </a:t>
            </a:r>
            <a:endParaRPr lang="en-IE" sz="2000" dirty="0"/>
          </a:p>
        </p:txBody>
      </p:sp>
      <p:cxnSp>
        <p:nvCxnSpPr>
          <p:cNvPr id="9" name="Straight Connector 8"/>
          <p:cNvCxnSpPr/>
          <p:nvPr/>
        </p:nvCxnSpPr>
        <p:spPr bwMode="auto">
          <a:xfrm flipV="1">
            <a:off x="6124354" y="1765005"/>
            <a:ext cx="255182" cy="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Line 42"/>
          <p:cNvSpPr>
            <a:spLocks noChangeShapeType="1"/>
          </p:cNvSpPr>
          <p:nvPr/>
        </p:nvSpPr>
        <p:spPr bwMode="auto">
          <a:xfrm>
            <a:off x="4344066" y="3590339"/>
            <a:ext cx="144463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987126" y="4571992"/>
            <a:ext cx="69660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 general, the produced  neutrino state depends on the process (its kinematics) and differ from the state that </a:t>
            </a:r>
          </a:p>
          <a:p>
            <a:r>
              <a:rPr lang="en-IE" sz="2000" dirty="0" smtClean="0"/>
              <a:t>appear in the </a:t>
            </a:r>
            <a:r>
              <a:rPr lang="en-IE" sz="2000" dirty="0" err="1" smtClean="0"/>
              <a:t>Lagrangian</a:t>
            </a:r>
            <a:endParaRPr lang="en-IE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1050924" y="5901070"/>
            <a:ext cx="5073429" cy="400110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The neutrino state should be computed</a:t>
            </a:r>
            <a:endParaRPr lang="en-IE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00610" y="1669338"/>
            <a:ext cx="3590906" cy="155159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4798" y="1187610"/>
            <a:ext cx="4702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Lagrangian</a:t>
            </a:r>
            <a:r>
              <a:rPr lang="en-US" sz="2000" dirty="0" smtClean="0"/>
              <a:t> in terms of mass states</a:t>
            </a:r>
            <a:endParaRPr lang="en-US" sz="2000" dirty="0"/>
          </a:p>
        </p:txBody>
      </p:sp>
      <p:sp>
        <p:nvSpPr>
          <p:cNvPr id="7" name="Text Box 33"/>
          <p:cNvSpPr txBox="1">
            <a:spLocks noChangeArrowheads="1"/>
          </p:cNvSpPr>
          <p:nvPr/>
        </p:nvSpPr>
        <p:spPr bwMode="auto">
          <a:xfrm>
            <a:off x="764796" y="1765035"/>
            <a:ext cx="35095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 </a:t>
            </a:r>
            <a:r>
              <a:rPr lang="en-US" sz="2000" dirty="0" err="1" smtClean="0"/>
              <a:t>U</a:t>
            </a:r>
            <a:r>
              <a:rPr lang="en-US" sz="2000" baseline="30000" dirty="0" err="1" smtClean="0"/>
              <a:t>PMNS</a:t>
            </a:r>
            <a:r>
              <a:rPr lang="en-US" sz="2000" baseline="-25000" dirty="0" err="1" smtClean="0"/>
              <a:t>li</a:t>
            </a:r>
            <a:r>
              <a:rPr lang="en-US" sz="2000" dirty="0" smtClean="0"/>
              <a:t> </a:t>
            </a:r>
            <a:r>
              <a:rPr lang="en-US" sz="2000" dirty="0"/>
              <a:t>l </a:t>
            </a:r>
            <a:r>
              <a:rPr lang="en-US" sz="2000" dirty="0">
                <a:latin typeface="Symbol" pitchFamily="18" charset="2"/>
              </a:rPr>
              <a:t>g</a:t>
            </a:r>
            <a:r>
              <a:rPr lang="en-US" sz="2000" baseline="-25000" dirty="0">
                <a:latin typeface="Symbol" pitchFamily="18" charset="2"/>
              </a:rPr>
              <a:t> </a:t>
            </a:r>
            <a:r>
              <a:rPr lang="en-US" sz="2000" baseline="30000" dirty="0">
                <a:latin typeface="Symbol" pitchFamily="18" charset="2"/>
              </a:rPr>
              <a:t>m</a:t>
            </a:r>
            <a:r>
              <a:rPr lang="en-US" sz="2000" baseline="-25000" dirty="0">
                <a:latin typeface="Symbol" pitchFamily="18" charset="2"/>
              </a:rPr>
              <a:t> </a:t>
            </a:r>
            <a:r>
              <a:rPr lang="en-US" sz="2000" dirty="0"/>
              <a:t>(1 -</a:t>
            </a:r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dirty="0" smtClean="0">
                <a:latin typeface="Symbol" pitchFamily="18" charset="2"/>
              </a:rPr>
              <a:t>g</a:t>
            </a:r>
            <a:r>
              <a:rPr lang="en-US" sz="2000" baseline="-25000" dirty="0" smtClean="0"/>
              <a:t>5</a:t>
            </a:r>
            <a:r>
              <a:rPr lang="en-US" sz="2000" dirty="0" smtClean="0"/>
              <a:t>)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i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err="1"/>
              <a:t>W</a:t>
            </a:r>
            <a:r>
              <a:rPr lang="en-US" sz="2000" baseline="30000" dirty="0" err="1"/>
              <a:t>+</a:t>
            </a:r>
            <a:r>
              <a:rPr lang="en-US" sz="2000" baseline="-25000" dirty="0" err="1">
                <a:latin typeface="Symbol" pitchFamily="18" charset="2"/>
              </a:rPr>
              <a:t>m</a:t>
            </a:r>
            <a:r>
              <a:rPr lang="en-US" sz="2000" dirty="0"/>
              <a:t> </a:t>
            </a:r>
          </a:p>
        </p:txBody>
      </p:sp>
      <p:sp>
        <p:nvSpPr>
          <p:cNvPr id="8" name="Text Box 39"/>
          <p:cNvSpPr txBox="1">
            <a:spLocks noChangeArrowheads="1"/>
          </p:cNvSpPr>
          <p:nvPr/>
        </p:nvSpPr>
        <p:spPr bwMode="auto">
          <a:xfrm>
            <a:off x="337079" y="1614453"/>
            <a:ext cx="571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  g</a:t>
            </a:r>
          </a:p>
          <a:p>
            <a:r>
              <a:rPr lang="en-US" sz="2000" dirty="0"/>
              <a:t>2 2</a:t>
            </a:r>
          </a:p>
        </p:txBody>
      </p:sp>
      <p:sp>
        <p:nvSpPr>
          <p:cNvPr id="9" name="Line 41"/>
          <p:cNvSpPr>
            <a:spLocks noChangeShapeType="1"/>
          </p:cNvSpPr>
          <p:nvPr/>
        </p:nvSpPr>
        <p:spPr bwMode="auto">
          <a:xfrm>
            <a:off x="454552" y="1957229"/>
            <a:ext cx="3778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Freeform 42"/>
          <p:cNvSpPr>
            <a:spLocks/>
          </p:cNvSpPr>
          <p:nvPr/>
        </p:nvSpPr>
        <p:spPr bwMode="auto">
          <a:xfrm>
            <a:off x="579293" y="1986707"/>
            <a:ext cx="231775" cy="192088"/>
          </a:xfrm>
          <a:custGeom>
            <a:avLst/>
            <a:gdLst>
              <a:gd name="T0" fmla="*/ 0 w 192"/>
              <a:gd name="T1" fmla="*/ 46 h 183"/>
              <a:gd name="T2" fmla="*/ 45 w 192"/>
              <a:gd name="T3" fmla="*/ 183 h 183"/>
              <a:gd name="T4" fmla="*/ 45 w 192"/>
              <a:gd name="T5" fmla="*/ 0 h 183"/>
              <a:gd name="T6" fmla="*/ 192 w 192"/>
              <a:gd name="T7" fmla="*/ 0 h 183"/>
              <a:gd name="T8" fmla="*/ 0 60000 65536"/>
              <a:gd name="T9" fmla="*/ 0 60000 65536"/>
              <a:gd name="T10" fmla="*/ 0 60000 65536"/>
              <a:gd name="T11" fmla="*/ 0 60000 65536"/>
              <a:gd name="T12" fmla="*/ 0 w 192"/>
              <a:gd name="T13" fmla="*/ 0 h 183"/>
              <a:gd name="T14" fmla="*/ 192 w 192"/>
              <a:gd name="T15" fmla="*/ 183 h 18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2" h="183">
                <a:moveTo>
                  <a:pt x="0" y="46"/>
                </a:moveTo>
                <a:lnTo>
                  <a:pt x="45" y="183"/>
                </a:lnTo>
                <a:lnTo>
                  <a:pt x="45" y="0"/>
                </a:lnTo>
                <a:lnTo>
                  <a:pt x="192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1754646" y="1811230"/>
            <a:ext cx="12512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866538" y="2143879"/>
            <a:ext cx="4043546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amplitude of probability to </a:t>
            </a:r>
          </a:p>
          <a:p>
            <a:r>
              <a:rPr lang="en-US" sz="2000" dirty="0" smtClean="0"/>
              <a:t>produce a given mass state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i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in a process with charged lepton l</a:t>
            </a:r>
            <a:endParaRPr lang="en-US" sz="2000" dirty="0"/>
          </a:p>
        </p:txBody>
      </p:sp>
      <p:sp>
        <p:nvSpPr>
          <p:cNvPr id="20" name="Right Arrow 19"/>
          <p:cNvSpPr/>
          <p:nvPr/>
        </p:nvSpPr>
        <p:spPr bwMode="auto">
          <a:xfrm>
            <a:off x="4029745" y="1789633"/>
            <a:ext cx="462622" cy="529722"/>
          </a:xfrm>
          <a:prstGeom prst="rightArrow">
            <a:avLst/>
          </a:prstGeom>
          <a:solidFill>
            <a:srgbClr val="FF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707042" y="2260842"/>
            <a:ext cx="1963813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 </a:t>
            </a:r>
            <a:r>
              <a:rPr lang="en-US" sz="2000" dirty="0"/>
              <a:t>- ½ </a:t>
            </a:r>
            <a:r>
              <a:rPr lang="en-IE" sz="2000" dirty="0" err="1" smtClean="0"/>
              <a:t>m</a:t>
            </a:r>
            <a:r>
              <a:rPr lang="en-IE" sz="2000" baseline="-25000" dirty="0" err="1" smtClean="0">
                <a:latin typeface="Symbol" pitchFamily="18" charset="2"/>
              </a:rPr>
              <a:t>n</a:t>
            </a:r>
            <a:r>
              <a:rPr lang="en-IE" sz="2000" baseline="-25000" dirty="0" err="1" smtClean="0"/>
              <a:t>i</a:t>
            </a:r>
            <a:r>
              <a:rPr lang="en-IE" sz="2000" baseline="-25000" dirty="0" smtClean="0"/>
              <a:t>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i</a:t>
            </a:r>
            <a:r>
              <a:rPr lang="en-US" sz="2000" baseline="30000" dirty="0" err="1" smtClean="0"/>
              <a:t>T</a:t>
            </a:r>
            <a:r>
              <a:rPr lang="en-US" sz="2000" dirty="0" err="1" smtClean="0"/>
              <a:t>C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i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smtClean="0"/>
              <a:t>  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727118" y="2690255"/>
            <a:ext cx="20550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- </a:t>
            </a:r>
            <a:r>
              <a:rPr lang="en-US" sz="2000" dirty="0" err="1" smtClean="0"/>
              <a:t>l</a:t>
            </a:r>
            <a:r>
              <a:rPr lang="en-US" sz="2000" baseline="-25000" dirty="0" err="1" smtClean="0"/>
              <a:t>L</a:t>
            </a:r>
            <a:r>
              <a:rPr lang="en-US" sz="2000" dirty="0" smtClean="0"/>
              <a:t> m</a:t>
            </a:r>
            <a:r>
              <a:rPr lang="en-US" sz="2000" baseline="-25000" dirty="0" smtClean="0"/>
              <a:t>l</a:t>
            </a:r>
            <a:r>
              <a:rPr lang="en-US" sz="2000" dirty="0" smtClean="0"/>
              <a:t> </a:t>
            </a:r>
            <a:r>
              <a:rPr lang="en-US" sz="2000" dirty="0" err="1" smtClean="0"/>
              <a:t>l</a:t>
            </a:r>
            <a:r>
              <a:rPr lang="en-US" sz="2000" baseline="-25000" dirty="0" err="1" smtClean="0"/>
              <a:t>R</a:t>
            </a:r>
            <a:r>
              <a:rPr lang="en-US" sz="2000" dirty="0" smtClean="0"/>
              <a:t>  + </a:t>
            </a:r>
            <a:r>
              <a:rPr lang="en-US" sz="2000" dirty="0" err="1" smtClean="0"/>
              <a:t>h.c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1061033" y="2583925"/>
            <a:ext cx="12512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951601" y="3636298"/>
            <a:ext cx="7086617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Mass states can be considered as the asymptotic states, </a:t>
            </a:r>
          </a:p>
          <a:p>
            <a:r>
              <a:rPr lang="en-US" sz="2000" dirty="0" smtClean="0"/>
              <a:t>and </a:t>
            </a:r>
            <a:r>
              <a:rPr lang="en-IE" sz="2000" dirty="0" smtClean="0"/>
              <a:t>A</a:t>
            </a:r>
            <a:r>
              <a:rPr lang="en-IE" sz="2000" baseline="-25000" dirty="0" smtClean="0"/>
              <a:t>li</a:t>
            </a:r>
            <a:r>
              <a:rPr lang="en-IE" sz="2000" dirty="0" smtClean="0"/>
              <a:t> </a:t>
            </a:r>
            <a:r>
              <a:rPr lang="en-US" sz="2000" dirty="0" smtClean="0"/>
              <a:t>can be computed using standard QFT techniques</a:t>
            </a:r>
            <a:endParaRPr lang="en-US" sz="2000" dirty="0"/>
          </a:p>
        </p:txBody>
      </p:sp>
      <p:sp>
        <p:nvSpPr>
          <p:cNvPr id="29" name="WordArt 26"/>
          <p:cNvSpPr>
            <a:spLocks noChangeArrowheads="1" noChangeShapeType="1" noTextEdit="1"/>
          </p:cNvSpPr>
          <p:nvPr/>
        </p:nvSpPr>
        <p:spPr bwMode="auto">
          <a:xfrm>
            <a:off x="394230" y="255177"/>
            <a:ext cx="4147664" cy="884035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Computing flavor states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35314" y="1579977"/>
            <a:ext cx="3623896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A</a:t>
            </a:r>
            <a:r>
              <a:rPr lang="en-US" sz="2400" baseline="-25000" dirty="0" err="1" smtClean="0"/>
              <a:t>li</a:t>
            </a:r>
            <a:r>
              <a:rPr lang="en-US" sz="2400" baseline="-25000" dirty="0" smtClean="0"/>
              <a:t> </a:t>
            </a:r>
            <a:r>
              <a:rPr lang="en-IE" sz="2400" dirty="0" smtClean="0"/>
              <a:t>(</a:t>
            </a:r>
            <a:r>
              <a:rPr lang="en-IE" sz="2400" dirty="0" err="1" smtClean="0"/>
              <a:t>m</a:t>
            </a:r>
            <a:r>
              <a:rPr lang="en-IE" sz="2400" baseline="-25000" dirty="0" err="1" smtClean="0">
                <a:latin typeface="Symbol" pitchFamily="18" charset="2"/>
              </a:rPr>
              <a:t>n</a:t>
            </a:r>
            <a:r>
              <a:rPr lang="en-IE" sz="2400" baseline="-25000" dirty="0" err="1" smtClean="0"/>
              <a:t>i</a:t>
            </a:r>
            <a:r>
              <a:rPr lang="en-IE" sz="2400" dirty="0" smtClean="0"/>
              <a:t>) =</a:t>
            </a:r>
            <a:r>
              <a:rPr lang="en-US" sz="2400" dirty="0" smtClean="0"/>
              <a:t> </a:t>
            </a:r>
            <a:r>
              <a:rPr lang="en-US" sz="2400" dirty="0" err="1" smtClean="0"/>
              <a:t>U</a:t>
            </a:r>
            <a:r>
              <a:rPr lang="en-US" sz="2400" baseline="30000" dirty="0" err="1" smtClean="0"/>
              <a:t>PMNS</a:t>
            </a:r>
            <a:r>
              <a:rPr lang="en-US" sz="2400" baseline="-25000" dirty="0" err="1" smtClean="0"/>
              <a:t>li</a:t>
            </a:r>
            <a:r>
              <a:rPr lang="en-US" sz="2400" baseline="-25000" dirty="0" smtClean="0"/>
              <a:t> </a:t>
            </a:r>
            <a:r>
              <a:rPr lang="en-US" sz="2400" dirty="0" err="1" smtClean="0">
                <a:latin typeface="Symbol" pitchFamily="18" charset="2"/>
              </a:rPr>
              <a:t>y</a:t>
            </a:r>
            <a:r>
              <a:rPr lang="en-US" sz="2400" baseline="-25000" dirty="0" err="1" smtClean="0"/>
              <a:t>li</a:t>
            </a:r>
            <a:r>
              <a:rPr lang="en-IE" sz="2400" dirty="0" smtClean="0"/>
              <a:t>(</a:t>
            </a:r>
            <a:r>
              <a:rPr lang="en-IE" sz="2400" dirty="0" err="1" smtClean="0"/>
              <a:t>m</a:t>
            </a:r>
            <a:r>
              <a:rPr lang="en-IE" sz="2400" baseline="-25000" dirty="0" err="1" smtClean="0">
                <a:latin typeface="Symbol" pitchFamily="18" charset="2"/>
              </a:rPr>
              <a:t>n</a:t>
            </a:r>
            <a:r>
              <a:rPr lang="en-IE" sz="2400" baseline="-25000" dirty="0" err="1" smtClean="0"/>
              <a:t>i</a:t>
            </a:r>
            <a:r>
              <a:rPr lang="en-IE" sz="2400" dirty="0" smtClean="0"/>
              <a:t>)  </a:t>
            </a:r>
            <a:r>
              <a:rPr lang="en-IE" sz="2400" baseline="-25000" dirty="0" smtClean="0"/>
              <a:t>  </a:t>
            </a:r>
            <a:endParaRPr lang="en-IE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917397" y="4385566"/>
            <a:ext cx="7163353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Then the neutrino state produced with (by) l can be presented as superposition of the produced mass states:  </a:t>
            </a:r>
            <a:endParaRPr lang="en-US" sz="2000" dirty="0"/>
          </a:p>
        </p:txBody>
      </p:sp>
      <p:sp>
        <p:nvSpPr>
          <p:cNvPr id="24" name="Text Box 33"/>
          <p:cNvSpPr txBox="1">
            <a:spLocks noChangeArrowheads="1"/>
          </p:cNvSpPr>
          <p:nvPr/>
        </p:nvSpPr>
        <p:spPr bwMode="auto">
          <a:xfrm>
            <a:off x="2188088" y="5211898"/>
            <a:ext cx="3766146" cy="46166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Symbol" pitchFamily="18" charset="2"/>
              </a:rPr>
              <a:t>n</a:t>
            </a:r>
            <a:r>
              <a:rPr lang="en-US" sz="2400" baseline="-25000" dirty="0" err="1" smtClean="0"/>
              <a:t>l</a:t>
            </a:r>
            <a:r>
              <a:rPr lang="en-US" sz="2400" dirty="0" smtClean="0">
                <a:latin typeface="Symbol" pitchFamily="18" charset="2"/>
              </a:rPr>
              <a:t> </a:t>
            </a:r>
            <a:r>
              <a:rPr lang="en-US" sz="2400" dirty="0" smtClean="0"/>
              <a:t>= n </a:t>
            </a:r>
            <a:r>
              <a:rPr lang="en-US" sz="2400" dirty="0" smtClean="0">
                <a:latin typeface="Symbol" pitchFamily="18" charset="2"/>
              </a:rPr>
              <a:t>S</a:t>
            </a:r>
            <a:r>
              <a:rPr lang="en-US" sz="2400" baseline="-25000" dirty="0" smtClean="0"/>
              <a:t>i</a:t>
            </a:r>
            <a:r>
              <a:rPr lang="en-US" sz="2400" baseline="30000" dirty="0" smtClean="0"/>
              <a:t> </a:t>
            </a:r>
            <a:r>
              <a:rPr lang="en-US" sz="2400" dirty="0" err="1" smtClean="0"/>
              <a:t>U</a:t>
            </a:r>
            <a:r>
              <a:rPr lang="en-US" sz="2400" baseline="30000" dirty="0" err="1" smtClean="0"/>
              <a:t>PMNS</a:t>
            </a:r>
            <a:r>
              <a:rPr lang="en-US" sz="2400" baseline="-25000" dirty="0" err="1" smtClean="0"/>
              <a:t>li</a:t>
            </a:r>
            <a:r>
              <a:rPr lang="en-IE" sz="2400" dirty="0" smtClean="0"/>
              <a:t> </a:t>
            </a:r>
            <a:r>
              <a:rPr lang="en-US" sz="2400" dirty="0" err="1" smtClean="0">
                <a:latin typeface="Symbol" pitchFamily="18" charset="2"/>
              </a:rPr>
              <a:t>y</a:t>
            </a:r>
            <a:r>
              <a:rPr lang="en-US" sz="2400" baseline="-25000" dirty="0" err="1" smtClean="0"/>
              <a:t>li</a:t>
            </a:r>
            <a:r>
              <a:rPr lang="en-IE" sz="2400" dirty="0" smtClean="0"/>
              <a:t>(</a:t>
            </a:r>
            <a:r>
              <a:rPr lang="en-IE" sz="2400" dirty="0" err="1" smtClean="0"/>
              <a:t>m</a:t>
            </a:r>
            <a:r>
              <a:rPr lang="en-IE" sz="2400" baseline="-25000" dirty="0" err="1" smtClean="0">
                <a:latin typeface="Symbol" pitchFamily="18" charset="2"/>
              </a:rPr>
              <a:t>n</a:t>
            </a:r>
            <a:r>
              <a:rPr lang="en-IE" sz="2400" baseline="-25000" dirty="0" err="1" smtClean="0"/>
              <a:t>i</a:t>
            </a:r>
            <a:r>
              <a:rPr lang="en-IE" sz="2400" dirty="0" smtClean="0"/>
              <a:t>) </a:t>
            </a:r>
            <a:r>
              <a:rPr lang="en-US" sz="2400" dirty="0" err="1" smtClean="0">
                <a:latin typeface="Symbol" pitchFamily="18" charset="2"/>
              </a:rPr>
              <a:t>n</a:t>
            </a:r>
            <a:r>
              <a:rPr lang="en-US" sz="2400" baseline="-25000" dirty="0" err="1" smtClean="0"/>
              <a:t>i</a:t>
            </a:r>
            <a:r>
              <a:rPr lang="en-US" sz="2400" dirty="0" smtClean="0">
                <a:latin typeface="Symbol" pitchFamily="18" charset="2"/>
              </a:rPr>
              <a:t> </a:t>
            </a:r>
            <a:r>
              <a:rPr lang="en-IE" sz="2400" dirty="0" smtClean="0"/>
              <a:t> </a:t>
            </a:r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1050925" y="5879797"/>
            <a:ext cx="4199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 is the normalization factor</a:t>
            </a:r>
            <a:endParaRPr lang="en-IE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1079832" y="6269274"/>
            <a:ext cx="59695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Symbol" pitchFamily="18" charset="2"/>
              </a:rPr>
              <a:t>y</a:t>
            </a:r>
            <a:r>
              <a:rPr lang="en-US" sz="2000" baseline="-25000" dirty="0" err="1" smtClean="0"/>
              <a:t>li</a:t>
            </a:r>
            <a:r>
              <a:rPr lang="en-IE" sz="2000" dirty="0" smtClean="0"/>
              <a:t>(</a:t>
            </a:r>
            <a:r>
              <a:rPr lang="en-IE" sz="2000" dirty="0" err="1" smtClean="0"/>
              <a:t>m</a:t>
            </a:r>
            <a:r>
              <a:rPr lang="en-IE" sz="2000" baseline="-25000" dirty="0" err="1" smtClean="0">
                <a:latin typeface="Symbol" pitchFamily="18" charset="2"/>
              </a:rPr>
              <a:t>n</a:t>
            </a:r>
            <a:r>
              <a:rPr lang="en-IE" sz="2000" baseline="-25000" dirty="0" err="1" smtClean="0"/>
              <a:t>i</a:t>
            </a:r>
            <a:r>
              <a:rPr lang="en-IE" sz="2000" dirty="0" smtClean="0"/>
              <a:t>)  is the wave function of the produced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i</a:t>
            </a:r>
            <a:r>
              <a:rPr lang="en-IE" sz="2000" dirty="0" smtClean="0"/>
              <a:t> 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2" name="WordArt 26"/>
          <p:cNvSpPr>
            <a:spLocks noChangeArrowheads="1" noChangeShapeType="1" noTextEdit="1"/>
          </p:cNvSpPr>
          <p:nvPr/>
        </p:nvSpPr>
        <p:spPr bwMode="auto">
          <a:xfrm>
            <a:off x="392646" y="159484"/>
            <a:ext cx="7741264" cy="884035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Current and phenomenological flavor states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5033" y="3747146"/>
            <a:ext cx="80553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If new neutral leptons N mixes with neutrinos the current state   </a:t>
            </a:r>
            <a:endParaRPr lang="en-IE" sz="2000" dirty="0"/>
          </a:p>
        </p:txBody>
      </p:sp>
      <p:sp>
        <p:nvSpPr>
          <p:cNvPr id="10" name="Text Box 33"/>
          <p:cNvSpPr txBox="1">
            <a:spLocks noChangeArrowheads="1"/>
          </p:cNvSpPr>
          <p:nvPr/>
        </p:nvSpPr>
        <p:spPr bwMode="auto">
          <a:xfrm>
            <a:off x="2422002" y="1285279"/>
            <a:ext cx="3766146" cy="46166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Symbol" pitchFamily="18" charset="2"/>
              </a:rPr>
              <a:t>n</a:t>
            </a:r>
            <a:r>
              <a:rPr lang="en-US" sz="2400" baseline="-25000" dirty="0" err="1" smtClean="0"/>
              <a:t>l</a:t>
            </a:r>
            <a:r>
              <a:rPr lang="en-US" sz="2400" dirty="0" smtClean="0">
                <a:latin typeface="Symbol" pitchFamily="18" charset="2"/>
              </a:rPr>
              <a:t> </a:t>
            </a:r>
            <a:r>
              <a:rPr lang="en-US" sz="2400" dirty="0" smtClean="0"/>
              <a:t>= n </a:t>
            </a:r>
            <a:r>
              <a:rPr lang="en-US" sz="2400" dirty="0" smtClean="0">
                <a:latin typeface="Symbol" pitchFamily="18" charset="2"/>
              </a:rPr>
              <a:t>S</a:t>
            </a:r>
            <a:r>
              <a:rPr lang="en-US" sz="2400" baseline="-25000" dirty="0" smtClean="0"/>
              <a:t>i</a:t>
            </a:r>
            <a:r>
              <a:rPr lang="en-US" sz="2400" baseline="30000" dirty="0" smtClean="0"/>
              <a:t> </a:t>
            </a:r>
            <a:r>
              <a:rPr lang="en-US" sz="2400" dirty="0" err="1" smtClean="0"/>
              <a:t>U</a:t>
            </a:r>
            <a:r>
              <a:rPr lang="en-US" sz="2400" baseline="30000" dirty="0" err="1" smtClean="0"/>
              <a:t>PMNS</a:t>
            </a:r>
            <a:r>
              <a:rPr lang="en-US" sz="2400" baseline="-25000" dirty="0" err="1" smtClean="0"/>
              <a:t>li</a:t>
            </a:r>
            <a:r>
              <a:rPr lang="en-IE" sz="2400" dirty="0" smtClean="0"/>
              <a:t> </a:t>
            </a:r>
            <a:r>
              <a:rPr lang="en-US" sz="2400" dirty="0" err="1" smtClean="0">
                <a:latin typeface="Symbol" pitchFamily="18" charset="2"/>
              </a:rPr>
              <a:t>y</a:t>
            </a:r>
            <a:r>
              <a:rPr lang="en-US" sz="2400" baseline="-25000" dirty="0" err="1" smtClean="0"/>
              <a:t>li</a:t>
            </a:r>
            <a:r>
              <a:rPr lang="en-IE" sz="2400" dirty="0" smtClean="0"/>
              <a:t>(</a:t>
            </a:r>
            <a:r>
              <a:rPr lang="en-IE" sz="2400" dirty="0" err="1" smtClean="0"/>
              <a:t>m</a:t>
            </a:r>
            <a:r>
              <a:rPr lang="en-IE" sz="2400" baseline="-25000" dirty="0" err="1" smtClean="0">
                <a:latin typeface="Symbol" pitchFamily="18" charset="2"/>
              </a:rPr>
              <a:t>n</a:t>
            </a:r>
            <a:r>
              <a:rPr lang="en-IE" sz="2400" baseline="-25000" dirty="0" err="1" smtClean="0"/>
              <a:t>i</a:t>
            </a:r>
            <a:r>
              <a:rPr lang="en-IE" sz="2400" dirty="0" smtClean="0"/>
              <a:t>) </a:t>
            </a:r>
            <a:r>
              <a:rPr lang="en-US" sz="2400" dirty="0" err="1" smtClean="0">
                <a:latin typeface="Symbol" pitchFamily="18" charset="2"/>
              </a:rPr>
              <a:t>n</a:t>
            </a:r>
            <a:r>
              <a:rPr lang="en-US" sz="2400" baseline="-25000" dirty="0" err="1" smtClean="0"/>
              <a:t>i</a:t>
            </a:r>
            <a:r>
              <a:rPr lang="en-US" sz="2400" dirty="0" smtClean="0">
                <a:latin typeface="Symbol" pitchFamily="18" charset="2"/>
              </a:rPr>
              <a:t> </a:t>
            </a:r>
            <a:r>
              <a:rPr lang="en-IE" sz="2400" dirty="0" smtClean="0"/>
              <a:t> </a:t>
            </a:r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29606" y="1931201"/>
            <a:ext cx="77086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For usual light  neutrinos dependence of </a:t>
            </a:r>
            <a:r>
              <a:rPr lang="en-US" sz="2000" dirty="0" err="1" smtClean="0">
                <a:latin typeface="Symbol" pitchFamily="18" charset="2"/>
              </a:rPr>
              <a:t>y</a:t>
            </a:r>
            <a:r>
              <a:rPr lang="en-US" sz="2000" baseline="-25000" dirty="0" err="1" smtClean="0"/>
              <a:t>li</a:t>
            </a:r>
            <a:r>
              <a:rPr lang="en-IE" sz="2000" dirty="0" smtClean="0"/>
              <a:t>  on </a:t>
            </a:r>
            <a:r>
              <a:rPr lang="en-IE" sz="2000" dirty="0" err="1" smtClean="0"/>
              <a:t>m</a:t>
            </a:r>
            <a:r>
              <a:rPr lang="en-IE" sz="2000" baseline="-25000" dirty="0" err="1" smtClean="0">
                <a:latin typeface="Symbol" pitchFamily="18" charset="2"/>
              </a:rPr>
              <a:t>n</a:t>
            </a:r>
            <a:r>
              <a:rPr lang="en-IE" sz="2000" baseline="-25000" dirty="0" err="1" smtClean="0"/>
              <a:t>i</a:t>
            </a:r>
            <a:r>
              <a:rPr lang="en-IE" sz="2000" dirty="0" smtClean="0"/>
              <a:t> is very weak being suppressed by (</a:t>
            </a:r>
            <a:r>
              <a:rPr lang="en-IE" sz="2000" dirty="0" err="1" smtClean="0"/>
              <a:t>m</a:t>
            </a:r>
            <a:r>
              <a:rPr lang="en-IE" sz="2000" baseline="-25000" dirty="0" err="1" smtClean="0">
                <a:latin typeface="Symbol" pitchFamily="18" charset="2"/>
              </a:rPr>
              <a:t>n</a:t>
            </a:r>
            <a:r>
              <a:rPr lang="en-IE" sz="2000" baseline="-25000" dirty="0" err="1" smtClean="0"/>
              <a:t>i</a:t>
            </a:r>
            <a:r>
              <a:rPr lang="en-IE" sz="2000" dirty="0" smtClean="0"/>
              <a:t> /E)</a:t>
            </a:r>
            <a:r>
              <a:rPr lang="en-IE" sz="2000" baseline="30000" dirty="0" smtClean="0"/>
              <a:t>2</a:t>
            </a:r>
            <a:endParaRPr lang="en-IE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04027" y="2626230"/>
            <a:ext cx="53056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If neglected, </a:t>
            </a:r>
            <a:r>
              <a:rPr lang="en-US" sz="2000" dirty="0" err="1" smtClean="0">
                <a:latin typeface="Symbol" pitchFamily="18" charset="2"/>
              </a:rPr>
              <a:t>y</a:t>
            </a:r>
            <a:r>
              <a:rPr lang="en-US" sz="2000" baseline="-25000" dirty="0" err="1" smtClean="0"/>
              <a:t>li</a:t>
            </a:r>
            <a:r>
              <a:rPr lang="en-IE" sz="2000" dirty="0" smtClean="0"/>
              <a:t>  = </a:t>
            </a:r>
            <a:r>
              <a:rPr lang="en-US" sz="2000" dirty="0" err="1" smtClean="0">
                <a:latin typeface="Symbol" pitchFamily="18" charset="2"/>
              </a:rPr>
              <a:t>y</a:t>
            </a:r>
            <a:r>
              <a:rPr lang="en-US" sz="2000" baseline="-25000" dirty="0" err="1" smtClean="0"/>
              <a:t>l</a:t>
            </a:r>
            <a:r>
              <a:rPr lang="en-IE" sz="2000" dirty="0" smtClean="0"/>
              <a:t>  - the same for all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i</a:t>
            </a:r>
            <a:r>
              <a:rPr lang="en-US" sz="2000" dirty="0" smtClean="0">
                <a:latin typeface="Symbol" pitchFamily="18" charset="2"/>
              </a:rPr>
              <a:t> </a:t>
            </a:r>
            <a:endParaRPr lang="en-IE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382759" y="905290"/>
            <a:ext cx="31047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are in general different</a:t>
            </a:r>
            <a:endParaRPr lang="en-IE" sz="2000" dirty="0"/>
          </a:p>
        </p:txBody>
      </p:sp>
      <p:sp>
        <p:nvSpPr>
          <p:cNvPr id="15" name="Text Box 33"/>
          <p:cNvSpPr txBox="1">
            <a:spLocks noChangeArrowheads="1"/>
          </p:cNvSpPr>
          <p:nvPr/>
        </p:nvSpPr>
        <p:spPr bwMode="auto">
          <a:xfrm>
            <a:off x="5720311" y="2626230"/>
            <a:ext cx="2001143" cy="40011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l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smtClean="0"/>
              <a:t>= </a:t>
            </a:r>
            <a:r>
              <a:rPr lang="en-US" sz="2000" dirty="0" smtClean="0">
                <a:latin typeface="Symbol" pitchFamily="18" charset="2"/>
              </a:rPr>
              <a:t>S</a:t>
            </a:r>
            <a:r>
              <a:rPr lang="en-US" sz="2000" baseline="-25000" dirty="0" smtClean="0"/>
              <a:t>i</a:t>
            </a:r>
            <a:r>
              <a:rPr lang="en-US" sz="2000" baseline="30000" dirty="0" smtClean="0"/>
              <a:t> </a:t>
            </a:r>
            <a:r>
              <a:rPr lang="en-US" sz="2000" dirty="0" err="1" smtClean="0"/>
              <a:t>U</a:t>
            </a:r>
            <a:r>
              <a:rPr lang="en-US" sz="2000" baseline="30000" dirty="0" err="1" smtClean="0"/>
              <a:t>PMNS</a:t>
            </a:r>
            <a:r>
              <a:rPr lang="en-US" sz="2000" baseline="-25000" dirty="0" err="1" smtClean="0"/>
              <a:t>li</a:t>
            </a:r>
            <a:r>
              <a:rPr lang="en-IE" sz="2000" dirty="0" smtClean="0"/>
              <a:t>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i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IE" sz="2000" dirty="0" smtClean="0"/>
              <a:t> </a:t>
            </a:r>
            <a:r>
              <a:rPr lang="en-US" sz="2000" dirty="0" smtClean="0"/>
              <a:t>   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531620" y="2966453"/>
            <a:ext cx="548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- coincides with the charged current state</a:t>
            </a:r>
            <a:endParaRPr lang="en-IE" sz="2000" dirty="0"/>
          </a:p>
        </p:txBody>
      </p:sp>
      <p:sp>
        <p:nvSpPr>
          <p:cNvPr id="18" name="Text Box 33"/>
          <p:cNvSpPr txBox="1">
            <a:spLocks noChangeArrowheads="1"/>
          </p:cNvSpPr>
          <p:nvPr/>
        </p:nvSpPr>
        <p:spPr bwMode="auto">
          <a:xfrm>
            <a:off x="3104697" y="4136623"/>
            <a:ext cx="2415289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l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smtClean="0"/>
              <a:t>= </a:t>
            </a:r>
            <a:r>
              <a:rPr lang="en-US" sz="2000" dirty="0" smtClean="0">
                <a:latin typeface="Symbol" pitchFamily="18" charset="2"/>
              </a:rPr>
              <a:t>S</a:t>
            </a:r>
            <a:r>
              <a:rPr lang="en-US" sz="2000" baseline="-25000" dirty="0" smtClean="0"/>
              <a:t>i</a:t>
            </a:r>
            <a:r>
              <a:rPr lang="en-US" sz="2000" baseline="30000" dirty="0" smtClean="0"/>
              <a:t> </a:t>
            </a:r>
            <a:r>
              <a:rPr lang="en-US" sz="2000" dirty="0" err="1" smtClean="0"/>
              <a:t>U</a:t>
            </a:r>
            <a:r>
              <a:rPr lang="en-US" sz="2000" baseline="-25000" dirty="0" err="1" smtClean="0"/>
              <a:t>li</a:t>
            </a:r>
            <a:r>
              <a:rPr lang="en-IE" sz="2000" dirty="0" smtClean="0"/>
              <a:t>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+ </a:t>
            </a:r>
            <a:r>
              <a:rPr lang="en-US" sz="2000" dirty="0" err="1" smtClean="0"/>
              <a:t>U</a:t>
            </a:r>
            <a:r>
              <a:rPr lang="en-US" sz="2000" baseline="-25000" dirty="0" err="1" smtClean="0"/>
              <a:t>lN</a:t>
            </a:r>
            <a:r>
              <a:rPr lang="en-US" sz="2000" dirty="0" smtClean="0"/>
              <a:t> N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IE" sz="2000" dirty="0" smtClean="0"/>
              <a:t> </a:t>
            </a:r>
            <a:r>
              <a:rPr lang="en-US" sz="2000" dirty="0" smtClean="0"/>
              <a:t>   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340226" y="4540074"/>
            <a:ext cx="8389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and if N is heavy </a:t>
            </a:r>
            <a:r>
              <a:rPr lang="en-IE" sz="2000" dirty="0" err="1" smtClean="0"/>
              <a:t>m</a:t>
            </a:r>
            <a:r>
              <a:rPr lang="en-IE" sz="2000" baseline="-25000" dirty="0" err="1" smtClean="0"/>
              <a:t>N</a:t>
            </a:r>
            <a:r>
              <a:rPr lang="en-IE" sz="2000" dirty="0" smtClean="0"/>
              <a:t> &gt; Q (energy release), not produced in a process, the </a:t>
            </a:r>
            <a:r>
              <a:rPr lang="en-IE" sz="2000" dirty="0" err="1" smtClean="0"/>
              <a:t>pheno</a:t>
            </a:r>
            <a:r>
              <a:rPr lang="en-IE" sz="2000" dirty="0" smtClean="0"/>
              <a:t>. neutrino state</a:t>
            </a:r>
            <a:endParaRPr lang="en-IE" sz="2000" dirty="0"/>
          </a:p>
        </p:txBody>
      </p:sp>
      <p:sp>
        <p:nvSpPr>
          <p:cNvPr id="20" name="Text Box 33"/>
          <p:cNvSpPr txBox="1">
            <a:spLocks noChangeArrowheads="1"/>
          </p:cNvSpPr>
          <p:nvPr/>
        </p:nvSpPr>
        <p:spPr bwMode="auto">
          <a:xfrm>
            <a:off x="3636312" y="4932914"/>
            <a:ext cx="1743743" cy="40011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l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smtClean="0"/>
              <a:t>= n </a:t>
            </a:r>
            <a:r>
              <a:rPr lang="en-US" sz="2000" dirty="0" smtClean="0">
                <a:latin typeface="Symbol" pitchFamily="18" charset="2"/>
              </a:rPr>
              <a:t>S</a:t>
            </a:r>
            <a:r>
              <a:rPr lang="en-US" sz="2000" baseline="-25000" dirty="0" smtClean="0"/>
              <a:t>i</a:t>
            </a:r>
            <a:r>
              <a:rPr lang="en-US" sz="2000" baseline="30000" dirty="0" smtClean="0"/>
              <a:t> </a:t>
            </a:r>
            <a:r>
              <a:rPr lang="en-US" sz="2000" dirty="0" err="1" smtClean="0"/>
              <a:t>U</a:t>
            </a:r>
            <a:r>
              <a:rPr lang="en-US" sz="2000" baseline="-25000" dirty="0" err="1" smtClean="0"/>
              <a:t>li</a:t>
            </a:r>
            <a:r>
              <a:rPr lang="en-IE" sz="2000" dirty="0" smtClean="0"/>
              <a:t>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</a:t>
            </a:r>
            <a:r>
              <a:rPr lang="en-IE" sz="2000" dirty="0" smtClean="0"/>
              <a:t> </a:t>
            </a:r>
            <a:r>
              <a:rPr lang="en-US" sz="2000" dirty="0" smtClean="0"/>
              <a:t>   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3391" y="5816008"/>
            <a:ext cx="2902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Breaking of </a:t>
            </a:r>
            <a:r>
              <a:rPr lang="en-IE" sz="2000" dirty="0" err="1" smtClean="0"/>
              <a:t>unitarity</a:t>
            </a:r>
            <a:r>
              <a:rPr lang="en-IE" sz="2000" dirty="0" smtClean="0"/>
              <a:t>:</a:t>
            </a:r>
            <a:endParaRPr lang="en-IE" sz="2000" dirty="0"/>
          </a:p>
        </p:txBody>
      </p:sp>
      <p:sp>
        <p:nvSpPr>
          <p:cNvPr id="22" name="Text Box 33"/>
          <p:cNvSpPr txBox="1">
            <a:spLocks noChangeArrowheads="1"/>
          </p:cNvSpPr>
          <p:nvPr/>
        </p:nvSpPr>
        <p:spPr bwMode="auto">
          <a:xfrm>
            <a:off x="3522921" y="5774597"/>
            <a:ext cx="3409518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S</a:t>
            </a:r>
            <a:r>
              <a:rPr lang="en-US" sz="2000" baseline="-25000" dirty="0" smtClean="0"/>
              <a:t>i=1,2,3</a:t>
            </a:r>
            <a:r>
              <a:rPr lang="en-IE" sz="2000" dirty="0" smtClean="0"/>
              <a:t> |</a:t>
            </a:r>
            <a:r>
              <a:rPr lang="en-US" sz="2000" dirty="0" err="1" smtClean="0"/>
              <a:t>U</a:t>
            </a:r>
            <a:r>
              <a:rPr lang="en-US" sz="2000" baseline="-25000" dirty="0" err="1" smtClean="0"/>
              <a:t>li</a:t>
            </a:r>
            <a:r>
              <a:rPr lang="en-IE" sz="2000" dirty="0" smtClean="0"/>
              <a:t>|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= 1 - |</a:t>
            </a:r>
            <a:r>
              <a:rPr lang="en-US" sz="2000" dirty="0" err="1" smtClean="0"/>
              <a:t>U</a:t>
            </a:r>
            <a:r>
              <a:rPr lang="en-US" sz="2000" baseline="-25000" dirty="0" err="1" smtClean="0"/>
              <a:t>lN</a:t>
            </a:r>
            <a:r>
              <a:rPr lang="en-IE" sz="2000" dirty="0" smtClean="0"/>
              <a:t>|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= 1</a:t>
            </a:r>
            <a:r>
              <a:rPr lang="en-US" sz="2000" dirty="0" smtClean="0"/>
              <a:t> </a:t>
            </a:r>
            <a:r>
              <a:rPr lang="en-IE" sz="2000" dirty="0" smtClean="0"/>
              <a:t> </a:t>
            </a:r>
            <a:r>
              <a:rPr lang="en-US" sz="2000" dirty="0" smtClean="0"/>
              <a:t>   </a:t>
            </a:r>
            <a:endParaRPr lang="en-US" sz="2000" dirty="0"/>
          </a:p>
        </p:txBody>
      </p:sp>
      <p:cxnSp>
        <p:nvCxnSpPr>
          <p:cNvPr id="24" name="Straight Connector 23"/>
          <p:cNvCxnSpPr/>
          <p:nvPr/>
        </p:nvCxnSpPr>
        <p:spPr bwMode="auto">
          <a:xfrm flipV="1">
            <a:off x="6347643" y="5869168"/>
            <a:ext cx="138224" cy="21935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372125" y="6198774"/>
            <a:ext cx="33918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Zero distance L violation:</a:t>
            </a:r>
            <a:endParaRPr lang="en-IE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3551311" y="6209411"/>
            <a:ext cx="3817082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&lt; 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l</a:t>
            </a:r>
            <a:r>
              <a:rPr lang="en-IE" sz="2000" dirty="0" smtClean="0"/>
              <a:t>|</a:t>
            </a:r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l</a:t>
            </a:r>
            <a:r>
              <a:rPr lang="en-US" sz="2000" baseline="-25000" dirty="0" smtClean="0"/>
              <a:t>’ </a:t>
            </a:r>
            <a:r>
              <a:rPr lang="en-IE" sz="2000" dirty="0" smtClean="0"/>
              <a:t>&gt; = </a:t>
            </a:r>
            <a:r>
              <a:rPr lang="en-US" sz="2000" dirty="0" smtClean="0">
                <a:latin typeface="Symbol" pitchFamily="18" charset="2"/>
              </a:rPr>
              <a:t>S</a:t>
            </a:r>
            <a:r>
              <a:rPr lang="en-US" sz="2000" baseline="-25000" dirty="0" smtClean="0"/>
              <a:t>i</a:t>
            </a:r>
            <a:r>
              <a:rPr lang="en-US" sz="2000" baseline="30000" dirty="0" smtClean="0"/>
              <a:t> </a:t>
            </a:r>
            <a:r>
              <a:rPr lang="en-US" sz="2000" dirty="0" err="1" smtClean="0"/>
              <a:t>U</a:t>
            </a:r>
            <a:r>
              <a:rPr lang="en-US" sz="2000" baseline="-25000" dirty="0" err="1" smtClean="0"/>
              <a:t>li</a:t>
            </a:r>
            <a:r>
              <a:rPr lang="en-IE" sz="2000" dirty="0" smtClean="0"/>
              <a:t>* </a:t>
            </a:r>
            <a:r>
              <a:rPr lang="en-US" sz="2000" dirty="0" err="1" smtClean="0"/>
              <a:t>U</a:t>
            </a:r>
            <a:r>
              <a:rPr lang="en-US" sz="2000" baseline="-25000" dirty="0" err="1" smtClean="0"/>
              <a:t>l’i</a:t>
            </a:r>
            <a:r>
              <a:rPr lang="en-IE" sz="2000" dirty="0" smtClean="0"/>
              <a:t> = -</a:t>
            </a:r>
            <a:r>
              <a:rPr lang="en-US" sz="2000" dirty="0" smtClean="0"/>
              <a:t> </a:t>
            </a:r>
            <a:r>
              <a:rPr lang="en-US" sz="2000" dirty="0" err="1" smtClean="0"/>
              <a:t>U</a:t>
            </a:r>
            <a:r>
              <a:rPr lang="en-US" sz="2000" baseline="-25000" dirty="0" err="1" smtClean="0"/>
              <a:t>lN</a:t>
            </a:r>
            <a:r>
              <a:rPr lang="en-US" sz="2000" dirty="0" smtClean="0"/>
              <a:t>*</a:t>
            </a:r>
            <a:r>
              <a:rPr lang="en-US" sz="2000" dirty="0" err="1" smtClean="0"/>
              <a:t>U</a:t>
            </a:r>
            <a:r>
              <a:rPr lang="en-US" sz="2000" baseline="-25000" dirty="0" err="1" smtClean="0"/>
              <a:t>lN</a:t>
            </a:r>
            <a:r>
              <a:rPr lang="en-IE" sz="2000" dirty="0" smtClean="0"/>
              <a:t> </a:t>
            </a:r>
            <a:endParaRPr lang="en-IE" sz="2000" dirty="0"/>
          </a:p>
        </p:txBody>
      </p:sp>
      <p:sp>
        <p:nvSpPr>
          <p:cNvPr id="29" name="Right Arrow 28"/>
          <p:cNvSpPr/>
          <p:nvPr/>
        </p:nvSpPr>
        <p:spPr bwMode="auto">
          <a:xfrm rot="5400000">
            <a:off x="4024409" y="5364122"/>
            <a:ext cx="308352" cy="361503"/>
          </a:xfrm>
          <a:prstGeom prst="rightArrow">
            <a:avLst/>
          </a:prstGeom>
          <a:solidFill>
            <a:srgbClr val="FF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727044" name="Text Box 4"/>
          <p:cNvSpPr txBox="1">
            <a:spLocks noChangeArrowheads="1"/>
          </p:cNvSpPr>
          <p:nvPr/>
        </p:nvSpPr>
        <p:spPr bwMode="auto">
          <a:xfrm>
            <a:off x="2027238" y="3484563"/>
            <a:ext cx="46355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Symbol" pitchFamily="18" charset="2"/>
              </a:rPr>
              <a:t>n</a:t>
            </a:r>
            <a:r>
              <a:rPr lang="en-US" sz="2400" baseline="-25000"/>
              <a:t>e</a:t>
            </a:r>
            <a:endParaRPr lang="en-US" sz="2400"/>
          </a:p>
        </p:txBody>
      </p:sp>
      <p:sp>
        <p:nvSpPr>
          <p:cNvPr id="727045" name="AutoShape 5"/>
          <p:cNvSpPr>
            <a:spLocks noChangeArrowheads="1"/>
          </p:cNvSpPr>
          <p:nvPr/>
        </p:nvSpPr>
        <p:spPr bwMode="auto">
          <a:xfrm>
            <a:off x="3762375" y="3698875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27048" name="Text Box 8"/>
          <p:cNvSpPr txBox="1">
            <a:spLocks noChangeArrowheads="1"/>
          </p:cNvSpPr>
          <p:nvPr/>
        </p:nvSpPr>
        <p:spPr bwMode="auto">
          <a:xfrm>
            <a:off x="1600200" y="2452027"/>
            <a:ext cx="2428875" cy="711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/>
              <a:t>Charged current </a:t>
            </a:r>
          </a:p>
          <a:p>
            <a:pPr>
              <a:defRPr/>
            </a:pPr>
            <a:r>
              <a:rPr lang="en-US" sz="2000" dirty="0"/>
              <a:t>weak interactions  </a:t>
            </a:r>
          </a:p>
        </p:txBody>
      </p:sp>
      <p:sp>
        <p:nvSpPr>
          <p:cNvPr id="727049" name="Text Box 9"/>
          <p:cNvSpPr txBox="1">
            <a:spLocks noChangeArrowheads="1"/>
          </p:cNvSpPr>
          <p:nvPr/>
        </p:nvSpPr>
        <p:spPr bwMode="auto">
          <a:xfrm>
            <a:off x="4601598" y="2432614"/>
            <a:ext cx="2394617" cy="707886"/>
          </a:xfrm>
          <a:prstGeom prst="rect">
            <a:avLst/>
          </a:prstGeom>
          <a:solidFill>
            <a:srgbClr val="FF3399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/>
              <a:t>Kinematics </a:t>
            </a:r>
            <a:r>
              <a:rPr lang="en-US" sz="2000" dirty="0" smtClean="0"/>
              <a:t>of </a:t>
            </a:r>
          </a:p>
          <a:p>
            <a:pPr>
              <a:defRPr/>
            </a:pPr>
            <a:r>
              <a:rPr lang="en-US" sz="2000" dirty="0" smtClean="0"/>
              <a:t>Specific reactions</a:t>
            </a:r>
            <a:endParaRPr lang="en-US" sz="2000" dirty="0"/>
          </a:p>
        </p:txBody>
      </p:sp>
      <p:sp>
        <p:nvSpPr>
          <p:cNvPr id="20489" name="Text Box 10"/>
          <p:cNvSpPr txBox="1">
            <a:spLocks noChangeArrowheads="1"/>
          </p:cNvSpPr>
          <p:nvPr/>
        </p:nvSpPr>
        <p:spPr bwMode="auto">
          <a:xfrm>
            <a:off x="4550799" y="3470573"/>
            <a:ext cx="28568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>
                <a:latin typeface="Symbol" pitchFamily="18" charset="2"/>
              </a:rPr>
              <a:t>b-</a:t>
            </a:r>
            <a:r>
              <a:rPr lang="en-US" sz="2000" dirty="0"/>
              <a:t>  decays,  </a:t>
            </a:r>
            <a:r>
              <a:rPr lang="en-US" sz="2000" dirty="0" smtClean="0"/>
              <a:t>small Q , </a:t>
            </a:r>
            <a:endParaRPr lang="en-US" sz="2000" dirty="0"/>
          </a:p>
          <a:p>
            <a:r>
              <a:rPr lang="en-US" sz="2000" dirty="0"/>
              <a:t>energy conservation</a:t>
            </a:r>
          </a:p>
        </p:txBody>
      </p:sp>
      <p:sp>
        <p:nvSpPr>
          <p:cNvPr id="20490" name="Text Box 11"/>
          <p:cNvSpPr txBox="1">
            <a:spLocks noChangeArrowheads="1"/>
          </p:cNvSpPr>
          <p:nvPr/>
        </p:nvSpPr>
        <p:spPr bwMode="auto">
          <a:xfrm>
            <a:off x="4563199" y="4877610"/>
            <a:ext cx="371955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Beam dump</a:t>
            </a:r>
            <a:r>
              <a:rPr lang="en-US" sz="2000" dirty="0" smtClean="0"/>
              <a:t>, enrich D </a:t>
            </a:r>
            <a:r>
              <a:rPr lang="en-US" sz="2000" dirty="0"/>
              <a:t>- decay</a:t>
            </a:r>
          </a:p>
        </p:txBody>
      </p:sp>
      <p:sp>
        <p:nvSpPr>
          <p:cNvPr id="20491" name="Text Box 12"/>
          <p:cNvSpPr txBox="1">
            <a:spLocks noChangeArrowheads="1"/>
          </p:cNvSpPr>
          <p:nvPr/>
        </p:nvSpPr>
        <p:spPr bwMode="auto">
          <a:xfrm>
            <a:off x="4510334" y="4157663"/>
            <a:ext cx="265329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>
                <a:latin typeface="Symbol" pitchFamily="18" charset="2"/>
              </a:rPr>
              <a:t>p-</a:t>
            </a:r>
            <a:r>
              <a:rPr lang="en-US" sz="2000" dirty="0"/>
              <a:t>  decays,    </a:t>
            </a:r>
          </a:p>
          <a:p>
            <a:r>
              <a:rPr lang="en-US" sz="2000" dirty="0" err="1"/>
              <a:t>chirality</a:t>
            </a:r>
            <a:r>
              <a:rPr lang="en-US" sz="2000" dirty="0"/>
              <a:t> suppression</a:t>
            </a:r>
          </a:p>
        </p:txBody>
      </p:sp>
      <p:sp>
        <p:nvSpPr>
          <p:cNvPr id="20492" name="Text Box 13"/>
          <p:cNvSpPr txBox="1">
            <a:spLocks noChangeArrowheads="1"/>
          </p:cNvSpPr>
          <p:nvPr/>
        </p:nvSpPr>
        <p:spPr bwMode="auto">
          <a:xfrm>
            <a:off x="6551613" y="36337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</a:rPr>
              <a:t>  </a:t>
            </a:r>
          </a:p>
        </p:txBody>
      </p:sp>
      <p:sp>
        <p:nvSpPr>
          <p:cNvPr id="727054" name="Text Box 14"/>
          <p:cNvSpPr txBox="1">
            <a:spLocks noChangeArrowheads="1"/>
          </p:cNvSpPr>
          <p:nvPr/>
        </p:nvSpPr>
        <p:spPr bwMode="auto">
          <a:xfrm>
            <a:off x="2057400" y="4154488"/>
            <a:ext cx="469900" cy="466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Symbol" pitchFamily="18" charset="2"/>
              </a:rPr>
              <a:t>n</a:t>
            </a:r>
            <a:r>
              <a:rPr lang="en-US" sz="2400" baseline="-25000">
                <a:latin typeface="Symbol" pitchFamily="18" charset="2"/>
              </a:rPr>
              <a:t>m</a:t>
            </a:r>
            <a:endParaRPr lang="en-US" sz="2400"/>
          </a:p>
        </p:txBody>
      </p:sp>
      <p:sp>
        <p:nvSpPr>
          <p:cNvPr id="727055" name="Text Box 15"/>
          <p:cNvSpPr txBox="1">
            <a:spLocks noChangeArrowheads="1"/>
          </p:cNvSpPr>
          <p:nvPr/>
        </p:nvSpPr>
        <p:spPr bwMode="auto">
          <a:xfrm>
            <a:off x="2065338" y="4922838"/>
            <a:ext cx="441325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Symbol" pitchFamily="18" charset="2"/>
              </a:rPr>
              <a:t>n</a:t>
            </a:r>
            <a:r>
              <a:rPr lang="en-US" sz="2400" baseline="-25000">
                <a:latin typeface="Symbol" pitchFamily="18" charset="2"/>
              </a:rPr>
              <a:t>t</a:t>
            </a:r>
            <a:endParaRPr lang="en-US" sz="2400"/>
          </a:p>
        </p:txBody>
      </p:sp>
      <p:sp>
        <p:nvSpPr>
          <p:cNvPr id="727056" name="AutoShape 16"/>
          <p:cNvSpPr>
            <a:spLocks noChangeArrowheads="1"/>
          </p:cNvSpPr>
          <p:nvPr/>
        </p:nvSpPr>
        <p:spPr bwMode="auto">
          <a:xfrm>
            <a:off x="3749675" y="4346575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27057" name="AutoShape 17"/>
          <p:cNvSpPr>
            <a:spLocks noChangeArrowheads="1"/>
          </p:cNvSpPr>
          <p:nvPr/>
        </p:nvSpPr>
        <p:spPr bwMode="auto">
          <a:xfrm>
            <a:off x="3738893" y="4981575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497" name="Text Box 18"/>
          <p:cNvSpPr txBox="1">
            <a:spLocks noChangeArrowheads="1"/>
          </p:cNvSpPr>
          <p:nvPr/>
        </p:nvSpPr>
        <p:spPr bwMode="auto">
          <a:xfrm>
            <a:off x="2507486" y="6306681"/>
            <a:ext cx="3773790" cy="40011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What about neutral currents?</a:t>
            </a:r>
          </a:p>
        </p:txBody>
      </p:sp>
      <p:sp>
        <p:nvSpPr>
          <p:cNvPr id="20498" name="Text Box 19"/>
          <p:cNvSpPr txBox="1">
            <a:spLocks noChangeArrowheads="1"/>
          </p:cNvSpPr>
          <p:nvPr/>
        </p:nvSpPr>
        <p:spPr bwMode="auto">
          <a:xfrm>
            <a:off x="7244326" y="2335032"/>
            <a:ext cx="205056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Difference </a:t>
            </a:r>
          </a:p>
          <a:p>
            <a:r>
              <a:rPr lang="en-US" sz="2000" dirty="0"/>
              <a:t>of the charged </a:t>
            </a:r>
          </a:p>
          <a:p>
            <a:r>
              <a:rPr lang="en-US" sz="2000" dirty="0"/>
              <a:t>lepton masses</a:t>
            </a:r>
          </a:p>
        </p:txBody>
      </p:sp>
      <p:sp>
        <p:nvSpPr>
          <p:cNvPr id="20499" name="Text Box 20"/>
          <p:cNvSpPr txBox="1">
            <a:spLocks noChangeArrowheads="1"/>
          </p:cNvSpPr>
          <p:nvPr/>
        </p:nvSpPr>
        <p:spPr bwMode="auto">
          <a:xfrm>
            <a:off x="370152" y="1897063"/>
            <a:ext cx="31067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Non-trivial interplay of</a:t>
            </a:r>
            <a:endParaRPr lang="en-US" sz="2000" dirty="0"/>
          </a:p>
        </p:txBody>
      </p:sp>
      <p:sp>
        <p:nvSpPr>
          <p:cNvPr id="20500" name="Text Box 21"/>
          <p:cNvSpPr txBox="1">
            <a:spLocks noChangeArrowheads="1"/>
          </p:cNvSpPr>
          <p:nvPr/>
        </p:nvSpPr>
        <p:spPr bwMode="auto">
          <a:xfrm>
            <a:off x="1029139" y="1435919"/>
            <a:ext cx="511870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Mixing in CC </a:t>
            </a:r>
            <a:r>
              <a:rPr lang="en-US" sz="2000" dirty="0">
                <a:sym typeface="Wingdings" pitchFamily="2" charset="2"/>
              </a:rPr>
              <a:t> mixing in produced states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4580333" y="5183144"/>
            <a:ext cx="35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with energy interval selection, </a:t>
            </a:r>
          </a:p>
          <a:p>
            <a:r>
              <a:rPr lang="en-IE" dirty="0" smtClean="0"/>
              <a:t>loss of coherence</a:t>
            </a:r>
            <a:endParaRPr lang="en-IE" dirty="0"/>
          </a:p>
        </p:txBody>
      </p:sp>
      <p:sp>
        <p:nvSpPr>
          <p:cNvPr id="23" name="TextBox 22"/>
          <p:cNvSpPr txBox="1"/>
          <p:nvPr/>
        </p:nvSpPr>
        <p:spPr>
          <a:xfrm>
            <a:off x="1050925" y="1080971"/>
            <a:ext cx="7497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i.e. creates certain (coherent) combinations of mass states </a:t>
            </a:r>
            <a:endParaRPr lang="en-IE" sz="2000" dirty="0"/>
          </a:p>
        </p:txBody>
      </p:sp>
      <p:sp>
        <p:nvSpPr>
          <p:cNvPr id="24" name="WordArt 26"/>
          <p:cNvSpPr>
            <a:spLocks noChangeArrowheads="1" noChangeShapeType="1" noTextEdit="1"/>
          </p:cNvSpPr>
          <p:nvPr/>
        </p:nvSpPr>
        <p:spPr bwMode="auto">
          <a:xfrm>
            <a:off x="2057419" y="268103"/>
            <a:ext cx="4494194" cy="687572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“Who mixes neutrinos?”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83072" y="5858546"/>
            <a:ext cx="8093075" cy="400110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If two different charged leptons are produced in the same decay?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870554" y="202012"/>
            <a:ext cx="5120431" cy="76574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Smallness of mass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1467" y="1413163"/>
            <a:ext cx="1138711" cy="400110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Special</a:t>
            </a:r>
            <a:endParaRPr lang="en-IE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45367" y="1931142"/>
            <a:ext cx="5348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</a:t>
            </a:r>
            <a:r>
              <a:rPr lang="en-IE" sz="2000" baseline="-25000" dirty="0" smtClean="0"/>
              <a:t>3</a:t>
            </a:r>
            <a:r>
              <a:rPr lang="en-IE" sz="2000" dirty="0" smtClean="0"/>
              <a:t> </a:t>
            </a:r>
          </a:p>
          <a:p>
            <a:r>
              <a:rPr lang="en-IE" sz="2000" dirty="0" err="1" smtClean="0"/>
              <a:t>m</a:t>
            </a:r>
            <a:r>
              <a:rPr lang="en-IE" sz="2000" baseline="-25000" dirty="0" err="1" smtClean="0">
                <a:latin typeface="Symbol" pitchFamily="18" charset="2"/>
              </a:rPr>
              <a:t>t</a:t>
            </a:r>
            <a:endParaRPr lang="en-IE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248878" y="2091733"/>
            <a:ext cx="1216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~</a:t>
            </a:r>
            <a:r>
              <a:rPr lang="en-IE" sz="2000" dirty="0" smtClean="0"/>
              <a:t> 3 10</a:t>
            </a:r>
            <a:r>
              <a:rPr lang="en-IE" sz="2000" baseline="30000" dirty="0" smtClean="0"/>
              <a:t>-11</a:t>
            </a:r>
            <a:endParaRPr lang="en-IE" sz="20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639580" y="2303363"/>
            <a:ext cx="5232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28967" y="3041384"/>
            <a:ext cx="1404094" cy="400110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Normal?</a:t>
            </a:r>
            <a:endParaRPr lang="en-IE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2183629" y="2976644"/>
            <a:ext cx="56160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Neutrinos: no clear generation structure and correspondence light </a:t>
            </a:r>
            <a:r>
              <a:rPr lang="en-IE" sz="2000" dirty="0" err="1" smtClean="0"/>
              <a:t>flavor</a:t>
            </a:r>
            <a:r>
              <a:rPr lang="en-IE" sz="2000" dirty="0" smtClean="0"/>
              <a:t> – light mass, especially if the mass hierarchy is inverted or spectrum is quasi-degenerate</a:t>
            </a:r>
            <a:endParaRPr lang="en-IE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912771" y="4408111"/>
            <a:ext cx="5348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</a:t>
            </a:r>
            <a:r>
              <a:rPr lang="en-IE" sz="2000" baseline="-25000" dirty="0" smtClean="0"/>
              <a:t>3</a:t>
            </a:r>
            <a:r>
              <a:rPr lang="en-IE" sz="2000" dirty="0" smtClean="0"/>
              <a:t> </a:t>
            </a:r>
          </a:p>
          <a:p>
            <a:r>
              <a:rPr lang="en-IE" sz="2000" dirty="0" smtClean="0"/>
              <a:t>m</a:t>
            </a:r>
            <a:r>
              <a:rPr lang="en-IE" sz="2000" baseline="-25000" dirty="0" smtClean="0"/>
              <a:t>e</a:t>
            </a:r>
            <a:endParaRPr lang="en-IE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1382576" y="4600142"/>
            <a:ext cx="1216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~</a:t>
            </a:r>
            <a:r>
              <a:rPr lang="en-IE" sz="2000" dirty="0" smtClean="0"/>
              <a:t> 3 10</a:t>
            </a:r>
            <a:r>
              <a:rPr lang="en-IE" sz="2000" baseline="30000" dirty="0" smtClean="0"/>
              <a:t>-6</a:t>
            </a:r>
            <a:endParaRPr lang="en-IE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3085551" y="4373386"/>
            <a:ext cx="5348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</a:t>
            </a:r>
            <a:r>
              <a:rPr lang="en-IE" sz="2000" baseline="-25000" dirty="0" smtClean="0"/>
              <a:t>e</a:t>
            </a:r>
            <a:r>
              <a:rPr lang="en-IE" sz="2000" dirty="0" smtClean="0"/>
              <a:t> </a:t>
            </a:r>
          </a:p>
          <a:p>
            <a:r>
              <a:rPr lang="en-IE" sz="2000" dirty="0" err="1" smtClean="0"/>
              <a:t>m</a:t>
            </a:r>
            <a:r>
              <a:rPr lang="en-IE" sz="2000" baseline="-25000" dirty="0" err="1" smtClean="0"/>
              <a:t>t</a:t>
            </a:r>
            <a:endParaRPr lang="en-IE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3547034" y="4553842"/>
            <a:ext cx="1216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~</a:t>
            </a:r>
            <a:r>
              <a:rPr lang="en-IE" sz="2000" dirty="0" smtClean="0"/>
              <a:t> 3 10</a:t>
            </a:r>
            <a:r>
              <a:rPr lang="en-IE" sz="2000" baseline="30000" dirty="0" smtClean="0"/>
              <a:t>-6</a:t>
            </a:r>
            <a:endParaRPr lang="en-IE" sz="2000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3023802" y="4757185"/>
            <a:ext cx="5232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901196" y="4791910"/>
            <a:ext cx="5232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763562" y="6158874"/>
            <a:ext cx="6011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10</a:t>
            </a:r>
            <a:r>
              <a:rPr lang="en-IE" sz="2000" baseline="30000" dirty="0" smtClean="0"/>
              <a:t>6</a:t>
            </a:r>
            <a:endParaRPr lang="en-IE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2780351" y="2090120"/>
            <a:ext cx="3820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Similar for other generations </a:t>
            </a:r>
          </a:p>
          <a:p>
            <a:r>
              <a:rPr lang="en-IE" sz="2000" dirty="0" smtClean="0"/>
              <a:t>if spectrum is hierarchical</a:t>
            </a:r>
            <a:endParaRPr lang="en-IE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3393989" y="6110649"/>
            <a:ext cx="6011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10</a:t>
            </a:r>
            <a:r>
              <a:rPr lang="en-IE" sz="2000" baseline="30000" dirty="0" smtClean="0"/>
              <a:t>3</a:t>
            </a:r>
            <a:endParaRPr lang="en-IE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7225164" y="6134588"/>
            <a:ext cx="7446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10</a:t>
            </a:r>
            <a:r>
              <a:rPr lang="en-IE" sz="2000" baseline="30000" dirty="0" smtClean="0"/>
              <a:t>12</a:t>
            </a:r>
            <a:endParaRPr lang="en-IE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5999796" y="6170449"/>
            <a:ext cx="6011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10</a:t>
            </a:r>
            <a:r>
              <a:rPr lang="en-IE" sz="2000" baseline="30000" dirty="0" smtClean="0"/>
              <a:t>9</a:t>
            </a:r>
            <a:endParaRPr lang="en-IE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842954" y="6170449"/>
            <a:ext cx="697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10</a:t>
            </a:r>
            <a:r>
              <a:rPr lang="en-IE" sz="2000" baseline="30000" dirty="0" smtClean="0"/>
              <a:t>-3</a:t>
            </a:r>
            <a:endParaRPr lang="en-IE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2113713" y="6134588"/>
            <a:ext cx="6011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10</a:t>
            </a:r>
            <a:r>
              <a:rPr lang="en-IE" sz="2000" baseline="30000" dirty="0" smtClean="0"/>
              <a:t>0</a:t>
            </a:r>
            <a:endParaRPr lang="en-IE" sz="2000" dirty="0"/>
          </a:p>
        </p:txBody>
      </p:sp>
      <p:sp>
        <p:nvSpPr>
          <p:cNvPr id="45" name="Rectangle 44"/>
          <p:cNvSpPr/>
          <p:nvPr/>
        </p:nvSpPr>
        <p:spPr>
          <a:xfrm>
            <a:off x="1100328" y="5919670"/>
            <a:ext cx="1297116" cy="20334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6" name="Rectangle 45"/>
          <p:cNvSpPr/>
          <p:nvPr/>
        </p:nvSpPr>
        <p:spPr>
          <a:xfrm>
            <a:off x="2397444" y="5919670"/>
            <a:ext cx="1297116" cy="20334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7" name="Rectangle 46"/>
          <p:cNvSpPr/>
          <p:nvPr/>
        </p:nvSpPr>
        <p:spPr>
          <a:xfrm>
            <a:off x="4991676" y="5918881"/>
            <a:ext cx="1297116" cy="20334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8" name="Rectangle 47"/>
          <p:cNvSpPr/>
          <p:nvPr/>
        </p:nvSpPr>
        <p:spPr>
          <a:xfrm>
            <a:off x="6288792" y="5918881"/>
            <a:ext cx="1297116" cy="20334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9" name="Rectangle 48"/>
          <p:cNvSpPr/>
          <p:nvPr/>
        </p:nvSpPr>
        <p:spPr>
          <a:xfrm>
            <a:off x="3694560" y="5918881"/>
            <a:ext cx="1297116" cy="20334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0" name="TextBox 49"/>
          <p:cNvSpPr txBox="1"/>
          <p:nvPr/>
        </p:nvSpPr>
        <p:spPr>
          <a:xfrm>
            <a:off x="3147580" y="6442368"/>
            <a:ext cx="1718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mass, </a:t>
            </a:r>
            <a:r>
              <a:rPr lang="en-IE" dirty="0" err="1" smtClean="0"/>
              <a:t>eV</a:t>
            </a:r>
            <a:endParaRPr lang="en-IE" dirty="0"/>
          </a:p>
        </p:txBody>
      </p:sp>
      <p:sp>
        <p:nvSpPr>
          <p:cNvPr id="51" name="Isosceles Triangle 50"/>
          <p:cNvSpPr/>
          <p:nvPr/>
        </p:nvSpPr>
        <p:spPr>
          <a:xfrm flipH="1" flipV="1">
            <a:off x="1878850" y="5648447"/>
            <a:ext cx="165413" cy="168881"/>
          </a:xfrm>
          <a:prstGeom prst="triangle">
            <a:avLst/>
          </a:prstGeom>
          <a:solidFill>
            <a:srgbClr val="FF00FF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3" name="Isosceles Triangle 52"/>
          <p:cNvSpPr/>
          <p:nvPr/>
        </p:nvSpPr>
        <p:spPr>
          <a:xfrm flipH="1" flipV="1">
            <a:off x="4763562" y="5646956"/>
            <a:ext cx="165413" cy="168881"/>
          </a:xfrm>
          <a:prstGeom prst="triangle">
            <a:avLst/>
          </a:prstGeom>
          <a:solidFill>
            <a:srgbClr val="FF00FF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Isosceles Triangle 53"/>
          <p:cNvSpPr/>
          <p:nvPr/>
        </p:nvSpPr>
        <p:spPr>
          <a:xfrm flipH="1" flipV="1">
            <a:off x="1631096" y="5646956"/>
            <a:ext cx="165413" cy="168881"/>
          </a:xfrm>
          <a:prstGeom prst="triangle">
            <a:avLst/>
          </a:prstGeom>
          <a:solidFill>
            <a:srgbClr val="FF00FF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5" name="Isosceles Triangle 54"/>
          <p:cNvSpPr/>
          <p:nvPr/>
        </p:nvSpPr>
        <p:spPr>
          <a:xfrm flipH="1" flipV="1">
            <a:off x="5714527" y="5646956"/>
            <a:ext cx="165413" cy="168881"/>
          </a:xfrm>
          <a:prstGeom prst="triangle">
            <a:avLst/>
          </a:prstGeom>
          <a:solidFill>
            <a:srgbClr val="FF00FF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6" name="Isosceles Triangle 55"/>
          <p:cNvSpPr/>
          <p:nvPr/>
        </p:nvSpPr>
        <p:spPr>
          <a:xfrm flipH="1" flipV="1">
            <a:off x="4991676" y="5646956"/>
            <a:ext cx="165413" cy="168881"/>
          </a:xfrm>
          <a:prstGeom prst="triangle">
            <a:avLst/>
          </a:prstGeom>
          <a:solidFill>
            <a:srgbClr val="FF00FF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7" name="Isosceles Triangle 56"/>
          <p:cNvSpPr/>
          <p:nvPr/>
        </p:nvSpPr>
        <p:spPr>
          <a:xfrm flipH="1" flipV="1">
            <a:off x="5255487" y="5646956"/>
            <a:ext cx="165413" cy="168881"/>
          </a:xfrm>
          <a:prstGeom prst="triangle">
            <a:avLst/>
          </a:prstGeom>
          <a:solidFill>
            <a:srgbClr val="FF00FF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8" name="Isosceles Triangle 57"/>
          <p:cNvSpPr/>
          <p:nvPr/>
        </p:nvSpPr>
        <p:spPr>
          <a:xfrm flipH="1" flipV="1">
            <a:off x="5903333" y="5653625"/>
            <a:ext cx="165413" cy="168881"/>
          </a:xfrm>
          <a:prstGeom prst="triangle">
            <a:avLst/>
          </a:prstGeom>
          <a:solidFill>
            <a:srgbClr val="FF00FF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9" name="Isosceles Triangle 58"/>
          <p:cNvSpPr/>
          <p:nvPr/>
        </p:nvSpPr>
        <p:spPr>
          <a:xfrm flipH="1" flipV="1">
            <a:off x="6275155" y="5660022"/>
            <a:ext cx="165413" cy="168881"/>
          </a:xfrm>
          <a:prstGeom prst="triangle">
            <a:avLst/>
          </a:prstGeom>
          <a:solidFill>
            <a:srgbClr val="FF00FF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0" name="Isosceles Triangle 59"/>
          <p:cNvSpPr/>
          <p:nvPr/>
        </p:nvSpPr>
        <p:spPr>
          <a:xfrm flipH="1" flipV="1">
            <a:off x="6359543" y="5660022"/>
            <a:ext cx="165413" cy="168881"/>
          </a:xfrm>
          <a:prstGeom prst="triangle">
            <a:avLst/>
          </a:prstGeom>
          <a:solidFill>
            <a:srgbClr val="FF00FF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1" name="Isosceles Triangle 60"/>
          <p:cNvSpPr/>
          <p:nvPr/>
        </p:nvSpPr>
        <p:spPr>
          <a:xfrm flipH="1" flipV="1">
            <a:off x="7213589" y="5643541"/>
            <a:ext cx="165413" cy="168881"/>
          </a:xfrm>
          <a:prstGeom prst="triangle">
            <a:avLst/>
          </a:prstGeom>
          <a:solidFill>
            <a:srgbClr val="FF00FF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2" name="Isosceles Triangle 61"/>
          <p:cNvSpPr/>
          <p:nvPr/>
        </p:nvSpPr>
        <p:spPr>
          <a:xfrm flipH="1" flipV="1">
            <a:off x="6536531" y="5660022"/>
            <a:ext cx="165413" cy="168881"/>
          </a:xfrm>
          <a:prstGeom prst="triangle">
            <a:avLst/>
          </a:prstGeom>
          <a:solidFill>
            <a:srgbClr val="FF00FF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3" name="Isosceles Triangle 62"/>
          <p:cNvSpPr/>
          <p:nvPr/>
        </p:nvSpPr>
        <p:spPr>
          <a:xfrm flipH="1" flipV="1">
            <a:off x="1760346" y="5648881"/>
            <a:ext cx="165413" cy="168881"/>
          </a:xfrm>
          <a:prstGeom prst="triangle">
            <a:avLst/>
          </a:prstGeom>
          <a:solidFill>
            <a:srgbClr val="FF00FF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4" name="TextBox 63"/>
          <p:cNvSpPr txBox="1"/>
          <p:nvPr/>
        </p:nvSpPr>
        <p:spPr>
          <a:xfrm>
            <a:off x="413708" y="4156821"/>
            <a:ext cx="147106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Mass gap</a:t>
            </a:r>
            <a:endParaRPr lang="en-IE" sz="2000" dirty="0"/>
          </a:p>
        </p:txBody>
      </p:sp>
      <p:sp>
        <p:nvSpPr>
          <p:cNvPr id="65" name="TextBox 64"/>
          <p:cNvSpPr txBox="1"/>
          <p:nvPr/>
        </p:nvSpPr>
        <p:spPr>
          <a:xfrm>
            <a:off x="2498434" y="1401300"/>
            <a:ext cx="36841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comparing within generation:</a:t>
            </a:r>
            <a:endParaRPr lang="en-IE" sz="2000" dirty="0"/>
          </a:p>
        </p:txBody>
      </p:sp>
      <p:sp>
        <p:nvSpPr>
          <p:cNvPr id="44" name="TextBox 43"/>
          <p:cNvSpPr txBox="1"/>
          <p:nvPr/>
        </p:nvSpPr>
        <p:spPr>
          <a:xfrm>
            <a:off x="3207466" y="5443090"/>
            <a:ext cx="679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gap</a:t>
            </a:r>
            <a:endParaRPr lang="en-IE" dirty="0"/>
          </a:p>
        </p:txBody>
      </p:sp>
      <p:sp>
        <p:nvSpPr>
          <p:cNvPr id="52" name="TextBox 51"/>
          <p:cNvSpPr txBox="1"/>
          <p:nvPr/>
        </p:nvSpPr>
        <p:spPr>
          <a:xfrm>
            <a:off x="6600937" y="443974"/>
            <a:ext cx="984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</a:t>
            </a:r>
            <a:r>
              <a:rPr lang="en-IE" sz="2000" baseline="-25000" dirty="0" smtClean="0"/>
              <a:t>3</a:t>
            </a:r>
            <a:r>
              <a:rPr lang="en-IE" sz="2000" dirty="0" smtClean="0"/>
              <a:t> </a:t>
            </a:r>
          </a:p>
          <a:p>
            <a:r>
              <a:rPr lang="en-IE" sz="2000" dirty="0" smtClean="0"/>
              <a:t>&lt;H&gt;</a:t>
            </a:r>
            <a:endParaRPr lang="en-IE" sz="2000" dirty="0"/>
          </a:p>
        </p:txBody>
      </p:sp>
      <p:cxnSp>
        <p:nvCxnSpPr>
          <p:cNvPr id="66" name="Straight Connector 65"/>
          <p:cNvCxnSpPr/>
          <p:nvPr/>
        </p:nvCxnSpPr>
        <p:spPr>
          <a:xfrm>
            <a:off x="6600937" y="797442"/>
            <a:ext cx="5232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7225164" y="567647"/>
            <a:ext cx="1216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~</a:t>
            </a:r>
            <a:r>
              <a:rPr lang="en-IE" sz="2000" dirty="0" smtClean="0"/>
              <a:t> 2 10</a:t>
            </a:r>
            <a:r>
              <a:rPr lang="en-IE" sz="2000" baseline="30000" dirty="0" smtClean="0"/>
              <a:t>-13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-11217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 dirty="0"/>
          </a:p>
        </p:txBody>
      </p:sp>
      <p:sp>
        <p:nvSpPr>
          <p:cNvPr id="3" name="WordArt 25"/>
          <p:cNvSpPr>
            <a:spLocks noChangeArrowheads="1" noChangeShapeType="1" noTextEdit="1"/>
          </p:cNvSpPr>
          <p:nvPr/>
        </p:nvSpPr>
        <p:spPr bwMode="auto">
          <a:xfrm>
            <a:off x="551724" y="244541"/>
            <a:ext cx="4317988" cy="937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Two aspects of smallness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3273" y="1475976"/>
            <a:ext cx="2615609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Suppression </a:t>
            </a:r>
            <a:r>
              <a:rPr lang="en-IE" sz="2400" dirty="0" err="1" smtClean="0"/>
              <a:t>wrt</a:t>
            </a:r>
            <a:r>
              <a:rPr lang="en-IE" sz="2400" dirty="0" smtClean="0"/>
              <a:t>. the EW scale</a:t>
            </a:r>
            <a:endParaRPr lang="en-IE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980717" y="1537016"/>
            <a:ext cx="1860700" cy="461665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Finite value</a:t>
            </a:r>
            <a:endParaRPr lang="en-IE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018597" y="5337544"/>
            <a:ext cx="3788871" cy="1015663"/>
          </a:xfrm>
          <a:prstGeom prst="rect">
            <a:avLst/>
          </a:prstGeom>
          <a:solidFill>
            <a:srgbClr val="FFCC99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See-saws type-I does </a:t>
            </a:r>
          </a:p>
          <a:p>
            <a:r>
              <a:rPr lang="en-IE" sz="2000" dirty="0" smtClean="0"/>
              <a:t>both things simultaneously: incomplete suppression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5218" y="3202974"/>
            <a:ext cx="3108856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1. No RH component </a:t>
            </a:r>
            <a:r>
              <a:rPr lang="en-IE" sz="2000" dirty="0" smtClean="0">
                <a:sym typeface="Wingdings" pitchFamily="2" charset="2"/>
              </a:rPr>
              <a:t></a:t>
            </a:r>
            <a:r>
              <a:rPr lang="en-IE" sz="2000" dirty="0" smtClean="0"/>
              <a:t>  Dirac mass can  not be formed </a:t>
            </a:r>
            <a:endParaRPr lang="en-IE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10575" y="5138208"/>
            <a:ext cx="3310820" cy="132343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3. Some mechanisms  </a:t>
            </a:r>
          </a:p>
          <a:p>
            <a:r>
              <a:rPr lang="en-IE" sz="2000" dirty="0" smtClean="0"/>
              <a:t>of suppression of mass, </a:t>
            </a:r>
          </a:p>
          <a:p>
            <a:r>
              <a:rPr lang="en-IE" sz="2000" dirty="0" smtClean="0"/>
              <a:t>finite value of m  is negligible</a:t>
            </a:r>
            <a:endParaRPr lang="en-IE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5651094" y="2307263"/>
            <a:ext cx="28443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Mechanisms unrelated </a:t>
            </a:r>
          </a:p>
          <a:p>
            <a:r>
              <a:rPr lang="en-IE" sz="2000" dirty="0" smtClean="0"/>
              <a:t>to suppression of usual Dirac masses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8133" y="4288661"/>
            <a:ext cx="2954041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2. Symmetry forbids</a:t>
            </a:r>
          </a:p>
          <a:p>
            <a:r>
              <a:rPr lang="en-IE" sz="2000" dirty="0" smtClean="0"/>
              <a:t> Dirac mass term</a:t>
            </a:r>
            <a:endParaRPr lang="en-IE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5736277" y="3429050"/>
            <a:ext cx="21317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Seesaw type II,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785405" y="3871692"/>
            <a:ext cx="27950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Radiative</a:t>
            </a:r>
            <a:r>
              <a:rPr lang="en-IE" sz="2000" dirty="0" smtClean="0"/>
              <a:t> mechanisms</a:t>
            </a:r>
            <a:endParaRPr lang="en-IE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581675" y="2307263"/>
            <a:ext cx="28323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Why there is no usual scale Dirac masses? 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812800" y="5751513"/>
            <a:ext cx="1978025" cy="846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45" name="Oval 9"/>
          <p:cNvSpPr>
            <a:spLocks noChangeArrowheads="1"/>
          </p:cNvSpPr>
          <p:nvPr/>
        </p:nvSpPr>
        <p:spPr bwMode="auto">
          <a:xfrm>
            <a:off x="2717800" y="2012950"/>
            <a:ext cx="762000" cy="742950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79946" name="Oval 10"/>
          <p:cNvSpPr>
            <a:spLocks noChangeArrowheads="1"/>
          </p:cNvSpPr>
          <p:nvPr/>
        </p:nvSpPr>
        <p:spPr bwMode="auto">
          <a:xfrm>
            <a:off x="1744663" y="2016125"/>
            <a:ext cx="762000" cy="722313"/>
          </a:xfrm>
          <a:prstGeom prst="ellipse">
            <a:avLst/>
          </a:prstGeom>
          <a:solidFill>
            <a:srgbClr val="00FF00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79947" name="Oval 11"/>
          <p:cNvSpPr>
            <a:spLocks noChangeArrowheads="1"/>
          </p:cNvSpPr>
          <p:nvPr/>
        </p:nvSpPr>
        <p:spPr bwMode="auto">
          <a:xfrm>
            <a:off x="812800" y="2028825"/>
            <a:ext cx="762000" cy="75565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727075" y="1423541"/>
            <a:ext cx="22749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Flavor </a:t>
            </a:r>
            <a:r>
              <a:rPr lang="en-US" sz="2000" dirty="0" smtClean="0"/>
              <a:t>neutrinos</a:t>
            </a:r>
            <a:r>
              <a:rPr lang="en-US" sz="2000" dirty="0"/>
              <a:t>: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1912789" y="2074234"/>
            <a:ext cx="5100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800" baseline="-25000" dirty="0">
                <a:solidFill>
                  <a:schemeClr val="tx2"/>
                </a:solidFill>
                <a:latin typeface="Symbol" pitchFamily="18" charset="2"/>
              </a:rPr>
              <a:t>m</a:t>
            </a:r>
            <a:endParaRPr lang="en-US" sz="2800" dirty="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2887663" y="2095500"/>
            <a:ext cx="4780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800" baseline="-25000" dirty="0" err="1">
                <a:solidFill>
                  <a:schemeClr val="tx2"/>
                </a:solidFill>
                <a:latin typeface="Symbol" pitchFamily="18" charset="2"/>
              </a:rPr>
              <a:t>t</a:t>
            </a:r>
            <a:endParaRPr lang="en-US" sz="2800" dirty="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996950" y="2111375"/>
            <a:ext cx="4780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en-US" sz="2800" baseline="-25000" dirty="0">
                <a:solidFill>
                  <a:schemeClr val="tx2"/>
                </a:solidFill>
                <a:latin typeface="Times New Roman" pitchFamily="18" charset="0"/>
              </a:rPr>
              <a:t>e</a:t>
            </a:r>
            <a:endParaRPr lang="en-US" sz="2800" dirty="0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712659" y="4052007"/>
            <a:ext cx="5007676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F</a:t>
            </a:r>
            <a:r>
              <a:rPr lang="en-US" sz="2000" dirty="0" smtClean="0"/>
              <a:t>lavor </a:t>
            </a:r>
            <a:r>
              <a:rPr lang="en-US" sz="2000" dirty="0"/>
              <a:t>is </a:t>
            </a:r>
            <a:r>
              <a:rPr lang="en-US" sz="2000" dirty="0" smtClean="0"/>
              <a:t>characteristic </a:t>
            </a:r>
            <a:r>
              <a:rPr lang="en-US" sz="2000" dirty="0"/>
              <a:t>of interactions</a:t>
            </a:r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1927225" y="3244487"/>
            <a:ext cx="4812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FF00"/>
                </a:solidFill>
                <a:latin typeface="Times New Roman" pitchFamily="18" charset="0"/>
              </a:rPr>
              <a:t> </a:t>
            </a:r>
            <a:r>
              <a:rPr lang="en-US" sz="2800" dirty="0">
                <a:solidFill>
                  <a:srgbClr val="00FF00"/>
                </a:solidFill>
                <a:latin typeface="Symbol" pitchFamily="18" charset="2"/>
              </a:rPr>
              <a:t>m</a:t>
            </a:r>
            <a:endParaRPr lang="en-US" sz="2800" dirty="0">
              <a:solidFill>
                <a:srgbClr val="00FF00"/>
              </a:solidFill>
              <a:latin typeface="Times New Roman" pitchFamily="18" charset="0"/>
            </a:endParaRP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2965450" y="3240535"/>
            <a:ext cx="3417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99"/>
                </a:solidFill>
                <a:latin typeface="Symbol" pitchFamily="18" charset="2"/>
              </a:rPr>
              <a:t>t</a:t>
            </a:r>
            <a:endParaRPr lang="en-US" sz="2800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1038225" y="3276237"/>
            <a:ext cx="3433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e</a:t>
            </a:r>
          </a:p>
        </p:txBody>
      </p:sp>
      <p:sp>
        <p:nvSpPr>
          <p:cNvPr id="679971" name="AutoShape 35"/>
          <p:cNvSpPr>
            <a:spLocks noChangeArrowheads="1"/>
          </p:cNvSpPr>
          <p:nvPr/>
        </p:nvSpPr>
        <p:spPr bwMode="auto">
          <a:xfrm>
            <a:off x="1054100" y="2943225"/>
            <a:ext cx="277813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79972" name="AutoShape 36"/>
          <p:cNvSpPr>
            <a:spLocks noChangeArrowheads="1"/>
          </p:cNvSpPr>
          <p:nvPr/>
        </p:nvSpPr>
        <p:spPr bwMode="auto">
          <a:xfrm>
            <a:off x="2035175" y="2943225"/>
            <a:ext cx="277813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79973" name="AutoShape 37"/>
          <p:cNvSpPr>
            <a:spLocks noChangeArrowheads="1"/>
          </p:cNvSpPr>
          <p:nvPr/>
        </p:nvSpPr>
        <p:spPr bwMode="auto">
          <a:xfrm>
            <a:off x="2965450" y="2943225"/>
            <a:ext cx="277813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4" name="WordArt 26"/>
          <p:cNvSpPr>
            <a:spLocks noChangeArrowheads="1" noChangeShapeType="1" noTextEdit="1"/>
          </p:cNvSpPr>
          <p:nvPr/>
        </p:nvSpPr>
        <p:spPr bwMode="auto">
          <a:xfrm>
            <a:off x="606607" y="340237"/>
            <a:ext cx="4018526" cy="745811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Flavor neutrinos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902134" y="2015678"/>
            <a:ext cx="49654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are neutrinos associated with or </a:t>
            </a:r>
          </a:p>
          <a:p>
            <a:r>
              <a:rPr lang="en-IE" sz="2000" dirty="0" smtClean="0"/>
              <a:t>correspond  to certain charged leptons</a:t>
            </a:r>
            <a:endParaRPr lang="en-IE" sz="2000" dirty="0"/>
          </a:p>
        </p:txBody>
      </p:sp>
      <p:sp>
        <p:nvSpPr>
          <p:cNvPr id="46" name="TextBox 45"/>
          <p:cNvSpPr txBox="1"/>
          <p:nvPr/>
        </p:nvSpPr>
        <p:spPr>
          <a:xfrm>
            <a:off x="3886696" y="2975459"/>
            <a:ext cx="52041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The correspondence is established </a:t>
            </a:r>
          </a:p>
          <a:p>
            <a:r>
              <a:rPr lang="en-IE" sz="2000" dirty="0" smtClean="0"/>
              <a:t>by the charged current weak interactions</a:t>
            </a:r>
            <a:endParaRPr lang="en-IE" sz="2000" dirty="0"/>
          </a:p>
        </p:txBody>
      </p:sp>
      <p:sp>
        <p:nvSpPr>
          <p:cNvPr id="47" name="TextBox 46"/>
          <p:cNvSpPr txBox="1"/>
          <p:nvPr/>
        </p:nvSpPr>
        <p:spPr>
          <a:xfrm>
            <a:off x="727736" y="4467605"/>
            <a:ext cx="5433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Flavor</a:t>
            </a:r>
            <a:r>
              <a:rPr lang="en-IE" sz="2000" dirty="0" smtClean="0"/>
              <a:t> states -- Weak interaction states</a:t>
            </a:r>
            <a:endParaRPr lang="en-IE" sz="2000" dirty="0"/>
          </a:p>
        </p:txBody>
      </p:sp>
      <p:sp>
        <p:nvSpPr>
          <p:cNvPr id="48" name="TextBox 47"/>
          <p:cNvSpPr txBox="1"/>
          <p:nvPr/>
        </p:nvSpPr>
        <p:spPr>
          <a:xfrm>
            <a:off x="680760" y="5024564"/>
            <a:ext cx="68896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 the presence of vacuum mixing (masses) - ambiguity :  </a:t>
            </a:r>
            <a:endParaRPr lang="en-IE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1924820" y="5350243"/>
            <a:ext cx="46780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Two ways to determine </a:t>
            </a:r>
            <a:r>
              <a:rPr lang="en-IE" sz="2000" dirty="0" err="1" smtClean="0"/>
              <a:t>flavor</a:t>
            </a:r>
            <a:r>
              <a:rPr lang="en-IE" sz="2000" dirty="0" smtClean="0"/>
              <a:t> states</a:t>
            </a:r>
            <a:endParaRPr lang="en-IE" sz="2000" dirty="0"/>
          </a:p>
        </p:txBody>
      </p:sp>
      <p:sp>
        <p:nvSpPr>
          <p:cNvPr id="50" name="TextBox 49"/>
          <p:cNvSpPr txBox="1"/>
          <p:nvPr/>
        </p:nvSpPr>
        <p:spPr>
          <a:xfrm>
            <a:off x="727737" y="6145605"/>
            <a:ext cx="25794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at the </a:t>
            </a:r>
            <a:r>
              <a:rPr lang="en-IE" sz="2000" dirty="0" err="1" smtClean="0"/>
              <a:t>Lagrangian</a:t>
            </a:r>
            <a:r>
              <a:rPr lang="en-IE" sz="2000" dirty="0" smtClean="0"/>
              <a:t> </a:t>
            </a:r>
          </a:p>
          <a:p>
            <a:r>
              <a:rPr lang="en-IE" sz="2000" dirty="0" smtClean="0"/>
              <a:t>(weak current) level</a:t>
            </a:r>
            <a:endParaRPr lang="en-IE" sz="2000" dirty="0"/>
          </a:p>
        </p:txBody>
      </p:sp>
      <p:sp>
        <p:nvSpPr>
          <p:cNvPr id="51" name="TextBox 50"/>
          <p:cNvSpPr txBox="1"/>
          <p:nvPr/>
        </p:nvSpPr>
        <p:spPr>
          <a:xfrm>
            <a:off x="5178042" y="5824784"/>
            <a:ext cx="2594330" cy="400110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IE" sz="2000" dirty="0" err="1" smtClean="0"/>
              <a:t>Phenomenologically</a:t>
            </a:r>
            <a:endParaRPr lang="en-IE" sz="2000" dirty="0"/>
          </a:p>
        </p:txBody>
      </p:sp>
      <p:sp>
        <p:nvSpPr>
          <p:cNvPr id="52" name="TextBox 51"/>
          <p:cNvSpPr txBox="1"/>
          <p:nvPr/>
        </p:nvSpPr>
        <p:spPr>
          <a:xfrm>
            <a:off x="1209610" y="5784120"/>
            <a:ext cx="1793875" cy="400110"/>
          </a:xfrm>
          <a:prstGeom prst="rect">
            <a:avLst/>
          </a:prstGeom>
          <a:solidFill>
            <a:srgbClr val="66CCFF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Theoretically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-2274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 dirty="0"/>
          </a:p>
        </p:txBody>
      </p:sp>
      <p:sp>
        <p:nvSpPr>
          <p:cNvPr id="3" name="WordArt 25"/>
          <p:cNvSpPr>
            <a:spLocks noChangeArrowheads="1" noChangeShapeType="1" noTextEdit="1"/>
          </p:cNvSpPr>
          <p:nvPr/>
        </p:nvSpPr>
        <p:spPr bwMode="auto">
          <a:xfrm>
            <a:off x="317797" y="265805"/>
            <a:ext cx="5870338" cy="88249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Origins of (finite) mass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51574" y="1431484"/>
            <a:ext cx="4392426" cy="400110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Hard mass related to the EW scale</a:t>
            </a:r>
            <a:endParaRPr lang="en-IE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821861" y="1809747"/>
            <a:ext cx="3173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small effective coupling </a:t>
            </a:r>
            <a:endParaRPr lang="en-IE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837801" y="2212898"/>
            <a:ext cx="35512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small induced VEV formed </a:t>
            </a:r>
          </a:p>
          <a:p>
            <a:r>
              <a:rPr lang="en-IE" sz="2000" dirty="0" smtClean="0"/>
              <a:t>by large VEV’s  (seesaw II) </a:t>
            </a:r>
            <a:endParaRPr lang="en-IE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443321" y="3214944"/>
            <a:ext cx="2349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VEV created at </a:t>
            </a:r>
          </a:p>
          <a:p>
            <a:r>
              <a:rPr lang="en-IE" sz="2000" dirty="0" smtClean="0"/>
              <a:t>small scales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6592188" y="3861746"/>
            <a:ext cx="2562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melting at T </a:t>
            </a:r>
            <a:r>
              <a:rPr lang="en-US" sz="2000" dirty="0" smtClean="0"/>
              <a:t>~ </a:t>
            </a:r>
            <a:r>
              <a:rPr lang="en-IE" sz="2000" dirty="0" smtClean="0"/>
              <a:t>VEV </a:t>
            </a:r>
            <a:endParaRPr lang="en-IE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880331" y="4621241"/>
            <a:ext cx="1307804" cy="400110"/>
          </a:xfrm>
          <a:prstGeom prst="rect">
            <a:avLst/>
          </a:prstGeom>
          <a:solidFill>
            <a:srgbClr val="FF99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MAVAN</a:t>
            </a:r>
            <a:endParaRPr lang="en-IE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848431" y="5664405"/>
            <a:ext cx="3721397" cy="400110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Gravitationally induced mass</a:t>
            </a:r>
            <a:endParaRPr lang="en-IE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6241300" y="4529179"/>
            <a:ext cx="3094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Environment dependent </a:t>
            </a:r>
          </a:p>
          <a:p>
            <a:r>
              <a:rPr lang="en-IE" sz="2000" dirty="0" smtClean="0"/>
              <a:t>masses; relic neutrinos</a:t>
            </a:r>
            <a:endParaRPr lang="en-IE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4774003" y="3261040"/>
            <a:ext cx="1531095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Soft mass</a:t>
            </a:r>
            <a:endParaRPr lang="en-IE" sz="20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467830" y="2562447"/>
            <a:ext cx="2764468" cy="106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158949" y="1520453"/>
            <a:ext cx="712374" cy="98883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970558" y="2594345"/>
            <a:ext cx="1070351" cy="435933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016589" y="2682949"/>
            <a:ext cx="719508" cy="850605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1912021" y="1584251"/>
            <a:ext cx="937456" cy="960469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949292" y="2651050"/>
            <a:ext cx="712374" cy="98883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403511" y="2137143"/>
            <a:ext cx="925037" cy="893135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8" name="TextBox 37"/>
          <p:cNvSpPr txBox="1"/>
          <p:nvPr/>
        </p:nvSpPr>
        <p:spPr>
          <a:xfrm>
            <a:off x="1010682" y="1335787"/>
            <a:ext cx="296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39" name="TextBox 38"/>
          <p:cNvSpPr txBox="1"/>
          <p:nvPr/>
        </p:nvSpPr>
        <p:spPr>
          <a:xfrm>
            <a:off x="2661666" y="1399585"/>
            <a:ext cx="296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40" name="TextBox 39"/>
          <p:cNvSpPr txBox="1"/>
          <p:nvPr/>
        </p:nvSpPr>
        <p:spPr>
          <a:xfrm>
            <a:off x="2936934" y="2856245"/>
            <a:ext cx="372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41" name="TextBox 40"/>
          <p:cNvSpPr txBox="1"/>
          <p:nvPr/>
        </p:nvSpPr>
        <p:spPr>
          <a:xfrm>
            <a:off x="2564779" y="3289375"/>
            <a:ext cx="274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42" name="TextBox 41"/>
          <p:cNvSpPr txBox="1"/>
          <p:nvPr/>
        </p:nvSpPr>
        <p:spPr>
          <a:xfrm>
            <a:off x="2456126" y="3405958"/>
            <a:ext cx="374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43" name="TextBox 42"/>
          <p:cNvSpPr txBox="1"/>
          <p:nvPr/>
        </p:nvSpPr>
        <p:spPr>
          <a:xfrm>
            <a:off x="2906225" y="2141560"/>
            <a:ext cx="435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latin typeface="Symbol" pitchFamily="18" charset="2"/>
              </a:rPr>
              <a:t>n</a:t>
            </a:r>
            <a:endParaRPr lang="en-IE" sz="2400" dirty="0">
              <a:latin typeface="Symbol" pitchFamily="18" charset="2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67830" y="2090148"/>
            <a:ext cx="435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latin typeface="Symbol" pitchFamily="18" charset="2"/>
              </a:rPr>
              <a:t>n</a:t>
            </a:r>
            <a:endParaRPr lang="en-IE" sz="2400" dirty="0">
              <a:latin typeface="Symbol" pitchFamily="18" charset="2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467830" y="5082358"/>
            <a:ext cx="2764468" cy="106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60735" y="4625210"/>
            <a:ext cx="435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latin typeface="Symbol" pitchFamily="18" charset="2"/>
              </a:rPr>
              <a:t>n</a:t>
            </a:r>
            <a:endParaRPr lang="en-IE" sz="2400" dirty="0">
              <a:latin typeface="Symbol" pitchFamily="18" charset="2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889092" y="4653140"/>
            <a:ext cx="435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latin typeface="Symbol" pitchFamily="18" charset="2"/>
              </a:rPr>
              <a:t>n</a:t>
            </a:r>
            <a:endParaRPr lang="en-IE" sz="2400" dirty="0">
              <a:latin typeface="Symbol" pitchFamily="18" charset="2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1949292" y="3869665"/>
            <a:ext cx="0" cy="1148895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786259" y="3639880"/>
            <a:ext cx="287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cxnSp>
        <p:nvCxnSpPr>
          <p:cNvPr id="55" name="Straight Connector 54"/>
          <p:cNvCxnSpPr/>
          <p:nvPr/>
        </p:nvCxnSpPr>
        <p:spPr>
          <a:xfrm>
            <a:off x="1974096" y="5096638"/>
            <a:ext cx="1070351" cy="435933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977595" y="5132077"/>
            <a:ext cx="719508" cy="850605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910298" y="5089545"/>
            <a:ext cx="712374" cy="98883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 rot="18469757">
            <a:off x="2628578" y="2910422"/>
            <a:ext cx="401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 smtClean="0"/>
              <a:t>…</a:t>
            </a:r>
            <a:endParaRPr lang="en-IE" sz="2800" dirty="0"/>
          </a:p>
        </p:txBody>
      </p:sp>
      <p:sp>
        <p:nvSpPr>
          <p:cNvPr id="59" name="TextBox 58"/>
          <p:cNvSpPr txBox="1"/>
          <p:nvPr/>
        </p:nvSpPr>
        <p:spPr>
          <a:xfrm>
            <a:off x="5316276" y="6105339"/>
            <a:ext cx="2275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Melting couplings</a:t>
            </a:r>
            <a:endParaRPr lang="en-IE" sz="2000" dirty="0"/>
          </a:p>
        </p:txBody>
      </p:sp>
      <p:sp>
        <p:nvSpPr>
          <p:cNvPr id="60" name="TextBox 59"/>
          <p:cNvSpPr txBox="1"/>
          <p:nvPr/>
        </p:nvSpPr>
        <p:spPr>
          <a:xfrm>
            <a:off x="1403511" y="3775290"/>
            <a:ext cx="410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latin typeface="Symbol" pitchFamily="18" charset="2"/>
              </a:rPr>
              <a:t>D</a:t>
            </a:r>
            <a:endParaRPr lang="en-IE" sz="2400" dirty="0">
              <a:latin typeface="Symbol" pitchFamily="18" charset="2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332601" y="1494431"/>
            <a:ext cx="4359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H</a:t>
            </a:r>
            <a:endParaRPr lang="en-IE" sz="2000" dirty="0"/>
          </a:p>
        </p:txBody>
      </p:sp>
      <p:sp>
        <p:nvSpPr>
          <p:cNvPr id="62" name="TextBox 61"/>
          <p:cNvSpPr txBox="1"/>
          <p:nvPr/>
        </p:nvSpPr>
        <p:spPr>
          <a:xfrm>
            <a:off x="2091082" y="1508602"/>
            <a:ext cx="4359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H</a:t>
            </a:r>
            <a:endParaRPr lang="en-IE" sz="2000" dirty="0"/>
          </a:p>
        </p:txBody>
      </p:sp>
      <p:sp>
        <p:nvSpPr>
          <p:cNvPr id="63" name="TextBox 62"/>
          <p:cNvSpPr txBox="1"/>
          <p:nvPr/>
        </p:nvSpPr>
        <p:spPr>
          <a:xfrm>
            <a:off x="2925312" y="5343090"/>
            <a:ext cx="370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64" name="TextBox 63"/>
          <p:cNvSpPr txBox="1"/>
          <p:nvPr/>
        </p:nvSpPr>
        <p:spPr>
          <a:xfrm>
            <a:off x="2543513" y="5791288"/>
            <a:ext cx="359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65" name="TextBox 64"/>
          <p:cNvSpPr txBox="1"/>
          <p:nvPr/>
        </p:nvSpPr>
        <p:spPr>
          <a:xfrm>
            <a:off x="2422943" y="5880257"/>
            <a:ext cx="408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66" name="TextBox 65"/>
          <p:cNvSpPr txBox="1"/>
          <p:nvPr/>
        </p:nvSpPr>
        <p:spPr>
          <a:xfrm rot="18469757">
            <a:off x="2645354" y="5400566"/>
            <a:ext cx="401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 smtClean="0"/>
              <a:t>…</a:t>
            </a:r>
            <a:endParaRPr lang="en-IE" sz="2800" dirty="0"/>
          </a:p>
        </p:txBody>
      </p:sp>
      <p:sp>
        <p:nvSpPr>
          <p:cNvPr id="46" name="Oval 45"/>
          <p:cNvSpPr/>
          <p:nvPr/>
        </p:nvSpPr>
        <p:spPr>
          <a:xfrm>
            <a:off x="1476140" y="4641349"/>
            <a:ext cx="925037" cy="893135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7" name="TextBox 66"/>
          <p:cNvSpPr txBox="1"/>
          <p:nvPr/>
        </p:nvSpPr>
        <p:spPr>
          <a:xfrm>
            <a:off x="460735" y="6434255"/>
            <a:ext cx="3455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Similarly for Dirac neutrinos</a:t>
            </a:r>
            <a:endParaRPr lang="en-IE" dirty="0"/>
          </a:p>
        </p:txBody>
      </p:sp>
      <p:sp>
        <p:nvSpPr>
          <p:cNvPr id="50" name="TextBox 49"/>
          <p:cNvSpPr txBox="1"/>
          <p:nvPr/>
        </p:nvSpPr>
        <p:spPr>
          <a:xfrm rot="1226249">
            <a:off x="3035542" y="1540597"/>
            <a:ext cx="1469483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Gauge </a:t>
            </a:r>
          </a:p>
          <a:p>
            <a:r>
              <a:rPr lang="en-IE" sz="2000" dirty="0" smtClean="0"/>
              <a:t>invariance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-20638" y="0"/>
            <a:ext cx="9144001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0484" name="WordArt 4"/>
          <p:cNvSpPr>
            <a:spLocks noChangeArrowheads="1" noChangeShapeType="1" noTextEdit="1"/>
          </p:cNvSpPr>
          <p:nvPr/>
        </p:nvSpPr>
        <p:spPr bwMode="auto">
          <a:xfrm>
            <a:off x="573749" y="308333"/>
            <a:ext cx="7458075" cy="8784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Higher dimension operator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394325" y="3019425"/>
            <a:ext cx="9076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L </a:t>
            </a:r>
            <a:r>
              <a:rPr lang="en-US" sz="2000" dirty="0" err="1"/>
              <a:t>L</a:t>
            </a:r>
            <a:r>
              <a:rPr lang="en-US" sz="2000" dirty="0"/>
              <a:t> </a:t>
            </a:r>
            <a:r>
              <a:rPr lang="en-US" sz="2000" dirty="0" err="1" smtClean="0"/>
              <a:t>H</a:t>
            </a:r>
            <a:r>
              <a:rPr lang="en-US" sz="2000" baseline="30000" dirty="0" err="1" smtClean="0"/>
              <a:t>n</a:t>
            </a:r>
            <a:endParaRPr lang="en-US" sz="2000" dirty="0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816475" y="2836863"/>
            <a:ext cx="5982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 1</a:t>
            </a:r>
            <a:endParaRPr lang="en-US" sz="2000" dirty="0"/>
          </a:p>
          <a:p>
            <a:r>
              <a:rPr lang="en-US" sz="2000" dirty="0">
                <a:latin typeface="Symbol" pitchFamily="18" charset="2"/>
              </a:rPr>
              <a:t>L</a:t>
            </a:r>
            <a:r>
              <a:rPr lang="en-US" sz="2000" baseline="30000" dirty="0"/>
              <a:t>n-1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4845050" y="3192463"/>
            <a:ext cx="449263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8" name="Freeform 8"/>
          <p:cNvSpPr>
            <a:spLocks/>
          </p:cNvSpPr>
          <p:nvPr/>
        </p:nvSpPr>
        <p:spPr bwMode="auto">
          <a:xfrm>
            <a:off x="665163" y="3832225"/>
            <a:ext cx="1843087" cy="914400"/>
          </a:xfrm>
          <a:custGeom>
            <a:avLst/>
            <a:gdLst>
              <a:gd name="T0" fmla="*/ 0 w 942"/>
              <a:gd name="T1" fmla="*/ 0 h 539"/>
              <a:gd name="T2" fmla="*/ 2147483647 w 942"/>
              <a:gd name="T3" fmla="*/ 2147483647 h 539"/>
              <a:gd name="T4" fmla="*/ 2147483647 w 942"/>
              <a:gd name="T5" fmla="*/ 0 h 539"/>
              <a:gd name="T6" fmla="*/ 0 60000 65536"/>
              <a:gd name="T7" fmla="*/ 0 60000 65536"/>
              <a:gd name="T8" fmla="*/ 0 60000 65536"/>
              <a:gd name="T9" fmla="*/ 0 w 942"/>
              <a:gd name="T10" fmla="*/ 0 h 539"/>
              <a:gd name="T11" fmla="*/ 942 w 942"/>
              <a:gd name="T12" fmla="*/ 539 h 5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42" h="539">
                <a:moveTo>
                  <a:pt x="0" y="0"/>
                </a:moveTo>
                <a:lnTo>
                  <a:pt x="476" y="539"/>
                </a:lnTo>
                <a:lnTo>
                  <a:pt x="942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9" name="Freeform 9"/>
          <p:cNvSpPr>
            <a:spLocks/>
          </p:cNvSpPr>
          <p:nvPr/>
        </p:nvSpPr>
        <p:spPr bwMode="auto">
          <a:xfrm flipV="1">
            <a:off x="590550" y="4754563"/>
            <a:ext cx="1930400" cy="1030287"/>
          </a:xfrm>
          <a:custGeom>
            <a:avLst/>
            <a:gdLst>
              <a:gd name="T0" fmla="*/ 0 w 942"/>
              <a:gd name="T1" fmla="*/ 0 h 539"/>
              <a:gd name="T2" fmla="*/ 2147483647 w 942"/>
              <a:gd name="T3" fmla="*/ 2147483647 h 539"/>
              <a:gd name="T4" fmla="*/ 2147483647 w 942"/>
              <a:gd name="T5" fmla="*/ 0 h 539"/>
              <a:gd name="T6" fmla="*/ 0 60000 65536"/>
              <a:gd name="T7" fmla="*/ 0 60000 65536"/>
              <a:gd name="T8" fmla="*/ 0 60000 65536"/>
              <a:gd name="T9" fmla="*/ 0 w 942"/>
              <a:gd name="T10" fmla="*/ 0 h 539"/>
              <a:gd name="T11" fmla="*/ 942 w 942"/>
              <a:gd name="T12" fmla="*/ 539 h 5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42" h="539">
                <a:moveTo>
                  <a:pt x="0" y="0"/>
                </a:moveTo>
                <a:lnTo>
                  <a:pt x="476" y="539"/>
                </a:lnTo>
                <a:lnTo>
                  <a:pt x="942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382588" y="3348038"/>
            <a:ext cx="454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H</a:t>
            </a:r>
            <a:r>
              <a:rPr lang="en-US" sz="2000" baseline="-25000"/>
              <a:t>1</a:t>
            </a:r>
            <a:endParaRPr lang="en-US" sz="2000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2565400" y="3487738"/>
            <a:ext cx="465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H</a:t>
            </a:r>
            <a:r>
              <a:rPr lang="en-US" sz="2000" baseline="-25000"/>
              <a:t>n</a:t>
            </a:r>
            <a:endParaRPr lang="en-US" sz="2000"/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436563" y="5865813"/>
            <a:ext cx="3159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n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2463800" y="5854700"/>
            <a:ext cx="31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n</a:t>
            </a:r>
          </a:p>
        </p:txBody>
      </p:sp>
      <p:sp>
        <p:nvSpPr>
          <p:cNvPr id="20494" name="Freeform 14"/>
          <p:cNvSpPr>
            <a:spLocks/>
          </p:cNvSpPr>
          <p:nvPr/>
        </p:nvSpPr>
        <p:spPr bwMode="auto">
          <a:xfrm>
            <a:off x="1174750" y="3381375"/>
            <a:ext cx="871538" cy="1306513"/>
          </a:xfrm>
          <a:custGeom>
            <a:avLst/>
            <a:gdLst>
              <a:gd name="T0" fmla="*/ 0 w 549"/>
              <a:gd name="T1" fmla="*/ 0 h 713"/>
              <a:gd name="T2" fmla="*/ 2147483647 w 549"/>
              <a:gd name="T3" fmla="*/ 2147483647 h 713"/>
              <a:gd name="T4" fmla="*/ 2147483647 w 549"/>
              <a:gd name="T5" fmla="*/ 2147483647 h 713"/>
              <a:gd name="T6" fmla="*/ 0 60000 65536"/>
              <a:gd name="T7" fmla="*/ 0 60000 65536"/>
              <a:gd name="T8" fmla="*/ 0 60000 65536"/>
              <a:gd name="T9" fmla="*/ 0 w 549"/>
              <a:gd name="T10" fmla="*/ 0 h 713"/>
              <a:gd name="T11" fmla="*/ 549 w 549"/>
              <a:gd name="T12" fmla="*/ 713 h 7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49" h="713">
                <a:moveTo>
                  <a:pt x="0" y="0"/>
                </a:moveTo>
                <a:lnTo>
                  <a:pt x="238" y="713"/>
                </a:lnTo>
                <a:lnTo>
                  <a:pt x="549" y="18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5" name="Oval 15"/>
          <p:cNvSpPr>
            <a:spLocks noChangeArrowheads="1"/>
          </p:cNvSpPr>
          <p:nvPr/>
        </p:nvSpPr>
        <p:spPr bwMode="auto">
          <a:xfrm>
            <a:off x="1077913" y="4252913"/>
            <a:ext cx="950912" cy="9556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938213" y="3021013"/>
            <a:ext cx="479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H</a:t>
            </a:r>
            <a:r>
              <a:rPr lang="en-US" sz="2000" baseline="-25000"/>
              <a:t>2</a:t>
            </a:r>
            <a:endParaRPr lang="en-US" sz="2000"/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2017713" y="2970213"/>
            <a:ext cx="608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H</a:t>
            </a:r>
            <a:r>
              <a:rPr lang="en-US" sz="2000" baseline="-25000"/>
              <a:t>n-1</a:t>
            </a:r>
            <a:endParaRPr lang="en-US" sz="2000"/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3230563" y="3487738"/>
            <a:ext cx="51292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allows to reduce  the scale of new physics</a:t>
            </a:r>
          </a:p>
          <a:p>
            <a:r>
              <a:rPr lang="en-US" sz="2000"/>
              <a:t>responsible  for neutrino mass generation</a:t>
            </a: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561975" y="1511300"/>
            <a:ext cx="5602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D=5 operator can be suppressed by symmetry</a:t>
            </a:r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4467225" y="5067300"/>
            <a:ext cx="714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m</a:t>
            </a:r>
            <a:r>
              <a:rPr lang="en-US" sz="2000" baseline="-25000">
                <a:latin typeface="Symbol" pitchFamily="18" charset="2"/>
              </a:rPr>
              <a:t>n </a:t>
            </a:r>
            <a:r>
              <a:rPr lang="en-US" sz="2000"/>
              <a:t>= </a:t>
            </a:r>
          </a:p>
        </p:txBody>
      </p: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5026025" y="4921250"/>
            <a:ext cx="7350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&lt;H&gt; </a:t>
            </a:r>
            <a:r>
              <a:rPr lang="en-US" sz="2000" baseline="30000"/>
              <a:t>n</a:t>
            </a:r>
            <a:endParaRPr lang="en-US" sz="2000"/>
          </a:p>
          <a:p>
            <a:r>
              <a:rPr lang="en-US" sz="2000">
                <a:latin typeface="Symbol" pitchFamily="18" charset="2"/>
              </a:rPr>
              <a:t>  L</a:t>
            </a:r>
            <a:r>
              <a:rPr lang="en-US" sz="2000" baseline="30000"/>
              <a:t>n-1</a:t>
            </a:r>
            <a:endParaRPr lang="en-US" sz="2000">
              <a:latin typeface="Symbol" pitchFamily="18" charset="2"/>
            </a:endParaRPr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>
            <a:off x="5065713" y="5254625"/>
            <a:ext cx="668337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3" name="Text Box 23"/>
          <p:cNvSpPr txBox="1">
            <a:spLocks noChangeArrowheads="1"/>
          </p:cNvSpPr>
          <p:nvPr/>
        </p:nvSpPr>
        <p:spPr bwMode="auto">
          <a:xfrm>
            <a:off x="4241800" y="5916613"/>
            <a:ext cx="2606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m</a:t>
            </a:r>
            <a:r>
              <a:rPr lang="en-US" sz="2000" baseline="-25000">
                <a:latin typeface="Symbol" pitchFamily="18" charset="2"/>
              </a:rPr>
              <a:t>n </a:t>
            </a:r>
            <a:r>
              <a:rPr lang="en-US" sz="2000"/>
              <a:t>=         </a:t>
            </a:r>
            <a:r>
              <a:rPr lang="en-US" sz="2000">
                <a:latin typeface="Symbol" pitchFamily="18" charset="2"/>
              </a:rPr>
              <a:t>P</a:t>
            </a:r>
            <a:r>
              <a:rPr lang="en-US" sz="2000" baseline="-25000"/>
              <a:t>i = 1…n</a:t>
            </a:r>
            <a:r>
              <a:rPr lang="en-US" sz="2000"/>
              <a:t> &lt;H</a:t>
            </a:r>
            <a:r>
              <a:rPr lang="en-US" sz="2000" baseline="-25000"/>
              <a:t>i</a:t>
            </a:r>
            <a:r>
              <a:rPr lang="en-US" sz="2000"/>
              <a:t>&gt; </a:t>
            </a:r>
          </a:p>
        </p:txBody>
      </p:sp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4897438" y="5776913"/>
            <a:ext cx="5873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 1 </a:t>
            </a:r>
          </a:p>
          <a:p>
            <a:r>
              <a:rPr lang="en-US" sz="2000">
                <a:latin typeface="Symbol" pitchFamily="18" charset="2"/>
              </a:rPr>
              <a:t>L</a:t>
            </a:r>
            <a:r>
              <a:rPr lang="en-US" sz="2000" baseline="30000"/>
              <a:t>n-1</a:t>
            </a:r>
            <a:endParaRPr lang="en-US" sz="2000">
              <a:latin typeface="Symbol" pitchFamily="18" charset="2"/>
            </a:endParaRPr>
          </a:p>
        </p:txBody>
      </p:sp>
      <p:sp>
        <p:nvSpPr>
          <p:cNvPr id="20505" name="Line 25"/>
          <p:cNvSpPr>
            <a:spLocks noChangeShapeType="1"/>
          </p:cNvSpPr>
          <p:nvPr/>
        </p:nvSpPr>
        <p:spPr bwMode="auto">
          <a:xfrm>
            <a:off x="4905375" y="6110288"/>
            <a:ext cx="420688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6" name="Text Box 26"/>
          <p:cNvSpPr txBox="1">
            <a:spLocks noChangeArrowheads="1"/>
          </p:cNvSpPr>
          <p:nvPr/>
        </p:nvSpPr>
        <p:spPr bwMode="auto">
          <a:xfrm>
            <a:off x="1620838" y="2151063"/>
            <a:ext cx="1123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H </a:t>
            </a:r>
            <a:r>
              <a:rPr lang="en-US" sz="2000">
                <a:sym typeface="Wingdings" pitchFamily="2" charset="2"/>
              </a:rPr>
              <a:t> i H</a:t>
            </a:r>
            <a:endParaRPr lang="en-US" sz="2000"/>
          </a:p>
        </p:txBody>
      </p: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1373188" y="3052763"/>
            <a:ext cx="593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. .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53" name="Rectangle 52"/>
          <p:cNvSpPr/>
          <p:nvPr/>
        </p:nvSpPr>
        <p:spPr bwMode="auto">
          <a:xfrm>
            <a:off x="882763" y="4831279"/>
            <a:ext cx="3285200" cy="121470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47119" name="Text Box 16"/>
          <p:cNvSpPr txBox="1">
            <a:spLocks noChangeArrowheads="1"/>
          </p:cNvSpPr>
          <p:nvPr/>
        </p:nvSpPr>
        <p:spPr bwMode="auto">
          <a:xfrm>
            <a:off x="4130758" y="1772824"/>
            <a:ext cx="9733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 </a:t>
            </a:r>
            <a:r>
              <a:rPr lang="en-US" sz="2000" dirty="0"/>
              <a:t>&lt;&lt;  </a:t>
            </a:r>
            <a:r>
              <a:rPr lang="en-US" sz="2000" dirty="0" err="1"/>
              <a:t>M</a:t>
            </a:r>
            <a:r>
              <a:rPr lang="en-US" sz="2000" baseline="-25000" dirty="0" err="1"/>
              <a:t>Pl</a:t>
            </a:r>
            <a:endParaRPr lang="en-US" sz="2000" dirty="0"/>
          </a:p>
        </p:txBody>
      </p:sp>
      <p:sp>
        <p:nvSpPr>
          <p:cNvPr id="47120" name="Text Box 17"/>
          <p:cNvSpPr txBox="1">
            <a:spLocks noChangeArrowheads="1"/>
          </p:cNvSpPr>
          <p:nvPr/>
        </p:nvSpPr>
        <p:spPr bwMode="auto">
          <a:xfrm>
            <a:off x="825705" y="6118143"/>
            <a:ext cx="34909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New physics below Planck scale</a:t>
            </a:r>
          </a:p>
        </p:txBody>
      </p:sp>
      <p:sp>
        <p:nvSpPr>
          <p:cNvPr id="47121" name="Text Box 18"/>
          <p:cNvSpPr txBox="1">
            <a:spLocks noChangeArrowheads="1"/>
          </p:cNvSpPr>
          <p:nvPr/>
        </p:nvSpPr>
        <p:spPr bwMode="auto">
          <a:xfrm>
            <a:off x="818965" y="4886518"/>
            <a:ext cx="37317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m</a:t>
            </a:r>
            <a:r>
              <a:rPr lang="en-US" sz="2000" baseline="-25000" dirty="0" smtClean="0"/>
              <a:t>H</a:t>
            </a:r>
            <a:r>
              <a:rPr lang="en-US" sz="2000" baseline="30000" dirty="0" smtClean="0"/>
              <a:t>2 </a:t>
            </a:r>
            <a:r>
              <a:rPr lang="en-US" sz="2000" dirty="0" smtClean="0"/>
              <a:t>~           M</a:t>
            </a:r>
            <a:r>
              <a:rPr lang="en-US" sz="2000" baseline="-25000" dirty="0" smtClean="0"/>
              <a:t>R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log (q/M</a:t>
            </a:r>
            <a:r>
              <a:rPr lang="en-US" sz="2000" baseline="-25000" dirty="0" smtClean="0"/>
              <a:t>R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47122" name="Oval 19"/>
          <p:cNvSpPr>
            <a:spLocks noChangeArrowheads="1"/>
          </p:cNvSpPr>
          <p:nvPr/>
        </p:nvSpPr>
        <p:spPr bwMode="auto">
          <a:xfrm>
            <a:off x="2005691" y="3663951"/>
            <a:ext cx="1036638" cy="10033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3" name="Line 20"/>
          <p:cNvSpPr>
            <a:spLocks noChangeShapeType="1"/>
          </p:cNvSpPr>
          <p:nvPr/>
        </p:nvSpPr>
        <p:spPr bwMode="auto">
          <a:xfrm>
            <a:off x="3042329" y="4192588"/>
            <a:ext cx="639762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4" name="Line 21"/>
          <p:cNvSpPr>
            <a:spLocks noChangeShapeType="1"/>
          </p:cNvSpPr>
          <p:nvPr/>
        </p:nvSpPr>
        <p:spPr bwMode="auto">
          <a:xfrm>
            <a:off x="1311275" y="4164013"/>
            <a:ext cx="652462" cy="158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5" name="Text Box 22"/>
          <p:cNvSpPr txBox="1">
            <a:spLocks noChangeArrowheads="1"/>
          </p:cNvSpPr>
          <p:nvPr/>
        </p:nvSpPr>
        <p:spPr bwMode="auto">
          <a:xfrm>
            <a:off x="3374893" y="3850135"/>
            <a:ext cx="36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H</a:t>
            </a:r>
          </a:p>
        </p:txBody>
      </p:sp>
      <p:sp>
        <p:nvSpPr>
          <p:cNvPr id="47126" name="Text Box 23"/>
          <p:cNvSpPr txBox="1">
            <a:spLocks noChangeArrowheads="1"/>
          </p:cNvSpPr>
          <p:nvPr/>
        </p:nvSpPr>
        <p:spPr bwMode="auto">
          <a:xfrm>
            <a:off x="1268743" y="3812813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H</a:t>
            </a:r>
          </a:p>
        </p:txBody>
      </p:sp>
      <p:sp>
        <p:nvSpPr>
          <p:cNvPr id="47127" name="Text Box 24"/>
          <p:cNvSpPr txBox="1">
            <a:spLocks noChangeArrowheads="1"/>
          </p:cNvSpPr>
          <p:nvPr/>
        </p:nvSpPr>
        <p:spPr bwMode="auto">
          <a:xfrm>
            <a:off x="2353940" y="3281387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Symbol" pitchFamily="18" charset="2"/>
              </a:rPr>
              <a:t>n</a:t>
            </a:r>
            <a:r>
              <a:rPr lang="en-US" sz="1800" baseline="-25000" dirty="0" err="1"/>
              <a:t>L</a:t>
            </a:r>
            <a:endParaRPr lang="en-US" sz="1800" dirty="0"/>
          </a:p>
        </p:txBody>
      </p:sp>
      <p:sp>
        <p:nvSpPr>
          <p:cNvPr id="47128" name="Text Box 25"/>
          <p:cNvSpPr txBox="1">
            <a:spLocks noChangeArrowheads="1"/>
          </p:cNvSpPr>
          <p:nvPr/>
        </p:nvSpPr>
        <p:spPr bwMode="auto">
          <a:xfrm>
            <a:off x="2329992" y="4247374"/>
            <a:ext cx="466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Symbol" pitchFamily="18" charset="2"/>
              </a:rPr>
              <a:t>n</a:t>
            </a:r>
            <a:r>
              <a:rPr lang="en-US" sz="1800" baseline="-25000" dirty="0" err="1"/>
              <a:t>R</a:t>
            </a:r>
            <a:r>
              <a:rPr lang="en-US" sz="1800" dirty="0"/>
              <a:t> </a:t>
            </a:r>
          </a:p>
        </p:txBody>
      </p:sp>
      <p:sp>
        <p:nvSpPr>
          <p:cNvPr id="47130" name="Text Box 27"/>
          <p:cNvSpPr txBox="1">
            <a:spLocks noChangeArrowheads="1"/>
          </p:cNvSpPr>
          <p:nvPr/>
        </p:nvSpPr>
        <p:spPr bwMode="auto">
          <a:xfrm>
            <a:off x="7200677" y="6364591"/>
            <a:ext cx="19656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/>
              <a:t>“Partial” SUSY? </a:t>
            </a:r>
            <a:endParaRPr lang="en-US" sz="1800" dirty="0"/>
          </a:p>
        </p:txBody>
      </p:sp>
      <p:sp>
        <p:nvSpPr>
          <p:cNvPr id="47131" name="AutoShape 28"/>
          <p:cNvSpPr>
            <a:spLocks noChangeArrowheads="1"/>
          </p:cNvSpPr>
          <p:nvPr/>
        </p:nvSpPr>
        <p:spPr bwMode="auto">
          <a:xfrm>
            <a:off x="486553" y="6182544"/>
            <a:ext cx="246062" cy="36671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299317" y="1316219"/>
            <a:ext cx="52721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Simplest seesaw implies new physical scale</a:t>
            </a:r>
            <a:endParaRPr lang="en-US" sz="2000" dirty="0"/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1318668" y="1780162"/>
            <a:ext cx="2872902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 M</a:t>
            </a:r>
            <a:r>
              <a:rPr lang="en-US" baseline="-25000" dirty="0" smtClean="0"/>
              <a:t>R </a:t>
            </a:r>
            <a:r>
              <a:rPr lang="en-US" dirty="0" smtClean="0"/>
              <a:t> ~ m</a:t>
            </a:r>
            <a:r>
              <a:rPr lang="en-US" baseline="-25000" dirty="0" smtClean="0"/>
              <a:t>D</a:t>
            </a:r>
            <a:r>
              <a:rPr lang="en-US" baseline="30000" dirty="0" smtClean="0"/>
              <a:t>2</a:t>
            </a:r>
            <a:r>
              <a:rPr lang="en-US" baseline="-25000" dirty="0" smtClean="0"/>
              <a:t> </a:t>
            </a:r>
            <a:r>
              <a:rPr lang="en-US" dirty="0" smtClean="0"/>
              <a:t>/</a:t>
            </a:r>
            <a:r>
              <a:rPr lang="en-US" dirty="0" err="1" smtClean="0"/>
              <a:t>m</a:t>
            </a:r>
            <a:r>
              <a:rPr lang="en-US" baseline="-25000" dirty="0" err="1" smtClean="0">
                <a:latin typeface="Symbol" pitchFamily="18" charset="2"/>
              </a:rPr>
              <a:t>n</a:t>
            </a:r>
            <a:r>
              <a:rPr lang="en-US" dirty="0" smtClean="0"/>
              <a:t> ~ 10</a:t>
            </a:r>
            <a:r>
              <a:rPr lang="en-US" baseline="30000" dirty="0" smtClean="0"/>
              <a:t>14</a:t>
            </a:r>
            <a:r>
              <a:rPr lang="en-US" dirty="0" smtClean="0"/>
              <a:t> </a:t>
            </a:r>
            <a:r>
              <a:rPr lang="en-US" dirty="0" err="1" smtClean="0"/>
              <a:t>GeV</a:t>
            </a:r>
            <a:endParaRPr lang="en-US" baseline="-25000" dirty="0"/>
          </a:p>
        </p:txBody>
      </p:sp>
      <p:sp>
        <p:nvSpPr>
          <p:cNvPr id="37" name="TextBox 36"/>
          <p:cNvSpPr txBox="1"/>
          <p:nvPr/>
        </p:nvSpPr>
        <p:spPr>
          <a:xfrm>
            <a:off x="3374893" y="2360428"/>
            <a:ext cx="19945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F. </a:t>
            </a:r>
            <a:r>
              <a:rPr lang="en-US" i="1" dirty="0" err="1" smtClean="0">
                <a:solidFill>
                  <a:srgbClr val="FF0000"/>
                </a:solidFill>
              </a:rPr>
              <a:t>Vissani</a:t>
            </a:r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i="1" dirty="0" smtClean="0">
                <a:solidFill>
                  <a:srgbClr val="FF0000"/>
                </a:solidFill>
              </a:rPr>
              <a:t>hep-phl9709409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45" name="Text Box 18"/>
          <p:cNvSpPr txBox="1">
            <a:spLocks noChangeArrowheads="1"/>
          </p:cNvSpPr>
          <p:nvPr/>
        </p:nvSpPr>
        <p:spPr bwMode="auto">
          <a:xfrm>
            <a:off x="1628507" y="4732059"/>
            <a:ext cx="9300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   </a:t>
            </a:r>
            <a:r>
              <a:rPr lang="en-US" sz="2000" dirty="0" smtClean="0"/>
              <a:t> y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  </a:t>
            </a:r>
          </a:p>
          <a:p>
            <a:r>
              <a:rPr lang="en-US" sz="2000" dirty="0" smtClean="0"/>
              <a:t>(2</a:t>
            </a:r>
            <a:r>
              <a:rPr lang="en-US" sz="2000" dirty="0" smtClean="0">
                <a:latin typeface="Symbol" pitchFamily="18" charset="2"/>
              </a:rPr>
              <a:t>p</a:t>
            </a:r>
            <a:r>
              <a:rPr lang="en-US" sz="2000" dirty="0" smtClean="0"/>
              <a:t> )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1753246" y="5088545"/>
            <a:ext cx="57674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 Box 18"/>
          <p:cNvSpPr txBox="1">
            <a:spLocks noChangeArrowheads="1"/>
          </p:cNvSpPr>
          <p:nvPr/>
        </p:nvSpPr>
        <p:spPr bwMode="auto">
          <a:xfrm>
            <a:off x="1275718" y="5542941"/>
            <a:ext cx="289224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30000" dirty="0" smtClean="0"/>
              <a:t> </a:t>
            </a:r>
            <a:r>
              <a:rPr lang="en-US" sz="2000" dirty="0" smtClean="0"/>
              <a:t>~              log (q /M</a:t>
            </a:r>
            <a:r>
              <a:rPr lang="en-US" sz="2000" baseline="-25000" dirty="0" smtClean="0"/>
              <a:t>R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50" name="Text Box 18"/>
          <p:cNvSpPr txBox="1">
            <a:spLocks noChangeArrowheads="1"/>
          </p:cNvSpPr>
          <p:nvPr/>
        </p:nvSpPr>
        <p:spPr bwMode="auto">
          <a:xfrm>
            <a:off x="1492036" y="5399656"/>
            <a:ext cx="11044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M</a:t>
            </a:r>
            <a:r>
              <a:rPr lang="en-US" sz="2000" baseline="-25000" dirty="0" smtClean="0"/>
              <a:t>R</a:t>
            </a:r>
            <a:r>
              <a:rPr lang="en-US" sz="2000" baseline="30000" dirty="0" smtClean="0"/>
              <a:t>3</a:t>
            </a:r>
            <a:r>
              <a:rPr lang="en-US" sz="2000" baseline="-25000" dirty="0" smtClean="0"/>
              <a:t> </a:t>
            </a:r>
            <a:r>
              <a:rPr lang="en-US" sz="2000" dirty="0" err="1" smtClean="0"/>
              <a:t>m</a:t>
            </a:r>
            <a:r>
              <a:rPr lang="en-US" sz="2000" baseline="-25000" dirty="0" err="1" smtClean="0">
                <a:latin typeface="Symbol" pitchFamily="18" charset="2"/>
              </a:rPr>
              <a:t>n</a:t>
            </a:r>
            <a:r>
              <a:rPr lang="en-US" sz="2000" dirty="0" smtClean="0"/>
              <a:t>    </a:t>
            </a:r>
          </a:p>
          <a:p>
            <a:r>
              <a:rPr lang="en-US" sz="2000" dirty="0" smtClean="0"/>
              <a:t>(2</a:t>
            </a:r>
            <a:r>
              <a:rPr lang="en-US" sz="2000" dirty="0" smtClean="0">
                <a:latin typeface="Symbol" pitchFamily="18" charset="2"/>
              </a:rPr>
              <a:t>p </a:t>
            </a:r>
            <a:r>
              <a:rPr lang="en-US" sz="2000" dirty="0" smtClean="0"/>
              <a:t>v)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cxnSp>
        <p:nvCxnSpPr>
          <p:cNvPr id="52" name="Straight Connector 51"/>
          <p:cNvCxnSpPr/>
          <p:nvPr/>
        </p:nvCxnSpPr>
        <p:spPr bwMode="auto">
          <a:xfrm>
            <a:off x="1628507" y="5748873"/>
            <a:ext cx="72543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4203106" y="3866247"/>
            <a:ext cx="2363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J Elias-</a:t>
            </a:r>
            <a:r>
              <a:rPr lang="en-US" i="1" dirty="0" err="1" smtClean="0">
                <a:solidFill>
                  <a:srgbClr val="FF0000"/>
                </a:solidFill>
              </a:rPr>
              <a:t>Miro</a:t>
            </a:r>
            <a:r>
              <a:rPr lang="en-US" i="1" dirty="0" smtClean="0">
                <a:solidFill>
                  <a:srgbClr val="FF0000"/>
                </a:solidFill>
              </a:rPr>
              <a:t> et al, 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1112.3022 [</a:t>
            </a:r>
            <a:r>
              <a:rPr lang="en-US" i="1" dirty="0" err="1" smtClean="0">
                <a:solidFill>
                  <a:srgbClr val="FF0000"/>
                </a:solidFill>
              </a:rPr>
              <a:t>hep</a:t>
            </a:r>
            <a:r>
              <a:rPr lang="en-US" i="1" dirty="0" smtClean="0">
                <a:solidFill>
                  <a:srgbClr val="FF0000"/>
                </a:solidFill>
              </a:rPr>
              <a:t>-ph]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51" name="Text Box 10"/>
          <p:cNvSpPr txBox="1">
            <a:spLocks noChangeArrowheads="1"/>
          </p:cNvSpPr>
          <p:nvPr/>
        </p:nvSpPr>
        <p:spPr bwMode="auto">
          <a:xfrm>
            <a:off x="917489" y="6437868"/>
            <a:ext cx="1669047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 M</a:t>
            </a:r>
            <a:r>
              <a:rPr lang="en-US" baseline="-25000" dirty="0" smtClean="0"/>
              <a:t>R </a:t>
            </a:r>
            <a:r>
              <a:rPr lang="en-US" dirty="0" smtClean="0"/>
              <a:t> &lt; 10</a:t>
            </a:r>
            <a:r>
              <a:rPr lang="en-US" baseline="30000" dirty="0" smtClean="0"/>
              <a:t>7</a:t>
            </a:r>
            <a:r>
              <a:rPr lang="en-US" dirty="0" smtClean="0"/>
              <a:t> </a:t>
            </a:r>
            <a:r>
              <a:rPr lang="en-US" dirty="0" err="1" smtClean="0"/>
              <a:t>GeV</a:t>
            </a:r>
            <a:endParaRPr lang="en-US" baseline="-25000" dirty="0"/>
          </a:p>
        </p:txBody>
      </p:sp>
      <p:sp>
        <p:nvSpPr>
          <p:cNvPr id="31" name="TextBox 30"/>
          <p:cNvSpPr txBox="1"/>
          <p:nvPr/>
        </p:nvSpPr>
        <p:spPr>
          <a:xfrm>
            <a:off x="4391048" y="6130394"/>
            <a:ext cx="2020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Small </a:t>
            </a:r>
            <a:r>
              <a:rPr lang="en-IE" dirty="0" err="1" smtClean="0"/>
              <a:t>Yukawas</a:t>
            </a:r>
            <a:r>
              <a:rPr lang="en-IE" dirty="0" smtClean="0"/>
              <a:t>,</a:t>
            </a:r>
          </a:p>
          <a:p>
            <a:r>
              <a:rPr lang="en-IE" dirty="0" err="1" smtClean="0"/>
              <a:t>Leptogenesis</a:t>
            </a:r>
            <a:r>
              <a:rPr lang="en-IE" dirty="0" smtClean="0"/>
              <a:t> ?</a:t>
            </a:r>
            <a:endParaRPr lang="en-IE" dirty="0"/>
          </a:p>
        </p:txBody>
      </p:sp>
      <p:sp>
        <p:nvSpPr>
          <p:cNvPr id="34" name="TextBox 33"/>
          <p:cNvSpPr txBox="1"/>
          <p:nvPr/>
        </p:nvSpPr>
        <p:spPr>
          <a:xfrm>
            <a:off x="7066516" y="5692044"/>
            <a:ext cx="20774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Cancellation?</a:t>
            </a:r>
            <a:endParaRPr lang="en-IE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6956341" y="5347642"/>
            <a:ext cx="1943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i="1" dirty="0" smtClean="0">
                <a:solidFill>
                  <a:srgbClr val="FF0000"/>
                </a:solidFill>
              </a:rPr>
              <a:t>M. </a:t>
            </a:r>
            <a:r>
              <a:rPr lang="en-IE" i="1" dirty="0" err="1" smtClean="0">
                <a:solidFill>
                  <a:srgbClr val="FF0000"/>
                </a:solidFill>
              </a:rPr>
              <a:t>Fabbrichesi</a:t>
            </a:r>
            <a:endParaRPr lang="en-IE" i="1" dirty="0">
              <a:solidFill>
                <a:srgbClr val="FF0000"/>
              </a:solidFill>
            </a:endParaRPr>
          </a:p>
        </p:txBody>
      </p:sp>
      <p:sp>
        <p:nvSpPr>
          <p:cNvPr id="38" name="WordArt 25"/>
          <p:cNvSpPr>
            <a:spLocks noChangeArrowheads="1" noChangeShapeType="1" noTextEdit="1"/>
          </p:cNvSpPr>
          <p:nvPr/>
        </p:nvSpPr>
        <p:spPr bwMode="auto">
          <a:xfrm>
            <a:off x="1050027" y="111728"/>
            <a:ext cx="5455285" cy="109962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  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Symbol" pitchFamily="18" charset="2"/>
              </a:rPr>
              <a:t>n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- mass and Higgs physics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25607" name="WordArt 8"/>
          <p:cNvSpPr>
            <a:spLocks noChangeArrowheads="1" noChangeShapeType="1" noTextEdit="1"/>
          </p:cNvSpPr>
          <p:nvPr/>
        </p:nvSpPr>
        <p:spPr bwMode="auto">
          <a:xfrm>
            <a:off x="870060" y="265814"/>
            <a:ext cx="4684809" cy="78753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What is the mass?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6221" y="1412875"/>
            <a:ext cx="53768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Mass term changes of </a:t>
            </a:r>
            <a:r>
              <a:rPr lang="en-IE" sz="2000" dirty="0" err="1" smtClean="0"/>
              <a:t>chirality</a:t>
            </a:r>
            <a:r>
              <a:rPr lang="en-IE" sz="2000" dirty="0" smtClean="0"/>
              <a:t> of </a:t>
            </a:r>
            <a:r>
              <a:rPr lang="en-IE" sz="2000" dirty="0" err="1" smtClean="0"/>
              <a:t>fermion</a:t>
            </a:r>
            <a:r>
              <a:rPr lang="en-IE" sz="2000" dirty="0" smtClean="0"/>
              <a:t>:</a:t>
            </a:r>
            <a:endParaRPr lang="en-IE" sz="20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699466" y="6254950"/>
            <a:ext cx="267286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228923" y="6060807"/>
            <a:ext cx="361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18" name="TextBox 17"/>
          <p:cNvSpPr txBox="1"/>
          <p:nvPr/>
        </p:nvSpPr>
        <p:spPr>
          <a:xfrm>
            <a:off x="3449768" y="6060807"/>
            <a:ext cx="361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19" name="TextBox 18"/>
          <p:cNvSpPr txBox="1"/>
          <p:nvPr/>
        </p:nvSpPr>
        <p:spPr>
          <a:xfrm>
            <a:off x="1632617" y="5751227"/>
            <a:ext cx="460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n</a:t>
            </a:r>
            <a:r>
              <a:rPr lang="en-IE" sz="2000" baseline="-25000" dirty="0" err="1" smtClean="0"/>
              <a:t>L</a:t>
            </a:r>
            <a:r>
              <a:rPr lang="en-IE" sz="2000" dirty="0" smtClean="0">
                <a:sym typeface="Wingdings" pitchFamily="2" charset="2"/>
              </a:rPr>
              <a:t> 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3911974" y="5705962"/>
            <a:ext cx="460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n</a:t>
            </a:r>
            <a:r>
              <a:rPr lang="en-IE" sz="2000" baseline="-25000" dirty="0" err="1" smtClean="0"/>
              <a:t>L</a:t>
            </a:r>
            <a:r>
              <a:rPr lang="en-IE" sz="2000" dirty="0" smtClean="0">
                <a:sym typeface="Wingdings" pitchFamily="2" charset="2"/>
              </a:rPr>
              <a:t> </a:t>
            </a:r>
            <a:endParaRPr lang="en-IE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2644982" y="5760280"/>
            <a:ext cx="460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n</a:t>
            </a:r>
            <a:r>
              <a:rPr lang="en-IE" sz="2000" baseline="-25000" dirty="0" err="1" smtClean="0"/>
              <a:t>R</a:t>
            </a:r>
            <a:r>
              <a:rPr lang="en-IE" sz="2000" dirty="0" smtClean="0">
                <a:sym typeface="Wingdings" pitchFamily="2" charset="2"/>
              </a:rPr>
              <a:t> </a:t>
            </a:r>
            <a:endParaRPr lang="en-IE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2148535" y="6430139"/>
            <a:ext cx="442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en-IE" dirty="0"/>
          </a:p>
        </p:txBody>
      </p:sp>
      <p:sp>
        <p:nvSpPr>
          <p:cNvPr id="23" name="TextBox 22"/>
          <p:cNvSpPr txBox="1"/>
          <p:nvPr/>
        </p:nvSpPr>
        <p:spPr>
          <a:xfrm>
            <a:off x="3369380" y="6430139"/>
            <a:ext cx="442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en-IE" dirty="0"/>
          </a:p>
        </p:txBody>
      </p:sp>
      <p:sp>
        <p:nvSpPr>
          <p:cNvPr id="24" name="TextBox 23"/>
          <p:cNvSpPr txBox="1"/>
          <p:nvPr/>
        </p:nvSpPr>
        <p:spPr>
          <a:xfrm>
            <a:off x="474734" y="5302030"/>
            <a:ext cx="82739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 oscillations: no change of </a:t>
            </a:r>
            <a:r>
              <a:rPr lang="en-IE" sz="2000" dirty="0" err="1" smtClean="0"/>
              <a:t>chirality</a:t>
            </a:r>
            <a:r>
              <a:rPr lang="en-IE" sz="2000" dirty="0" smtClean="0"/>
              <a:t>: (spin state does not change)</a:t>
            </a:r>
            <a:endParaRPr lang="en-IE" sz="20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09737" y="2154725"/>
            <a:ext cx="164128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324663" y="1754615"/>
            <a:ext cx="460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n</a:t>
            </a:r>
            <a:r>
              <a:rPr lang="en-IE" sz="2000" baseline="-25000" dirty="0" err="1" smtClean="0"/>
              <a:t>L</a:t>
            </a:r>
            <a:r>
              <a:rPr lang="en-IE" sz="2000" dirty="0" smtClean="0">
                <a:sym typeface="Wingdings" pitchFamily="2" charset="2"/>
              </a:rPr>
              <a:t> </a:t>
            </a:r>
            <a:endParaRPr lang="en-IE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2595865" y="1767720"/>
            <a:ext cx="460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n</a:t>
            </a:r>
            <a:r>
              <a:rPr lang="en-IE" sz="2000" baseline="-25000" dirty="0" err="1" smtClean="0"/>
              <a:t>R</a:t>
            </a:r>
            <a:r>
              <a:rPr lang="en-IE" sz="2000" dirty="0" smtClean="0">
                <a:sym typeface="Wingdings" pitchFamily="2" charset="2"/>
              </a:rPr>
              <a:t> </a:t>
            </a:r>
            <a:endParaRPr lang="en-IE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2016852" y="1942900"/>
            <a:ext cx="361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x</a:t>
            </a:r>
            <a:endParaRPr lang="en-IE" dirty="0"/>
          </a:p>
        </p:txBody>
      </p:sp>
      <p:sp>
        <p:nvSpPr>
          <p:cNvPr id="31" name="TextBox 30"/>
          <p:cNvSpPr txBox="1"/>
          <p:nvPr/>
        </p:nvSpPr>
        <p:spPr>
          <a:xfrm>
            <a:off x="512565" y="2312534"/>
            <a:ext cx="84050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 the SM mass generated due to coupling with classical scalar field in its lowest energy state,  Vacuum expectation value VEV of the Higgs field: </a:t>
            </a:r>
            <a:endParaRPr lang="en-IE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3129594" y="3271822"/>
            <a:ext cx="15647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 = h &lt;H</a:t>
            </a:r>
            <a:r>
              <a:rPr lang="en-IE" sz="2000" baseline="-25000" dirty="0" smtClean="0"/>
              <a:t>0</a:t>
            </a:r>
            <a:r>
              <a:rPr lang="en-IE" sz="2000" dirty="0" smtClean="0"/>
              <a:t>&gt;</a:t>
            </a:r>
            <a:endParaRPr lang="en-IE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1217366" y="3618767"/>
            <a:ext cx="5847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= value of the field in the minimum of potential </a:t>
            </a:r>
            <a:endParaRPr lang="en-IE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494459" y="4279987"/>
            <a:ext cx="17163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Variations: </a:t>
            </a:r>
            <a:endParaRPr lang="en-IE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2499614" y="4269364"/>
            <a:ext cx="15647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 = h &lt;</a:t>
            </a:r>
            <a:r>
              <a:rPr lang="en-IE" sz="2000" dirty="0" smtClean="0">
                <a:latin typeface="Symbol" pitchFamily="18" charset="2"/>
              </a:rPr>
              <a:t>D</a:t>
            </a:r>
            <a:r>
              <a:rPr lang="en-IE" sz="2000" baseline="-25000" dirty="0" smtClean="0"/>
              <a:t>0</a:t>
            </a:r>
            <a:r>
              <a:rPr lang="en-IE" sz="2000" dirty="0" smtClean="0"/>
              <a:t>&gt;</a:t>
            </a:r>
            <a:endParaRPr lang="en-IE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5916439" y="4305576"/>
            <a:ext cx="2725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triplet for </a:t>
            </a:r>
            <a:r>
              <a:rPr lang="en-IE" sz="2000" dirty="0" err="1" smtClean="0"/>
              <a:t>Majorana</a:t>
            </a:r>
            <a:endParaRPr lang="en-IE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2501704" y="4624209"/>
            <a:ext cx="21788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 = h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&lt;H</a:t>
            </a:r>
            <a:r>
              <a:rPr lang="en-IE" sz="2000" baseline="-25000" dirty="0" smtClean="0"/>
              <a:t>0</a:t>
            </a:r>
            <a:r>
              <a:rPr lang="en-IE" sz="2000" dirty="0" smtClean="0"/>
              <a:t>&gt;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/M</a:t>
            </a:r>
            <a:r>
              <a:rPr lang="en-IE" sz="2000" baseline="-25000" dirty="0" smtClean="0"/>
              <a:t>R</a:t>
            </a:r>
            <a:endParaRPr lang="en-IE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5966850" y="4669474"/>
            <a:ext cx="1312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Seesaw</a:t>
            </a:r>
            <a:endParaRPr lang="en-IE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5072820" y="6060807"/>
            <a:ext cx="1788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effects </a:t>
            </a:r>
            <a:r>
              <a:rPr lang="en-US" sz="2000" dirty="0" smtClean="0"/>
              <a:t>~</a:t>
            </a:r>
            <a:r>
              <a:rPr lang="en-IE" sz="2000" dirty="0" smtClean="0"/>
              <a:t> m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</a:t>
            </a:r>
            <a:endParaRPr lang="en-IE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312575" y="177165"/>
            <a:ext cx="5371129" cy="8025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Seesaw mechanism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87609" y="1675553"/>
            <a:ext cx="1956391" cy="370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B </a:t>
            </a:r>
            <a:r>
              <a:rPr lang="en-US" i="1" dirty="0" err="1" smtClean="0">
                <a:solidFill>
                  <a:srgbClr val="FF0000"/>
                </a:solidFill>
              </a:rPr>
              <a:t>Dasgupta</a:t>
            </a:r>
            <a:r>
              <a:rPr lang="en-US" i="1" dirty="0" smtClean="0">
                <a:solidFill>
                  <a:srgbClr val="FF0000"/>
                </a:solidFill>
              </a:rPr>
              <a:t> A.S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2439035" y="3337678"/>
            <a:ext cx="4104640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M</a:t>
            </a:r>
            <a:r>
              <a:rPr lang="en-US" sz="2000" baseline="-25000" dirty="0" smtClean="0"/>
              <a:t>X</a:t>
            </a:r>
            <a:r>
              <a:rPr lang="en-US" sz="2000" dirty="0" smtClean="0"/>
              <a:t> </a:t>
            </a:r>
            <a:r>
              <a:rPr lang="en-US" sz="2000" baseline="-25000" dirty="0" smtClean="0">
                <a:latin typeface="Symbol" pitchFamily="18" charset="2"/>
              </a:rPr>
              <a:t> </a:t>
            </a:r>
            <a:r>
              <a:rPr lang="en-US" sz="2000" dirty="0" smtClean="0"/>
              <a:t>= - 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D</a:t>
            </a:r>
            <a:r>
              <a:rPr lang="en-US" sz="2000" baseline="30000" dirty="0" err="1" smtClean="0"/>
              <a:t>diag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U</a:t>
            </a:r>
            <a:r>
              <a:rPr lang="en-US" sz="2000" baseline="-25000" dirty="0" smtClean="0"/>
              <a:t>R</a:t>
            </a:r>
            <a:r>
              <a:rPr lang="en-US" sz="2000" baseline="30000" dirty="0" smtClean="0"/>
              <a:t>+ </a:t>
            </a:r>
            <a:r>
              <a:rPr lang="en-US" sz="2000" dirty="0" smtClean="0"/>
              <a:t>(M</a:t>
            </a:r>
            <a:r>
              <a:rPr lang="en-US" sz="2000" baseline="-25000" dirty="0" smtClean="0"/>
              <a:t>R</a:t>
            </a:r>
            <a:r>
              <a:rPr lang="en-US" sz="2000" dirty="0" smtClean="0"/>
              <a:t>)</a:t>
            </a:r>
            <a:r>
              <a:rPr lang="en-US" sz="2000" baseline="30000" dirty="0" smtClean="0"/>
              <a:t>-1</a:t>
            </a:r>
            <a:r>
              <a:rPr lang="en-US" sz="2000" dirty="0" smtClean="0"/>
              <a:t> U</a:t>
            </a:r>
            <a:r>
              <a:rPr lang="en-US" sz="2000" baseline="-25000" dirty="0" smtClean="0"/>
              <a:t>R</a:t>
            </a:r>
            <a:r>
              <a:rPr lang="en-US" sz="2000" baseline="30000" dirty="0" smtClean="0"/>
              <a:t>*</a:t>
            </a:r>
            <a:r>
              <a:rPr lang="en-US" sz="2000" dirty="0" smtClean="0"/>
              <a:t> 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D</a:t>
            </a:r>
            <a:r>
              <a:rPr lang="en-US" sz="2000" baseline="30000" dirty="0" err="1" smtClean="0"/>
              <a:t>diag</a:t>
            </a:r>
            <a:r>
              <a:rPr lang="en-US" sz="2000" baseline="-25000" dirty="0" smtClean="0"/>
              <a:t> </a:t>
            </a:r>
            <a:endParaRPr lang="en-US" sz="2000" baseline="-25000" dirty="0"/>
          </a:p>
        </p:txBody>
      </p:sp>
      <p:sp>
        <p:nvSpPr>
          <p:cNvPr id="22" name="TextBox 21"/>
          <p:cNvSpPr txBox="1"/>
          <p:nvPr/>
        </p:nvSpPr>
        <p:spPr>
          <a:xfrm>
            <a:off x="411481" y="2839720"/>
            <a:ext cx="51549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then </a:t>
            </a:r>
            <a:r>
              <a:rPr lang="en-US" sz="2000" dirty="0" err="1" smtClean="0"/>
              <a:t>U</a:t>
            </a:r>
            <a:r>
              <a:rPr lang="en-US" sz="2000" baseline="-25000" dirty="0" err="1" smtClean="0"/>
              <a:t>x</a:t>
            </a:r>
            <a:r>
              <a:rPr lang="en-US" sz="2000" dirty="0" smtClean="0"/>
              <a:t> is the matrix  which </a:t>
            </a:r>
            <a:r>
              <a:rPr lang="en-US" sz="2000" dirty="0" err="1" smtClean="0"/>
              <a:t>diagonalizes</a:t>
            </a:r>
            <a:r>
              <a:rPr lang="en-US" sz="2000" dirty="0" smtClean="0"/>
              <a:t>           </a:t>
            </a:r>
            <a:endParaRPr lang="en-US" sz="2000" dirty="0"/>
          </a:p>
        </p:txBody>
      </p:sp>
      <p:sp>
        <p:nvSpPr>
          <p:cNvPr id="31" name="Text Box 11"/>
          <p:cNvSpPr txBox="1">
            <a:spLocks noChangeArrowheads="1"/>
          </p:cNvSpPr>
          <p:nvPr/>
        </p:nvSpPr>
        <p:spPr bwMode="auto">
          <a:xfrm>
            <a:off x="897722" y="1552690"/>
            <a:ext cx="2667000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/>
              <a:t>m</a:t>
            </a:r>
            <a:r>
              <a:rPr lang="en-US" sz="2000" baseline="-25000" dirty="0" err="1" smtClean="0">
                <a:latin typeface="Symbol" pitchFamily="18" charset="2"/>
              </a:rPr>
              <a:t>n</a:t>
            </a:r>
            <a:r>
              <a:rPr lang="en-US" sz="2000" dirty="0" smtClean="0"/>
              <a:t> </a:t>
            </a:r>
            <a:r>
              <a:rPr lang="en-US" sz="2000" baseline="-25000" dirty="0" smtClean="0">
                <a:latin typeface="Symbol" pitchFamily="18" charset="2"/>
              </a:rPr>
              <a:t> </a:t>
            </a:r>
            <a:r>
              <a:rPr lang="en-US" sz="2000" dirty="0" smtClean="0"/>
              <a:t>= - 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D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(M</a:t>
            </a:r>
            <a:r>
              <a:rPr lang="en-US" sz="2000" baseline="-25000" dirty="0" smtClean="0"/>
              <a:t>R </a:t>
            </a:r>
            <a:r>
              <a:rPr lang="en-US" sz="2000" dirty="0" smtClean="0"/>
              <a:t>)</a:t>
            </a:r>
            <a:r>
              <a:rPr lang="en-US" sz="2000" baseline="30000" dirty="0" smtClean="0"/>
              <a:t>-1</a:t>
            </a:r>
            <a:r>
              <a:rPr lang="en-US" sz="2000" dirty="0" smtClean="0"/>
              <a:t> 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D</a:t>
            </a:r>
            <a:r>
              <a:rPr lang="en-US" sz="2000" baseline="30000" dirty="0" smtClean="0"/>
              <a:t> T</a:t>
            </a:r>
            <a:r>
              <a:rPr lang="en-US" sz="2000" baseline="-25000" dirty="0" smtClean="0"/>
              <a:t> </a:t>
            </a:r>
            <a:endParaRPr lang="en-US" sz="2000" baseline="-25000" dirty="0"/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4177743" y="1523007"/>
            <a:ext cx="2514599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/>
              <a:t>m</a:t>
            </a:r>
            <a:r>
              <a:rPr lang="en-US" sz="2000" baseline="-25000" dirty="0" err="1" smtClean="0"/>
              <a:t>D</a:t>
            </a:r>
            <a:r>
              <a:rPr lang="en-US" sz="2000" dirty="0" smtClean="0"/>
              <a:t> = U</a:t>
            </a:r>
            <a:r>
              <a:rPr lang="en-US" sz="2000" baseline="-25000" dirty="0" smtClean="0"/>
              <a:t>L</a:t>
            </a:r>
            <a:r>
              <a:rPr lang="en-US" sz="2000" baseline="30000" dirty="0" smtClean="0"/>
              <a:t> </a:t>
            </a:r>
            <a:r>
              <a:rPr lang="en-US" sz="2000" dirty="0" smtClean="0"/>
              <a:t>(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D</a:t>
            </a:r>
            <a:r>
              <a:rPr lang="en-US" sz="2000" baseline="-25000" dirty="0" smtClean="0"/>
              <a:t> </a:t>
            </a:r>
            <a:r>
              <a:rPr lang="en-US" sz="2000" baseline="30000" dirty="0" err="1" smtClean="0"/>
              <a:t>diag</a:t>
            </a:r>
            <a:r>
              <a:rPr lang="en-US" sz="2000" dirty="0" smtClean="0"/>
              <a:t>) U</a:t>
            </a:r>
            <a:r>
              <a:rPr lang="en-US" sz="2000" baseline="-25000" dirty="0" smtClean="0"/>
              <a:t>R</a:t>
            </a:r>
            <a:r>
              <a:rPr lang="en-US" sz="2000" baseline="30000" dirty="0" smtClean="0"/>
              <a:t>+</a:t>
            </a:r>
            <a:r>
              <a:rPr lang="en-US" sz="2000" baseline="-25000" dirty="0" smtClean="0"/>
              <a:t> </a:t>
            </a:r>
            <a:endParaRPr lang="en-US" sz="2000" baseline="-25000" dirty="0"/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457550" y="2364004"/>
            <a:ext cx="455104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In  the simplest SO(10):   U</a:t>
            </a:r>
            <a:r>
              <a:rPr lang="en-US" sz="2000" baseline="-25000" dirty="0" smtClean="0"/>
              <a:t>L</a:t>
            </a:r>
            <a:r>
              <a:rPr lang="en-US" sz="2000" dirty="0" smtClean="0"/>
              <a:t> = V</a:t>
            </a:r>
            <a:r>
              <a:rPr lang="en-US" sz="2000" baseline="-25000" dirty="0" smtClean="0"/>
              <a:t>CKM</a:t>
            </a:r>
            <a:r>
              <a:rPr lang="en-US" sz="2000" baseline="30000" dirty="0" smtClean="0"/>
              <a:t>*</a:t>
            </a:r>
            <a:r>
              <a:rPr lang="en-US" sz="2000" dirty="0" smtClean="0"/>
              <a:t>  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1410553" y="5381625"/>
            <a:ext cx="57626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very hierarchical, generated by seesaw itself?</a:t>
            </a:r>
          </a:p>
          <a:p>
            <a:r>
              <a:rPr lang="en-IE" sz="2000" dirty="0" smtClean="0">
                <a:sym typeface="Wingdings" pitchFamily="2" charset="2"/>
              </a:rPr>
              <a:t></a:t>
            </a:r>
            <a:r>
              <a:rPr lang="en-IE" sz="2000" dirty="0" smtClean="0"/>
              <a:t>  Double seesaw</a:t>
            </a:r>
            <a:endParaRPr lang="en-IE" sz="2000" dirty="0"/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2124073" y="3943290"/>
            <a:ext cx="5257801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M</a:t>
            </a:r>
            <a:r>
              <a:rPr lang="en-US" sz="2000" baseline="-25000" dirty="0" smtClean="0"/>
              <a:t>X</a:t>
            </a:r>
            <a:r>
              <a:rPr lang="en-US" sz="2000" dirty="0" smtClean="0"/>
              <a:t> = U</a:t>
            </a:r>
            <a:r>
              <a:rPr lang="en-US" sz="2000" baseline="-25000" dirty="0" smtClean="0"/>
              <a:t>X 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X</a:t>
            </a:r>
            <a:r>
              <a:rPr lang="en-US" sz="2000" baseline="30000" dirty="0" err="1" smtClean="0"/>
              <a:t>diag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U</a:t>
            </a:r>
            <a:r>
              <a:rPr lang="en-US" sz="2000" baseline="-25000" dirty="0" smtClean="0"/>
              <a:t>X</a:t>
            </a:r>
            <a:r>
              <a:rPr lang="en-US" sz="2000" baseline="30000" dirty="0" smtClean="0"/>
              <a:t>T</a:t>
            </a:r>
            <a:r>
              <a:rPr lang="en-US" sz="2000" dirty="0" smtClean="0"/>
              <a:t> = U</a:t>
            </a:r>
            <a:r>
              <a:rPr lang="en-US" sz="2000" baseline="-25000" dirty="0" smtClean="0"/>
              <a:t>X </a:t>
            </a:r>
            <a:r>
              <a:rPr lang="en-US" sz="2000" dirty="0" err="1" smtClean="0"/>
              <a:t>m</a:t>
            </a:r>
            <a:r>
              <a:rPr lang="en-US" sz="2000" baseline="-25000" dirty="0" err="1" smtClean="0">
                <a:latin typeface="Symbol" pitchFamily="18" charset="2"/>
              </a:rPr>
              <a:t>n</a:t>
            </a:r>
            <a:r>
              <a:rPr lang="en-US" sz="2000" baseline="30000" dirty="0" err="1" smtClean="0"/>
              <a:t>diag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U</a:t>
            </a:r>
            <a:r>
              <a:rPr lang="en-US" sz="2000" baseline="-25000" dirty="0" smtClean="0"/>
              <a:t>X</a:t>
            </a:r>
            <a:r>
              <a:rPr lang="en-US" sz="2000" baseline="30000" dirty="0" smtClean="0"/>
              <a:t>T  </a:t>
            </a:r>
            <a:r>
              <a:rPr lang="en-US" sz="2000" dirty="0" smtClean="0"/>
              <a:t> ~ 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TBM</a:t>
            </a:r>
            <a:r>
              <a:rPr lang="en-US" sz="2000" baseline="30000" dirty="0" smtClean="0"/>
              <a:t>                           </a:t>
            </a:r>
            <a:r>
              <a:rPr lang="en-US" sz="2000" dirty="0" smtClean="0"/>
              <a:t>   </a:t>
            </a:r>
            <a:r>
              <a:rPr lang="en-US" sz="2000" baseline="-25000" dirty="0" smtClean="0"/>
              <a:t>  </a:t>
            </a:r>
            <a:endParaRPr lang="en-US" sz="2000" baseline="-25000" dirty="0"/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2134235" y="4635697"/>
            <a:ext cx="3549469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M</a:t>
            </a:r>
            <a:r>
              <a:rPr lang="en-US" sz="2000" baseline="-25000" dirty="0" smtClean="0"/>
              <a:t>R</a:t>
            </a:r>
            <a:r>
              <a:rPr lang="en-US" sz="2000" dirty="0" smtClean="0"/>
              <a:t> </a:t>
            </a:r>
            <a:r>
              <a:rPr lang="en-US" sz="2000" baseline="-25000" dirty="0" smtClean="0">
                <a:latin typeface="Symbol" pitchFamily="18" charset="2"/>
              </a:rPr>
              <a:t> </a:t>
            </a:r>
            <a:r>
              <a:rPr lang="en-US" sz="2000" dirty="0" smtClean="0"/>
              <a:t>= - 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D</a:t>
            </a:r>
            <a:r>
              <a:rPr lang="en-US" sz="2000" baseline="30000" dirty="0" err="1" smtClean="0"/>
              <a:t>diag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(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TBM</a:t>
            </a:r>
            <a:r>
              <a:rPr lang="en-US" sz="2000" dirty="0" smtClean="0"/>
              <a:t>)</a:t>
            </a:r>
            <a:r>
              <a:rPr lang="en-US" sz="2000" baseline="30000" dirty="0" smtClean="0"/>
              <a:t>-1</a:t>
            </a:r>
            <a:r>
              <a:rPr lang="en-US" sz="2000" dirty="0" smtClean="0"/>
              <a:t> </a:t>
            </a:r>
            <a:r>
              <a:rPr lang="en-US" sz="2000" dirty="0" err="1" smtClean="0"/>
              <a:t>m</a:t>
            </a:r>
            <a:r>
              <a:rPr lang="en-US" sz="2000" baseline="-25000" dirty="0" err="1" smtClean="0"/>
              <a:t>D</a:t>
            </a:r>
            <a:r>
              <a:rPr lang="en-US" sz="2000" baseline="30000" dirty="0" err="1" smtClean="0"/>
              <a:t>diag</a:t>
            </a:r>
            <a:r>
              <a:rPr lang="en-US" sz="2000" baseline="-25000" dirty="0" smtClean="0"/>
              <a:t> </a:t>
            </a:r>
            <a:endParaRPr lang="en-US" sz="20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738675" y="3867090"/>
            <a:ext cx="1137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that is</a:t>
            </a:r>
            <a:endParaRPr lang="en-IE" sz="2000" dirty="0"/>
          </a:p>
        </p:txBody>
      </p:sp>
      <p:sp>
        <p:nvSpPr>
          <p:cNvPr id="27" name="Right Arrow 26"/>
          <p:cNvSpPr/>
          <p:nvPr/>
        </p:nvSpPr>
        <p:spPr>
          <a:xfrm rot="18358128">
            <a:off x="1981859" y="5055214"/>
            <a:ext cx="409572" cy="33992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8" name="WordArt 4"/>
          <p:cNvSpPr>
            <a:spLocks noChangeArrowheads="1" noChangeShapeType="1" noTextEdit="1"/>
          </p:cNvSpPr>
          <p:nvPr/>
        </p:nvSpPr>
        <p:spPr bwMode="auto">
          <a:xfrm>
            <a:off x="1711347" y="281746"/>
            <a:ext cx="4594254" cy="67392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“Usual” mass?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0091" y="1857128"/>
            <a:ext cx="38596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- appears in equation of motion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2574" y="4157334"/>
            <a:ext cx="73275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Energy dependence  of mass  due to </a:t>
            </a:r>
            <a:r>
              <a:rPr lang="en-IE" sz="2000" dirty="0" err="1" smtClean="0"/>
              <a:t>radiative</a:t>
            </a:r>
            <a:r>
              <a:rPr lang="en-IE" sz="2000" dirty="0" smtClean="0"/>
              <a:t> corrections , RGE effect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916144" y="2870805"/>
            <a:ext cx="2473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Lorentz invariant</a:t>
            </a:r>
            <a:endParaRPr lang="en-IE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639686" y="2246289"/>
            <a:ext cx="31136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/>
              <a:buChar char="à"/>
            </a:pPr>
            <a:r>
              <a:rPr lang="en-IE" sz="2000" dirty="0" smtClean="0">
                <a:sym typeface="Wingdings" pitchFamily="2" charset="2"/>
              </a:rPr>
              <a:t> i</a:t>
            </a:r>
            <a:r>
              <a:rPr lang="en-IE" sz="2000" dirty="0" smtClean="0"/>
              <a:t>n propagator,  </a:t>
            </a:r>
          </a:p>
          <a:p>
            <a:pPr>
              <a:buFont typeface="Wingdings"/>
              <a:buChar char="à"/>
            </a:pPr>
            <a:r>
              <a:rPr lang="en-IE" sz="2000" dirty="0" smtClean="0"/>
              <a:t> dispersion relation</a:t>
            </a:r>
            <a:endParaRPr lang="en-IE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457169" y="3289628"/>
            <a:ext cx="39553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Determines  the group velocity</a:t>
            </a:r>
            <a:endParaRPr lang="en-IE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6263069" y="2460835"/>
            <a:ext cx="27706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-  affects kinematics</a:t>
            </a:r>
          </a:p>
          <a:p>
            <a:r>
              <a:rPr lang="en-IE" sz="2000" dirty="0" smtClean="0"/>
              <a:t>of processes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6366" y="5029198"/>
            <a:ext cx="7497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For fermions, mass term connects their left and right components </a:t>
            </a:r>
            <a:endParaRPr lang="en-IE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753201" y="5805368"/>
            <a:ext cx="72530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Cosmology: non-relativistic neutrinos, structure formation</a:t>
            </a:r>
            <a:endParaRPr lang="en-IE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5464625" y="1497578"/>
            <a:ext cx="3679375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 presence of interactions:</a:t>
            </a:r>
            <a:endParaRPr lang="en-IE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6220035" y="1832729"/>
            <a:ext cx="1349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- decays</a:t>
            </a:r>
            <a:endParaRPr lang="en-IE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6305601" y="2167055"/>
            <a:ext cx="1817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- resonances</a:t>
            </a:r>
            <a:endParaRPr lang="en-IE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6336970" y="3115556"/>
            <a:ext cx="17862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- oscillations</a:t>
            </a:r>
            <a:endParaRPr lang="en-IE" sz="2000" dirty="0"/>
          </a:p>
        </p:txBody>
      </p:sp>
      <p:sp>
        <p:nvSpPr>
          <p:cNvPr id="22" name="Down Arrow 21"/>
          <p:cNvSpPr/>
          <p:nvPr/>
        </p:nvSpPr>
        <p:spPr>
          <a:xfrm rot="19537810">
            <a:off x="5209443" y="1063216"/>
            <a:ext cx="510363" cy="402822"/>
          </a:xfrm>
          <a:prstGeom prst="downArrow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" name="Down Arrow 23"/>
          <p:cNvSpPr/>
          <p:nvPr/>
        </p:nvSpPr>
        <p:spPr>
          <a:xfrm rot="1789489">
            <a:off x="2846946" y="1122114"/>
            <a:ext cx="510363" cy="402822"/>
          </a:xfrm>
          <a:prstGeom prst="downArrow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TextBox 24"/>
          <p:cNvSpPr txBox="1"/>
          <p:nvPr/>
        </p:nvSpPr>
        <p:spPr>
          <a:xfrm>
            <a:off x="1230304" y="1474529"/>
            <a:ext cx="1693649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In vacuum:</a:t>
            </a:r>
            <a:endParaRPr lang="en-IE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5464625" y="6290542"/>
            <a:ext cx="2658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Refractive mass?</a:t>
            </a:r>
            <a:endParaRPr lang="en-IE" sz="2000" dirty="0"/>
          </a:p>
        </p:txBody>
      </p:sp>
      <p:sp>
        <p:nvSpPr>
          <p:cNvPr id="27" name="Text Box 22"/>
          <p:cNvSpPr txBox="1">
            <a:spLocks noChangeArrowheads="1"/>
          </p:cNvSpPr>
          <p:nvPr/>
        </p:nvSpPr>
        <p:spPr bwMode="auto">
          <a:xfrm>
            <a:off x="6330669" y="3388070"/>
            <a:ext cx="263923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IE" sz="2000" dirty="0" smtClean="0"/>
              <a:t>-</a:t>
            </a:r>
            <a:r>
              <a:rPr lang="en-US" sz="2000" dirty="0" smtClean="0">
                <a:latin typeface="Symbol" pitchFamily="18" charset="2"/>
              </a:rPr>
              <a:t> </a:t>
            </a:r>
            <a:r>
              <a:rPr lang="en-US" sz="2000" dirty="0" err="1" smtClean="0">
                <a:latin typeface="Symbol" pitchFamily="18" charset="2"/>
              </a:rPr>
              <a:t>bb</a:t>
            </a:r>
            <a:r>
              <a:rPr lang="en-US" sz="2000" baseline="-25000" dirty="0" err="1" smtClean="0">
                <a:latin typeface="Symbol" pitchFamily="18" charset="2"/>
              </a:rPr>
              <a:t>on</a:t>
            </a:r>
            <a:r>
              <a:rPr lang="en-IE" sz="2000" dirty="0" smtClean="0"/>
              <a:t> –decays if </a:t>
            </a:r>
          </a:p>
          <a:p>
            <a:r>
              <a:rPr lang="en-IE" sz="2000" dirty="0" smtClean="0"/>
              <a:t>  L number is broken</a:t>
            </a:r>
            <a:endParaRPr lang="en-US" sz="2000" dirty="0"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9460" name="WordArt 4"/>
          <p:cNvSpPr>
            <a:spLocks noChangeArrowheads="1" noChangeShapeType="1" noTextEdit="1"/>
          </p:cNvSpPr>
          <p:nvPr/>
        </p:nvSpPr>
        <p:spPr bwMode="auto">
          <a:xfrm>
            <a:off x="687389" y="414663"/>
            <a:ext cx="4886324" cy="8351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D5 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operator and UV-completion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95313" y="1685925"/>
            <a:ext cx="69167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If no new particles at the EW scale, after decoupling of </a:t>
            </a:r>
          </a:p>
          <a:p>
            <a:r>
              <a:rPr lang="en-US" sz="2000"/>
              <a:t>heavy degrees of freedom </a:t>
            </a:r>
            <a:r>
              <a:rPr lang="en-US" sz="2000">
                <a:sym typeface="Wingdings" pitchFamily="2" charset="2"/>
              </a:rPr>
              <a:t> </a:t>
            </a:r>
          </a:p>
          <a:p>
            <a:r>
              <a:rPr lang="en-US" sz="2000">
                <a:sym typeface="Wingdings" pitchFamily="2" charset="2"/>
              </a:rPr>
              <a:t>set of non-renormalizable  operators</a:t>
            </a:r>
            <a:endParaRPr lang="en-US" sz="2000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7419975" y="1347788"/>
            <a:ext cx="1504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0000"/>
                </a:solidFill>
              </a:rPr>
              <a:t>S. Weinberg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722950" y="2841476"/>
            <a:ext cx="1158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L </a:t>
            </a:r>
            <a:r>
              <a:rPr lang="en-US" sz="2000" dirty="0" err="1"/>
              <a:t>L</a:t>
            </a:r>
            <a:r>
              <a:rPr lang="en-US" sz="2000" dirty="0"/>
              <a:t> H </a:t>
            </a:r>
            <a:r>
              <a:rPr lang="en-US" sz="2000" dirty="0" err="1"/>
              <a:t>H</a:t>
            </a:r>
            <a:r>
              <a:rPr lang="en-US" sz="2000" dirty="0"/>
              <a:t> 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377950" y="2730500"/>
            <a:ext cx="3587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  <a:p>
            <a:r>
              <a:rPr lang="en-US" sz="2000">
                <a:latin typeface="Symbol" pitchFamily="18" charset="2"/>
              </a:rPr>
              <a:t>L</a:t>
            </a:r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1392238" y="3062288"/>
            <a:ext cx="30480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6" name="Freeform 10"/>
          <p:cNvSpPr>
            <a:spLocks/>
          </p:cNvSpPr>
          <p:nvPr/>
        </p:nvSpPr>
        <p:spPr bwMode="auto">
          <a:xfrm>
            <a:off x="665163" y="3832225"/>
            <a:ext cx="1843087" cy="914400"/>
          </a:xfrm>
          <a:custGeom>
            <a:avLst/>
            <a:gdLst>
              <a:gd name="T0" fmla="*/ 0 w 942"/>
              <a:gd name="T1" fmla="*/ 0 h 539"/>
              <a:gd name="T2" fmla="*/ 2147483647 w 942"/>
              <a:gd name="T3" fmla="*/ 2147483647 h 539"/>
              <a:gd name="T4" fmla="*/ 2147483647 w 942"/>
              <a:gd name="T5" fmla="*/ 0 h 539"/>
              <a:gd name="T6" fmla="*/ 0 60000 65536"/>
              <a:gd name="T7" fmla="*/ 0 60000 65536"/>
              <a:gd name="T8" fmla="*/ 0 60000 65536"/>
              <a:gd name="T9" fmla="*/ 0 w 942"/>
              <a:gd name="T10" fmla="*/ 0 h 539"/>
              <a:gd name="T11" fmla="*/ 942 w 942"/>
              <a:gd name="T12" fmla="*/ 539 h 5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42" h="539">
                <a:moveTo>
                  <a:pt x="0" y="0"/>
                </a:moveTo>
                <a:lnTo>
                  <a:pt x="476" y="539"/>
                </a:lnTo>
                <a:lnTo>
                  <a:pt x="942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7" name="Freeform 11"/>
          <p:cNvSpPr>
            <a:spLocks/>
          </p:cNvSpPr>
          <p:nvPr/>
        </p:nvSpPr>
        <p:spPr bwMode="auto">
          <a:xfrm flipV="1">
            <a:off x="590550" y="4754563"/>
            <a:ext cx="1930400" cy="1030287"/>
          </a:xfrm>
          <a:custGeom>
            <a:avLst/>
            <a:gdLst>
              <a:gd name="T0" fmla="*/ 0 w 942"/>
              <a:gd name="T1" fmla="*/ 0 h 539"/>
              <a:gd name="T2" fmla="*/ 2147483647 w 942"/>
              <a:gd name="T3" fmla="*/ 2147483647 h 539"/>
              <a:gd name="T4" fmla="*/ 2147483647 w 942"/>
              <a:gd name="T5" fmla="*/ 0 h 539"/>
              <a:gd name="T6" fmla="*/ 0 60000 65536"/>
              <a:gd name="T7" fmla="*/ 0 60000 65536"/>
              <a:gd name="T8" fmla="*/ 0 60000 65536"/>
              <a:gd name="T9" fmla="*/ 0 w 942"/>
              <a:gd name="T10" fmla="*/ 0 h 539"/>
              <a:gd name="T11" fmla="*/ 942 w 942"/>
              <a:gd name="T12" fmla="*/ 539 h 5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42" h="539">
                <a:moveTo>
                  <a:pt x="0" y="0"/>
                </a:moveTo>
                <a:lnTo>
                  <a:pt x="476" y="539"/>
                </a:lnTo>
                <a:lnTo>
                  <a:pt x="942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8" name="Oval 12"/>
          <p:cNvSpPr>
            <a:spLocks noChangeArrowheads="1"/>
          </p:cNvSpPr>
          <p:nvPr/>
        </p:nvSpPr>
        <p:spPr bwMode="auto">
          <a:xfrm>
            <a:off x="1077913" y="4252913"/>
            <a:ext cx="950912" cy="9556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Freeform 13"/>
          <p:cNvSpPr>
            <a:spLocks/>
          </p:cNvSpPr>
          <p:nvPr/>
        </p:nvSpPr>
        <p:spPr bwMode="auto">
          <a:xfrm>
            <a:off x="4919663" y="3962400"/>
            <a:ext cx="2105025" cy="668338"/>
          </a:xfrm>
          <a:custGeom>
            <a:avLst/>
            <a:gdLst>
              <a:gd name="T0" fmla="*/ 0 w 1326"/>
              <a:gd name="T1" fmla="*/ 2147483647 h 421"/>
              <a:gd name="T2" fmla="*/ 2147483647 w 1326"/>
              <a:gd name="T3" fmla="*/ 0 h 421"/>
              <a:gd name="T4" fmla="*/ 2147483647 w 1326"/>
              <a:gd name="T5" fmla="*/ 0 h 421"/>
              <a:gd name="T6" fmla="*/ 2147483647 w 1326"/>
              <a:gd name="T7" fmla="*/ 2147483647 h 421"/>
              <a:gd name="T8" fmla="*/ 0 60000 65536"/>
              <a:gd name="T9" fmla="*/ 0 60000 65536"/>
              <a:gd name="T10" fmla="*/ 0 60000 65536"/>
              <a:gd name="T11" fmla="*/ 0 60000 65536"/>
              <a:gd name="T12" fmla="*/ 0 w 1326"/>
              <a:gd name="T13" fmla="*/ 0 h 421"/>
              <a:gd name="T14" fmla="*/ 1326 w 1326"/>
              <a:gd name="T15" fmla="*/ 421 h 42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26" h="421">
                <a:moveTo>
                  <a:pt x="0" y="421"/>
                </a:moveTo>
                <a:lnTo>
                  <a:pt x="402" y="0"/>
                </a:lnTo>
                <a:lnTo>
                  <a:pt x="960" y="0"/>
                </a:lnTo>
                <a:lnTo>
                  <a:pt x="1326" y="421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H="1" flipV="1">
            <a:off x="4992688" y="3351213"/>
            <a:ext cx="581025" cy="6096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V="1">
            <a:off x="6472238" y="3324225"/>
            <a:ext cx="595312" cy="59531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5813425" y="3736975"/>
            <a:ext cx="333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x</a:t>
            </a:r>
          </a:p>
        </p:txBody>
      </p:sp>
      <p:sp>
        <p:nvSpPr>
          <p:cNvPr id="19473" name="Freeform 17"/>
          <p:cNvSpPr>
            <a:spLocks/>
          </p:cNvSpPr>
          <p:nvPr/>
        </p:nvSpPr>
        <p:spPr bwMode="auto">
          <a:xfrm flipV="1">
            <a:off x="5084763" y="6064250"/>
            <a:ext cx="1930400" cy="552450"/>
          </a:xfrm>
          <a:custGeom>
            <a:avLst/>
            <a:gdLst>
              <a:gd name="T0" fmla="*/ 0 w 942"/>
              <a:gd name="T1" fmla="*/ 0 h 539"/>
              <a:gd name="T2" fmla="*/ 2147483647 w 942"/>
              <a:gd name="T3" fmla="*/ 2147483647 h 539"/>
              <a:gd name="T4" fmla="*/ 2147483647 w 942"/>
              <a:gd name="T5" fmla="*/ 0 h 539"/>
              <a:gd name="T6" fmla="*/ 0 60000 65536"/>
              <a:gd name="T7" fmla="*/ 0 60000 65536"/>
              <a:gd name="T8" fmla="*/ 0 60000 65536"/>
              <a:gd name="T9" fmla="*/ 0 w 942"/>
              <a:gd name="T10" fmla="*/ 0 h 539"/>
              <a:gd name="T11" fmla="*/ 942 w 942"/>
              <a:gd name="T12" fmla="*/ 539 h 5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42" h="539">
                <a:moveTo>
                  <a:pt x="0" y="0"/>
                </a:moveTo>
                <a:lnTo>
                  <a:pt x="476" y="539"/>
                </a:lnTo>
                <a:lnTo>
                  <a:pt x="942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4" name="Freeform 18"/>
          <p:cNvSpPr>
            <a:spLocks/>
          </p:cNvSpPr>
          <p:nvPr/>
        </p:nvSpPr>
        <p:spPr bwMode="auto">
          <a:xfrm>
            <a:off x="5134455" y="4906963"/>
            <a:ext cx="1843087" cy="595312"/>
          </a:xfrm>
          <a:custGeom>
            <a:avLst/>
            <a:gdLst>
              <a:gd name="T0" fmla="*/ 0 w 942"/>
              <a:gd name="T1" fmla="*/ 0 h 539"/>
              <a:gd name="T2" fmla="*/ 2147483647 w 942"/>
              <a:gd name="T3" fmla="*/ 2147483647 h 539"/>
              <a:gd name="T4" fmla="*/ 2147483647 w 942"/>
              <a:gd name="T5" fmla="*/ 0 h 539"/>
              <a:gd name="T6" fmla="*/ 0 60000 65536"/>
              <a:gd name="T7" fmla="*/ 0 60000 65536"/>
              <a:gd name="T8" fmla="*/ 0 60000 65536"/>
              <a:gd name="T9" fmla="*/ 0 w 942"/>
              <a:gd name="T10" fmla="*/ 0 h 539"/>
              <a:gd name="T11" fmla="*/ 942 w 942"/>
              <a:gd name="T12" fmla="*/ 539 h 5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42" h="539">
                <a:moveTo>
                  <a:pt x="0" y="0"/>
                </a:moveTo>
                <a:lnTo>
                  <a:pt x="476" y="539"/>
                </a:lnTo>
                <a:lnTo>
                  <a:pt x="942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 flipV="1">
            <a:off x="6053138" y="5472113"/>
            <a:ext cx="1587" cy="5810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6" name="AutoShape 20"/>
          <p:cNvSpPr>
            <a:spLocks noChangeArrowheads="1"/>
          </p:cNvSpPr>
          <p:nvPr/>
        </p:nvSpPr>
        <p:spPr bwMode="auto">
          <a:xfrm>
            <a:off x="3279775" y="4529138"/>
            <a:ext cx="436563" cy="377825"/>
          </a:xfrm>
          <a:prstGeom prst="rightArrow">
            <a:avLst>
              <a:gd name="adj1" fmla="val 50000"/>
              <a:gd name="adj2" fmla="val 2888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498475" y="3449638"/>
            <a:ext cx="379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H</a:t>
            </a: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2622550" y="3559175"/>
            <a:ext cx="379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H</a:t>
            </a: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436563" y="5865813"/>
            <a:ext cx="3159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n</a:t>
            </a:r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2463800" y="5854700"/>
            <a:ext cx="31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Symbol" pitchFamily="18" charset="2"/>
              </a:rPr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376239" y="276442"/>
            <a:ext cx="3589706" cy="90151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Neutrinos:</a:t>
            </a:r>
          </a:p>
        </p:txBody>
      </p:sp>
      <p:sp>
        <p:nvSpPr>
          <p:cNvPr id="677893" name="Text Box 5"/>
          <p:cNvSpPr txBox="1">
            <a:spLocks noChangeArrowheads="1"/>
          </p:cNvSpPr>
          <p:nvPr/>
        </p:nvSpPr>
        <p:spPr bwMode="auto">
          <a:xfrm>
            <a:off x="5292362" y="1577528"/>
            <a:ext cx="230663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 err="1"/>
              <a:t>Q</a:t>
            </a:r>
            <a:r>
              <a:rPr lang="en-US" sz="2400" baseline="-25000" dirty="0" err="1">
                <a:latin typeface="Symbol" pitchFamily="18" charset="2"/>
              </a:rPr>
              <a:t>g</a:t>
            </a:r>
            <a:r>
              <a:rPr lang="en-US" sz="2400" dirty="0"/>
              <a:t> = 0,  Q</a:t>
            </a:r>
            <a:r>
              <a:rPr lang="en-US" sz="2400" baseline="-25000" dirty="0"/>
              <a:t>c</a:t>
            </a:r>
            <a:r>
              <a:rPr lang="en-US" sz="2400" dirty="0"/>
              <a:t> = 0</a:t>
            </a:r>
          </a:p>
        </p:txBody>
      </p:sp>
      <p:sp>
        <p:nvSpPr>
          <p:cNvPr id="677894" name="Text Box 6"/>
          <p:cNvSpPr txBox="1">
            <a:spLocks noChangeArrowheads="1"/>
          </p:cNvSpPr>
          <p:nvPr/>
        </p:nvSpPr>
        <p:spPr bwMode="auto">
          <a:xfrm>
            <a:off x="5402347" y="3056715"/>
            <a:ext cx="3462807" cy="830997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/>
              <a:t>weak </a:t>
            </a:r>
            <a:r>
              <a:rPr lang="en-US" sz="2400" dirty="0"/>
              <a:t>and gravitational</a:t>
            </a:r>
          </a:p>
          <a:p>
            <a:r>
              <a:rPr lang="en-US" sz="2400" dirty="0" smtClean="0"/>
              <a:t>interactions </a:t>
            </a:r>
          </a:p>
        </p:txBody>
      </p:sp>
      <p:sp>
        <p:nvSpPr>
          <p:cNvPr id="677895" name="Text Box 7"/>
          <p:cNvSpPr txBox="1">
            <a:spLocks noChangeArrowheads="1"/>
          </p:cNvSpPr>
          <p:nvPr/>
        </p:nvSpPr>
        <p:spPr bwMode="auto">
          <a:xfrm>
            <a:off x="634015" y="3970338"/>
            <a:ext cx="2584362" cy="46166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/>
              <a:t>fermions: </a:t>
            </a:r>
            <a:r>
              <a:rPr lang="en-US" sz="2400" dirty="0"/>
              <a:t>spin ½ </a:t>
            </a:r>
          </a:p>
        </p:txBody>
      </p:sp>
      <p:sp>
        <p:nvSpPr>
          <p:cNvPr id="677896" name="WordArt 8"/>
          <p:cNvSpPr>
            <a:spLocks noChangeArrowheads="1" noChangeShapeType="1" noTextEdit="1"/>
          </p:cNvSpPr>
          <p:nvPr/>
        </p:nvSpPr>
        <p:spPr bwMode="auto">
          <a:xfrm rot="-373678">
            <a:off x="1044575" y="1544638"/>
            <a:ext cx="2441575" cy="62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1. neutral</a:t>
            </a:r>
          </a:p>
        </p:txBody>
      </p:sp>
      <p:sp>
        <p:nvSpPr>
          <p:cNvPr id="677897" name="WordArt 9"/>
          <p:cNvSpPr>
            <a:spLocks noChangeArrowheads="1" noChangeShapeType="1" noTextEdit="1"/>
          </p:cNvSpPr>
          <p:nvPr/>
        </p:nvSpPr>
        <p:spPr bwMode="auto">
          <a:xfrm>
            <a:off x="1360488" y="2172990"/>
            <a:ext cx="3797300" cy="7096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2. extremely light</a:t>
            </a:r>
          </a:p>
        </p:txBody>
      </p:sp>
      <p:sp>
        <p:nvSpPr>
          <p:cNvPr id="677898" name="WordArt 10"/>
          <p:cNvSpPr>
            <a:spLocks noChangeArrowheads="1" noChangeShapeType="1" noTextEdit="1"/>
          </p:cNvSpPr>
          <p:nvPr/>
        </p:nvSpPr>
        <p:spPr bwMode="auto">
          <a:xfrm rot="241600">
            <a:off x="1674331" y="2661336"/>
            <a:ext cx="2443270" cy="89325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3. elusive </a:t>
            </a:r>
          </a:p>
        </p:txBody>
      </p:sp>
      <p:sp>
        <p:nvSpPr>
          <p:cNvPr id="677899" name="Text Box 11"/>
          <p:cNvSpPr txBox="1">
            <a:spLocks noChangeArrowheads="1"/>
          </p:cNvSpPr>
          <p:nvPr/>
        </p:nvSpPr>
        <p:spPr bwMode="auto">
          <a:xfrm>
            <a:off x="5363800" y="2373792"/>
            <a:ext cx="3081337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~ 10</a:t>
            </a:r>
            <a:r>
              <a:rPr lang="en-US" sz="2400" baseline="30000" dirty="0"/>
              <a:t>-7</a:t>
            </a:r>
            <a:r>
              <a:rPr lang="en-US" sz="2400" dirty="0"/>
              <a:t> m</a:t>
            </a:r>
            <a:r>
              <a:rPr lang="en-US" sz="2400" baseline="-25000" dirty="0"/>
              <a:t>e</a:t>
            </a:r>
            <a:r>
              <a:rPr lang="en-US" sz="2400" dirty="0"/>
              <a:t> , ~ 10</a:t>
            </a:r>
            <a:r>
              <a:rPr lang="en-US" sz="2400" baseline="30000" dirty="0"/>
              <a:t>-10</a:t>
            </a:r>
            <a:r>
              <a:rPr lang="en-US" sz="2400" dirty="0"/>
              <a:t> m</a:t>
            </a:r>
            <a:r>
              <a:rPr lang="en-US" sz="2400" baseline="-25000" dirty="0"/>
              <a:t>p </a:t>
            </a:r>
            <a:endParaRPr lang="en-US" sz="2400" dirty="0"/>
          </a:p>
        </p:txBody>
      </p:sp>
      <p:sp>
        <p:nvSpPr>
          <p:cNvPr id="677900" name="Text Box 12"/>
          <p:cNvSpPr txBox="1">
            <a:spLocks noChangeArrowheads="1"/>
          </p:cNvSpPr>
          <p:nvPr/>
        </p:nvSpPr>
        <p:spPr bwMode="auto">
          <a:xfrm>
            <a:off x="590550" y="4563285"/>
            <a:ext cx="4849813" cy="701675"/>
          </a:xfrm>
          <a:prstGeom prst="rect">
            <a:avLst/>
          </a:prstGeom>
          <a:solidFill>
            <a:srgbClr val="FF00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One of the most abundant components</a:t>
            </a:r>
          </a:p>
          <a:p>
            <a:r>
              <a:rPr lang="en-US" sz="2000" dirty="0"/>
              <a:t> of the Universe. They are everywhere </a:t>
            </a:r>
          </a:p>
        </p:txBody>
      </p:sp>
      <p:sp>
        <p:nvSpPr>
          <p:cNvPr id="677901" name="Text Box 13"/>
          <p:cNvSpPr txBox="1">
            <a:spLocks noChangeArrowheads="1"/>
          </p:cNvSpPr>
          <p:nvPr/>
        </p:nvSpPr>
        <p:spPr bwMode="auto">
          <a:xfrm rot="217545">
            <a:off x="1692853" y="5359700"/>
            <a:ext cx="5378273" cy="707886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p</a:t>
            </a:r>
            <a:r>
              <a:rPr lang="en-US" sz="2000" dirty="0" smtClean="0"/>
              <a:t>lay </a:t>
            </a:r>
            <a:r>
              <a:rPr lang="en-US" sz="2000" dirty="0"/>
              <a:t>special and not completely understood</a:t>
            </a:r>
          </a:p>
          <a:p>
            <a:r>
              <a:rPr lang="en-US" sz="2000" dirty="0"/>
              <a:t>role in evolution of the Universe being</a:t>
            </a:r>
          </a:p>
        </p:txBody>
      </p:sp>
      <p:sp>
        <p:nvSpPr>
          <p:cNvPr id="677902" name="Text Box 14"/>
          <p:cNvSpPr txBox="1">
            <a:spLocks noChangeArrowheads="1"/>
          </p:cNvSpPr>
          <p:nvPr/>
        </p:nvSpPr>
        <p:spPr bwMode="auto">
          <a:xfrm rot="-139922">
            <a:off x="3368675" y="6110767"/>
            <a:ext cx="5156200" cy="70167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probably connected to its ``Dark sector’’ </a:t>
            </a:r>
          </a:p>
          <a:p>
            <a:r>
              <a:rPr lang="en-US" sz="2000" dirty="0"/>
              <a:t>(Dark matter and Dark energy)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778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778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7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7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67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7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77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77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7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7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77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77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7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7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7893" grpId="0" animBg="1"/>
      <p:bldP spid="677894" grpId="0" animBg="1"/>
      <p:bldP spid="677895" grpId="0" animBg="1"/>
      <p:bldP spid="677896" grpId="0" animBg="1"/>
      <p:bldP spid="677897" grpId="0" animBg="1"/>
      <p:bldP spid="677898" grpId="0" animBg="1"/>
      <p:bldP spid="677899" grpId="0" animBg="1"/>
      <p:bldP spid="677900" grpId="0" animBg="1"/>
      <p:bldP spid="677901" grpId="0" animBg="1"/>
      <p:bldP spid="677902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-7458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4099" name="Oval 3"/>
          <p:cNvSpPr>
            <a:spLocks noChangeArrowheads="1"/>
          </p:cNvSpPr>
          <p:nvPr/>
        </p:nvSpPr>
        <p:spPr bwMode="auto">
          <a:xfrm>
            <a:off x="6583363" y="2268538"/>
            <a:ext cx="2251075" cy="1847850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Oval 4"/>
          <p:cNvSpPr>
            <a:spLocks noChangeArrowheads="1"/>
          </p:cNvSpPr>
          <p:nvPr/>
        </p:nvSpPr>
        <p:spPr bwMode="auto">
          <a:xfrm>
            <a:off x="3542639" y="2236639"/>
            <a:ext cx="2327275" cy="1847850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4102" name="WordArt 6"/>
          <p:cNvSpPr>
            <a:spLocks noChangeArrowheads="1" noChangeShapeType="1" noTextEdit="1"/>
          </p:cNvSpPr>
          <p:nvPr/>
        </p:nvSpPr>
        <p:spPr bwMode="auto">
          <a:xfrm>
            <a:off x="1546244" y="207999"/>
            <a:ext cx="3738137" cy="107628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At one glance</a:t>
            </a:r>
          </a:p>
        </p:txBody>
      </p:sp>
      <p:sp>
        <p:nvSpPr>
          <p:cNvPr id="4103" name="WordArt 7"/>
          <p:cNvSpPr>
            <a:spLocks noChangeArrowheads="1" noChangeShapeType="1" noTextEdit="1"/>
          </p:cNvSpPr>
          <p:nvPr/>
        </p:nvSpPr>
        <p:spPr bwMode="auto">
          <a:xfrm>
            <a:off x="3620394" y="2535238"/>
            <a:ext cx="2225675" cy="6778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Standard</a:t>
            </a:r>
          </a:p>
        </p:txBody>
      </p:sp>
      <p:sp>
        <p:nvSpPr>
          <p:cNvPr id="4104" name="WordArt 8"/>
          <p:cNvSpPr>
            <a:spLocks noChangeArrowheads="1" noChangeShapeType="1" noTextEdit="1"/>
          </p:cNvSpPr>
          <p:nvPr/>
        </p:nvSpPr>
        <p:spPr bwMode="auto">
          <a:xfrm>
            <a:off x="4063158" y="3213100"/>
            <a:ext cx="1428750" cy="654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Model</a:t>
            </a:r>
          </a:p>
        </p:txBody>
      </p:sp>
      <p:sp>
        <p:nvSpPr>
          <p:cNvPr id="4105" name="WordArt 9"/>
          <p:cNvSpPr>
            <a:spLocks noChangeArrowheads="1" noChangeShapeType="1" noTextEdit="1"/>
          </p:cNvSpPr>
          <p:nvPr/>
        </p:nvSpPr>
        <p:spPr bwMode="auto">
          <a:xfrm>
            <a:off x="6811963" y="2454275"/>
            <a:ext cx="1925637" cy="690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Mass and</a:t>
            </a:r>
          </a:p>
        </p:txBody>
      </p:sp>
      <p:sp>
        <p:nvSpPr>
          <p:cNvPr id="4106" name="WordArt 10"/>
          <p:cNvSpPr>
            <a:spLocks noChangeArrowheads="1" noChangeShapeType="1" noTextEdit="1"/>
          </p:cNvSpPr>
          <p:nvPr/>
        </p:nvSpPr>
        <p:spPr bwMode="auto">
          <a:xfrm>
            <a:off x="7050088" y="3240088"/>
            <a:ext cx="1377950" cy="6334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Mixing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3621846" y="6121698"/>
            <a:ext cx="49373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M</a:t>
            </a:r>
            <a:r>
              <a:rPr lang="en-US" sz="2000" dirty="0" smtClean="0"/>
              <a:t>ass are </a:t>
            </a:r>
            <a:r>
              <a:rPr lang="en-US" sz="2000" dirty="0"/>
              <a:t>generated by        L </a:t>
            </a:r>
            <a:r>
              <a:rPr lang="en-US" sz="2000" dirty="0" err="1"/>
              <a:t>L</a:t>
            </a:r>
            <a:r>
              <a:rPr lang="en-US" sz="2000" dirty="0"/>
              <a:t> H </a:t>
            </a:r>
            <a:r>
              <a:rPr lang="en-US" sz="2000" dirty="0" err="1"/>
              <a:t>H</a:t>
            </a:r>
            <a:endParaRPr lang="en-US" sz="2000" dirty="0"/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6674446" y="5988828"/>
            <a:ext cx="3413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1</a:t>
            </a:r>
          </a:p>
          <a:p>
            <a:r>
              <a:rPr lang="en-US" dirty="0">
                <a:latin typeface="Symbol" pitchFamily="18" charset="2"/>
              </a:rPr>
              <a:t>L</a:t>
            </a:r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6693017" y="6300606"/>
            <a:ext cx="261937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0" name="WordArt 14"/>
          <p:cNvSpPr>
            <a:spLocks noChangeArrowheads="1" noChangeShapeType="1" noTextEdit="1"/>
          </p:cNvSpPr>
          <p:nvPr/>
        </p:nvSpPr>
        <p:spPr bwMode="auto">
          <a:xfrm>
            <a:off x="436563" y="1284288"/>
            <a:ext cx="2422525" cy="755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Sources: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693738" y="2168525"/>
            <a:ext cx="1367682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/>
              <a:t>The Sun</a:t>
            </a:r>
            <a:endParaRPr lang="en-US" sz="2400" dirty="0"/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 rot="-238223">
            <a:off x="555625" y="2552700"/>
            <a:ext cx="1912938" cy="4572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Atmosphere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531813" y="3067050"/>
            <a:ext cx="1651414" cy="46166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The </a:t>
            </a:r>
            <a:r>
              <a:rPr lang="en-US" sz="2400" dirty="0" smtClean="0"/>
              <a:t>Earth</a:t>
            </a:r>
            <a:endParaRPr lang="en-US" sz="2400" dirty="0"/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 rot="238454">
            <a:off x="885825" y="3674350"/>
            <a:ext cx="1554163" cy="457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SN1987A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 rot="-261945">
            <a:off x="422275" y="5365238"/>
            <a:ext cx="2036763" cy="457200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Accelerators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705330" y="5821661"/>
            <a:ext cx="1452562" cy="457200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Reactors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 rot="475519">
            <a:off x="395288" y="6311868"/>
            <a:ext cx="2025650" cy="4572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Rad. Sources</a:t>
            </a:r>
          </a:p>
        </p:txBody>
      </p:sp>
      <p:sp>
        <p:nvSpPr>
          <p:cNvPr id="4118" name="WordArt 22"/>
          <p:cNvSpPr>
            <a:spLocks noChangeArrowheads="1" noChangeShapeType="1" noTextEdit="1"/>
          </p:cNvSpPr>
          <p:nvPr/>
        </p:nvSpPr>
        <p:spPr bwMode="auto">
          <a:xfrm>
            <a:off x="4592638" y="4754563"/>
            <a:ext cx="3314700" cy="6334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 Black"/>
              </a:rPr>
              <a:t>and nothing more?</a:t>
            </a: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3558346" y="5339242"/>
            <a:ext cx="55835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Introduction of neutrino mass and mixing</a:t>
            </a:r>
          </a:p>
          <a:p>
            <a:r>
              <a:rPr lang="en-US" sz="2000" dirty="0"/>
              <a:t>may have negligible impact on the rest of SM</a:t>
            </a:r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3784847" y="1549400"/>
            <a:ext cx="4841390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All well established/confirmed results </a:t>
            </a:r>
          </a:p>
          <a:p>
            <a:r>
              <a:rPr lang="en-US" sz="2000" dirty="0"/>
              <a:t>are described by  </a:t>
            </a:r>
          </a:p>
        </p:txBody>
      </p: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459812" y="4118701"/>
            <a:ext cx="1428750" cy="457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Universe</a:t>
            </a:r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 rot="21101407">
            <a:off x="6269147" y="3908494"/>
            <a:ext cx="3063659" cy="70788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of three </a:t>
            </a:r>
            <a:r>
              <a:rPr lang="en-US" sz="2000" dirty="0" smtClean="0"/>
              <a:t>neutrinos with </a:t>
            </a:r>
          </a:p>
          <a:p>
            <a:r>
              <a:rPr lang="en-US" sz="2000" dirty="0" smtClean="0"/>
              <a:t>rather peculiar pattern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150148" y="4919119"/>
            <a:ext cx="206018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  </a:t>
            </a:r>
            <a:r>
              <a:rPr lang="en-IE" sz="2400" dirty="0" smtClean="0">
                <a:latin typeface="Symbol" pitchFamily="18" charset="2"/>
              </a:rPr>
              <a:t>g</a:t>
            </a:r>
            <a:r>
              <a:rPr lang="en-IE" sz="2400" dirty="0" smtClean="0"/>
              <a:t>- </a:t>
            </a:r>
            <a:r>
              <a:rPr lang="en-IE" sz="2400" dirty="0" err="1" smtClean="0"/>
              <a:t>bursters</a:t>
            </a:r>
            <a:r>
              <a:rPr lang="en-IE" sz="2400" dirty="0" smtClean="0"/>
              <a:t>  </a:t>
            </a:r>
            <a:endParaRPr lang="en-IE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88545" y="4575901"/>
            <a:ext cx="2345084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AGN, </a:t>
            </a:r>
            <a:r>
              <a:rPr lang="en-IE" sz="2400" dirty="0" err="1" smtClean="0"/>
              <a:t>Blazars</a:t>
            </a:r>
            <a:r>
              <a:rPr lang="en-IE" sz="2400" dirty="0" smtClean="0"/>
              <a:t>,   </a:t>
            </a:r>
            <a:endParaRPr lang="en-IE" sz="2400" dirty="0"/>
          </a:p>
        </p:txBody>
      </p:sp>
      <p:sp>
        <p:nvSpPr>
          <p:cNvPr id="33" name="Cross 32"/>
          <p:cNvSpPr/>
          <p:nvPr/>
        </p:nvSpPr>
        <p:spPr>
          <a:xfrm>
            <a:off x="6096203" y="3033249"/>
            <a:ext cx="318275" cy="328613"/>
          </a:xfrm>
          <a:prstGeom prst="plus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8" name="WordArt 4"/>
          <p:cNvSpPr>
            <a:spLocks noChangeArrowheads="1" noChangeShapeType="1" noTextEdit="1"/>
          </p:cNvSpPr>
          <p:nvPr/>
        </p:nvSpPr>
        <p:spPr bwMode="auto">
          <a:xfrm>
            <a:off x="371145" y="231006"/>
            <a:ext cx="6587919" cy="801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Interactions: expanding energy frontiers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3031" y="2296695"/>
            <a:ext cx="3010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W-decay: LHC, </a:t>
            </a:r>
            <a:r>
              <a:rPr lang="en-IE" sz="2000" dirty="0" err="1" smtClean="0"/>
              <a:t>Faser</a:t>
            </a:r>
            <a:endParaRPr lang="en-IE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53214" y="1412875"/>
            <a:ext cx="55978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Neutrinos from  real W- ,  Z- decays</a:t>
            </a:r>
            <a:endParaRPr lang="en-IE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75099" y="1812985"/>
            <a:ext cx="4562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Glashow resonance, </a:t>
            </a:r>
            <a:r>
              <a:rPr lang="en-IE" sz="2000" dirty="0" err="1" smtClean="0"/>
              <a:t>IceCube</a:t>
            </a:r>
            <a:r>
              <a:rPr lang="en-IE" sz="2000" dirty="0" smtClean="0"/>
              <a:t> event</a:t>
            </a:r>
            <a:endParaRPr lang="en-IE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802908" y="2713387"/>
            <a:ext cx="34013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Second order, corrections</a:t>
            </a:r>
            <a:endParaRPr lang="en-IE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050925" y="3580598"/>
            <a:ext cx="19617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10</a:t>
            </a:r>
            <a:r>
              <a:rPr lang="en-IE" sz="2000" baseline="30000" dirty="0" smtClean="0"/>
              <a:t>5</a:t>
            </a:r>
            <a:r>
              <a:rPr lang="en-IE" sz="2000" dirty="0" smtClean="0"/>
              <a:t>  - 10</a:t>
            </a:r>
            <a:r>
              <a:rPr lang="en-IE" sz="2000" baseline="30000" dirty="0" smtClean="0"/>
              <a:t>21</a:t>
            </a:r>
            <a:r>
              <a:rPr lang="en-IE" sz="2000" dirty="0" smtClean="0"/>
              <a:t> </a:t>
            </a:r>
            <a:r>
              <a:rPr lang="en-IE" sz="2000" dirty="0" err="1" smtClean="0"/>
              <a:t>eV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727044" name="Text Box 4"/>
          <p:cNvSpPr txBox="1">
            <a:spLocks noChangeArrowheads="1"/>
          </p:cNvSpPr>
          <p:nvPr/>
        </p:nvSpPr>
        <p:spPr bwMode="auto">
          <a:xfrm>
            <a:off x="1050925" y="2709863"/>
            <a:ext cx="46355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Symbol" pitchFamily="18" charset="2"/>
              </a:rPr>
              <a:t>n</a:t>
            </a:r>
            <a:r>
              <a:rPr lang="en-US" sz="2400" baseline="-25000" dirty="0"/>
              <a:t>e</a:t>
            </a:r>
            <a:endParaRPr lang="en-US" sz="2400" dirty="0"/>
          </a:p>
        </p:txBody>
      </p:sp>
      <p:sp>
        <p:nvSpPr>
          <p:cNvPr id="20486" name="WordArt 7"/>
          <p:cNvSpPr>
            <a:spLocks noChangeArrowheads="1" noChangeShapeType="1" noTextEdit="1"/>
          </p:cNvSpPr>
          <p:nvPr/>
        </p:nvSpPr>
        <p:spPr bwMode="auto">
          <a:xfrm>
            <a:off x="297705" y="372131"/>
            <a:ext cx="5007935" cy="66630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Production of flavor states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727048" name="Text Box 8"/>
          <p:cNvSpPr txBox="1">
            <a:spLocks noChangeArrowheads="1"/>
          </p:cNvSpPr>
          <p:nvPr/>
        </p:nvSpPr>
        <p:spPr bwMode="auto">
          <a:xfrm>
            <a:off x="457200" y="1655763"/>
            <a:ext cx="4371438" cy="40011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/>
              <a:t>Charged current </a:t>
            </a:r>
            <a:r>
              <a:rPr lang="en-US" sz="2000" dirty="0" smtClean="0"/>
              <a:t>weak </a:t>
            </a:r>
            <a:r>
              <a:rPr lang="en-US" sz="2000" dirty="0"/>
              <a:t>interactions  </a:t>
            </a:r>
          </a:p>
        </p:txBody>
      </p:sp>
      <p:sp>
        <p:nvSpPr>
          <p:cNvPr id="20489" name="Text Box 10"/>
          <p:cNvSpPr txBox="1">
            <a:spLocks noChangeArrowheads="1"/>
          </p:cNvSpPr>
          <p:nvPr/>
        </p:nvSpPr>
        <p:spPr bwMode="auto">
          <a:xfrm>
            <a:off x="1881071" y="2725252"/>
            <a:ext cx="16008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>
                <a:latin typeface="Symbol" pitchFamily="18" charset="2"/>
              </a:rPr>
              <a:t>b-</a:t>
            </a:r>
            <a:r>
              <a:rPr lang="en-US" sz="2000" dirty="0"/>
              <a:t> </a:t>
            </a:r>
            <a:r>
              <a:rPr lang="en-US" sz="2000" dirty="0" smtClean="0"/>
              <a:t>decays,    </a:t>
            </a:r>
            <a:endParaRPr lang="en-US" sz="2000" dirty="0"/>
          </a:p>
        </p:txBody>
      </p:sp>
      <p:sp>
        <p:nvSpPr>
          <p:cNvPr id="20490" name="Text Box 11"/>
          <p:cNvSpPr txBox="1">
            <a:spLocks noChangeArrowheads="1"/>
          </p:cNvSpPr>
          <p:nvPr/>
        </p:nvSpPr>
        <p:spPr bwMode="auto">
          <a:xfrm>
            <a:off x="1862830" y="4854543"/>
            <a:ext cx="29433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D</a:t>
            </a:r>
            <a:r>
              <a:rPr lang="en-US" sz="2000" baseline="-25000" dirty="0" smtClean="0"/>
              <a:t>s</a:t>
            </a:r>
            <a:r>
              <a:rPr lang="en-US" sz="2000" dirty="0" smtClean="0"/>
              <a:t> – decay, beam dump</a:t>
            </a:r>
            <a:endParaRPr lang="en-US" sz="2000" dirty="0"/>
          </a:p>
        </p:txBody>
      </p:sp>
      <p:sp>
        <p:nvSpPr>
          <p:cNvPr id="20491" name="Text Box 12"/>
          <p:cNvSpPr txBox="1">
            <a:spLocks noChangeArrowheads="1"/>
          </p:cNvSpPr>
          <p:nvPr/>
        </p:nvSpPr>
        <p:spPr bwMode="auto">
          <a:xfrm>
            <a:off x="1767133" y="3699685"/>
            <a:ext cx="265329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smtClean="0">
                <a:latin typeface="Symbol" pitchFamily="18" charset="2"/>
              </a:rPr>
              <a:t>p -</a:t>
            </a:r>
            <a:r>
              <a:rPr lang="en-US" sz="2000" dirty="0" smtClean="0"/>
              <a:t> decays</a:t>
            </a:r>
            <a:r>
              <a:rPr lang="en-US" sz="2000" dirty="0"/>
              <a:t>,  </a:t>
            </a:r>
            <a:r>
              <a:rPr lang="en-US" sz="2000" dirty="0" smtClean="0"/>
              <a:t>due to </a:t>
            </a:r>
            <a:endParaRPr lang="en-US" sz="2000" dirty="0"/>
          </a:p>
          <a:p>
            <a:r>
              <a:rPr lang="en-US" sz="2000" dirty="0" err="1"/>
              <a:t>chirality</a:t>
            </a:r>
            <a:r>
              <a:rPr lang="en-US" sz="2000" dirty="0"/>
              <a:t> suppression</a:t>
            </a:r>
          </a:p>
        </p:txBody>
      </p:sp>
      <p:sp>
        <p:nvSpPr>
          <p:cNvPr id="20492" name="Text Box 13"/>
          <p:cNvSpPr txBox="1">
            <a:spLocks noChangeArrowheads="1"/>
          </p:cNvSpPr>
          <p:nvPr/>
        </p:nvSpPr>
        <p:spPr bwMode="auto">
          <a:xfrm>
            <a:off x="6551613" y="36337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</a:rPr>
              <a:t>  </a:t>
            </a:r>
          </a:p>
        </p:txBody>
      </p:sp>
      <p:sp>
        <p:nvSpPr>
          <p:cNvPr id="727054" name="Text Box 14"/>
          <p:cNvSpPr txBox="1">
            <a:spLocks noChangeArrowheads="1"/>
          </p:cNvSpPr>
          <p:nvPr/>
        </p:nvSpPr>
        <p:spPr bwMode="auto">
          <a:xfrm>
            <a:off x="1044575" y="3831778"/>
            <a:ext cx="469900" cy="466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Symbol" pitchFamily="18" charset="2"/>
              </a:rPr>
              <a:t>n</a:t>
            </a:r>
            <a:r>
              <a:rPr lang="en-US" sz="2400" baseline="-25000" dirty="0">
                <a:latin typeface="Symbol" pitchFamily="18" charset="2"/>
              </a:rPr>
              <a:t>m</a:t>
            </a:r>
            <a:endParaRPr lang="en-US" sz="2400" dirty="0"/>
          </a:p>
        </p:txBody>
      </p:sp>
      <p:sp>
        <p:nvSpPr>
          <p:cNvPr id="727055" name="Text Box 15"/>
          <p:cNvSpPr txBox="1">
            <a:spLocks noChangeArrowheads="1"/>
          </p:cNvSpPr>
          <p:nvPr/>
        </p:nvSpPr>
        <p:spPr bwMode="auto">
          <a:xfrm>
            <a:off x="1044575" y="4827141"/>
            <a:ext cx="441325" cy="4667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err="1">
                <a:latin typeface="Symbol" pitchFamily="18" charset="2"/>
              </a:rPr>
              <a:t>n</a:t>
            </a:r>
            <a:r>
              <a:rPr lang="en-US" sz="2400" baseline="-25000" dirty="0" err="1">
                <a:latin typeface="Symbol" pitchFamily="18" charset="2"/>
              </a:rPr>
              <a:t>t</a:t>
            </a:r>
            <a:endParaRPr lang="en-US" sz="2400" dirty="0"/>
          </a:p>
        </p:txBody>
      </p:sp>
      <p:sp>
        <p:nvSpPr>
          <p:cNvPr id="20497" name="Text Box 18"/>
          <p:cNvSpPr txBox="1">
            <a:spLocks noChangeArrowheads="1"/>
          </p:cNvSpPr>
          <p:nvPr/>
        </p:nvSpPr>
        <p:spPr bwMode="auto">
          <a:xfrm>
            <a:off x="366042" y="5811995"/>
            <a:ext cx="22397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Z   is flavor blind</a:t>
            </a:r>
            <a:endParaRPr lang="en-US" sz="2000" dirty="0"/>
          </a:p>
        </p:txBody>
      </p:sp>
      <p:sp>
        <p:nvSpPr>
          <p:cNvPr id="20499" name="Text Box 20"/>
          <p:cNvSpPr txBox="1">
            <a:spLocks noChangeArrowheads="1"/>
          </p:cNvSpPr>
          <p:nvPr/>
        </p:nvSpPr>
        <p:spPr bwMode="auto">
          <a:xfrm>
            <a:off x="5465135" y="657392"/>
            <a:ext cx="328808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Elementary  interactions  </a:t>
            </a:r>
          </a:p>
          <a:p>
            <a:r>
              <a:rPr lang="en-US" sz="2000" dirty="0" smtClean="0"/>
              <a:t>Determine processes  of </a:t>
            </a:r>
          </a:p>
          <a:p>
            <a:r>
              <a:rPr lang="en-US" sz="2000" dirty="0" smtClean="0"/>
              <a:t>neutrino production, </a:t>
            </a:r>
          </a:p>
          <a:p>
            <a:r>
              <a:rPr lang="en-US" sz="2000" dirty="0" smtClean="0"/>
              <a:t>Scattering, absorption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4828638" y="2762177"/>
            <a:ext cx="3868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(A, Z)  </a:t>
            </a:r>
            <a:r>
              <a:rPr lang="en-IE" sz="2000" dirty="0" smtClean="0">
                <a:sym typeface="Wingdings" pitchFamily="2" charset="2"/>
              </a:rPr>
              <a:t> </a:t>
            </a:r>
            <a:r>
              <a:rPr lang="en-IE" sz="2000" dirty="0" smtClean="0"/>
              <a:t> (A, Z + 1)  + e</a:t>
            </a:r>
            <a:r>
              <a:rPr lang="en-IE" sz="2000" baseline="30000" dirty="0" smtClean="0"/>
              <a:t>-</a:t>
            </a:r>
            <a:r>
              <a:rPr lang="en-IE" sz="2000" dirty="0" smtClean="0"/>
              <a:t>  + </a:t>
            </a:r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/>
              <a:t>e</a:t>
            </a:r>
            <a:endParaRPr lang="en-US" sz="2000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5411960" y="3927475"/>
            <a:ext cx="1711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US" sz="2000" dirty="0" smtClean="0">
                <a:latin typeface="Symbol" pitchFamily="18" charset="2"/>
              </a:rPr>
              <a:t>p</a:t>
            </a:r>
            <a:r>
              <a:rPr lang="en-US" sz="2000" dirty="0" smtClean="0"/>
              <a:t>  </a:t>
            </a:r>
            <a:r>
              <a:rPr lang="en-IE" sz="2000" dirty="0" smtClean="0">
                <a:sym typeface="Wingdings" pitchFamily="2" charset="2"/>
              </a:rPr>
              <a:t> </a:t>
            </a:r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baseline="-25000" dirty="0" smtClean="0">
                <a:latin typeface="Symbol" pitchFamily="18" charset="2"/>
              </a:rPr>
              <a:t>m  </a:t>
            </a:r>
            <a:r>
              <a:rPr lang="en-IE" sz="2000" dirty="0" smtClean="0"/>
              <a:t>+ </a:t>
            </a:r>
            <a:r>
              <a:rPr lang="en-US" sz="2000" dirty="0" smtClean="0">
                <a:latin typeface="Symbol" pitchFamily="18" charset="2"/>
              </a:rPr>
              <a:t>m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8" name="WordArt 4"/>
          <p:cNvSpPr>
            <a:spLocks noChangeArrowheads="1" noChangeShapeType="1" noTextEdit="1"/>
          </p:cNvSpPr>
          <p:nvPr/>
        </p:nvSpPr>
        <p:spPr bwMode="auto">
          <a:xfrm>
            <a:off x="2053128" y="271117"/>
            <a:ext cx="3818787" cy="68455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Neutrino Interactions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86007" y="3669606"/>
            <a:ext cx="3191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E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    resonances           E</a:t>
            </a:r>
            <a:endParaRPr lang="en-IE" sz="2000" dirty="0"/>
          </a:p>
        </p:txBody>
      </p:sp>
      <p:pic>
        <p:nvPicPr>
          <p:cNvPr id="11" name="Picture 10" descr="cross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29810" y="1084522"/>
            <a:ext cx="4615270" cy="2696904"/>
          </a:xfrm>
          <a:prstGeom prst="rect">
            <a:avLst/>
          </a:prstGeom>
        </p:spPr>
      </p:pic>
      <p:pic>
        <p:nvPicPr>
          <p:cNvPr id="12" name="Picture 11" descr="cross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96603" y="4375785"/>
            <a:ext cx="5334000" cy="2336800"/>
          </a:xfrm>
          <a:prstGeom prst="rect">
            <a:avLst/>
          </a:prstGeom>
        </p:spPr>
      </p:pic>
      <p:pic>
        <p:nvPicPr>
          <p:cNvPr id="13" name="Picture 12" descr="cross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6458" y="4238250"/>
            <a:ext cx="3302000" cy="248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050925" y="9556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8" name="WordArt 4"/>
          <p:cNvSpPr>
            <a:spLocks noChangeArrowheads="1" noChangeShapeType="1" noTextEdit="1"/>
          </p:cNvSpPr>
          <p:nvPr/>
        </p:nvSpPr>
        <p:spPr bwMode="auto">
          <a:xfrm>
            <a:off x="307345" y="208723"/>
            <a:ext cx="8751601" cy="79966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Coherent elastic neutrino-nucleus scattering, </a:t>
            </a:r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CE</a:t>
            </a:r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Symbol" pitchFamily="18" charset="2"/>
              </a:rPr>
              <a:t>n</a:t>
            </a:r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NS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64521" y="1740623"/>
            <a:ext cx="1708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 dirty="0" smtClean="0"/>
              <a:t>q  </a:t>
            </a:r>
            <a:r>
              <a:rPr lang="en-IE" sz="2000" dirty="0" smtClean="0"/>
              <a:t>3 </a:t>
            </a:r>
            <a:r>
              <a:rPr lang="en-IE" sz="2000" dirty="0" err="1" smtClean="0"/>
              <a:t>momen</a:t>
            </a:r>
            <a:r>
              <a:rPr lang="en-IE" sz="2000" dirty="0" smtClean="0"/>
              <a:t>-</a:t>
            </a:r>
          </a:p>
          <a:p>
            <a:r>
              <a:rPr lang="en-IE" sz="2000" dirty="0" smtClean="0"/>
              <a:t>     </a:t>
            </a:r>
            <a:r>
              <a:rPr lang="en-IE" sz="2000" dirty="0" err="1" smtClean="0"/>
              <a:t>tum</a:t>
            </a:r>
            <a:r>
              <a:rPr lang="en-IE" sz="2000" dirty="0" smtClean="0"/>
              <a:t> of Z</a:t>
            </a:r>
            <a:endParaRPr lang="en-IE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607240" y="3458590"/>
            <a:ext cx="21467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T –recoil energy </a:t>
            </a:r>
          </a:p>
          <a:p>
            <a:r>
              <a:rPr lang="en-IE" sz="2000" dirty="0" smtClean="0"/>
              <a:t>of nucleus</a:t>
            </a:r>
            <a:endParaRPr lang="en-IE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5431033" y="4173350"/>
            <a:ext cx="2431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nuclear structure          </a:t>
            </a:r>
          </a:p>
        </p:txBody>
      </p:sp>
      <p:sp>
        <p:nvSpPr>
          <p:cNvPr id="26" name="Freeform 25"/>
          <p:cNvSpPr/>
          <p:nvPr/>
        </p:nvSpPr>
        <p:spPr>
          <a:xfrm>
            <a:off x="813399" y="1343302"/>
            <a:ext cx="1860233" cy="425303"/>
          </a:xfrm>
          <a:custGeom>
            <a:avLst/>
            <a:gdLst>
              <a:gd name="connsiteX0" fmla="*/ 0 w 1414131"/>
              <a:gd name="connsiteY0" fmla="*/ 0 h 425303"/>
              <a:gd name="connsiteX1" fmla="*/ 712382 w 1414131"/>
              <a:gd name="connsiteY1" fmla="*/ 425303 h 425303"/>
              <a:gd name="connsiteX2" fmla="*/ 1414131 w 1414131"/>
              <a:gd name="connsiteY2" fmla="*/ 0 h 425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14131" h="425303">
                <a:moveTo>
                  <a:pt x="0" y="0"/>
                </a:moveTo>
                <a:lnTo>
                  <a:pt x="712382" y="425303"/>
                </a:lnTo>
                <a:lnTo>
                  <a:pt x="1414131" y="0"/>
                </a:ln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Freeform 22"/>
          <p:cNvSpPr>
            <a:spLocks/>
          </p:cNvSpPr>
          <p:nvPr/>
        </p:nvSpPr>
        <p:spPr bwMode="auto">
          <a:xfrm>
            <a:off x="1703015" y="1758666"/>
            <a:ext cx="123010" cy="762000"/>
          </a:xfrm>
          <a:custGeom>
            <a:avLst/>
            <a:gdLst>
              <a:gd name="T0" fmla="*/ 0 w 48"/>
              <a:gd name="T1" fmla="*/ 0 h 480"/>
              <a:gd name="T2" fmla="*/ 48 w 48"/>
              <a:gd name="T3" fmla="*/ 48 h 480"/>
              <a:gd name="T4" fmla="*/ 0 w 48"/>
              <a:gd name="T5" fmla="*/ 96 h 480"/>
              <a:gd name="T6" fmla="*/ 48 w 48"/>
              <a:gd name="T7" fmla="*/ 144 h 480"/>
              <a:gd name="T8" fmla="*/ 0 w 48"/>
              <a:gd name="T9" fmla="*/ 192 h 480"/>
              <a:gd name="T10" fmla="*/ 48 w 48"/>
              <a:gd name="T11" fmla="*/ 240 h 480"/>
              <a:gd name="T12" fmla="*/ 0 w 48"/>
              <a:gd name="T13" fmla="*/ 288 h 480"/>
              <a:gd name="T14" fmla="*/ 48 w 48"/>
              <a:gd name="T15" fmla="*/ 336 h 480"/>
              <a:gd name="T16" fmla="*/ 0 w 48"/>
              <a:gd name="T17" fmla="*/ 384 h 480"/>
              <a:gd name="T18" fmla="*/ 48 w 48"/>
              <a:gd name="T19" fmla="*/ 432 h 480"/>
              <a:gd name="T20" fmla="*/ 0 w 48"/>
              <a:gd name="T21" fmla="*/ 480 h 48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8"/>
              <a:gd name="T34" fmla="*/ 0 h 480"/>
              <a:gd name="T35" fmla="*/ 48 w 48"/>
              <a:gd name="T36" fmla="*/ 480 h 48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8" h="480">
                <a:moveTo>
                  <a:pt x="0" y="0"/>
                </a:moveTo>
                <a:cubicBezTo>
                  <a:pt x="24" y="16"/>
                  <a:pt x="48" y="32"/>
                  <a:pt x="48" y="48"/>
                </a:cubicBezTo>
                <a:cubicBezTo>
                  <a:pt x="48" y="64"/>
                  <a:pt x="0" y="80"/>
                  <a:pt x="0" y="96"/>
                </a:cubicBezTo>
                <a:cubicBezTo>
                  <a:pt x="0" y="112"/>
                  <a:pt x="48" y="128"/>
                  <a:pt x="48" y="144"/>
                </a:cubicBezTo>
                <a:cubicBezTo>
                  <a:pt x="48" y="160"/>
                  <a:pt x="0" y="176"/>
                  <a:pt x="0" y="192"/>
                </a:cubicBezTo>
                <a:cubicBezTo>
                  <a:pt x="0" y="208"/>
                  <a:pt x="48" y="224"/>
                  <a:pt x="48" y="240"/>
                </a:cubicBezTo>
                <a:cubicBezTo>
                  <a:pt x="48" y="256"/>
                  <a:pt x="0" y="272"/>
                  <a:pt x="0" y="288"/>
                </a:cubicBezTo>
                <a:cubicBezTo>
                  <a:pt x="0" y="304"/>
                  <a:pt x="48" y="320"/>
                  <a:pt x="48" y="336"/>
                </a:cubicBezTo>
                <a:cubicBezTo>
                  <a:pt x="48" y="352"/>
                  <a:pt x="0" y="368"/>
                  <a:pt x="0" y="384"/>
                </a:cubicBezTo>
                <a:cubicBezTo>
                  <a:pt x="0" y="400"/>
                  <a:pt x="48" y="416"/>
                  <a:pt x="48" y="432"/>
                </a:cubicBezTo>
                <a:cubicBezTo>
                  <a:pt x="48" y="448"/>
                  <a:pt x="24" y="464"/>
                  <a:pt x="0" y="48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31"/>
          <p:cNvSpPr/>
          <p:nvPr/>
        </p:nvSpPr>
        <p:spPr>
          <a:xfrm rot="10800000">
            <a:off x="822593" y="2530605"/>
            <a:ext cx="1860233" cy="425303"/>
          </a:xfrm>
          <a:custGeom>
            <a:avLst/>
            <a:gdLst>
              <a:gd name="connsiteX0" fmla="*/ 0 w 1414131"/>
              <a:gd name="connsiteY0" fmla="*/ 0 h 425303"/>
              <a:gd name="connsiteX1" fmla="*/ 712382 w 1414131"/>
              <a:gd name="connsiteY1" fmla="*/ 425303 h 425303"/>
              <a:gd name="connsiteX2" fmla="*/ 1414131 w 1414131"/>
              <a:gd name="connsiteY2" fmla="*/ 0 h 425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14131" h="425303">
                <a:moveTo>
                  <a:pt x="0" y="0"/>
                </a:moveTo>
                <a:lnTo>
                  <a:pt x="712382" y="425303"/>
                </a:lnTo>
                <a:lnTo>
                  <a:pt x="1414131" y="0"/>
                </a:ln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8" name="Freeform 37"/>
          <p:cNvSpPr/>
          <p:nvPr/>
        </p:nvSpPr>
        <p:spPr>
          <a:xfrm rot="10800000">
            <a:off x="825908" y="2593554"/>
            <a:ext cx="1860233" cy="425303"/>
          </a:xfrm>
          <a:custGeom>
            <a:avLst/>
            <a:gdLst>
              <a:gd name="connsiteX0" fmla="*/ 0 w 1414131"/>
              <a:gd name="connsiteY0" fmla="*/ 0 h 425303"/>
              <a:gd name="connsiteX1" fmla="*/ 712382 w 1414131"/>
              <a:gd name="connsiteY1" fmla="*/ 425303 h 425303"/>
              <a:gd name="connsiteX2" fmla="*/ 1414131 w 1414131"/>
              <a:gd name="connsiteY2" fmla="*/ 0 h 425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14131" h="425303">
                <a:moveTo>
                  <a:pt x="0" y="0"/>
                </a:moveTo>
                <a:lnTo>
                  <a:pt x="712382" y="425303"/>
                </a:lnTo>
                <a:lnTo>
                  <a:pt x="1414131" y="0"/>
                </a:ln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9" name="Freeform 38"/>
          <p:cNvSpPr/>
          <p:nvPr/>
        </p:nvSpPr>
        <p:spPr>
          <a:xfrm rot="10800000">
            <a:off x="829223" y="2666442"/>
            <a:ext cx="1860233" cy="425303"/>
          </a:xfrm>
          <a:custGeom>
            <a:avLst/>
            <a:gdLst>
              <a:gd name="connsiteX0" fmla="*/ 0 w 1414131"/>
              <a:gd name="connsiteY0" fmla="*/ 0 h 425303"/>
              <a:gd name="connsiteX1" fmla="*/ 712382 w 1414131"/>
              <a:gd name="connsiteY1" fmla="*/ 425303 h 425303"/>
              <a:gd name="connsiteX2" fmla="*/ 1414131 w 1414131"/>
              <a:gd name="connsiteY2" fmla="*/ 0 h 425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14131" h="425303">
                <a:moveTo>
                  <a:pt x="0" y="0"/>
                </a:moveTo>
                <a:lnTo>
                  <a:pt x="712382" y="425303"/>
                </a:lnTo>
                <a:lnTo>
                  <a:pt x="1414131" y="0"/>
                </a:ln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0" name="Freeform 39"/>
          <p:cNvSpPr/>
          <p:nvPr/>
        </p:nvSpPr>
        <p:spPr>
          <a:xfrm rot="10800000">
            <a:off x="832538" y="2739330"/>
            <a:ext cx="1860233" cy="425303"/>
          </a:xfrm>
          <a:custGeom>
            <a:avLst/>
            <a:gdLst>
              <a:gd name="connsiteX0" fmla="*/ 0 w 1414131"/>
              <a:gd name="connsiteY0" fmla="*/ 0 h 425303"/>
              <a:gd name="connsiteX1" fmla="*/ 712382 w 1414131"/>
              <a:gd name="connsiteY1" fmla="*/ 425303 h 425303"/>
              <a:gd name="connsiteX2" fmla="*/ 1414131 w 1414131"/>
              <a:gd name="connsiteY2" fmla="*/ 0 h 425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14131" h="425303">
                <a:moveTo>
                  <a:pt x="0" y="0"/>
                </a:moveTo>
                <a:lnTo>
                  <a:pt x="712382" y="425303"/>
                </a:lnTo>
                <a:lnTo>
                  <a:pt x="1414131" y="0"/>
                </a:ln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1" name="TextBox 40"/>
          <p:cNvSpPr txBox="1"/>
          <p:nvPr/>
        </p:nvSpPr>
        <p:spPr>
          <a:xfrm>
            <a:off x="1854282" y="1909586"/>
            <a:ext cx="541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Z</a:t>
            </a:r>
            <a:r>
              <a:rPr lang="en-IE" sz="2000" baseline="30000" dirty="0" smtClean="0"/>
              <a:t>0</a:t>
            </a:r>
            <a:endParaRPr lang="en-IE" sz="2000" dirty="0"/>
          </a:p>
        </p:txBody>
      </p:sp>
      <p:sp>
        <p:nvSpPr>
          <p:cNvPr id="42" name="Oval 41"/>
          <p:cNvSpPr/>
          <p:nvPr/>
        </p:nvSpPr>
        <p:spPr>
          <a:xfrm>
            <a:off x="1575114" y="2481776"/>
            <a:ext cx="398436" cy="36933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3" name="TextBox 42"/>
          <p:cNvSpPr txBox="1"/>
          <p:nvPr/>
        </p:nvSpPr>
        <p:spPr>
          <a:xfrm>
            <a:off x="423917" y="2857150"/>
            <a:ext cx="417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</a:t>
            </a:r>
            <a:endParaRPr lang="en-IE" sz="2000" dirty="0"/>
          </a:p>
        </p:txBody>
      </p:sp>
      <p:sp>
        <p:nvSpPr>
          <p:cNvPr id="44" name="TextBox 43"/>
          <p:cNvSpPr txBox="1"/>
          <p:nvPr/>
        </p:nvSpPr>
        <p:spPr>
          <a:xfrm>
            <a:off x="2664515" y="2838681"/>
            <a:ext cx="417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</a:t>
            </a:r>
            <a:endParaRPr lang="en-IE" sz="2000" dirty="0"/>
          </a:p>
        </p:txBody>
      </p:sp>
      <p:sp>
        <p:nvSpPr>
          <p:cNvPr id="45" name="TextBox 44"/>
          <p:cNvSpPr txBox="1"/>
          <p:nvPr/>
        </p:nvSpPr>
        <p:spPr>
          <a:xfrm>
            <a:off x="416674" y="1133308"/>
            <a:ext cx="476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n</a:t>
            </a:r>
            <a:r>
              <a:rPr lang="en-IE" sz="2000" baseline="-25000" dirty="0" err="1" smtClean="0">
                <a:latin typeface="Symbol" pitchFamily="18" charset="2"/>
              </a:rPr>
              <a:t>a</a:t>
            </a:r>
            <a:endParaRPr lang="en-IE" sz="2000" dirty="0"/>
          </a:p>
        </p:txBody>
      </p:sp>
      <p:sp>
        <p:nvSpPr>
          <p:cNvPr id="47" name="TextBox 46"/>
          <p:cNvSpPr txBox="1"/>
          <p:nvPr/>
        </p:nvSpPr>
        <p:spPr>
          <a:xfrm>
            <a:off x="2699514" y="1153186"/>
            <a:ext cx="476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err="1" smtClean="0">
                <a:latin typeface="Symbol" pitchFamily="18" charset="2"/>
              </a:rPr>
              <a:t>n</a:t>
            </a:r>
            <a:r>
              <a:rPr lang="en-IE" sz="2000" baseline="-25000" dirty="0" err="1" smtClean="0">
                <a:latin typeface="Symbol" pitchFamily="18" charset="2"/>
              </a:rPr>
              <a:t>a</a:t>
            </a:r>
            <a:endParaRPr lang="en-IE" sz="2000" dirty="0"/>
          </a:p>
        </p:txBody>
      </p:sp>
      <p:sp>
        <p:nvSpPr>
          <p:cNvPr id="48" name="TextBox 47"/>
          <p:cNvSpPr txBox="1"/>
          <p:nvPr/>
        </p:nvSpPr>
        <p:spPr>
          <a:xfrm>
            <a:off x="593731" y="4129437"/>
            <a:ext cx="1466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|</a:t>
            </a:r>
            <a:r>
              <a:rPr lang="en-IE" sz="2000" b="1" dirty="0" smtClean="0"/>
              <a:t>q</a:t>
            </a:r>
            <a:r>
              <a:rPr lang="en-IE" sz="2000" dirty="0" smtClean="0"/>
              <a:t>|</a:t>
            </a:r>
            <a:r>
              <a:rPr lang="en-IE" sz="2000" baseline="30000" dirty="0" smtClean="0"/>
              <a:t>2</a:t>
            </a:r>
            <a:r>
              <a:rPr lang="en-IE" sz="2000" dirty="0" smtClean="0"/>
              <a:t> = 2MT</a:t>
            </a:r>
            <a:endParaRPr lang="en-IE" sz="2000" dirty="0"/>
          </a:p>
        </p:txBody>
      </p:sp>
      <p:sp>
        <p:nvSpPr>
          <p:cNvPr id="50" name="Oval 49"/>
          <p:cNvSpPr/>
          <p:nvPr/>
        </p:nvSpPr>
        <p:spPr>
          <a:xfrm>
            <a:off x="7716078" y="1755391"/>
            <a:ext cx="134294" cy="15567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Oval 53"/>
          <p:cNvSpPr/>
          <p:nvPr/>
        </p:nvSpPr>
        <p:spPr>
          <a:xfrm>
            <a:off x="7406197" y="1591493"/>
            <a:ext cx="134294" cy="14226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8" name="Oval 57"/>
          <p:cNvSpPr/>
          <p:nvPr/>
        </p:nvSpPr>
        <p:spPr>
          <a:xfrm>
            <a:off x="8066641" y="1369410"/>
            <a:ext cx="134294" cy="15567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0" name="Oval 59"/>
          <p:cNvSpPr/>
          <p:nvPr/>
        </p:nvSpPr>
        <p:spPr>
          <a:xfrm>
            <a:off x="7315199" y="1207471"/>
            <a:ext cx="1113183" cy="115503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1" name="Oval 60"/>
          <p:cNvSpPr/>
          <p:nvPr/>
        </p:nvSpPr>
        <p:spPr>
          <a:xfrm>
            <a:off x="7966096" y="1555052"/>
            <a:ext cx="134294" cy="14226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3" name="Oval 62"/>
          <p:cNvSpPr/>
          <p:nvPr/>
        </p:nvSpPr>
        <p:spPr>
          <a:xfrm>
            <a:off x="7514637" y="1333363"/>
            <a:ext cx="134294" cy="14226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4" name="Oval 63"/>
          <p:cNvSpPr/>
          <p:nvPr/>
        </p:nvSpPr>
        <p:spPr>
          <a:xfrm>
            <a:off x="7796244" y="1326739"/>
            <a:ext cx="134294" cy="14226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5" name="Oval 64"/>
          <p:cNvSpPr/>
          <p:nvPr/>
        </p:nvSpPr>
        <p:spPr>
          <a:xfrm>
            <a:off x="7680291" y="1548712"/>
            <a:ext cx="134294" cy="14226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6" name="Oval 65"/>
          <p:cNvSpPr/>
          <p:nvPr/>
        </p:nvSpPr>
        <p:spPr>
          <a:xfrm>
            <a:off x="8250129" y="1720990"/>
            <a:ext cx="134294" cy="1422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7" name="Oval 66"/>
          <p:cNvSpPr/>
          <p:nvPr/>
        </p:nvSpPr>
        <p:spPr>
          <a:xfrm>
            <a:off x="8203749" y="1942963"/>
            <a:ext cx="134294" cy="14226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8" name="Oval 67"/>
          <p:cNvSpPr/>
          <p:nvPr/>
        </p:nvSpPr>
        <p:spPr>
          <a:xfrm>
            <a:off x="7441761" y="1827010"/>
            <a:ext cx="134294" cy="14226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9" name="Oval 68"/>
          <p:cNvSpPr/>
          <p:nvPr/>
        </p:nvSpPr>
        <p:spPr>
          <a:xfrm>
            <a:off x="7594161" y="1979410"/>
            <a:ext cx="134294" cy="14226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0" name="Oval 69"/>
          <p:cNvSpPr/>
          <p:nvPr/>
        </p:nvSpPr>
        <p:spPr>
          <a:xfrm>
            <a:off x="7746561" y="2171566"/>
            <a:ext cx="134294" cy="14226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1" name="Oval 70"/>
          <p:cNvSpPr/>
          <p:nvPr/>
        </p:nvSpPr>
        <p:spPr>
          <a:xfrm>
            <a:off x="7948656" y="1966162"/>
            <a:ext cx="134294" cy="14226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2" name="Oval 71"/>
          <p:cNvSpPr/>
          <p:nvPr/>
        </p:nvSpPr>
        <p:spPr>
          <a:xfrm>
            <a:off x="7959472" y="1806842"/>
            <a:ext cx="134294" cy="14226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3" name="Oval 72"/>
          <p:cNvSpPr/>
          <p:nvPr/>
        </p:nvSpPr>
        <p:spPr>
          <a:xfrm>
            <a:off x="7962787" y="2138144"/>
            <a:ext cx="134294" cy="14226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4" name="Oval 73"/>
          <p:cNvSpPr/>
          <p:nvPr/>
        </p:nvSpPr>
        <p:spPr>
          <a:xfrm>
            <a:off x="8138374" y="1777025"/>
            <a:ext cx="134294" cy="14226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6" name="Oval 75"/>
          <p:cNvSpPr/>
          <p:nvPr/>
        </p:nvSpPr>
        <p:spPr>
          <a:xfrm>
            <a:off x="7955274" y="1257172"/>
            <a:ext cx="134294" cy="1422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7" name="Oval 76"/>
          <p:cNvSpPr/>
          <p:nvPr/>
        </p:nvSpPr>
        <p:spPr>
          <a:xfrm>
            <a:off x="7551090" y="1687864"/>
            <a:ext cx="134294" cy="1422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8" name="Oval 77"/>
          <p:cNvSpPr/>
          <p:nvPr/>
        </p:nvSpPr>
        <p:spPr>
          <a:xfrm>
            <a:off x="7653795" y="1273741"/>
            <a:ext cx="134294" cy="1422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9" name="Oval 78"/>
          <p:cNvSpPr/>
          <p:nvPr/>
        </p:nvSpPr>
        <p:spPr>
          <a:xfrm>
            <a:off x="7587537" y="2121871"/>
            <a:ext cx="134294" cy="1422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0" name="Oval 79"/>
          <p:cNvSpPr/>
          <p:nvPr/>
        </p:nvSpPr>
        <p:spPr>
          <a:xfrm>
            <a:off x="7759815" y="1896589"/>
            <a:ext cx="134294" cy="1422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1" name="Oval 80"/>
          <p:cNvSpPr/>
          <p:nvPr/>
        </p:nvSpPr>
        <p:spPr>
          <a:xfrm>
            <a:off x="7845951" y="1664677"/>
            <a:ext cx="134294" cy="1422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2" name="Oval 81"/>
          <p:cNvSpPr/>
          <p:nvPr/>
        </p:nvSpPr>
        <p:spPr>
          <a:xfrm>
            <a:off x="8038107" y="1707748"/>
            <a:ext cx="134294" cy="1422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3" name="Oval 82"/>
          <p:cNvSpPr/>
          <p:nvPr/>
        </p:nvSpPr>
        <p:spPr>
          <a:xfrm>
            <a:off x="8110995" y="2088745"/>
            <a:ext cx="134294" cy="1422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4" name="Oval 83"/>
          <p:cNvSpPr/>
          <p:nvPr/>
        </p:nvSpPr>
        <p:spPr>
          <a:xfrm>
            <a:off x="7544466" y="1472521"/>
            <a:ext cx="134294" cy="1422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5" name="Oval 84"/>
          <p:cNvSpPr/>
          <p:nvPr/>
        </p:nvSpPr>
        <p:spPr>
          <a:xfrm>
            <a:off x="7862514" y="1432765"/>
            <a:ext cx="134294" cy="1422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6" name="Oval 85"/>
          <p:cNvSpPr/>
          <p:nvPr/>
        </p:nvSpPr>
        <p:spPr>
          <a:xfrm>
            <a:off x="7425198" y="1999288"/>
            <a:ext cx="134294" cy="1422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7" name="Oval 86"/>
          <p:cNvSpPr/>
          <p:nvPr/>
        </p:nvSpPr>
        <p:spPr>
          <a:xfrm>
            <a:off x="7355625" y="1711057"/>
            <a:ext cx="134294" cy="1422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8" name="Oval 87"/>
          <p:cNvSpPr/>
          <p:nvPr/>
        </p:nvSpPr>
        <p:spPr>
          <a:xfrm>
            <a:off x="8197125" y="1499023"/>
            <a:ext cx="134294" cy="1422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9" name="Oval 88"/>
          <p:cNvSpPr/>
          <p:nvPr/>
        </p:nvSpPr>
        <p:spPr>
          <a:xfrm>
            <a:off x="7859199" y="2085424"/>
            <a:ext cx="134294" cy="1422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2" name="Freeform 91"/>
          <p:cNvSpPr/>
          <p:nvPr/>
        </p:nvSpPr>
        <p:spPr>
          <a:xfrm rot="5400000">
            <a:off x="6064105" y="1673493"/>
            <a:ext cx="1500809" cy="464663"/>
          </a:xfrm>
          <a:custGeom>
            <a:avLst/>
            <a:gdLst>
              <a:gd name="connsiteX0" fmla="*/ 0 w 1500809"/>
              <a:gd name="connsiteY0" fmla="*/ 611256 h 641073"/>
              <a:gd name="connsiteX1" fmla="*/ 745435 w 1500809"/>
              <a:gd name="connsiteY1" fmla="*/ 4969 h 641073"/>
              <a:gd name="connsiteX2" fmla="*/ 1500809 w 1500809"/>
              <a:gd name="connsiteY2" fmla="*/ 641073 h 641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00809" h="641073">
                <a:moveTo>
                  <a:pt x="0" y="611256"/>
                </a:moveTo>
                <a:cubicBezTo>
                  <a:pt x="247650" y="305628"/>
                  <a:pt x="495300" y="0"/>
                  <a:pt x="745435" y="4969"/>
                </a:cubicBezTo>
                <a:cubicBezTo>
                  <a:pt x="995570" y="9938"/>
                  <a:pt x="1248189" y="325505"/>
                  <a:pt x="1500809" y="641073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4" name="Freeform 22"/>
          <p:cNvSpPr>
            <a:spLocks/>
          </p:cNvSpPr>
          <p:nvPr/>
        </p:nvSpPr>
        <p:spPr bwMode="auto">
          <a:xfrm>
            <a:off x="5453332" y="1185519"/>
            <a:ext cx="530027" cy="762000"/>
          </a:xfrm>
          <a:custGeom>
            <a:avLst/>
            <a:gdLst>
              <a:gd name="T0" fmla="*/ 0 w 48"/>
              <a:gd name="T1" fmla="*/ 0 h 480"/>
              <a:gd name="T2" fmla="*/ 48 w 48"/>
              <a:gd name="T3" fmla="*/ 48 h 480"/>
              <a:gd name="T4" fmla="*/ 0 w 48"/>
              <a:gd name="T5" fmla="*/ 96 h 480"/>
              <a:gd name="T6" fmla="*/ 48 w 48"/>
              <a:gd name="T7" fmla="*/ 144 h 480"/>
              <a:gd name="T8" fmla="*/ 0 w 48"/>
              <a:gd name="T9" fmla="*/ 192 h 480"/>
              <a:gd name="T10" fmla="*/ 48 w 48"/>
              <a:gd name="T11" fmla="*/ 240 h 480"/>
              <a:gd name="T12" fmla="*/ 0 w 48"/>
              <a:gd name="T13" fmla="*/ 288 h 480"/>
              <a:gd name="T14" fmla="*/ 48 w 48"/>
              <a:gd name="T15" fmla="*/ 336 h 480"/>
              <a:gd name="T16" fmla="*/ 0 w 48"/>
              <a:gd name="T17" fmla="*/ 384 h 480"/>
              <a:gd name="T18" fmla="*/ 48 w 48"/>
              <a:gd name="T19" fmla="*/ 432 h 480"/>
              <a:gd name="T20" fmla="*/ 0 w 48"/>
              <a:gd name="T21" fmla="*/ 480 h 48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8"/>
              <a:gd name="T34" fmla="*/ 0 h 480"/>
              <a:gd name="T35" fmla="*/ 48 w 48"/>
              <a:gd name="T36" fmla="*/ 480 h 48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8" h="480">
                <a:moveTo>
                  <a:pt x="0" y="0"/>
                </a:moveTo>
                <a:cubicBezTo>
                  <a:pt x="24" y="16"/>
                  <a:pt x="48" y="32"/>
                  <a:pt x="48" y="48"/>
                </a:cubicBezTo>
                <a:cubicBezTo>
                  <a:pt x="48" y="64"/>
                  <a:pt x="0" y="80"/>
                  <a:pt x="0" y="96"/>
                </a:cubicBezTo>
                <a:cubicBezTo>
                  <a:pt x="0" y="112"/>
                  <a:pt x="48" y="128"/>
                  <a:pt x="48" y="144"/>
                </a:cubicBezTo>
                <a:cubicBezTo>
                  <a:pt x="48" y="160"/>
                  <a:pt x="0" y="176"/>
                  <a:pt x="0" y="192"/>
                </a:cubicBezTo>
                <a:cubicBezTo>
                  <a:pt x="0" y="208"/>
                  <a:pt x="48" y="224"/>
                  <a:pt x="48" y="240"/>
                </a:cubicBezTo>
                <a:cubicBezTo>
                  <a:pt x="48" y="256"/>
                  <a:pt x="0" y="272"/>
                  <a:pt x="0" y="288"/>
                </a:cubicBezTo>
                <a:cubicBezTo>
                  <a:pt x="0" y="304"/>
                  <a:pt x="48" y="320"/>
                  <a:pt x="48" y="336"/>
                </a:cubicBezTo>
                <a:cubicBezTo>
                  <a:pt x="48" y="352"/>
                  <a:pt x="0" y="368"/>
                  <a:pt x="0" y="384"/>
                </a:cubicBezTo>
                <a:cubicBezTo>
                  <a:pt x="0" y="400"/>
                  <a:pt x="48" y="416"/>
                  <a:pt x="48" y="432"/>
                </a:cubicBezTo>
                <a:cubicBezTo>
                  <a:pt x="48" y="448"/>
                  <a:pt x="24" y="464"/>
                  <a:pt x="0" y="48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6384237" y="2677617"/>
            <a:ext cx="1105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IE" sz="2000" dirty="0" err="1" smtClean="0">
                <a:latin typeface="Symbol" pitchFamily="18" charset="2"/>
              </a:rPr>
              <a:t>l</a:t>
            </a:r>
            <a:r>
              <a:rPr lang="en-IE" sz="2000" baseline="-25000" dirty="0" err="1" smtClean="0">
                <a:latin typeface="Symbol" pitchFamily="18" charset="2"/>
              </a:rPr>
              <a:t>n</a:t>
            </a:r>
            <a:r>
              <a:rPr lang="en-IE" sz="2000" dirty="0" smtClean="0"/>
              <a:t> &gt; </a:t>
            </a:r>
            <a:r>
              <a:rPr lang="en-IE" sz="2000" dirty="0" err="1" smtClean="0"/>
              <a:t>r</a:t>
            </a:r>
            <a:r>
              <a:rPr lang="en-IE" sz="2000" baseline="-25000" dirty="0" err="1" smtClean="0"/>
              <a:t>N</a:t>
            </a:r>
            <a:endParaRPr lang="en-IE" sz="2000" dirty="0"/>
          </a:p>
        </p:txBody>
      </p:sp>
      <p:sp>
        <p:nvSpPr>
          <p:cNvPr id="97" name="TextBox 96"/>
          <p:cNvSpPr txBox="1"/>
          <p:nvPr/>
        </p:nvSpPr>
        <p:spPr>
          <a:xfrm>
            <a:off x="5205666" y="2679343"/>
            <a:ext cx="11643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 </a:t>
            </a:r>
            <a:r>
              <a:rPr lang="en-IE" sz="2000" dirty="0" err="1" smtClean="0">
                <a:latin typeface="Symbol" pitchFamily="18" charset="2"/>
              </a:rPr>
              <a:t>l</a:t>
            </a:r>
            <a:r>
              <a:rPr lang="en-IE" sz="2000" baseline="-25000" dirty="0" err="1" smtClean="0">
                <a:latin typeface="Symbol" pitchFamily="18" charset="2"/>
              </a:rPr>
              <a:t>n</a:t>
            </a:r>
            <a:r>
              <a:rPr lang="en-IE" sz="2000" dirty="0" smtClean="0"/>
              <a:t> &lt;&lt; </a:t>
            </a:r>
            <a:r>
              <a:rPr lang="en-IE" sz="2000" dirty="0" err="1" smtClean="0"/>
              <a:t>r</a:t>
            </a:r>
            <a:r>
              <a:rPr lang="en-IE" sz="2000" baseline="-25000" dirty="0" err="1" smtClean="0"/>
              <a:t>N</a:t>
            </a:r>
            <a:endParaRPr lang="en-IE" sz="2000" dirty="0"/>
          </a:p>
        </p:txBody>
      </p:sp>
      <p:sp>
        <p:nvSpPr>
          <p:cNvPr id="98" name="TextBox 97"/>
          <p:cNvSpPr txBox="1"/>
          <p:nvPr/>
        </p:nvSpPr>
        <p:spPr>
          <a:xfrm>
            <a:off x="6454255" y="3079633"/>
            <a:ext cx="1217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|</a:t>
            </a:r>
            <a:r>
              <a:rPr lang="en-IE" sz="2000" b="1" dirty="0" smtClean="0"/>
              <a:t>q</a:t>
            </a:r>
            <a:r>
              <a:rPr lang="en-IE" sz="2000" dirty="0" smtClean="0"/>
              <a:t>|</a:t>
            </a:r>
            <a:r>
              <a:rPr lang="en-IE" sz="2000" baseline="30000" dirty="0" smtClean="0"/>
              <a:t>-1</a:t>
            </a:r>
            <a:r>
              <a:rPr lang="en-IE" sz="2000" dirty="0" smtClean="0"/>
              <a:t> &gt; </a:t>
            </a:r>
            <a:r>
              <a:rPr lang="en-IE" sz="2000" dirty="0" err="1" smtClean="0"/>
              <a:t>r</a:t>
            </a:r>
            <a:r>
              <a:rPr lang="en-IE" sz="2000" baseline="-25000" dirty="0" err="1" smtClean="0"/>
              <a:t>N</a:t>
            </a:r>
            <a:endParaRPr lang="en-IE" sz="2000" dirty="0"/>
          </a:p>
        </p:txBody>
      </p:sp>
      <p:sp>
        <p:nvSpPr>
          <p:cNvPr id="99" name="TextBox 98"/>
          <p:cNvSpPr txBox="1"/>
          <p:nvPr/>
        </p:nvSpPr>
        <p:spPr>
          <a:xfrm>
            <a:off x="3323013" y="3570636"/>
            <a:ext cx="1543815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Neutrino microscope</a:t>
            </a:r>
            <a:endParaRPr lang="en-IE" sz="2000" dirty="0"/>
          </a:p>
        </p:txBody>
      </p:sp>
      <p:sp>
        <p:nvSpPr>
          <p:cNvPr id="100" name="Freeform 22"/>
          <p:cNvSpPr>
            <a:spLocks/>
          </p:cNvSpPr>
          <p:nvPr/>
        </p:nvSpPr>
        <p:spPr bwMode="auto">
          <a:xfrm>
            <a:off x="5466586" y="1805052"/>
            <a:ext cx="530027" cy="762000"/>
          </a:xfrm>
          <a:custGeom>
            <a:avLst/>
            <a:gdLst>
              <a:gd name="T0" fmla="*/ 0 w 48"/>
              <a:gd name="T1" fmla="*/ 0 h 480"/>
              <a:gd name="T2" fmla="*/ 48 w 48"/>
              <a:gd name="T3" fmla="*/ 48 h 480"/>
              <a:gd name="T4" fmla="*/ 0 w 48"/>
              <a:gd name="T5" fmla="*/ 96 h 480"/>
              <a:gd name="T6" fmla="*/ 48 w 48"/>
              <a:gd name="T7" fmla="*/ 144 h 480"/>
              <a:gd name="T8" fmla="*/ 0 w 48"/>
              <a:gd name="T9" fmla="*/ 192 h 480"/>
              <a:gd name="T10" fmla="*/ 48 w 48"/>
              <a:gd name="T11" fmla="*/ 240 h 480"/>
              <a:gd name="T12" fmla="*/ 0 w 48"/>
              <a:gd name="T13" fmla="*/ 288 h 480"/>
              <a:gd name="T14" fmla="*/ 48 w 48"/>
              <a:gd name="T15" fmla="*/ 336 h 480"/>
              <a:gd name="T16" fmla="*/ 0 w 48"/>
              <a:gd name="T17" fmla="*/ 384 h 480"/>
              <a:gd name="T18" fmla="*/ 48 w 48"/>
              <a:gd name="T19" fmla="*/ 432 h 480"/>
              <a:gd name="T20" fmla="*/ 0 w 48"/>
              <a:gd name="T21" fmla="*/ 480 h 48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8"/>
              <a:gd name="T34" fmla="*/ 0 h 480"/>
              <a:gd name="T35" fmla="*/ 48 w 48"/>
              <a:gd name="T36" fmla="*/ 480 h 48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8" h="480">
                <a:moveTo>
                  <a:pt x="0" y="0"/>
                </a:moveTo>
                <a:cubicBezTo>
                  <a:pt x="24" y="16"/>
                  <a:pt x="48" y="32"/>
                  <a:pt x="48" y="48"/>
                </a:cubicBezTo>
                <a:cubicBezTo>
                  <a:pt x="48" y="64"/>
                  <a:pt x="0" y="80"/>
                  <a:pt x="0" y="96"/>
                </a:cubicBezTo>
                <a:cubicBezTo>
                  <a:pt x="0" y="112"/>
                  <a:pt x="48" y="128"/>
                  <a:pt x="48" y="144"/>
                </a:cubicBezTo>
                <a:cubicBezTo>
                  <a:pt x="48" y="160"/>
                  <a:pt x="0" y="176"/>
                  <a:pt x="0" y="192"/>
                </a:cubicBezTo>
                <a:cubicBezTo>
                  <a:pt x="0" y="208"/>
                  <a:pt x="48" y="224"/>
                  <a:pt x="48" y="240"/>
                </a:cubicBezTo>
                <a:cubicBezTo>
                  <a:pt x="48" y="256"/>
                  <a:pt x="0" y="272"/>
                  <a:pt x="0" y="288"/>
                </a:cubicBezTo>
                <a:cubicBezTo>
                  <a:pt x="0" y="304"/>
                  <a:pt x="48" y="320"/>
                  <a:pt x="48" y="336"/>
                </a:cubicBezTo>
                <a:cubicBezTo>
                  <a:pt x="48" y="352"/>
                  <a:pt x="0" y="368"/>
                  <a:pt x="0" y="384"/>
                </a:cubicBezTo>
                <a:cubicBezTo>
                  <a:pt x="0" y="400"/>
                  <a:pt x="48" y="416"/>
                  <a:pt x="48" y="432"/>
                </a:cubicBezTo>
                <a:cubicBezTo>
                  <a:pt x="48" y="448"/>
                  <a:pt x="24" y="464"/>
                  <a:pt x="0" y="48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TextBox 100"/>
          <p:cNvSpPr txBox="1"/>
          <p:nvPr/>
        </p:nvSpPr>
        <p:spPr>
          <a:xfrm>
            <a:off x="1388899" y="1068464"/>
            <a:ext cx="1094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q = p – p’</a:t>
            </a:r>
            <a:endParaRPr lang="en-IE" dirty="0"/>
          </a:p>
        </p:txBody>
      </p:sp>
      <p:sp>
        <p:nvSpPr>
          <p:cNvPr id="102" name="TextBox 101"/>
          <p:cNvSpPr txBox="1"/>
          <p:nvPr/>
        </p:nvSpPr>
        <p:spPr>
          <a:xfrm>
            <a:off x="1250715" y="5277678"/>
            <a:ext cx="63087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Coherence of scattering:</a:t>
            </a:r>
          </a:p>
          <a:p>
            <a:r>
              <a:rPr lang="en-IE" sz="2000" dirty="0" smtClean="0"/>
              <a:t>Difference of phases of waves from scattering on different nucleons in nuclei is much smaller than 2</a:t>
            </a:r>
            <a:r>
              <a:rPr lang="en-IE" sz="2000" dirty="0" smtClean="0">
                <a:latin typeface="Symbol" pitchFamily="18" charset="2"/>
              </a:rPr>
              <a:t>p</a:t>
            </a:r>
            <a:r>
              <a:rPr lang="en-IE" sz="2000" dirty="0" smtClean="0"/>
              <a:t>  </a:t>
            </a:r>
            <a:r>
              <a:rPr lang="en-IE" sz="2000" dirty="0" smtClean="0">
                <a:sym typeface="Wingdings" pitchFamily="2" charset="2"/>
              </a:rPr>
              <a:t> </a:t>
            </a:r>
            <a:r>
              <a:rPr lang="en-IE" sz="2000" dirty="0" smtClean="0"/>
              <a:t>constructive interference , no cancellation  </a:t>
            </a:r>
            <a:endParaRPr lang="en-IE" sz="2000" dirty="0"/>
          </a:p>
        </p:txBody>
      </p:sp>
      <p:sp>
        <p:nvSpPr>
          <p:cNvPr id="103" name="Oval 102"/>
          <p:cNvSpPr/>
          <p:nvPr/>
        </p:nvSpPr>
        <p:spPr>
          <a:xfrm>
            <a:off x="7600125" y="1848157"/>
            <a:ext cx="134294" cy="15567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4" name="Oval 103"/>
          <p:cNvSpPr/>
          <p:nvPr/>
        </p:nvSpPr>
        <p:spPr>
          <a:xfrm>
            <a:off x="8087136" y="1569865"/>
            <a:ext cx="134294" cy="15567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5" name="TextBox 104"/>
          <p:cNvSpPr txBox="1"/>
          <p:nvPr/>
        </p:nvSpPr>
        <p:spPr>
          <a:xfrm>
            <a:off x="7479972" y="4792118"/>
            <a:ext cx="1530633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coherence</a:t>
            </a:r>
            <a:endParaRPr lang="en-IE" sz="2000" dirty="0"/>
          </a:p>
        </p:txBody>
      </p:sp>
      <p:sp>
        <p:nvSpPr>
          <p:cNvPr id="106" name="TextBox 105"/>
          <p:cNvSpPr txBox="1"/>
          <p:nvPr/>
        </p:nvSpPr>
        <p:spPr>
          <a:xfrm>
            <a:off x="653365" y="4499730"/>
            <a:ext cx="2636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M- mass of nucleus</a:t>
            </a:r>
            <a:endParaRPr lang="en-IE" sz="2000" dirty="0"/>
          </a:p>
        </p:txBody>
      </p:sp>
      <p:sp>
        <p:nvSpPr>
          <p:cNvPr id="107" name="TextBox 106"/>
          <p:cNvSpPr txBox="1"/>
          <p:nvPr/>
        </p:nvSpPr>
        <p:spPr>
          <a:xfrm>
            <a:off x="5337379" y="3511002"/>
            <a:ext cx="1115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can resolve</a:t>
            </a:r>
            <a:endParaRPr lang="en-IE" sz="2000" dirty="0"/>
          </a:p>
        </p:txBody>
      </p:sp>
      <p:sp>
        <p:nvSpPr>
          <p:cNvPr id="108" name="TextBox 107"/>
          <p:cNvSpPr txBox="1"/>
          <p:nvPr/>
        </p:nvSpPr>
        <p:spPr>
          <a:xfrm>
            <a:off x="6545737" y="3495281"/>
            <a:ext cx="1115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can not</a:t>
            </a:r>
          </a:p>
          <a:p>
            <a:r>
              <a:rPr lang="en-IE" sz="2000" dirty="0" smtClean="0"/>
              <a:t>resolve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32067</TotalTime>
  <Words>5187</Words>
  <Application>Microsoft Office PowerPoint</Application>
  <PresentationFormat>On-screen Show (4:3)</PresentationFormat>
  <Paragraphs>1267</Paragraphs>
  <Slides>69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0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</vt:vector>
  </TitlesOfParts>
  <Company>ictp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smirnov</dc:creator>
  <cp:lastModifiedBy>Smirnov</cp:lastModifiedBy>
  <cp:revision>3072</cp:revision>
  <dcterms:created xsi:type="dcterms:W3CDTF">2002-07-02T21:36:52Z</dcterms:created>
  <dcterms:modified xsi:type="dcterms:W3CDTF">2024-02-29T09:13:07Z</dcterms:modified>
</cp:coreProperties>
</file>